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56" r:id="rId3"/>
    <p:sldId id="274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62240"/>
    <a:srgbClr val="FFB027"/>
    <a:srgbClr val="9A1A30"/>
    <a:srgbClr val="50A7FA"/>
    <a:srgbClr val="FA2F4C"/>
    <a:srgbClr val="EF32FA"/>
    <a:srgbClr val="FFDA68"/>
    <a:srgbClr val="244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4" d="100"/>
          <a:sy n="64" d="100"/>
        </p:scale>
        <p:origin x="-18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A802-BDBB-8A49-BF3E-CC3CE8A23EF9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A29B-96BA-DD48-80F1-F66AF5AC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FDCA-3F7F-2745-9AB1-F4E8740808E1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FC66-4470-0B4F-9312-A0F3AFBA4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BFBC-F9AF-7845-AE04-27569838C22C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SOCIAL MARKETING: ITS DEFINITION AND DOMAIN</a:t>
            </a:r>
            <a:endParaRPr lang="en-US" sz="4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12488" y="1493050"/>
            <a:ext cx="8266644" cy="510310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solidFill>
                  <a:srgbClr val="FFFFFF"/>
                </a:solidFill>
              </a:rPr>
              <a:t>DEFINIÇÃO DE MKT SOCIAL DE KOTLER</a:t>
            </a:r>
          </a:p>
          <a:p>
            <a:pPr algn="ctr"/>
            <a:r>
              <a:rPr lang="pt-BR" sz="4000" dirty="0" smtClean="0">
                <a:solidFill>
                  <a:srgbClr val="FFFFFF"/>
                </a:solidFill>
              </a:rPr>
              <a:t>Marketing social é o desenho, implementação e controle de programas para influenciar a aceitabilidade de ideias sociais e que envolvem os 4ps e pesquisa de mercado</a:t>
            </a:r>
            <a:endParaRPr lang="pt-BR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63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A definição é problemática</a:t>
            </a:r>
          </a:p>
          <a:p>
            <a:pPr algn="ctr"/>
            <a:r>
              <a:rPr lang="pt-BR" sz="4000" dirty="0" smtClean="0"/>
              <a:t>A escolha do nome tende a confundir com </a:t>
            </a:r>
            <a:r>
              <a:rPr lang="pt-BR" sz="4000" dirty="0" err="1" smtClean="0"/>
              <a:t>mkt</a:t>
            </a:r>
            <a:r>
              <a:rPr lang="pt-BR" sz="4000" dirty="0" smtClean="0"/>
              <a:t> </a:t>
            </a:r>
            <a:r>
              <a:rPr lang="pt-BR" sz="4000" dirty="0" err="1" smtClean="0"/>
              <a:t>societal</a:t>
            </a:r>
            <a:endParaRPr lang="pt-BR" sz="4000" dirty="0" smtClean="0"/>
          </a:p>
          <a:p>
            <a:pPr algn="ctr"/>
            <a:r>
              <a:rPr lang="pt-BR" sz="4000" dirty="0" err="1" smtClean="0"/>
              <a:t>Mkt</a:t>
            </a:r>
            <a:r>
              <a:rPr lang="pt-BR" sz="4000" dirty="0" smtClean="0"/>
              <a:t> social envolve uma mudança de atitude, crença e comportamento e mudança social é o objetivo primário da campanha</a:t>
            </a:r>
          </a:p>
          <a:p>
            <a:pPr algn="ctr"/>
            <a:r>
              <a:rPr lang="pt-BR" sz="4000" dirty="0" err="1" smtClean="0"/>
              <a:t>Mkt</a:t>
            </a:r>
            <a:r>
              <a:rPr lang="pt-BR" sz="4000" dirty="0" smtClean="0"/>
              <a:t> social </a:t>
            </a:r>
            <a:r>
              <a:rPr lang="mr-IN" sz="4000" dirty="0" smtClean="0"/>
              <a:t>–</a:t>
            </a:r>
            <a:r>
              <a:rPr lang="pt-BR" sz="4000" dirty="0" smtClean="0"/>
              <a:t> mudança de comportamento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574555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45103" y="178581"/>
            <a:ext cx="8690003" cy="6417577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Outro problema nas discussões iniciais de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social foi a questão da empresa privada. Se ela participa em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social ou não. E o resultado das discussões é que ela não participa porque mudança social não é </a:t>
            </a:r>
            <a:r>
              <a:rPr lang="pt-BR" sz="3200" dirty="0" smtClean="0">
                <a:latin typeface="Calibri" charset="0"/>
              </a:rPr>
              <a:t>seu </a:t>
            </a:r>
            <a:r>
              <a:rPr lang="pt-BR" sz="3200" dirty="0" smtClean="0">
                <a:latin typeface="Calibri" charset="0"/>
              </a:rPr>
              <a:t>objetivo </a:t>
            </a:r>
            <a:r>
              <a:rPr lang="pt-BR" sz="3200" dirty="0" smtClean="0">
                <a:latin typeface="Calibri" charset="0"/>
              </a:rPr>
              <a:t>primário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Outra confusão com a primeira definição de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social é  que ela limita seu objetivo para influenciar o aceite de </a:t>
            </a:r>
            <a:r>
              <a:rPr lang="pt-BR" sz="3200" dirty="0" err="1" smtClean="0">
                <a:latin typeface="Calibri" charset="0"/>
              </a:rPr>
              <a:t>idéias</a:t>
            </a:r>
            <a:r>
              <a:rPr lang="pt-BR" sz="3200" dirty="0" smtClean="0">
                <a:latin typeface="Calibri" charset="0"/>
              </a:rPr>
              <a:t> sociais. Enquanto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social fala em ideias benéficas socialmente</a:t>
            </a:r>
          </a:p>
        </p:txBody>
      </p:sp>
    </p:spTree>
    <p:extLst>
      <p:ext uri="{BB962C8B-B14F-4D97-AF65-F5344CB8AC3E}">
        <p14:creationId xmlns:p14="http://schemas.microsoft.com/office/powerpoint/2010/main" val="162191199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45103" y="178581"/>
            <a:ext cx="8690003" cy="6417577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Mas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social envolve </a:t>
            </a:r>
            <a:r>
              <a:rPr lang="pt-BR" sz="3200" dirty="0" smtClean="0">
                <a:latin typeface="Calibri" charset="0"/>
              </a:rPr>
              <a:t>atitudes </a:t>
            </a:r>
            <a:r>
              <a:rPr lang="pt-BR" sz="3200" dirty="0" smtClean="0">
                <a:latin typeface="Calibri" charset="0"/>
              </a:rPr>
              <a:t>e comportamento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Definição de </a:t>
            </a:r>
            <a:r>
              <a:rPr lang="pt-BR" sz="3200" dirty="0" err="1" smtClean="0">
                <a:latin typeface="Calibri" charset="0"/>
              </a:rPr>
              <a:t>Andreasen</a:t>
            </a:r>
            <a:endParaRPr lang="pt-BR" sz="3200" dirty="0" smtClean="0">
              <a:latin typeface="Calibri" charset="0"/>
            </a:endParaRP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MKT social é </a:t>
            </a:r>
            <a:r>
              <a:rPr lang="pt-BR" sz="3200" dirty="0" err="1" smtClean="0">
                <a:latin typeface="Calibri" charset="0"/>
              </a:rPr>
              <a:t>adaptacão</a:t>
            </a:r>
            <a:r>
              <a:rPr lang="pt-BR" sz="3200" dirty="0" smtClean="0">
                <a:latin typeface="Calibri" charset="0"/>
              </a:rPr>
              <a:t> das tecnologias de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comercial para programas desenhados para influenciar o comportamento voluntário de um público alvo para melhorar o seu bem estar e da sociedade que ele faz parte</a:t>
            </a:r>
          </a:p>
        </p:txBody>
      </p:sp>
    </p:spTree>
    <p:extLst>
      <p:ext uri="{BB962C8B-B14F-4D97-AF65-F5344CB8AC3E}">
        <p14:creationId xmlns:p14="http://schemas.microsoft.com/office/powerpoint/2010/main" val="351180355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45103" y="178581"/>
            <a:ext cx="8690003" cy="6679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charset="2"/>
              <a:buChar char="ü"/>
            </a:pPr>
            <a:r>
              <a:rPr lang="pt-BR" sz="3600" dirty="0" smtClean="0">
                <a:latin typeface="Calibri" charset="0"/>
              </a:rPr>
              <a:t>O objetivo da empresa privada é vender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600" dirty="0" smtClean="0">
                <a:latin typeface="Calibri" charset="0"/>
              </a:rPr>
              <a:t>Para isso a empresa privada se engaja em várias atividades para mudar crenças, atitudes e valores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600" dirty="0" smtClean="0">
                <a:latin typeface="Calibri" charset="0"/>
              </a:rPr>
              <a:t>Mas a razão é aumentar as vendas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600" dirty="0">
                <a:latin typeface="Calibri" charset="0"/>
              </a:rPr>
              <a:t>O</a:t>
            </a:r>
            <a:r>
              <a:rPr lang="pt-BR" sz="3600" dirty="0" smtClean="0">
                <a:latin typeface="Calibri" charset="0"/>
              </a:rPr>
              <a:t> </a:t>
            </a:r>
            <a:r>
              <a:rPr lang="pt-BR" sz="3600" dirty="0" err="1" smtClean="0">
                <a:latin typeface="Calibri" charset="0"/>
              </a:rPr>
              <a:t>mkt</a:t>
            </a:r>
            <a:r>
              <a:rPr lang="pt-BR" sz="3600" dirty="0" smtClean="0">
                <a:latin typeface="Calibri" charset="0"/>
              </a:rPr>
              <a:t> social faz Programas e o programa tem várias campanhas e podem durar por décadas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600" dirty="0" smtClean="0">
                <a:latin typeface="Calibri" charset="0"/>
              </a:rPr>
              <a:t>O objetivo primário do </a:t>
            </a:r>
            <a:r>
              <a:rPr lang="pt-BR" sz="3600" dirty="0" err="1" smtClean="0">
                <a:latin typeface="Calibri" charset="0"/>
              </a:rPr>
              <a:t>mkt</a:t>
            </a:r>
            <a:r>
              <a:rPr lang="pt-BR" sz="3600" dirty="0" smtClean="0">
                <a:latin typeface="Calibri" charset="0"/>
              </a:rPr>
              <a:t> social é o comportamento e mudança de comportamento</a:t>
            </a:r>
          </a:p>
        </p:txBody>
      </p:sp>
    </p:spTree>
    <p:extLst>
      <p:ext uri="{BB962C8B-B14F-4D97-AF65-F5344CB8AC3E}">
        <p14:creationId xmlns:p14="http://schemas.microsoft.com/office/powerpoint/2010/main" val="351180355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45103" y="178581"/>
            <a:ext cx="8690003" cy="6417577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charset="2"/>
              <a:buChar char="ü"/>
            </a:pPr>
            <a:r>
              <a:rPr lang="pt-BR" sz="3600" dirty="0" err="1" smtClean="0">
                <a:latin typeface="Calibri" charset="0"/>
              </a:rPr>
              <a:t>Mkt</a:t>
            </a:r>
            <a:r>
              <a:rPr lang="pt-BR" sz="3600" dirty="0" smtClean="0">
                <a:latin typeface="Calibri" charset="0"/>
              </a:rPr>
              <a:t> social não deve ser usado se uma grande parte do publico alvo ainda é ignorante em relação ao comportamento</a:t>
            </a:r>
          </a:p>
          <a:p>
            <a:pPr marL="571500" indent="-571500">
              <a:buFont typeface="Wingdings" charset="2"/>
              <a:buChar char="ü"/>
            </a:pPr>
            <a:endParaRPr lang="pt-BR" sz="3600" dirty="0">
              <a:latin typeface="Calibri" charset="0"/>
            </a:endParaRPr>
          </a:p>
          <a:p>
            <a:pPr marL="571500" indent="-571500">
              <a:buFont typeface="Wingdings" charset="2"/>
              <a:buChar char="ü"/>
            </a:pPr>
            <a:r>
              <a:rPr lang="pt-BR" sz="3600" dirty="0" smtClean="0">
                <a:latin typeface="Calibri" charset="0"/>
              </a:rPr>
              <a:t>Social Marketing objetiva influenciar comportamento voluntário. Coerção não faz parte de </a:t>
            </a:r>
            <a:r>
              <a:rPr lang="pt-BR" sz="3600" dirty="0" err="1" smtClean="0">
                <a:latin typeface="Calibri" charset="0"/>
              </a:rPr>
              <a:t>mkt</a:t>
            </a:r>
            <a:r>
              <a:rPr lang="pt-BR" sz="3600" dirty="0" smtClean="0">
                <a:latin typeface="Calibri" charset="0"/>
              </a:rPr>
              <a:t> social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600" dirty="0" smtClean="0">
                <a:latin typeface="Calibri" charset="0"/>
              </a:rPr>
              <a:t>Social Marketing objetiva os consumidores do publico alvo, sua família e a sociedade a longo prazo</a:t>
            </a:r>
          </a:p>
        </p:txBody>
      </p:sp>
    </p:spTree>
    <p:extLst>
      <p:ext uri="{BB962C8B-B14F-4D97-AF65-F5344CB8AC3E}">
        <p14:creationId xmlns:p14="http://schemas.microsoft.com/office/powerpoint/2010/main" val="13005758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45103" y="178581"/>
            <a:ext cx="8690003" cy="6417577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Implícito na definição de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social estão os seguintes critérios: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Aplicar técnicas de </a:t>
            </a:r>
            <a:r>
              <a:rPr lang="pt-BR" sz="3200" dirty="0" err="1" smtClean="0">
                <a:latin typeface="Calibri" charset="0"/>
              </a:rPr>
              <a:t>mkt</a:t>
            </a:r>
            <a:r>
              <a:rPr lang="pt-BR" sz="3200" dirty="0" smtClean="0">
                <a:latin typeface="Calibri" charset="0"/>
              </a:rPr>
              <a:t> comercial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Influenciar comportamento voluntário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Procurar primariamente beneficiar indivíduos e famílias ou a sociedade e não a organização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Adquirir conhecimento da situação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Abraçar valores que permitem o comportamento ser considerado por adoção 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Acreditar que outros que são importantes para eles apoiam suas ações</a:t>
            </a:r>
          </a:p>
        </p:txBody>
      </p:sp>
    </p:spTree>
    <p:extLst>
      <p:ext uri="{BB962C8B-B14F-4D97-AF65-F5344CB8AC3E}">
        <p14:creationId xmlns:p14="http://schemas.microsoft.com/office/powerpoint/2010/main" val="13005758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365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SOCIAL MARKETING: ITS DEFINITION AND DOMAIN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Social</dc:title>
  <dc:creator>Claudia Acevedo</dc:creator>
  <cp:lastModifiedBy>Claudia  Acevedo</cp:lastModifiedBy>
  <cp:revision>72</cp:revision>
  <cp:lastPrinted>2015-10-01T18:27:20Z</cp:lastPrinted>
  <dcterms:created xsi:type="dcterms:W3CDTF">2015-09-08T00:19:29Z</dcterms:created>
  <dcterms:modified xsi:type="dcterms:W3CDTF">2020-09-08T20:01:37Z</dcterms:modified>
</cp:coreProperties>
</file>