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8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95423"/>
            <a:ext cx="7772400" cy="2914540"/>
          </a:xfrm>
        </p:spPr>
        <p:txBody>
          <a:bodyPr>
            <a:normAutofit fontScale="90000"/>
          </a:bodyPr>
          <a:lstStyle/>
          <a:p>
            <a:r>
              <a:rPr lang="en-GB" altLang="en-US" sz="5400" b="1" dirty="0"/>
              <a:t>Chapter 5</a:t>
            </a:r>
            <a:br>
              <a:rPr lang="en-GB" altLang="en-US" sz="5400" b="1" dirty="0"/>
            </a:br>
            <a:r>
              <a:rPr lang="en-GB" altLang="en-US" b="1" dirty="0" smtClean="0"/>
              <a:t>Analysing </a:t>
            </a:r>
            <a:r>
              <a:rPr lang="en-GB" altLang="en-US" b="1" dirty="0"/>
              <a:t>Resources &amp; </a:t>
            </a:r>
            <a:r>
              <a:rPr lang="en-GB" altLang="en-US" b="1" dirty="0" smtClean="0"/>
              <a:t>Capacities</a:t>
            </a:r>
            <a:r>
              <a:rPr lang="en-GB" altLang="en-US" b="1" dirty="0"/>
              <a:t/>
            </a:r>
            <a:br>
              <a:rPr lang="en-GB" altLang="en-US" b="1" dirty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0244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5F7D7C-B9F1-4294-9729-B783A0BAA8E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0246" name="TextBox 9"/>
          <p:cNvSpPr txBox="1">
            <a:spLocks noChangeArrowheads="1"/>
          </p:cNvSpPr>
          <p:nvPr/>
        </p:nvSpPr>
        <p:spPr bwMode="auto">
          <a:xfrm>
            <a:off x="935202" y="147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Appraising Resources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388421"/>
              </p:ext>
            </p:extLst>
          </p:nvPr>
        </p:nvGraphicFramePr>
        <p:xfrm>
          <a:off x="155575" y="615950"/>
          <a:ext cx="8988425" cy="565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463"/>
                <a:gridCol w="1241521"/>
                <a:gridCol w="3245074"/>
                <a:gridCol w="2419367"/>
              </a:tblGrid>
              <a:tr h="317921">
                <a:tc gridSpan="2"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Resource</a:t>
                      </a:r>
                      <a:endParaRPr lang="en-GB" sz="1800" dirty="0"/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Characteristics</a:t>
                      </a:r>
                      <a:endParaRPr lang="en-GB" sz="18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Indicators</a:t>
                      </a:r>
                      <a:endParaRPr lang="en-GB" sz="1800" dirty="0"/>
                    </a:p>
                  </a:txBody>
                  <a:tcPr marL="91439" marR="91439" marT="45723" marB="45723"/>
                </a:tc>
              </a:tr>
              <a:tr h="800093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Tangible Resources</a:t>
                      </a:r>
                      <a:endParaRPr lang="en-GB" sz="16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Financial</a:t>
                      </a:r>
                      <a:endParaRPr lang="en-GB" sz="16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Borrowing capacity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Internal funds generation</a:t>
                      </a:r>
                    </a:p>
                    <a:p>
                      <a:endParaRPr lang="en-GB" sz="1600" dirty="0">
                        <a:latin typeface="+mj-lt"/>
                      </a:endParaRP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Debt/Equity ratio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Credit rating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Net cash flow</a:t>
                      </a:r>
                    </a:p>
                  </a:txBody>
                  <a:tcPr marL="91439" marR="91439" marT="45723" marB="45723"/>
                </a:tc>
              </a:tr>
              <a:tr h="1266372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Physical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Plant and equipment: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Size, location, technology flexibility.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Land and buildings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Raw materials</a:t>
                      </a: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Market value of fixed assets.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Scale of plants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Alternative uses for fixed assets</a:t>
                      </a:r>
                    </a:p>
                  </a:txBody>
                  <a:tcPr marL="91439" marR="91439" marT="45724" marB="45724" horzOverflow="overflow"/>
                </a:tc>
              </a:tr>
              <a:tr h="1054428">
                <a:tc rowSpan="2">
                  <a:txBody>
                    <a:bodyPr/>
                    <a:lstStyle/>
                    <a:p>
                      <a:r>
                        <a:rPr lang="en-GB" sz="1600" dirty="0" smtClean="0"/>
                        <a:t>Intangible Resources</a:t>
                      </a:r>
                      <a:endParaRPr lang="en-GB" sz="16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Technology</a:t>
                      </a:r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Patent, copyrights, know how, R&amp;D facilities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Technical and scientific employees</a:t>
                      </a: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No. Of patents owned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Royalty income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R&amp;D expenditure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R&amp;D staff</a:t>
                      </a:r>
                    </a:p>
                  </a:txBody>
                  <a:tcPr marL="91439" marR="91439" marT="45724" marB="45724" horzOverflow="overflow"/>
                </a:tc>
              </a:tr>
              <a:tr h="800095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Reputation </a:t>
                      </a:r>
                      <a:endParaRPr lang="en-GB" sz="1600" dirty="0"/>
                    </a:p>
                  </a:txBody>
                  <a:tcPr marL="91439" marR="91439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Brands. Customer loyalty, company reputation (with suppliers, customers, government)</a:t>
                      </a: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Brand equity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Customer retention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Supplier loyalty</a:t>
                      </a:r>
                    </a:p>
                  </a:txBody>
                  <a:tcPr marL="91439" marR="91439" marT="45724" marB="45724" horzOverflow="overflow"/>
                </a:tc>
              </a:tr>
              <a:tr h="715318">
                <a:tc gridSpan="2">
                  <a:txBody>
                    <a:bodyPr/>
                    <a:lstStyle/>
                    <a:p>
                      <a:r>
                        <a:rPr lang="en-GB" sz="1600" dirty="0" smtClean="0"/>
                        <a:t>Human Resources</a:t>
                      </a:r>
                      <a:endParaRPr lang="en-GB" sz="1600" dirty="0"/>
                    </a:p>
                  </a:txBody>
                  <a:tcPr marL="91439" marR="91439" marT="45723" marB="45723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Training, experience, adaptability, commitment and loyalty of employees</a:t>
                      </a:r>
                    </a:p>
                  </a:txBody>
                  <a:tcPr marL="91439" marR="91439" marT="45724" marB="4572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Employee qualifications,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Pay rates, turnover</a:t>
                      </a:r>
                    </a:p>
                  </a:txBody>
                  <a:tcPr marL="91439" marR="91439" marT="45724" marB="45724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56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17462" y="573136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4BB4A-C889-4DC7-BE2F-BA994452E8A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746015" y="25180"/>
            <a:ext cx="795655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Large Companies with the Highest Ratios of Market Capitalization to Book Value, March 2012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656924"/>
              </p:ext>
            </p:extLst>
          </p:nvPr>
        </p:nvGraphicFramePr>
        <p:xfrm>
          <a:off x="460375" y="1147982"/>
          <a:ext cx="3494087" cy="4554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677"/>
                <a:gridCol w="1033728"/>
                <a:gridCol w="1223682"/>
              </a:tblGrid>
              <a:tr h="64007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Company</a:t>
                      </a:r>
                      <a:endParaRPr lang="en-GB" sz="1800" dirty="0"/>
                    </a:p>
                  </a:txBody>
                  <a:tcPr marL="91406" marR="91406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Ratio</a:t>
                      </a:r>
                      <a:endParaRPr lang="en-GB" sz="1800" dirty="0"/>
                    </a:p>
                  </a:txBody>
                  <a:tcPr marL="91406" marR="91406"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Country of Listing</a:t>
                      </a:r>
                      <a:endParaRPr lang="en-GB" sz="1800" dirty="0"/>
                    </a:p>
                  </a:txBody>
                  <a:tcPr marL="91406" marR="91406" marT="45707" marB="45707"/>
                </a:tc>
              </a:tr>
              <a:tr h="487702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Hindustan Unilever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31.51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India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</a:tr>
              <a:tr h="487702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Colgate Palmolive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19.25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</a:tr>
              <a:tr h="256695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Yum! Brands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17.54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</a:tr>
              <a:tr h="243851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Altria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16.76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</a:tr>
              <a:tr h="243851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Boeing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15.4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</a:tr>
              <a:tr h="243851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Priceline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13.36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</a:tr>
              <a:tr h="243851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Coach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11.90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</a:tr>
              <a:tr h="243851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Amazon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10.88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</a:tr>
              <a:tr h="487702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B.Sky Broadcasting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10.83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UK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</a:tr>
              <a:tr h="487702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GlaxoSmith Kline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9.02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UK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</a:tr>
              <a:tr h="243851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Tingyl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8.49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Hong Kong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</a:tr>
              <a:tr h="243851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Starbucks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8.42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42" marR="68542" marT="0" marB="0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502011"/>
              </p:ext>
            </p:extLst>
          </p:nvPr>
        </p:nvGraphicFramePr>
        <p:xfrm>
          <a:off x="4735348" y="1196866"/>
          <a:ext cx="3495676" cy="4554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239"/>
                <a:gridCol w="1034198"/>
                <a:gridCol w="1224239"/>
              </a:tblGrid>
              <a:tr h="64009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Company</a:t>
                      </a:r>
                      <a:endParaRPr lang="en-GB" sz="18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Ratio</a:t>
                      </a:r>
                      <a:endParaRPr lang="en-GB" sz="1800" dirty="0"/>
                    </a:p>
                  </a:txBody>
                  <a:tcPr marL="91448" marR="91448" marT="45721" marB="4572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Country of Listing</a:t>
                      </a:r>
                      <a:endParaRPr lang="en-GB" sz="1800" dirty="0"/>
                    </a:p>
                  </a:txBody>
                  <a:tcPr marL="91448" marR="91448" marT="45721" marB="45721"/>
                </a:tc>
              </a:tr>
              <a:tr h="487690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Intuitive Surgical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7.81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  <a:tr h="487690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Br. American Tobacco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7.71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UK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  <a:tr h="256773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Diageo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7.37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UK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  <a:tr h="731534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Medco Health Solutions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6.63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  <a:tr h="243845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Infosys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6.43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  <a:tr h="243845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Apple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6.22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  <a:tr h="243845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Celgene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5.99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  <a:tr h="243845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Shire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5.89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UK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  <a:tr h="243845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Nike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>
                          <a:effectLst/>
                          <a:latin typeface="Calibri"/>
                          <a:ea typeface="Times New Roman"/>
                          <a:cs typeface="Calibri"/>
                        </a:rPr>
                        <a:t>5.25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  <a:tr h="243845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SAP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5.23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Germany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  <a:tr h="243845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Coca-Cola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5.04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  <a:tr h="243845">
                <a:tc>
                  <a:txBody>
                    <a:bodyPr/>
                    <a:lstStyle/>
                    <a:p>
                      <a:pPr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PepsiCo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4.96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1600" kern="12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USA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46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2292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1A2436-299D-4E2C-AB06-64304BC75A5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The World’s Most Valuable Brands, 2011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369616"/>
              </p:ext>
            </p:extLst>
          </p:nvPr>
        </p:nvGraphicFramePr>
        <p:xfrm>
          <a:off x="583324" y="615950"/>
          <a:ext cx="8092362" cy="564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5923"/>
                <a:gridCol w="2381023"/>
                <a:gridCol w="1618472"/>
                <a:gridCol w="1618472"/>
                <a:gridCol w="1618472"/>
              </a:tblGrid>
              <a:tr h="466645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Rank</a:t>
                      </a:r>
                      <a:endParaRPr lang="en-GB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Brand</a:t>
                      </a:r>
                      <a:endParaRPr lang="en-GB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Value $bn</a:t>
                      </a:r>
                      <a:endParaRPr lang="en-GB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Change from 2010</a:t>
                      </a:r>
                      <a:endParaRPr lang="en-GB" sz="1800" dirty="0"/>
                    </a:p>
                  </a:txBody>
                  <a:tcPr marL="91433" marR="91433" marT="45713" marB="4571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Country of Origin</a:t>
                      </a:r>
                      <a:endParaRPr lang="en-GB" sz="1800" dirty="0"/>
                    </a:p>
                  </a:txBody>
                  <a:tcPr marL="91433" marR="91433" marT="45713" marB="45713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Coca-Cola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71.86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+ 2%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IBM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69.91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Microsoft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59.09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- 3%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Google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55.32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+ 27%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General Electric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42.81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McDonald’s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35.59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Intel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35.22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+ 10%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Apple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33.49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+ 58%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Disney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29.02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+ 1%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Hewlett-Packard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28.48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Toyota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27.76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Japan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Mercedes Benz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27.45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+ 9%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Germany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Cisco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25.31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+ 9%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Nokia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25.07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- 15%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Finland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BMW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24.55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+ 10%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Germany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Gillette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23.99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+ 3%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Samsung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23.43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+ 20%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South Korea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Louis Vuitton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23.17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France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2438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19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Honda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19.43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+ 5%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Japan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  <a:tr h="3707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20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Oracle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17.26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+ 16%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mbria"/>
                          <a:cs typeface="Times New Roman"/>
                        </a:rPr>
                        <a:t>US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6530" marR="66530" marT="0" marB="0"/>
                </a:tc>
              </a:tr>
            </a:tbl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11863" y="6456363"/>
            <a:ext cx="17859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b="0" i="1" dirty="0" smtClean="0">
                <a:latin typeface="+mj-lt"/>
              </a:rPr>
              <a:t>Source</a:t>
            </a:r>
            <a:r>
              <a:rPr lang="en-GB" b="0" dirty="0" smtClean="0">
                <a:latin typeface="+mj-lt"/>
              </a:rPr>
              <a:t>: Interbrand</a:t>
            </a:r>
            <a:endParaRPr lang="en-US" b="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66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3316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1E945-770B-4544-9925-85A0C8CE48A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>
                <a:solidFill>
                  <a:srgbClr val="4F86B2"/>
                </a:solidFill>
              </a:rPr>
              <a:t>Identifying Organizational Capabilities:</a:t>
            </a:r>
          </a:p>
          <a:p>
            <a:pPr algn="ctr"/>
            <a:r>
              <a:rPr lang="en-GB" altLang="en-US" sz="3000" b="1">
                <a:solidFill>
                  <a:srgbClr val="4F86B2"/>
                </a:solidFill>
              </a:rPr>
              <a:t>A Functional Classification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036864"/>
              </p:ext>
            </p:extLst>
          </p:nvPr>
        </p:nvGraphicFramePr>
        <p:xfrm>
          <a:off x="460376" y="897051"/>
          <a:ext cx="8462906" cy="5687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5500"/>
                <a:gridCol w="3005518"/>
                <a:gridCol w="3321888"/>
              </a:tblGrid>
              <a:tr h="330983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Functional Area</a:t>
                      </a:r>
                      <a:endParaRPr lang="en-GB" sz="1800" dirty="0"/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Capability</a:t>
                      </a:r>
                      <a:endParaRPr lang="en-GB" sz="1800" dirty="0"/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Exemplars</a:t>
                      </a:r>
                      <a:endParaRPr lang="en-GB" sz="1800" dirty="0"/>
                    </a:p>
                  </a:txBody>
                  <a:tcPr marL="91431" marR="91431" marT="45714" marB="45714"/>
                </a:tc>
              </a:tr>
              <a:tr h="193080">
                <a:tc rowSpan="7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CORPORATE FUNCTIONS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Financial control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ExxonMobil, PepsiCo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Management development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General Electric, Shell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Strategic innovation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Google, Haier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Multidivisional coordination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Unilever, Shell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Acquisition management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Cisco Systems, Luxottica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International management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Shell, Banco Santander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Corporate Social Responsibility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Johnson &amp; Johnson, Danone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3861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INFORMATION MANAGEMENT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Integration of IT with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decision making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Wal-Mart, Capital One, Cemex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RESEARCH &amp; DEVELOPMENT</a:t>
                      </a:r>
                    </a:p>
                  </a:txBody>
                  <a:tcPr marL="27146" marR="133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Research capability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IBM, Merck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New product development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Apple, 3M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Fast-cycle new product development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Canon, Inditex (Zara)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OPERATIONS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Operational efficiency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Briggs &amp; Stratton, UPS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Continuous improvement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Toyota, </a:t>
                      </a:r>
                      <a:r>
                        <a:rPr lang="en-US" sz="140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Wal-Mart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Flexibility and speed of response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Four Seasons Hotels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DESIGN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Product design capability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Apple, Alessi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MARKETING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Brand management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Procter &amp; Gamble, Altria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Building reputation for quality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Johnson &amp; Johnson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38615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Responding to consumer requirements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L'Oréal, Amazon 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386159">
                <a:tc rowSpan="3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SALES AND DISTRIBUTION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Effective sales promotion and execution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PepsiCo, Pfizer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Efficient, fast order processing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L. L. Bean, Dell Computer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1930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Speed of distribution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Amazon.com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  <a:tr h="30237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SERVICE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Customer service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Singapore Airlines, Caterpillar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7146" marR="133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3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7"/>
          <p:cNvSpPr txBox="1">
            <a:spLocks noChangeArrowheads="1"/>
          </p:cNvSpPr>
          <p:nvPr/>
        </p:nvSpPr>
        <p:spPr bwMode="auto">
          <a:xfrm>
            <a:off x="17462" y="558947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49F3F6-D500-43D4-94A6-00BE48BC8512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730250" y="302309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Porter Value Chain</a:t>
            </a:r>
          </a:p>
        </p:txBody>
      </p:sp>
      <p:pic>
        <p:nvPicPr>
          <p:cNvPr id="1434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08046"/>
            <a:ext cx="7735887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34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870F52-0560-4688-B5DF-E896B5B9F40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pic>
        <p:nvPicPr>
          <p:cNvPr id="15366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007844"/>
            <a:ext cx="77914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7"/>
          <p:cNvSpPr txBox="1">
            <a:spLocks noChangeArrowheads="1"/>
          </p:cNvSpPr>
          <p:nvPr/>
        </p:nvSpPr>
        <p:spPr bwMode="auto">
          <a:xfrm>
            <a:off x="17462" y="565604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793312" y="0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Integrating Resources to Create Organizational Opportunity</a:t>
            </a:r>
          </a:p>
        </p:txBody>
      </p:sp>
    </p:spTree>
    <p:extLst>
      <p:ext uri="{BB962C8B-B14F-4D97-AF65-F5344CB8AC3E}">
        <p14:creationId xmlns:p14="http://schemas.microsoft.com/office/powerpoint/2010/main" val="35922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"/>
          <p:cNvSpPr txBox="1">
            <a:spLocks noChangeArrowheads="1"/>
          </p:cNvSpPr>
          <p:nvPr/>
        </p:nvSpPr>
        <p:spPr bwMode="auto">
          <a:xfrm>
            <a:off x="0" y="574357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35525-6F1B-43B1-BF03-542B58C30C7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A Hierarchy of Capabilities: 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A Telecom Manufacturer</a:t>
            </a:r>
          </a:p>
        </p:txBody>
      </p:sp>
      <p:pic>
        <p:nvPicPr>
          <p:cNvPr id="16389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03" y="1100139"/>
            <a:ext cx="7441325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2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17462" y="558947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033BE9-927E-4FF6-A603-9D77A01247E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7414" name="TextBox 9"/>
          <p:cNvSpPr txBox="1">
            <a:spLocks noChangeArrowheads="1"/>
          </p:cNvSpPr>
          <p:nvPr/>
        </p:nvSpPr>
        <p:spPr bwMode="auto">
          <a:xfrm>
            <a:off x="838748" y="335237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Two Approaches to Identifying an Organization’s Resources &amp; Capabilities</a:t>
            </a:r>
          </a:p>
        </p:txBody>
      </p:sp>
      <p:sp>
        <p:nvSpPr>
          <p:cNvPr id="17415" name="TextBox 2"/>
          <p:cNvSpPr txBox="1">
            <a:spLocks noChangeArrowheads="1"/>
          </p:cNvSpPr>
          <p:nvPr/>
        </p:nvSpPr>
        <p:spPr bwMode="auto">
          <a:xfrm>
            <a:off x="1403350" y="1700213"/>
            <a:ext cx="3240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400" b="1"/>
              <a:t>Starting from the inside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92725" y="1700213"/>
            <a:ext cx="3382963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/>
              <a:t>Starting from the outside</a:t>
            </a:r>
          </a:p>
          <a:p>
            <a:pPr>
              <a:defRPr/>
            </a:pPr>
            <a:endParaRPr lang="en-GB" sz="2000" b="1" dirty="0"/>
          </a:p>
          <a:p>
            <a:pPr>
              <a:defRPr/>
            </a:pPr>
            <a:r>
              <a:rPr lang="en-GB" sz="2000" b="1" dirty="0"/>
              <a:t>Key Success factors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/>
              <a:t>How do customers choose?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000" dirty="0"/>
              <a:t>What do we need to survive competition?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endParaRPr lang="en-GB" sz="2000" dirty="0"/>
          </a:p>
          <a:p>
            <a:pPr algn="ctr">
              <a:defRPr/>
            </a:pPr>
            <a:r>
              <a:rPr lang="en-GB" sz="2000" b="1" dirty="0"/>
              <a:t>What resources &amp; capabilities do we need to deliver these KSFs?</a:t>
            </a:r>
          </a:p>
        </p:txBody>
      </p: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492375"/>
            <a:ext cx="4772025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588125" y="3609975"/>
            <a:ext cx="504825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0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73445-D9F0-4CCB-953B-0E45159B4F1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8437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Appraising the Strategic Importance of Resources &amp; Capabilities</a:t>
            </a:r>
          </a:p>
        </p:txBody>
      </p:sp>
      <p:pic>
        <p:nvPicPr>
          <p:cNvPr id="1843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4" y="1096963"/>
            <a:ext cx="8861699" cy="470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17462" y="560168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1664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7"/>
          <p:cNvSpPr txBox="1">
            <a:spLocks noChangeArrowheads="1"/>
          </p:cNvSpPr>
          <p:nvPr/>
        </p:nvSpPr>
        <p:spPr bwMode="auto">
          <a:xfrm>
            <a:off x="17462" y="562101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ED6218-4880-4856-8A60-6CDA0F50604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The Framework for Appraising 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Resources &amp; Capabilities</a:t>
            </a:r>
          </a:p>
        </p:txBody>
      </p:sp>
      <p:pic>
        <p:nvPicPr>
          <p:cNvPr id="1946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4" y="1340484"/>
            <a:ext cx="8466083" cy="428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2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5" y="692150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8BA98-1574-484D-98B8-BC19758CD6BE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6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308640-40C5-420A-9595-658FEA77C90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The Resources &amp; Capabilities of 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Ducati Motor</a:t>
            </a:r>
          </a:p>
        </p:txBody>
      </p:sp>
      <p:pic>
        <p:nvPicPr>
          <p:cNvPr id="2048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42" y="1155700"/>
            <a:ext cx="7681913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7"/>
          <p:cNvSpPr txBox="1">
            <a:spLocks noChangeArrowheads="1"/>
          </p:cNvSpPr>
          <p:nvPr/>
        </p:nvSpPr>
        <p:spPr bwMode="auto">
          <a:xfrm>
            <a:off x="17462" y="571500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18407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9BCF0B-BD7D-4805-BA3A-50344E28F25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Summary: The Framework for Analyzing Resources and Capabilities</a:t>
            </a:r>
          </a:p>
        </p:txBody>
      </p:sp>
      <p:pic>
        <p:nvPicPr>
          <p:cNvPr id="21509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96964"/>
            <a:ext cx="7049211" cy="485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0" y="555416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13997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809625" y="160338"/>
            <a:ext cx="7956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 dirty="0" smtClean="0">
                <a:solidFill>
                  <a:srgbClr val="4F86B2"/>
                </a:solidFill>
              </a:rPr>
              <a:t>Analysing </a:t>
            </a:r>
            <a:r>
              <a:rPr lang="en-GB" altLang="en-US" sz="3000" b="1" dirty="0">
                <a:solidFill>
                  <a:srgbClr val="4F86B2"/>
                </a:solidFill>
              </a:rPr>
              <a:t>Resources &amp; Capacities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155575" y="562101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6927B8-FFA1-4534-B25D-96104118A69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916238" y="836613"/>
            <a:ext cx="3743325" cy="1223962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3438525" y="1116013"/>
            <a:ext cx="2557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1258888" y="2128838"/>
            <a:ext cx="7777162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/>
              <a:t>The role of resources and capabilities in strategy formulation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endParaRPr lang="en-GB" altLang="en-US" sz="2600"/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/>
              <a:t>Identifying resources and capabilities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endParaRPr lang="en-GB" altLang="en-US" sz="2600"/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/>
              <a:t>Appraising resources and capabilities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endParaRPr lang="en-GB" altLang="en-US" sz="2600"/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600"/>
              <a:t>Developing strategy implications</a:t>
            </a:r>
          </a:p>
        </p:txBody>
      </p:sp>
    </p:spTree>
    <p:extLst>
      <p:ext uri="{BB962C8B-B14F-4D97-AF65-F5344CB8AC3E}">
        <p14:creationId xmlns:p14="http://schemas.microsoft.com/office/powerpoint/2010/main" val="21511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131160" y="562101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4921DA-D88D-41B0-9AD3-39E5CAAC895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4101" name="TextBox 9"/>
          <p:cNvSpPr txBox="1">
            <a:spLocks noChangeArrowheads="1"/>
          </p:cNvSpPr>
          <p:nvPr/>
        </p:nvSpPr>
        <p:spPr bwMode="auto">
          <a:xfrm>
            <a:off x="734301" y="159133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Shifting the Focus of Strategy Analysis: From External to Internal Environment</a:t>
            </a:r>
          </a:p>
        </p:txBody>
      </p:sp>
      <p:pic>
        <p:nvPicPr>
          <p:cNvPr id="410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01" y="1509548"/>
            <a:ext cx="7812088" cy="388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7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7462" y="562101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8838AE-720A-4860-BF23-D73125BF49CE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82747" y="1535441"/>
            <a:ext cx="79248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4F86B2"/>
              </a:buClr>
              <a:buFont typeface="Arial" charset="0"/>
              <a:buChar char="•"/>
            </a:pPr>
            <a:endParaRPr lang="en-US" altLang="en-US" sz="2600" dirty="0">
              <a:latin typeface="Arial" charset="0"/>
            </a:endParaRP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US" altLang="en-US" sz="2600" dirty="0">
                <a:latin typeface="Arial" charset="0"/>
              </a:rPr>
              <a:t>When the industry environment is volatile, internal resources and capabilities offer a more stable basis for strategy than an industry or market focus 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endParaRPr lang="en-US" altLang="en-US" sz="2600" dirty="0">
              <a:latin typeface="Arial" charset="0"/>
            </a:endParaRP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US" altLang="en-US" sz="2600" dirty="0">
                <a:latin typeface="Arial" charset="0"/>
              </a:rPr>
              <a:t>Resources and capabilities are the primary sources of profitability </a:t>
            </a:r>
          </a:p>
        </p:txBody>
      </p:sp>
      <p:sp>
        <p:nvSpPr>
          <p:cNvPr id="5127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Rationale for Resource-Based 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Approach to Strategy</a:t>
            </a:r>
          </a:p>
        </p:txBody>
      </p:sp>
    </p:spTree>
    <p:extLst>
      <p:ext uri="{BB962C8B-B14F-4D97-AF65-F5344CB8AC3E}">
        <p14:creationId xmlns:p14="http://schemas.microsoft.com/office/powerpoint/2010/main" val="4787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7"/>
          <p:cNvSpPr txBox="1">
            <a:spLocks noChangeArrowheads="1"/>
          </p:cNvSpPr>
          <p:nvPr/>
        </p:nvSpPr>
        <p:spPr bwMode="auto">
          <a:xfrm>
            <a:off x="-1" y="561805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040B72-063B-4ED9-93D1-48C4AD451770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6148" name="TextBox 9"/>
          <p:cNvSpPr txBox="1">
            <a:spLocks noChangeArrowheads="1"/>
          </p:cNvSpPr>
          <p:nvPr/>
        </p:nvSpPr>
        <p:spPr bwMode="auto">
          <a:xfrm>
            <a:off x="0" y="0"/>
            <a:ext cx="9144000" cy="60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300" b="1" dirty="0">
                <a:solidFill>
                  <a:srgbClr val="4F86B2"/>
                </a:solidFill>
              </a:rPr>
              <a:t>Project-Based Evolution at Honda Motor Company</a:t>
            </a:r>
          </a:p>
        </p:txBody>
      </p:sp>
      <p:pic>
        <p:nvPicPr>
          <p:cNvPr id="6149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6" y="600076"/>
            <a:ext cx="8963025" cy="52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6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2746375" y="5709088"/>
            <a:ext cx="23399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675D41-C087-48D3-AC13-64300CB5312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92513" y="7937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Canon: Products &amp; Core Technical Capabilities</a:t>
            </a:r>
          </a:p>
        </p:txBody>
      </p:sp>
      <p:sp>
        <p:nvSpPr>
          <p:cNvPr id="7174" name="Oval 4"/>
          <p:cNvSpPr>
            <a:spLocks noChangeArrowheads="1"/>
          </p:cNvSpPr>
          <p:nvPr/>
        </p:nvSpPr>
        <p:spPr bwMode="auto">
          <a:xfrm>
            <a:off x="5313362" y="771525"/>
            <a:ext cx="2286000" cy="1371600"/>
          </a:xfrm>
          <a:prstGeom prst="ellipse">
            <a:avLst/>
          </a:prstGeom>
          <a:solidFill>
            <a:srgbClr val="4F86B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800" i="1">
                <a:solidFill>
                  <a:schemeClr val="bg1"/>
                </a:solidFill>
              </a:rPr>
              <a:t>Fine</a:t>
            </a:r>
          </a:p>
          <a:p>
            <a:pPr algn="ctr"/>
            <a:r>
              <a:rPr lang="en-US" altLang="en-US" sz="2800" i="1">
                <a:solidFill>
                  <a:schemeClr val="bg1"/>
                </a:solidFill>
              </a:rPr>
              <a:t> Optics</a:t>
            </a:r>
          </a:p>
        </p:txBody>
      </p:sp>
      <p:sp>
        <p:nvSpPr>
          <p:cNvPr id="7175" name="Oval 5"/>
          <p:cNvSpPr>
            <a:spLocks noChangeArrowheads="1"/>
          </p:cNvSpPr>
          <p:nvPr/>
        </p:nvSpPr>
        <p:spPr bwMode="auto">
          <a:xfrm>
            <a:off x="326125" y="4591050"/>
            <a:ext cx="2286000" cy="1371600"/>
          </a:xfrm>
          <a:prstGeom prst="ellipse">
            <a:avLst/>
          </a:prstGeom>
          <a:solidFill>
            <a:srgbClr val="4F86B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800" i="1" dirty="0">
                <a:solidFill>
                  <a:schemeClr val="bg1"/>
                </a:solidFill>
              </a:rPr>
              <a:t>Micro-</a:t>
            </a:r>
          </a:p>
          <a:p>
            <a:pPr algn="ctr"/>
            <a:r>
              <a:rPr lang="en-US" altLang="en-US" sz="2800" i="1" dirty="0">
                <a:solidFill>
                  <a:schemeClr val="bg1"/>
                </a:solidFill>
              </a:rPr>
              <a:t>Electronics</a:t>
            </a:r>
          </a:p>
        </p:txBody>
      </p:sp>
      <p:sp>
        <p:nvSpPr>
          <p:cNvPr id="7176" name="Oval 3"/>
          <p:cNvSpPr>
            <a:spLocks noChangeArrowheads="1"/>
          </p:cNvSpPr>
          <p:nvPr/>
        </p:nvSpPr>
        <p:spPr bwMode="auto">
          <a:xfrm>
            <a:off x="460375" y="638175"/>
            <a:ext cx="2286000" cy="1371600"/>
          </a:xfrm>
          <a:prstGeom prst="ellipse">
            <a:avLst/>
          </a:prstGeom>
          <a:solidFill>
            <a:srgbClr val="4F86B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2800" i="1" dirty="0">
                <a:solidFill>
                  <a:schemeClr val="bg1"/>
                </a:solidFill>
              </a:rPr>
              <a:t>Precision </a:t>
            </a:r>
          </a:p>
          <a:p>
            <a:pPr algn="ctr"/>
            <a:r>
              <a:rPr lang="en-US" altLang="en-US" sz="2800" i="1" dirty="0">
                <a:solidFill>
                  <a:schemeClr val="bg1"/>
                </a:solidFill>
              </a:rPr>
              <a:t>Mechanics</a:t>
            </a:r>
          </a:p>
        </p:txBody>
      </p:sp>
      <p:sp>
        <p:nvSpPr>
          <p:cNvPr id="7177" name="Oval 6"/>
          <p:cNvSpPr>
            <a:spLocks noChangeArrowheads="1"/>
          </p:cNvSpPr>
          <p:nvPr/>
        </p:nvSpPr>
        <p:spPr bwMode="auto">
          <a:xfrm>
            <a:off x="1655762" y="2076450"/>
            <a:ext cx="3581400" cy="1828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500" dirty="0"/>
              <a:t>35mm SLR camera</a:t>
            </a:r>
          </a:p>
          <a:p>
            <a:pPr algn="ctr"/>
            <a:r>
              <a:rPr lang="en-US" altLang="en-US" sz="1500" dirty="0"/>
              <a:t>Compact fashion camera</a:t>
            </a:r>
          </a:p>
          <a:p>
            <a:pPr algn="ctr"/>
            <a:r>
              <a:rPr lang="en-US" altLang="en-US" sz="1500" dirty="0"/>
              <a:t>EOS autofocus camera</a:t>
            </a:r>
          </a:p>
          <a:p>
            <a:pPr algn="ctr"/>
            <a:r>
              <a:rPr lang="en-US" altLang="en-US" sz="1500" dirty="0"/>
              <a:t>Digital camera</a:t>
            </a:r>
          </a:p>
          <a:p>
            <a:pPr algn="ctr"/>
            <a:r>
              <a:rPr lang="en-US" altLang="en-US" sz="1500" dirty="0"/>
              <a:t>Video still camera</a:t>
            </a:r>
          </a:p>
          <a:p>
            <a:pPr algn="ctr"/>
            <a:r>
              <a:rPr lang="it-IT" altLang="en-US" sz="1500" dirty="0"/>
              <a:t>Video security systems</a:t>
            </a:r>
          </a:p>
          <a:p>
            <a:pPr algn="ctr"/>
            <a:r>
              <a:rPr lang="it-IT" altLang="en-US" sz="1500" dirty="0"/>
              <a:t>Camcorders</a:t>
            </a:r>
            <a:endParaRPr lang="en-US" altLang="en-US" sz="1500" dirty="0"/>
          </a:p>
        </p:txBody>
      </p:sp>
      <p:sp>
        <p:nvSpPr>
          <p:cNvPr id="7178" name="Oval 7"/>
          <p:cNvSpPr>
            <a:spLocks noChangeArrowheads="1"/>
          </p:cNvSpPr>
          <p:nvPr/>
        </p:nvSpPr>
        <p:spPr bwMode="auto">
          <a:xfrm>
            <a:off x="5160962" y="2305050"/>
            <a:ext cx="2209800" cy="1447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500"/>
              <a:t>Plain-paper copier</a:t>
            </a:r>
          </a:p>
          <a:p>
            <a:pPr algn="ctr"/>
            <a:r>
              <a:rPr lang="en-US" altLang="en-US" sz="1500"/>
              <a:t>Color copier</a:t>
            </a:r>
          </a:p>
          <a:p>
            <a:pPr algn="ctr"/>
            <a:r>
              <a:rPr lang="en-US" altLang="en-US" sz="1500"/>
              <a:t>Color laser copier </a:t>
            </a:r>
          </a:p>
          <a:p>
            <a:pPr algn="ctr"/>
            <a:r>
              <a:rPr lang="en-US" altLang="en-US" sz="1500"/>
              <a:t>Laser copier</a:t>
            </a:r>
          </a:p>
        </p:txBody>
      </p:sp>
      <p:sp>
        <p:nvSpPr>
          <p:cNvPr id="7179" name="Oval 8"/>
          <p:cNvSpPr>
            <a:spLocks noChangeArrowheads="1"/>
          </p:cNvSpPr>
          <p:nvPr/>
        </p:nvSpPr>
        <p:spPr bwMode="auto">
          <a:xfrm>
            <a:off x="4094162" y="3600450"/>
            <a:ext cx="1600200" cy="914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500"/>
              <a:t>Basic fax</a:t>
            </a:r>
          </a:p>
          <a:p>
            <a:pPr algn="ctr"/>
            <a:r>
              <a:rPr lang="en-US" altLang="en-US" sz="1500"/>
              <a:t>Laser fax</a:t>
            </a:r>
          </a:p>
          <a:p>
            <a:pPr algn="ctr"/>
            <a:r>
              <a:rPr lang="en-US" altLang="en-US" sz="1500"/>
              <a:t>        Scanners	</a:t>
            </a:r>
          </a:p>
        </p:txBody>
      </p:sp>
      <p:sp>
        <p:nvSpPr>
          <p:cNvPr id="7180" name="Oval 9"/>
          <p:cNvSpPr>
            <a:spLocks noChangeArrowheads="1"/>
          </p:cNvSpPr>
          <p:nvPr/>
        </p:nvSpPr>
        <p:spPr bwMode="auto">
          <a:xfrm>
            <a:off x="1579562" y="3829050"/>
            <a:ext cx="2819400" cy="9144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>
              <a:spcBef>
                <a:spcPct val="5000"/>
              </a:spcBef>
            </a:pPr>
            <a:r>
              <a:rPr lang="en-US" altLang="en-US" sz="1500"/>
              <a:t>Mask aligners</a:t>
            </a:r>
          </a:p>
          <a:p>
            <a:pPr algn="ctr">
              <a:spcBef>
                <a:spcPct val="5000"/>
              </a:spcBef>
            </a:pPr>
            <a:r>
              <a:rPr lang="en-US" altLang="en-US" sz="1500"/>
              <a:t>Excimer laser aligners</a:t>
            </a:r>
          </a:p>
          <a:p>
            <a:pPr algn="ctr">
              <a:spcBef>
                <a:spcPct val="5000"/>
              </a:spcBef>
            </a:pPr>
            <a:r>
              <a:rPr lang="en-US" altLang="en-US" sz="1500"/>
              <a:t>Stepper aligners	</a:t>
            </a:r>
          </a:p>
        </p:txBody>
      </p:sp>
      <p:sp>
        <p:nvSpPr>
          <p:cNvPr id="7181" name="Oval 10"/>
          <p:cNvSpPr>
            <a:spLocks noChangeArrowheads="1"/>
          </p:cNvSpPr>
          <p:nvPr/>
        </p:nvSpPr>
        <p:spPr bwMode="auto">
          <a:xfrm>
            <a:off x="5237162" y="4133850"/>
            <a:ext cx="2362200" cy="1219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500"/>
              <a:t>Inkjet printer</a:t>
            </a:r>
          </a:p>
          <a:p>
            <a:pPr algn="ctr"/>
            <a:r>
              <a:rPr lang="en-US" altLang="en-US" sz="1500"/>
              <a:t>Laser printer </a:t>
            </a:r>
          </a:p>
          <a:p>
            <a:pPr algn="ctr"/>
            <a:r>
              <a:rPr lang="en-US" altLang="en-US" sz="1500"/>
              <a:t>Color video printer</a:t>
            </a:r>
          </a:p>
          <a:p>
            <a:pPr algn="ctr"/>
            <a:r>
              <a:rPr lang="it-IT" altLang="en-US" sz="1500"/>
              <a:t>Digital commercial</a:t>
            </a:r>
          </a:p>
          <a:p>
            <a:pPr algn="ctr"/>
            <a:r>
              <a:rPr lang="it-IT" altLang="en-US" sz="1500"/>
              <a:t>printer</a:t>
            </a:r>
            <a:endParaRPr lang="en-US" altLang="en-US" sz="1500"/>
          </a:p>
        </p:txBody>
      </p:sp>
      <p:sp>
        <p:nvSpPr>
          <p:cNvPr id="7182" name="Oval 11"/>
          <p:cNvSpPr>
            <a:spLocks noChangeArrowheads="1"/>
          </p:cNvSpPr>
          <p:nvPr/>
        </p:nvSpPr>
        <p:spPr bwMode="auto">
          <a:xfrm>
            <a:off x="3027362" y="4591050"/>
            <a:ext cx="2438400" cy="6096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500"/>
              <a:t>Calculator</a:t>
            </a:r>
          </a:p>
          <a:p>
            <a:pPr algn="ctr"/>
            <a:r>
              <a:rPr lang="en-US" altLang="en-US" sz="1500"/>
              <a:t>Notebook computer</a:t>
            </a:r>
          </a:p>
        </p:txBody>
      </p:sp>
      <p:sp>
        <p:nvSpPr>
          <p:cNvPr id="7183" name="Oval 11"/>
          <p:cNvSpPr>
            <a:spLocks noChangeArrowheads="1"/>
          </p:cNvSpPr>
          <p:nvPr/>
        </p:nvSpPr>
        <p:spPr bwMode="auto">
          <a:xfrm>
            <a:off x="5618162" y="3752850"/>
            <a:ext cx="1905000" cy="381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altLang="en-US" sz="1500"/>
              <a:t>Binoculars</a:t>
            </a:r>
          </a:p>
        </p:txBody>
      </p:sp>
      <p:sp>
        <p:nvSpPr>
          <p:cNvPr id="7184" name="AutoShape 12"/>
          <p:cNvSpPr>
            <a:spLocks noChangeArrowheads="1"/>
          </p:cNvSpPr>
          <p:nvPr/>
        </p:nvSpPr>
        <p:spPr bwMode="auto">
          <a:xfrm rot="4242225">
            <a:off x="2118518" y="1745457"/>
            <a:ext cx="309563" cy="609600"/>
          </a:xfrm>
          <a:prstGeom prst="rightArrow">
            <a:avLst>
              <a:gd name="adj1" fmla="val 48435"/>
              <a:gd name="adj2" fmla="val 39505"/>
            </a:avLst>
          </a:prstGeom>
          <a:solidFill>
            <a:srgbClr val="4F86B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185" name="AutoShape 13"/>
          <p:cNvSpPr>
            <a:spLocks noChangeArrowheads="1"/>
          </p:cNvSpPr>
          <p:nvPr/>
        </p:nvSpPr>
        <p:spPr bwMode="auto">
          <a:xfrm rot="7505885">
            <a:off x="5518150" y="1814513"/>
            <a:ext cx="311150" cy="609600"/>
          </a:xfrm>
          <a:prstGeom prst="rightArrow">
            <a:avLst>
              <a:gd name="adj1" fmla="val 51926"/>
              <a:gd name="adj2" fmla="val 40236"/>
            </a:avLst>
          </a:prstGeom>
          <a:solidFill>
            <a:srgbClr val="4F86B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rot="10800000" vert="eaVert" wrap="none" anchor="ctr"/>
          <a:lstStyle/>
          <a:p>
            <a:endParaRPr lang="en-US" altLang="en-US"/>
          </a:p>
        </p:txBody>
      </p:sp>
      <p:sp>
        <p:nvSpPr>
          <p:cNvPr id="7186" name="AutoShape 14"/>
          <p:cNvSpPr>
            <a:spLocks noChangeArrowheads="1"/>
          </p:cNvSpPr>
          <p:nvPr/>
        </p:nvSpPr>
        <p:spPr bwMode="auto">
          <a:xfrm rot="-2372782">
            <a:off x="2493962" y="4595813"/>
            <a:ext cx="203200" cy="609600"/>
          </a:xfrm>
          <a:prstGeom prst="rightArrow">
            <a:avLst>
              <a:gd name="adj1" fmla="val 46759"/>
              <a:gd name="adj2" fmla="val 41505"/>
            </a:avLst>
          </a:prstGeom>
          <a:solidFill>
            <a:srgbClr val="4F86B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0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/>
          <p:cNvSpPr txBox="1">
            <a:spLocks noChangeArrowheads="1"/>
          </p:cNvSpPr>
          <p:nvPr/>
        </p:nvSpPr>
        <p:spPr bwMode="auto">
          <a:xfrm>
            <a:off x="-4763" y="6457950"/>
            <a:ext cx="23399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E71A55-5D0E-436D-9AA7-CDDE80E43AA0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8196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3M: Evolution of Products &amp; Capabilities</a:t>
            </a: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952500" y="1068388"/>
            <a:ext cx="1638300" cy="7080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Carborundum</a:t>
            </a:r>
          </a:p>
          <a:p>
            <a:pPr algn="ctr"/>
            <a:r>
              <a:rPr lang="en-US" altLang="en-US" sz="2000"/>
              <a:t>mining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2673350" y="855663"/>
            <a:ext cx="1306512" cy="4000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Sandpaper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959100" y="1465263"/>
            <a:ext cx="1400175" cy="4000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Scotch tape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276725" y="777875"/>
            <a:ext cx="1366837" cy="7080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Road signs</a:t>
            </a:r>
          </a:p>
          <a:p>
            <a:pPr algn="ctr"/>
            <a:r>
              <a:rPr lang="en-US" altLang="en-US" sz="2000"/>
              <a:t>&amp; markings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298825" y="2074863"/>
            <a:ext cx="1497012" cy="4000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Post-it notes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176837" y="1541463"/>
            <a:ext cx="1325563" cy="4000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Audio tape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4706937" y="2606675"/>
            <a:ext cx="1622425" cy="7080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Surgical tapes</a:t>
            </a:r>
          </a:p>
          <a:p>
            <a:pPr algn="ctr"/>
            <a:r>
              <a:rPr lang="en-US" altLang="en-US" sz="2000"/>
              <a:t>&amp; dressings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5924550" y="779463"/>
            <a:ext cx="1255712" cy="4000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Videotape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529262" y="1920875"/>
            <a:ext cx="987425" cy="7080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Acetate</a:t>
            </a:r>
          </a:p>
          <a:p>
            <a:pPr algn="ctr"/>
            <a:r>
              <a:rPr lang="en-US" altLang="en-US" sz="2000"/>
              <a:t> film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675437" y="1157288"/>
            <a:ext cx="1739900" cy="1016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Floppy disks &amp; </a:t>
            </a:r>
          </a:p>
          <a:p>
            <a:pPr algn="ctr"/>
            <a:r>
              <a:rPr lang="en-US" altLang="en-US" sz="2000"/>
              <a:t>data storage </a:t>
            </a:r>
          </a:p>
          <a:p>
            <a:pPr algn="ctr"/>
            <a:r>
              <a:rPr lang="en-US" altLang="en-US" sz="2000"/>
              <a:t>products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6461125" y="3141663"/>
            <a:ext cx="1901825" cy="4000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Pharmaceuticals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6796087" y="2225675"/>
            <a:ext cx="1903413" cy="70802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Housewares/kit-</a:t>
            </a:r>
          </a:p>
          <a:p>
            <a:pPr algn="ctr"/>
            <a:r>
              <a:rPr lang="en-US" altLang="en-US" sz="2000"/>
              <a:t>chen products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1646402" y="5182367"/>
            <a:ext cx="1179512" cy="4000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Abrasives</a:t>
            </a:r>
          </a:p>
        </p:txBody>
      </p:sp>
      <p:sp>
        <p:nvSpPr>
          <p:cNvPr id="8210" name="AutoShape 16"/>
          <p:cNvSpPr>
            <a:spLocks noChangeArrowheads="1"/>
          </p:cNvSpPr>
          <p:nvPr/>
        </p:nvSpPr>
        <p:spPr bwMode="auto">
          <a:xfrm>
            <a:off x="2902114" y="5039492"/>
            <a:ext cx="304800" cy="7334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3400589" y="5182367"/>
            <a:ext cx="1235075" cy="4000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Adhesives</a:t>
            </a: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7180262" y="4988692"/>
            <a:ext cx="1801812" cy="10160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New-product</a:t>
            </a:r>
          </a:p>
          <a:p>
            <a:pPr algn="ctr"/>
            <a:r>
              <a:rPr lang="en-US" altLang="en-US" sz="2000"/>
              <a:t>development &amp;</a:t>
            </a:r>
          </a:p>
          <a:p>
            <a:pPr algn="ctr"/>
            <a:r>
              <a:rPr lang="en-US" altLang="en-US" sz="2000"/>
              <a:t>introduction </a:t>
            </a: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5161127" y="5104579"/>
            <a:ext cx="1512887" cy="7080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2000"/>
              <a:t>Thin-film </a:t>
            </a:r>
          </a:p>
          <a:p>
            <a:pPr algn="ctr"/>
            <a:r>
              <a:rPr lang="en-US" altLang="en-US" sz="2000"/>
              <a:t>technologies</a:t>
            </a:r>
          </a:p>
        </p:txBody>
      </p:sp>
      <p:sp>
        <p:nvSpPr>
          <p:cNvPr id="38" name="AutoShape 20"/>
          <p:cNvSpPr>
            <a:spLocks noChangeArrowheads="1"/>
          </p:cNvSpPr>
          <p:nvPr/>
        </p:nvSpPr>
        <p:spPr bwMode="auto">
          <a:xfrm>
            <a:off x="4730914" y="5039492"/>
            <a:ext cx="304800" cy="7334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n-US"/>
          </a:p>
        </p:txBody>
      </p:sp>
      <p:sp>
        <p:nvSpPr>
          <p:cNvPr id="8215" name="AutoShape 21"/>
          <p:cNvSpPr>
            <a:spLocks noChangeArrowheads="1"/>
          </p:cNvSpPr>
          <p:nvPr/>
        </p:nvSpPr>
        <p:spPr bwMode="auto">
          <a:xfrm>
            <a:off x="6781964" y="5177604"/>
            <a:ext cx="304800" cy="7334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n-US"/>
          </a:p>
        </p:txBody>
      </p:sp>
      <p:sp>
        <p:nvSpPr>
          <p:cNvPr id="8216" name="Oval 22"/>
          <p:cNvSpPr>
            <a:spLocks noChangeArrowheads="1"/>
          </p:cNvSpPr>
          <p:nvPr/>
        </p:nvSpPr>
        <p:spPr bwMode="auto">
          <a:xfrm>
            <a:off x="152400" y="2017712"/>
            <a:ext cx="2590800" cy="561975"/>
          </a:xfrm>
          <a:prstGeom prst="ellipse">
            <a:avLst/>
          </a:prstGeom>
          <a:solidFill>
            <a:srgbClr val="4F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en-US" sz="2000">
                <a:solidFill>
                  <a:schemeClr val="bg1"/>
                </a:solidFill>
              </a:rPr>
              <a:t>PRODUCTS</a:t>
            </a:r>
          </a:p>
        </p:txBody>
      </p:sp>
      <p:sp>
        <p:nvSpPr>
          <p:cNvPr id="8217" name="Oval 23"/>
          <p:cNvSpPr>
            <a:spLocks noChangeArrowheads="1"/>
          </p:cNvSpPr>
          <p:nvPr/>
        </p:nvSpPr>
        <p:spPr bwMode="auto">
          <a:xfrm>
            <a:off x="997169" y="4234629"/>
            <a:ext cx="2743200" cy="561975"/>
          </a:xfrm>
          <a:prstGeom prst="ellipse">
            <a:avLst/>
          </a:prstGeom>
          <a:solidFill>
            <a:srgbClr val="4F86B2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en-US" sz="2000">
                <a:solidFill>
                  <a:schemeClr val="bg1"/>
                </a:solidFill>
              </a:rPr>
              <a:t>CAPABILITIES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4799177" y="3963167"/>
            <a:ext cx="1706562" cy="339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/>
              <a:t>Materials sciences</a:t>
            </a:r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5073814" y="4267967"/>
            <a:ext cx="1476375" cy="339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/>
              <a:t>Health sciences</a:t>
            </a: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5296064" y="4648967"/>
            <a:ext cx="1554163" cy="33972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/>
              <a:t>Microreplication</a:t>
            </a:r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6781964" y="4115567"/>
            <a:ext cx="862013" cy="584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/>
              <a:t>Flexible</a:t>
            </a:r>
          </a:p>
          <a:p>
            <a:pPr algn="ctr"/>
            <a:r>
              <a:rPr lang="en-US" altLang="en-US" sz="1600"/>
              <a:t>circuitry</a:t>
            </a:r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H="1" flipV="1">
            <a:off x="4273714" y="4110804"/>
            <a:ext cx="762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8223" name="Line 29"/>
          <p:cNvSpPr>
            <a:spLocks noChangeShapeType="1"/>
          </p:cNvSpPr>
          <p:nvPr/>
        </p:nvSpPr>
        <p:spPr bwMode="auto">
          <a:xfrm>
            <a:off x="4273714" y="4110804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8224" name="Line 30"/>
          <p:cNvSpPr>
            <a:spLocks noChangeShapeType="1"/>
          </p:cNvSpPr>
          <p:nvPr/>
        </p:nvSpPr>
        <p:spPr bwMode="auto">
          <a:xfrm flipH="1" flipV="1">
            <a:off x="4578514" y="4491804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8225" name="Line 31"/>
          <p:cNvSpPr>
            <a:spLocks noChangeShapeType="1"/>
          </p:cNvSpPr>
          <p:nvPr/>
        </p:nvSpPr>
        <p:spPr bwMode="auto">
          <a:xfrm flipH="1">
            <a:off x="4807114" y="4796604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94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17462" y="563321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441F9A-D4D6-4AA4-80C3-271559F76D6C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764627" y="-30054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The Links Between Resources, Capabilities &amp; Competitive Advantage</a:t>
            </a:r>
          </a:p>
        </p:txBody>
      </p:sp>
      <p:pic>
        <p:nvPicPr>
          <p:cNvPr id="9222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55" y="1096963"/>
            <a:ext cx="8256095" cy="473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49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</TotalTime>
  <Words>1048</Words>
  <Application>Microsoft Office PowerPoint</Application>
  <PresentationFormat>Apresentação na tela (4:3)</PresentationFormat>
  <Paragraphs>445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Chapter 5 Analysing Resources &amp; Capacities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56</cp:revision>
  <dcterms:created xsi:type="dcterms:W3CDTF">2015-02-26T17:46:44Z</dcterms:created>
  <dcterms:modified xsi:type="dcterms:W3CDTF">2016-02-11T18:38:05Z</dcterms:modified>
</cp:coreProperties>
</file>