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33" r:id="rId3"/>
    <p:sldId id="328" r:id="rId4"/>
    <p:sldId id="329" r:id="rId5"/>
    <p:sldId id="334" r:id="rId6"/>
    <p:sldId id="356" r:id="rId7"/>
    <p:sldId id="326" r:id="rId8"/>
    <p:sldId id="352" r:id="rId9"/>
    <p:sldId id="294" r:id="rId10"/>
    <p:sldId id="299" r:id="rId11"/>
    <p:sldId id="371" r:id="rId12"/>
    <p:sldId id="377" r:id="rId13"/>
    <p:sldId id="358" r:id="rId14"/>
    <p:sldId id="373" r:id="rId15"/>
    <p:sldId id="374" r:id="rId16"/>
    <p:sldId id="258" r:id="rId17"/>
    <p:sldId id="259" r:id="rId18"/>
    <p:sldId id="257" r:id="rId19"/>
    <p:sldId id="268" r:id="rId20"/>
    <p:sldId id="260" r:id="rId21"/>
    <p:sldId id="265" r:id="rId22"/>
    <p:sldId id="354" r:id="rId23"/>
    <p:sldId id="376" r:id="rId24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1C0D7D-893B-4204-B9FE-63A7C1ADA096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EED441-ADEF-4044-B106-79F37FA5B56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06612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9304642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169875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260442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61958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755605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774354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546550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5167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507446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111769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97298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725807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85365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50487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0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444D54-8892-42A7-A57C-F85454F29A26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11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336ED597-C02D-4B6B-B1A2-2F4CF58842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84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7691-C9FF-4557-AEEF-17F16D7DF80B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5D270-B769-47F0-AF38-C1EC48956C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59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ector reto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5" name="Triângulo isósceles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5A64-4EA2-4567-887F-A59264F97AAA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8A61-FB72-4A38-AB9D-A843F404C0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92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C0377-7437-4631-8911-3B8061EC55E2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AB4D6-1EA4-40BC-9FCD-7C900EED9F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600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7A258-4E8F-4BFC-A7FE-3BECBA04CE7A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A9F994C7-D79A-42C7-BCEA-B6B6A5C928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1655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9CDC-8BA5-4777-98A5-BF56497333C3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0F12-E4B9-418B-AA83-738123ECC77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43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346AB-EA39-4FE8-B98A-8A5DCE780D05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DDA08-3150-45F6-A3E8-A2288B1768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0704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isósceles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EBCE-9472-4F1D-BF98-3563E17689D2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F7511-92D4-40BF-B27A-70FD11C91D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02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ector reto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3" name="Triângulo isósceles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374C-D071-4740-8F84-5C1E7D608F25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9F367-FF0B-4B29-970F-AC6B868EE9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88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7" name="Triângulo isósceles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867AC-835E-480A-9E00-26A65EDA9514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45754-6FF2-4A32-B1BB-824BAF753B2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79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B11-0508-462F-A690-F2C660AD88FE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C9C1-D713-4017-97DD-B79D980714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486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  <a:endParaRPr lang="en-US" altLang="pt-BR" smtClean="0"/>
          </a:p>
        </p:txBody>
      </p:sp>
      <p:sp>
        <p:nvSpPr>
          <p:cNvPr id="614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D28126-D5B6-4CBF-80DD-50491FA04116}" type="datetimeFigureOut">
              <a:rPr lang="pt-BR"/>
              <a:pPr>
                <a:defRPr/>
              </a:pPr>
              <a:t>24/04/2017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E8302623-CC4E-4773-8F0D-C69C482B3F6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1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1032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Arial" charset="0"/>
              <a:cs typeface="Arial" charset="0"/>
            </a:endParaRPr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4" r:id="rId4"/>
    <p:sldLayoutId id="2147483735" r:id="rId5"/>
    <p:sldLayoutId id="2147483739" r:id="rId6"/>
    <p:sldLayoutId id="2147483740" r:id="rId7"/>
    <p:sldLayoutId id="2147483741" r:id="rId8"/>
    <p:sldLayoutId id="2147483742" r:id="rId9"/>
    <p:sldLayoutId id="2147483736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B39A08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Eficiência do gasto público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smtClean="0"/>
          </a:p>
        </p:txBody>
      </p:sp>
      <p:sp>
        <p:nvSpPr>
          <p:cNvPr id="5" name="Retângulo 4"/>
          <p:cNvSpPr/>
          <p:nvPr/>
        </p:nvSpPr>
        <p:spPr>
          <a:xfrm>
            <a:off x="755650" y="2276475"/>
            <a:ext cx="14398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Insumo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2195513" y="2420938"/>
            <a:ext cx="977900" cy="647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/>
              <a:t>Eficiência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03575" y="2276475"/>
            <a:ext cx="18732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Produto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5076825" y="2349500"/>
            <a:ext cx="1223963" cy="70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50" dirty="0"/>
              <a:t>Efetividade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0788" y="2349500"/>
            <a:ext cx="1727200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Resultado </a:t>
            </a:r>
          </a:p>
        </p:txBody>
      </p:sp>
      <p:sp>
        <p:nvSpPr>
          <p:cNvPr id="12" name="Seta para cima 11"/>
          <p:cNvSpPr/>
          <p:nvPr/>
        </p:nvSpPr>
        <p:spPr>
          <a:xfrm>
            <a:off x="900113" y="3284538"/>
            <a:ext cx="1079500" cy="16573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900" dirty="0"/>
          </a:p>
        </p:txBody>
      </p:sp>
      <p:sp>
        <p:nvSpPr>
          <p:cNvPr id="16" name="Retângulo 15"/>
          <p:cNvSpPr/>
          <p:nvPr/>
        </p:nvSpPr>
        <p:spPr>
          <a:xfrm>
            <a:off x="684213" y="1557338"/>
            <a:ext cx="7272337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Fatores ambientais</a:t>
            </a:r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2678113" y="1844675"/>
            <a:ext cx="22225" cy="69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580063" y="1916113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2051050" y="3213100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>
            <a:off x="2051050" y="4292600"/>
            <a:ext cx="5329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flipV="1">
            <a:off x="7380288" y="3284538"/>
            <a:ext cx="0" cy="108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61"/>
          <p:cNvSpPr/>
          <p:nvPr/>
        </p:nvSpPr>
        <p:spPr>
          <a:xfrm>
            <a:off x="755650" y="5084763"/>
            <a:ext cx="1417638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000" dirty="0"/>
              <a:t>Recursos monetários e não monetários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Produtividade e 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Avaliação da eficiência de um determinado veículo em relação ao seu consumo de combustível. </a:t>
            </a:r>
          </a:p>
          <a:p>
            <a:pPr algn="just"/>
            <a:r>
              <a:rPr lang="pt-BR" dirty="0" smtClean="0"/>
              <a:t>Índice de produtividade é igual ao total produzido (quilômetros rodados) no numerador e a quantidade de insumo (litros de combustível consumidos) no denominador.</a:t>
            </a:r>
          </a:p>
          <a:p>
            <a:pPr algn="just"/>
            <a:r>
              <a:rPr lang="pt-BR" dirty="0" smtClean="0"/>
              <a:t>Denomina-se eficiente aquele veículo que possui a maior produtividade, ou seja, aquele que roda uma maior quilometragem com uma unidade de combustível.</a:t>
            </a:r>
          </a:p>
          <a:p>
            <a:pPr algn="just"/>
            <a:r>
              <a:rPr lang="pt-BR" dirty="0" smtClean="0"/>
              <a:t>Produtividade é um conceito absoluto.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Se existem várias firmas que desenvolvem atividades semelhantes é possível comparar suas produtividades e investigar porque razão umas são mais produtivas do que outras.</a:t>
            </a:r>
          </a:p>
          <a:p>
            <a:pPr algn="just"/>
            <a:r>
              <a:rPr lang="pt-BR" dirty="0" smtClean="0"/>
              <a:t>Uma firma é mais produtiva do que outra porque decisões que lhe permitiram aproveitar melhor os recursos: uso de uma tecnologia mais avançada, contratação de mão-de-obra mais qualificada, melhores técnicas gerenciais, etc...</a:t>
            </a:r>
          </a:p>
          <a:p>
            <a:pPr algn="just"/>
            <a:r>
              <a:rPr lang="pt-BR" dirty="0" smtClean="0"/>
              <a:t>Importante:  maior produtividade é, via de regra, decorrente de alguma decisão tomada.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97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Hipótese</a:t>
            </a:r>
            <a:endParaRPr lang="pt-BR" dirty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/>
            <a:r>
              <a:rPr lang="pt-BR" altLang="pt-BR" sz="4000" smtClean="0"/>
              <a:t>Governos  são como produtores privados: pegam um conjunto de insumos e os transforma, seja em forma ou localização, num conjunto de produtos.</a:t>
            </a:r>
          </a:p>
          <a:p>
            <a:endParaRPr lang="pt-BR" altLang="pt-B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Insumos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sz="2800" dirty="0" smtClean="0"/>
              <a:t>Monetários e não monetários (físicos).</a:t>
            </a:r>
          </a:p>
          <a:p>
            <a:pPr algn="just" eaLnBrk="1" hangingPunct="1"/>
            <a:r>
              <a:rPr lang="pt-BR" altLang="pt-BR" sz="2800" dirty="0" smtClean="0"/>
              <a:t>Difícil obter informação sobre todos os custos de insumos, particularmente num nível desagregado.</a:t>
            </a:r>
          </a:p>
          <a:p>
            <a:pPr algn="just" eaLnBrk="1" hangingPunct="1"/>
            <a:r>
              <a:rPr lang="pt-BR" altLang="pt-BR" sz="2800" dirty="0" smtClean="0"/>
              <a:t>Custos indiretos e aumento da taxação associadas com um aumento nos gastos públicos.</a:t>
            </a:r>
          </a:p>
          <a:p>
            <a:pPr algn="just" eaLnBrk="1" hangingPunct="1"/>
            <a:r>
              <a:rPr lang="pt-BR" altLang="pt-BR" sz="2800" dirty="0" smtClean="0"/>
              <a:t>Alternativa majoritariamente escolhida: considerar o gasto público alocado à produção de um serviço público particular (saúde, educação,</a:t>
            </a:r>
            <a:r>
              <a:rPr lang="pt-BR" altLang="pt-BR" sz="2800" dirty="0" err="1" smtClean="0"/>
              <a:t>infra-estrutura</a:t>
            </a:r>
            <a:r>
              <a:rPr lang="pt-BR" altLang="pt-BR" sz="2800" dirty="0" smtClean="0"/>
              <a:t>) como insumo.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Produtos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endParaRPr lang="pt-BR" altLang="pt-BR" sz="3600" dirty="0" smtClean="0"/>
          </a:p>
          <a:p>
            <a:pPr algn="just" eaLnBrk="1" hangingPunct="1"/>
            <a:r>
              <a:rPr lang="pt-BR" altLang="pt-BR" sz="3600" dirty="0" smtClean="0"/>
              <a:t>O valor de mercado não é conhecido.</a:t>
            </a:r>
          </a:p>
          <a:p>
            <a:pPr algn="just" eaLnBrk="1" hangingPunct="1"/>
            <a:r>
              <a:rPr lang="pt-BR" altLang="pt-BR" sz="3600" dirty="0" smtClean="0"/>
              <a:t>Usar indicadores de desempenho.</a:t>
            </a:r>
          </a:p>
          <a:p>
            <a:pPr algn="just" eaLnBrk="1" hangingPunct="1"/>
            <a:r>
              <a:rPr lang="pt-BR" altLang="pt-BR" sz="3600" dirty="0" smtClean="0"/>
              <a:t>O monitoramento do desempenho das atividades do setor público tem melhorado os dados de produto.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Premissa teórica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pt-BR" altLang="pt-BR" sz="2800" dirty="0" smtClean="0"/>
              <a:t>Eficiência: conceito relativo.</a:t>
            </a:r>
          </a:p>
          <a:p>
            <a:pPr algn="just" eaLnBrk="1" hangingPunct="1"/>
            <a:r>
              <a:rPr lang="pt-BR" altLang="pt-BR" sz="2800" dirty="0" smtClean="0"/>
              <a:t>Compara o que foi produzido, dados os recursos disponíveis, com o que poderia ter sido produzido com os mesmos recursos.</a:t>
            </a:r>
            <a:endParaRPr lang="pt-BR" altLang="pt-BR" sz="2800" dirty="0" smtClean="0"/>
          </a:p>
          <a:p>
            <a:pPr algn="just" eaLnBrk="1" hangingPunct="1"/>
            <a:r>
              <a:rPr lang="pt-BR" altLang="pt-BR" sz="2800" dirty="0" smtClean="0"/>
              <a:t>Função </a:t>
            </a:r>
            <a:r>
              <a:rPr lang="pt-BR" altLang="pt-BR" sz="2800" dirty="0" smtClean="0"/>
              <a:t>de produção e função custo representam um ideal, a quantidade máxima de produto possível de ser obtida dado um conjunto de insumos e o custo mínimo de produzir aquele produto dados os preços dos insumos, respectivamente.</a:t>
            </a:r>
          </a:p>
          <a:p>
            <a:pPr algn="just" eaLnBrk="1" hangingPunct="1"/>
            <a:r>
              <a:rPr lang="pt-BR" altLang="pt-BR" sz="2800" dirty="0" smtClean="0"/>
              <a:t>Preocupação não é com a média mas com a “melhor prática”. </a:t>
            </a:r>
          </a:p>
          <a:p>
            <a:pPr algn="just" eaLnBrk="1" hangingPunct="1"/>
            <a:endParaRPr lang="pt-BR" altLang="pt-BR" sz="2800" dirty="0" smtClean="0"/>
          </a:p>
          <a:p>
            <a:pPr algn="just" eaLnBrk="1" hangingPunct="1"/>
            <a:endParaRPr lang="pt-BR" altLang="pt-BR" sz="2800" dirty="0" smtClean="0"/>
          </a:p>
          <a:p>
            <a:pPr algn="just" eaLnBrk="1" hangingPunct="1"/>
            <a:endParaRPr lang="pt-BR" altLang="pt-B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7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pt-BR" altLang="pt-BR" sz="2800" smtClean="0"/>
              <a:t>Estimação de fronteiras: exercício de tornar a implementação empírica consistente com a proposição teórica de que nenhum agente observado pode exceder o ideal, ou seja, todas as observações devem se situar dentro do extremo teórico.</a:t>
            </a:r>
          </a:p>
          <a:p>
            <a:pPr algn="just" eaLnBrk="1" hangingPunct="1"/>
            <a:r>
              <a:rPr lang="pt-BR" altLang="pt-BR" sz="2800" smtClean="0"/>
              <a:t>Mensuração de (in)eficiência: estimação empírica da extensão pela qual os agentes falham em alcançar o ideal teórico.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altLang="pt-BR" sz="2800" smtClean="0"/>
              <a:t>Governos serão caracterizados como eficientes se eles produzirem tanto quanto possível com os insumos que eles empregaram ou se eles produzirem um produto a um custo mínimo (com a menor quantidade possível de insumos).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altLang="pt-BR" sz="2800" smtClean="0"/>
              <a:t>Ponto focal não são os parâmetros estimados da estrutura de produção, mas os desvios individuais da função estimada.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24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Técnicas para calcular ou estimar o formato da fronteira de eficiência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7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600" dirty="0" smtClean="0"/>
              <a:t>  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600" dirty="0" smtClean="0"/>
              <a:t>	Não paramétricas ou paramétricas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sz="3600" dirty="0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dirty="0" smtClean="0"/>
              <a:t>	</a:t>
            </a:r>
            <a:r>
              <a:rPr lang="pt-BR" altLang="pt-BR" sz="3200" dirty="0" smtClean="0"/>
              <a:t>Principal diferença: as fronteiras paramétricas requerem a definição </a:t>
            </a:r>
            <a:r>
              <a:rPr lang="pt-BR" altLang="pt-BR" sz="3200" i="1" dirty="0" err="1" smtClean="0"/>
              <a:t>ex-ante</a:t>
            </a:r>
            <a:r>
              <a:rPr lang="pt-BR" altLang="pt-BR" sz="3200" dirty="0" smtClean="0"/>
              <a:t> da forma funcional da fronteira de eficiência.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Financiamento da saúde</a:t>
            </a:r>
            <a:endParaRPr lang="pt-BR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2800" smtClean="0"/>
              <a:t>Médici (2011):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2800" smtClean="0"/>
              <a:t>1) Não existem grandes discrepâncias entre o Brasil e outros países quanto a magnitude do gasto </a:t>
            </a:r>
            <a:r>
              <a:rPr lang="pt-BR" altLang="pt-BR" sz="2800" i="1" smtClean="0"/>
              <a:t>per capita </a:t>
            </a:r>
            <a:r>
              <a:rPr lang="pt-BR" altLang="pt-BR" sz="2800" smtClean="0"/>
              <a:t>em saúde e do gasto público</a:t>
            </a:r>
            <a:r>
              <a:rPr lang="pt-BR" altLang="pt-BR" sz="2800" i="1" smtClean="0"/>
              <a:t> per capita</a:t>
            </a:r>
            <a:r>
              <a:rPr lang="pt-BR" altLang="pt-BR" sz="2800" smtClean="0"/>
              <a:t> em saúde, considerando-se os níveis de renda </a:t>
            </a:r>
            <a:r>
              <a:rPr lang="pt-BR" altLang="pt-BR" sz="2800" i="1" smtClean="0"/>
              <a:t>per capita</a:t>
            </a:r>
            <a:r>
              <a:rPr lang="pt-BR" altLang="pt-BR" sz="2800" smtClean="0"/>
              <a:t>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2800" smtClean="0"/>
              <a:t>2) Não existem diferenças também com relação aos resultados alcançados (medidos pelo número médio de anos vividos em boas condições de saúde) dado o nível de gasto com saúde.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Abordagens não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paramétricas –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free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disposable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hull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(FDH) e data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envelopment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analysis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(DEA)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altLang="pt-BR" sz="2400" smtClean="0"/>
              <a:t>A fronteira eficiente é construída a partir de dados de insumo/produto para determinada amostra usando programação matemática. 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altLang="pt-BR" sz="2400" smtClean="0"/>
              <a:t>Vantagens: transparência e facilidade de lidar com múltiplos produtos. Não requer hipóteses sobre a forma funcional específica da função de produção.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pt-BR" altLang="pt-BR" sz="2400" smtClean="0"/>
              <a:t>Desvantagens: resultados tendem a depender muito da composição e do tamanho da amostra, assim como da escolha das variáveis de insumo e produto. Qualquer desvio de uma observação da fronteira deve ser atribuído a ineficiência. Não há espaço para ruído estatístico ou erro de medida no modelo. Sensível à presença de </a:t>
            </a:r>
            <a:r>
              <a:rPr lang="pt-BR" altLang="pt-BR" sz="2400" i="1" smtClean="0"/>
              <a:t>outliers.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pt-BR" altLang="pt-BR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Modelos de fronteira estocástica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6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pt-BR" altLang="pt-BR" sz="2400" smtClean="0"/>
              <a:t>Desvios da fronteira podem não estar completamente sob o controle da “firma” sendo estudada.</a:t>
            </a:r>
          </a:p>
          <a:p>
            <a:pPr algn="just" eaLnBrk="1" hangingPunct="1"/>
            <a:r>
              <a:rPr lang="pt-BR" altLang="pt-BR" sz="2400" smtClean="0"/>
              <a:t>O foco primário, então, não é a função de produção. O interesse aparece somente na medida em que uma especificação particular (</a:t>
            </a:r>
            <a:r>
              <a:rPr lang="pt-BR" altLang="pt-BR" sz="2400" i="1" smtClean="0"/>
              <a:t>Cobb-Douglas</a:t>
            </a:r>
            <a:r>
              <a:rPr lang="pt-BR" altLang="pt-BR" sz="2400" smtClean="0"/>
              <a:t> ou </a:t>
            </a:r>
            <a:r>
              <a:rPr lang="pt-BR" altLang="pt-BR" sz="2400" i="1" smtClean="0"/>
              <a:t>translog</a:t>
            </a:r>
            <a:r>
              <a:rPr lang="pt-BR" altLang="pt-BR" sz="2400" smtClean="0"/>
              <a:t>) impõe restrições sobre aspectos técnicos da produção que podem distorcer as medidas de eficiência.</a:t>
            </a:r>
          </a:p>
          <a:p>
            <a:pPr algn="just" eaLnBrk="1" hangingPunct="1"/>
            <a:r>
              <a:rPr lang="pt-BR" altLang="pt-BR" sz="2400" smtClean="0"/>
              <a:t>Modelos </a:t>
            </a:r>
            <a:r>
              <a:rPr lang="pt-BR" altLang="pt-BR" sz="2400" i="1" smtClean="0"/>
              <a:t>Cobb-Douglas</a:t>
            </a:r>
            <a:r>
              <a:rPr lang="pt-BR" altLang="pt-BR" sz="2400" smtClean="0"/>
              <a:t> e </a:t>
            </a:r>
            <a:r>
              <a:rPr lang="pt-BR" altLang="pt-BR" sz="2400" i="1" smtClean="0"/>
              <a:t>translog</a:t>
            </a:r>
            <a:r>
              <a:rPr lang="pt-BR" altLang="pt-BR" sz="2400" smtClean="0"/>
              <a:t> dominam a literatura aplicada de fronteiras estocásticas e a estimação econométrica de ineficiência.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Como incorporar influências exógenas?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Influências exógenas: fatores que afetam a habilidade das unidades produtoras de transformar insumos em produtos, mas que não são nem insumos nem produtos.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800" dirty="0" smtClean="0"/>
              <a:t>Duas alternativas: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t-BR" sz="2800" dirty="0" smtClean="0"/>
              <a:t>Fronteira estocástica (abordagem de um estágio)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t-BR" sz="2800" dirty="0" smtClean="0"/>
              <a:t>Abordagem em dois passos: no primeiro estágio escores de eficiência são estimados e no segundo estágio esses escores de eficiência são regredidos nas influências exógenas.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Evidência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/>
              <a:t>Dois grupos: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t-BR" sz="2800" dirty="0"/>
              <a:t>Perspectiva global, levando em conta que os governos locais oferecem uma ampla variedade de serviços. 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/>
              <a:t>     Afonso et al. (2005): Desempenho do setor público como um todo.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/>
              <a:t>     Ribeiro e Rodrigues Júnior (2006): reproduzem o estudo de Afonso et al. para a América </a:t>
            </a:r>
            <a:r>
              <a:rPr lang="pt-BR" sz="2800" dirty="0" smtClean="0"/>
              <a:t>Latina.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dirty="0" smtClean="0"/>
              <a:t>2) Avaliação </a:t>
            </a:r>
            <a:r>
              <a:rPr lang="pt-BR" sz="2800" dirty="0"/>
              <a:t>da eficiência na provisão de um serviço específico.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1104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20838"/>
            <a:ext cx="8229600" cy="4484687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95450"/>
            <a:ext cx="8229600" cy="4335463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550" y="1600200"/>
            <a:ext cx="8215313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ansueto.files.wordpress.com/2013/09/edu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7416800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2400" dirty="0" smtClean="0"/>
              <a:t>Financiamento da </a:t>
            </a:r>
            <a:r>
              <a:rPr lang="pt-BR" altLang="pt-BR" sz="2400" dirty="0" err="1" smtClean="0"/>
              <a:t>eduação</a:t>
            </a:r>
            <a:r>
              <a:rPr lang="pt-BR" altLang="pt-BR" sz="2400" dirty="0" smtClean="0"/>
              <a:t/>
            </a:r>
            <a:br>
              <a:rPr lang="pt-BR" altLang="pt-BR" sz="2400" dirty="0" smtClean="0"/>
            </a:br>
            <a:r>
              <a:rPr lang="pt-BR" altLang="pt-BR" sz="2400" dirty="0" smtClean="0"/>
              <a:t>B</a:t>
            </a:r>
            <a:r>
              <a:rPr lang="pt-BR" altLang="pt-BR" sz="2400" dirty="0" smtClean="0"/>
              <a:t>log </a:t>
            </a:r>
            <a:r>
              <a:rPr lang="pt-BR" altLang="pt-BR" sz="2400" dirty="0" smtClean="0"/>
              <a:t>do Mansueto Almeida – 5 de setembro de 2013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pt-BR" smtClean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600" smtClean="0"/>
              <a:t>   Diagnóstico de parte do governo e da sociedade: gasta-se pouco em saúde. Necessidade de ampliar o gasto público a fim de garantir um sistema universal de saúde adequado.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pt-BR" altLang="pt-BR" sz="3600" smtClean="0"/>
              <a:t>    O mesmo diagnóstico é apresentado para a educação, segurança, etc...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Alternativa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pt-BR" altLang="pt-BR" sz="2800" dirty="0" smtClean="0"/>
              <a:t>Solução não passa pelo aumento de recursos.</a:t>
            </a:r>
          </a:p>
          <a:p>
            <a:pPr algn="just" eaLnBrk="1" hangingPunct="1"/>
            <a:r>
              <a:rPr lang="pt-BR" altLang="pt-BR" sz="2800" dirty="0" smtClean="0"/>
              <a:t>Eficiência</a:t>
            </a:r>
          </a:p>
          <a:p>
            <a:pPr algn="just"/>
            <a:r>
              <a:rPr lang="pt-BR" altLang="pt-BR" sz="2800" dirty="0" smtClean="0"/>
              <a:t>1) </a:t>
            </a:r>
            <a:r>
              <a:rPr lang="pt-BR" altLang="pt-BR" sz="2800" dirty="0"/>
              <a:t>Eficiência Técnica: mede a relação pura entre insumos e produtos, levando em consideração a fronteira de possibilidade de produção.</a:t>
            </a:r>
          </a:p>
          <a:p>
            <a:pPr algn="just"/>
            <a:r>
              <a:rPr lang="pt-BR" altLang="pt-BR" sz="2800" dirty="0" smtClean="0"/>
              <a:t>2) Eficiência </a:t>
            </a:r>
            <a:r>
              <a:rPr lang="pt-BR" altLang="pt-BR" sz="2800" dirty="0" err="1"/>
              <a:t>Alocativa</a:t>
            </a:r>
            <a:r>
              <a:rPr lang="pt-BR" altLang="pt-BR" sz="2800" dirty="0"/>
              <a:t>: retrata a habilidade da DMU em utilizar os insumos em proporções ótimas, dados os seus respectivos preços e a tecnologia de produção vigente.</a:t>
            </a:r>
          </a:p>
          <a:p>
            <a:pPr marL="0" indent="0" algn="just" eaLnBrk="1" hangingPunct="1">
              <a:buNone/>
            </a:pPr>
            <a:endParaRPr lang="pt-BR" altLang="pt-BR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Eficiência e efetividade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pt-BR" altLang="pt-BR" sz="2800" dirty="0" smtClean="0"/>
              <a:t>Eficiência: relaciona insumos e produtos.</a:t>
            </a:r>
          </a:p>
          <a:p>
            <a:pPr algn="just" eaLnBrk="1" hangingPunct="1"/>
            <a:r>
              <a:rPr lang="pt-BR" altLang="pt-BR" sz="2800" dirty="0" smtClean="0"/>
              <a:t>Efetividade: relaciona o insumo/ produto aos objetivos finais a serem alcançados (resultado). Mostra o sucesso no uso de recursos em alcançar o objetivo fixado.</a:t>
            </a:r>
          </a:p>
          <a:p>
            <a:pPr algn="just" eaLnBrk="1" hangingPunct="1"/>
            <a:r>
              <a:rPr lang="pt-BR" altLang="pt-BR" sz="2800" dirty="0" smtClean="0"/>
              <a:t>Dificuldade de isolar.</a:t>
            </a:r>
          </a:p>
          <a:p>
            <a:pPr algn="just" eaLnBrk="1" hangingPunct="1"/>
            <a:r>
              <a:rPr lang="pt-BR" altLang="pt-BR" sz="2800" dirty="0" smtClean="0"/>
              <a:t>Influência </a:t>
            </a:r>
            <a:r>
              <a:rPr lang="pt-BR" altLang="pt-BR" sz="2800" dirty="0" smtClean="0"/>
              <a:t>de fatores ambientais.</a:t>
            </a:r>
          </a:p>
          <a:p>
            <a:pPr marL="0" indent="0" algn="just" eaLnBrk="1" hangingPunct="1">
              <a:buNone/>
            </a:pPr>
            <a:endParaRPr lang="pt-BR" altLang="pt-BR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écnica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Técnica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4738</TotalTime>
  <Words>1079</Words>
  <Application>Microsoft Office PowerPoint</Application>
  <PresentationFormat>Apresentação na tela (4:3)</PresentationFormat>
  <Paragraphs>82</Paragraphs>
  <Slides>23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Wingdings</vt:lpstr>
      <vt:lpstr>Wingdings 3</vt:lpstr>
      <vt:lpstr>Origem</vt:lpstr>
      <vt:lpstr>Eficiência do gasto público</vt:lpstr>
      <vt:lpstr>Financiamento da saúde</vt:lpstr>
      <vt:lpstr>Apresentação do PowerPoint</vt:lpstr>
      <vt:lpstr>Apresentação do PowerPoint</vt:lpstr>
      <vt:lpstr>Apresentação do PowerPoint</vt:lpstr>
      <vt:lpstr>Financiamento da eduação Blog do Mansueto Almeida – 5 de setembro de 2013</vt:lpstr>
      <vt:lpstr>Apresentação do PowerPoint</vt:lpstr>
      <vt:lpstr>Alternativa</vt:lpstr>
      <vt:lpstr>Eficiência e efetividade</vt:lpstr>
      <vt:lpstr>Apresentação do PowerPoint</vt:lpstr>
      <vt:lpstr>Produtividade e eficiência</vt:lpstr>
      <vt:lpstr>Apresentação do PowerPoint</vt:lpstr>
      <vt:lpstr>Hipótese</vt:lpstr>
      <vt:lpstr>Insumos</vt:lpstr>
      <vt:lpstr>Produtos</vt:lpstr>
      <vt:lpstr>Premissa teórica</vt:lpstr>
      <vt:lpstr>Apresentação do PowerPoint</vt:lpstr>
      <vt:lpstr>Apresentação do PowerPoint</vt:lpstr>
      <vt:lpstr>Técnicas para calcular ou estimar o formato da fronteira de eficiência</vt:lpstr>
      <vt:lpstr>Abordagens não paramétricas – free disposable hull (FDH) e data envelopment analysis (DEA)</vt:lpstr>
      <vt:lpstr>Modelos de fronteira estocástica</vt:lpstr>
      <vt:lpstr>Como incorporar influências exógenas?</vt:lpstr>
      <vt:lpstr>Evidência empírica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na provisão de serviços públicos de saúde</dc:title>
  <dc:creator>Fernando</dc:creator>
  <cp:lastModifiedBy>Paulo Picchetti</cp:lastModifiedBy>
  <cp:revision>169</cp:revision>
  <dcterms:created xsi:type="dcterms:W3CDTF">2011-05-16T17:41:59Z</dcterms:created>
  <dcterms:modified xsi:type="dcterms:W3CDTF">2017-04-24T18:52:52Z</dcterms:modified>
</cp:coreProperties>
</file>