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1419" r:id="rId3"/>
    <p:sldId id="1420" r:id="rId4"/>
    <p:sldId id="1421" r:id="rId5"/>
    <p:sldId id="1422" r:id="rId6"/>
    <p:sldId id="1423" r:id="rId7"/>
    <p:sldId id="1426" r:id="rId8"/>
    <p:sldId id="1427" r:id="rId9"/>
    <p:sldId id="1468" r:id="rId10"/>
    <p:sldId id="1476" r:id="rId11"/>
    <p:sldId id="1434" r:id="rId12"/>
    <p:sldId id="1431" r:id="rId13"/>
    <p:sldId id="1432" r:id="rId14"/>
    <p:sldId id="1433" r:id="rId15"/>
    <p:sldId id="1435" r:id="rId16"/>
    <p:sldId id="1436" r:id="rId17"/>
    <p:sldId id="1438" r:id="rId18"/>
    <p:sldId id="1437" r:id="rId19"/>
    <p:sldId id="1439" r:id="rId20"/>
    <p:sldId id="1440" r:id="rId21"/>
    <p:sldId id="1442" r:id="rId22"/>
    <p:sldId id="1441" r:id="rId23"/>
    <p:sldId id="1443" r:id="rId24"/>
    <p:sldId id="1444" r:id="rId25"/>
    <p:sldId id="1445" r:id="rId26"/>
    <p:sldId id="1451" r:id="rId27"/>
    <p:sldId id="1452" r:id="rId28"/>
    <p:sldId id="1457" r:id="rId29"/>
    <p:sldId id="1458" r:id="rId30"/>
    <p:sldId id="1463" r:id="rId31"/>
    <p:sldId id="1464" r:id="rId32"/>
    <p:sldId id="1465" r:id="rId33"/>
    <p:sldId id="1466" r:id="rId34"/>
    <p:sldId id="1467" r:id="rId35"/>
    <p:sldId id="1474" r:id="rId36"/>
    <p:sldId id="1471" r:id="rId37"/>
    <p:sldId id="1475" r:id="rId38"/>
    <p:sldId id="1472" r:id="rId39"/>
    <p:sldId id="1473" r:id="rId40"/>
    <p:sldId id="1477" r:id="rId41"/>
    <p:sldId id="463" r:id="rId42"/>
    <p:sldId id="1478" r:id="rId43"/>
    <p:sldId id="1479" r:id="rId44"/>
    <p:sldId id="737" r:id="rId45"/>
    <p:sldId id="465" r:id="rId46"/>
    <p:sldId id="1319" r:id="rId47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3300"/>
    <a:srgbClr val="A50021"/>
    <a:srgbClr val="FFFFCC"/>
    <a:srgbClr val="0066FF"/>
    <a:srgbClr val="FF3300"/>
    <a:srgbClr val="474A81"/>
    <a:srgbClr val="F09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1596" y="72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fld id="{5D44F18F-DDD4-4A5A-BE32-945F2475840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4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35" tIns="0" rIns="20635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 i="1">
                <a:latin typeface="Times New Roman" pitchFamily="18" charset="0"/>
              </a:defRPr>
            </a:lvl1pPr>
          </a:lstStyle>
          <a:p>
            <a:fld id="{96F5AA27-0AFD-445F-8BEC-24ABA6A44A26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36" tIns="49868" rIns="99736" bIns="49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12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5D76E-E77D-41AE-9818-63CE429E5F0E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66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D006B-12A8-4B22-AA22-A021FEA62B76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251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445E5-3E64-4E7D-8A2D-6625B7E55573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296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BF6BE-DFA8-4D7F-9463-A4E131E23175}" type="slidenum">
              <a:rPr lang="en-US"/>
              <a:pPr/>
              <a:t>13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392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D58E4-B96D-4C7D-ACA5-D417D2CED10D}" type="slidenum">
              <a:rPr lang="en-US"/>
              <a:pPr/>
              <a:t>14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924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21894-6F40-4828-B550-5D4F6B813CD2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17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E0D51-4383-4973-9A7E-7AAA4A007630}" type="slidenum">
              <a:rPr lang="en-US"/>
              <a:pPr/>
              <a:t>16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709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A85F6-D941-4D78-955B-742640341F27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340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B16BE-0AC2-4A76-A708-A49F41B6D2DD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2898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59D46-D58B-48F8-ABE9-5FF7C38671B6}" type="slidenum">
              <a:rPr lang="en-US"/>
              <a:pPr/>
              <a:t>19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5856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6A07F-1C4C-4CE9-9BD0-4DF5162ADE5B}" type="slidenum">
              <a:rPr lang="en-US"/>
              <a:pPr/>
              <a:t>20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23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BE20C-9893-4E37-9392-3D5C375D5334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0925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5F381F-19F8-40C5-B499-000E34AE191E}" type="slidenum">
              <a:rPr lang="en-US"/>
              <a:pPr/>
              <a:t>21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954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306DA-207E-4B5E-955F-7F03BAD92F52}" type="slidenum">
              <a:rPr lang="en-US"/>
              <a:pPr/>
              <a:t>22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076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257F2-EABD-4D3E-B72B-17EA2286C47C}" type="slidenum">
              <a:rPr lang="en-US"/>
              <a:pPr/>
              <a:t>23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3382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9528A4-AA9E-4191-BB5D-7373127797FE}" type="slidenum">
              <a:rPr lang="en-US"/>
              <a:pPr/>
              <a:t>24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25873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1ADF7-66FD-487A-89A2-0E76CE601AC4}" type="slidenum">
              <a:rPr lang="en-US"/>
              <a:pPr/>
              <a:t>25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598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80B20-23DD-43FB-A20D-4CAC78EB2EE9}" type="slidenum">
              <a:rPr lang="en-US"/>
              <a:pPr/>
              <a:t>26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7789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C8220-4DE2-4C6E-B69B-27AEFD5A7DF0}" type="slidenum">
              <a:rPr lang="en-US"/>
              <a:pPr/>
              <a:t>27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7584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B965B-E442-4E56-BFE8-441E54AF1ACD}" type="slidenum">
              <a:rPr lang="en-US"/>
              <a:pPr/>
              <a:t>28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5553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63D03-E21D-446C-BCCC-63030932B715}" type="slidenum">
              <a:rPr lang="en-US"/>
              <a:pPr/>
              <a:t>29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360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1429F-3469-4890-AE16-10B0855A9085}" type="slidenum">
              <a:rPr lang="en-US"/>
              <a:pPr/>
              <a:t>30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76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A21D4B-9616-4D43-B252-A064DFB6083B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1228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09752-8CA4-4A1C-A3B2-B9D3BD49796B}" type="slidenum">
              <a:rPr lang="en-US"/>
              <a:pPr/>
              <a:t>31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3443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0ECF4-CEC4-42F7-8B8D-E72C964ED71E}" type="slidenum">
              <a:rPr lang="en-US"/>
              <a:pPr/>
              <a:t>32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4839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7FEB2-DE05-460C-A4B3-8B3F32AAB172}" type="slidenum">
              <a:rPr lang="en-US"/>
              <a:pPr/>
              <a:t>33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2325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B5357-D875-4C85-A455-DC453D3F574C}" type="slidenum">
              <a:rPr lang="en-US"/>
              <a:pPr/>
              <a:t>34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5545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1C126-90C4-4300-996D-1A4CCC9EE3A4}" type="slidenum">
              <a:rPr lang="en-US"/>
              <a:pPr/>
              <a:t>41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3126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70334-1181-4DCA-BD4A-5E0FD3DF5494}" type="slidenum">
              <a:rPr lang="en-US"/>
              <a:pPr/>
              <a:t>44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3347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30F0B-C239-43A6-A81C-DBFB4B45418A}" type="slidenum">
              <a:rPr lang="en-US"/>
              <a:pPr/>
              <a:t>45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6293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1BC56-2B62-4483-9800-C04F09F1D6FE}" type="slidenum">
              <a:rPr lang="en-US"/>
              <a:pPr/>
              <a:t>46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3838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C1BBE-889A-423C-BF0F-2ECB8C97EFED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664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C0EC5-2C20-42FA-8649-ED1F4F047059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382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A4DFD-0679-45F7-A6F0-FCDE7853386E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471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9C7EE-B61E-469D-90B7-D7D3A58563D4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>
            <a:solidFill>
              <a:schemeClr val="tx1"/>
            </a:solidFill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436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E4A35-2E75-45B7-BD84-C3DB7769FB8F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D8CCA-54EE-4390-92B8-9BF903A60EF5}" type="slidenum">
              <a:rPr lang="en-US"/>
              <a:pPr/>
              <a:t>9</a:t>
            </a:fld>
            <a:endParaRPr lang="en-US"/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4021294" y="1"/>
            <a:ext cx="3078006" cy="50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4021294" y="9721107"/>
            <a:ext cx="3078006" cy="51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0634" tIns="0" rIns="20634" bIns="0" anchor="b"/>
          <a:lstStyle/>
          <a:p>
            <a:pPr algn="r">
              <a:spcBef>
                <a:spcPct val="0"/>
              </a:spcBef>
            </a:pPr>
            <a:r>
              <a:rPr lang="en-US" sz="1100" b="0" i="1" dirty="0">
                <a:latin typeface="Times New Roman" pitchFamily="18" charset="0"/>
              </a:rPr>
              <a:t>7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-1643" y="9721107"/>
            <a:ext cx="3076364" cy="51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-1643" y="1"/>
            <a:ext cx="3076364" cy="50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1116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74700"/>
            <a:ext cx="5097462" cy="3824288"/>
          </a:xfrm>
          <a:ln cap="flat"/>
        </p:spPr>
      </p:sp>
      <p:sp>
        <p:nvSpPr>
          <p:cNvPr id="11162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9726" tIns="49863" rIns="99726" bIns="49863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14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981200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7912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533400" y="381000"/>
            <a:ext cx="7924800" cy="5715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CC">
                <a:gamma/>
                <a:tint val="2000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39825" y="6470650"/>
            <a:ext cx="2357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96963" y="6451600"/>
            <a:ext cx="226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00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0" rIns="92075" bIns="0" anchor="b"/>
          <a:lstStyle/>
          <a:p>
            <a:pPr>
              <a:spcBef>
                <a:spcPct val="0"/>
              </a:spcBef>
            </a:pPr>
            <a:r>
              <a:rPr lang="en-US" sz="1200" b="0">
                <a:latin typeface="Times New Roman" pitchFamily="18" charset="0"/>
              </a:rPr>
              <a:t>Harcourt, Inc. items and derived items copyright © 2001 by Harcourt, Inc.</a:t>
            </a:r>
            <a:endParaRPr lang="en-US" sz="14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9A0E"/>
        </a:buClr>
        <a:buSzPct val="69000"/>
        <a:buFont typeface="Monotype Sorts" pitchFamily="2" charset="2"/>
        <a:buChar char="u"/>
        <a:tabLst>
          <a:tab pos="333375" algn="l"/>
          <a:tab pos="857250" algn="l"/>
        </a:tabLs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ä"/>
        <a:tabLst>
          <a:tab pos="333375" algn="l"/>
          <a:tab pos="857250" algn="l"/>
        </a:tabLst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tabLst>
          <a:tab pos="333375" algn="l"/>
          <a:tab pos="857250" algn="l"/>
        </a:tabLst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tabLst>
          <a:tab pos="333375" algn="l"/>
          <a:tab pos="857250" algn="l"/>
        </a:tabLs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ge.gov.br/home/" TargetMode="External"/><Relationship Id="rId2" Type="http://schemas.openxmlformats.org/officeDocument/2006/relationships/hyperlink" Target="http://www.terra.com.br/economia/infograficos/pib-mundial/" TargetMode="Externa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nexo:Lista_de_estados_do_Brasil_por_PIB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76600" y="1752600"/>
            <a:ext cx="5638800" cy="1143000"/>
          </a:xfrm>
          <a:noFill/>
          <a:ln/>
        </p:spPr>
        <p:txBody>
          <a:bodyPr/>
          <a:lstStyle/>
          <a:p>
            <a:r>
              <a:rPr lang="en-US" sz="3800" dirty="0" err="1" smtClean="0">
                <a:effectLst/>
              </a:rPr>
              <a:t>Princípios</a:t>
            </a:r>
            <a:r>
              <a:rPr lang="en-US" sz="3800" dirty="0" smtClean="0">
                <a:effectLst/>
              </a:rPr>
              <a:t> de </a:t>
            </a:r>
            <a:r>
              <a:rPr lang="en-US" sz="3800" dirty="0" err="1" smtClean="0">
                <a:effectLst/>
              </a:rPr>
              <a:t>Macroeconomia</a:t>
            </a:r>
            <a:endParaRPr lang="en-US" sz="3800" dirty="0">
              <a:effectLst/>
              <a:latin typeface="Tahom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733800"/>
            <a:ext cx="5029200" cy="762000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3600" dirty="0" smtClean="0"/>
              <a:t>Prof. Pedro Marques </a:t>
            </a:r>
            <a:r>
              <a:rPr lang="en-US" sz="3600" dirty="0" err="1" smtClean="0"/>
              <a:t>Esalq</a:t>
            </a:r>
            <a:r>
              <a:rPr lang="en-US" sz="3600" dirty="0" smtClean="0"/>
              <a:t>/USP</a:t>
            </a:r>
            <a:endParaRPr lang="en-US" sz="3600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048000" y="5334000"/>
            <a:ext cx="57912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1400">
                <a:latin typeface="Times New Roman" pitchFamily="18" charset="0"/>
              </a:rPr>
              <a:t>Copyright © 2001 by Harcourt, Inc</a:t>
            </a:r>
            <a:r>
              <a:rPr lang="en-US" sz="1400" b="0">
                <a:latin typeface="Times New Roman" pitchFamily="18" charset="0"/>
              </a:rPr>
              <a:t>.</a:t>
            </a:r>
            <a:br>
              <a:rPr lang="en-US" sz="1400" b="0">
                <a:latin typeface="Times New Roman" pitchFamily="18" charset="0"/>
              </a:rPr>
            </a:br>
            <a:r>
              <a:rPr lang="en-US" sz="1400" b="0">
                <a:latin typeface="Times New Roman" pitchFamily="18" charset="0"/>
              </a:rPr>
              <a:t/>
            </a:r>
            <a:br>
              <a:rPr lang="en-US" sz="1400" b="0">
                <a:latin typeface="Times New Roman" pitchFamily="18" charset="0"/>
              </a:rPr>
            </a:br>
            <a:r>
              <a:rPr lang="en-US" sz="1400" b="0">
                <a:latin typeface="Times New Roman" pitchFamily="18" charset="0"/>
              </a:rPr>
              <a:t>All rights reserved.   Requests for permission to make copies of any part of the</a:t>
            </a:r>
            <a:br>
              <a:rPr lang="en-US" sz="1400" b="0">
                <a:latin typeface="Times New Roman" pitchFamily="18" charset="0"/>
              </a:rPr>
            </a:br>
            <a:r>
              <a:rPr lang="en-US" sz="1400" b="0">
                <a:latin typeface="Times New Roman" pitchFamily="18" charset="0"/>
              </a:rPr>
              <a:t>work should be mailed to:</a:t>
            </a:r>
          </a:p>
          <a:p>
            <a:r>
              <a:rPr lang="en-US" sz="1400" b="0">
                <a:latin typeface="Times New Roman" pitchFamily="18" charset="0"/>
              </a:rPr>
              <a:t>Permissions Department, Harcourt College Publishers,</a:t>
            </a:r>
            <a:br>
              <a:rPr lang="en-US" sz="1400" b="0">
                <a:latin typeface="Times New Roman" pitchFamily="18" charset="0"/>
              </a:rPr>
            </a:br>
            <a:r>
              <a:rPr lang="en-US" sz="1400" b="0">
                <a:latin typeface="Times New Roman" pitchFamily="18" charset="0"/>
              </a:rPr>
              <a:t>6277 Sea Harbor Drive, Orlando, Florida 32887-6777.</a:t>
            </a:r>
            <a:br>
              <a:rPr lang="en-US" sz="1400" b="0">
                <a:latin typeface="Times New Roman" pitchFamily="18" charset="0"/>
              </a:rPr>
            </a:br>
            <a:endParaRPr lang="en-US" sz="1400" b="0">
              <a:latin typeface="Times New Roman" pitchFamily="18" charset="0"/>
            </a:endParaRPr>
          </a:p>
        </p:txBody>
      </p:sp>
      <p:pic>
        <p:nvPicPr>
          <p:cNvPr id="4107" name="Picture 11" descr="chap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048000" cy="68087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126288" cy="1524000"/>
          </a:xfrm>
        </p:spPr>
        <p:txBody>
          <a:bodyPr/>
          <a:lstStyle/>
          <a:p>
            <a:r>
              <a:rPr lang="pt-BR" sz="3200" dirty="0" smtClean="0">
                <a:effectLst/>
              </a:rPr>
              <a:t>Exemplo renda e produto</a:t>
            </a:r>
            <a:br>
              <a:rPr lang="pt-BR" sz="3200" dirty="0" smtClean="0">
                <a:effectLst/>
              </a:rPr>
            </a:br>
            <a:r>
              <a:rPr lang="pt-BR" sz="3200" dirty="0" smtClean="0">
                <a:effectLst/>
              </a:rPr>
              <a:t>(economia composta por apenas uma empresa)</a:t>
            </a:r>
            <a:endParaRPr lang="pt-BR" sz="3200" dirty="0">
              <a:effectLst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337016"/>
              </p:ext>
            </p:extLst>
          </p:nvPr>
        </p:nvGraphicFramePr>
        <p:xfrm>
          <a:off x="685800" y="1981200"/>
          <a:ext cx="7846640" cy="425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660"/>
                <a:gridCol w="1961660"/>
                <a:gridCol w="1961660"/>
                <a:gridCol w="1961660"/>
              </a:tblGrid>
              <a:tr h="409889">
                <a:tc>
                  <a:txBody>
                    <a:bodyPr/>
                    <a:lstStyle/>
                    <a:p>
                      <a:r>
                        <a:rPr lang="pt-BR" dirty="0" smtClean="0"/>
                        <a:t>Produção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Renda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10686">
                <a:tc>
                  <a:txBody>
                    <a:bodyPr/>
                    <a:lstStyle/>
                    <a:p>
                      <a:r>
                        <a:rPr lang="pt-BR" dirty="0" smtClean="0"/>
                        <a:t>Valor</a:t>
                      </a:r>
                      <a:r>
                        <a:rPr lang="pt-BR" baseline="0" dirty="0" smtClean="0"/>
                        <a:t> total da produção  de soja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600.000,00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dos pagamentos de salários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800.000,00</a:t>
                      </a:r>
                      <a:endParaRPr lang="pt-BR" dirty="0"/>
                    </a:p>
                  </a:txBody>
                  <a:tcPr/>
                </a:tc>
              </a:tr>
              <a:tr h="1010686">
                <a:tc>
                  <a:txBody>
                    <a:bodyPr/>
                    <a:lstStyle/>
                    <a:p>
                      <a:r>
                        <a:rPr lang="pt-BR" dirty="0" smtClean="0"/>
                        <a:t>Valor total da produção de trigo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400.000,00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Aluguel da terra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80.000,0</a:t>
                      </a:r>
                      <a:endParaRPr lang="pt-BR" dirty="0"/>
                    </a:p>
                  </a:txBody>
                  <a:tcPr/>
                </a:tc>
              </a:tr>
              <a:tr h="40988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Juros pagos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20.000,00</a:t>
                      </a:r>
                      <a:endParaRPr lang="pt-BR" dirty="0"/>
                    </a:p>
                  </a:txBody>
                  <a:tcPr/>
                </a:tc>
              </a:tr>
              <a:tr h="70748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Lucros (residual)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100.000,00</a:t>
                      </a:r>
                      <a:endParaRPr lang="pt-BR" dirty="0"/>
                    </a:p>
                  </a:txBody>
                  <a:tcPr/>
                </a:tc>
              </a:tr>
              <a:tr h="707480">
                <a:tc>
                  <a:txBody>
                    <a:bodyPr/>
                    <a:lstStyle/>
                    <a:p>
                      <a:r>
                        <a:rPr lang="pt-BR" dirty="0" smtClean="0"/>
                        <a:t>Produto Nacional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1.000.000,00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Renda Nacional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1.000.000,00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5119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 Cálculo do</a:t>
            </a:r>
            <a:br>
              <a:rPr lang="en-US" sz="3600">
                <a:effectLst/>
              </a:rPr>
            </a:br>
            <a:r>
              <a:rPr lang="en-US" sz="3600">
                <a:effectLst/>
              </a:rPr>
              <a:t>Produto Interno Bruto (PIB)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6324600" cy="2438400"/>
          </a:xfrm>
          <a:noFill/>
          <a:ln w="50800">
            <a:solidFill>
              <a:srgbClr val="474A81"/>
            </a:solidFill>
          </a:ln>
        </p:spPr>
        <p:txBody>
          <a:bodyPr/>
          <a:lstStyle/>
          <a:p>
            <a:pPr marL="0" indent="0" algn="ctr">
              <a:buSzPct val="70000"/>
              <a:buFont typeface="Monotype Sorts" pitchFamily="2" charset="2"/>
              <a:buNone/>
              <a:tabLst>
                <a:tab pos="857250" algn="l"/>
              </a:tabLst>
            </a:pPr>
            <a:r>
              <a:rPr lang="en-US" sz="3600">
                <a:solidFill>
                  <a:srgbClr val="A50021"/>
                </a:solidFill>
              </a:rPr>
              <a:t>PIB</a:t>
            </a:r>
            <a:r>
              <a:rPr lang="en-US" sz="3600">
                <a:solidFill>
                  <a:srgbClr val="474A81"/>
                </a:solidFill>
              </a:rPr>
              <a:t> é o valor de mercado de todos os bens e serviços finais produzidos dentro de um país  num dado período de tempo.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 Cálculo do</a:t>
            </a:r>
            <a:br>
              <a:rPr lang="en-US" sz="3600">
                <a:effectLst/>
              </a:rPr>
            </a:br>
            <a:r>
              <a:rPr lang="en-US" sz="3600">
                <a:effectLst/>
              </a:rPr>
              <a:t>Produto Interno Bruto (PIB)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6482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A produção é calculada em </a:t>
            </a:r>
            <a:r>
              <a:rPr lang="en-US">
                <a:solidFill>
                  <a:srgbClr val="A50021"/>
                </a:solidFill>
              </a:rPr>
              <a:t>preço de mercado</a:t>
            </a:r>
            <a:r>
              <a:rPr lang="en-US">
                <a:solidFill>
                  <a:srgbClr val="474A81"/>
                </a:solidFill>
              </a:rPr>
              <a:t>.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contabiliza apenas o valor dos </a:t>
            </a:r>
            <a:r>
              <a:rPr lang="en-US">
                <a:solidFill>
                  <a:srgbClr val="A50021"/>
                </a:solidFill>
              </a:rPr>
              <a:t>bens finais</a:t>
            </a:r>
            <a:r>
              <a:rPr lang="en-US">
                <a:solidFill>
                  <a:srgbClr val="474A81"/>
                </a:solidFill>
              </a:rPr>
              <a:t> e não </a:t>
            </a:r>
            <a:r>
              <a:rPr lang="en-US">
                <a:solidFill>
                  <a:srgbClr val="A50021"/>
                </a:solidFill>
              </a:rPr>
              <a:t>bens intermediários</a:t>
            </a:r>
            <a:r>
              <a:rPr lang="en-US">
                <a:solidFill>
                  <a:srgbClr val="474A81"/>
                </a:solidFill>
              </a:rPr>
              <a:t> (o valor é contado apenas uma vez).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inclui tanto </a:t>
            </a:r>
            <a:r>
              <a:rPr lang="en-US">
                <a:solidFill>
                  <a:srgbClr val="A50021"/>
                </a:solidFill>
              </a:rPr>
              <a:t>bens tangíveis</a:t>
            </a:r>
            <a:r>
              <a:rPr lang="en-US">
                <a:solidFill>
                  <a:srgbClr val="474A81"/>
                </a:solidFill>
              </a:rPr>
              <a:t> (alimento, vestuário, carros) como </a:t>
            </a:r>
            <a:r>
              <a:rPr lang="en-US">
                <a:solidFill>
                  <a:srgbClr val="A50021"/>
                </a:solidFill>
              </a:rPr>
              <a:t>serviços intangíveis</a:t>
            </a:r>
            <a:r>
              <a:rPr lang="en-US">
                <a:solidFill>
                  <a:srgbClr val="474A81"/>
                </a:solidFill>
              </a:rPr>
              <a:t> (corte de cabelo, limpeza de casas, consultas médicas).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 Cálculo do</a:t>
            </a:r>
            <a:br>
              <a:rPr lang="en-US" sz="3600">
                <a:effectLst/>
              </a:rPr>
            </a:br>
            <a:r>
              <a:rPr lang="en-US" sz="3600">
                <a:effectLst/>
              </a:rPr>
              <a:t>Produto Interno Bruto (PIB)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7772400" cy="3352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inclui bens e serviços </a:t>
            </a:r>
            <a:r>
              <a:rPr lang="en-US">
                <a:solidFill>
                  <a:srgbClr val="A50021"/>
                </a:solidFill>
              </a:rPr>
              <a:t>produzidos no presente</a:t>
            </a:r>
            <a:r>
              <a:rPr lang="en-US">
                <a:solidFill>
                  <a:srgbClr val="474A81"/>
                </a:solidFill>
              </a:rPr>
              <a:t>, não contando transações envolvendo bens produzidos no passado.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mede o valor da produção dentro dos </a:t>
            </a:r>
            <a:r>
              <a:rPr lang="en-US">
                <a:solidFill>
                  <a:srgbClr val="A50021"/>
                </a:solidFill>
              </a:rPr>
              <a:t>limites geográficos do país</a:t>
            </a:r>
            <a:r>
              <a:rPr lang="en-US">
                <a:solidFill>
                  <a:srgbClr val="474A81"/>
                </a:solidFill>
              </a:rPr>
              <a:t>. </a:t>
            </a:r>
            <a:endParaRPr 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239000" cy="22860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mede o valor da produção que ocorre </a:t>
            </a:r>
            <a:r>
              <a:rPr lang="en-US">
                <a:solidFill>
                  <a:srgbClr val="A50021"/>
                </a:solidFill>
              </a:rPr>
              <a:t>dentro de um intervalo específico de tempo</a:t>
            </a:r>
            <a:r>
              <a:rPr lang="en-US">
                <a:solidFill>
                  <a:srgbClr val="474A81"/>
                </a:solidFill>
              </a:rPr>
              <a:t>, geralmente um ano ou três meses.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 Cálculo do</a:t>
            </a:r>
            <a:br>
              <a:rPr lang="en-US" sz="3600">
                <a:effectLst/>
              </a:rPr>
            </a:br>
            <a:r>
              <a:rPr lang="en-US" sz="3600">
                <a:effectLst/>
              </a:rPr>
              <a:t>Produto Interno Bruto (PIB)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O que entra no PIB?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8475" y="2587625"/>
            <a:ext cx="8112125" cy="1758950"/>
          </a:xfrm>
          <a:noFill/>
          <a:ln/>
        </p:spPr>
        <p:txBody>
          <a:bodyPr/>
          <a:lstStyle/>
          <a:p>
            <a:pPr algn="l"/>
            <a:r>
              <a:rPr lang="en-US" sz="3600">
                <a:solidFill>
                  <a:srgbClr val="474A81"/>
                </a:solidFill>
              </a:rPr>
              <a:t>O PIB inclui todos os itens produzidos na economia e legalmente vendidos nos mercados.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O que não entra no PIB?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2130425"/>
            <a:ext cx="7096125" cy="2749550"/>
          </a:xfrm>
          <a:noFill/>
          <a:ln/>
        </p:spPr>
        <p:txBody>
          <a:bodyPr/>
          <a:lstStyle/>
          <a:p>
            <a:pPr>
              <a:buClr>
                <a:schemeClr val="bg2"/>
              </a:buClr>
              <a:buSzPct val="70000"/>
            </a:pPr>
            <a:r>
              <a:rPr lang="en-US">
                <a:solidFill>
                  <a:srgbClr val="474A81"/>
                </a:solidFill>
              </a:rPr>
              <a:t>O PIB exclui muitos itens que são produzidos e consumidos dentro de casa e que não entram nos mercados.</a:t>
            </a:r>
          </a:p>
          <a:p>
            <a:pPr>
              <a:buClr>
                <a:schemeClr val="bg2"/>
              </a:buClr>
              <a:buSzPct val="70000"/>
            </a:pPr>
            <a:r>
              <a:rPr lang="en-US">
                <a:solidFill>
                  <a:srgbClr val="474A81"/>
                </a:solidFill>
              </a:rPr>
              <a:t>Ele exclui itens produzidos e vendidos ilegalmente, como drogas.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Outras Medidas de Renda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7425" y="1981200"/>
            <a:ext cx="7162800" cy="2971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Produto Nacional Bruto (PNB)</a:t>
            </a:r>
          </a:p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Produto Nacional Líquido (PNL)</a:t>
            </a:r>
          </a:p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Renda Nacional</a:t>
            </a:r>
          </a:p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Renda Pessoal</a:t>
            </a:r>
          </a:p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Renda Pessoal Disponível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Produto Nacional Bruto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05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en-US">
                <a:solidFill>
                  <a:srgbClr val="A50021"/>
                </a:solidFill>
              </a:rPr>
              <a:t>Produto Nacional Bruto (PNB)</a:t>
            </a:r>
            <a:r>
              <a:rPr lang="en-US">
                <a:solidFill>
                  <a:srgbClr val="474A81"/>
                </a:solidFill>
              </a:rPr>
              <a:t> é a renda total auferida pelos residentes permanentes de uma nação.</a:t>
            </a:r>
          </a:p>
          <a:p>
            <a:pPr>
              <a:lnSpc>
                <a:spcPct val="90000"/>
              </a:lnSpc>
              <a:buSzPct val="70000"/>
            </a:pPr>
            <a:r>
              <a:rPr lang="en-US">
                <a:solidFill>
                  <a:srgbClr val="474A81"/>
                </a:solidFill>
              </a:rPr>
              <a:t>Difere do PIB por incluir renda que nossos cidadãos ganham no exterior e excluir renda que os estrangeiros ganham no país.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Produto Nacional Líquido (PNL)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Produto Nacional Líquido (PNL)</a:t>
            </a:r>
            <a:r>
              <a:rPr lang="en-US" sz="3400">
                <a:solidFill>
                  <a:srgbClr val="474A81"/>
                </a:solidFill>
              </a:rPr>
              <a:t> é a renda total dos residentes de uma nação depois de descontadas as perdas com a depreciação. </a:t>
            </a:r>
          </a:p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Depreciação</a:t>
            </a:r>
            <a:r>
              <a:rPr lang="en-US" sz="3400">
                <a:solidFill>
                  <a:srgbClr val="474A81"/>
                </a:solidFill>
              </a:rPr>
              <a:t> é o desgaste pelo uso do estoque de quipamentos e estruturas da economia.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Microeconomia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5" y="2435225"/>
            <a:ext cx="7245350" cy="2216150"/>
          </a:xfrm>
          <a:noFill/>
          <a:ln/>
        </p:spPr>
        <p:txBody>
          <a:bodyPr/>
          <a:lstStyle/>
          <a:p>
            <a:pPr algn="l">
              <a:buSzPct val="70000"/>
              <a:buFont typeface="Monotype Sorts" pitchFamily="2" charset="2"/>
              <a:buChar char="u"/>
            </a:pPr>
            <a:r>
              <a:rPr lang="en-US" sz="3400">
                <a:solidFill>
                  <a:srgbClr val="A50021"/>
                </a:solidFill>
              </a:rPr>
              <a:t> </a:t>
            </a:r>
            <a:r>
              <a:rPr lang="en-US" sz="3400">
                <a:solidFill>
                  <a:srgbClr val="474A81"/>
                </a:solidFill>
              </a:rPr>
              <a:t>A</a:t>
            </a:r>
            <a:r>
              <a:rPr lang="en-US" sz="3400">
                <a:solidFill>
                  <a:srgbClr val="A50021"/>
                </a:solidFill>
              </a:rPr>
              <a:t> Microeconomia</a:t>
            </a:r>
            <a:r>
              <a:rPr lang="en-US" sz="3400"/>
              <a:t> </a:t>
            </a:r>
            <a:r>
              <a:rPr lang="en-US" sz="3400">
                <a:solidFill>
                  <a:srgbClr val="474A81"/>
                </a:solidFill>
              </a:rPr>
              <a:t>é o estudo de como as famílias e firmas tomam decisões e e interagem nos mercados.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Renda Nacional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7772400" cy="36576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A50021"/>
                </a:solidFill>
              </a:rPr>
              <a:t>Renda Nacional</a:t>
            </a:r>
            <a:r>
              <a:rPr lang="en-US">
                <a:solidFill>
                  <a:srgbClr val="474A81"/>
                </a:solidFill>
              </a:rPr>
              <a:t> é a renda total auferida pelos residentes de um país na produção de bens e serviços.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Difere do produto nacional líquido por excluir os </a:t>
            </a:r>
            <a:r>
              <a:rPr lang="en-US">
                <a:solidFill>
                  <a:srgbClr val="A50021"/>
                </a:solidFill>
              </a:rPr>
              <a:t>impostos indiretos</a:t>
            </a:r>
            <a:r>
              <a:rPr lang="en-US">
                <a:solidFill>
                  <a:srgbClr val="474A81"/>
                </a:solidFill>
              </a:rPr>
              <a:t> (como o imposto sobre vendas) e incluir subsídios às empresas.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Renda Pessoal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295400"/>
            <a:ext cx="8842375" cy="49530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2800">
                <a:solidFill>
                  <a:srgbClr val="A50021"/>
                </a:solidFill>
              </a:rPr>
              <a:t>Renda Pessoal</a:t>
            </a:r>
            <a:r>
              <a:rPr lang="en-US" sz="2800">
                <a:solidFill>
                  <a:srgbClr val="474A81"/>
                </a:solidFill>
              </a:rPr>
              <a:t> é a renda que as famílias e empresas que não sejam sociedades anônimas auferem.</a:t>
            </a:r>
          </a:p>
          <a:p>
            <a:pPr>
              <a:buSzPct val="70000"/>
            </a:pPr>
            <a:r>
              <a:rPr lang="en-US" sz="2800">
                <a:solidFill>
                  <a:srgbClr val="474A81"/>
                </a:solidFill>
              </a:rPr>
              <a:t>Diferentemente do PIB e do PNL ela exclui os </a:t>
            </a:r>
            <a:r>
              <a:rPr lang="en-US" sz="2800">
                <a:solidFill>
                  <a:srgbClr val="A50021"/>
                </a:solidFill>
              </a:rPr>
              <a:t>lucros retidos</a:t>
            </a:r>
            <a:r>
              <a:rPr lang="en-US" sz="2800">
                <a:solidFill>
                  <a:srgbClr val="474A81"/>
                </a:solidFill>
              </a:rPr>
              <a:t>, que são a renda que as sociedades anônimas obtiveram mas não pagaram a seus proprietários na forma de dividendos. </a:t>
            </a:r>
          </a:p>
          <a:p>
            <a:pPr>
              <a:buSzPct val="70000"/>
            </a:pPr>
            <a:r>
              <a:rPr lang="en-US" sz="2800">
                <a:solidFill>
                  <a:srgbClr val="474A81"/>
                </a:solidFill>
              </a:rPr>
              <a:t>Além disso, a renda pessoal inclui a </a:t>
            </a:r>
            <a:r>
              <a:rPr lang="en-US" sz="2800">
                <a:solidFill>
                  <a:srgbClr val="A50021"/>
                </a:solidFill>
              </a:rPr>
              <a:t>renda de juros</a:t>
            </a:r>
            <a:r>
              <a:rPr lang="en-US" sz="2800">
                <a:solidFill>
                  <a:srgbClr val="474A81"/>
                </a:solidFill>
              </a:rPr>
              <a:t> que as famílias auferem e </a:t>
            </a:r>
            <a:r>
              <a:rPr lang="en-US" sz="2800">
                <a:solidFill>
                  <a:srgbClr val="A50021"/>
                </a:solidFill>
              </a:rPr>
              <a:t>transferências</a:t>
            </a:r>
            <a:r>
              <a:rPr lang="en-US" sz="2800">
                <a:solidFill>
                  <a:srgbClr val="474A81"/>
                </a:solidFill>
              </a:rPr>
              <a:t> do governo.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Renda Pessoal Disponível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981200"/>
            <a:ext cx="7772400" cy="4114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A50021"/>
                </a:solidFill>
              </a:rPr>
              <a:t>Renda pessoal disponível </a:t>
            </a:r>
            <a:r>
              <a:rPr lang="en-US">
                <a:solidFill>
                  <a:srgbClr val="474A81"/>
                </a:solidFill>
              </a:rPr>
              <a:t> é a renda pessoal menos os pagamentos devidos ao governo. 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É igual à renda pessoal menos impostos e outros pagamentos, como multas de trânsito.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Os Elementos do PIB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1974850"/>
            <a:ext cx="8693150" cy="3898900"/>
          </a:xfrm>
          <a:noFill/>
          <a:ln w="25400" cap="flat">
            <a:solidFill>
              <a:srgbClr val="000000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3400">
                <a:solidFill>
                  <a:srgbClr val="474A81"/>
                </a:solidFill>
              </a:rPr>
              <a:t>PIB (</a:t>
            </a:r>
            <a:r>
              <a:rPr lang="en-US" sz="3400" i="1">
                <a:solidFill>
                  <a:srgbClr val="474A81"/>
                </a:solidFill>
                <a:latin typeface="Tahoma" charset="0"/>
              </a:rPr>
              <a:t>Y </a:t>
            </a:r>
            <a:r>
              <a:rPr lang="en-US" sz="3400">
                <a:solidFill>
                  <a:srgbClr val="474A81"/>
                </a:solidFill>
              </a:rPr>
              <a:t>) é a soma dos seguintes elementos:</a:t>
            </a:r>
            <a:endParaRPr lang="en-US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  <a:latin typeface="Monotype Sorts" pitchFamily="2" charset="2"/>
              </a:rPr>
              <a:t>	 </a:t>
            </a:r>
            <a:r>
              <a:rPr lang="en-US">
                <a:solidFill>
                  <a:srgbClr val="474A81"/>
                </a:solidFill>
              </a:rPr>
              <a:t>Consumo 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(</a:t>
            </a:r>
            <a:r>
              <a:rPr lang="en-US" i="1">
                <a:solidFill>
                  <a:srgbClr val="474A81"/>
                </a:solidFill>
                <a:latin typeface="Tahoma" charset="0"/>
              </a:rPr>
              <a:t>C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)</a:t>
            </a:r>
            <a:endParaRPr lang="en-US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  <a:latin typeface="Monotype Sorts" pitchFamily="2" charset="2"/>
              </a:rPr>
              <a:t>	</a:t>
            </a:r>
            <a:r>
              <a:rPr lang="en-US">
                <a:solidFill>
                  <a:srgbClr val="474A81"/>
                </a:solidFill>
              </a:rPr>
              <a:t> Investimento 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(</a:t>
            </a:r>
            <a:r>
              <a:rPr lang="en-US" i="1">
                <a:solidFill>
                  <a:srgbClr val="474A81"/>
                </a:solidFill>
                <a:latin typeface="Tahoma" charset="0"/>
              </a:rPr>
              <a:t>I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)</a:t>
            </a:r>
            <a:endParaRPr lang="en-US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  <a:latin typeface="Monotype Sorts" pitchFamily="2" charset="2"/>
              </a:rPr>
              <a:t>	</a:t>
            </a:r>
            <a:r>
              <a:rPr lang="en-US">
                <a:solidFill>
                  <a:srgbClr val="474A81"/>
                </a:solidFill>
              </a:rPr>
              <a:t> Aquisições do governo 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(</a:t>
            </a:r>
            <a:r>
              <a:rPr lang="en-US" i="1">
                <a:solidFill>
                  <a:srgbClr val="474A81"/>
                </a:solidFill>
                <a:latin typeface="Tahoma" charset="0"/>
              </a:rPr>
              <a:t>G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)</a:t>
            </a:r>
            <a:endParaRPr lang="en-US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  <a:latin typeface="Monotype Sorts" pitchFamily="2" charset="2"/>
              </a:rPr>
              <a:t>	</a:t>
            </a:r>
            <a:r>
              <a:rPr lang="en-US">
                <a:solidFill>
                  <a:srgbClr val="474A81"/>
                </a:solidFill>
              </a:rPr>
              <a:t> Exportações líquidas </a:t>
            </a:r>
            <a:r>
              <a:rPr lang="en-US" i="1">
                <a:solidFill>
                  <a:srgbClr val="474A81"/>
                </a:solidFill>
                <a:latin typeface="Arial" charset="0"/>
              </a:rPr>
              <a:t>(EL)</a:t>
            </a:r>
            <a:endParaRPr lang="en-US"/>
          </a:p>
          <a:p>
            <a:pPr algn="ctr">
              <a:spcBef>
                <a:spcPct val="42000"/>
              </a:spcBef>
              <a:buFont typeface="Monotype Sorts" pitchFamily="2" charset="2"/>
              <a:buNone/>
            </a:pPr>
            <a:r>
              <a:rPr lang="en-US" sz="4400">
                <a:solidFill>
                  <a:srgbClr val="A50021"/>
                </a:solidFill>
                <a:latin typeface="Tahoma" charset="0"/>
              </a:rPr>
              <a:t>Y = C + I + G + EL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Os Elementos do PIB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981200"/>
            <a:ext cx="8235950" cy="4114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Consumo </a:t>
            </a:r>
            <a:r>
              <a:rPr lang="en-US" sz="3400" i="1">
                <a:solidFill>
                  <a:srgbClr val="A50021"/>
                </a:solidFill>
                <a:latin typeface="Arial" charset="0"/>
              </a:rPr>
              <a:t>(C)</a:t>
            </a:r>
            <a:r>
              <a:rPr lang="en-US" sz="3400">
                <a:solidFill>
                  <a:srgbClr val="A50021"/>
                </a:solidFill>
              </a:rPr>
              <a:t>:</a:t>
            </a:r>
            <a:endParaRPr lang="en-US">
              <a:solidFill>
                <a:srgbClr val="9933FF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É a despesa das famílias com bens e serviços, com exceção das compras de novas moradias.</a:t>
            </a:r>
            <a:endParaRPr lang="en-US" sz="2400"/>
          </a:p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Investimento </a:t>
            </a:r>
            <a:r>
              <a:rPr lang="en-US" sz="3400" i="1">
                <a:solidFill>
                  <a:srgbClr val="A50021"/>
                </a:solidFill>
                <a:latin typeface="Arial" charset="0"/>
              </a:rPr>
              <a:t>(I)</a:t>
            </a:r>
            <a:r>
              <a:rPr lang="en-US" sz="3400">
                <a:solidFill>
                  <a:srgbClr val="A50021"/>
                </a:solidFill>
              </a:rPr>
              <a:t>:</a:t>
            </a:r>
            <a:endParaRPr lang="en-US" sz="2800">
              <a:solidFill>
                <a:srgbClr val="9933FF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Despesas com equipamento de capital, estoques e construções, incluindo as aquisições de novas moradias pelas famílias.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Os Elementos do PIB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752600"/>
            <a:ext cx="7772400" cy="4114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Aquisições do Governo </a:t>
            </a:r>
            <a:r>
              <a:rPr lang="en-US" sz="3400" i="1">
                <a:solidFill>
                  <a:srgbClr val="A50021"/>
                </a:solidFill>
                <a:latin typeface="Arial" charset="0"/>
              </a:rPr>
              <a:t>(G)</a:t>
            </a:r>
            <a:r>
              <a:rPr lang="en-US" sz="3400">
                <a:solidFill>
                  <a:srgbClr val="A50021"/>
                </a:solidFill>
              </a:rPr>
              <a:t>:</a:t>
            </a:r>
            <a:endParaRPr lang="en-US">
              <a:solidFill>
                <a:srgbClr val="9933FF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Despesas com bens e serviços pelos governos federal, estadual e local.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Não inclui pagamentos de transferências porque eles não resultam em troca por bens e serviços.</a:t>
            </a:r>
            <a:endParaRPr lang="en-US"/>
          </a:p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Exportações Líquidas</a:t>
            </a:r>
            <a:r>
              <a:rPr lang="en-US" sz="3400" i="1">
                <a:solidFill>
                  <a:srgbClr val="A50021"/>
                </a:solidFill>
              </a:rPr>
              <a:t> </a:t>
            </a:r>
            <a:r>
              <a:rPr lang="en-US" sz="3400" i="1">
                <a:solidFill>
                  <a:srgbClr val="A50021"/>
                </a:solidFill>
                <a:latin typeface="Arial" charset="0"/>
              </a:rPr>
              <a:t>(EL)</a:t>
            </a:r>
            <a:r>
              <a:rPr lang="en-US" sz="3400" i="1">
                <a:solidFill>
                  <a:srgbClr val="A50021"/>
                </a:solidFill>
              </a:rPr>
              <a:t>:</a:t>
            </a:r>
            <a:endParaRPr lang="en-US">
              <a:solidFill>
                <a:srgbClr val="9933FF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Exportações menos importações.</a:t>
            </a:r>
            <a:endParaRPr lang="en-US" sz="2400">
              <a:solidFill>
                <a:srgbClr val="474A8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685800"/>
            <a:ext cx="854075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e seus componentes (EUA - 1998)</a:t>
            </a:r>
            <a:endParaRPr lang="en-US" sz="3600">
              <a:effectLst/>
              <a:latin typeface="Tahoma" charset="0"/>
            </a:endParaRPr>
          </a:p>
        </p:txBody>
      </p:sp>
      <p:grpSp>
        <p:nvGrpSpPr>
          <p:cNvPr id="61544" name="Group 104"/>
          <p:cNvGrpSpPr>
            <a:grpSpLocks/>
          </p:cNvGrpSpPr>
          <p:nvPr/>
        </p:nvGrpSpPr>
        <p:grpSpPr bwMode="auto">
          <a:xfrm>
            <a:off x="171450" y="1831975"/>
            <a:ext cx="8901113" cy="2905125"/>
            <a:chOff x="108" y="1154"/>
            <a:chExt cx="5607" cy="1830"/>
          </a:xfrm>
        </p:grpSpPr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108" y="1154"/>
              <a:ext cx="18" cy="4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108" y="1154"/>
              <a:ext cx="1917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2025" y="1154"/>
              <a:ext cx="1404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2025" y="1172"/>
              <a:ext cx="9" cy="2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2025" y="1387"/>
              <a:ext cx="9" cy="20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>
              <a:off x="2012" y="1200"/>
              <a:ext cx="1492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pt-BR" sz="1800">
                  <a:solidFill>
                    <a:srgbClr val="000000"/>
                  </a:solidFill>
                </a:rPr>
                <a:t>Total</a:t>
              </a:r>
            </a:p>
            <a:p>
              <a:r>
                <a:rPr lang="pt-BR" sz="1500">
                  <a:solidFill>
                    <a:srgbClr val="000000"/>
                  </a:solidFill>
                </a:rPr>
                <a:t>(em US$ bilhões)</a:t>
              </a:r>
              <a:endParaRPr lang="pt-BR"/>
            </a:p>
          </p:txBody>
        </p:sp>
        <p:sp>
          <p:nvSpPr>
            <p:cNvPr id="61452" name="Rectangle 12"/>
            <p:cNvSpPr>
              <a:spLocks noChangeArrowheads="1"/>
            </p:cNvSpPr>
            <p:nvPr/>
          </p:nvSpPr>
          <p:spPr bwMode="auto">
            <a:xfrm>
              <a:off x="3429" y="1154"/>
              <a:ext cx="1089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3" name="Rectangle 13"/>
            <p:cNvSpPr>
              <a:spLocks noChangeArrowheads="1"/>
            </p:cNvSpPr>
            <p:nvPr/>
          </p:nvSpPr>
          <p:spPr bwMode="auto">
            <a:xfrm>
              <a:off x="3429" y="1172"/>
              <a:ext cx="9" cy="2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4" name="Rectangle 14"/>
            <p:cNvSpPr>
              <a:spLocks noChangeArrowheads="1"/>
            </p:cNvSpPr>
            <p:nvPr/>
          </p:nvSpPr>
          <p:spPr bwMode="auto">
            <a:xfrm>
              <a:off x="3527" y="1217"/>
              <a:ext cx="7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>
                  <a:solidFill>
                    <a:srgbClr val="000000"/>
                  </a:solidFill>
                </a:rPr>
                <a:t>Por pessoa</a:t>
              </a:r>
              <a:endParaRPr lang="pt-BR"/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3429" y="1387"/>
              <a:ext cx="9" cy="20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3663" y="1387"/>
              <a:ext cx="34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500">
                  <a:solidFill>
                    <a:srgbClr val="000000"/>
                  </a:solidFill>
                </a:rPr>
                <a:t>(US$)</a:t>
              </a:r>
              <a:endParaRPr lang="pt-BR"/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4518" y="1154"/>
              <a:ext cx="1143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5652" y="1154"/>
              <a:ext cx="18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59" name="Rectangle 19"/>
            <p:cNvSpPr>
              <a:spLocks noChangeArrowheads="1"/>
            </p:cNvSpPr>
            <p:nvPr/>
          </p:nvSpPr>
          <p:spPr bwMode="auto">
            <a:xfrm>
              <a:off x="5661" y="1199"/>
              <a:ext cx="54" cy="18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0" name="Rectangle 20"/>
            <p:cNvSpPr>
              <a:spLocks noChangeArrowheads="1"/>
            </p:cNvSpPr>
            <p:nvPr/>
          </p:nvSpPr>
          <p:spPr bwMode="auto">
            <a:xfrm>
              <a:off x="4518" y="1172"/>
              <a:ext cx="9" cy="2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1" name="Rectangle 21"/>
            <p:cNvSpPr>
              <a:spLocks noChangeArrowheads="1"/>
            </p:cNvSpPr>
            <p:nvPr/>
          </p:nvSpPr>
          <p:spPr bwMode="auto">
            <a:xfrm>
              <a:off x="5652" y="1387"/>
              <a:ext cx="18" cy="20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2" name="Rectangle 22"/>
            <p:cNvSpPr>
              <a:spLocks noChangeArrowheads="1"/>
            </p:cNvSpPr>
            <p:nvPr/>
          </p:nvSpPr>
          <p:spPr bwMode="auto">
            <a:xfrm>
              <a:off x="5661" y="1387"/>
              <a:ext cx="54" cy="20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3" name="Rectangle 23"/>
            <p:cNvSpPr>
              <a:spLocks noChangeArrowheads="1"/>
            </p:cNvSpPr>
            <p:nvPr/>
          </p:nvSpPr>
          <p:spPr bwMode="auto">
            <a:xfrm>
              <a:off x="4518" y="1387"/>
              <a:ext cx="9" cy="20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4" name="Rectangle 24"/>
            <p:cNvSpPr>
              <a:spLocks noChangeArrowheads="1"/>
            </p:cNvSpPr>
            <p:nvPr/>
          </p:nvSpPr>
          <p:spPr bwMode="auto">
            <a:xfrm>
              <a:off x="4680" y="1200"/>
              <a:ext cx="93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pt-BR" sz="1800">
                  <a:solidFill>
                    <a:srgbClr val="000000"/>
                  </a:solidFill>
                </a:rPr>
                <a:t>Participação (%)</a:t>
              </a:r>
              <a:endParaRPr lang="pt-BR"/>
            </a:p>
          </p:txBody>
        </p:sp>
        <p:sp>
          <p:nvSpPr>
            <p:cNvPr id="61465" name="Rectangle 25"/>
            <p:cNvSpPr>
              <a:spLocks noChangeArrowheads="1"/>
            </p:cNvSpPr>
            <p:nvPr/>
          </p:nvSpPr>
          <p:spPr bwMode="auto">
            <a:xfrm>
              <a:off x="108" y="1593"/>
              <a:ext cx="18" cy="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6" name="Rectangle 26"/>
            <p:cNvSpPr>
              <a:spLocks noChangeArrowheads="1"/>
            </p:cNvSpPr>
            <p:nvPr/>
          </p:nvSpPr>
          <p:spPr bwMode="auto">
            <a:xfrm>
              <a:off x="126" y="1593"/>
              <a:ext cx="189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7" name="Rectangle 27"/>
            <p:cNvSpPr>
              <a:spLocks noChangeArrowheads="1"/>
            </p:cNvSpPr>
            <p:nvPr/>
          </p:nvSpPr>
          <p:spPr bwMode="auto">
            <a:xfrm>
              <a:off x="256" y="1657"/>
              <a:ext cx="154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Produto interno bruto, Y</a:t>
              </a:r>
              <a:endParaRPr lang="pt-BR"/>
            </a:p>
          </p:txBody>
        </p:sp>
        <p:sp>
          <p:nvSpPr>
            <p:cNvPr id="61468" name="Rectangle 28"/>
            <p:cNvSpPr>
              <a:spLocks noChangeArrowheads="1"/>
            </p:cNvSpPr>
            <p:nvPr/>
          </p:nvSpPr>
          <p:spPr bwMode="auto">
            <a:xfrm>
              <a:off x="2025" y="1593"/>
              <a:ext cx="9" cy="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2025" y="1593"/>
              <a:ext cx="140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0" name="Rectangle 30"/>
            <p:cNvSpPr>
              <a:spLocks noChangeArrowheads="1"/>
            </p:cNvSpPr>
            <p:nvPr/>
          </p:nvSpPr>
          <p:spPr bwMode="auto">
            <a:xfrm>
              <a:off x="2511" y="1657"/>
              <a:ext cx="513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$8,511</a:t>
              </a:r>
              <a:endParaRPr lang="pt-BR"/>
            </a:p>
          </p:txBody>
        </p:sp>
        <p:sp>
          <p:nvSpPr>
            <p:cNvPr id="61471" name="Rectangle 31"/>
            <p:cNvSpPr>
              <a:spLocks noChangeArrowheads="1"/>
            </p:cNvSpPr>
            <p:nvPr/>
          </p:nvSpPr>
          <p:spPr bwMode="auto">
            <a:xfrm>
              <a:off x="3429" y="1593"/>
              <a:ext cx="9" cy="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2" name="Rectangle 32"/>
            <p:cNvSpPr>
              <a:spLocks noChangeArrowheads="1"/>
            </p:cNvSpPr>
            <p:nvPr/>
          </p:nvSpPr>
          <p:spPr bwMode="auto">
            <a:xfrm>
              <a:off x="3429" y="1593"/>
              <a:ext cx="108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3" name="Rectangle 33"/>
            <p:cNvSpPr>
              <a:spLocks noChangeArrowheads="1"/>
            </p:cNvSpPr>
            <p:nvPr/>
          </p:nvSpPr>
          <p:spPr bwMode="auto">
            <a:xfrm>
              <a:off x="3717" y="1657"/>
              <a:ext cx="594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$31,522</a:t>
              </a:r>
              <a:endParaRPr lang="pt-BR"/>
            </a:p>
          </p:txBody>
        </p:sp>
        <p:sp>
          <p:nvSpPr>
            <p:cNvPr id="61474" name="Rectangle 34"/>
            <p:cNvSpPr>
              <a:spLocks noChangeArrowheads="1"/>
            </p:cNvSpPr>
            <p:nvPr/>
          </p:nvSpPr>
          <p:spPr bwMode="auto">
            <a:xfrm>
              <a:off x="5652" y="1593"/>
              <a:ext cx="18" cy="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5" name="Rectangle 35"/>
            <p:cNvSpPr>
              <a:spLocks noChangeArrowheads="1"/>
            </p:cNvSpPr>
            <p:nvPr/>
          </p:nvSpPr>
          <p:spPr bwMode="auto">
            <a:xfrm>
              <a:off x="5661" y="1593"/>
              <a:ext cx="54" cy="26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6" name="Rectangle 36"/>
            <p:cNvSpPr>
              <a:spLocks noChangeArrowheads="1"/>
            </p:cNvSpPr>
            <p:nvPr/>
          </p:nvSpPr>
          <p:spPr bwMode="auto">
            <a:xfrm>
              <a:off x="4518" y="1593"/>
              <a:ext cx="9" cy="2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7" name="Rectangle 37"/>
            <p:cNvSpPr>
              <a:spLocks noChangeArrowheads="1"/>
            </p:cNvSpPr>
            <p:nvPr/>
          </p:nvSpPr>
          <p:spPr bwMode="auto">
            <a:xfrm>
              <a:off x="4518" y="1593"/>
              <a:ext cx="11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78" name="Rectangle 38"/>
            <p:cNvSpPr>
              <a:spLocks noChangeArrowheads="1"/>
            </p:cNvSpPr>
            <p:nvPr/>
          </p:nvSpPr>
          <p:spPr bwMode="auto">
            <a:xfrm>
              <a:off x="4745" y="1657"/>
              <a:ext cx="7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100 percent</a:t>
              </a:r>
              <a:endParaRPr lang="pt-BR"/>
            </a:p>
          </p:txBody>
        </p:sp>
        <p:sp>
          <p:nvSpPr>
            <p:cNvPr id="61479" name="Rectangle 39"/>
            <p:cNvSpPr>
              <a:spLocks noChangeArrowheads="1"/>
            </p:cNvSpPr>
            <p:nvPr/>
          </p:nvSpPr>
          <p:spPr bwMode="auto">
            <a:xfrm>
              <a:off x="108" y="1854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0" name="Rectangle 40"/>
            <p:cNvSpPr>
              <a:spLocks noChangeArrowheads="1"/>
            </p:cNvSpPr>
            <p:nvPr/>
          </p:nvSpPr>
          <p:spPr bwMode="auto">
            <a:xfrm>
              <a:off x="126" y="1854"/>
              <a:ext cx="189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1" name="Rectangle 41"/>
            <p:cNvSpPr>
              <a:spLocks noChangeArrowheads="1"/>
            </p:cNvSpPr>
            <p:nvPr/>
          </p:nvSpPr>
          <p:spPr bwMode="auto">
            <a:xfrm>
              <a:off x="240" y="1917"/>
              <a:ext cx="76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Consumo, C</a:t>
              </a:r>
              <a:endParaRPr lang="pt-BR"/>
            </a:p>
          </p:txBody>
        </p:sp>
        <p:sp>
          <p:nvSpPr>
            <p:cNvPr id="61482" name="Rectangle 42"/>
            <p:cNvSpPr>
              <a:spLocks noChangeArrowheads="1"/>
            </p:cNvSpPr>
            <p:nvPr/>
          </p:nvSpPr>
          <p:spPr bwMode="auto">
            <a:xfrm>
              <a:off x="2025" y="1854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3" name="Rectangle 43"/>
            <p:cNvSpPr>
              <a:spLocks noChangeArrowheads="1"/>
            </p:cNvSpPr>
            <p:nvPr/>
          </p:nvSpPr>
          <p:spPr bwMode="auto">
            <a:xfrm>
              <a:off x="2025" y="1854"/>
              <a:ext cx="140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4" name="Rectangle 44"/>
            <p:cNvSpPr>
              <a:spLocks noChangeArrowheads="1"/>
            </p:cNvSpPr>
            <p:nvPr/>
          </p:nvSpPr>
          <p:spPr bwMode="auto">
            <a:xfrm>
              <a:off x="2547" y="1917"/>
              <a:ext cx="43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5,808</a:t>
              </a:r>
              <a:endParaRPr lang="pt-BR"/>
            </a:p>
          </p:txBody>
        </p:sp>
        <p:sp>
          <p:nvSpPr>
            <p:cNvPr id="61485" name="Rectangle 45"/>
            <p:cNvSpPr>
              <a:spLocks noChangeArrowheads="1"/>
            </p:cNvSpPr>
            <p:nvPr/>
          </p:nvSpPr>
          <p:spPr bwMode="auto">
            <a:xfrm>
              <a:off x="3429" y="1854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6" name="Rectangle 46"/>
            <p:cNvSpPr>
              <a:spLocks noChangeArrowheads="1"/>
            </p:cNvSpPr>
            <p:nvPr/>
          </p:nvSpPr>
          <p:spPr bwMode="auto">
            <a:xfrm>
              <a:off x="3429" y="1854"/>
              <a:ext cx="108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7" name="Rectangle 47"/>
            <p:cNvSpPr>
              <a:spLocks noChangeArrowheads="1"/>
            </p:cNvSpPr>
            <p:nvPr/>
          </p:nvSpPr>
          <p:spPr bwMode="auto">
            <a:xfrm>
              <a:off x="3753" y="1917"/>
              <a:ext cx="513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21,511</a:t>
              </a:r>
              <a:endParaRPr lang="pt-BR"/>
            </a:p>
          </p:txBody>
        </p:sp>
        <p:sp>
          <p:nvSpPr>
            <p:cNvPr id="61488" name="Rectangle 48"/>
            <p:cNvSpPr>
              <a:spLocks noChangeArrowheads="1"/>
            </p:cNvSpPr>
            <p:nvPr/>
          </p:nvSpPr>
          <p:spPr bwMode="auto">
            <a:xfrm>
              <a:off x="5652" y="1854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89" name="Rectangle 49"/>
            <p:cNvSpPr>
              <a:spLocks noChangeArrowheads="1"/>
            </p:cNvSpPr>
            <p:nvPr/>
          </p:nvSpPr>
          <p:spPr bwMode="auto">
            <a:xfrm>
              <a:off x="5661" y="1854"/>
              <a:ext cx="54" cy="269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>
              <a:off x="4518" y="1854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1" name="Rectangle 51"/>
            <p:cNvSpPr>
              <a:spLocks noChangeArrowheads="1"/>
            </p:cNvSpPr>
            <p:nvPr/>
          </p:nvSpPr>
          <p:spPr bwMode="auto">
            <a:xfrm>
              <a:off x="4518" y="1854"/>
              <a:ext cx="11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2" name="Rectangle 52"/>
            <p:cNvSpPr>
              <a:spLocks noChangeArrowheads="1"/>
            </p:cNvSpPr>
            <p:nvPr/>
          </p:nvSpPr>
          <p:spPr bwMode="auto">
            <a:xfrm>
              <a:off x="5004" y="1917"/>
              <a:ext cx="225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68</a:t>
              </a:r>
              <a:endParaRPr lang="pt-BR"/>
            </a:p>
          </p:txBody>
        </p:sp>
        <p:sp>
          <p:nvSpPr>
            <p:cNvPr id="61493" name="Rectangle 53"/>
            <p:cNvSpPr>
              <a:spLocks noChangeArrowheads="1"/>
            </p:cNvSpPr>
            <p:nvPr/>
          </p:nvSpPr>
          <p:spPr bwMode="auto">
            <a:xfrm>
              <a:off x="108" y="2123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4" name="Rectangle 54"/>
            <p:cNvSpPr>
              <a:spLocks noChangeArrowheads="1"/>
            </p:cNvSpPr>
            <p:nvPr/>
          </p:nvSpPr>
          <p:spPr bwMode="auto">
            <a:xfrm>
              <a:off x="126" y="2123"/>
              <a:ext cx="189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5" name="Rectangle 55"/>
            <p:cNvSpPr>
              <a:spLocks noChangeArrowheads="1"/>
            </p:cNvSpPr>
            <p:nvPr/>
          </p:nvSpPr>
          <p:spPr bwMode="auto">
            <a:xfrm>
              <a:off x="227" y="2186"/>
              <a:ext cx="97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Investimento, I</a:t>
              </a:r>
              <a:endParaRPr lang="pt-BR"/>
            </a:p>
          </p:txBody>
        </p:sp>
        <p:sp>
          <p:nvSpPr>
            <p:cNvPr id="61496" name="Rectangle 56"/>
            <p:cNvSpPr>
              <a:spLocks noChangeArrowheads="1"/>
            </p:cNvSpPr>
            <p:nvPr/>
          </p:nvSpPr>
          <p:spPr bwMode="auto">
            <a:xfrm>
              <a:off x="2025" y="2123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7" name="Rectangle 57"/>
            <p:cNvSpPr>
              <a:spLocks noChangeArrowheads="1"/>
            </p:cNvSpPr>
            <p:nvPr/>
          </p:nvSpPr>
          <p:spPr bwMode="auto">
            <a:xfrm>
              <a:off x="2025" y="2123"/>
              <a:ext cx="140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498" name="Rectangle 58"/>
            <p:cNvSpPr>
              <a:spLocks noChangeArrowheads="1"/>
            </p:cNvSpPr>
            <p:nvPr/>
          </p:nvSpPr>
          <p:spPr bwMode="auto">
            <a:xfrm>
              <a:off x="2547" y="2186"/>
              <a:ext cx="43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1,367</a:t>
              </a:r>
              <a:endParaRPr lang="pt-BR"/>
            </a:p>
          </p:txBody>
        </p:sp>
        <p:sp>
          <p:nvSpPr>
            <p:cNvPr id="61499" name="Rectangle 59"/>
            <p:cNvSpPr>
              <a:spLocks noChangeArrowheads="1"/>
            </p:cNvSpPr>
            <p:nvPr/>
          </p:nvSpPr>
          <p:spPr bwMode="auto">
            <a:xfrm>
              <a:off x="3429" y="2123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0" name="Rectangle 60"/>
            <p:cNvSpPr>
              <a:spLocks noChangeArrowheads="1"/>
            </p:cNvSpPr>
            <p:nvPr/>
          </p:nvSpPr>
          <p:spPr bwMode="auto">
            <a:xfrm>
              <a:off x="3429" y="2123"/>
              <a:ext cx="108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1" name="Rectangle 61"/>
            <p:cNvSpPr>
              <a:spLocks noChangeArrowheads="1"/>
            </p:cNvSpPr>
            <p:nvPr/>
          </p:nvSpPr>
          <p:spPr bwMode="auto">
            <a:xfrm>
              <a:off x="3789" y="2186"/>
              <a:ext cx="43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5,063</a:t>
              </a:r>
              <a:endParaRPr lang="pt-BR"/>
            </a:p>
          </p:txBody>
        </p:sp>
        <p:sp>
          <p:nvSpPr>
            <p:cNvPr id="61502" name="Rectangle 62"/>
            <p:cNvSpPr>
              <a:spLocks noChangeArrowheads="1"/>
            </p:cNvSpPr>
            <p:nvPr/>
          </p:nvSpPr>
          <p:spPr bwMode="auto">
            <a:xfrm>
              <a:off x="5652" y="2123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3" name="Rectangle 63"/>
            <p:cNvSpPr>
              <a:spLocks noChangeArrowheads="1"/>
            </p:cNvSpPr>
            <p:nvPr/>
          </p:nvSpPr>
          <p:spPr bwMode="auto">
            <a:xfrm>
              <a:off x="5661" y="2123"/>
              <a:ext cx="54" cy="269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4" name="Rectangle 64"/>
            <p:cNvSpPr>
              <a:spLocks noChangeArrowheads="1"/>
            </p:cNvSpPr>
            <p:nvPr/>
          </p:nvSpPr>
          <p:spPr bwMode="auto">
            <a:xfrm>
              <a:off x="4518" y="2123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5" name="Rectangle 65"/>
            <p:cNvSpPr>
              <a:spLocks noChangeArrowheads="1"/>
            </p:cNvSpPr>
            <p:nvPr/>
          </p:nvSpPr>
          <p:spPr bwMode="auto">
            <a:xfrm>
              <a:off x="4518" y="2123"/>
              <a:ext cx="11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6" name="Rectangle 66"/>
            <p:cNvSpPr>
              <a:spLocks noChangeArrowheads="1"/>
            </p:cNvSpPr>
            <p:nvPr/>
          </p:nvSpPr>
          <p:spPr bwMode="auto">
            <a:xfrm>
              <a:off x="5004" y="2186"/>
              <a:ext cx="225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16</a:t>
              </a:r>
              <a:endParaRPr lang="pt-BR"/>
            </a:p>
          </p:txBody>
        </p:sp>
        <p:sp>
          <p:nvSpPr>
            <p:cNvPr id="61507" name="Rectangle 67"/>
            <p:cNvSpPr>
              <a:spLocks noChangeArrowheads="1"/>
            </p:cNvSpPr>
            <p:nvPr/>
          </p:nvSpPr>
          <p:spPr bwMode="auto">
            <a:xfrm>
              <a:off x="108" y="2392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8" name="Rectangle 68"/>
            <p:cNvSpPr>
              <a:spLocks noChangeArrowheads="1"/>
            </p:cNvSpPr>
            <p:nvPr/>
          </p:nvSpPr>
          <p:spPr bwMode="auto">
            <a:xfrm>
              <a:off x="126" y="2392"/>
              <a:ext cx="189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09" name="Rectangle 69"/>
            <p:cNvSpPr>
              <a:spLocks noChangeArrowheads="1"/>
            </p:cNvSpPr>
            <p:nvPr/>
          </p:nvSpPr>
          <p:spPr bwMode="auto">
            <a:xfrm>
              <a:off x="210" y="2455"/>
              <a:ext cx="160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Aquisições do governo, G</a:t>
              </a:r>
              <a:endParaRPr lang="pt-BR"/>
            </a:p>
          </p:txBody>
        </p:sp>
        <p:sp>
          <p:nvSpPr>
            <p:cNvPr id="61510" name="Rectangle 70"/>
            <p:cNvSpPr>
              <a:spLocks noChangeArrowheads="1"/>
            </p:cNvSpPr>
            <p:nvPr/>
          </p:nvSpPr>
          <p:spPr bwMode="auto">
            <a:xfrm>
              <a:off x="2025" y="2392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1" name="Rectangle 71"/>
            <p:cNvSpPr>
              <a:spLocks noChangeArrowheads="1"/>
            </p:cNvSpPr>
            <p:nvPr/>
          </p:nvSpPr>
          <p:spPr bwMode="auto">
            <a:xfrm>
              <a:off x="2025" y="2392"/>
              <a:ext cx="140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2" name="Rectangle 72"/>
            <p:cNvSpPr>
              <a:spLocks noChangeArrowheads="1"/>
            </p:cNvSpPr>
            <p:nvPr/>
          </p:nvSpPr>
          <p:spPr bwMode="auto">
            <a:xfrm>
              <a:off x="2547" y="2455"/>
              <a:ext cx="43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1,487</a:t>
              </a:r>
              <a:endParaRPr lang="pt-BR"/>
            </a:p>
          </p:txBody>
        </p:sp>
        <p:sp>
          <p:nvSpPr>
            <p:cNvPr id="61513" name="Rectangle 73"/>
            <p:cNvSpPr>
              <a:spLocks noChangeArrowheads="1"/>
            </p:cNvSpPr>
            <p:nvPr/>
          </p:nvSpPr>
          <p:spPr bwMode="auto">
            <a:xfrm>
              <a:off x="3429" y="2392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4" name="Rectangle 74"/>
            <p:cNvSpPr>
              <a:spLocks noChangeArrowheads="1"/>
            </p:cNvSpPr>
            <p:nvPr/>
          </p:nvSpPr>
          <p:spPr bwMode="auto">
            <a:xfrm>
              <a:off x="3429" y="2392"/>
              <a:ext cx="108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5" name="Rectangle 75"/>
            <p:cNvSpPr>
              <a:spLocks noChangeArrowheads="1"/>
            </p:cNvSpPr>
            <p:nvPr/>
          </p:nvSpPr>
          <p:spPr bwMode="auto">
            <a:xfrm>
              <a:off x="3789" y="2455"/>
              <a:ext cx="43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5,507</a:t>
              </a:r>
              <a:endParaRPr lang="pt-BR"/>
            </a:p>
          </p:txBody>
        </p:sp>
        <p:sp>
          <p:nvSpPr>
            <p:cNvPr id="61516" name="Rectangle 76"/>
            <p:cNvSpPr>
              <a:spLocks noChangeArrowheads="1"/>
            </p:cNvSpPr>
            <p:nvPr/>
          </p:nvSpPr>
          <p:spPr bwMode="auto">
            <a:xfrm>
              <a:off x="5652" y="2392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7" name="Rectangle 77"/>
            <p:cNvSpPr>
              <a:spLocks noChangeArrowheads="1"/>
            </p:cNvSpPr>
            <p:nvPr/>
          </p:nvSpPr>
          <p:spPr bwMode="auto">
            <a:xfrm>
              <a:off x="5661" y="2392"/>
              <a:ext cx="54" cy="269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8" name="Rectangle 78"/>
            <p:cNvSpPr>
              <a:spLocks noChangeArrowheads="1"/>
            </p:cNvSpPr>
            <p:nvPr/>
          </p:nvSpPr>
          <p:spPr bwMode="auto">
            <a:xfrm>
              <a:off x="4518" y="2392"/>
              <a:ext cx="9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19" name="Rectangle 79"/>
            <p:cNvSpPr>
              <a:spLocks noChangeArrowheads="1"/>
            </p:cNvSpPr>
            <p:nvPr/>
          </p:nvSpPr>
          <p:spPr bwMode="auto">
            <a:xfrm>
              <a:off x="4518" y="2392"/>
              <a:ext cx="11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0" name="Rectangle 80"/>
            <p:cNvSpPr>
              <a:spLocks noChangeArrowheads="1"/>
            </p:cNvSpPr>
            <p:nvPr/>
          </p:nvSpPr>
          <p:spPr bwMode="auto">
            <a:xfrm>
              <a:off x="5004" y="2455"/>
              <a:ext cx="225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18</a:t>
              </a:r>
              <a:endParaRPr lang="pt-BR"/>
            </a:p>
          </p:txBody>
        </p:sp>
        <p:sp>
          <p:nvSpPr>
            <p:cNvPr id="61521" name="Rectangle 81"/>
            <p:cNvSpPr>
              <a:spLocks noChangeArrowheads="1"/>
            </p:cNvSpPr>
            <p:nvPr/>
          </p:nvSpPr>
          <p:spPr bwMode="auto">
            <a:xfrm>
              <a:off x="108" y="2661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2" name="Rectangle 82"/>
            <p:cNvSpPr>
              <a:spLocks noChangeArrowheads="1"/>
            </p:cNvSpPr>
            <p:nvPr/>
          </p:nvSpPr>
          <p:spPr bwMode="auto">
            <a:xfrm>
              <a:off x="108" y="2921"/>
              <a:ext cx="1917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3" name="Rectangle 83"/>
            <p:cNvSpPr>
              <a:spLocks noChangeArrowheads="1"/>
            </p:cNvSpPr>
            <p:nvPr/>
          </p:nvSpPr>
          <p:spPr bwMode="auto">
            <a:xfrm>
              <a:off x="153" y="2930"/>
              <a:ext cx="1872" cy="5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4" name="Rectangle 84"/>
            <p:cNvSpPr>
              <a:spLocks noChangeArrowheads="1"/>
            </p:cNvSpPr>
            <p:nvPr/>
          </p:nvSpPr>
          <p:spPr bwMode="auto">
            <a:xfrm>
              <a:off x="126" y="2661"/>
              <a:ext cx="189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5" name="Rectangle 85"/>
            <p:cNvSpPr>
              <a:spLocks noChangeArrowheads="1"/>
            </p:cNvSpPr>
            <p:nvPr/>
          </p:nvSpPr>
          <p:spPr bwMode="auto">
            <a:xfrm>
              <a:off x="201" y="2724"/>
              <a:ext cx="138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Exportações líquidas, </a:t>
              </a:r>
              <a:endParaRPr lang="pt-BR"/>
            </a:p>
          </p:txBody>
        </p:sp>
        <p:sp>
          <p:nvSpPr>
            <p:cNvPr id="61526" name="Rectangle 86"/>
            <p:cNvSpPr>
              <a:spLocks noChangeArrowheads="1"/>
            </p:cNvSpPr>
            <p:nvPr/>
          </p:nvSpPr>
          <p:spPr bwMode="auto">
            <a:xfrm>
              <a:off x="1596" y="2724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NX</a:t>
              </a:r>
              <a:endParaRPr lang="pt-BR"/>
            </a:p>
          </p:txBody>
        </p:sp>
        <p:sp>
          <p:nvSpPr>
            <p:cNvPr id="61527" name="Rectangle 87"/>
            <p:cNvSpPr>
              <a:spLocks noChangeArrowheads="1"/>
            </p:cNvSpPr>
            <p:nvPr/>
          </p:nvSpPr>
          <p:spPr bwMode="auto">
            <a:xfrm>
              <a:off x="2025" y="2921"/>
              <a:ext cx="1404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8" name="Rectangle 88"/>
            <p:cNvSpPr>
              <a:spLocks noChangeArrowheads="1"/>
            </p:cNvSpPr>
            <p:nvPr/>
          </p:nvSpPr>
          <p:spPr bwMode="auto">
            <a:xfrm>
              <a:off x="2025" y="2930"/>
              <a:ext cx="1404" cy="5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29" name="Rectangle 89"/>
            <p:cNvSpPr>
              <a:spLocks noChangeArrowheads="1"/>
            </p:cNvSpPr>
            <p:nvPr/>
          </p:nvSpPr>
          <p:spPr bwMode="auto">
            <a:xfrm>
              <a:off x="2025" y="2661"/>
              <a:ext cx="9" cy="25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0" name="Rectangle 90"/>
            <p:cNvSpPr>
              <a:spLocks noChangeArrowheads="1"/>
            </p:cNvSpPr>
            <p:nvPr/>
          </p:nvSpPr>
          <p:spPr bwMode="auto">
            <a:xfrm>
              <a:off x="2025" y="2661"/>
              <a:ext cx="140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1" name="Rectangle 91"/>
            <p:cNvSpPr>
              <a:spLocks noChangeArrowheads="1"/>
            </p:cNvSpPr>
            <p:nvPr/>
          </p:nvSpPr>
          <p:spPr bwMode="auto">
            <a:xfrm>
              <a:off x="2583" y="2724"/>
              <a:ext cx="360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-151</a:t>
              </a:r>
              <a:endParaRPr lang="pt-BR"/>
            </a:p>
          </p:txBody>
        </p:sp>
        <p:sp>
          <p:nvSpPr>
            <p:cNvPr id="61532" name="Rectangle 92"/>
            <p:cNvSpPr>
              <a:spLocks noChangeArrowheads="1"/>
            </p:cNvSpPr>
            <p:nvPr/>
          </p:nvSpPr>
          <p:spPr bwMode="auto">
            <a:xfrm>
              <a:off x="3429" y="2921"/>
              <a:ext cx="1089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3" name="Rectangle 93"/>
            <p:cNvSpPr>
              <a:spLocks noChangeArrowheads="1"/>
            </p:cNvSpPr>
            <p:nvPr/>
          </p:nvSpPr>
          <p:spPr bwMode="auto">
            <a:xfrm>
              <a:off x="3429" y="2930"/>
              <a:ext cx="1089" cy="5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4" name="Rectangle 94"/>
            <p:cNvSpPr>
              <a:spLocks noChangeArrowheads="1"/>
            </p:cNvSpPr>
            <p:nvPr/>
          </p:nvSpPr>
          <p:spPr bwMode="auto">
            <a:xfrm>
              <a:off x="3429" y="2661"/>
              <a:ext cx="9" cy="25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5" name="Rectangle 95"/>
            <p:cNvSpPr>
              <a:spLocks noChangeArrowheads="1"/>
            </p:cNvSpPr>
            <p:nvPr/>
          </p:nvSpPr>
          <p:spPr bwMode="auto">
            <a:xfrm>
              <a:off x="3429" y="2661"/>
              <a:ext cx="1089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6" name="Rectangle 96"/>
            <p:cNvSpPr>
              <a:spLocks noChangeArrowheads="1"/>
            </p:cNvSpPr>
            <p:nvPr/>
          </p:nvSpPr>
          <p:spPr bwMode="auto">
            <a:xfrm>
              <a:off x="3825" y="2724"/>
              <a:ext cx="360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-559</a:t>
              </a:r>
              <a:endParaRPr lang="pt-BR"/>
            </a:p>
          </p:txBody>
        </p:sp>
        <p:sp>
          <p:nvSpPr>
            <p:cNvPr id="61537" name="Rectangle 97"/>
            <p:cNvSpPr>
              <a:spLocks noChangeArrowheads="1"/>
            </p:cNvSpPr>
            <p:nvPr/>
          </p:nvSpPr>
          <p:spPr bwMode="auto">
            <a:xfrm>
              <a:off x="5652" y="2661"/>
              <a:ext cx="18" cy="26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8" name="Rectangle 98"/>
            <p:cNvSpPr>
              <a:spLocks noChangeArrowheads="1"/>
            </p:cNvSpPr>
            <p:nvPr/>
          </p:nvSpPr>
          <p:spPr bwMode="auto">
            <a:xfrm>
              <a:off x="4518" y="2921"/>
              <a:ext cx="1143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39" name="Rectangle 99"/>
            <p:cNvSpPr>
              <a:spLocks noChangeArrowheads="1"/>
            </p:cNvSpPr>
            <p:nvPr/>
          </p:nvSpPr>
          <p:spPr bwMode="auto">
            <a:xfrm>
              <a:off x="5661" y="2661"/>
              <a:ext cx="54" cy="32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40" name="Rectangle 100"/>
            <p:cNvSpPr>
              <a:spLocks noChangeArrowheads="1"/>
            </p:cNvSpPr>
            <p:nvPr/>
          </p:nvSpPr>
          <p:spPr bwMode="auto">
            <a:xfrm>
              <a:off x="4518" y="2930"/>
              <a:ext cx="1197" cy="5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41" name="Rectangle 101"/>
            <p:cNvSpPr>
              <a:spLocks noChangeArrowheads="1"/>
            </p:cNvSpPr>
            <p:nvPr/>
          </p:nvSpPr>
          <p:spPr bwMode="auto">
            <a:xfrm>
              <a:off x="4518" y="2661"/>
              <a:ext cx="9" cy="25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42" name="Rectangle 102"/>
            <p:cNvSpPr>
              <a:spLocks noChangeArrowheads="1"/>
            </p:cNvSpPr>
            <p:nvPr/>
          </p:nvSpPr>
          <p:spPr bwMode="auto">
            <a:xfrm>
              <a:off x="4518" y="2661"/>
              <a:ext cx="11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543" name="Rectangle 103"/>
            <p:cNvSpPr>
              <a:spLocks noChangeArrowheads="1"/>
            </p:cNvSpPr>
            <p:nvPr/>
          </p:nvSpPr>
          <p:spPr bwMode="auto">
            <a:xfrm>
              <a:off x="5013" y="2724"/>
              <a:ext cx="198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800" b="0">
                  <a:solidFill>
                    <a:srgbClr val="000000"/>
                  </a:solidFill>
                </a:rPr>
                <a:t>-2</a:t>
              </a:r>
              <a:endParaRPr lang="pt-BR"/>
            </a:p>
          </p:txBody>
        </p:sp>
      </p:grp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Real e PIB Nominal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981200"/>
            <a:ext cx="8540750" cy="2971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PIB nominal</a:t>
            </a:r>
            <a:r>
              <a:rPr lang="en-US" sz="3400">
                <a:solidFill>
                  <a:srgbClr val="474A81"/>
                </a:solidFill>
              </a:rPr>
              <a:t> é o valor da produção de bens e serviços avaliada a preços correntes. </a:t>
            </a:r>
          </a:p>
          <a:p>
            <a:pPr>
              <a:buSzPct val="70000"/>
            </a:pPr>
            <a:r>
              <a:rPr lang="en-US" sz="3400">
                <a:solidFill>
                  <a:srgbClr val="A50021"/>
                </a:solidFill>
              </a:rPr>
              <a:t>PIB real</a:t>
            </a:r>
            <a:r>
              <a:rPr lang="en-US" sz="3400">
                <a:solidFill>
                  <a:srgbClr val="474A81"/>
                </a:solidFill>
              </a:rPr>
              <a:t> é o valor da produção de bens e serviços avaliada a preços constantes.</a:t>
            </a:r>
            <a:endParaRPr lang="en-US" sz="3400" i="1">
              <a:solidFill>
                <a:srgbClr val="474A8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8382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Real e PIB Nominal</a:t>
            </a:r>
            <a:endParaRPr lang="en-US">
              <a:effectLst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09800"/>
            <a:ext cx="8001000" cy="2819400"/>
          </a:xfrm>
          <a:noFill/>
          <a:ln/>
        </p:spPr>
        <p:txBody>
          <a:bodyPr/>
          <a:lstStyle/>
          <a:p>
            <a:pPr algn="l"/>
            <a:r>
              <a:rPr lang="en-US" sz="3600">
                <a:solidFill>
                  <a:srgbClr val="474A81"/>
                </a:solidFill>
              </a:rPr>
              <a:t>Uma análise detalhada da economia requer um ajustamento do PIB nominal para o PIB real utilizando o deflator.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O Deflator do PIB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981200"/>
            <a:ext cx="8915400" cy="32004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</a:t>
            </a:r>
            <a:r>
              <a:rPr lang="en-US">
                <a:solidFill>
                  <a:srgbClr val="A50021"/>
                </a:solidFill>
              </a:rPr>
              <a:t>deflator do PIB</a:t>
            </a:r>
            <a:r>
              <a:rPr lang="en-US">
                <a:solidFill>
                  <a:srgbClr val="474A81"/>
                </a:solidFill>
              </a:rPr>
              <a:t> mede o nível presente dos preços relativos ao nível dos preços no ano base.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Ele nos mostra o aumento do PIB nominal que pode ser atribuído ao aumento de preços e não ao aumento das quantidades produzidas.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Macroeconomia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59025"/>
            <a:ext cx="8001000" cy="2597150"/>
          </a:xfrm>
          <a:noFill/>
          <a:ln/>
        </p:spPr>
        <p:txBody>
          <a:bodyPr/>
          <a:lstStyle/>
          <a:p>
            <a:pPr>
              <a:buSzPct val="80000"/>
            </a:pPr>
            <a:r>
              <a:rPr lang="en-US" sz="3400">
                <a:solidFill>
                  <a:srgbClr val="474A81"/>
                </a:solidFill>
              </a:rPr>
              <a:t>A</a:t>
            </a:r>
            <a:r>
              <a:rPr lang="en-US" sz="3400">
                <a:solidFill>
                  <a:srgbClr val="A50021"/>
                </a:solidFill>
              </a:rPr>
              <a:t> Macroeconomia</a:t>
            </a:r>
            <a:r>
              <a:rPr lang="en-US" sz="3400">
                <a:solidFill>
                  <a:srgbClr val="9933FF"/>
                </a:solidFill>
              </a:rPr>
              <a:t> </a:t>
            </a:r>
            <a:r>
              <a:rPr lang="en-US" sz="3400">
                <a:solidFill>
                  <a:srgbClr val="474A81"/>
                </a:solidFill>
              </a:rPr>
              <a:t>é o estudo de fenômenos da economia como um todo.</a:t>
            </a:r>
            <a:endParaRPr lang="en-US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Seu objetivo é explicar as variações da economia que afetam muitas famílias, firmas e os mercados simultaneamente.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29" name="Group 69"/>
          <p:cNvGrpSpPr>
            <a:grpSpLocks/>
          </p:cNvGrpSpPr>
          <p:nvPr/>
        </p:nvGrpSpPr>
        <p:grpSpPr bwMode="auto">
          <a:xfrm>
            <a:off x="1295400" y="2514600"/>
            <a:ext cx="5181600" cy="3505200"/>
            <a:chOff x="816" y="1584"/>
            <a:chExt cx="3264" cy="2208"/>
          </a:xfrm>
        </p:grpSpPr>
        <p:sp>
          <p:nvSpPr>
            <p:cNvPr id="92162" name="Rectangle 2"/>
            <p:cNvSpPr>
              <a:spLocks noChangeArrowheads="1"/>
            </p:cNvSpPr>
            <p:nvPr/>
          </p:nvSpPr>
          <p:spPr bwMode="auto">
            <a:xfrm>
              <a:off x="3936" y="2112"/>
              <a:ext cx="144" cy="16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163" name="Rectangle 3"/>
            <p:cNvSpPr>
              <a:spLocks noChangeArrowheads="1"/>
            </p:cNvSpPr>
            <p:nvPr/>
          </p:nvSpPr>
          <p:spPr bwMode="auto">
            <a:xfrm>
              <a:off x="2544" y="2112"/>
              <a:ext cx="192" cy="16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2256" y="2112"/>
              <a:ext cx="144" cy="16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1248" y="2112"/>
              <a:ext cx="192" cy="16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166" name="Rectangle 6"/>
            <p:cNvSpPr>
              <a:spLocks noChangeArrowheads="1"/>
            </p:cNvSpPr>
            <p:nvPr/>
          </p:nvSpPr>
          <p:spPr bwMode="auto">
            <a:xfrm>
              <a:off x="816" y="2112"/>
              <a:ext cx="96" cy="16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218" name="Text Box 58"/>
            <p:cNvSpPr txBox="1">
              <a:spLocks noChangeArrowheads="1"/>
            </p:cNvSpPr>
            <p:nvPr/>
          </p:nvSpPr>
          <p:spPr bwMode="auto">
            <a:xfrm>
              <a:off x="1488" y="1584"/>
              <a:ext cx="2400" cy="221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1700" i="1"/>
                <a:t>(Períodos de queda do PIB real)</a:t>
              </a:r>
              <a:endParaRPr lang="en-US" sz="1600" i="1"/>
            </a:p>
          </p:txBody>
        </p:sp>
      </p:grpSp>
      <p:sp>
        <p:nvSpPr>
          <p:cNvPr id="92167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Real nos EUA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1295400" y="2668588"/>
            <a:ext cx="0" cy="3351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1296988" y="6019800"/>
            <a:ext cx="7237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9144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1970</a:t>
            </a:r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21336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1975</a:t>
            </a:r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32004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1980</a:t>
            </a:r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44958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1985</a:t>
            </a:r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57150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1990</a:t>
            </a:r>
          </a:p>
        </p:txBody>
      </p:sp>
      <p:sp>
        <p:nvSpPr>
          <p:cNvPr id="92176" name="Rectangle 16"/>
          <p:cNvSpPr>
            <a:spLocks noChangeArrowheads="1"/>
          </p:cNvSpPr>
          <p:nvPr/>
        </p:nvSpPr>
        <p:spPr bwMode="auto">
          <a:xfrm>
            <a:off x="67818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1995</a:t>
            </a:r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 flipV="1">
            <a:off x="2514600" y="5792788"/>
            <a:ext cx="0" cy="227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 flipV="1">
            <a:off x="3657600" y="5792788"/>
            <a:ext cx="0" cy="227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 flipV="1">
            <a:off x="4876800" y="5792788"/>
            <a:ext cx="0" cy="227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 flipV="1">
            <a:off x="6019800" y="5792788"/>
            <a:ext cx="0" cy="227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 flipV="1">
            <a:off x="7239000" y="5791200"/>
            <a:ext cx="0" cy="2270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 flipV="1">
            <a:off x="15240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 flipV="1">
            <a:off x="17526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 flipV="1">
            <a:off x="19812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 flipV="1">
            <a:off x="22098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V="1">
            <a:off x="29718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 flipV="1">
            <a:off x="32004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 flipV="1">
            <a:off x="34290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 flipV="1">
            <a:off x="27432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 flipV="1">
            <a:off x="38862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1" name="Line 31"/>
          <p:cNvSpPr>
            <a:spLocks noChangeShapeType="1"/>
          </p:cNvSpPr>
          <p:nvPr/>
        </p:nvSpPr>
        <p:spPr bwMode="auto">
          <a:xfrm flipV="1">
            <a:off x="41148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 flipV="1">
            <a:off x="43434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3" name="Line 33"/>
          <p:cNvSpPr>
            <a:spLocks noChangeShapeType="1"/>
          </p:cNvSpPr>
          <p:nvPr/>
        </p:nvSpPr>
        <p:spPr bwMode="auto">
          <a:xfrm flipV="1">
            <a:off x="45720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 flipV="1">
            <a:off x="51054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5" name="Line 35"/>
          <p:cNvSpPr>
            <a:spLocks noChangeShapeType="1"/>
          </p:cNvSpPr>
          <p:nvPr/>
        </p:nvSpPr>
        <p:spPr bwMode="auto">
          <a:xfrm flipV="1">
            <a:off x="53340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6" name="Line 36"/>
          <p:cNvSpPr>
            <a:spLocks noChangeShapeType="1"/>
          </p:cNvSpPr>
          <p:nvPr/>
        </p:nvSpPr>
        <p:spPr bwMode="auto">
          <a:xfrm flipV="1">
            <a:off x="55626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7" name="Line 37"/>
          <p:cNvSpPr>
            <a:spLocks noChangeShapeType="1"/>
          </p:cNvSpPr>
          <p:nvPr/>
        </p:nvSpPr>
        <p:spPr bwMode="auto">
          <a:xfrm flipV="1">
            <a:off x="57912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8" name="Line 38"/>
          <p:cNvSpPr>
            <a:spLocks noChangeShapeType="1"/>
          </p:cNvSpPr>
          <p:nvPr/>
        </p:nvSpPr>
        <p:spPr bwMode="auto">
          <a:xfrm flipV="1">
            <a:off x="63246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99" name="Line 39"/>
          <p:cNvSpPr>
            <a:spLocks noChangeShapeType="1"/>
          </p:cNvSpPr>
          <p:nvPr/>
        </p:nvSpPr>
        <p:spPr bwMode="auto">
          <a:xfrm flipV="1">
            <a:off x="65532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00" name="Line 40"/>
          <p:cNvSpPr>
            <a:spLocks noChangeShapeType="1"/>
          </p:cNvSpPr>
          <p:nvPr/>
        </p:nvSpPr>
        <p:spPr bwMode="auto">
          <a:xfrm flipV="1">
            <a:off x="67818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01" name="Line 41"/>
          <p:cNvSpPr>
            <a:spLocks noChangeShapeType="1"/>
          </p:cNvSpPr>
          <p:nvPr/>
        </p:nvSpPr>
        <p:spPr bwMode="auto">
          <a:xfrm flipV="1">
            <a:off x="70104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02" name="Rectangle 42"/>
          <p:cNvSpPr>
            <a:spLocks noChangeArrowheads="1"/>
          </p:cNvSpPr>
          <p:nvPr/>
        </p:nvSpPr>
        <p:spPr bwMode="auto">
          <a:xfrm>
            <a:off x="457200" y="579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3,000</a:t>
            </a:r>
          </a:p>
        </p:txBody>
      </p:sp>
      <p:sp>
        <p:nvSpPr>
          <p:cNvPr id="92203" name="Rectangle 43"/>
          <p:cNvSpPr>
            <a:spLocks noChangeArrowheads="1"/>
          </p:cNvSpPr>
          <p:nvPr/>
        </p:nvSpPr>
        <p:spPr bwMode="auto">
          <a:xfrm>
            <a:off x="457200" y="5181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4,000</a:t>
            </a:r>
          </a:p>
        </p:txBody>
      </p:sp>
      <p:sp>
        <p:nvSpPr>
          <p:cNvPr id="92204" name="Rectangle 44"/>
          <p:cNvSpPr>
            <a:spLocks noChangeArrowheads="1"/>
          </p:cNvSpPr>
          <p:nvPr/>
        </p:nvSpPr>
        <p:spPr bwMode="auto">
          <a:xfrm>
            <a:off x="457200" y="4495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5,000</a:t>
            </a:r>
          </a:p>
        </p:txBody>
      </p:sp>
      <p:sp>
        <p:nvSpPr>
          <p:cNvPr id="92205" name="Rectangle 45"/>
          <p:cNvSpPr>
            <a:spLocks noChangeArrowheads="1"/>
          </p:cNvSpPr>
          <p:nvPr/>
        </p:nvSpPr>
        <p:spPr bwMode="auto">
          <a:xfrm>
            <a:off x="457200" y="3810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6,000</a:t>
            </a:r>
          </a:p>
        </p:txBody>
      </p:sp>
      <p:sp>
        <p:nvSpPr>
          <p:cNvPr id="92206" name="Rectangle 46"/>
          <p:cNvSpPr>
            <a:spLocks noChangeArrowheads="1"/>
          </p:cNvSpPr>
          <p:nvPr/>
        </p:nvSpPr>
        <p:spPr bwMode="auto">
          <a:xfrm>
            <a:off x="457200" y="3200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7,000</a:t>
            </a:r>
          </a:p>
        </p:txBody>
      </p:sp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0" y="2133600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/>
              <a:t>Bilhões de dólares de 1992</a:t>
            </a:r>
          </a:p>
        </p:txBody>
      </p:sp>
      <p:sp>
        <p:nvSpPr>
          <p:cNvPr id="92208" name="Line 48"/>
          <p:cNvSpPr>
            <a:spLocks noChangeShapeType="1"/>
          </p:cNvSpPr>
          <p:nvPr/>
        </p:nvSpPr>
        <p:spPr bwMode="auto">
          <a:xfrm flipV="1">
            <a:off x="75438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09" name="Line 49"/>
          <p:cNvSpPr>
            <a:spLocks noChangeShapeType="1"/>
          </p:cNvSpPr>
          <p:nvPr/>
        </p:nvSpPr>
        <p:spPr bwMode="auto">
          <a:xfrm flipV="1">
            <a:off x="77724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10" name="Line 50"/>
          <p:cNvSpPr>
            <a:spLocks noChangeShapeType="1"/>
          </p:cNvSpPr>
          <p:nvPr/>
        </p:nvSpPr>
        <p:spPr bwMode="auto">
          <a:xfrm flipV="1">
            <a:off x="8001000" y="5868988"/>
            <a:ext cx="0" cy="150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211" name="Rectangle 51"/>
          <p:cNvSpPr>
            <a:spLocks noChangeArrowheads="1"/>
          </p:cNvSpPr>
          <p:nvPr/>
        </p:nvSpPr>
        <p:spPr bwMode="auto">
          <a:xfrm>
            <a:off x="7848600" y="6019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2000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>
            <a:off x="8305800" y="5792788"/>
            <a:ext cx="0" cy="227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2215" name="Group 55"/>
          <p:cNvGrpSpPr>
            <a:grpSpLocks/>
          </p:cNvGrpSpPr>
          <p:nvPr/>
        </p:nvGrpSpPr>
        <p:grpSpPr bwMode="auto">
          <a:xfrm>
            <a:off x="1292225" y="2859088"/>
            <a:ext cx="6813550" cy="2960687"/>
            <a:chOff x="814" y="1801"/>
            <a:chExt cx="4292" cy="1865"/>
          </a:xfrm>
        </p:grpSpPr>
        <p:sp>
          <p:nvSpPr>
            <p:cNvPr id="92170" name="Freeform 10"/>
            <p:cNvSpPr>
              <a:spLocks/>
            </p:cNvSpPr>
            <p:nvPr/>
          </p:nvSpPr>
          <p:spPr bwMode="auto">
            <a:xfrm>
              <a:off x="814" y="1921"/>
              <a:ext cx="3988" cy="1745"/>
            </a:xfrm>
            <a:custGeom>
              <a:avLst/>
              <a:gdLst/>
              <a:ahLst/>
              <a:cxnLst>
                <a:cxn ang="0">
                  <a:pos x="62" y="1732"/>
                </a:cxn>
                <a:cxn ang="0">
                  <a:pos x="85" y="1744"/>
                </a:cxn>
                <a:cxn ang="0">
                  <a:pos x="154" y="1703"/>
                </a:cxn>
                <a:cxn ang="0">
                  <a:pos x="215" y="1638"/>
                </a:cxn>
                <a:cxn ang="0">
                  <a:pos x="315" y="1633"/>
                </a:cxn>
                <a:cxn ang="0">
                  <a:pos x="377" y="1597"/>
                </a:cxn>
                <a:cxn ang="0">
                  <a:pos x="461" y="1562"/>
                </a:cxn>
                <a:cxn ang="0">
                  <a:pos x="561" y="1586"/>
                </a:cxn>
                <a:cxn ang="0">
                  <a:pos x="599" y="1615"/>
                </a:cxn>
                <a:cxn ang="0">
                  <a:pos x="646" y="1609"/>
                </a:cxn>
                <a:cxn ang="0">
                  <a:pos x="699" y="1562"/>
                </a:cxn>
                <a:cxn ang="0">
                  <a:pos x="776" y="1468"/>
                </a:cxn>
                <a:cxn ang="0">
                  <a:pos x="907" y="1415"/>
                </a:cxn>
                <a:cxn ang="0">
                  <a:pos x="999" y="1362"/>
                </a:cxn>
                <a:cxn ang="0">
                  <a:pos x="1014" y="1327"/>
                </a:cxn>
                <a:cxn ang="0">
                  <a:pos x="1045" y="1298"/>
                </a:cxn>
                <a:cxn ang="0">
                  <a:pos x="1122" y="1274"/>
                </a:cxn>
                <a:cxn ang="0">
                  <a:pos x="1206" y="1227"/>
                </a:cxn>
                <a:cxn ang="0">
                  <a:pos x="1306" y="1163"/>
                </a:cxn>
                <a:cxn ang="0">
                  <a:pos x="1421" y="1127"/>
                </a:cxn>
                <a:cxn ang="0">
                  <a:pos x="1475" y="1110"/>
                </a:cxn>
                <a:cxn ang="0">
                  <a:pos x="1521" y="1116"/>
                </a:cxn>
                <a:cxn ang="0">
                  <a:pos x="1583" y="1169"/>
                </a:cxn>
                <a:cxn ang="0">
                  <a:pos x="1636" y="1139"/>
                </a:cxn>
                <a:cxn ang="0">
                  <a:pos x="1683" y="1116"/>
                </a:cxn>
                <a:cxn ang="0">
                  <a:pos x="1713" y="1075"/>
                </a:cxn>
                <a:cxn ang="0">
                  <a:pos x="1790" y="1092"/>
                </a:cxn>
                <a:cxn ang="0">
                  <a:pos x="1828" y="1122"/>
                </a:cxn>
                <a:cxn ang="0">
                  <a:pos x="1875" y="1151"/>
                </a:cxn>
                <a:cxn ang="0">
                  <a:pos x="1913" y="1163"/>
                </a:cxn>
                <a:cxn ang="0">
                  <a:pos x="1974" y="1151"/>
                </a:cxn>
                <a:cxn ang="0">
                  <a:pos x="2051" y="1080"/>
                </a:cxn>
                <a:cxn ang="0">
                  <a:pos x="2128" y="992"/>
                </a:cxn>
                <a:cxn ang="0">
                  <a:pos x="2228" y="928"/>
                </a:cxn>
                <a:cxn ang="0">
                  <a:pos x="2289" y="904"/>
                </a:cxn>
                <a:cxn ang="0">
                  <a:pos x="2320" y="887"/>
                </a:cxn>
                <a:cxn ang="0">
                  <a:pos x="2374" y="857"/>
                </a:cxn>
                <a:cxn ang="0">
                  <a:pos x="2382" y="840"/>
                </a:cxn>
                <a:cxn ang="0">
                  <a:pos x="2405" y="834"/>
                </a:cxn>
                <a:cxn ang="0">
                  <a:pos x="2558" y="757"/>
                </a:cxn>
                <a:cxn ang="0">
                  <a:pos x="2673" y="722"/>
                </a:cxn>
                <a:cxn ang="0">
                  <a:pos x="2758" y="646"/>
                </a:cxn>
                <a:cxn ang="0">
                  <a:pos x="2935" y="434"/>
                </a:cxn>
                <a:cxn ang="0">
                  <a:pos x="3073" y="317"/>
                </a:cxn>
                <a:cxn ang="0">
                  <a:pos x="3203" y="299"/>
                </a:cxn>
                <a:cxn ang="0">
                  <a:pos x="3265" y="323"/>
                </a:cxn>
                <a:cxn ang="0">
                  <a:pos x="3326" y="370"/>
                </a:cxn>
                <a:cxn ang="0">
                  <a:pos x="3480" y="352"/>
                </a:cxn>
                <a:cxn ang="0">
                  <a:pos x="3634" y="223"/>
                </a:cxn>
                <a:cxn ang="0">
                  <a:pos x="3695" y="193"/>
                </a:cxn>
                <a:cxn ang="0">
                  <a:pos x="3772" y="117"/>
                </a:cxn>
                <a:cxn ang="0">
                  <a:pos x="3926" y="47"/>
                </a:cxn>
                <a:cxn ang="0">
                  <a:pos x="3964" y="11"/>
                </a:cxn>
                <a:cxn ang="0">
                  <a:pos x="3987" y="11"/>
                </a:cxn>
              </a:cxnLst>
              <a:rect l="0" t="0" r="r" b="b"/>
              <a:pathLst>
                <a:path w="3988" h="1745">
                  <a:moveTo>
                    <a:pt x="0" y="1727"/>
                  </a:moveTo>
                  <a:lnTo>
                    <a:pt x="31" y="1732"/>
                  </a:lnTo>
                  <a:lnTo>
                    <a:pt x="62" y="1732"/>
                  </a:lnTo>
                  <a:lnTo>
                    <a:pt x="77" y="1744"/>
                  </a:lnTo>
                  <a:lnTo>
                    <a:pt x="77" y="1744"/>
                  </a:lnTo>
                  <a:lnTo>
                    <a:pt x="85" y="1744"/>
                  </a:lnTo>
                  <a:lnTo>
                    <a:pt x="108" y="1732"/>
                  </a:lnTo>
                  <a:lnTo>
                    <a:pt x="131" y="1721"/>
                  </a:lnTo>
                  <a:lnTo>
                    <a:pt x="154" y="1703"/>
                  </a:lnTo>
                  <a:lnTo>
                    <a:pt x="177" y="1691"/>
                  </a:lnTo>
                  <a:lnTo>
                    <a:pt x="192" y="1662"/>
                  </a:lnTo>
                  <a:lnTo>
                    <a:pt x="215" y="1638"/>
                  </a:lnTo>
                  <a:lnTo>
                    <a:pt x="269" y="1609"/>
                  </a:lnTo>
                  <a:lnTo>
                    <a:pt x="292" y="1627"/>
                  </a:lnTo>
                  <a:lnTo>
                    <a:pt x="315" y="1633"/>
                  </a:lnTo>
                  <a:lnTo>
                    <a:pt x="331" y="1633"/>
                  </a:lnTo>
                  <a:lnTo>
                    <a:pt x="361" y="1627"/>
                  </a:lnTo>
                  <a:lnTo>
                    <a:pt x="377" y="1597"/>
                  </a:lnTo>
                  <a:lnTo>
                    <a:pt x="400" y="1580"/>
                  </a:lnTo>
                  <a:lnTo>
                    <a:pt x="423" y="1574"/>
                  </a:lnTo>
                  <a:lnTo>
                    <a:pt x="461" y="1562"/>
                  </a:lnTo>
                  <a:lnTo>
                    <a:pt x="507" y="1568"/>
                  </a:lnTo>
                  <a:lnTo>
                    <a:pt x="546" y="1574"/>
                  </a:lnTo>
                  <a:lnTo>
                    <a:pt x="561" y="1586"/>
                  </a:lnTo>
                  <a:lnTo>
                    <a:pt x="569" y="1597"/>
                  </a:lnTo>
                  <a:lnTo>
                    <a:pt x="584" y="1609"/>
                  </a:lnTo>
                  <a:lnTo>
                    <a:pt x="599" y="1615"/>
                  </a:lnTo>
                  <a:lnTo>
                    <a:pt x="615" y="1621"/>
                  </a:lnTo>
                  <a:lnTo>
                    <a:pt x="630" y="1627"/>
                  </a:lnTo>
                  <a:lnTo>
                    <a:pt x="646" y="1609"/>
                  </a:lnTo>
                  <a:lnTo>
                    <a:pt x="661" y="1591"/>
                  </a:lnTo>
                  <a:lnTo>
                    <a:pt x="676" y="1574"/>
                  </a:lnTo>
                  <a:lnTo>
                    <a:pt x="699" y="1562"/>
                  </a:lnTo>
                  <a:lnTo>
                    <a:pt x="730" y="1521"/>
                  </a:lnTo>
                  <a:lnTo>
                    <a:pt x="753" y="1492"/>
                  </a:lnTo>
                  <a:lnTo>
                    <a:pt x="776" y="1468"/>
                  </a:lnTo>
                  <a:lnTo>
                    <a:pt x="807" y="1450"/>
                  </a:lnTo>
                  <a:lnTo>
                    <a:pt x="868" y="1427"/>
                  </a:lnTo>
                  <a:lnTo>
                    <a:pt x="907" y="1415"/>
                  </a:lnTo>
                  <a:lnTo>
                    <a:pt x="953" y="1403"/>
                  </a:lnTo>
                  <a:lnTo>
                    <a:pt x="976" y="1386"/>
                  </a:lnTo>
                  <a:lnTo>
                    <a:pt x="999" y="1362"/>
                  </a:lnTo>
                  <a:lnTo>
                    <a:pt x="1007" y="1351"/>
                  </a:lnTo>
                  <a:lnTo>
                    <a:pt x="1014" y="1339"/>
                  </a:lnTo>
                  <a:lnTo>
                    <a:pt x="1014" y="1327"/>
                  </a:lnTo>
                  <a:lnTo>
                    <a:pt x="1022" y="1321"/>
                  </a:lnTo>
                  <a:lnTo>
                    <a:pt x="1030" y="1309"/>
                  </a:lnTo>
                  <a:lnTo>
                    <a:pt x="1045" y="1298"/>
                  </a:lnTo>
                  <a:lnTo>
                    <a:pt x="1068" y="1280"/>
                  </a:lnTo>
                  <a:lnTo>
                    <a:pt x="1099" y="1274"/>
                  </a:lnTo>
                  <a:lnTo>
                    <a:pt x="1122" y="1274"/>
                  </a:lnTo>
                  <a:lnTo>
                    <a:pt x="1152" y="1268"/>
                  </a:lnTo>
                  <a:lnTo>
                    <a:pt x="1183" y="1251"/>
                  </a:lnTo>
                  <a:lnTo>
                    <a:pt x="1206" y="1227"/>
                  </a:lnTo>
                  <a:lnTo>
                    <a:pt x="1237" y="1204"/>
                  </a:lnTo>
                  <a:lnTo>
                    <a:pt x="1260" y="1180"/>
                  </a:lnTo>
                  <a:lnTo>
                    <a:pt x="1306" y="1163"/>
                  </a:lnTo>
                  <a:lnTo>
                    <a:pt x="1345" y="1145"/>
                  </a:lnTo>
                  <a:lnTo>
                    <a:pt x="1383" y="1139"/>
                  </a:lnTo>
                  <a:lnTo>
                    <a:pt x="1421" y="1127"/>
                  </a:lnTo>
                  <a:lnTo>
                    <a:pt x="1444" y="1122"/>
                  </a:lnTo>
                  <a:lnTo>
                    <a:pt x="1460" y="1116"/>
                  </a:lnTo>
                  <a:lnTo>
                    <a:pt x="1475" y="1110"/>
                  </a:lnTo>
                  <a:lnTo>
                    <a:pt x="1490" y="1110"/>
                  </a:lnTo>
                  <a:lnTo>
                    <a:pt x="1506" y="1110"/>
                  </a:lnTo>
                  <a:lnTo>
                    <a:pt x="1521" y="1116"/>
                  </a:lnTo>
                  <a:lnTo>
                    <a:pt x="1544" y="1145"/>
                  </a:lnTo>
                  <a:lnTo>
                    <a:pt x="1560" y="1163"/>
                  </a:lnTo>
                  <a:lnTo>
                    <a:pt x="1583" y="1169"/>
                  </a:lnTo>
                  <a:lnTo>
                    <a:pt x="1613" y="1163"/>
                  </a:lnTo>
                  <a:lnTo>
                    <a:pt x="1629" y="1151"/>
                  </a:lnTo>
                  <a:lnTo>
                    <a:pt x="1636" y="1139"/>
                  </a:lnTo>
                  <a:lnTo>
                    <a:pt x="1652" y="1133"/>
                  </a:lnTo>
                  <a:lnTo>
                    <a:pt x="1667" y="1127"/>
                  </a:lnTo>
                  <a:lnTo>
                    <a:pt x="1683" y="1116"/>
                  </a:lnTo>
                  <a:lnTo>
                    <a:pt x="1698" y="1098"/>
                  </a:lnTo>
                  <a:lnTo>
                    <a:pt x="1706" y="1080"/>
                  </a:lnTo>
                  <a:lnTo>
                    <a:pt x="1713" y="1075"/>
                  </a:lnTo>
                  <a:lnTo>
                    <a:pt x="1744" y="1086"/>
                  </a:lnTo>
                  <a:lnTo>
                    <a:pt x="1767" y="1092"/>
                  </a:lnTo>
                  <a:lnTo>
                    <a:pt x="1790" y="1092"/>
                  </a:lnTo>
                  <a:lnTo>
                    <a:pt x="1813" y="1086"/>
                  </a:lnTo>
                  <a:lnTo>
                    <a:pt x="1821" y="1110"/>
                  </a:lnTo>
                  <a:lnTo>
                    <a:pt x="1828" y="1122"/>
                  </a:lnTo>
                  <a:lnTo>
                    <a:pt x="1836" y="1127"/>
                  </a:lnTo>
                  <a:lnTo>
                    <a:pt x="1859" y="1139"/>
                  </a:lnTo>
                  <a:lnTo>
                    <a:pt x="1875" y="1151"/>
                  </a:lnTo>
                  <a:lnTo>
                    <a:pt x="1890" y="1157"/>
                  </a:lnTo>
                  <a:lnTo>
                    <a:pt x="1905" y="1163"/>
                  </a:lnTo>
                  <a:lnTo>
                    <a:pt x="1913" y="1163"/>
                  </a:lnTo>
                  <a:lnTo>
                    <a:pt x="1944" y="1157"/>
                  </a:lnTo>
                  <a:lnTo>
                    <a:pt x="1959" y="1157"/>
                  </a:lnTo>
                  <a:lnTo>
                    <a:pt x="1974" y="1151"/>
                  </a:lnTo>
                  <a:lnTo>
                    <a:pt x="2005" y="1127"/>
                  </a:lnTo>
                  <a:lnTo>
                    <a:pt x="2028" y="1104"/>
                  </a:lnTo>
                  <a:lnTo>
                    <a:pt x="2051" y="1080"/>
                  </a:lnTo>
                  <a:lnTo>
                    <a:pt x="2074" y="1057"/>
                  </a:lnTo>
                  <a:lnTo>
                    <a:pt x="2097" y="1028"/>
                  </a:lnTo>
                  <a:lnTo>
                    <a:pt x="2128" y="992"/>
                  </a:lnTo>
                  <a:lnTo>
                    <a:pt x="2166" y="957"/>
                  </a:lnTo>
                  <a:lnTo>
                    <a:pt x="2197" y="939"/>
                  </a:lnTo>
                  <a:lnTo>
                    <a:pt x="2228" y="928"/>
                  </a:lnTo>
                  <a:lnTo>
                    <a:pt x="2259" y="916"/>
                  </a:lnTo>
                  <a:lnTo>
                    <a:pt x="2274" y="910"/>
                  </a:lnTo>
                  <a:lnTo>
                    <a:pt x="2289" y="904"/>
                  </a:lnTo>
                  <a:lnTo>
                    <a:pt x="2289" y="904"/>
                  </a:lnTo>
                  <a:lnTo>
                    <a:pt x="2305" y="892"/>
                  </a:lnTo>
                  <a:lnTo>
                    <a:pt x="2320" y="887"/>
                  </a:lnTo>
                  <a:lnTo>
                    <a:pt x="2335" y="881"/>
                  </a:lnTo>
                  <a:lnTo>
                    <a:pt x="2351" y="875"/>
                  </a:lnTo>
                  <a:lnTo>
                    <a:pt x="2374" y="857"/>
                  </a:lnTo>
                  <a:lnTo>
                    <a:pt x="2382" y="845"/>
                  </a:lnTo>
                  <a:lnTo>
                    <a:pt x="2382" y="840"/>
                  </a:lnTo>
                  <a:lnTo>
                    <a:pt x="2382" y="840"/>
                  </a:lnTo>
                  <a:lnTo>
                    <a:pt x="2382" y="840"/>
                  </a:lnTo>
                  <a:lnTo>
                    <a:pt x="2389" y="840"/>
                  </a:lnTo>
                  <a:lnTo>
                    <a:pt x="2405" y="834"/>
                  </a:lnTo>
                  <a:lnTo>
                    <a:pt x="2451" y="798"/>
                  </a:lnTo>
                  <a:lnTo>
                    <a:pt x="2504" y="775"/>
                  </a:lnTo>
                  <a:lnTo>
                    <a:pt x="2558" y="757"/>
                  </a:lnTo>
                  <a:lnTo>
                    <a:pt x="2612" y="746"/>
                  </a:lnTo>
                  <a:lnTo>
                    <a:pt x="2643" y="734"/>
                  </a:lnTo>
                  <a:lnTo>
                    <a:pt x="2673" y="722"/>
                  </a:lnTo>
                  <a:lnTo>
                    <a:pt x="2689" y="722"/>
                  </a:lnTo>
                  <a:lnTo>
                    <a:pt x="2696" y="716"/>
                  </a:lnTo>
                  <a:lnTo>
                    <a:pt x="2758" y="646"/>
                  </a:lnTo>
                  <a:lnTo>
                    <a:pt x="2812" y="569"/>
                  </a:lnTo>
                  <a:lnTo>
                    <a:pt x="2865" y="499"/>
                  </a:lnTo>
                  <a:lnTo>
                    <a:pt x="2935" y="434"/>
                  </a:lnTo>
                  <a:lnTo>
                    <a:pt x="2973" y="387"/>
                  </a:lnTo>
                  <a:lnTo>
                    <a:pt x="3019" y="352"/>
                  </a:lnTo>
                  <a:lnTo>
                    <a:pt x="3073" y="317"/>
                  </a:lnTo>
                  <a:lnTo>
                    <a:pt x="3119" y="287"/>
                  </a:lnTo>
                  <a:lnTo>
                    <a:pt x="3165" y="293"/>
                  </a:lnTo>
                  <a:lnTo>
                    <a:pt x="3203" y="299"/>
                  </a:lnTo>
                  <a:lnTo>
                    <a:pt x="3242" y="311"/>
                  </a:lnTo>
                  <a:lnTo>
                    <a:pt x="3257" y="323"/>
                  </a:lnTo>
                  <a:lnTo>
                    <a:pt x="3265" y="323"/>
                  </a:lnTo>
                  <a:lnTo>
                    <a:pt x="3280" y="352"/>
                  </a:lnTo>
                  <a:lnTo>
                    <a:pt x="3303" y="364"/>
                  </a:lnTo>
                  <a:lnTo>
                    <a:pt x="3326" y="370"/>
                  </a:lnTo>
                  <a:lnTo>
                    <a:pt x="3357" y="376"/>
                  </a:lnTo>
                  <a:lnTo>
                    <a:pt x="3426" y="364"/>
                  </a:lnTo>
                  <a:lnTo>
                    <a:pt x="3480" y="352"/>
                  </a:lnTo>
                  <a:lnTo>
                    <a:pt x="3557" y="293"/>
                  </a:lnTo>
                  <a:lnTo>
                    <a:pt x="3626" y="235"/>
                  </a:lnTo>
                  <a:lnTo>
                    <a:pt x="3634" y="223"/>
                  </a:lnTo>
                  <a:lnTo>
                    <a:pt x="3641" y="211"/>
                  </a:lnTo>
                  <a:lnTo>
                    <a:pt x="3680" y="199"/>
                  </a:lnTo>
                  <a:lnTo>
                    <a:pt x="3695" y="193"/>
                  </a:lnTo>
                  <a:lnTo>
                    <a:pt x="3703" y="193"/>
                  </a:lnTo>
                  <a:lnTo>
                    <a:pt x="3734" y="152"/>
                  </a:lnTo>
                  <a:lnTo>
                    <a:pt x="3772" y="117"/>
                  </a:lnTo>
                  <a:lnTo>
                    <a:pt x="3864" y="64"/>
                  </a:lnTo>
                  <a:lnTo>
                    <a:pt x="3895" y="58"/>
                  </a:lnTo>
                  <a:lnTo>
                    <a:pt x="3926" y="47"/>
                  </a:lnTo>
                  <a:lnTo>
                    <a:pt x="3941" y="35"/>
                  </a:lnTo>
                  <a:lnTo>
                    <a:pt x="3956" y="23"/>
                  </a:lnTo>
                  <a:lnTo>
                    <a:pt x="3964" y="11"/>
                  </a:lnTo>
                  <a:lnTo>
                    <a:pt x="3979" y="0"/>
                  </a:lnTo>
                  <a:lnTo>
                    <a:pt x="3979" y="6"/>
                  </a:lnTo>
                  <a:lnTo>
                    <a:pt x="3987" y="1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2213" name="Freeform 53"/>
            <p:cNvSpPr>
              <a:spLocks/>
            </p:cNvSpPr>
            <p:nvPr/>
          </p:nvSpPr>
          <p:spPr bwMode="auto">
            <a:xfrm>
              <a:off x="4803" y="1801"/>
              <a:ext cx="303" cy="13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24" y="118"/>
                </a:cxn>
                <a:cxn ang="0">
                  <a:pos x="49" y="99"/>
                </a:cxn>
                <a:cxn ang="0">
                  <a:pos x="65" y="83"/>
                </a:cxn>
                <a:cxn ang="0">
                  <a:pos x="90" y="65"/>
                </a:cxn>
                <a:cxn ang="0">
                  <a:pos x="130" y="49"/>
                </a:cxn>
                <a:cxn ang="0">
                  <a:pos x="179" y="40"/>
                </a:cxn>
                <a:cxn ang="0">
                  <a:pos x="228" y="34"/>
                </a:cxn>
                <a:cxn ang="0">
                  <a:pos x="277" y="31"/>
                </a:cxn>
                <a:cxn ang="0">
                  <a:pos x="286" y="25"/>
                </a:cxn>
                <a:cxn ang="0">
                  <a:pos x="294" y="19"/>
                </a:cxn>
                <a:cxn ang="0">
                  <a:pos x="302" y="15"/>
                </a:cxn>
                <a:cxn ang="0">
                  <a:pos x="302" y="9"/>
                </a:cxn>
                <a:cxn ang="0">
                  <a:pos x="302" y="6"/>
                </a:cxn>
                <a:cxn ang="0">
                  <a:pos x="302" y="0"/>
                </a:cxn>
              </a:cxnLst>
              <a:rect l="0" t="0" r="r" b="b"/>
              <a:pathLst>
                <a:path w="303" h="134">
                  <a:moveTo>
                    <a:pt x="0" y="133"/>
                  </a:moveTo>
                  <a:lnTo>
                    <a:pt x="24" y="118"/>
                  </a:lnTo>
                  <a:lnTo>
                    <a:pt x="49" y="99"/>
                  </a:lnTo>
                  <a:lnTo>
                    <a:pt x="65" y="83"/>
                  </a:lnTo>
                  <a:lnTo>
                    <a:pt x="90" y="65"/>
                  </a:lnTo>
                  <a:lnTo>
                    <a:pt x="130" y="49"/>
                  </a:lnTo>
                  <a:lnTo>
                    <a:pt x="179" y="40"/>
                  </a:lnTo>
                  <a:lnTo>
                    <a:pt x="228" y="34"/>
                  </a:lnTo>
                  <a:lnTo>
                    <a:pt x="277" y="31"/>
                  </a:lnTo>
                  <a:lnTo>
                    <a:pt x="286" y="25"/>
                  </a:lnTo>
                  <a:lnTo>
                    <a:pt x="294" y="19"/>
                  </a:lnTo>
                  <a:lnTo>
                    <a:pt x="302" y="15"/>
                  </a:lnTo>
                  <a:lnTo>
                    <a:pt x="302" y="9"/>
                  </a:lnTo>
                  <a:lnTo>
                    <a:pt x="302" y="6"/>
                  </a:lnTo>
                  <a:lnTo>
                    <a:pt x="30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214" name="Rectangle 54"/>
          <p:cNvSpPr>
            <a:spLocks noChangeArrowheads="1"/>
          </p:cNvSpPr>
          <p:nvPr/>
        </p:nvSpPr>
        <p:spPr bwMode="auto">
          <a:xfrm>
            <a:off x="457200" y="2667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/>
              <a:t>8,000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2954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e Bem-estar Econômico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352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474A81"/>
                </a:solidFill>
              </a:rPr>
              <a:t>O PIB é a melhor medida do bem-estar econômico da sociedade. </a:t>
            </a:r>
          </a:p>
          <a:p>
            <a:pPr>
              <a:buSzPct val="70000"/>
            </a:pPr>
            <a:r>
              <a:rPr lang="en-US" sz="3400">
                <a:solidFill>
                  <a:srgbClr val="474A81"/>
                </a:solidFill>
              </a:rPr>
              <a:t>O PIB por pessoa (</a:t>
            </a:r>
            <a:r>
              <a:rPr lang="en-US" sz="3400" i="1">
                <a:solidFill>
                  <a:srgbClr val="474A81"/>
                </a:solidFill>
              </a:rPr>
              <a:t>per capita</a:t>
            </a:r>
            <a:r>
              <a:rPr lang="en-US" sz="3400">
                <a:solidFill>
                  <a:srgbClr val="474A81"/>
                </a:solidFill>
              </a:rPr>
              <a:t>) mostra a renda e a despesa de um indivíduo médio da economia.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e Bem-estar Econômico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28194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400">
                <a:solidFill>
                  <a:srgbClr val="474A81"/>
                </a:solidFill>
              </a:rPr>
              <a:t>Alto PIB per capita indica um maior nível de vida.</a:t>
            </a:r>
          </a:p>
          <a:p>
            <a:pPr>
              <a:buSzPct val="70000"/>
            </a:pPr>
            <a:r>
              <a:rPr lang="en-US" sz="3400">
                <a:solidFill>
                  <a:srgbClr val="474A81"/>
                </a:solidFill>
              </a:rPr>
              <a:t>Entretanto, o PIB não é uma medida perfeita do bem-estar ou qualidade de vida de uma população.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PIB e Bem-estar Econômico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981200"/>
            <a:ext cx="8499475" cy="4038600"/>
          </a:xfrm>
          <a:noFill/>
          <a:ln/>
        </p:spPr>
        <p:txBody>
          <a:bodyPr/>
          <a:lstStyle/>
          <a:p>
            <a:pPr>
              <a:buSzPct val="80000"/>
            </a:pPr>
            <a:r>
              <a:rPr lang="en-US">
                <a:solidFill>
                  <a:srgbClr val="474A81"/>
                </a:solidFill>
              </a:rPr>
              <a:t>Alguns fatores contribuem para o bem-estar da sociedade não estão inclusos no PIB.</a:t>
            </a:r>
            <a:endParaRPr lang="en-US"/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O valor do lazer.</a:t>
            </a:r>
            <a:endParaRPr lang="en-US" sz="2400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O valor de um ambiente limpo.</a:t>
            </a:r>
            <a:endParaRPr lang="en-US" sz="2400">
              <a:solidFill>
                <a:srgbClr val="474A81"/>
              </a:solidFill>
            </a:endParaRP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O valor de quase todas as atividades que ocorrem fora dos mercados, tais como o valor do tempo que os pais gastam com seus filhos e o valor do trabalho voluntário.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152400"/>
            <a:ext cx="8610600" cy="762000"/>
          </a:xfrm>
          <a:noFill/>
          <a:ln/>
        </p:spPr>
        <p:txBody>
          <a:bodyPr/>
          <a:lstStyle/>
          <a:p>
            <a:r>
              <a:rPr lang="en-US" sz="3400">
                <a:effectLst/>
              </a:rPr>
              <a:t>PIB, Expectativa de Vida e Alfabetização</a:t>
            </a:r>
            <a:endParaRPr lang="en-US" sz="3400">
              <a:effectLst/>
              <a:latin typeface="Tahoma" charset="0"/>
            </a:endParaRP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3586163" y="1328738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pt-BR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4648200" y="1401763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pt-BR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4102100" y="1573213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pt-BR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4851400" y="1265238"/>
            <a:ext cx="12700" cy="3095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4851400" y="1574800"/>
            <a:ext cx="12700" cy="2952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387" name="Rectangle 35"/>
          <p:cNvSpPr>
            <a:spLocks noChangeArrowheads="1"/>
          </p:cNvSpPr>
          <p:nvPr/>
        </p:nvSpPr>
        <p:spPr bwMode="auto">
          <a:xfrm>
            <a:off x="4851400" y="1870075"/>
            <a:ext cx="12700" cy="3730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01" name="Rectangle 49"/>
          <p:cNvSpPr>
            <a:spLocks noChangeArrowheads="1"/>
          </p:cNvSpPr>
          <p:nvPr/>
        </p:nvSpPr>
        <p:spPr bwMode="auto">
          <a:xfrm>
            <a:off x="4851400" y="2243138"/>
            <a:ext cx="12700" cy="385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15" name="Rectangle 63"/>
          <p:cNvSpPr>
            <a:spLocks noChangeArrowheads="1"/>
          </p:cNvSpPr>
          <p:nvPr/>
        </p:nvSpPr>
        <p:spPr bwMode="auto">
          <a:xfrm>
            <a:off x="4851400" y="2628900"/>
            <a:ext cx="12700" cy="385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29" name="Rectangle 77"/>
          <p:cNvSpPr>
            <a:spLocks noChangeArrowheads="1"/>
          </p:cNvSpPr>
          <p:nvPr/>
        </p:nvSpPr>
        <p:spPr bwMode="auto">
          <a:xfrm>
            <a:off x="4851400" y="3014663"/>
            <a:ext cx="12700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43" name="Rectangle 91"/>
          <p:cNvSpPr>
            <a:spLocks noChangeArrowheads="1"/>
          </p:cNvSpPr>
          <p:nvPr/>
        </p:nvSpPr>
        <p:spPr bwMode="auto">
          <a:xfrm>
            <a:off x="4851400" y="3402013"/>
            <a:ext cx="12700" cy="385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57" name="Rectangle 105"/>
          <p:cNvSpPr>
            <a:spLocks noChangeArrowheads="1"/>
          </p:cNvSpPr>
          <p:nvPr/>
        </p:nvSpPr>
        <p:spPr bwMode="auto">
          <a:xfrm>
            <a:off x="4851400" y="3787775"/>
            <a:ext cx="12700" cy="385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71" name="Rectangle 119"/>
          <p:cNvSpPr>
            <a:spLocks noChangeArrowheads="1"/>
          </p:cNvSpPr>
          <p:nvPr/>
        </p:nvSpPr>
        <p:spPr bwMode="auto">
          <a:xfrm>
            <a:off x="4851400" y="4173538"/>
            <a:ext cx="12700" cy="385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85" name="Rectangle 133"/>
          <p:cNvSpPr>
            <a:spLocks noChangeArrowheads="1"/>
          </p:cNvSpPr>
          <p:nvPr/>
        </p:nvSpPr>
        <p:spPr bwMode="auto">
          <a:xfrm>
            <a:off x="4851400" y="4559300"/>
            <a:ext cx="12700" cy="3730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499" name="Rectangle 147"/>
          <p:cNvSpPr>
            <a:spLocks noChangeArrowheads="1"/>
          </p:cNvSpPr>
          <p:nvPr/>
        </p:nvSpPr>
        <p:spPr bwMode="auto">
          <a:xfrm>
            <a:off x="4851400" y="4932363"/>
            <a:ext cx="12700" cy="385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513" name="Rectangle 161"/>
          <p:cNvSpPr>
            <a:spLocks noChangeArrowheads="1"/>
          </p:cNvSpPr>
          <p:nvPr/>
        </p:nvSpPr>
        <p:spPr bwMode="auto">
          <a:xfrm>
            <a:off x="4851400" y="5318125"/>
            <a:ext cx="12700" cy="385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527" name="Rectangle 175"/>
          <p:cNvSpPr>
            <a:spLocks noChangeArrowheads="1"/>
          </p:cNvSpPr>
          <p:nvPr/>
        </p:nvSpPr>
        <p:spPr bwMode="auto">
          <a:xfrm>
            <a:off x="4851400" y="5703888"/>
            <a:ext cx="12700" cy="385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0547" name="Rectangle 195"/>
          <p:cNvSpPr>
            <a:spLocks noChangeArrowheads="1"/>
          </p:cNvSpPr>
          <p:nvPr/>
        </p:nvSpPr>
        <p:spPr bwMode="auto">
          <a:xfrm>
            <a:off x="4851400" y="6089650"/>
            <a:ext cx="12700" cy="3603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100599" name="Group 247"/>
          <p:cNvGrpSpPr>
            <a:grpSpLocks/>
          </p:cNvGrpSpPr>
          <p:nvPr/>
        </p:nvGrpSpPr>
        <p:grpSpPr bwMode="auto">
          <a:xfrm>
            <a:off x="1733550" y="1219200"/>
            <a:ext cx="5810250" cy="5334000"/>
            <a:chOff x="1092" y="768"/>
            <a:chExt cx="3660" cy="3360"/>
          </a:xfrm>
        </p:grpSpPr>
        <p:sp>
          <p:nvSpPr>
            <p:cNvPr id="100538" name="Rectangle 186"/>
            <p:cNvSpPr>
              <a:spLocks noChangeArrowheads="1"/>
            </p:cNvSpPr>
            <p:nvPr/>
          </p:nvSpPr>
          <p:spPr bwMode="auto">
            <a:xfrm>
              <a:off x="1108" y="4072"/>
              <a:ext cx="903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0543" name="Rectangle 191"/>
            <p:cNvSpPr>
              <a:spLocks noChangeArrowheads="1"/>
            </p:cNvSpPr>
            <p:nvPr/>
          </p:nvSpPr>
          <p:spPr bwMode="auto">
            <a:xfrm>
              <a:off x="2011" y="4072"/>
              <a:ext cx="104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0548" name="Rectangle 196"/>
            <p:cNvSpPr>
              <a:spLocks noChangeArrowheads="1"/>
            </p:cNvSpPr>
            <p:nvPr/>
          </p:nvSpPr>
          <p:spPr bwMode="auto">
            <a:xfrm>
              <a:off x="3056" y="4072"/>
              <a:ext cx="87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0555" name="Rectangle 203"/>
            <p:cNvSpPr>
              <a:spLocks noChangeArrowheads="1"/>
            </p:cNvSpPr>
            <p:nvPr/>
          </p:nvSpPr>
          <p:spPr bwMode="auto">
            <a:xfrm>
              <a:off x="3927" y="4072"/>
              <a:ext cx="68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0598" name="Group 246"/>
            <p:cNvGrpSpPr>
              <a:grpSpLocks/>
            </p:cNvGrpSpPr>
            <p:nvPr/>
          </p:nvGrpSpPr>
          <p:grpSpPr bwMode="auto">
            <a:xfrm>
              <a:off x="1092" y="768"/>
              <a:ext cx="3660" cy="3360"/>
              <a:chOff x="1092" y="768"/>
              <a:chExt cx="3660" cy="3360"/>
            </a:xfrm>
          </p:grpSpPr>
          <p:sp>
            <p:nvSpPr>
              <p:cNvPr id="100357" name="Rectangle 5"/>
              <p:cNvSpPr>
                <a:spLocks noChangeArrowheads="1"/>
              </p:cNvSpPr>
              <p:nvPr/>
            </p:nvSpPr>
            <p:spPr bwMode="auto">
              <a:xfrm>
                <a:off x="1092" y="781"/>
                <a:ext cx="16" cy="39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58" name="Rectangle 6"/>
              <p:cNvSpPr>
                <a:spLocks noChangeArrowheads="1"/>
              </p:cNvSpPr>
              <p:nvPr/>
            </p:nvSpPr>
            <p:spPr bwMode="auto">
              <a:xfrm>
                <a:off x="1092" y="781"/>
                <a:ext cx="919" cy="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59" name="Rectangle 7"/>
              <p:cNvSpPr>
                <a:spLocks noChangeArrowheads="1"/>
              </p:cNvSpPr>
              <p:nvPr/>
            </p:nvSpPr>
            <p:spPr bwMode="auto">
              <a:xfrm>
                <a:off x="1319" y="837"/>
                <a:ext cx="26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>
                    <a:solidFill>
                      <a:srgbClr val="000000"/>
                    </a:solidFill>
                  </a:rPr>
                  <a:t>País</a:t>
                </a:r>
                <a:endParaRPr lang="pt-BR"/>
              </a:p>
            </p:txBody>
          </p:sp>
          <p:sp>
            <p:nvSpPr>
              <p:cNvPr id="100360" name="Rectangle 8"/>
              <p:cNvSpPr>
                <a:spLocks noChangeArrowheads="1"/>
              </p:cNvSpPr>
              <p:nvPr/>
            </p:nvSpPr>
            <p:spPr bwMode="auto">
              <a:xfrm>
                <a:off x="2011" y="781"/>
                <a:ext cx="1045" cy="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63" name="Rectangle 11"/>
              <p:cNvSpPr>
                <a:spLocks noChangeArrowheads="1"/>
              </p:cNvSpPr>
              <p:nvPr/>
            </p:nvSpPr>
            <p:spPr bwMode="auto">
              <a:xfrm>
                <a:off x="1824" y="837"/>
                <a:ext cx="1122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pt-BR" sz="1600">
                    <a:solidFill>
                      <a:srgbClr val="000000"/>
                    </a:solidFill>
                  </a:rPr>
                  <a:t>PIB real per capita (1997)</a:t>
                </a:r>
                <a:endParaRPr lang="pt-BR"/>
              </a:p>
            </p:txBody>
          </p:sp>
          <p:sp>
            <p:nvSpPr>
              <p:cNvPr id="100367" name="Rectangle 15"/>
              <p:cNvSpPr>
                <a:spLocks noChangeArrowheads="1"/>
              </p:cNvSpPr>
              <p:nvPr/>
            </p:nvSpPr>
            <p:spPr bwMode="auto">
              <a:xfrm>
                <a:off x="3056" y="781"/>
                <a:ext cx="871" cy="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69" name="Rectangle 17"/>
              <p:cNvSpPr>
                <a:spLocks noChangeArrowheads="1"/>
              </p:cNvSpPr>
              <p:nvPr/>
            </p:nvSpPr>
            <p:spPr bwMode="auto">
              <a:xfrm>
                <a:off x="2843" y="837"/>
                <a:ext cx="901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pt-BR" sz="1600">
                    <a:solidFill>
                      <a:srgbClr val="000000"/>
                    </a:solidFill>
                  </a:rPr>
                  <a:t>Expectativa de vida</a:t>
                </a:r>
                <a:endParaRPr lang="pt-BR"/>
              </a:p>
            </p:txBody>
          </p:sp>
          <p:sp>
            <p:nvSpPr>
              <p:cNvPr id="100372" name="Rectangle 20"/>
              <p:cNvSpPr>
                <a:spLocks noChangeArrowheads="1"/>
              </p:cNvSpPr>
              <p:nvPr/>
            </p:nvSpPr>
            <p:spPr bwMode="auto">
              <a:xfrm>
                <a:off x="3927" y="781"/>
                <a:ext cx="705" cy="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3" name="Rectangle 21"/>
              <p:cNvSpPr>
                <a:spLocks noChangeArrowheads="1"/>
              </p:cNvSpPr>
              <p:nvPr/>
            </p:nvSpPr>
            <p:spPr bwMode="auto">
              <a:xfrm>
                <a:off x="4624" y="781"/>
                <a:ext cx="16" cy="2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4" name="Rectangle 22"/>
              <p:cNvSpPr>
                <a:spLocks noChangeArrowheads="1"/>
              </p:cNvSpPr>
              <p:nvPr/>
            </p:nvSpPr>
            <p:spPr bwMode="auto">
              <a:xfrm>
                <a:off x="4632" y="822"/>
                <a:ext cx="48" cy="170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5" name="Rectangle 23"/>
              <p:cNvSpPr>
                <a:spLocks noChangeArrowheads="1"/>
              </p:cNvSpPr>
              <p:nvPr/>
            </p:nvSpPr>
            <p:spPr bwMode="auto">
              <a:xfrm>
                <a:off x="3688" y="797"/>
                <a:ext cx="8" cy="19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6" name="Rectangle 24"/>
              <p:cNvSpPr>
                <a:spLocks noChangeArrowheads="1"/>
              </p:cNvSpPr>
              <p:nvPr/>
            </p:nvSpPr>
            <p:spPr bwMode="auto">
              <a:xfrm>
                <a:off x="3553" y="837"/>
                <a:ext cx="1199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pt-BR" sz="1600">
                    <a:solidFill>
                      <a:srgbClr val="000000"/>
                    </a:solidFill>
                  </a:rPr>
                  <a:t>Adultos alfabetizados</a:t>
                </a:r>
                <a:endParaRPr lang="pt-BR"/>
              </a:p>
            </p:txBody>
          </p:sp>
          <p:sp>
            <p:nvSpPr>
              <p:cNvPr id="100377" name="Rectangle 25"/>
              <p:cNvSpPr>
                <a:spLocks noChangeArrowheads="1"/>
              </p:cNvSpPr>
              <p:nvPr/>
            </p:nvSpPr>
            <p:spPr bwMode="auto">
              <a:xfrm>
                <a:off x="4624" y="992"/>
                <a:ext cx="16" cy="1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8" name="Rectangle 26"/>
              <p:cNvSpPr>
                <a:spLocks noChangeArrowheads="1"/>
              </p:cNvSpPr>
              <p:nvPr/>
            </p:nvSpPr>
            <p:spPr bwMode="auto">
              <a:xfrm>
                <a:off x="4632" y="992"/>
                <a:ext cx="48" cy="186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79" name="Rectangle 27"/>
              <p:cNvSpPr>
                <a:spLocks noChangeArrowheads="1"/>
              </p:cNvSpPr>
              <p:nvPr/>
            </p:nvSpPr>
            <p:spPr bwMode="auto">
              <a:xfrm>
                <a:off x="3688" y="992"/>
                <a:ext cx="8" cy="1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81" name="Rectangle 29"/>
              <p:cNvSpPr>
                <a:spLocks noChangeArrowheads="1"/>
              </p:cNvSpPr>
              <p:nvPr/>
            </p:nvSpPr>
            <p:spPr bwMode="auto">
              <a:xfrm>
                <a:off x="1092" y="1178"/>
                <a:ext cx="16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82" name="Rectangle 30"/>
              <p:cNvSpPr>
                <a:spLocks noChangeArrowheads="1"/>
              </p:cNvSpPr>
              <p:nvPr/>
            </p:nvSpPr>
            <p:spPr bwMode="auto">
              <a:xfrm>
                <a:off x="1108" y="1178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83" name="Rectangle 31"/>
              <p:cNvSpPr>
                <a:spLocks noChangeArrowheads="1"/>
              </p:cNvSpPr>
              <p:nvPr/>
            </p:nvSpPr>
            <p:spPr bwMode="auto">
              <a:xfrm>
                <a:off x="1152" y="1235"/>
                <a:ext cx="23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EUA</a:t>
                </a:r>
                <a:endParaRPr lang="pt-BR"/>
              </a:p>
            </p:txBody>
          </p:sp>
          <p:sp>
            <p:nvSpPr>
              <p:cNvPr id="100385" name="Rectangle 33"/>
              <p:cNvSpPr>
                <a:spLocks noChangeArrowheads="1"/>
              </p:cNvSpPr>
              <p:nvPr/>
            </p:nvSpPr>
            <p:spPr bwMode="auto">
              <a:xfrm>
                <a:off x="2011" y="1178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86" name="Rectangle 34"/>
              <p:cNvSpPr>
                <a:spLocks noChangeArrowheads="1"/>
              </p:cNvSpPr>
              <p:nvPr/>
            </p:nvSpPr>
            <p:spPr bwMode="auto">
              <a:xfrm>
                <a:off x="2126" y="1235"/>
                <a:ext cx="45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$29,010</a:t>
                </a:r>
                <a:endParaRPr lang="pt-BR"/>
              </a:p>
            </p:txBody>
          </p:sp>
          <p:sp>
            <p:nvSpPr>
              <p:cNvPr id="100388" name="Rectangle 36"/>
              <p:cNvSpPr>
                <a:spLocks noChangeArrowheads="1"/>
              </p:cNvSpPr>
              <p:nvPr/>
            </p:nvSpPr>
            <p:spPr bwMode="auto">
              <a:xfrm>
                <a:off x="3056" y="1178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89" name="Rectangle 37"/>
              <p:cNvSpPr>
                <a:spLocks noChangeArrowheads="1"/>
              </p:cNvSpPr>
              <p:nvPr/>
            </p:nvSpPr>
            <p:spPr bwMode="auto">
              <a:xfrm>
                <a:off x="3090" y="1235"/>
                <a:ext cx="44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77 anos</a:t>
                </a:r>
                <a:endParaRPr lang="pt-BR"/>
              </a:p>
            </p:txBody>
          </p:sp>
          <p:sp>
            <p:nvSpPr>
              <p:cNvPr id="100390" name="Rectangle 38"/>
              <p:cNvSpPr>
                <a:spLocks noChangeArrowheads="1"/>
              </p:cNvSpPr>
              <p:nvPr/>
            </p:nvSpPr>
            <p:spPr bwMode="auto">
              <a:xfrm>
                <a:off x="4624" y="1178"/>
                <a:ext cx="16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91" name="Rectangle 39"/>
              <p:cNvSpPr>
                <a:spLocks noChangeArrowheads="1"/>
              </p:cNvSpPr>
              <p:nvPr/>
            </p:nvSpPr>
            <p:spPr bwMode="auto">
              <a:xfrm>
                <a:off x="4632" y="1178"/>
                <a:ext cx="48" cy="23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92" name="Rectangle 40"/>
              <p:cNvSpPr>
                <a:spLocks noChangeArrowheads="1"/>
              </p:cNvSpPr>
              <p:nvPr/>
            </p:nvSpPr>
            <p:spPr bwMode="auto">
              <a:xfrm>
                <a:off x="3688" y="1178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93" name="Rectangle 41"/>
              <p:cNvSpPr>
                <a:spLocks noChangeArrowheads="1"/>
              </p:cNvSpPr>
              <p:nvPr/>
            </p:nvSpPr>
            <p:spPr bwMode="auto">
              <a:xfrm>
                <a:off x="3927" y="1178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94" name="Rectangle 42"/>
              <p:cNvSpPr>
                <a:spLocks noChangeArrowheads="1"/>
              </p:cNvSpPr>
              <p:nvPr/>
            </p:nvSpPr>
            <p:spPr bwMode="auto">
              <a:xfrm>
                <a:off x="4187" y="1235"/>
                <a:ext cx="26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99%</a:t>
                </a:r>
                <a:endParaRPr lang="pt-BR"/>
              </a:p>
            </p:txBody>
          </p:sp>
          <p:sp>
            <p:nvSpPr>
              <p:cNvPr id="100395" name="Rectangle 43"/>
              <p:cNvSpPr>
                <a:spLocks noChangeArrowheads="1"/>
              </p:cNvSpPr>
              <p:nvPr/>
            </p:nvSpPr>
            <p:spPr bwMode="auto">
              <a:xfrm>
                <a:off x="1092" y="141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97" name="Rectangle 45"/>
              <p:cNvSpPr>
                <a:spLocks noChangeArrowheads="1"/>
              </p:cNvSpPr>
              <p:nvPr/>
            </p:nvSpPr>
            <p:spPr bwMode="auto">
              <a:xfrm>
                <a:off x="1152" y="1470"/>
                <a:ext cx="3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Japão</a:t>
                </a:r>
                <a:endParaRPr lang="pt-BR"/>
              </a:p>
            </p:txBody>
          </p:sp>
          <p:sp>
            <p:nvSpPr>
              <p:cNvPr id="100400" name="Rectangle 48"/>
              <p:cNvSpPr>
                <a:spLocks noChangeArrowheads="1"/>
              </p:cNvSpPr>
              <p:nvPr/>
            </p:nvSpPr>
            <p:spPr bwMode="auto">
              <a:xfrm>
                <a:off x="2156" y="1470"/>
                <a:ext cx="38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24,070</a:t>
                </a:r>
                <a:endParaRPr lang="pt-BR"/>
              </a:p>
            </p:txBody>
          </p:sp>
          <p:sp>
            <p:nvSpPr>
              <p:cNvPr id="100403" name="Rectangle 51"/>
              <p:cNvSpPr>
                <a:spLocks noChangeArrowheads="1"/>
              </p:cNvSpPr>
              <p:nvPr/>
            </p:nvSpPr>
            <p:spPr bwMode="auto">
              <a:xfrm>
                <a:off x="3230" y="1470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80</a:t>
                </a:r>
                <a:endParaRPr lang="pt-BR"/>
              </a:p>
            </p:txBody>
          </p:sp>
          <p:sp>
            <p:nvSpPr>
              <p:cNvPr id="100404" name="Rectangle 52"/>
              <p:cNvSpPr>
                <a:spLocks noChangeArrowheads="1"/>
              </p:cNvSpPr>
              <p:nvPr/>
            </p:nvSpPr>
            <p:spPr bwMode="auto">
              <a:xfrm>
                <a:off x="4624" y="141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05" name="Rectangle 53"/>
              <p:cNvSpPr>
                <a:spLocks noChangeArrowheads="1"/>
              </p:cNvSpPr>
              <p:nvPr/>
            </p:nvSpPr>
            <p:spPr bwMode="auto">
              <a:xfrm>
                <a:off x="4632" y="1413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06" name="Rectangle 54"/>
              <p:cNvSpPr>
                <a:spLocks noChangeArrowheads="1"/>
              </p:cNvSpPr>
              <p:nvPr/>
            </p:nvSpPr>
            <p:spPr bwMode="auto">
              <a:xfrm>
                <a:off x="3688" y="1413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08" name="Rectangle 56"/>
              <p:cNvSpPr>
                <a:spLocks noChangeArrowheads="1"/>
              </p:cNvSpPr>
              <p:nvPr/>
            </p:nvSpPr>
            <p:spPr bwMode="auto">
              <a:xfrm>
                <a:off x="4238" y="1470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99</a:t>
                </a:r>
                <a:endParaRPr lang="pt-BR"/>
              </a:p>
            </p:txBody>
          </p:sp>
          <p:sp>
            <p:nvSpPr>
              <p:cNvPr id="100409" name="Rectangle 57"/>
              <p:cNvSpPr>
                <a:spLocks noChangeArrowheads="1"/>
              </p:cNvSpPr>
              <p:nvPr/>
            </p:nvSpPr>
            <p:spPr bwMode="auto">
              <a:xfrm>
                <a:off x="1092" y="165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10" name="Rectangle 58"/>
              <p:cNvSpPr>
                <a:spLocks noChangeArrowheads="1"/>
              </p:cNvSpPr>
              <p:nvPr/>
            </p:nvSpPr>
            <p:spPr bwMode="auto">
              <a:xfrm>
                <a:off x="1108" y="1656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11" name="Rectangle 59"/>
              <p:cNvSpPr>
                <a:spLocks noChangeArrowheads="1"/>
              </p:cNvSpPr>
              <p:nvPr/>
            </p:nvSpPr>
            <p:spPr bwMode="auto">
              <a:xfrm>
                <a:off x="1152" y="1713"/>
                <a:ext cx="55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Alemanha</a:t>
                </a:r>
                <a:endParaRPr lang="pt-BR"/>
              </a:p>
            </p:txBody>
          </p:sp>
          <p:sp>
            <p:nvSpPr>
              <p:cNvPr id="100413" name="Rectangle 61"/>
              <p:cNvSpPr>
                <a:spLocks noChangeArrowheads="1"/>
              </p:cNvSpPr>
              <p:nvPr/>
            </p:nvSpPr>
            <p:spPr bwMode="auto">
              <a:xfrm>
                <a:off x="2011" y="1656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14" name="Rectangle 62"/>
              <p:cNvSpPr>
                <a:spLocks noChangeArrowheads="1"/>
              </p:cNvSpPr>
              <p:nvPr/>
            </p:nvSpPr>
            <p:spPr bwMode="auto">
              <a:xfrm>
                <a:off x="2156" y="1713"/>
                <a:ext cx="38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21,260</a:t>
                </a:r>
                <a:endParaRPr lang="pt-BR"/>
              </a:p>
            </p:txBody>
          </p:sp>
          <p:sp>
            <p:nvSpPr>
              <p:cNvPr id="100416" name="Rectangle 64"/>
              <p:cNvSpPr>
                <a:spLocks noChangeArrowheads="1"/>
              </p:cNvSpPr>
              <p:nvPr/>
            </p:nvSpPr>
            <p:spPr bwMode="auto">
              <a:xfrm>
                <a:off x="3056" y="1656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17" name="Rectangle 65"/>
              <p:cNvSpPr>
                <a:spLocks noChangeArrowheads="1"/>
              </p:cNvSpPr>
              <p:nvPr/>
            </p:nvSpPr>
            <p:spPr bwMode="auto">
              <a:xfrm>
                <a:off x="3230" y="171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77</a:t>
                </a:r>
                <a:endParaRPr lang="pt-BR"/>
              </a:p>
            </p:txBody>
          </p:sp>
          <p:sp>
            <p:nvSpPr>
              <p:cNvPr id="100418" name="Rectangle 66"/>
              <p:cNvSpPr>
                <a:spLocks noChangeArrowheads="1"/>
              </p:cNvSpPr>
              <p:nvPr/>
            </p:nvSpPr>
            <p:spPr bwMode="auto">
              <a:xfrm>
                <a:off x="4624" y="165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19" name="Rectangle 67"/>
              <p:cNvSpPr>
                <a:spLocks noChangeArrowheads="1"/>
              </p:cNvSpPr>
              <p:nvPr/>
            </p:nvSpPr>
            <p:spPr bwMode="auto">
              <a:xfrm>
                <a:off x="4632" y="1656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0" name="Rectangle 68"/>
              <p:cNvSpPr>
                <a:spLocks noChangeArrowheads="1"/>
              </p:cNvSpPr>
              <p:nvPr/>
            </p:nvSpPr>
            <p:spPr bwMode="auto">
              <a:xfrm>
                <a:off x="3688" y="1656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1" name="Rectangle 69"/>
              <p:cNvSpPr>
                <a:spLocks noChangeArrowheads="1"/>
              </p:cNvSpPr>
              <p:nvPr/>
            </p:nvSpPr>
            <p:spPr bwMode="auto">
              <a:xfrm>
                <a:off x="3927" y="1656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2" name="Rectangle 70"/>
              <p:cNvSpPr>
                <a:spLocks noChangeArrowheads="1"/>
              </p:cNvSpPr>
              <p:nvPr/>
            </p:nvSpPr>
            <p:spPr bwMode="auto">
              <a:xfrm>
                <a:off x="4238" y="171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99</a:t>
                </a:r>
                <a:endParaRPr lang="pt-BR"/>
              </a:p>
            </p:txBody>
          </p:sp>
          <p:sp>
            <p:nvSpPr>
              <p:cNvPr id="100423" name="Rectangle 71"/>
              <p:cNvSpPr>
                <a:spLocks noChangeArrowheads="1"/>
              </p:cNvSpPr>
              <p:nvPr/>
            </p:nvSpPr>
            <p:spPr bwMode="auto">
              <a:xfrm>
                <a:off x="1092" y="1899"/>
                <a:ext cx="16" cy="2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4" name="Rectangle 72"/>
              <p:cNvSpPr>
                <a:spLocks noChangeArrowheads="1"/>
              </p:cNvSpPr>
              <p:nvPr/>
            </p:nvSpPr>
            <p:spPr bwMode="auto">
              <a:xfrm>
                <a:off x="1108" y="1899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5" name="Rectangle 73"/>
              <p:cNvSpPr>
                <a:spLocks noChangeArrowheads="1"/>
              </p:cNvSpPr>
              <p:nvPr/>
            </p:nvSpPr>
            <p:spPr bwMode="auto">
              <a:xfrm>
                <a:off x="1175" y="1956"/>
                <a:ext cx="38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México</a:t>
                </a:r>
                <a:endParaRPr lang="pt-BR"/>
              </a:p>
            </p:txBody>
          </p:sp>
          <p:sp>
            <p:nvSpPr>
              <p:cNvPr id="100427" name="Rectangle 75"/>
              <p:cNvSpPr>
                <a:spLocks noChangeArrowheads="1"/>
              </p:cNvSpPr>
              <p:nvPr/>
            </p:nvSpPr>
            <p:spPr bwMode="auto">
              <a:xfrm>
                <a:off x="2011" y="1899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28" name="Rectangle 76"/>
              <p:cNvSpPr>
                <a:spLocks noChangeArrowheads="1"/>
              </p:cNvSpPr>
              <p:nvPr/>
            </p:nvSpPr>
            <p:spPr bwMode="auto">
              <a:xfrm>
                <a:off x="2187" y="1956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8,370</a:t>
                </a:r>
                <a:endParaRPr lang="pt-BR"/>
              </a:p>
            </p:txBody>
          </p:sp>
          <p:sp>
            <p:nvSpPr>
              <p:cNvPr id="100430" name="Rectangle 78"/>
              <p:cNvSpPr>
                <a:spLocks noChangeArrowheads="1"/>
              </p:cNvSpPr>
              <p:nvPr/>
            </p:nvSpPr>
            <p:spPr bwMode="auto">
              <a:xfrm>
                <a:off x="3056" y="1899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1" name="Rectangle 79"/>
              <p:cNvSpPr>
                <a:spLocks noChangeArrowheads="1"/>
              </p:cNvSpPr>
              <p:nvPr/>
            </p:nvSpPr>
            <p:spPr bwMode="auto">
              <a:xfrm>
                <a:off x="3230" y="1956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72</a:t>
                </a:r>
                <a:endParaRPr lang="pt-BR"/>
              </a:p>
            </p:txBody>
          </p:sp>
          <p:sp>
            <p:nvSpPr>
              <p:cNvPr id="100432" name="Rectangle 80"/>
              <p:cNvSpPr>
                <a:spLocks noChangeArrowheads="1"/>
              </p:cNvSpPr>
              <p:nvPr/>
            </p:nvSpPr>
            <p:spPr bwMode="auto">
              <a:xfrm>
                <a:off x="4624" y="1899"/>
                <a:ext cx="16" cy="2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3" name="Rectangle 81"/>
              <p:cNvSpPr>
                <a:spLocks noChangeArrowheads="1"/>
              </p:cNvSpPr>
              <p:nvPr/>
            </p:nvSpPr>
            <p:spPr bwMode="auto">
              <a:xfrm>
                <a:off x="4632" y="1899"/>
                <a:ext cx="48" cy="244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4" name="Rectangle 82"/>
              <p:cNvSpPr>
                <a:spLocks noChangeArrowheads="1"/>
              </p:cNvSpPr>
              <p:nvPr/>
            </p:nvSpPr>
            <p:spPr bwMode="auto">
              <a:xfrm>
                <a:off x="3688" y="1899"/>
                <a:ext cx="8" cy="2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5" name="Rectangle 83"/>
              <p:cNvSpPr>
                <a:spLocks noChangeArrowheads="1"/>
              </p:cNvSpPr>
              <p:nvPr/>
            </p:nvSpPr>
            <p:spPr bwMode="auto">
              <a:xfrm>
                <a:off x="3927" y="1899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6" name="Rectangle 84"/>
              <p:cNvSpPr>
                <a:spLocks noChangeArrowheads="1"/>
              </p:cNvSpPr>
              <p:nvPr/>
            </p:nvSpPr>
            <p:spPr bwMode="auto">
              <a:xfrm>
                <a:off x="4238" y="1956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90</a:t>
                </a:r>
                <a:endParaRPr lang="pt-BR"/>
              </a:p>
            </p:txBody>
          </p:sp>
          <p:sp>
            <p:nvSpPr>
              <p:cNvPr id="100437" name="Rectangle 85"/>
              <p:cNvSpPr>
                <a:spLocks noChangeArrowheads="1"/>
              </p:cNvSpPr>
              <p:nvPr/>
            </p:nvSpPr>
            <p:spPr bwMode="auto">
              <a:xfrm>
                <a:off x="1092" y="214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39" name="Rectangle 87"/>
              <p:cNvSpPr>
                <a:spLocks noChangeArrowheads="1"/>
              </p:cNvSpPr>
              <p:nvPr/>
            </p:nvSpPr>
            <p:spPr bwMode="auto">
              <a:xfrm>
                <a:off x="1177" y="2199"/>
                <a:ext cx="30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Brasil</a:t>
                </a:r>
                <a:endParaRPr lang="pt-BR"/>
              </a:p>
            </p:txBody>
          </p:sp>
          <p:sp>
            <p:nvSpPr>
              <p:cNvPr id="100442" name="Rectangle 90"/>
              <p:cNvSpPr>
                <a:spLocks noChangeArrowheads="1"/>
              </p:cNvSpPr>
              <p:nvPr/>
            </p:nvSpPr>
            <p:spPr bwMode="auto">
              <a:xfrm>
                <a:off x="2187" y="2199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6,480</a:t>
                </a:r>
                <a:endParaRPr lang="pt-BR"/>
              </a:p>
            </p:txBody>
          </p:sp>
          <p:sp>
            <p:nvSpPr>
              <p:cNvPr id="100445" name="Rectangle 93"/>
              <p:cNvSpPr>
                <a:spLocks noChangeArrowheads="1"/>
              </p:cNvSpPr>
              <p:nvPr/>
            </p:nvSpPr>
            <p:spPr bwMode="auto">
              <a:xfrm>
                <a:off x="3230" y="2199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67</a:t>
                </a:r>
                <a:endParaRPr lang="pt-BR"/>
              </a:p>
            </p:txBody>
          </p:sp>
          <p:sp>
            <p:nvSpPr>
              <p:cNvPr id="100446" name="Rectangle 94"/>
              <p:cNvSpPr>
                <a:spLocks noChangeArrowheads="1"/>
              </p:cNvSpPr>
              <p:nvPr/>
            </p:nvSpPr>
            <p:spPr bwMode="auto">
              <a:xfrm>
                <a:off x="4624" y="214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47" name="Rectangle 95"/>
              <p:cNvSpPr>
                <a:spLocks noChangeArrowheads="1"/>
              </p:cNvSpPr>
              <p:nvPr/>
            </p:nvSpPr>
            <p:spPr bwMode="auto">
              <a:xfrm>
                <a:off x="4632" y="2143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48" name="Rectangle 96"/>
              <p:cNvSpPr>
                <a:spLocks noChangeArrowheads="1"/>
              </p:cNvSpPr>
              <p:nvPr/>
            </p:nvSpPr>
            <p:spPr bwMode="auto">
              <a:xfrm>
                <a:off x="3688" y="2143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50" name="Rectangle 98"/>
              <p:cNvSpPr>
                <a:spLocks noChangeArrowheads="1"/>
              </p:cNvSpPr>
              <p:nvPr/>
            </p:nvSpPr>
            <p:spPr bwMode="auto">
              <a:xfrm>
                <a:off x="4238" y="2199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84</a:t>
                </a:r>
                <a:endParaRPr lang="pt-BR"/>
              </a:p>
            </p:txBody>
          </p:sp>
          <p:sp>
            <p:nvSpPr>
              <p:cNvPr id="100451" name="Rectangle 99"/>
              <p:cNvSpPr>
                <a:spLocks noChangeArrowheads="1"/>
              </p:cNvSpPr>
              <p:nvPr/>
            </p:nvSpPr>
            <p:spPr bwMode="auto">
              <a:xfrm>
                <a:off x="1092" y="238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52" name="Rectangle 100"/>
              <p:cNvSpPr>
                <a:spLocks noChangeArrowheads="1"/>
              </p:cNvSpPr>
              <p:nvPr/>
            </p:nvSpPr>
            <p:spPr bwMode="auto">
              <a:xfrm>
                <a:off x="1108" y="2386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53" name="Rectangle 101"/>
              <p:cNvSpPr>
                <a:spLocks noChangeArrowheads="1"/>
              </p:cNvSpPr>
              <p:nvPr/>
            </p:nvSpPr>
            <p:spPr bwMode="auto">
              <a:xfrm>
                <a:off x="1180" y="2442"/>
                <a:ext cx="3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Rússia</a:t>
                </a:r>
                <a:endParaRPr lang="pt-BR"/>
              </a:p>
            </p:txBody>
          </p:sp>
          <p:sp>
            <p:nvSpPr>
              <p:cNvPr id="100455" name="Rectangle 103"/>
              <p:cNvSpPr>
                <a:spLocks noChangeArrowheads="1"/>
              </p:cNvSpPr>
              <p:nvPr/>
            </p:nvSpPr>
            <p:spPr bwMode="auto">
              <a:xfrm>
                <a:off x="2011" y="2386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56" name="Rectangle 104"/>
              <p:cNvSpPr>
                <a:spLocks noChangeArrowheads="1"/>
              </p:cNvSpPr>
              <p:nvPr/>
            </p:nvSpPr>
            <p:spPr bwMode="auto">
              <a:xfrm>
                <a:off x="2187" y="2442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4,370</a:t>
                </a:r>
                <a:endParaRPr lang="pt-BR"/>
              </a:p>
            </p:txBody>
          </p:sp>
          <p:sp>
            <p:nvSpPr>
              <p:cNvPr id="100458" name="Rectangle 106"/>
              <p:cNvSpPr>
                <a:spLocks noChangeArrowheads="1"/>
              </p:cNvSpPr>
              <p:nvPr/>
            </p:nvSpPr>
            <p:spPr bwMode="auto">
              <a:xfrm>
                <a:off x="3056" y="2386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59" name="Rectangle 107"/>
              <p:cNvSpPr>
                <a:spLocks noChangeArrowheads="1"/>
              </p:cNvSpPr>
              <p:nvPr/>
            </p:nvSpPr>
            <p:spPr bwMode="auto">
              <a:xfrm>
                <a:off x="3230" y="2442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67</a:t>
                </a:r>
                <a:endParaRPr lang="pt-BR"/>
              </a:p>
            </p:txBody>
          </p:sp>
          <p:sp>
            <p:nvSpPr>
              <p:cNvPr id="100460" name="Rectangle 108"/>
              <p:cNvSpPr>
                <a:spLocks noChangeArrowheads="1"/>
              </p:cNvSpPr>
              <p:nvPr/>
            </p:nvSpPr>
            <p:spPr bwMode="auto">
              <a:xfrm>
                <a:off x="4624" y="238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1" name="Rectangle 109"/>
              <p:cNvSpPr>
                <a:spLocks noChangeArrowheads="1"/>
              </p:cNvSpPr>
              <p:nvPr/>
            </p:nvSpPr>
            <p:spPr bwMode="auto">
              <a:xfrm>
                <a:off x="4632" y="2386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2" name="Rectangle 110"/>
              <p:cNvSpPr>
                <a:spLocks noChangeArrowheads="1"/>
              </p:cNvSpPr>
              <p:nvPr/>
            </p:nvSpPr>
            <p:spPr bwMode="auto">
              <a:xfrm>
                <a:off x="3688" y="2386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3" name="Rectangle 111"/>
              <p:cNvSpPr>
                <a:spLocks noChangeArrowheads="1"/>
              </p:cNvSpPr>
              <p:nvPr/>
            </p:nvSpPr>
            <p:spPr bwMode="auto">
              <a:xfrm>
                <a:off x="3927" y="2386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4" name="Rectangle 112"/>
              <p:cNvSpPr>
                <a:spLocks noChangeArrowheads="1"/>
              </p:cNvSpPr>
              <p:nvPr/>
            </p:nvSpPr>
            <p:spPr bwMode="auto">
              <a:xfrm>
                <a:off x="4238" y="2442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99</a:t>
                </a:r>
                <a:endParaRPr lang="pt-BR"/>
              </a:p>
            </p:txBody>
          </p:sp>
          <p:sp>
            <p:nvSpPr>
              <p:cNvPr id="100465" name="Rectangle 113"/>
              <p:cNvSpPr>
                <a:spLocks noChangeArrowheads="1"/>
              </p:cNvSpPr>
              <p:nvPr/>
            </p:nvSpPr>
            <p:spPr bwMode="auto">
              <a:xfrm>
                <a:off x="1092" y="2629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6" name="Rectangle 114"/>
              <p:cNvSpPr>
                <a:spLocks noChangeArrowheads="1"/>
              </p:cNvSpPr>
              <p:nvPr/>
            </p:nvSpPr>
            <p:spPr bwMode="auto">
              <a:xfrm>
                <a:off x="1108" y="2629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67" name="Rectangle 115"/>
              <p:cNvSpPr>
                <a:spLocks noChangeArrowheads="1"/>
              </p:cNvSpPr>
              <p:nvPr/>
            </p:nvSpPr>
            <p:spPr bwMode="auto">
              <a:xfrm>
                <a:off x="1152" y="2685"/>
                <a:ext cx="55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Indonésia</a:t>
                </a:r>
                <a:endParaRPr lang="pt-BR"/>
              </a:p>
            </p:txBody>
          </p:sp>
          <p:sp>
            <p:nvSpPr>
              <p:cNvPr id="100469" name="Rectangle 117"/>
              <p:cNvSpPr>
                <a:spLocks noChangeArrowheads="1"/>
              </p:cNvSpPr>
              <p:nvPr/>
            </p:nvSpPr>
            <p:spPr bwMode="auto">
              <a:xfrm>
                <a:off x="2011" y="2629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0" name="Rectangle 118"/>
              <p:cNvSpPr>
                <a:spLocks noChangeArrowheads="1"/>
              </p:cNvSpPr>
              <p:nvPr/>
            </p:nvSpPr>
            <p:spPr bwMode="auto">
              <a:xfrm>
                <a:off x="2187" y="2685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3,490</a:t>
                </a:r>
                <a:endParaRPr lang="pt-BR"/>
              </a:p>
            </p:txBody>
          </p:sp>
          <p:sp>
            <p:nvSpPr>
              <p:cNvPr id="100472" name="Rectangle 120"/>
              <p:cNvSpPr>
                <a:spLocks noChangeArrowheads="1"/>
              </p:cNvSpPr>
              <p:nvPr/>
            </p:nvSpPr>
            <p:spPr bwMode="auto">
              <a:xfrm>
                <a:off x="3056" y="2629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3" name="Rectangle 121"/>
              <p:cNvSpPr>
                <a:spLocks noChangeArrowheads="1"/>
              </p:cNvSpPr>
              <p:nvPr/>
            </p:nvSpPr>
            <p:spPr bwMode="auto">
              <a:xfrm>
                <a:off x="3230" y="2685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65</a:t>
                </a:r>
                <a:endParaRPr lang="pt-BR"/>
              </a:p>
            </p:txBody>
          </p:sp>
          <p:sp>
            <p:nvSpPr>
              <p:cNvPr id="100474" name="Rectangle 122"/>
              <p:cNvSpPr>
                <a:spLocks noChangeArrowheads="1"/>
              </p:cNvSpPr>
              <p:nvPr/>
            </p:nvSpPr>
            <p:spPr bwMode="auto">
              <a:xfrm>
                <a:off x="4624" y="2629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5" name="Rectangle 123"/>
              <p:cNvSpPr>
                <a:spLocks noChangeArrowheads="1"/>
              </p:cNvSpPr>
              <p:nvPr/>
            </p:nvSpPr>
            <p:spPr bwMode="auto">
              <a:xfrm>
                <a:off x="4632" y="2629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6" name="Rectangle 124"/>
              <p:cNvSpPr>
                <a:spLocks noChangeArrowheads="1"/>
              </p:cNvSpPr>
              <p:nvPr/>
            </p:nvSpPr>
            <p:spPr bwMode="auto">
              <a:xfrm>
                <a:off x="3688" y="2629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7" name="Rectangle 125"/>
              <p:cNvSpPr>
                <a:spLocks noChangeArrowheads="1"/>
              </p:cNvSpPr>
              <p:nvPr/>
            </p:nvSpPr>
            <p:spPr bwMode="auto">
              <a:xfrm>
                <a:off x="3927" y="2629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78" name="Rectangle 126"/>
              <p:cNvSpPr>
                <a:spLocks noChangeArrowheads="1"/>
              </p:cNvSpPr>
              <p:nvPr/>
            </p:nvSpPr>
            <p:spPr bwMode="auto">
              <a:xfrm>
                <a:off x="4238" y="2685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85</a:t>
                </a:r>
                <a:endParaRPr lang="pt-BR"/>
              </a:p>
            </p:txBody>
          </p:sp>
          <p:sp>
            <p:nvSpPr>
              <p:cNvPr id="100479" name="Rectangle 127"/>
              <p:cNvSpPr>
                <a:spLocks noChangeArrowheads="1"/>
              </p:cNvSpPr>
              <p:nvPr/>
            </p:nvSpPr>
            <p:spPr bwMode="auto">
              <a:xfrm>
                <a:off x="1092" y="2872"/>
                <a:ext cx="16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80" name="Rectangle 128"/>
              <p:cNvSpPr>
                <a:spLocks noChangeArrowheads="1"/>
              </p:cNvSpPr>
              <p:nvPr/>
            </p:nvSpPr>
            <p:spPr bwMode="auto">
              <a:xfrm>
                <a:off x="1108" y="2872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81" name="Rectangle 129"/>
              <p:cNvSpPr>
                <a:spLocks noChangeArrowheads="1"/>
              </p:cNvSpPr>
              <p:nvPr/>
            </p:nvSpPr>
            <p:spPr bwMode="auto">
              <a:xfrm>
                <a:off x="1152" y="2928"/>
                <a:ext cx="31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China</a:t>
                </a:r>
                <a:endParaRPr lang="pt-BR"/>
              </a:p>
            </p:txBody>
          </p:sp>
          <p:sp>
            <p:nvSpPr>
              <p:cNvPr id="100483" name="Rectangle 131"/>
              <p:cNvSpPr>
                <a:spLocks noChangeArrowheads="1"/>
              </p:cNvSpPr>
              <p:nvPr/>
            </p:nvSpPr>
            <p:spPr bwMode="auto">
              <a:xfrm>
                <a:off x="2011" y="2872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84" name="Rectangle 132"/>
              <p:cNvSpPr>
                <a:spLocks noChangeArrowheads="1"/>
              </p:cNvSpPr>
              <p:nvPr/>
            </p:nvSpPr>
            <p:spPr bwMode="auto">
              <a:xfrm>
                <a:off x="2187" y="2928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3,130</a:t>
                </a:r>
                <a:endParaRPr lang="pt-BR"/>
              </a:p>
            </p:txBody>
          </p:sp>
          <p:sp>
            <p:nvSpPr>
              <p:cNvPr id="100486" name="Rectangle 134"/>
              <p:cNvSpPr>
                <a:spLocks noChangeArrowheads="1"/>
              </p:cNvSpPr>
              <p:nvPr/>
            </p:nvSpPr>
            <p:spPr bwMode="auto">
              <a:xfrm>
                <a:off x="3056" y="2872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87" name="Rectangle 135"/>
              <p:cNvSpPr>
                <a:spLocks noChangeArrowheads="1"/>
              </p:cNvSpPr>
              <p:nvPr/>
            </p:nvSpPr>
            <p:spPr bwMode="auto">
              <a:xfrm>
                <a:off x="3230" y="2928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70</a:t>
                </a:r>
                <a:endParaRPr lang="pt-BR"/>
              </a:p>
            </p:txBody>
          </p:sp>
          <p:sp>
            <p:nvSpPr>
              <p:cNvPr id="100488" name="Rectangle 136"/>
              <p:cNvSpPr>
                <a:spLocks noChangeArrowheads="1"/>
              </p:cNvSpPr>
              <p:nvPr/>
            </p:nvSpPr>
            <p:spPr bwMode="auto">
              <a:xfrm>
                <a:off x="4624" y="2872"/>
                <a:ext cx="16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89" name="Rectangle 137"/>
              <p:cNvSpPr>
                <a:spLocks noChangeArrowheads="1"/>
              </p:cNvSpPr>
              <p:nvPr/>
            </p:nvSpPr>
            <p:spPr bwMode="auto">
              <a:xfrm>
                <a:off x="4632" y="2872"/>
                <a:ext cx="48" cy="235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0" name="Rectangle 138"/>
              <p:cNvSpPr>
                <a:spLocks noChangeArrowheads="1"/>
              </p:cNvSpPr>
              <p:nvPr/>
            </p:nvSpPr>
            <p:spPr bwMode="auto">
              <a:xfrm>
                <a:off x="3688" y="2872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1" name="Rectangle 139"/>
              <p:cNvSpPr>
                <a:spLocks noChangeArrowheads="1"/>
              </p:cNvSpPr>
              <p:nvPr/>
            </p:nvSpPr>
            <p:spPr bwMode="auto">
              <a:xfrm>
                <a:off x="3927" y="2872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2" name="Rectangle 140"/>
              <p:cNvSpPr>
                <a:spLocks noChangeArrowheads="1"/>
              </p:cNvSpPr>
              <p:nvPr/>
            </p:nvSpPr>
            <p:spPr bwMode="auto">
              <a:xfrm>
                <a:off x="4238" y="2928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83</a:t>
                </a:r>
                <a:endParaRPr lang="pt-BR"/>
              </a:p>
            </p:txBody>
          </p:sp>
          <p:sp>
            <p:nvSpPr>
              <p:cNvPr id="100493" name="Rectangle 141"/>
              <p:cNvSpPr>
                <a:spLocks noChangeArrowheads="1"/>
              </p:cNvSpPr>
              <p:nvPr/>
            </p:nvSpPr>
            <p:spPr bwMode="auto">
              <a:xfrm>
                <a:off x="1092" y="3107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4" name="Rectangle 142"/>
              <p:cNvSpPr>
                <a:spLocks noChangeArrowheads="1"/>
              </p:cNvSpPr>
              <p:nvPr/>
            </p:nvSpPr>
            <p:spPr bwMode="auto">
              <a:xfrm>
                <a:off x="1108" y="3107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5" name="Rectangle 143"/>
              <p:cNvSpPr>
                <a:spLocks noChangeArrowheads="1"/>
              </p:cNvSpPr>
              <p:nvPr/>
            </p:nvSpPr>
            <p:spPr bwMode="auto">
              <a:xfrm>
                <a:off x="1152" y="3163"/>
                <a:ext cx="28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Índia</a:t>
                </a:r>
                <a:endParaRPr lang="pt-BR"/>
              </a:p>
            </p:txBody>
          </p:sp>
          <p:sp>
            <p:nvSpPr>
              <p:cNvPr id="100497" name="Rectangle 145"/>
              <p:cNvSpPr>
                <a:spLocks noChangeArrowheads="1"/>
              </p:cNvSpPr>
              <p:nvPr/>
            </p:nvSpPr>
            <p:spPr bwMode="auto">
              <a:xfrm>
                <a:off x="2011" y="3107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498" name="Rectangle 146"/>
              <p:cNvSpPr>
                <a:spLocks noChangeArrowheads="1"/>
              </p:cNvSpPr>
              <p:nvPr/>
            </p:nvSpPr>
            <p:spPr bwMode="auto">
              <a:xfrm>
                <a:off x="2187" y="3163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1,670</a:t>
                </a:r>
                <a:endParaRPr lang="pt-BR"/>
              </a:p>
            </p:txBody>
          </p:sp>
          <p:sp>
            <p:nvSpPr>
              <p:cNvPr id="100500" name="Rectangle 148"/>
              <p:cNvSpPr>
                <a:spLocks noChangeArrowheads="1"/>
              </p:cNvSpPr>
              <p:nvPr/>
            </p:nvSpPr>
            <p:spPr bwMode="auto">
              <a:xfrm>
                <a:off x="3056" y="3107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1" name="Rectangle 149"/>
              <p:cNvSpPr>
                <a:spLocks noChangeArrowheads="1"/>
              </p:cNvSpPr>
              <p:nvPr/>
            </p:nvSpPr>
            <p:spPr bwMode="auto">
              <a:xfrm>
                <a:off x="3230" y="316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63</a:t>
                </a:r>
                <a:endParaRPr lang="pt-BR"/>
              </a:p>
            </p:txBody>
          </p:sp>
          <p:sp>
            <p:nvSpPr>
              <p:cNvPr id="100502" name="Rectangle 150"/>
              <p:cNvSpPr>
                <a:spLocks noChangeArrowheads="1"/>
              </p:cNvSpPr>
              <p:nvPr/>
            </p:nvSpPr>
            <p:spPr bwMode="auto">
              <a:xfrm>
                <a:off x="4624" y="3107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3" name="Rectangle 151"/>
              <p:cNvSpPr>
                <a:spLocks noChangeArrowheads="1"/>
              </p:cNvSpPr>
              <p:nvPr/>
            </p:nvSpPr>
            <p:spPr bwMode="auto">
              <a:xfrm>
                <a:off x="4632" y="3107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4" name="Rectangle 152"/>
              <p:cNvSpPr>
                <a:spLocks noChangeArrowheads="1"/>
              </p:cNvSpPr>
              <p:nvPr/>
            </p:nvSpPr>
            <p:spPr bwMode="auto">
              <a:xfrm>
                <a:off x="3688" y="3107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5" name="Rectangle 153"/>
              <p:cNvSpPr>
                <a:spLocks noChangeArrowheads="1"/>
              </p:cNvSpPr>
              <p:nvPr/>
            </p:nvSpPr>
            <p:spPr bwMode="auto">
              <a:xfrm>
                <a:off x="3927" y="3107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6" name="Rectangle 154"/>
              <p:cNvSpPr>
                <a:spLocks noChangeArrowheads="1"/>
              </p:cNvSpPr>
              <p:nvPr/>
            </p:nvSpPr>
            <p:spPr bwMode="auto">
              <a:xfrm>
                <a:off x="4238" y="316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53</a:t>
                </a:r>
                <a:endParaRPr lang="pt-BR"/>
              </a:p>
            </p:txBody>
          </p:sp>
          <p:sp>
            <p:nvSpPr>
              <p:cNvPr id="100507" name="Rectangle 155"/>
              <p:cNvSpPr>
                <a:spLocks noChangeArrowheads="1"/>
              </p:cNvSpPr>
              <p:nvPr/>
            </p:nvSpPr>
            <p:spPr bwMode="auto">
              <a:xfrm>
                <a:off x="1092" y="3350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8" name="Rectangle 156"/>
              <p:cNvSpPr>
                <a:spLocks noChangeArrowheads="1"/>
              </p:cNvSpPr>
              <p:nvPr/>
            </p:nvSpPr>
            <p:spPr bwMode="auto">
              <a:xfrm>
                <a:off x="1108" y="3350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09" name="Rectangle 157"/>
              <p:cNvSpPr>
                <a:spLocks noChangeArrowheads="1"/>
              </p:cNvSpPr>
              <p:nvPr/>
            </p:nvSpPr>
            <p:spPr bwMode="auto">
              <a:xfrm>
                <a:off x="1151" y="3406"/>
                <a:ext cx="54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Paquistão</a:t>
                </a:r>
                <a:endParaRPr lang="pt-BR"/>
              </a:p>
            </p:txBody>
          </p:sp>
          <p:sp>
            <p:nvSpPr>
              <p:cNvPr id="100511" name="Rectangle 159"/>
              <p:cNvSpPr>
                <a:spLocks noChangeArrowheads="1"/>
              </p:cNvSpPr>
              <p:nvPr/>
            </p:nvSpPr>
            <p:spPr bwMode="auto">
              <a:xfrm>
                <a:off x="2011" y="3350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12" name="Rectangle 160"/>
              <p:cNvSpPr>
                <a:spLocks noChangeArrowheads="1"/>
              </p:cNvSpPr>
              <p:nvPr/>
            </p:nvSpPr>
            <p:spPr bwMode="auto">
              <a:xfrm>
                <a:off x="2187" y="3406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1,560</a:t>
                </a:r>
                <a:endParaRPr lang="pt-BR"/>
              </a:p>
            </p:txBody>
          </p:sp>
          <p:sp>
            <p:nvSpPr>
              <p:cNvPr id="100514" name="Rectangle 162"/>
              <p:cNvSpPr>
                <a:spLocks noChangeArrowheads="1"/>
              </p:cNvSpPr>
              <p:nvPr/>
            </p:nvSpPr>
            <p:spPr bwMode="auto">
              <a:xfrm>
                <a:off x="3056" y="3350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15" name="Rectangle 163"/>
              <p:cNvSpPr>
                <a:spLocks noChangeArrowheads="1"/>
              </p:cNvSpPr>
              <p:nvPr/>
            </p:nvSpPr>
            <p:spPr bwMode="auto">
              <a:xfrm>
                <a:off x="3230" y="3406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64</a:t>
                </a:r>
                <a:endParaRPr lang="pt-BR"/>
              </a:p>
            </p:txBody>
          </p:sp>
          <p:sp>
            <p:nvSpPr>
              <p:cNvPr id="100516" name="Rectangle 164"/>
              <p:cNvSpPr>
                <a:spLocks noChangeArrowheads="1"/>
              </p:cNvSpPr>
              <p:nvPr/>
            </p:nvSpPr>
            <p:spPr bwMode="auto">
              <a:xfrm>
                <a:off x="4624" y="3350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17" name="Rectangle 165"/>
              <p:cNvSpPr>
                <a:spLocks noChangeArrowheads="1"/>
              </p:cNvSpPr>
              <p:nvPr/>
            </p:nvSpPr>
            <p:spPr bwMode="auto">
              <a:xfrm>
                <a:off x="4632" y="3350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18" name="Rectangle 166"/>
              <p:cNvSpPr>
                <a:spLocks noChangeArrowheads="1"/>
              </p:cNvSpPr>
              <p:nvPr/>
            </p:nvSpPr>
            <p:spPr bwMode="auto">
              <a:xfrm>
                <a:off x="3688" y="3350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19" name="Rectangle 167"/>
              <p:cNvSpPr>
                <a:spLocks noChangeArrowheads="1"/>
              </p:cNvSpPr>
              <p:nvPr/>
            </p:nvSpPr>
            <p:spPr bwMode="auto">
              <a:xfrm>
                <a:off x="3927" y="3350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20" name="Rectangle 168"/>
              <p:cNvSpPr>
                <a:spLocks noChangeArrowheads="1"/>
              </p:cNvSpPr>
              <p:nvPr/>
            </p:nvSpPr>
            <p:spPr bwMode="auto">
              <a:xfrm>
                <a:off x="4238" y="3406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41</a:t>
                </a:r>
                <a:endParaRPr lang="pt-BR"/>
              </a:p>
            </p:txBody>
          </p:sp>
          <p:sp>
            <p:nvSpPr>
              <p:cNvPr id="100521" name="Rectangle 169"/>
              <p:cNvSpPr>
                <a:spLocks noChangeArrowheads="1"/>
              </p:cNvSpPr>
              <p:nvPr/>
            </p:nvSpPr>
            <p:spPr bwMode="auto">
              <a:xfrm>
                <a:off x="1092" y="359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22" name="Rectangle 170"/>
              <p:cNvSpPr>
                <a:spLocks noChangeArrowheads="1"/>
              </p:cNvSpPr>
              <p:nvPr/>
            </p:nvSpPr>
            <p:spPr bwMode="auto">
              <a:xfrm>
                <a:off x="1108" y="3593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23" name="Rectangle 171"/>
              <p:cNvSpPr>
                <a:spLocks noChangeArrowheads="1"/>
              </p:cNvSpPr>
              <p:nvPr/>
            </p:nvSpPr>
            <p:spPr bwMode="auto">
              <a:xfrm>
                <a:off x="1157" y="3650"/>
                <a:ext cx="64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Bangladesh</a:t>
                </a:r>
                <a:endParaRPr lang="pt-BR"/>
              </a:p>
            </p:txBody>
          </p:sp>
          <p:sp>
            <p:nvSpPr>
              <p:cNvPr id="100525" name="Rectangle 173"/>
              <p:cNvSpPr>
                <a:spLocks noChangeArrowheads="1"/>
              </p:cNvSpPr>
              <p:nvPr/>
            </p:nvSpPr>
            <p:spPr bwMode="auto">
              <a:xfrm>
                <a:off x="2011" y="3593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26" name="Rectangle 174"/>
              <p:cNvSpPr>
                <a:spLocks noChangeArrowheads="1"/>
              </p:cNvSpPr>
              <p:nvPr/>
            </p:nvSpPr>
            <p:spPr bwMode="auto">
              <a:xfrm>
                <a:off x="2187" y="3650"/>
                <a:ext cx="31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1,050</a:t>
                </a:r>
                <a:endParaRPr lang="pt-BR"/>
              </a:p>
            </p:txBody>
          </p:sp>
          <p:sp>
            <p:nvSpPr>
              <p:cNvPr id="100528" name="Rectangle 176"/>
              <p:cNvSpPr>
                <a:spLocks noChangeArrowheads="1"/>
              </p:cNvSpPr>
              <p:nvPr/>
            </p:nvSpPr>
            <p:spPr bwMode="auto">
              <a:xfrm>
                <a:off x="3056" y="3593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29" name="Rectangle 177"/>
              <p:cNvSpPr>
                <a:spLocks noChangeArrowheads="1"/>
              </p:cNvSpPr>
              <p:nvPr/>
            </p:nvSpPr>
            <p:spPr bwMode="auto">
              <a:xfrm>
                <a:off x="3230" y="3650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58</a:t>
                </a:r>
                <a:endParaRPr lang="pt-BR"/>
              </a:p>
            </p:txBody>
          </p:sp>
          <p:sp>
            <p:nvSpPr>
              <p:cNvPr id="100530" name="Rectangle 178"/>
              <p:cNvSpPr>
                <a:spLocks noChangeArrowheads="1"/>
              </p:cNvSpPr>
              <p:nvPr/>
            </p:nvSpPr>
            <p:spPr bwMode="auto">
              <a:xfrm>
                <a:off x="4624" y="3593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1" name="Rectangle 179"/>
              <p:cNvSpPr>
                <a:spLocks noChangeArrowheads="1"/>
              </p:cNvSpPr>
              <p:nvPr/>
            </p:nvSpPr>
            <p:spPr bwMode="auto">
              <a:xfrm>
                <a:off x="4632" y="3593"/>
                <a:ext cx="48" cy="243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2" name="Rectangle 180"/>
              <p:cNvSpPr>
                <a:spLocks noChangeArrowheads="1"/>
              </p:cNvSpPr>
              <p:nvPr/>
            </p:nvSpPr>
            <p:spPr bwMode="auto">
              <a:xfrm>
                <a:off x="3688" y="3593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3" name="Rectangle 181"/>
              <p:cNvSpPr>
                <a:spLocks noChangeArrowheads="1"/>
              </p:cNvSpPr>
              <p:nvPr/>
            </p:nvSpPr>
            <p:spPr bwMode="auto">
              <a:xfrm>
                <a:off x="3927" y="3593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4" name="Rectangle 182"/>
              <p:cNvSpPr>
                <a:spLocks noChangeArrowheads="1"/>
              </p:cNvSpPr>
              <p:nvPr/>
            </p:nvSpPr>
            <p:spPr bwMode="auto">
              <a:xfrm>
                <a:off x="4238" y="3650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39</a:t>
                </a:r>
                <a:endParaRPr lang="pt-BR"/>
              </a:p>
            </p:txBody>
          </p:sp>
          <p:sp>
            <p:nvSpPr>
              <p:cNvPr id="100535" name="Rectangle 183"/>
              <p:cNvSpPr>
                <a:spLocks noChangeArrowheads="1"/>
              </p:cNvSpPr>
              <p:nvPr/>
            </p:nvSpPr>
            <p:spPr bwMode="auto">
              <a:xfrm>
                <a:off x="1092" y="383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6" name="Rectangle 184"/>
              <p:cNvSpPr>
                <a:spLocks noChangeArrowheads="1"/>
              </p:cNvSpPr>
              <p:nvPr/>
            </p:nvSpPr>
            <p:spPr bwMode="auto">
              <a:xfrm>
                <a:off x="1092" y="4071"/>
                <a:ext cx="919" cy="1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7" name="Rectangle 185"/>
              <p:cNvSpPr>
                <a:spLocks noChangeArrowheads="1"/>
              </p:cNvSpPr>
              <p:nvPr/>
            </p:nvSpPr>
            <p:spPr bwMode="auto">
              <a:xfrm>
                <a:off x="1132" y="4079"/>
                <a:ext cx="879" cy="4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39" name="Rectangle 187"/>
              <p:cNvSpPr>
                <a:spLocks noChangeArrowheads="1"/>
              </p:cNvSpPr>
              <p:nvPr/>
            </p:nvSpPr>
            <p:spPr bwMode="auto">
              <a:xfrm>
                <a:off x="1152" y="3893"/>
                <a:ext cx="39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Nigéria</a:t>
                </a:r>
                <a:endParaRPr lang="pt-BR"/>
              </a:p>
            </p:txBody>
          </p:sp>
          <p:sp>
            <p:nvSpPr>
              <p:cNvPr id="100540" name="Rectangle 188"/>
              <p:cNvSpPr>
                <a:spLocks noChangeArrowheads="1"/>
              </p:cNvSpPr>
              <p:nvPr/>
            </p:nvSpPr>
            <p:spPr bwMode="auto">
              <a:xfrm>
                <a:off x="2011" y="4071"/>
                <a:ext cx="1045" cy="1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41" name="Rectangle 189"/>
              <p:cNvSpPr>
                <a:spLocks noChangeArrowheads="1"/>
              </p:cNvSpPr>
              <p:nvPr/>
            </p:nvSpPr>
            <p:spPr bwMode="auto">
              <a:xfrm>
                <a:off x="2011" y="4079"/>
                <a:ext cx="1045" cy="4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44" name="Rectangle 192"/>
              <p:cNvSpPr>
                <a:spLocks noChangeArrowheads="1"/>
              </p:cNvSpPr>
              <p:nvPr/>
            </p:nvSpPr>
            <p:spPr bwMode="auto">
              <a:xfrm>
                <a:off x="2241" y="3893"/>
                <a:ext cx="21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920</a:t>
                </a:r>
                <a:endParaRPr lang="pt-BR"/>
              </a:p>
            </p:txBody>
          </p:sp>
          <p:sp>
            <p:nvSpPr>
              <p:cNvPr id="100545" name="Rectangle 193"/>
              <p:cNvSpPr>
                <a:spLocks noChangeArrowheads="1"/>
              </p:cNvSpPr>
              <p:nvPr/>
            </p:nvSpPr>
            <p:spPr bwMode="auto">
              <a:xfrm>
                <a:off x="3056" y="4071"/>
                <a:ext cx="871" cy="1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46" name="Rectangle 194"/>
              <p:cNvSpPr>
                <a:spLocks noChangeArrowheads="1"/>
              </p:cNvSpPr>
              <p:nvPr/>
            </p:nvSpPr>
            <p:spPr bwMode="auto">
              <a:xfrm>
                <a:off x="3056" y="4079"/>
                <a:ext cx="871" cy="4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49" name="Rectangle 197"/>
              <p:cNvSpPr>
                <a:spLocks noChangeArrowheads="1"/>
              </p:cNvSpPr>
              <p:nvPr/>
            </p:nvSpPr>
            <p:spPr bwMode="auto">
              <a:xfrm>
                <a:off x="3230" y="389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50</a:t>
                </a:r>
                <a:endParaRPr lang="pt-BR"/>
              </a:p>
            </p:txBody>
          </p:sp>
          <p:sp>
            <p:nvSpPr>
              <p:cNvPr id="100550" name="Rectangle 198"/>
              <p:cNvSpPr>
                <a:spLocks noChangeArrowheads="1"/>
              </p:cNvSpPr>
              <p:nvPr/>
            </p:nvSpPr>
            <p:spPr bwMode="auto">
              <a:xfrm>
                <a:off x="4624" y="3836"/>
                <a:ext cx="16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1" name="Rectangle 199"/>
              <p:cNvSpPr>
                <a:spLocks noChangeArrowheads="1"/>
              </p:cNvSpPr>
              <p:nvPr/>
            </p:nvSpPr>
            <p:spPr bwMode="auto">
              <a:xfrm>
                <a:off x="3927" y="4071"/>
                <a:ext cx="705" cy="1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2" name="Rectangle 200"/>
              <p:cNvSpPr>
                <a:spLocks noChangeArrowheads="1"/>
              </p:cNvSpPr>
              <p:nvPr/>
            </p:nvSpPr>
            <p:spPr bwMode="auto">
              <a:xfrm>
                <a:off x="4632" y="3836"/>
                <a:ext cx="48" cy="292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3" name="Rectangle 201"/>
              <p:cNvSpPr>
                <a:spLocks noChangeArrowheads="1"/>
              </p:cNvSpPr>
              <p:nvPr/>
            </p:nvSpPr>
            <p:spPr bwMode="auto">
              <a:xfrm>
                <a:off x="3927" y="4079"/>
                <a:ext cx="753" cy="4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4" name="Rectangle 202"/>
              <p:cNvSpPr>
                <a:spLocks noChangeArrowheads="1"/>
              </p:cNvSpPr>
              <p:nvPr/>
            </p:nvSpPr>
            <p:spPr bwMode="auto">
              <a:xfrm>
                <a:off x="3688" y="3836"/>
                <a:ext cx="8" cy="2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6" name="Rectangle 204"/>
              <p:cNvSpPr>
                <a:spLocks noChangeArrowheads="1"/>
              </p:cNvSpPr>
              <p:nvPr/>
            </p:nvSpPr>
            <p:spPr bwMode="auto">
              <a:xfrm>
                <a:off x="4238" y="3893"/>
                <a:ext cx="1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pt-BR" sz="1600" b="0">
                    <a:solidFill>
                      <a:srgbClr val="000000"/>
                    </a:solidFill>
                  </a:rPr>
                  <a:t>59</a:t>
                </a:r>
                <a:endParaRPr lang="pt-BR"/>
              </a:p>
            </p:txBody>
          </p:sp>
          <p:sp>
            <p:nvSpPr>
              <p:cNvPr id="100558" name="Rectangle 206"/>
              <p:cNvSpPr>
                <a:spLocks noChangeArrowheads="1"/>
              </p:cNvSpPr>
              <p:nvPr/>
            </p:nvSpPr>
            <p:spPr bwMode="auto">
              <a:xfrm>
                <a:off x="1100" y="1440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59" name="Rectangle 207"/>
              <p:cNvSpPr>
                <a:spLocks noChangeArrowheads="1"/>
              </p:cNvSpPr>
              <p:nvPr/>
            </p:nvSpPr>
            <p:spPr bwMode="auto">
              <a:xfrm>
                <a:off x="2003" y="1440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0" name="Rectangle 208"/>
              <p:cNvSpPr>
                <a:spLocks noChangeArrowheads="1"/>
              </p:cNvSpPr>
              <p:nvPr/>
            </p:nvSpPr>
            <p:spPr bwMode="auto">
              <a:xfrm>
                <a:off x="3048" y="1440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1" name="Rectangle 209"/>
              <p:cNvSpPr>
                <a:spLocks noChangeArrowheads="1"/>
              </p:cNvSpPr>
              <p:nvPr/>
            </p:nvSpPr>
            <p:spPr bwMode="auto">
              <a:xfrm>
                <a:off x="3919" y="1440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2" name="Rectangle 210"/>
              <p:cNvSpPr>
                <a:spLocks noChangeArrowheads="1"/>
              </p:cNvSpPr>
              <p:nvPr/>
            </p:nvSpPr>
            <p:spPr bwMode="auto">
              <a:xfrm>
                <a:off x="1104" y="2160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3" name="Rectangle 211"/>
              <p:cNvSpPr>
                <a:spLocks noChangeArrowheads="1"/>
              </p:cNvSpPr>
              <p:nvPr/>
            </p:nvSpPr>
            <p:spPr bwMode="auto">
              <a:xfrm>
                <a:off x="2007" y="2160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4" name="Rectangle 212"/>
              <p:cNvSpPr>
                <a:spLocks noChangeArrowheads="1"/>
              </p:cNvSpPr>
              <p:nvPr/>
            </p:nvSpPr>
            <p:spPr bwMode="auto">
              <a:xfrm>
                <a:off x="3052" y="2160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5" name="Rectangle 213"/>
              <p:cNvSpPr>
                <a:spLocks noChangeArrowheads="1"/>
              </p:cNvSpPr>
              <p:nvPr/>
            </p:nvSpPr>
            <p:spPr bwMode="auto">
              <a:xfrm>
                <a:off x="3923" y="2160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6" name="Rectangle 214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8" cy="19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7" name="Rectangle 215"/>
              <p:cNvSpPr>
                <a:spLocks noChangeArrowheads="1"/>
              </p:cNvSpPr>
              <p:nvPr/>
            </p:nvSpPr>
            <p:spPr bwMode="auto">
              <a:xfrm>
                <a:off x="2880" y="963"/>
                <a:ext cx="8" cy="1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8" name="Rectangle 216"/>
              <p:cNvSpPr>
                <a:spLocks noChangeArrowheads="1"/>
              </p:cNvSpPr>
              <p:nvPr/>
            </p:nvSpPr>
            <p:spPr bwMode="auto">
              <a:xfrm>
                <a:off x="2880" y="1149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69" name="Rectangle 217"/>
              <p:cNvSpPr>
                <a:spLocks noChangeArrowheads="1"/>
              </p:cNvSpPr>
              <p:nvPr/>
            </p:nvSpPr>
            <p:spPr bwMode="auto">
              <a:xfrm>
                <a:off x="2880" y="1384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0" name="Rectangle 218"/>
              <p:cNvSpPr>
                <a:spLocks noChangeArrowheads="1"/>
              </p:cNvSpPr>
              <p:nvPr/>
            </p:nvSpPr>
            <p:spPr bwMode="auto">
              <a:xfrm>
                <a:off x="2880" y="1627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1" name="Rectangle 219"/>
              <p:cNvSpPr>
                <a:spLocks noChangeArrowheads="1"/>
              </p:cNvSpPr>
              <p:nvPr/>
            </p:nvSpPr>
            <p:spPr bwMode="auto">
              <a:xfrm>
                <a:off x="2880" y="1870"/>
                <a:ext cx="8" cy="2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2" name="Rectangle 220"/>
              <p:cNvSpPr>
                <a:spLocks noChangeArrowheads="1"/>
              </p:cNvSpPr>
              <p:nvPr/>
            </p:nvSpPr>
            <p:spPr bwMode="auto">
              <a:xfrm>
                <a:off x="2880" y="2114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3" name="Rectangle 221"/>
              <p:cNvSpPr>
                <a:spLocks noChangeArrowheads="1"/>
              </p:cNvSpPr>
              <p:nvPr/>
            </p:nvSpPr>
            <p:spPr bwMode="auto">
              <a:xfrm>
                <a:off x="2880" y="2357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4" name="Rectangle 222"/>
              <p:cNvSpPr>
                <a:spLocks noChangeArrowheads="1"/>
              </p:cNvSpPr>
              <p:nvPr/>
            </p:nvSpPr>
            <p:spPr bwMode="auto">
              <a:xfrm>
                <a:off x="2880" y="2600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5" name="Rectangle 223"/>
              <p:cNvSpPr>
                <a:spLocks noChangeArrowheads="1"/>
              </p:cNvSpPr>
              <p:nvPr/>
            </p:nvSpPr>
            <p:spPr bwMode="auto">
              <a:xfrm>
                <a:off x="2880" y="2843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6" name="Rectangle 224"/>
              <p:cNvSpPr>
                <a:spLocks noChangeArrowheads="1"/>
              </p:cNvSpPr>
              <p:nvPr/>
            </p:nvSpPr>
            <p:spPr bwMode="auto">
              <a:xfrm>
                <a:off x="2880" y="3078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7" name="Rectangle 225"/>
              <p:cNvSpPr>
                <a:spLocks noChangeArrowheads="1"/>
              </p:cNvSpPr>
              <p:nvPr/>
            </p:nvSpPr>
            <p:spPr bwMode="auto">
              <a:xfrm>
                <a:off x="2880" y="3321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8" name="Rectangle 226"/>
              <p:cNvSpPr>
                <a:spLocks noChangeArrowheads="1"/>
              </p:cNvSpPr>
              <p:nvPr/>
            </p:nvSpPr>
            <p:spPr bwMode="auto">
              <a:xfrm>
                <a:off x="2880" y="3564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79" name="Rectangle 227"/>
              <p:cNvSpPr>
                <a:spLocks noChangeArrowheads="1"/>
              </p:cNvSpPr>
              <p:nvPr/>
            </p:nvSpPr>
            <p:spPr bwMode="auto">
              <a:xfrm>
                <a:off x="2880" y="3807"/>
                <a:ext cx="8" cy="2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0" name="Rectangle 228"/>
              <p:cNvSpPr>
                <a:spLocks noChangeArrowheads="1"/>
              </p:cNvSpPr>
              <p:nvPr/>
            </p:nvSpPr>
            <p:spPr bwMode="auto">
              <a:xfrm>
                <a:off x="1872" y="814"/>
                <a:ext cx="8" cy="19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1" name="Rectangle 229"/>
              <p:cNvSpPr>
                <a:spLocks noChangeArrowheads="1"/>
              </p:cNvSpPr>
              <p:nvPr/>
            </p:nvSpPr>
            <p:spPr bwMode="auto">
              <a:xfrm>
                <a:off x="1872" y="1009"/>
                <a:ext cx="8" cy="18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2" name="Rectangle 230"/>
              <p:cNvSpPr>
                <a:spLocks noChangeArrowheads="1"/>
              </p:cNvSpPr>
              <p:nvPr/>
            </p:nvSpPr>
            <p:spPr bwMode="auto">
              <a:xfrm>
                <a:off x="1872" y="1195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3" name="Rectangle 231"/>
              <p:cNvSpPr>
                <a:spLocks noChangeArrowheads="1"/>
              </p:cNvSpPr>
              <p:nvPr/>
            </p:nvSpPr>
            <p:spPr bwMode="auto">
              <a:xfrm>
                <a:off x="1872" y="1430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4" name="Rectangle 232"/>
              <p:cNvSpPr>
                <a:spLocks noChangeArrowheads="1"/>
              </p:cNvSpPr>
              <p:nvPr/>
            </p:nvSpPr>
            <p:spPr bwMode="auto">
              <a:xfrm>
                <a:off x="1872" y="1673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5" name="Rectangle 233"/>
              <p:cNvSpPr>
                <a:spLocks noChangeArrowheads="1"/>
              </p:cNvSpPr>
              <p:nvPr/>
            </p:nvSpPr>
            <p:spPr bwMode="auto">
              <a:xfrm>
                <a:off x="1872" y="1916"/>
                <a:ext cx="8" cy="2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6" name="Rectangle 234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7" name="Rectangle 235"/>
              <p:cNvSpPr>
                <a:spLocks noChangeArrowheads="1"/>
              </p:cNvSpPr>
              <p:nvPr/>
            </p:nvSpPr>
            <p:spPr bwMode="auto">
              <a:xfrm>
                <a:off x="1872" y="2403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8" name="Rectangle 236"/>
              <p:cNvSpPr>
                <a:spLocks noChangeArrowheads="1"/>
              </p:cNvSpPr>
              <p:nvPr/>
            </p:nvSpPr>
            <p:spPr bwMode="auto">
              <a:xfrm>
                <a:off x="1872" y="2646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89" name="Rectangle 237"/>
              <p:cNvSpPr>
                <a:spLocks noChangeArrowheads="1"/>
              </p:cNvSpPr>
              <p:nvPr/>
            </p:nvSpPr>
            <p:spPr bwMode="auto">
              <a:xfrm>
                <a:off x="1872" y="2889"/>
                <a:ext cx="8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0" name="Rectangle 238"/>
              <p:cNvSpPr>
                <a:spLocks noChangeArrowheads="1"/>
              </p:cNvSpPr>
              <p:nvPr/>
            </p:nvSpPr>
            <p:spPr bwMode="auto">
              <a:xfrm>
                <a:off x="1872" y="3124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1" name="Rectangle 239"/>
              <p:cNvSpPr>
                <a:spLocks noChangeArrowheads="1"/>
              </p:cNvSpPr>
              <p:nvPr/>
            </p:nvSpPr>
            <p:spPr bwMode="auto">
              <a:xfrm>
                <a:off x="1872" y="3367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2" name="Rectangle 240"/>
              <p:cNvSpPr>
                <a:spLocks noChangeArrowheads="1"/>
              </p:cNvSpPr>
              <p:nvPr/>
            </p:nvSpPr>
            <p:spPr bwMode="auto">
              <a:xfrm>
                <a:off x="1872" y="3610"/>
                <a:ext cx="8" cy="2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3" name="Rectangle 241"/>
              <p:cNvSpPr>
                <a:spLocks noChangeArrowheads="1"/>
              </p:cNvSpPr>
              <p:nvPr/>
            </p:nvSpPr>
            <p:spPr bwMode="auto">
              <a:xfrm>
                <a:off x="1872" y="3853"/>
                <a:ext cx="8" cy="2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4" name="Rectangle 242"/>
              <p:cNvSpPr>
                <a:spLocks noChangeArrowheads="1"/>
              </p:cNvSpPr>
              <p:nvPr/>
            </p:nvSpPr>
            <p:spPr bwMode="auto">
              <a:xfrm>
                <a:off x="1104" y="3840"/>
                <a:ext cx="903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5" name="Rectangle 243"/>
              <p:cNvSpPr>
                <a:spLocks noChangeArrowheads="1"/>
              </p:cNvSpPr>
              <p:nvPr/>
            </p:nvSpPr>
            <p:spPr bwMode="auto">
              <a:xfrm>
                <a:off x="2007" y="3840"/>
                <a:ext cx="1045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6" name="Rectangle 244"/>
              <p:cNvSpPr>
                <a:spLocks noChangeArrowheads="1"/>
              </p:cNvSpPr>
              <p:nvPr/>
            </p:nvSpPr>
            <p:spPr bwMode="auto">
              <a:xfrm>
                <a:off x="3052" y="3840"/>
                <a:ext cx="871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597" name="Rectangle 245"/>
              <p:cNvSpPr>
                <a:spLocks noChangeArrowheads="1"/>
              </p:cNvSpPr>
              <p:nvPr/>
            </p:nvSpPr>
            <p:spPr bwMode="auto">
              <a:xfrm>
                <a:off x="3923" y="3840"/>
                <a:ext cx="689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</p:spTree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81000"/>
            <a:ext cx="7982272" cy="1463824"/>
          </a:xfrm>
        </p:spPr>
        <p:txBody>
          <a:bodyPr/>
          <a:lstStyle/>
          <a:p>
            <a:r>
              <a:rPr lang="pt-BR" sz="2400" dirty="0">
                <a:effectLst/>
              </a:rPr>
              <a:t>Comparação do crescimento do PIB brasileiro com de outros países no 1º trimestre de 2012 (em relação ao trimestre anterior):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50519" y="1528331"/>
            <a:ext cx="696184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0" dirty="0"/>
          </a:p>
          <a:p>
            <a:r>
              <a:rPr lang="pt-BR" b="0" dirty="0"/>
              <a:t>- Brasil: 0,1%</a:t>
            </a:r>
          </a:p>
          <a:p>
            <a:r>
              <a:rPr lang="pt-BR" b="0" dirty="0"/>
              <a:t>- Espanha: -0,3%</a:t>
            </a:r>
          </a:p>
          <a:p>
            <a:r>
              <a:rPr lang="pt-BR" b="0" dirty="0"/>
              <a:t>- Reino Unido: -0,2%</a:t>
            </a:r>
          </a:p>
          <a:p>
            <a:r>
              <a:rPr lang="pt-BR" b="0" dirty="0"/>
              <a:t>- Itália: -0,8%</a:t>
            </a:r>
          </a:p>
          <a:p>
            <a:r>
              <a:rPr lang="pt-BR" b="0" dirty="0"/>
              <a:t>- Alemanha: 0,5%</a:t>
            </a:r>
          </a:p>
          <a:p>
            <a:r>
              <a:rPr lang="pt-BR" b="0" dirty="0"/>
              <a:t>- Estados Unidos: 0,5%</a:t>
            </a:r>
          </a:p>
          <a:p>
            <a:r>
              <a:rPr lang="pt-BR" b="0" dirty="0"/>
              <a:t>- Japão: 1%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03399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PIB Mundial e PIB Brasileiro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2132856"/>
            <a:ext cx="838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linkClick r:id="rId2"/>
              </a:rPr>
              <a:t>http://www.terra.com.br/economia/infograficos/pib-mundial/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57336" y="3933056"/>
            <a:ext cx="4342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linkClick r:id="rId3"/>
              </a:rPr>
              <a:t>http://www.ibge.gov.br/home/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18231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PIB </a:t>
            </a:r>
            <a:r>
              <a:rPr lang="pt-BR" dirty="0"/>
              <a:t>mundial 2012/2013 </a:t>
            </a:r>
            <a:r>
              <a:rPr lang="pt-BR" sz="1800" dirty="0"/>
              <a:t>(http://br.advfn.com/indicadores/pib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554" y="1700809"/>
            <a:ext cx="6841979" cy="472446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-4645024" y="6525634"/>
            <a:ext cx="158088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b="0" dirty="0"/>
              <a:t>Segundo dados divulgados pelo FMI (Fundo Monetário internacional), os países mais ricos do mundo são (valores em trilhões de dólares):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446449898"/>
      </p:ext>
    </p:extLst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 de Estados do Brasil por PIB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1867619"/>
            <a:ext cx="504825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4469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Estados do Brasil por PIB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920610" y="314096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16" y="1628800"/>
            <a:ext cx="6136959" cy="420623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66019" y="6309320"/>
            <a:ext cx="884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hlinkClick r:id="rId3"/>
              </a:rPr>
              <a:t>http://pt.wikipedia.org/wiki/Anexo:Lista_de_estados_do_Brasil_por_PIB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3320566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Macroeconomia</a:t>
            </a:r>
            <a:endParaRPr lang="en-US">
              <a:effectLst/>
              <a:latin typeface="Tahoma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267200"/>
          </a:xfrm>
          <a:noFill/>
          <a:ln/>
        </p:spPr>
        <p:txBody>
          <a:bodyPr/>
          <a:lstStyle/>
          <a:p>
            <a:pPr>
              <a:buSzPct val="80000"/>
            </a:pPr>
            <a:r>
              <a:rPr lang="en-US" sz="3600">
                <a:solidFill>
                  <a:srgbClr val="474A81"/>
                </a:solidFill>
              </a:rPr>
              <a:t> A macroeconomia busca responder questões como:</a:t>
            </a:r>
            <a:endParaRPr lang="en-US"/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Por que a renda média é alta em alguns países e baixa em outros?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Por que os preços sobem rapidamente em alguns períodos de tempo enquanto em outros eles são mais estáveis? 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>
                <a:solidFill>
                  <a:srgbClr val="474A81"/>
                </a:solidFill>
              </a:rPr>
              <a:t>Por que a produção e o emprego se expandem em alguns períodos e se contraem em outros?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3192" y="0"/>
            <a:ext cx="7912608" cy="980728"/>
          </a:xfrm>
        </p:spPr>
        <p:txBody>
          <a:bodyPr/>
          <a:lstStyle/>
          <a:p>
            <a:r>
              <a:rPr lang="pt-BR" sz="3200" dirty="0">
                <a:effectLst/>
              </a:rPr>
              <a:t>PIB do Brasil em 2014 </a:t>
            </a:r>
            <a:r>
              <a:rPr lang="pt-BR" sz="2000" dirty="0">
                <a:effectLst/>
              </a:rPr>
              <a:t>(resultado final anual)</a:t>
            </a:r>
            <a:endParaRPr lang="pt-BR" sz="3200" dirty="0">
              <a:effectLst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3192" y="908720"/>
            <a:ext cx="8065008" cy="5187280"/>
          </a:xfrm>
        </p:spPr>
        <p:txBody>
          <a:bodyPr/>
          <a:lstStyle/>
          <a:p>
            <a:endParaRPr lang="pt-BR" b="0" dirty="0"/>
          </a:p>
          <a:p>
            <a:r>
              <a:rPr lang="pt-BR" sz="2000" b="0" dirty="0" smtClean="0"/>
              <a:t>Em </a:t>
            </a:r>
            <a:r>
              <a:rPr lang="pt-BR" sz="2000" b="0" dirty="0"/>
              <a:t>27 de março de 2015, o IBGE divulgou os dados finais relativos ao PIB de 2014. De acordo com o órgão, o PIB do Brasil apresentou um crescimento de apenas 0,1% em 2014. Em valores correntes, a riqueza gerada pela economia brasileira em 2014 atingiu R$ 5,52 trilhões (ou US$ 1,73 trilhão). Já o PIB per capita (por pessoa) ficou em R$ 27.230.</a:t>
            </a:r>
          </a:p>
          <a:p>
            <a:r>
              <a:rPr lang="pt-BR" sz="2000" b="0" dirty="0"/>
              <a:t> </a:t>
            </a:r>
          </a:p>
          <a:p>
            <a:r>
              <a:rPr lang="pt-BR" sz="2000" dirty="0"/>
              <a:t>PIB brasileiro de 2014 por setores da economia:</a:t>
            </a:r>
            <a:endParaRPr lang="pt-BR" sz="2000" b="0" dirty="0"/>
          </a:p>
          <a:p>
            <a:r>
              <a:rPr lang="pt-BR" sz="2000" b="0" dirty="0" smtClean="0"/>
              <a:t>- </a:t>
            </a:r>
            <a:r>
              <a:rPr lang="pt-BR" sz="2000" b="0" dirty="0"/>
              <a:t>Indústria: -1,2%</a:t>
            </a:r>
          </a:p>
          <a:p>
            <a:r>
              <a:rPr lang="pt-BR" sz="2000" b="0" dirty="0"/>
              <a:t>- Serviços: +0,7%</a:t>
            </a:r>
          </a:p>
          <a:p>
            <a:r>
              <a:rPr lang="pt-BR" sz="2000" b="0" dirty="0"/>
              <a:t>- Agricultura: +0,4%</a:t>
            </a:r>
          </a:p>
          <a:p>
            <a:r>
              <a:rPr lang="pt-BR" sz="2000" b="0" dirty="0"/>
              <a:t>- Investimentos: -4,4%</a:t>
            </a:r>
          </a:p>
          <a:p>
            <a:r>
              <a:rPr lang="pt-BR" sz="2000" b="0" dirty="0"/>
              <a:t>- Consumo das famílias: +0,9%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6243139"/>
      </p:ext>
    </p:extLst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Resumo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66075" cy="4876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Toda transação tem um comprador e um vendedor, portanto, a despesa total é igual à renda total na economia. 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Produto Interno Bruto (PIB) mede a despesa total da economia em bens e serviços novos e a renda total auferida da produção daqueles bens e serviços.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253862"/>
      </p:ext>
    </p:extLst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198296" cy="1097360"/>
          </a:xfrm>
        </p:spPr>
        <p:txBody>
          <a:bodyPr/>
          <a:lstStyle/>
          <a:p>
            <a:r>
              <a:rPr lang="pt-BR" sz="2800" dirty="0">
                <a:effectLst/>
              </a:rPr>
              <a:t>Comparação com o PIB de outros países </a:t>
            </a:r>
            <a:r>
              <a:rPr lang="pt-BR" sz="2800" dirty="0" smtClean="0">
                <a:effectLst/>
              </a:rPr>
              <a:t/>
            </a:r>
            <a:br>
              <a:rPr lang="pt-BR" sz="2800" dirty="0" smtClean="0">
                <a:effectLst/>
              </a:rPr>
            </a:br>
            <a:r>
              <a:rPr lang="pt-BR" sz="2000" dirty="0" smtClean="0">
                <a:effectLst/>
              </a:rPr>
              <a:t>(</a:t>
            </a:r>
            <a:r>
              <a:rPr lang="pt-BR" sz="2000" dirty="0">
                <a:effectLst/>
              </a:rPr>
              <a:t>1º trimestre de 2014</a:t>
            </a:r>
            <a:r>
              <a:rPr lang="pt-BR" sz="2000" dirty="0" smtClean="0">
                <a:effectLst/>
              </a:rPr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132440" cy="5688632"/>
          </a:xfrm>
        </p:spPr>
        <p:txBody>
          <a:bodyPr/>
          <a:lstStyle/>
          <a:p>
            <a:r>
              <a:rPr lang="pt-BR" sz="2000" b="0" dirty="0" smtClean="0"/>
              <a:t>- </a:t>
            </a:r>
            <a:r>
              <a:rPr lang="pt-BR" sz="2000" b="0" dirty="0">
                <a:solidFill>
                  <a:srgbClr val="002060"/>
                </a:solidFill>
              </a:rPr>
              <a:t>Brasil: -0,2% (revisado em agosto de 2014)</a:t>
            </a:r>
            <a:br>
              <a:rPr lang="pt-BR" sz="2000" b="0" dirty="0">
                <a:solidFill>
                  <a:srgbClr val="002060"/>
                </a:solidFill>
              </a:rPr>
            </a:br>
            <a:endParaRPr lang="pt-BR" sz="2000" b="0" dirty="0" smtClean="0">
              <a:solidFill>
                <a:srgbClr val="002060"/>
              </a:solidFill>
            </a:endParaRPr>
          </a:p>
          <a:p>
            <a:r>
              <a:rPr lang="pt-BR" sz="2000" b="0" dirty="0" smtClean="0">
                <a:solidFill>
                  <a:srgbClr val="002060"/>
                </a:solidFill>
              </a:rPr>
              <a:t>- </a:t>
            </a:r>
            <a:r>
              <a:rPr lang="pt-BR" sz="2000" b="0" dirty="0">
                <a:solidFill>
                  <a:srgbClr val="002060"/>
                </a:solidFill>
              </a:rPr>
              <a:t>China: 7,4%</a:t>
            </a:r>
            <a:br>
              <a:rPr lang="pt-BR" sz="2000" b="0" dirty="0">
                <a:solidFill>
                  <a:srgbClr val="002060"/>
                </a:solidFill>
              </a:rPr>
            </a:br>
            <a:endParaRPr lang="pt-BR" sz="2000" b="0" dirty="0" smtClean="0">
              <a:solidFill>
                <a:srgbClr val="002060"/>
              </a:solidFill>
            </a:endParaRPr>
          </a:p>
          <a:p>
            <a:r>
              <a:rPr lang="pt-BR" sz="2000" b="0" dirty="0" smtClean="0">
                <a:solidFill>
                  <a:srgbClr val="002060"/>
                </a:solidFill>
              </a:rPr>
              <a:t>- </a:t>
            </a:r>
            <a:r>
              <a:rPr lang="pt-BR" sz="2000" b="0" dirty="0">
                <a:solidFill>
                  <a:srgbClr val="002060"/>
                </a:solidFill>
              </a:rPr>
              <a:t>Coreia do Sul: 0,9%</a:t>
            </a:r>
            <a:br>
              <a:rPr lang="pt-BR" sz="2000" b="0" dirty="0">
                <a:solidFill>
                  <a:srgbClr val="002060"/>
                </a:solidFill>
              </a:rPr>
            </a:br>
            <a:endParaRPr lang="pt-BR" sz="2000" b="0" dirty="0" smtClean="0">
              <a:solidFill>
                <a:srgbClr val="002060"/>
              </a:solidFill>
            </a:endParaRPr>
          </a:p>
          <a:p>
            <a:r>
              <a:rPr lang="pt-BR" sz="2000" b="0" dirty="0" smtClean="0">
                <a:solidFill>
                  <a:srgbClr val="002060"/>
                </a:solidFill>
              </a:rPr>
              <a:t>- </a:t>
            </a:r>
            <a:r>
              <a:rPr lang="pt-BR" sz="2000" b="0" dirty="0">
                <a:solidFill>
                  <a:srgbClr val="002060"/>
                </a:solidFill>
              </a:rPr>
              <a:t>Estados Unidos: - 2,1%</a:t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/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>- Japão: 1,5%</a:t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/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>- Reino Unido: 0,8%</a:t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/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>- Alemanha: 0,8%</a:t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/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>- Chile: 0,4%</a:t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/>
            </a:r>
            <a:br>
              <a:rPr lang="pt-BR" sz="2000" b="0" dirty="0">
                <a:solidFill>
                  <a:srgbClr val="002060"/>
                </a:solidFill>
              </a:rPr>
            </a:br>
            <a:r>
              <a:rPr lang="pt-BR" sz="2000" b="0" dirty="0">
                <a:solidFill>
                  <a:srgbClr val="002060"/>
                </a:solidFill>
              </a:rPr>
              <a:t>- México: 0,28%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16088"/>
      </p:ext>
    </p:extLst>
  </p:cSld>
  <p:clrMapOvr>
    <a:masterClrMapping/>
  </p:clrMapOvr>
  <p:transition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Resumo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33528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PIB é o valor de mercado de todos os bens e serviços finais produzidos dentro de um país num determinado período de tempo. 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PIB é dividido entre quatro componentes: consumo, investimento, compras do governo e exportações líquidas.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>
                <a:effectLst/>
              </a:rPr>
              <a:t>Resumo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7244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PIB nominal usa os preços atuais  para mensurar o valor da produção. O PIB real utiliza uma base constante de preços para mensurar a produção de bens e serviços. </a:t>
            </a:r>
          </a:p>
          <a:p>
            <a:pPr>
              <a:buSzPct val="70000"/>
            </a:pPr>
            <a:r>
              <a:rPr lang="en-US">
                <a:solidFill>
                  <a:srgbClr val="474A81"/>
                </a:solidFill>
              </a:rPr>
              <a:t>O deflator do PIB - calculado da taxa de PIB nominal para PIB real - mede o nível de preços na economia.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Resumo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267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SzPct val="70000"/>
              <a:buFont typeface="Monotype Sorts" pitchFamily="2" charset="2"/>
              <a:buNone/>
            </a:pPr>
            <a:r>
              <a:rPr lang="en-US" sz="3400">
                <a:solidFill>
                  <a:srgbClr val="474A81"/>
                </a:solidFill>
              </a:rPr>
              <a:t>	O PIB é uma boa medida do bem-estar econômico porque as pessoas preferem alta renda. </a:t>
            </a:r>
          </a:p>
          <a:p>
            <a:pPr>
              <a:lnSpc>
                <a:spcPct val="90000"/>
              </a:lnSpc>
              <a:buSzPct val="70000"/>
              <a:buFont typeface="Monotype Sorts" pitchFamily="2" charset="2"/>
              <a:buNone/>
            </a:pPr>
            <a:r>
              <a:rPr lang="en-US" sz="3400">
                <a:solidFill>
                  <a:srgbClr val="474A81"/>
                </a:solidFill>
              </a:rPr>
              <a:t>	No entanto, o PIB não é uma medida perfeita do bem-estar pois algumas coisas, como o tempo destinado ao lazer e meio ambiente limpo não são mensurados pelo PIB.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144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Renda e Despesa da Economia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1225" y="2511425"/>
            <a:ext cx="7324725" cy="2216150"/>
          </a:xfrm>
          <a:noFill/>
          <a:ln/>
        </p:spPr>
        <p:txBody>
          <a:bodyPr/>
          <a:lstStyle/>
          <a:p>
            <a:pPr algn="l"/>
            <a:r>
              <a:rPr lang="en-US" sz="3400">
                <a:solidFill>
                  <a:srgbClr val="474A81"/>
                </a:solidFill>
              </a:rPr>
              <a:t>Quando julga-se o sucesso da economia, é natural observar a renda total que é gerada.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Renda e Despesa da Economia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3733800"/>
          </a:xfrm>
          <a:noFill/>
          <a:ln/>
        </p:spPr>
        <p:txBody>
          <a:bodyPr/>
          <a:lstStyle/>
          <a:p>
            <a:pPr>
              <a:buSzPct val="80000"/>
            </a:pPr>
            <a:r>
              <a:rPr lang="en-US" sz="3400">
                <a:solidFill>
                  <a:srgbClr val="474A81"/>
                </a:solidFill>
              </a:rPr>
              <a:t>Para a economia como um todo, </a:t>
            </a:r>
            <a:r>
              <a:rPr lang="en-US" sz="3400" i="1" u="sng">
                <a:solidFill>
                  <a:srgbClr val="474A81"/>
                </a:solidFill>
              </a:rPr>
              <a:t>a renda é igual à despesa</a:t>
            </a:r>
            <a:r>
              <a:rPr lang="en-US" sz="3400">
                <a:solidFill>
                  <a:srgbClr val="474A81"/>
                </a:solidFill>
              </a:rPr>
              <a:t> porque:</a:t>
            </a:r>
            <a:endParaRPr lang="en-US"/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 sz="3200">
                <a:solidFill>
                  <a:srgbClr val="474A81"/>
                </a:solidFill>
              </a:rPr>
              <a:t>Toda transação possui um comprador e um vendedor.</a:t>
            </a:r>
          </a:p>
          <a:p>
            <a:pPr lvl="1">
              <a:buClr>
                <a:schemeClr val="bg2"/>
              </a:buClr>
              <a:buSzPct val="70000"/>
              <a:buFont typeface="Monotype Sorts" pitchFamily="2" charset="2"/>
              <a:buChar char="u"/>
            </a:pPr>
            <a:r>
              <a:rPr lang="en-US" sz="3200">
                <a:solidFill>
                  <a:srgbClr val="474A81"/>
                </a:solidFill>
              </a:rPr>
              <a:t>Toda unidade monetária gasta por algum comprador é uma unidade ganha por um vendedor. 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2400"/>
          </a:xfrm>
          <a:noFill/>
          <a:ln/>
        </p:spPr>
        <p:txBody>
          <a:bodyPr/>
          <a:lstStyle/>
          <a:p>
            <a:pPr>
              <a:buSzPct val="70000"/>
            </a:pPr>
            <a:r>
              <a:rPr lang="en-US" sz="3600">
                <a:solidFill>
                  <a:srgbClr val="A50021"/>
                </a:solidFill>
              </a:rPr>
              <a:t>Produto interno bruto (PIB)</a:t>
            </a:r>
            <a:r>
              <a:rPr lang="en-US" sz="3600">
                <a:solidFill>
                  <a:srgbClr val="474A81"/>
                </a:solidFill>
              </a:rPr>
              <a:t> é uma medida da renda e despesas de uma economia. </a:t>
            </a:r>
          </a:p>
          <a:p>
            <a:pPr>
              <a:buSzPct val="70000"/>
            </a:pPr>
            <a:r>
              <a:rPr lang="en-US" sz="3600">
                <a:solidFill>
                  <a:srgbClr val="474A81"/>
                </a:solidFill>
              </a:rPr>
              <a:t>É o valor total de mercado de todos os bens e serviços finais produzidos na economia de um país num dado período de tempo.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Produto Interno Bruto</a:t>
            </a:r>
            <a:endParaRPr lang="en-US">
              <a:effectLst/>
              <a:latin typeface="Tahoma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O Diagrama do</a:t>
            </a:r>
            <a:br>
              <a:rPr lang="en-US" sz="3600">
                <a:effectLst/>
              </a:rPr>
            </a:br>
            <a:r>
              <a:rPr lang="en-US" sz="3600">
                <a:effectLst/>
              </a:rPr>
              <a:t>Fluxo Circular da Renda</a:t>
            </a:r>
            <a:endParaRPr lang="en-US" sz="3600">
              <a:effectLst/>
              <a:latin typeface="Tahom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9475" y="2892425"/>
            <a:ext cx="7502525" cy="1987550"/>
          </a:xfrm>
          <a:noFill/>
          <a:ln/>
        </p:spPr>
        <p:txBody>
          <a:bodyPr/>
          <a:lstStyle/>
          <a:p>
            <a:pPr algn="l"/>
            <a:r>
              <a:rPr lang="en-US" sz="3600">
                <a:solidFill>
                  <a:srgbClr val="474A81"/>
                </a:solidFill>
              </a:rPr>
              <a:t>A igualdade de renda e despesa pode ser ilustrada pelo diagrama do </a:t>
            </a:r>
            <a:r>
              <a:rPr lang="en-US" sz="3600">
                <a:solidFill>
                  <a:srgbClr val="A50021"/>
                </a:solidFill>
              </a:rPr>
              <a:t>fluxo circular da renda</a:t>
            </a:r>
            <a:r>
              <a:rPr lang="en-US" sz="3600">
                <a:solidFill>
                  <a:srgbClr val="474A81"/>
                </a:solidFill>
              </a:rPr>
              <a:t>. </a:t>
            </a:r>
            <a:endParaRPr lang="en-US" sz="36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00" name="Group 2056"/>
          <p:cNvGrpSpPr>
            <a:grpSpLocks/>
          </p:cNvGrpSpPr>
          <p:nvPr/>
        </p:nvGrpSpPr>
        <p:grpSpPr bwMode="auto">
          <a:xfrm>
            <a:off x="1066800" y="1371600"/>
            <a:ext cx="6553200" cy="1905000"/>
            <a:chOff x="672" y="912"/>
            <a:chExt cx="4128" cy="1200"/>
          </a:xfrm>
        </p:grpSpPr>
        <p:sp>
          <p:nvSpPr>
            <p:cNvPr id="110601" name="Text Box 2057"/>
            <p:cNvSpPr txBox="1">
              <a:spLocks noChangeArrowheads="1"/>
            </p:cNvSpPr>
            <p:nvPr/>
          </p:nvSpPr>
          <p:spPr bwMode="auto">
            <a:xfrm>
              <a:off x="3696" y="912"/>
              <a:ext cx="110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/>
                <a:t>Despesa </a:t>
              </a:r>
            </a:p>
          </p:txBody>
        </p:sp>
        <p:sp>
          <p:nvSpPr>
            <p:cNvPr id="110602" name="Text Box 2058"/>
            <p:cNvSpPr txBox="1">
              <a:spLocks noChangeArrowheads="1"/>
            </p:cNvSpPr>
            <p:nvPr/>
          </p:nvSpPr>
          <p:spPr bwMode="auto">
            <a:xfrm>
              <a:off x="1056" y="912"/>
              <a:ext cx="110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/>
                <a:t>Receita</a:t>
              </a:r>
            </a:p>
          </p:txBody>
        </p:sp>
        <p:cxnSp>
          <p:nvCxnSpPr>
            <p:cNvPr id="110603" name="AutoShape 2059"/>
            <p:cNvCxnSpPr>
              <a:cxnSpLocks noChangeShapeType="1"/>
              <a:endCxn id="110596" idx="0"/>
            </p:cNvCxnSpPr>
            <p:nvPr/>
          </p:nvCxnSpPr>
          <p:spPr bwMode="auto">
            <a:xfrm>
              <a:off x="3504" y="1200"/>
              <a:ext cx="1296" cy="912"/>
            </a:xfrm>
            <a:prstGeom prst="bentConnector2">
              <a:avLst/>
            </a:prstGeom>
            <a:noFill/>
            <a:ln w="57150">
              <a:solidFill>
                <a:srgbClr val="474A81"/>
              </a:solidFill>
              <a:miter lim="800000"/>
              <a:headEnd type="triangle" w="med" len="med"/>
              <a:tailEnd/>
            </a:ln>
            <a:effectLst/>
          </p:spPr>
        </p:cxnSp>
        <p:sp>
          <p:nvSpPr>
            <p:cNvPr id="110604" name="Line 2060"/>
            <p:cNvSpPr>
              <a:spLocks noChangeShapeType="1"/>
            </p:cNvSpPr>
            <p:nvPr/>
          </p:nvSpPr>
          <p:spPr bwMode="auto">
            <a:xfrm flipH="1">
              <a:off x="672" y="1200"/>
              <a:ext cx="1392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05" name="Line 2061"/>
            <p:cNvSpPr>
              <a:spLocks noChangeShapeType="1"/>
            </p:cNvSpPr>
            <p:nvPr/>
          </p:nvSpPr>
          <p:spPr bwMode="auto">
            <a:xfrm>
              <a:off x="672" y="1200"/>
              <a:ext cx="0" cy="864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059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  <a:noFill/>
          <a:ln/>
        </p:spPr>
        <p:txBody>
          <a:bodyPr/>
          <a:lstStyle/>
          <a:p>
            <a:r>
              <a:rPr lang="en-US" sz="3600">
                <a:effectLst/>
              </a:rPr>
              <a:t>Fluxo Circular da Renda</a:t>
            </a:r>
          </a:p>
        </p:txBody>
      </p:sp>
      <p:sp>
        <p:nvSpPr>
          <p:cNvPr id="110595" name="Oval 2051"/>
          <p:cNvSpPr>
            <a:spLocks noChangeArrowheads="1"/>
          </p:cNvSpPr>
          <p:nvPr/>
        </p:nvSpPr>
        <p:spPr bwMode="auto">
          <a:xfrm>
            <a:off x="381000" y="3124200"/>
            <a:ext cx="1828800" cy="1295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Firmas</a:t>
            </a:r>
          </a:p>
        </p:txBody>
      </p:sp>
      <p:sp>
        <p:nvSpPr>
          <p:cNvPr id="110596" name="Oval 2052"/>
          <p:cNvSpPr>
            <a:spLocks noChangeArrowheads="1"/>
          </p:cNvSpPr>
          <p:nvPr/>
        </p:nvSpPr>
        <p:spPr bwMode="auto">
          <a:xfrm>
            <a:off x="6705600" y="3276600"/>
            <a:ext cx="1828800" cy="1295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Famílias</a:t>
            </a:r>
          </a:p>
        </p:txBody>
      </p:sp>
      <p:sp>
        <p:nvSpPr>
          <p:cNvPr id="110597" name="Rectangle 2053"/>
          <p:cNvSpPr>
            <a:spLocks noChangeArrowheads="1"/>
          </p:cNvSpPr>
          <p:nvPr/>
        </p:nvSpPr>
        <p:spPr bwMode="auto">
          <a:xfrm>
            <a:off x="3276600" y="5181600"/>
            <a:ext cx="22860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latin typeface="Times New Roman" pitchFamily="18" charset="0"/>
              </a:rPr>
              <a:t>Mercado de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Times New Roman" pitchFamily="18" charset="0"/>
              </a:rPr>
              <a:t>fatores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Times New Roman" pitchFamily="18" charset="0"/>
              </a:rPr>
              <a:t>de produção</a:t>
            </a:r>
          </a:p>
        </p:txBody>
      </p:sp>
      <p:sp>
        <p:nvSpPr>
          <p:cNvPr id="110598" name="Rectangle 2054"/>
          <p:cNvSpPr>
            <a:spLocks noChangeArrowheads="1"/>
          </p:cNvSpPr>
          <p:nvPr/>
        </p:nvSpPr>
        <p:spPr bwMode="auto">
          <a:xfrm>
            <a:off x="3276600" y="1447800"/>
            <a:ext cx="22860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400">
                <a:latin typeface="Times New Roman" pitchFamily="18" charset="0"/>
              </a:rPr>
              <a:t>Mercado de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Times New Roman" pitchFamily="18" charset="0"/>
              </a:rPr>
              <a:t>bens e serviços</a:t>
            </a:r>
          </a:p>
        </p:txBody>
      </p:sp>
      <p:graphicFrame>
        <p:nvGraphicFramePr>
          <p:cNvPr id="132096" name="Object 2048"/>
          <p:cNvGraphicFramePr>
            <a:graphicFrameLocks noChangeAspect="1"/>
          </p:cNvGraphicFramePr>
          <p:nvPr/>
        </p:nvGraphicFramePr>
        <p:xfrm>
          <a:off x="4514850" y="32448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6" name="Equação" r:id="rId4" imgW="114120" imgH="215640" progId="Equation.3">
                  <p:embed/>
                </p:oleObj>
              </mc:Choice>
              <mc:Fallback>
                <p:oleObj name="Equação" r:id="rId4" imgW="114120" imgH="215640" progId="Equation.3">
                  <p:embed/>
                  <p:pic>
                    <p:nvPicPr>
                      <p:cNvPr id="0" name="Picture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44850"/>
                        <a:ext cx="11271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627" name="Group 2083"/>
          <p:cNvGrpSpPr>
            <a:grpSpLocks/>
          </p:cNvGrpSpPr>
          <p:nvPr/>
        </p:nvGrpSpPr>
        <p:grpSpPr bwMode="auto">
          <a:xfrm>
            <a:off x="685800" y="4419600"/>
            <a:ext cx="6934200" cy="2301875"/>
            <a:chOff x="432" y="2784"/>
            <a:chExt cx="4368" cy="1450"/>
          </a:xfrm>
        </p:grpSpPr>
        <p:sp>
          <p:nvSpPr>
            <p:cNvPr id="110607" name="Text Box 2063"/>
            <p:cNvSpPr txBox="1">
              <a:spLocks noChangeArrowheads="1"/>
            </p:cNvSpPr>
            <p:nvPr/>
          </p:nvSpPr>
          <p:spPr bwMode="auto">
            <a:xfrm>
              <a:off x="432" y="3792"/>
              <a:ext cx="148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Salários, aluguéis e lucros</a:t>
              </a:r>
            </a:p>
          </p:txBody>
        </p:sp>
        <p:sp>
          <p:nvSpPr>
            <p:cNvPr id="110608" name="Text Box 2064"/>
            <p:cNvSpPr txBox="1">
              <a:spLocks noChangeArrowheads="1"/>
            </p:cNvSpPr>
            <p:nvPr/>
          </p:nvSpPr>
          <p:spPr bwMode="auto">
            <a:xfrm>
              <a:off x="3648" y="3792"/>
              <a:ext cx="110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Renda</a:t>
              </a:r>
            </a:p>
          </p:txBody>
        </p:sp>
        <p:sp>
          <p:nvSpPr>
            <p:cNvPr id="110609" name="Line 2065"/>
            <p:cNvSpPr>
              <a:spLocks noChangeShapeType="1"/>
            </p:cNvSpPr>
            <p:nvPr/>
          </p:nvSpPr>
          <p:spPr bwMode="auto">
            <a:xfrm>
              <a:off x="624" y="2784"/>
              <a:ext cx="0" cy="96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0" name="Line 2066"/>
            <p:cNvSpPr>
              <a:spLocks noChangeShapeType="1"/>
            </p:cNvSpPr>
            <p:nvPr/>
          </p:nvSpPr>
          <p:spPr bwMode="auto">
            <a:xfrm>
              <a:off x="624" y="3744"/>
              <a:ext cx="1440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1" name="Line 2067"/>
            <p:cNvSpPr>
              <a:spLocks noChangeShapeType="1"/>
            </p:cNvSpPr>
            <p:nvPr/>
          </p:nvSpPr>
          <p:spPr bwMode="auto">
            <a:xfrm>
              <a:off x="3504" y="3792"/>
              <a:ext cx="1296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2" name="Line 2068"/>
            <p:cNvSpPr>
              <a:spLocks noChangeShapeType="1"/>
            </p:cNvSpPr>
            <p:nvPr/>
          </p:nvSpPr>
          <p:spPr bwMode="auto">
            <a:xfrm flipV="1">
              <a:off x="4800" y="2880"/>
              <a:ext cx="0" cy="912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0613" name="Group 2069"/>
          <p:cNvGrpSpPr>
            <a:grpSpLocks/>
          </p:cNvGrpSpPr>
          <p:nvPr/>
        </p:nvGrpSpPr>
        <p:grpSpPr bwMode="auto">
          <a:xfrm>
            <a:off x="1295400" y="2057400"/>
            <a:ext cx="6172200" cy="1219200"/>
            <a:chOff x="816" y="1344"/>
            <a:chExt cx="3888" cy="768"/>
          </a:xfrm>
        </p:grpSpPr>
        <p:sp>
          <p:nvSpPr>
            <p:cNvPr id="110614" name="Text Box 2070"/>
            <p:cNvSpPr txBox="1">
              <a:spLocks noChangeArrowheads="1"/>
            </p:cNvSpPr>
            <p:nvPr/>
          </p:nvSpPr>
          <p:spPr bwMode="auto">
            <a:xfrm>
              <a:off x="864" y="1344"/>
              <a:ext cx="124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Bens e serviços vendidos</a:t>
              </a:r>
            </a:p>
          </p:txBody>
        </p:sp>
        <p:sp>
          <p:nvSpPr>
            <p:cNvPr id="110615" name="Text Box 2071"/>
            <p:cNvSpPr txBox="1">
              <a:spLocks noChangeArrowheads="1"/>
            </p:cNvSpPr>
            <p:nvPr/>
          </p:nvSpPr>
          <p:spPr bwMode="auto">
            <a:xfrm>
              <a:off x="3456" y="1392"/>
              <a:ext cx="124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Bens e serviços comprados</a:t>
              </a:r>
            </a:p>
          </p:txBody>
        </p:sp>
        <p:sp>
          <p:nvSpPr>
            <p:cNvPr id="110616" name="Line 2072"/>
            <p:cNvSpPr>
              <a:spLocks noChangeShapeType="1"/>
            </p:cNvSpPr>
            <p:nvPr/>
          </p:nvSpPr>
          <p:spPr bwMode="auto">
            <a:xfrm>
              <a:off x="3504" y="1392"/>
              <a:ext cx="1104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7" name="Line 2073"/>
            <p:cNvSpPr>
              <a:spLocks noChangeShapeType="1"/>
            </p:cNvSpPr>
            <p:nvPr/>
          </p:nvSpPr>
          <p:spPr bwMode="auto">
            <a:xfrm>
              <a:off x="4608" y="1392"/>
              <a:ext cx="0" cy="72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8" name="Line 2074"/>
            <p:cNvSpPr>
              <a:spLocks noChangeShapeType="1"/>
            </p:cNvSpPr>
            <p:nvPr/>
          </p:nvSpPr>
          <p:spPr bwMode="auto">
            <a:xfrm flipV="1">
              <a:off x="816" y="1344"/>
              <a:ext cx="0" cy="672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19" name="Line 2075"/>
            <p:cNvSpPr>
              <a:spLocks noChangeShapeType="1"/>
            </p:cNvSpPr>
            <p:nvPr/>
          </p:nvSpPr>
          <p:spPr bwMode="auto">
            <a:xfrm>
              <a:off x="816" y="1344"/>
              <a:ext cx="1248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10628" name="Group 2084"/>
          <p:cNvGrpSpPr>
            <a:grpSpLocks/>
          </p:cNvGrpSpPr>
          <p:nvPr/>
        </p:nvGrpSpPr>
        <p:grpSpPr bwMode="auto">
          <a:xfrm>
            <a:off x="1295400" y="4419600"/>
            <a:ext cx="6172200" cy="1371600"/>
            <a:chOff x="816" y="2784"/>
            <a:chExt cx="3888" cy="864"/>
          </a:xfrm>
        </p:grpSpPr>
        <p:sp>
          <p:nvSpPr>
            <p:cNvPr id="110621" name="Line 2077"/>
            <p:cNvSpPr>
              <a:spLocks noChangeShapeType="1"/>
            </p:cNvSpPr>
            <p:nvPr/>
          </p:nvSpPr>
          <p:spPr bwMode="auto">
            <a:xfrm>
              <a:off x="4656" y="2832"/>
              <a:ext cx="0" cy="816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22" name="Text Box 2078"/>
            <p:cNvSpPr txBox="1">
              <a:spLocks noChangeArrowheads="1"/>
            </p:cNvSpPr>
            <p:nvPr/>
          </p:nvSpPr>
          <p:spPr bwMode="auto">
            <a:xfrm>
              <a:off x="3456" y="2976"/>
              <a:ext cx="124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Terra, trabalho e capital</a:t>
              </a:r>
            </a:p>
          </p:txBody>
        </p:sp>
        <p:sp>
          <p:nvSpPr>
            <p:cNvPr id="110623" name="Text Box 2079"/>
            <p:cNvSpPr txBox="1">
              <a:spLocks noChangeArrowheads="1"/>
            </p:cNvSpPr>
            <p:nvPr/>
          </p:nvSpPr>
          <p:spPr bwMode="auto">
            <a:xfrm>
              <a:off x="816" y="3120"/>
              <a:ext cx="1248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Insumos para a produção</a:t>
              </a:r>
            </a:p>
          </p:txBody>
        </p:sp>
        <p:sp>
          <p:nvSpPr>
            <p:cNvPr id="110624" name="Line 2080"/>
            <p:cNvSpPr>
              <a:spLocks noChangeShapeType="1"/>
            </p:cNvSpPr>
            <p:nvPr/>
          </p:nvSpPr>
          <p:spPr bwMode="auto">
            <a:xfrm flipH="1">
              <a:off x="816" y="3600"/>
              <a:ext cx="1248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25" name="Line 2081"/>
            <p:cNvSpPr>
              <a:spLocks noChangeShapeType="1"/>
            </p:cNvSpPr>
            <p:nvPr/>
          </p:nvSpPr>
          <p:spPr bwMode="auto">
            <a:xfrm flipV="1">
              <a:off x="816" y="2784"/>
              <a:ext cx="0" cy="816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0626" name="Line 2082"/>
            <p:cNvSpPr>
              <a:spLocks noChangeShapeType="1"/>
            </p:cNvSpPr>
            <p:nvPr/>
          </p:nvSpPr>
          <p:spPr bwMode="auto">
            <a:xfrm flipH="1">
              <a:off x="3504" y="3648"/>
              <a:ext cx="1152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0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nimBg="1" autoUpdateAnimBg="0"/>
      <p:bldP spid="110596" grpId="0" animBg="1" autoUpdateAnimBg="0"/>
      <p:bldP spid="110597" grpId="0" animBg="1" autoUpdateAnimBg="0"/>
      <p:bldP spid="110598" grpId="0" animBg="1" autoUpdateAnimBg="0"/>
    </p:bldLst>
  </p:timing>
</p:sld>
</file>

<file path=ppt/theme/theme1.xml><?xml version="1.0" encoding="utf-8"?>
<a:theme xmlns:a="http://schemas.openxmlformats.org/drawingml/2006/main" name="!mankiw">
  <a:themeElements>
    <a:clrScheme name="">
      <a:dk1>
        <a:srgbClr val="790015"/>
      </a:dk1>
      <a:lt1>
        <a:srgbClr val="F6BF69"/>
      </a:lt1>
      <a:dk2>
        <a:srgbClr val="6E0043"/>
      </a:dk2>
      <a:lt2>
        <a:srgbClr val="EF9100"/>
      </a:lt2>
      <a:accent1>
        <a:srgbClr val="00B7A5"/>
      </a:accent1>
      <a:accent2>
        <a:srgbClr val="618FFD"/>
      </a:accent2>
      <a:accent3>
        <a:srgbClr val="FADCB9"/>
      </a:accent3>
      <a:accent4>
        <a:srgbClr val="660010"/>
      </a:accent4>
      <a:accent5>
        <a:srgbClr val="AAD8CF"/>
      </a:accent5>
      <a:accent6>
        <a:srgbClr val="5781E5"/>
      </a:accent6>
      <a:hlink>
        <a:srgbClr val="F76681"/>
      </a:hlink>
      <a:folHlink>
        <a:srgbClr val="FDE3BA"/>
      </a:folHlink>
    </a:clrScheme>
    <a:fontScheme name="!mankiw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!mankiw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mankiw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mankiw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c:\office97\templa~1\presen~2\!mankiw.ppt</Template>
  <TotalTime>134</TotalTime>
  <Pages>64</Pages>
  <Words>1754</Words>
  <Application>Microsoft Office PowerPoint</Application>
  <PresentationFormat>Apresentação na tela (4:3)</PresentationFormat>
  <Paragraphs>313</Paragraphs>
  <Slides>46</Slides>
  <Notes>37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2" baseType="lpstr">
      <vt:lpstr>Arial</vt:lpstr>
      <vt:lpstr>Monotype Sorts</vt:lpstr>
      <vt:lpstr>Tahoma</vt:lpstr>
      <vt:lpstr>Times New Roman</vt:lpstr>
      <vt:lpstr>!mankiw</vt:lpstr>
      <vt:lpstr>Equação</vt:lpstr>
      <vt:lpstr>Princípios de Macroeconomia</vt:lpstr>
      <vt:lpstr>Microeconomia</vt:lpstr>
      <vt:lpstr>Macroeconomia</vt:lpstr>
      <vt:lpstr>Macroeconomia</vt:lpstr>
      <vt:lpstr>Renda e Despesa da Economia</vt:lpstr>
      <vt:lpstr>Renda e Despesa da Economia</vt:lpstr>
      <vt:lpstr>Produto Interno Bruto</vt:lpstr>
      <vt:lpstr>O Diagrama do Fluxo Circular da Renda</vt:lpstr>
      <vt:lpstr>Fluxo Circular da Renda</vt:lpstr>
      <vt:lpstr>Exemplo renda e produto (economia composta por apenas uma empresa)</vt:lpstr>
      <vt:lpstr>O Cálculo do Produto Interno Bruto (PIB)</vt:lpstr>
      <vt:lpstr>O Cálculo do Produto Interno Bruto (PIB)</vt:lpstr>
      <vt:lpstr>O Cálculo do Produto Interno Bruto (PIB)</vt:lpstr>
      <vt:lpstr>O Cálculo do Produto Interno Bruto (PIB)</vt:lpstr>
      <vt:lpstr>O que entra no PIB?</vt:lpstr>
      <vt:lpstr>O que não entra no PIB?</vt:lpstr>
      <vt:lpstr>Outras Medidas de Renda</vt:lpstr>
      <vt:lpstr>Produto Nacional Bruto</vt:lpstr>
      <vt:lpstr>Produto Nacional Líquido (PNL)</vt:lpstr>
      <vt:lpstr>Renda Nacional</vt:lpstr>
      <vt:lpstr>Renda Pessoal</vt:lpstr>
      <vt:lpstr>Renda Pessoal Disponível</vt:lpstr>
      <vt:lpstr>Os Elementos do PIB</vt:lpstr>
      <vt:lpstr>Os Elementos do PIB</vt:lpstr>
      <vt:lpstr>Os Elementos do PIB</vt:lpstr>
      <vt:lpstr>PIB e seus componentes (EUA - 1998)</vt:lpstr>
      <vt:lpstr>PIB Real e PIB Nominal</vt:lpstr>
      <vt:lpstr>PIB Real e PIB Nominal</vt:lpstr>
      <vt:lpstr>O Deflator do PIB</vt:lpstr>
      <vt:lpstr>PIB Real nos EUA</vt:lpstr>
      <vt:lpstr>PIB e Bem-estar Econômico</vt:lpstr>
      <vt:lpstr>PIB e Bem-estar Econômico</vt:lpstr>
      <vt:lpstr>PIB e Bem-estar Econômico</vt:lpstr>
      <vt:lpstr>PIB, Expectativa de Vida e Alfabetização</vt:lpstr>
      <vt:lpstr>Comparação do crescimento do PIB brasileiro com de outros países no 1º trimestre de 2012 (em relação ao trimestre anterior):</vt:lpstr>
      <vt:lpstr>PIB Mundial e PIB Brasileiro</vt:lpstr>
      <vt:lpstr>Evolução PIB mundial 2012/2013 (http://br.advfn.com/indicadores/pib</vt:lpstr>
      <vt:lpstr>Lista de Estados do Brasil por PIB</vt:lpstr>
      <vt:lpstr>Estados do Brasil por PIB</vt:lpstr>
      <vt:lpstr>PIB do Brasil em 2014 (resultado final anual)</vt:lpstr>
      <vt:lpstr>Resumo</vt:lpstr>
      <vt:lpstr>Apresentação do PowerPoint</vt:lpstr>
      <vt:lpstr>Comparação com o PIB de outros países  (1º trimestre de 2014)</vt:lpstr>
      <vt:lpstr>Resumo</vt:lpstr>
      <vt:lpstr>Resumo</vt:lpstr>
      <vt:lpstr>Resumo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22</dc:title>
  <dc:subject>Measuring a Nation's Income</dc:subject>
  <dc:creator>Mark P. Karscig</dc:creator>
  <cp:keywords>price elasticity</cp:keywords>
  <cp:lastModifiedBy>Pedro Marques</cp:lastModifiedBy>
  <cp:revision>371</cp:revision>
  <cp:lastPrinted>2014-05-07T11:45:51Z</cp:lastPrinted>
  <dcterms:created xsi:type="dcterms:W3CDTF">1998-06-22T00:04:04Z</dcterms:created>
  <dcterms:modified xsi:type="dcterms:W3CDTF">2016-05-09T14:15:19Z</dcterms:modified>
</cp:coreProperties>
</file>