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3"/>
  </p:notesMasterIdLst>
  <p:sldIdLst>
    <p:sldId id="257" r:id="rId2"/>
    <p:sldId id="258" r:id="rId3"/>
    <p:sldId id="260" r:id="rId4"/>
    <p:sldId id="301" r:id="rId5"/>
    <p:sldId id="261" r:id="rId6"/>
    <p:sldId id="300" r:id="rId7"/>
    <p:sldId id="262" r:id="rId8"/>
    <p:sldId id="263" r:id="rId9"/>
    <p:sldId id="264" r:id="rId10"/>
    <p:sldId id="265" r:id="rId11"/>
    <p:sldId id="266" r:id="rId12"/>
    <p:sldId id="326" r:id="rId13"/>
    <p:sldId id="327" r:id="rId14"/>
    <p:sldId id="267" r:id="rId15"/>
    <p:sldId id="292" r:id="rId16"/>
    <p:sldId id="270" r:id="rId17"/>
    <p:sldId id="268" r:id="rId18"/>
    <p:sldId id="271" r:id="rId19"/>
    <p:sldId id="293" r:id="rId20"/>
    <p:sldId id="382" r:id="rId21"/>
    <p:sldId id="294" r:id="rId22"/>
    <p:sldId id="295" r:id="rId23"/>
    <p:sldId id="296" r:id="rId24"/>
    <p:sldId id="297" r:id="rId25"/>
    <p:sldId id="299" r:id="rId26"/>
    <p:sldId id="272" r:id="rId27"/>
    <p:sldId id="273" r:id="rId28"/>
    <p:sldId id="274" r:id="rId29"/>
    <p:sldId id="298" r:id="rId30"/>
    <p:sldId id="275" r:id="rId31"/>
    <p:sldId id="277" r:id="rId32"/>
    <p:sldId id="276" r:id="rId33"/>
    <p:sldId id="278" r:id="rId34"/>
    <p:sldId id="279" r:id="rId35"/>
    <p:sldId id="280" r:id="rId36"/>
    <p:sldId id="281" r:id="rId37"/>
    <p:sldId id="328" r:id="rId38"/>
    <p:sldId id="329" r:id="rId39"/>
    <p:sldId id="282" r:id="rId40"/>
    <p:sldId id="330" r:id="rId41"/>
    <p:sldId id="332" r:id="rId42"/>
    <p:sldId id="334" r:id="rId43"/>
    <p:sldId id="335" r:id="rId44"/>
    <p:sldId id="336" r:id="rId45"/>
    <p:sldId id="286" r:id="rId46"/>
    <p:sldId id="287" r:id="rId47"/>
    <p:sldId id="339" r:id="rId48"/>
    <p:sldId id="337" r:id="rId49"/>
    <p:sldId id="340" r:id="rId50"/>
    <p:sldId id="341" r:id="rId51"/>
    <p:sldId id="338" r:id="rId52"/>
    <p:sldId id="342" r:id="rId53"/>
    <p:sldId id="343" r:id="rId54"/>
    <p:sldId id="344" r:id="rId55"/>
    <p:sldId id="304" r:id="rId56"/>
    <p:sldId id="346" r:id="rId57"/>
    <p:sldId id="306" r:id="rId58"/>
    <p:sldId id="347" r:id="rId59"/>
    <p:sldId id="348" r:id="rId60"/>
    <p:sldId id="364" r:id="rId61"/>
    <p:sldId id="365" r:id="rId62"/>
    <p:sldId id="366" r:id="rId63"/>
    <p:sldId id="367" r:id="rId64"/>
    <p:sldId id="368" r:id="rId65"/>
    <p:sldId id="370" r:id="rId66"/>
    <p:sldId id="349" r:id="rId67"/>
    <p:sldId id="371" r:id="rId68"/>
    <p:sldId id="350" r:id="rId69"/>
    <p:sldId id="351" r:id="rId70"/>
    <p:sldId id="372" r:id="rId71"/>
    <p:sldId id="352" r:id="rId72"/>
    <p:sldId id="353" r:id="rId73"/>
    <p:sldId id="354" r:id="rId74"/>
    <p:sldId id="355" r:id="rId75"/>
    <p:sldId id="356" r:id="rId76"/>
    <p:sldId id="374" r:id="rId77"/>
    <p:sldId id="375" r:id="rId78"/>
    <p:sldId id="357" r:id="rId79"/>
    <p:sldId id="358" r:id="rId80"/>
    <p:sldId id="359" r:id="rId81"/>
    <p:sldId id="360" r:id="rId82"/>
    <p:sldId id="376" r:id="rId83"/>
    <p:sldId id="379" r:id="rId84"/>
    <p:sldId id="377" r:id="rId85"/>
    <p:sldId id="378" r:id="rId86"/>
    <p:sldId id="380" r:id="rId87"/>
    <p:sldId id="361" r:id="rId88"/>
    <p:sldId id="363" r:id="rId89"/>
    <p:sldId id="373" r:id="rId90"/>
    <p:sldId id="381" r:id="rId91"/>
    <p:sldId id="383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05" autoAdjust="0"/>
  </p:normalViewPr>
  <p:slideViewPr>
    <p:cSldViewPr snapToGrid="0" snapToObjects="1">
      <p:cViewPr>
        <p:scale>
          <a:sx n="85" d="100"/>
          <a:sy n="85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9D62C-46C2-644B-9C53-BA7EBF6F50BF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E24F0-879F-5341-ADC6-5781AE8C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Porém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elétron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nível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(quantum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fogos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artifício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pavio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acendido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combustão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fornecendo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átomos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químico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elétron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de um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nível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nível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superior.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Entretanto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fundamental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estável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excitado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imediatamente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elétron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retorna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órbita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anterior. Mas,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ganhou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emitindo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quantidade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sob forma de um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comprimento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específico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relacionado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Aerossol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atinge</a:t>
            </a:r>
            <a:r>
              <a:rPr lang="en-US" dirty="0" smtClean="0"/>
              <a:t> a </a:t>
            </a:r>
            <a:r>
              <a:rPr lang="en-US" dirty="0" err="1" smtClean="0"/>
              <a:t>chama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cerca</a:t>
            </a:r>
            <a:r>
              <a:rPr lang="en-US" baseline="0" dirty="0" smtClean="0"/>
              <a:t> de 5% da </a:t>
            </a:r>
            <a:r>
              <a:rPr lang="en-US" baseline="0" dirty="0" err="1" smtClean="0"/>
              <a:t>amostra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forno</a:t>
            </a:r>
            <a:r>
              <a:rPr lang="en-US" dirty="0" smtClean="0"/>
              <a:t> de </a:t>
            </a:r>
            <a:r>
              <a:rPr lang="en-US" dirty="0" err="1" smtClean="0"/>
              <a:t>grafita</a:t>
            </a:r>
            <a:r>
              <a:rPr lang="en-US" dirty="0" smtClean="0"/>
              <a:t> </a:t>
            </a:r>
            <a:r>
              <a:rPr lang="en-US" dirty="0" err="1" smtClean="0"/>
              <a:t>aquecido</a:t>
            </a:r>
            <a:r>
              <a:rPr lang="en-US" dirty="0" smtClean="0"/>
              <a:t> </a:t>
            </a:r>
            <a:r>
              <a:rPr lang="en-US" dirty="0" err="1" smtClean="0"/>
              <a:t>eletricamente</a:t>
            </a:r>
            <a:r>
              <a:rPr lang="en-US" dirty="0" smtClean="0"/>
              <a:t> </a:t>
            </a:r>
            <a:r>
              <a:rPr lang="en-US" dirty="0" err="1" smtClean="0"/>
              <a:t>oferece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sensibilidade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proporcionada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chamas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necessita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amostra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9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qualificado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 saber </a:t>
            </a:r>
            <a:r>
              <a:rPr lang="en-US" baseline="0" dirty="0" err="1" smtClean="0"/>
              <a:t>interpretar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analito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modo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integrado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5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átomos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região</a:t>
            </a:r>
            <a:r>
              <a:rPr lang="en-US" baseline="0" dirty="0" smtClean="0"/>
              <a:t> central </a:t>
            </a:r>
            <a:r>
              <a:rPr lang="en-US" baseline="0" dirty="0" err="1" smtClean="0"/>
              <a:t>condensam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extremidades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evaporar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durante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próxima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amostra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interferência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corridas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chamada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efeito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memória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Interfere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analítico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Interfere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analítico</a:t>
            </a:r>
            <a:r>
              <a:rPr lang="en-US" baseline="0" dirty="0" smtClean="0"/>
              <a:t> do </a:t>
            </a:r>
            <a:r>
              <a:rPr lang="en-US" baseline="0" smtClean="0"/>
              <a:t>Mn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5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1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1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químico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possui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órbitas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níveis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valores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diferenciados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fóton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emitido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será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diferente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um.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químico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emitirá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característica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 for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utilizado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oxalato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estrôncio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(SrC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nitrato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estrôncio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(NO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fornecido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Sr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2+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vermelha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for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usado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cloreto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nitrato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cobre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(CuCl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NH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Cu(NO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ão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produzidos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íons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2+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observada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1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lâmpada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necessária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elemento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determinado</a:t>
            </a:r>
            <a:r>
              <a:rPr lang="en-US" dirty="0" smtClean="0"/>
              <a:t>, </a:t>
            </a:r>
            <a:r>
              <a:rPr lang="en-US" dirty="0" err="1" smtClean="0"/>
              <a:t>embora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lâmpadas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feitas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elemento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cátodo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83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uso</a:t>
            </a:r>
            <a:r>
              <a:rPr lang="en-US" dirty="0" smtClean="0"/>
              <a:t> do </a:t>
            </a:r>
            <a:r>
              <a:rPr lang="en-US" dirty="0" err="1" smtClean="0"/>
              <a:t>efeito</a:t>
            </a:r>
            <a:r>
              <a:rPr lang="en-US" dirty="0" smtClean="0"/>
              <a:t> Zeeman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correção</a:t>
            </a:r>
            <a:r>
              <a:rPr lang="en-US" dirty="0" smtClean="0"/>
              <a:t> de </a:t>
            </a:r>
            <a:r>
              <a:rPr lang="en-US" dirty="0" err="1" smtClean="0"/>
              <a:t>radiação</a:t>
            </a:r>
            <a:r>
              <a:rPr lang="en-US" dirty="0" smtClean="0"/>
              <a:t> de </a:t>
            </a:r>
            <a:r>
              <a:rPr lang="en-US" dirty="0" err="1" smtClean="0"/>
              <a:t>fundo</a:t>
            </a:r>
            <a:r>
              <a:rPr lang="en-US" dirty="0" smtClean="0"/>
              <a:t>, um campo </a:t>
            </a:r>
            <a:r>
              <a:rPr lang="en-US" dirty="0" err="1" smtClean="0"/>
              <a:t>magnético</a:t>
            </a:r>
            <a:r>
              <a:rPr lang="en-US" dirty="0" smtClean="0"/>
              <a:t> </a:t>
            </a:r>
            <a:r>
              <a:rPr lang="en-US" dirty="0" err="1" smtClean="0"/>
              <a:t>intenso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ligado</a:t>
            </a:r>
            <a:r>
              <a:rPr lang="en-US" dirty="0" smtClean="0"/>
              <a:t> e </a:t>
            </a:r>
            <a:r>
              <a:rPr lang="en-US" dirty="0" err="1" smtClean="0"/>
              <a:t>desligado</a:t>
            </a:r>
            <a:r>
              <a:rPr lang="en-US" dirty="0" smtClean="0"/>
              <a:t> </a:t>
            </a:r>
            <a:r>
              <a:rPr lang="en-US" dirty="0" err="1" smtClean="0"/>
              <a:t>alternadamente</a:t>
            </a:r>
            <a:r>
              <a:rPr lang="en-US" dirty="0" smtClean="0"/>
              <a:t>. A </a:t>
            </a:r>
            <a:r>
              <a:rPr lang="en-US" dirty="0" err="1" smtClean="0"/>
              <a:t>amostra</a:t>
            </a:r>
            <a:r>
              <a:rPr lang="en-US" dirty="0" smtClean="0"/>
              <a:t> e a </a:t>
            </a:r>
            <a:r>
              <a:rPr lang="en-US" dirty="0" err="1" smtClean="0"/>
              <a:t>radiação</a:t>
            </a:r>
            <a:r>
              <a:rPr lang="en-US" dirty="0" smtClean="0"/>
              <a:t> de </a:t>
            </a:r>
            <a:r>
              <a:rPr lang="en-US" dirty="0" err="1" smtClean="0"/>
              <a:t>fundo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observadas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o campo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desligado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radiação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fundo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observada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o campo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ligado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diferença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corrigido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Reação</a:t>
            </a:r>
            <a:r>
              <a:rPr lang="en-US" dirty="0" smtClean="0"/>
              <a:t> de </a:t>
            </a:r>
            <a:r>
              <a:rPr lang="en-US" dirty="0" err="1" smtClean="0"/>
              <a:t>ionização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0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Reação</a:t>
            </a:r>
            <a:r>
              <a:rPr lang="en-US" dirty="0" smtClean="0"/>
              <a:t> de </a:t>
            </a:r>
            <a:r>
              <a:rPr lang="en-US" dirty="0" err="1" smtClean="0"/>
              <a:t>ionização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Chama </a:t>
            </a:r>
            <a:r>
              <a:rPr lang="en-US" dirty="0" err="1" smtClean="0"/>
              <a:t>passa</a:t>
            </a:r>
            <a:r>
              <a:rPr lang="en-US" dirty="0" smtClean="0"/>
              <a:t>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cubeta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análise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espectrofotométrica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caminho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ótico</a:t>
            </a:r>
            <a:r>
              <a:rPr lang="en-US" baseline="0" dirty="0" smtClean="0"/>
              <a:t> = 10 cm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2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Chama </a:t>
            </a:r>
            <a:r>
              <a:rPr lang="en-US" dirty="0" err="1" smtClean="0"/>
              <a:t>passa</a:t>
            </a:r>
            <a:r>
              <a:rPr lang="en-US" dirty="0" smtClean="0"/>
              <a:t>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cubeta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análise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espectrofotométrica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caminho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ótico</a:t>
            </a:r>
            <a:r>
              <a:rPr lang="en-US" baseline="0" dirty="0" smtClean="0"/>
              <a:t> = 10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7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7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Queimador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mistura</a:t>
            </a:r>
            <a:r>
              <a:rPr lang="en-US" dirty="0" smtClean="0"/>
              <a:t> </a:t>
            </a:r>
            <a:r>
              <a:rPr lang="en-US" dirty="0" err="1" smtClean="0"/>
              <a:t>prévia</a:t>
            </a:r>
            <a:r>
              <a:rPr lang="en-US" dirty="0" smtClean="0"/>
              <a:t>: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misturados</a:t>
            </a:r>
            <a:r>
              <a:rPr lang="en-US" dirty="0" smtClean="0"/>
              <a:t> o </a:t>
            </a:r>
            <a:r>
              <a:rPr lang="en-US" dirty="0" err="1" smtClean="0"/>
              <a:t>combustível</a:t>
            </a:r>
            <a:r>
              <a:rPr lang="en-US" dirty="0" smtClean="0"/>
              <a:t>, o </a:t>
            </a:r>
            <a:r>
              <a:rPr lang="en-US" dirty="0" err="1" smtClean="0"/>
              <a:t>oxidante</a:t>
            </a:r>
            <a:r>
              <a:rPr lang="en-US" dirty="0" smtClean="0"/>
              <a:t> e a </a:t>
            </a:r>
            <a:r>
              <a:rPr lang="en-US" dirty="0" err="1" smtClean="0"/>
              <a:t>amostra</a:t>
            </a:r>
            <a:r>
              <a:rPr lang="en-US" dirty="0" smtClean="0"/>
              <a:t>,</a:t>
            </a:r>
            <a:r>
              <a:rPr lang="en-US" baseline="0" dirty="0" smtClean="0"/>
              <a:t> antes de </a:t>
            </a:r>
            <a:r>
              <a:rPr lang="en-US" baseline="0" dirty="0" err="1" smtClean="0"/>
              <a:t>serem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introduzidos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chama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Queimador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mistura</a:t>
            </a:r>
            <a:r>
              <a:rPr lang="en-US" dirty="0" smtClean="0"/>
              <a:t> </a:t>
            </a:r>
            <a:r>
              <a:rPr lang="en-US" dirty="0" err="1" smtClean="0"/>
              <a:t>prévia</a:t>
            </a:r>
            <a:r>
              <a:rPr lang="en-US" dirty="0" smtClean="0"/>
              <a:t>: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misturados</a:t>
            </a:r>
            <a:r>
              <a:rPr lang="en-US" dirty="0" smtClean="0"/>
              <a:t> o </a:t>
            </a:r>
            <a:r>
              <a:rPr lang="en-US" dirty="0" err="1" smtClean="0"/>
              <a:t>combustível</a:t>
            </a:r>
            <a:r>
              <a:rPr lang="en-US" dirty="0" smtClean="0"/>
              <a:t>, o </a:t>
            </a:r>
            <a:r>
              <a:rPr lang="en-US" dirty="0" err="1" smtClean="0"/>
              <a:t>oxidante</a:t>
            </a:r>
            <a:r>
              <a:rPr lang="en-US" dirty="0" smtClean="0"/>
              <a:t> e a </a:t>
            </a:r>
            <a:r>
              <a:rPr lang="en-US" dirty="0" err="1" smtClean="0"/>
              <a:t>amostra</a:t>
            </a:r>
            <a:r>
              <a:rPr lang="en-US" dirty="0" smtClean="0"/>
              <a:t>,</a:t>
            </a:r>
            <a:r>
              <a:rPr lang="en-US" baseline="0" dirty="0" smtClean="0"/>
              <a:t> antes de </a:t>
            </a:r>
            <a:r>
              <a:rPr lang="en-US" baseline="0" dirty="0" err="1" smtClean="0"/>
              <a:t>serem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introduzidos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chama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Nebulizador</a:t>
            </a:r>
            <a:r>
              <a:rPr lang="en-US" dirty="0" smtClean="0"/>
              <a:t> </a:t>
            </a:r>
            <a:r>
              <a:rPr lang="en-US" dirty="0" err="1" smtClean="0"/>
              <a:t>produz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aerossol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suspensão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partículas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líquidas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sólidas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gás</a:t>
            </a:r>
            <a:r>
              <a:rPr lang="en-US" baseline="0" dirty="0" smtClean="0"/>
              <a:t>)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amostra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líquida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24F0-879F-5341-ADC6-5781AE8C08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E9ECBA-55DD-7741-8C2D-225A4F9C9BF4}" type="datetimeFigureOut">
              <a:rPr lang="en-US" smtClean="0"/>
              <a:t>07/05/17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C0623A-F184-134C-B46F-54B3F30079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6375" y="246062"/>
            <a:ext cx="8731249" cy="1222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1863" y="2020987"/>
            <a:ext cx="6261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LOQ 4001 - Análise Instrumental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1968" y="417137"/>
            <a:ext cx="61726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cs typeface="Bernard MT Condensed"/>
              </a:rPr>
              <a:t>UNIVERSIDADE DE SÃO PAULO</a:t>
            </a:r>
          </a:p>
          <a:p>
            <a:pPr algn="ctr"/>
            <a:r>
              <a:rPr lang="en-US" sz="2600" b="1" dirty="0" smtClean="0">
                <a:cs typeface="Bernard MT Condensed"/>
              </a:rPr>
              <a:t>ESCOLA DE ENGENHARIA DE LORENA </a:t>
            </a:r>
            <a:endParaRPr lang="en-US" sz="2600" b="1" dirty="0">
              <a:cs typeface="Bernard MT Condensed"/>
            </a:endParaRPr>
          </a:p>
        </p:txBody>
      </p:sp>
      <p:pic>
        <p:nvPicPr>
          <p:cNvPr id="12" name="Picture 11" descr="eel-us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" r="58448" b="29117"/>
          <a:stretch/>
        </p:blipFill>
        <p:spPr>
          <a:xfrm>
            <a:off x="7799244" y="317500"/>
            <a:ext cx="1041292" cy="1071564"/>
          </a:xfrm>
          <a:prstGeom prst="rect">
            <a:avLst/>
          </a:prstGeom>
        </p:spPr>
      </p:pic>
      <p:pic>
        <p:nvPicPr>
          <p:cNvPr id="13" name="Picture 12" descr="eel-us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2" t="36407" b="18085"/>
          <a:stretch/>
        </p:blipFill>
        <p:spPr>
          <a:xfrm>
            <a:off x="295134" y="508001"/>
            <a:ext cx="1364432" cy="704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7374" y="3263745"/>
            <a:ext cx="666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/>
              <a:t>Espectroscopia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absorção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emissão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atômica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625" y="6393418"/>
            <a:ext cx="133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08.05.2017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199" y="1740469"/>
            <a:ext cx="859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 </a:t>
            </a:r>
            <a:r>
              <a:rPr lang="en-US" sz="2800" b="1" dirty="0" err="1" smtClean="0"/>
              <a:t>processo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absorção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luz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átomos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2199" y="2264272"/>
            <a:ext cx="8591361" cy="0"/>
          </a:xfrm>
          <a:prstGeom prst="line">
            <a:avLst/>
          </a:prstGeom>
          <a:ln w="76200" cmpd="sng">
            <a:solidFill>
              <a:srgbClr val="A23A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2199" y="1758115"/>
            <a:ext cx="859136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2198" y="2281718"/>
            <a:ext cx="8591361" cy="1706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200" b="1" dirty="0" err="1"/>
              <a:t>Átomos</a:t>
            </a:r>
            <a:r>
              <a:rPr lang="en-US" sz="2200" b="1" dirty="0"/>
              <a:t> </a:t>
            </a:r>
            <a:r>
              <a:rPr lang="en-US" sz="2200" b="1" dirty="0" err="1"/>
              <a:t>gasosos</a:t>
            </a:r>
            <a:r>
              <a:rPr lang="en-US" sz="2200" b="1" dirty="0"/>
              <a:t> no </a:t>
            </a:r>
            <a:r>
              <a:rPr lang="en-US" sz="2200" b="1" dirty="0" err="1"/>
              <a:t>estado</a:t>
            </a:r>
            <a:r>
              <a:rPr lang="en-US" sz="2200" b="1" dirty="0"/>
              <a:t> fundamental </a:t>
            </a:r>
            <a:r>
              <a:rPr lang="en-US" sz="2200" dirty="0" err="1"/>
              <a:t>absorvem</a:t>
            </a:r>
            <a:r>
              <a:rPr lang="en-US" sz="2200" dirty="0"/>
              <a:t> </a:t>
            </a:r>
            <a:r>
              <a:rPr lang="en-US" sz="2200" b="1" dirty="0" err="1"/>
              <a:t>energia</a:t>
            </a:r>
            <a:r>
              <a:rPr lang="en-US" sz="2200" b="1" dirty="0"/>
              <a:t> </a:t>
            </a:r>
            <a:r>
              <a:rPr lang="en-US" sz="2200" b="1" dirty="0" err="1"/>
              <a:t>radiante</a:t>
            </a:r>
            <a:r>
              <a:rPr lang="en-US" sz="2200" b="1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comprimentos</a:t>
            </a:r>
            <a:r>
              <a:rPr lang="en-US" sz="2200" dirty="0"/>
              <a:t> de </a:t>
            </a:r>
            <a:r>
              <a:rPr lang="en-US" sz="2200" dirty="0" err="1"/>
              <a:t>onda</a:t>
            </a:r>
            <a:r>
              <a:rPr lang="en-US" sz="2200" dirty="0"/>
              <a:t> </a:t>
            </a:r>
            <a:r>
              <a:rPr lang="en-US" sz="2200" dirty="0" err="1"/>
              <a:t>específicos</a:t>
            </a:r>
            <a:r>
              <a:rPr lang="en-US" sz="2200" dirty="0"/>
              <a:t> e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são</a:t>
            </a:r>
            <a:r>
              <a:rPr lang="en-US" sz="2200" dirty="0"/>
              <a:t> </a:t>
            </a:r>
            <a:r>
              <a:rPr lang="en-US" sz="2200" dirty="0" err="1"/>
              <a:t>capazes</a:t>
            </a:r>
            <a:r>
              <a:rPr lang="en-US" sz="2200" dirty="0"/>
              <a:t> de </a:t>
            </a:r>
            <a:r>
              <a:rPr lang="en-US" sz="2200" dirty="0" err="1"/>
              <a:t>promover</a:t>
            </a:r>
            <a:r>
              <a:rPr lang="en-US" sz="2200" dirty="0"/>
              <a:t> a </a:t>
            </a:r>
            <a:r>
              <a:rPr lang="en-US" sz="2200" b="1" dirty="0" err="1"/>
              <a:t>excitação</a:t>
            </a:r>
            <a:r>
              <a:rPr lang="en-US" sz="2200" b="1" dirty="0"/>
              <a:t> </a:t>
            </a:r>
            <a:r>
              <a:rPr lang="en-US" sz="2200" b="1" dirty="0" smtClean="0"/>
              <a:t>de </a:t>
            </a:r>
            <a:r>
              <a:rPr lang="en-US" sz="2200" b="1" dirty="0" err="1"/>
              <a:t>elétrons</a:t>
            </a:r>
            <a:r>
              <a:rPr lang="en-US" sz="2200" b="1" dirty="0"/>
              <a:t> da </a:t>
            </a:r>
            <a:r>
              <a:rPr lang="en-US" sz="2200" b="1" dirty="0" err="1"/>
              <a:t>camada</a:t>
            </a:r>
            <a:r>
              <a:rPr lang="en-US" sz="2200" b="1" dirty="0"/>
              <a:t> de </a:t>
            </a:r>
            <a:r>
              <a:rPr lang="en-US" sz="2200" b="1" dirty="0" err="1"/>
              <a:t>valência</a:t>
            </a:r>
            <a:endParaRPr lang="en-US" sz="2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9" y="4025354"/>
            <a:ext cx="4791576" cy="26287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49078" y="4612844"/>
            <a:ext cx="36244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</a:t>
            </a:r>
            <a:r>
              <a:rPr lang="en-US" b="1" dirty="0"/>
              <a:t>= </a:t>
            </a:r>
            <a:r>
              <a:rPr lang="en-US" dirty="0" err="1"/>
              <a:t>constante</a:t>
            </a:r>
            <a:r>
              <a:rPr lang="en-US" dirty="0"/>
              <a:t> de Plank </a:t>
            </a:r>
            <a:endParaRPr lang="en-US" dirty="0" smtClean="0"/>
          </a:p>
          <a:p>
            <a:pPr algn="ctr"/>
            <a:r>
              <a:rPr lang="en-US" b="1" dirty="0" smtClean="0"/>
              <a:t>c</a:t>
            </a:r>
            <a:r>
              <a:rPr lang="en-US" b="1" dirty="0"/>
              <a:t>= </a:t>
            </a:r>
            <a:r>
              <a:rPr lang="en-US" dirty="0" err="1" smtClean="0"/>
              <a:t>velocidade</a:t>
            </a:r>
            <a:r>
              <a:rPr lang="en-US" dirty="0" smtClean="0"/>
              <a:t> da </a:t>
            </a:r>
            <a:r>
              <a:rPr lang="en-US" dirty="0" err="1"/>
              <a:t>luz</a:t>
            </a:r>
            <a:r>
              <a:rPr lang="en-US" dirty="0"/>
              <a:t> no </a:t>
            </a:r>
            <a:r>
              <a:rPr lang="en-US" dirty="0" err="1"/>
              <a:t>vácuo</a:t>
            </a:r>
            <a:endParaRPr lang="en-US" dirty="0"/>
          </a:p>
          <a:p>
            <a:pPr algn="ctr"/>
            <a:r>
              <a:rPr lang="en-US" b="1" dirty="0" err="1"/>
              <a:t>λ</a:t>
            </a:r>
            <a:r>
              <a:rPr lang="en-US" b="1" dirty="0"/>
              <a:t>= </a:t>
            </a:r>
            <a:r>
              <a:rPr lang="en-US" dirty="0" err="1"/>
              <a:t>comprimento</a:t>
            </a:r>
            <a:r>
              <a:rPr lang="en-US" dirty="0"/>
              <a:t> de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característico</a:t>
            </a:r>
            <a:r>
              <a:rPr lang="en-US" i="1" dirty="0"/>
              <a:t> dos </a:t>
            </a:r>
            <a:r>
              <a:rPr lang="en-US" i="1" dirty="0" err="1"/>
              <a:t>elementos</a:t>
            </a:r>
            <a:r>
              <a:rPr lang="en-US" i="1" dirty="0"/>
              <a:t>)</a:t>
            </a:r>
          </a:p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∆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E é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inversamente proporcional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ao </a:t>
            </a:r>
            <a:r>
              <a:rPr lang="pt-BR" b="1" dirty="0" err="1">
                <a:solidFill>
                  <a:schemeClr val="bg2">
                    <a:lumMod val="50000"/>
                  </a:schemeClr>
                </a:solidFill>
              </a:rPr>
              <a:t>λ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8400" y="4025354"/>
            <a:ext cx="32435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∆E </a:t>
            </a:r>
            <a:r>
              <a:rPr lang="pt-BR" sz="2800" b="1" dirty="0" smtClean="0">
                <a:solidFill>
                  <a:schemeClr val="bg1"/>
                </a:solidFill>
              </a:rPr>
              <a:t>= </a:t>
            </a:r>
            <a:r>
              <a:rPr lang="en-US" sz="2600" b="1" dirty="0" smtClean="0"/>
              <a:t>E</a:t>
            </a:r>
            <a:r>
              <a:rPr lang="en-US" sz="2600" b="1" baseline="-25000" dirty="0" smtClean="0"/>
              <a:t>1</a:t>
            </a:r>
            <a:r>
              <a:rPr lang="en-US" sz="2600" b="1" dirty="0" smtClean="0"/>
              <a:t> – E</a:t>
            </a:r>
            <a:r>
              <a:rPr lang="en-US" sz="2600" b="1" baseline="-25000" dirty="0" smtClean="0"/>
              <a:t>0</a:t>
            </a:r>
            <a:r>
              <a:rPr lang="en-US" sz="2600" b="1" dirty="0" smtClean="0"/>
              <a:t> = </a:t>
            </a:r>
            <a:r>
              <a:rPr lang="en-US" sz="2600" b="1" dirty="0" err="1" smtClean="0"/>
              <a:t>hc</a:t>
            </a:r>
            <a:r>
              <a:rPr lang="en-US" sz="2600" b="1" dirty="0" smtClean="0"/>
              <a:t>/</a:t>
            </a:r>
            <a:r>
              <a:rPr lang="en-US" sz="2600" b="1" dirty="0" err="1" smtClean="0"/>
              <a:t>λ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61249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93" y="408372"/>
            <a:ext cx="8559911" cy="103942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6886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6" name="Picture 5" descr="Espectro_EM_pt.sv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25948"/>
          <a:stretch/>
        </p:blipFill>
        <p:spPr>
          <a:xfrm>
            <a:off x="279893" y="2206889"/>
            <a:ext cx="8610024" cy="3356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893" y="5587869"/>
            <a:ext cx="8559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b="1" dirty="0" smtClean="0"/>
              <a:t>Luz </a:t>
            </a:r>
            <a:r>
              <a:rPr lang="en-US" sz="2200" b="1" dirty="0" err="1" smtClean="0"/>
              <a:t>visível</a:t>
            </a:r>
            <a:r>
              <a:rPr lang="en-US" sz="2200" b="1" dirty="0" smtClean="0"/>
              <a:t> + </a:t>
            </a:r>
            <a:r>
              <a:rPr lang="en-US" sz="2200" b="1" dirty="0" err="1" smtClean="0"/>
              <a:t>outras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frequências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formas</a:t>
            </a:r>
            <a:r>
              <a:rPr lang="en-US" sz="2200" dirty="0" smtClean="0"/>
              <a:t> de </a:t>
            </a:r>
            <a:r>
              <a:rPr lang="en-US" sz="2200" dirty="0" err="1" smtClean="0"/>
              <a:t>energia</a:t>
            </a: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b="1" dirty="0" smtClean="0"/>
              <a:t>UV-VIS (180 – 800 nm):</a:t>
            </a:r>
            <a:r>
              <a:rPr lang="en-US" sz="2200" dirty="0" smtClean="0"/>
              <a:t> </a:t>
            </a:r>
            <a:r>
              <a:rPr lang="en-US" sz="2200" dirty="0" err="1" smtClean="0"/>
              <a:t>importante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a </a:t>
            </a:r>
            <a:r>
              <a:rPr lang="en-US" sz="2200" dirty="0" err="1" smtClean="0"/>
              <a:t>espectroscopia</a:t>
            </a:r>
            <a:r>
              <a:rPr lang="en-US" sz="2200" dirty="0" smtClean="0"/>
              <a:t> </a:t>
            </a:r>
            <a:r>
              <a:rPr lang="en-US" sz="2200" dirty="0" err="1" smtClean="0"/>
              <a:t>atômica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79893" y="1681242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err="1" smtClean="0"/>
              <a:t>Espectro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eletromagnético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065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9893" y="408372"/>
            <a:ext cx="8559911" cy="103942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pic>
        <p:nvPicPr>
          <p:cNvPr id="6" name="Picture 5" descr="flat,800x800,075,f-c,0,75,800,331.u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1"/>
          <a:stretch/>
        </p:blipFill>
        <p:spPr>
          <a:xfrm>
            <a:off x="3281903" y="1647093"/>
            <a:ext cx="5348724" cy="234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-teste-chama-sao-observadas-luzes-cores-diferentes-para-cada-sal-547f8831911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2" y="1756302"/>
            <a:ext cx="1801035" cy="2097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5202" y="2421589"/>
            <a:ext cx="1318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err="1" smtClean="0"/>
              <a:t>Teste</a:t>
            </a:r>
            <a:r>
              <a:rPr lang="en-US" sz="2200" b="1" dirty="0" smtClean="0"/>
              <a:t> de </a:t>
            </a:r>
          </a:p>
          <a:p>
            <a:pPr algn="ctr"/>
            <a:r>
              <a:rPr lang="en-US" sz="2200" b="1" dirty="0" err="1" smtClean="0"/>
              <a:t>chama</a:t>
            </a:r>
            <a:endParaRPr lang="en-US" sz="2200" b="1" dirty="0"/>
          </a:p>
        </p:txBody>
      </p:sp>
      <p:pic>
        <p:nvPicPr>
          <p:cNvPr id="9" name="Picture 8" descr="cor-do-fogo-de-artifício-2853118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>
          <a:xfrm>
            <a:off x="279893" y="4197123"/>
            <a:ext cx="3947104" cy="2390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377765" y="4122418"/>
            <a:ext cx="4462039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 dirty="0" err="1" smtClean="0"/>
              <a:t>Pavio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Combustão</a:t>
            </a:r>
            <a:r>
              <a:rPr lang="en-US" sz="2200" b="1" dirty="0" smtClean="0"/>
              <a:t> – </a:t>
            </a:r>
            <a:r>
              <a:rPr lang="en-US" sz="2200" b="1" dirty="0" err="1"/>
              <a:t>E</a:t>
            </a:r>
            <a:r>
              <a:rPr lang="en-US" sz="2200" b="1" dirty="0" err="1" smtClean="0"/>
              <a:t>nergia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excitação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eletrônica</a:t>
            </a:r>
            <a:endParaRPr lang="en-US" sz="2200" b="1" dirty="0" smtClean="0"/>
          </a:p>
          <a:p>
            <a:pPr algn="ctr">
              <a:spcBef>
                <a:spcPts val="600"/>
              </a:spcBef>
            </a:pPr>
            <a:r>
              <a:rPr lang="en-US" sz="2200" dirty="0" smtClean="0"/>
              <a:t>- </a:t>
            </a:r>
            <a:r>
              <a:rPr lang="en-US" sz="2200" dirty="0" err="1" smtClean="0"/>
              <a:t>Retorno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fundamental com </a:t>
            </a:r>
            <a:r>
              <a:rPr lang="en-US" sz="2200" dirty="0" err="1" smtClean="0"/>
              <a:t>emissão</a:t>
            </a:r>
            <a:r>
              <a:rPr lang="en-US" sz="2200" dirty="0" smtClean="0"/>
              <a:t> de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 </a:t>
            </a:r>
            <a:r>
              <a:rPr lang="en-US" sz="2200" dirty="0" err="1" smtClean="0"/>
              <a:t>radiante</a:t>
            </a:r>
            <a:r>
              <a:rPr lang="en-US" sz="2200" dirty="0" smtClean="0"/>
              <a:t> (</a:t>
            </a:r>
            <a:r>
              <a:rPr lang="en-US" sz="2200" dirty="0" err="1" smtClean="0"/>
              <a:t>fóton</a:t>
            </a:r>
            <a:r>
              <a:rPr lang="en-US" sz="2200" dirty="0" smtClean="0"/>
              <a:t>) de </a:t>
            </a:r>
            <a:r>
              <a:rPr lang="en-US" sz="2200" dirty="0" err="1" smtClean="0"/>
              <a:t>comprimento</a:t>
            </a:r>
            <a:r>
              <a:rPr lang="en-US" sz="2200" dirty="0" smtClean="0"/>
              <a:t> de </a:t>
            </a:r>
            <a:r>
              <a:rPr lang="en-US" sz="2200" dirty="0" err="1" smtClean="0"/>
              <a:t>onda</a:t>
            </a:r>
            <a:r>
              <a:rPr lang="en-US" sz="2200" dirty="0" smtClean="0"/>
              <a:t> </a:t>
            </a:r>
            <a:r>
              <a:rPr lang="en-US" sz="2200" dirty="0" err="1" smtClean="0"/>
              <a:t>específico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7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9463" y="2958356"/>
            <a:ext cx="8555282" cy="812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893" y="408372"/>
            <a:ext cx="8559911" cy="103942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21" y="1673413"/>
            <a:ext cx="8555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Cada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elemento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químico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possui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órbitas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energia</a:t>
            </a:r>
            <a:r>
              <a:rPr lang="en-US" sz="2200" b="1" dirty="0" smtClean="0"/>
              <a:t> com </a:t>
            </a:r>
            <a:r>
              <a:rPr lang="en-US" sz="2200" b="1" dirty="0" err="1" smtClean="0"/>
              <a:t>valores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diferenciados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4345599" y="2437412"/>
            <a:ext cx="452801" cy="469559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463" y="2971366"/>
            <a:ext cx="8540342" cy="87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/>
              <a:t>FÓTON DE ENERGIA EMITIDO SERÁ </a:t>
            </a:r>
            <a:r>
              <a:rPr lang="en-US" sz="2800" b="1" dirty="0" smtClean="0"/>
              <a:t>DIFERENTE </a:t>
            </a:r>
            <a:r>
              <a:rPr lang="en-US" sz="2800" b="1" dirty="0" smtClean="0"/>
              <a:t>PARA CADA UM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522" y="3925848"/>
            <a:ext cx="4522258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/>
              <a:t>Exemplos</a:t>
            </a:r>
            <a:r>
              <a:rPr lang="en-US" sz="2200" b="1" dirty="0" smtClean="0"/>
              <a:t>. </a:t>
            </a:r>
          </a:p>
          <a:p>
            <a:pPr algn="ctr"/>
            <a:r>
              <a:rPr lang="en-US" sz="2200" dirty="0" smtClean="0"/>
              <a:t>- </a:t>
            </a:r>
            <a:r>
              <a:rPr lang="en-US" sz="2200" dirty="0" err="1" smtClean="0"/>
              <a:t>Oxalato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/>
              <a:t>estrôncio</a:t>
            </a:r>
            <a:r>
              <a:rPr lang="en-US" sz="2200" dirty="0"/>
              <a:t> (SrC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4</a:t>
            </a:r>
            <a:r>
              <a:rPr lang="en-US" sz="2200" dirty="0"/>
              <a:t>)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nitrato</a:t>
            </a:r>
            <a:r>
              <a:rPr lang="en-US" sz="2200" dirty="0"/>
              <a:t> de </a:t>
            </a:r>
            <a:r>
              <a:rPr lang="en-US" sz="2200" dirty="0" err="1"/>
              <a:t>estrôncio</a:t>
            </a:r>
            <a:r>
              <a:rPr lang="en-US" sz="2200" dirty="0"/>
              <a:t> ((</a:t>
            </a:r>
            <a:r>
              <a:rPr lang="en-US" sz="2200" dirty="0" err="1"/>
              <a:t>Sr</a:t>
            </a:r>
            <a:r>
              <a:rPr lang="en-US" sz="2200" dirty="0"/>
              <a:t>(NO</a:t>
            </a:r>
            <a:r>
              <a:rPr lang="en-US" sz="2200" baseline="-25000" dirty="0"/>
              <a:t>3</a:t>
            </a:r>
            <a:r>
              <a:rPr lang="en-US" sz="2200" dirty="0"/>
              <a:t>)</a:t>
            </a:r>
            <a:r>
              <a:rPr lang="en-US" sz="2200" baseline="-25000" dirty="0"/>
              <a:t>2</a:t>
            </a:r>
            <a:r>
              <a:rPr lang="en-US" sz="2200" dirty="0" smtClean="0"/>
              <a:t>): </a:t>
            </a:r>
            <a:r>
              <a:rPr lang="en-US" sz="2200" dirty="0" err="1" smtClean="0"/>
              <a:t>íons</a:t>
            </a:r>
            <a:r>
              <a:rPr lang="en-US" sz="2200" dirty="0" smtClean="0"/>
              <a:t> Sr</a:t>
            </a:r>
            <a:r>
              <a:rPr lang="en-US" sz="2200" baseline="30000" dirty="0" smtClean="0"/>
              <a:t>2</a:t>
            </a:r>
            <a:r>
              <a:rPr lang="en-US" sz="2200" baseline="30000" dirty="0"/>
              <a:t>+</a:t>
            </a:r>
            <a:r>
              <a:rPr lang="en-US" sz="2200" dirty="0"/>
              <a:t>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err="1" smtClean="0"/>
              <a:t>cor</a:t>
            </a:r>
            <a:r>
              <a:rPr lang="en-US" sz="2200" dirty="0" smtClean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vermelha</a:t>
            </a:r>
            <a:r>
              <a:rPr lang="en-US" sz="2200" dirty="0"/>
              <a:t>; </a:t>
            </a:r>
            <a:endParaRPr lang="en-US" sz="2200" dirty="0" smtClean="0"/>
          </a:p>
          <a:p>
            <a:pPr algn="ctr"/>
            <a:r>
              <a:rPr lang="en-US" sz="2200" dirty="0" smtClean="0"/>
              <a:t>- </a:t>
            </a:r>
            <a:r>
              <a:rPr lang="en-US" sz="2200" dirty="0" err="1" smtClean="0"/>
              <a:t>Cloreto</a:t>
            </a:r>
            <a:r>
              <a:rPr lang="en-US" sz="2200" dirty="0" smtClean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nitrato</a:t>
            </a:r>
            <a:r>
              <a:rPr lang="en-US" sz="2200" dirty="0"/>
              <a:t> de </a:t>
            </a:r>
            <a:r>
              <a:rPr lang="en-US" sz="2200" dirty="0" err="1"/>
              <a:t>cobre</a:t>
            </a:r>
            <a:r>
              <a:rPr lang="en-US" sz="2200" dirty="0"/>
              <a:t> (CuCl</a:t>
            </a:r>
            <a:r>
              <a:rPr lang="en-US" sz="2200" baseline="-25000" dirty="0"/>
              <a:t>2</a:t>
            </a:r>
            <a:r>
              <a:rPr lang="en-US" sz="2200" dirty="0"/>
              <a:t> e NH</a:t>
            </a:r>
            <a:r>
              <a:rPr lang="en-US" sz="2200" baseline="-25000" dirty="0"/>
              <a:t>4</a:t>
            </a:r>
            <a:r>
              <a:rPr lang="en-US" sz="2200" dirty="0"/>
              <a:t>Cu(NO</a:t>
            </a:r>
            <a:r>
              <a:rPr lang="en-US" sz="2200" baseline="-25000" dirty="0"/>
              <a:t>3</a:t>
            </a:r>
            <a:r>
              <a:rPr lang="en-US" sz="2200" dirty="0"/>
              <a:t>)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  <a:r>
              <a:rPr lang="en-US" sz="2200" dirty="0"/>
              <a:t>, </a:t>
            </a:r>
            <a:r>
              <a:rPr lang="en-US" sz="2200" dirty="0" err="1" smtClean="0"/>
              <a:t>íons</a:t>
            </a:r>
            <a:r>
              <a:rPr lang="en-US" sz="2200" dirty="0" smtClean="0"/>
              <a:t> </a:t>
            </a:r>
            <a:r>
              <a:rPr lang="en-US" sz="2200" dirty="0"/>
              <a:t>Cu</a:t>
            </a:r>
            <a:r>
              <a:rPr lang="en-US" sz="2200" baseline="30000" dirty="0"/>
              <a:t>2+</a:t>
            </a:r>
            <a:r>
              <a:rPr lang="en-US" sz="2200" dirty="0"/>
              <a:t>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err="1" smtClean="0"/>
              <a:t>cor</a:t>
            </a:r>
            <a:r>
              <a:rPr lang="en-US" sz="2200" dirty="0" smtClean="0"/>
              <a:t> </a:t>
            </a:r>
            <a:r>
              <a:rPr lang="en-US" sz="2200" b="1" dirty="0" err="1">
                <a:solidFill>
                  <a:srgbClr val="008000"/>
                </a:solidFill>
              </a:rPr>
              <a:t>verde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azul</a:t>
            </a:r>
            <a:r>
              <a:rPr lang="en-US" sz="2200" dirty="0"/>
              <a:t>.</a:t>
            </a:r>
          </a:p>
        </p:txBody>
      </p:sp>
      <p:pic>
        <p:nvPicPr>
          <p:cNvPr id="11" name="Picture 10" descr="680063476_4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7" y="5468360"/>
            <a:ext cx="1897528" cy="1258254"/>
          </a:xfrm>
          <a:prstGeom prst="rect">
            <a:avLst/>
          </a:prstGeom>
        </p:spPr>
      </p:pic>
      <p:pic>
        <p:nvPicPr>
          <p:cNvPr id="12" name="Picture 11" descr="original_12_28_11_45_anonovo_fogoartific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17" y="5468360"/>
            <a:ext cx="1680279" cy="1258254"/>
          </a:xfrm>
          <a:prstGeom prst="rect">
            <a:avLst/>
          </a:prstGeom>
        </p:spPr>
      </p:pic>
      <p:pic>
        <p:nvPicPr>
          <p:cNvPr id="13" name="Picture 12" descr="1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74" y="3917749"/>
            <a:ext cx="2273841" cy="15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Visão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geral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técnica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3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35" y="1647562"/>
            <a:ext cx="1357917" cy="267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319" y="1809300"/>
            <a:ext cx="1404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Átomos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endParaRPr lang="en-US" b="1" dirty="0" smtClean="0"/>
          </a:p>
          <a:p>
            <a:pPr algn="ctr"/>
            <a:r>
              <a:rPr lang="en-US" b="1" dirty="0" err="1" smtClean="0"/>
              <a:t>chama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63531" y="2226546"/>
            <a:ext cx="972016" cy="501757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9273" y="2471311"/>
            <a:ext cx="36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876819" y="2931229"/>
            <a:ext cx="36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7157" y="3485227"/>
            <a:ext cx="36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3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23677" y="2455631"/>
            <a:ext cx="1881322" cy="30403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35547" y="3225661"/>
            <a:ext cx="2069452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8" idx="1"/>
          </p:cNvCxnSpPr>
          <p:nvPr/>
        </p:nvCxnSpPr>
        <p:spPr>
          <a:xfrm>
            <a:off x="3307999" y="3770059"/>
            <a:ext cx="1897000" cy="213327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91085" y="3225661"/>
            <a:ext cx="946700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4" idx="3"/>
          </p:cNvCxnSpPr>
          <p:nvPr/>
        </p:nvCxnSpPr>
        <p:spPr>
          <a:xfrm>
            <a:off x="1991085" y="3754379"/>
            <a:ext cx="119938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1032704">
            <a:off x="3840823" y="1780471"/>
            <a:ext cx="1035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sinal</a:t>
            </a:r>
            <a:r>
              <a:rPr lang="en-US" sz="1600" dirty="0" smtClean="0"/>
              <a:t> de </a:t>
            </a:r>
          </a:p>
          <a:p>
            <a:pPr algn="ctr"/>
            <a:r>
              <a:rPr lang="en-US" sz="1600" b="1" dirty="0" err="1" smtClean="0"/>
              <a:t>emissão</a:t>
            </a:r>
            <a:endParaRPr lang="en-US" sz="1600" b="1" dirty="0" smtClean="0"/>
          </a:p>
          <a:p>
            <a:pPr algn="ctr"/>
            <a:r>
              <a:rPr lang="en-US" sz="1600" dirty="0" err="1" smtClean="0"/>
              <a:t>atômica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785805" y="2696943"/>
            <a:ext cx="1147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sinal</a:t>
            </a:r>
            <a:r>
              <a:rPr lang="en-US" sz="1600" dirty="0" smtClean="0"/>
              <a:t> de </a:t>
            </a:r>
          </a:p>
          <a:p>
            <a:pPr algn="ctr"/>
            <a:r>
              <a:rPr lang="en-US" sz="1600" b="1" dirty="0" err="1" smtClean="0"/>
              <a:t>absorção</a:t>
            </a:r>
            <a:endParaRPr lang="en-US" sz="1600" b="1" dirty="0" smtClean="0"/>
          </a:p>
          <a:p>
            <a:pPr algn="ctr"/>
            <a:r>
              <a:rPr lang="en-US" sz="1600" dirty="0" err="1" smtClean="0"/>
              <a:t>atômica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 rot="367453">
            <a:off x="3501150" y="3818561"/>
            <a:ext cx="1528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sinal</a:t>
            </a:r>
            <a:r>
              <a:rPr lang="en-US" sz="1600" dirty="0" smtClean="0"/>
              <a:t> de </a:t>
            </a:r>
          </a:p>
          <a:p>
            <a:pPr algn="ctr"/>
            <a:r>
              <a:rPr lang="en-US" sz="1600" b="1" dirty="0" err="1" smtClean="0"/>
              <a:t>fluorescência</a:t>
            </a:r>
            <a:endParaRPr lang="en-US" sz="1600" b="1" dirty="0" smtClean="0"/>
          </a:p>
          <a:p>
            <a:pPr algn="ctr"/>
            <a:r>
              <a:rPr lang="en-US" sz="1600" dirty="0" err="1" smtClean="0"/>
              <a:t>atômica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22577" y="2881609"/>
            <a:ext cx="166850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Lâmpada</a:t>
            </a:r>
            <a:r>
              <a:rPr lang="en-US" b="1" dirty="0" smtClean="0"/>
              <a:t> de</a:t>
            </a:r>
          </a:p>
          <a:p>
            <a:pPr algn="ctr"/>
            <a:r>
              <a:rPr lang="en-US" b="1" dirty="0" err="1"/>
              <a:t>c</a:t>
            </a:r>
            <a:r>
              <a:rPr lang="en-US" b="1" dirty="0" err="1" smtClean="0"/>
              <a:t>átodo</a:t>
            </a:r>
            <a:r>
              <a:rPr lang="en-US" b="1" dirty="0" smtClean="0"/>
              <a:t> </a:t>
            </a:r>
            <a:r>
              <a:rPr lang="en-US" b="1" dirty="0" err="1" smtClean="0"/>
              <a:t>oco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29338" y="3569713"/>
            <a:ext cx="76174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Laser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04999" y="2270965"/>
            <a:ext cx="194155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Monocromador</a:t>
            </a:r>
            <a:endParaRPr lang="en-US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204999" y="3025309"/>
            <a:ext cx="194155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Monocromador</a:t>
            </a:r>
            <a:endParaRPr lang="en-US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5204999" y="3798720"/>
            <a:ext cx="194155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Monocromador</a:t>
            </a:r>
            <a:endParaRPr lang="en-US" b="1" dirty="0" smtClean="0"/>
          </a:p>
        </p:txBody>
      </p:sp>
      <p:cxnSp>
        <p:nvCxnSpPr>
          <p:cNvPr id="40" name="Straight Arrow Connector 39"/>
          <p:cNvCxnSpPr>
            <a:stCxn id="36" idx="3"/>
          </p:cNvCxnSpPr>
          <p:nvPr/>
        </p:nvCxnSpPr>
        <p:spPr>
          <a:xfrm>
            <a:off x="7146556" y="2455631"/>
            <a:ext cx="37872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46556" y="3215148"/>
            <a:ext cx="37872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46556" y="3986085"/>
            <a:ext cx="37872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87995" y="2273585"/>
            <a:ext cx="118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525283" y="2223422"/>
            <a:ext cx="1314461" cy="46062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87995" y="3034998"/>
            <a:ext cx="118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525283" y="2984835"/>
            <a:ext cx="1314461" cy="46062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587995" y="3807148"/>
            <a:ext cx="118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525283" y="3756985"/>
            <a:ext cx="1314461" cy="46062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46705" y="6677574"/>
            <a:ext cx="1062164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6705" y="5596911"/>
            <a:ext cx="1062164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46705" y="5224579"/>
            <a:ext cx="1062164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968201" y="5224579"/>
            <a:ext cx="3830" cy="1452995"/>
          </a:xfrm>
          <a:prstGeom prst="straightConnector1">
            <a:avLst/>
          </a:prstGeom>
          <a:ln w="31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417474" y="5596911"/>
            <a:ext cx="0" cy="1080663"/>
          </a:xfrm>
          <a:prstGeom prst="straightConnector1">
            <a:avLst/>
          </a:prstGeom>
          <a:ln w="31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855307" y="6677574"/>
            <a:ext cx="1062164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55307" y="5596911"/>
            <a:ext cx="1062164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55307" y="5224579"/>
            <a:ext cx="1062164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10931" y="6655427"/>
            <a:ext cx="1332591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110931" y="5574764"/>
            <a:ext cx="1332591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10931" y="5202432"/>
            <a:ext cx="1332591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630855" y="5202432"/>
            <a:ext cx="0" cy="1437315"/>
          </a:xfrm>
          <a:prstGeom prst="straightConnector1">
            <a:avLst/>
          </a:prstGeom>
          <a:ln w="31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165154" y="5224579"/>
            <a:ext cx="0" cy="1430849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651152" y="5574764"/>
            <a:ext cx="0" cy="1080664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339970" y="5208898"/>
            <a:ext cx="0" cy="1430849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284940" y="5574764"/>
            <a:ext cx="0" cy="1064983"/>
          </a:xfrm>
          <a:prstGeom prst="straightConnector1">
            <a:avLst/>
          </a:prstGeom>
          <a:ln w="31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998365" y="5194672"/>
            <a:ext cx="0" cy="380092"/>
          </a:xfrm>
          <a:prstGeom prst="straightConnector1">
            <a:avLst/>
          </a:prstGeom>
          <a:ln w="31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474874" y="6470470"/>
            <a:ext cx="221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Estado fundamental</a:t>
            </a:r>
            <a:endParaRPr lang="en-US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702845" y="5194672"/>
            <a:ext cx="197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Estados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excitados</a:t>
            </a:r>
            <a:endParaRPr lang="en-US" sz="1600" b="1" dirty="0"/>
          </a:p>
        </p:txBody>
      </p:sp>
      <p:sp>
        <p:nvSpPr>
          <p:cNvPr id="86" name="Right Brace 85"/>
          <p:cNvSpPr/>
          <p:nvPr/>
        </p:nvSpPr>
        <p:spPr>
          <a:xfrm>
            <a:off x="6553264" y="5194672"/>
            <a:ext cx="188132" cy="380092"/>
          </a:xfrm>
          <a:prstGeom prst="rightBrace">
            <a:avLst>
              <a:gd name="adj1" fmla="val 32914"/>
              <a:gd name="adj2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14264" y="4763202"/>
            <a:ext cx="117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Emissão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2697943" y="4759711"/>
            <a:ext cx="140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Absorção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832374" y="4712056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Fluorescência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76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Visão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geral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técnica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198" y="1666934"/>
            <a:ext cx="85913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/>
              <a:buChar char="•"/>
            </a:pPr>
            <a:r>
              <a:rPr lang="en-US" sz="2400" b="1" dirty="0" err="1" smtClean="0"/>
              <a:t>Três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formas</a:t>
            </a:r>
            <a:r>
              <a:rPr lang="en-US" sz="2400" b="1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espectroscopia</a:t>
            </a:r>
            <a:r>
              <a:rPr lang="en-US" sz="2400" dirty="0" smtClean="0"/>
              <a:t> </a:t>
            </a:r>
            <a:r>
              <a:rPr lang="en-US" sz="2400" dirty="0" err="1" smtClean="0"/>
              <a:t>atômica</a:t>
            </a:r>
            <a:r>
              <a:rPr lang="en-US" sz="2400" dirty="0" smtClean="0"/>
              <a:t>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2198" y="2576525"/>
            <a:ext cx="2643225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ABSORÇÃO</a:t>
            </a:r>
          </a:p>
          <a:p>
            <a:pPr algn="ctr"/>
            <a:r>
              <a:rPr lang="en-US" sz="2600" b="1" dirty="0" smtClean="0"/>
              <a:t>ATÔMICA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0778" y="2301134"/>
            <a:ext cx="5872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</a:t>
            </a:r>
            <a:r>
              <a:rPr lang="en-US" sz="2200" dirty="0" err="1" smtClean="0"/>
              <a:t>líquida</a:t>
            </a:r>
            <a:r>
              <a:rPr lang="en-US" sz="2200" dirty="0" smtClean="0"/>
              <a:t> </a:t>
            </a:r>
            <a:r>
              <a:rPr lang="en-US" sz="2200" dirty="0" err="1" smtClean="0"/>
              <a:t>aspirada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dentro</a:t>
            </a:r>
            <a:r>
              <a:rPr lang="en-US" sz="2200" dirty="0" smtClean="0"/>
              <a:t> de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chama</a:t>
            </a:r>
            <a:r>
              <a:rPr lang="en-US" sz="2200" dirty="0" smtClean="0"/>
              <a:t> a </a:t>
            </a:r>
            <a:r>
              <a:rPr lang="en-US" sz="2200" b="1" dirty="0" smtClean="0"/>
              <a:t>2000-3000 K</a:t>
            </a:r>
          </a:p>
          <a:p>
            <a:pPr algn="just"/>
            <a:r>
              <a:rPr lang="en-US" sz="2200" b="1" dirty="0" smtClean="0">
                <a:solidFill>
                  <a:srgbClr val="A23A28"/>
                </a:solidFill>
              </a:rPr>
              <a:t>-</a:t>
            </a:r>
            <a:r>
              <a:rPr lang="en-US" sz="2200" dirty="0" smtClean="0"/>
              <a:t> </a:t>
            </a:r>
            <a:r>
              <a:rPr lang="en-US" sz="2200" dirty="0" err="1" smtClean="0"/>
              <a:t>Líquido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evapora</a:t>
            </a:r>
            <a:r>
              <a:rPr lang="en-US" sz="2200" dirty="0" smtClean="0"/>
              <a:t> e </a:t>
            </a:r>
            <a:r>
              <a:rPr lang="en-US" sz="2200" b="1" dirty="0" err="1" smtClean="0"/>
              <a:t>sólido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é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atomizado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chama</a:t>
            </a:r>
            <a:endParaRPr lang="en-US" sz="2200" dirty="0"/>
          </a:p>
        </p:txBody>
      </p:sp>
      <p:pic>
        <p:nvPicPr>
          <p:cNvPr id="2" name="Picture 1" descr="322109288_58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13577" r="16001" b="10628"/>
          <a:stretch/>
        </p:blipFill>
        <p:spPr>
          <a:xfrm>
            <a:off x="282198" y="4117378"/>
            <a:ext cx="3060111" cy="2071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198" y="6174028"/>
            <a:ext cx="306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Lâmpada</a:t>
            </a:r>
            <a:r>
              <a:rPr lang="en-US" b="1" dirty="0" smtClean="0"/>
              <a:t> de </a:t>
            </a:r>
            <a:r>
              <a:rPr lang="en-US" b="1" dirty="0" err="1" smtClean="0"/>
              <a:t>cátodo</a:t>
            </a:r>
            <a:r>
              <a:rPr lang="en-US" b="1" dirty="0" smtClean="0"/>
              <a:t> </a:t>
            </a:r>
            <a:r>
              <a:rPr lang="en-US" b="1" dirty="0" err="1" smtClean="0"/>
              <a:t>oco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88530" y="4008589"/>
            <a:ext cx="5385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b="1" dirty="0" err="1" smtClean="0"/>
              <a:t>Cátodo</a:t>
            </a:r>
            <a:r>
              <a:rPr lang="en-US" sz="2000" dirty="0" smtClean="0"/>
              <a:t> (p. ex., Fe) </a:t>
            </a:r>
            <a:r>
              <a:rPr lang="en-US" sz="2000" b="1" dirty="0" err="1" smtClean="0"/>
              <a:t>bombardeado</a:t>
            </a:r>
            <a:r>
              <a:rPr lang="en-US" sz="2000" dirty="0" smtClean="0"/>
              <a:t> com </a:t>
            </a:r>
            <a:r>
              <a:rPr lang="en-US" sz="2000" b="1" dirty="0" err="1" smtClean="0"/>
              <a:t>íons</a:t>
            </a:r>
            <a:r>
              <a:rPr lang="en-US" sz="2000" b="1" dirty="0" smtClean="0"/>
              <a:t> Ne</a:t>
            </a:r>
            <a:r>
              <a:rPr lang="en-US" sz="2000" b="1" baseline="30000" dirty="0" smtClean="0"/>
              <a:t>+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Ar</a:t>
            </a:r>
            <a:r>
              <a:rPr lang="en-US" sz="2000" b="1" baseline="30000" dirty="0" smtClean="0"/>
              <a:t>+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</a:t>
            </a:r>
            <a:r>
              <a:rPr lang="en-US" sz="2000" dirty="0" err="1" smtClean="0"/>
              <a:t>elevada</a:t>
            </a:r>
            <a:r>
              <a:rPr lang="en-US" sz="2000" dirty="0" smtClean="0"/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err="1" smtClean="0"/>
              <a:t>Átomos</a:t>
            </a:r>
            <a:r>
              <a:rPr lang="en-US" sz="2000" dirty="0" smtClean="0"/>
              <a:t> de Fe </a:t>
            </a:r>
            <a:r>
              <a:rPr lang="en-US" sz="2000" dirty="0" err="1" smtClean="0"/>
              <a:t>excitados</a:t>
            </a:r>
            <a:r>
              <a:rPr lang="en-US" sz="2000" dirty="0" smtClean="0"/>
              <a:t> se </a:t>
            </a:r>
            <a:r>
              <a:rPr lang="en-US" sz="2000" b="1" dirty="0" err="1" smtClean="0"/>
              <a:t>vaporizam</a:t>
            </a:r>
            <a:r>
              <a:rPr lang="en-US" sz="2000" dirty="0" smtClean="0"/>
              <a:t> e </a:t>
            </a:r>
            <a:r>
              <a:rPr lang="en-US" sz="2000" b="1" dirty="0" err="1" smtClean="0"/>
              <a:t>emitem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luz</a:t>
            </a:r>
            <a:r>
              <a:rPr lang="en-US" sz="2000" dirty="0" smtClean="0"/>
              <a:t> com a </a:t>
            </a:r>
            <a:r>
              <a:rPr lang="en-US" sz="2000" dirty="0" err="1" smtClean="0"/>
              <a:t>mesma</a:t>
            </a:r>
            <a:r>
              <a:rPr lang="en-US" sz="2000" dirty="0" smtClean="0"/>
              <a:t> </a:t>
            </a:r>
            <a:r>
              <a:rPr lang="en-US" sz="2000" dirty="0" err="1" smtClean="0"/>
              <a:t>frequência</a:t>
            </a:r>
            <a:r>
              <a:rPr lang="en-US" sz="2000" dirty="0" smtClean="0"/>
              <a:t> </a:t>
            </a:r>
            <a:r>
              <a:rPr lang="en-US" sz="2000" dirty="0" err="1" smtClean="0"/>
              <a:t>absorvida</a:t>
            </a:r>
            <a:r>
              <a:rPr lang="en-US" sz="2000" dirty="0" smtClean="0"/>
              <a:t> </a:t>
            </a:r>
            <a:r>
              <a:rPr lang="en-US" sz="2000" dirty="0" err="1" smtClean="0"/>
              <a:t>pelos</a:t>
            </a:r>
            <a:r>
              <a:rPr lang="en-US" sz="2000" dirty="0" smtClean="0"/>
              <a:t> </a:t>
            </a:r>
            <a:r>
              <a:rPr lang="en-US" sz="2000" dirty="0" err="1" smtClean="0"/>
              <a:t>átomos</a:t>
            </a:r>
            <a:r>
              <a:rPr lang="en-US" sz="2000" dirty="0" smtClean="0"/>
              <a:t> de Fe do </a:t>
            </a:r>
            <a:r>
              <a:rPr lang="en-US" sz="2000" dirty="0" err="1" smtClean="0"/>
              <a:t>analito</a:t>
            </a:r>
            <a:r>
              <a:rPr lang="en-US" sz="2000" dirty="0" smtClean="0"/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Detector</a:t>
            </a:r>
            <a:r>
              <a:rPr lang="en-US" sz="2000" dirty="0" smtClean="0"/>
              <a:t> </a:t>
            </a:r>
            <a:r>
              <a:rPr lang="en-US" sz="2000" dirty="0" err="1" smtClean="0"/>
              <a:t>mede</a:t>
            </a:r>
            <a:r>
              <a:rPr lang="en-US" sz="2000" dirty="0" smtClean="0"/>
              <a:t> a </a:t>
            </a:r>
            <a:r>
              <a:rPr lang="en-US" sz="2000" dirty="0" err="1" smtClean="0"/>
              <a:t>quantidade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luz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passa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através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chama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24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284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Visão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geral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técnica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10" y="1835943"/>
            <a:ext cx="8598918" cy="461665"/>
          </a:xfrm>
          <a:prstGeom prst="rect">
            <a:avLst/>
          </a:prstGeom>
          <a:noFill/>
          <a:ln>
            <a:solidFill>
              <a:srgbClr val="47534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Absorção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atômica</a:t>
            </a:r>
            <a:r>
              <a:rPr lang="en-US" sz="2400" b="1" dirty="0" smtClean="0"/>
              <a:t> </a:t>
            </a:r>
            <a:r>
              <a:rPr lang="en-US" sz="2400" dirty="0" smtClean="0"/>
              <a:t>vs.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Absorção</a:t>
            </a:r>
            <a:r>
              <a:rPr lang="en-US" sz="2400" b="1" dirty="0" smtClean="0"/>
              <a:t> molecular</a:t>
            </a:r>
            <a:endParaRPr lang="en-US" sz="2400" b="1" dirty="0"/>
          </a:p>
        </p:txBody>
      </p:sp>
      <p:sp>
        <p:nvSpPr>
          <p:cNvPr id="7" name="Striped Right Arrow 6"/>
          <p:cNvSpPr/>
          <p:nvPr/>
        </p:nvSpPr>
        <p:spPr>
          <a:xfrm rot="5400000">
            <a:off x="4318200" y="2390125"/>
            <a:ext cx="530168" cy="65639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5410" y="2937510"/>
            <a:ext cx="8598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A23A28"/>
                </a:solidFill>
              </a:rPr>
              <a:t>Largura</a:t>
            </a:r>
            <a:r>
              <a:rPr lang="en-US" sz="2200" b="1" dirty="0" smtClean="0">
                <a:solidFill>
                  <a:srgbClr val="A23A28"/>
                </a:solidFill>
              </a:rPr>
              <a:t> da </a:t>
            </a:r>
            <a:r>
              <a:rPr lang="en-US" sz="2200" b="1" dirty="0" err="1" smtClean="0">
                <a:solidFill>
                  <a:srgbClr val="A23A28"/>
                </a:solidFill>
              </a:rPr>
              <a:t>banda</a:t>
            </a:r>
            <a:r>
              <a:rPr lang="en-US" sz="2200" b="1" dirty="0" smtClean="0">
                <a:solidFill>
                  <a:srgbClr val="A23A28"/>
                </a:solidFill>
              </a:rPr>
              <a:t> de </a:t>
            </a:r>
            <a:r>
              <a:rPr lang="en-US" sz="2200" b="1" dirty="0" err="1" smtClean="0">
                <a:solidFill>
                  <a:srgbClr val="A23A28"/>
                </a:solidFill>
              </a:rPr>
              <a:t>radiação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que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é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absorvida</a:t>
            </a:r>
            <a:r>
              <a:rPr lang="en-US" sz="2200" b="1" dirty="0">
                <a:solidFill>
                  <a:srgbClr val="A23A28"/>
                </a:solidFill>
              </a:rPr>
              <a:t>/</a:t>
            </a:r>
            <a:r>
              <a:rPr lang="en-US" sz="2200" b="1" dirty="0" err="1" smtClean="0">
                <a:solidFill>
                  <a:srgbClr val="A23A28"/>
                </a:solidFill>
              </a:rPr>
              <a:t>emitida</a:t>
            </a:r>
            <a:endParaRPr lang="en-US" sz="2200" b="1" dirty="0">
              <a:solidFill>
                <a:srgbClr val="A23A2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838" y="3664111"/>
            <a:ext cx="410071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b="1" dirty="0" err="1" smtClean="0"/>
              <a:t>Espectros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absorção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ótica</a:t>
            </a:r>
            <a:endParaRPr lang="en-US" sz="2200" b="1" dirty="0" smtClean="0"/>
          </a:p>
          <a:p>
            <a:pPr algn="ctr"/>
            <a:r>
              <a:rPr lang="en-US" sz="2200" b="1" dirty="0" smtClean="0"/>
              <a:t>de </a:t>
            </a:r>
            <a:r>
              <a:rPr lang="en-US" sz="2200" b="1" dirty="0" err="1" smtClean="0"/>
              <a:t>líquidos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sólidos</a:t>
            </a:r>
            <a:endParaRPr lang="en-US" sz="2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76009" y="4435785"/>
            <a:ext cx="198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10 – 100 nm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0735" y="3666344"/>
            <a:ext cx="3028543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b="1" dirty="0" err="1" smtClean="0"/>
              <a:t>Espectros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átomos</a:t>
            </a:r>
            <a:r>
              <a:rPr lang="en-US" sz="2200" b="1" dirty="0" smtClean="0"/>
              <a:t> </a:t>
            </a:r>
          </a:p>
          <a:p>
            <a:pPr algn="ctr"/>
            <a:r>
              <a:rPr lang="en-US" sz="2200" b="1" dirty="0" smtClean="0"/>
              <a:t>no </a:t>
            </a:r>
            <a:r>
              <a:rPr lang="en-US" sz="2200" b="1" dirty="0" err="1" smtClean="0"/>
              <a:t>estado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gasoso</a:t>
            </a:r>
            <a:endParaRPr lang="en-US" sz="22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76652" y="4433552"/>
            <a:ext cx="184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~ 0,001 nm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5410" y="5490374"/>
            <a:ext cx="8598918" cy="893578"/>
          </a:xfrm>
          <a:prstGeom prst="rect">
            <a:avLst/>
          </a:prstGeom>
          <a:noFill/>
          <a:ln>
            <a:solidFill>
              <a:srgbClr val="4753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dirty="0" smtClean="0"/>
              <a:t>Via de </a:t>
            </a:r>
            <a:r>
              <a:rPr lang="en-US" sz="2200" b="1" dirty="0" err="1" smtClean="0"/>
              <a:t>regra</a:t>
            </a:r>
            <a:r>
              <a:rPr lang="en-US" sz="2200" b="1" dirty="0" smtClean="0"/>
              <a:t>: </a:t>
            </a:r>
            <a:r>
              <a:rPr lang="en-US" sz="2200" b="1" dirty="0" err="1"/>
              <a:t>a</a:t>
            </a:r>
            <a:r>
              <a:rPr lang="en-US" sz="2200" b="1" dirty="0" err="1" smtClean="0"/>
              <a:t>usência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superposições</a:t>
            </a:r>
            <a:r>
              <a:rPr lang="en-US" sz="2200" b="1" dirty="0" smtClean="0"/>
              <a:t> </a:t>
            </a:r>
            <a:r>
              <a:rPr lang="en-US" sz="2200" dirty="0" smtClean="0"/>
              <a:t>entre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espectros</a:t>
            </a:r>
            <a:r>
              <a:rPr lang="en-US" sz="2200" dirty="0" smtClean="0"/>
              <a:t> de </a:t>
            </a:r>
            <a:r>
              <a:rPr lang="en-US" sz="2200" dirty="0" err="1" smtClean="0"/>
              <a:t>elementos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mesma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06" y="5090446"/>
            <a:ext cx="1907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23A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VANTAGEM</a:t>
            </a:r>
            <a:endParaRPr lang="en-US" sz="2400" b="1" dirty="0">
              <a:solidFill>
                <a:srgbClr val="A23A2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26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Visão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geral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técnica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198" y="1743429"/>
            <a:ext cx="85913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/>
              <a:buChar char="•"/>
            </a:pPr>
            <a:r>
              <a:rPr lang="en-US" sz="2400" b="1" dirty="0" err="1" smtClean="0"/>
              <a:t>Três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formas</a:t>
            </a:r>
            <a:r>
              <a:rPr lang="en-US" sz="2400" b="1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espectroscopia</a:t>
            </a:r>
            <a:r>
              <a:rPr lang="en-US" sz="2400" dirty="0" smtClean="0"/>
              <a:t> </a:t>
            </a:r>
            <a:r>
              <a:rPr lang="en-US" sz="2400" dirty="0" err="1" smtClean="0"/>
              <a:t>atômica</a:t>
            </a:r>
            <a:r>
              <a:rPr lang="en-US" sz="2400" dirty="0" smtClean="0"/>
              <a:t>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6778" y="2438825"/>
            <a:ext cx="284400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ABSORÇÃO</a:t>
            </a:r>
          </a:p>
          <a:p>
            <a:pPr algn="ctr"/>
            <a:r>
              <a:rPr lang="en-US" sz="2600" b="1" dirty="0" smtClean="0"/>
              <a:t>ATÔMICA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6778" y="3358039"/>
            <a:ext cx="28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sz="2200" dirty="0" err="1" smtClean="0"/>
              <a:t>Amostra</a:t>
            </a:r>
            <a:r>
              <a:rPr lang="en-US" sz="2200" dirty="0" smtClean="0"/>
              <a:t> </a:t>
            </a:r>
            <a:r>
              <a:rPr lang="en-US" sz="2200" dirty="0" err="1" smtClean="0"/>
              <a:t>líquida</a:t>
            </a:r>
            <a:r>
              <a:rPr lang="en-US" sz="2200" dirty="0" smtClean="0"/>
              <a:t> </a:t>
            </a:r>
            <a:r>
              <a:rPr lang="en-US" sz="2200" dirty="0" err="1" smtClean="0"/>
              <a:t>aspirada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dentro</a:t>
            </a:r>
            <a:r>
              <a:rPr lang="en-US" sz="2200" dirty="0" smtClean="0"/>
              <a:t> de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chama</a:t>
            </a:r>
            <a:r>
              <a:rPr lang="en-US" sz="2200" dirty="0" smtClean="0"/>
              <a:t> a </a:t>
            </a:r>
            <a:r>
              <a:rPr lang="en-US" sz="2200" b="1" dirty="0" smtClean="0"/>
              <a:t>2000-3000 K</a:t>
            </a:r>
          </a:p>
          <a:p>
            <a:pPr marL="342900" indent="-342900" algn="ctr">
              <a:buFont typeface="Arial"/>
              <a:buChar char="•"/>
            </a:pPr>
            <a:r>
              <a:rPr lang="en-US" sz="2200" dirty="0" err="1" smtClean="0"/>
              <a:t>Líquido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evapora</a:t>
            </a:r>
            <a:r>
              <a:rPr lang="en-US" sz="2200" dirty="0" smtClean="0"/>
              <a:t> e </a:t>
            </a:r>
            <a:r>
              <a:rPr lang="en-US" sz="2200" b="1" dirty="0" err="1" smtClean="0"/>
              <a:t>sólido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é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atomizado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chama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151216" y="2438825"/>
            <a:ext cx="2821978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FLUORESCÊNCIA</a:t>
            </a:r>
          </a:p>
          <a:p>
            <a:pPr algn="ctr"/>
            <a:r>
              <a:rPr lang="en-US" sz="2600" b="1" dirty="0" smtClean="0"/>
              <a:t>ATÔMICA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4168" y="2438825"/>
            <a:ext cx="2843459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EMISSÃO</a:t>
            </a:r>
          </a:p>
          <a:p>
            <a:pPr algn="ctr"/>
            <a:r>
              <a:rPr lang="en-US" sz="2600" b="1" dirty="0" smtClean="0"/>
              <a:t>ATÔMICA 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51215" y="3358039"/>
            <a:ext cx="2821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Átomos</a:t>
            </a:r>
            <a:r>
              <a:rPr lang="en-US" sz="2200" dirty="0" smtClean="0"/>
              <a:t> da </a:t>
            </a:r>
            <a:r>
              <a:rPr lang="en-US" sz="2200" dirty="0" err="1" smtClean="0"/>
              <a:t>chama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irradiados</a:t>
            </a:r>
            <a:r>
              <a:rPr lang="en-US" sz="2200" dirty="0" smtClean="0"/>
              <a:t> com um </a:t>
            </a:r>
            <a:r>
              <a:rPr lang="en-US" sz="2200" b="1" dirty="0" smtClean="0"/>
              <a:t>laser</a:t>
            </a:r>
            <a:r>
              <a:rPr lang="en-US" sz="2200" dirty="0" smtClean="0"/>
              <a:t>,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promovidos</a:t>
            </a:r>
            <a:r>
              <a:rPr lang="en-US" sz="2200" dirty="0" smtClean="0"/>
              <a:t> a um </a:t>
            </a:r>
            <a:r>
              <a:rPr lang="en-US" sz="2200" b="1" dirty="0" err="1" smtClean="0"/>
              <a:t>estado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excitado</a:t>
            </a:r>
            <a:r>
              <a:rPr lang="en-US" sz="2200" b="1" dirty="0" smtClean="0"/>
              <a:t> </a:t>
            </a:r>
            <a:r>
              <a:rPr lang="en-US" sz="2200" dirty="0" smtClean="0"/>
              <a:t>e </a:t>
            </a:r>
            <a:r>
              <a:rPr lang="en-US" sz="2200" dirty="0" err="1" smtClean="0"/>
              <a:t>podem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fluorescer</a:t>
            </a:r>
            <a:r>
              <a:rPr lang="en-US" sz="2200" b="1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retornar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fundamental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4168" y="3358039"/>
            <a:ext cx="2843459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Colisões</a:t>
            </a:r>
            <a:r>
              <a:rPr lang="en-US" sz="2200" dirty="0" smtClean="0"/>
              <a:t> no plasma </a:t>
            </a:r>
            <a:r>
              <a:rPr lang="en-US" sz="2200" dirty="0" err="1" smtClean="0"/>
              <a:t>promovem</a:t>
            </a:r>
            <a:r>
              <a:rPr lang="en-US" sz="2200" dirty="0" smtClean="0"/>
              <a:t>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a </a:t>
            </a:r>
            <a:r>
              <a:rPr lang="en-US" sz="2200" dirty="0" err="1" smtClean="0"/>
              <a:t>estados</a:t>
            </a:r>
            <a:r>
              <a:rPr lang="en-US" sz="2200" dirty="0" smtClean="0"/>
              <a:t> </a:t>
            </a:r>
            <a:r>
              <a:rPr lang="en-US" sz="2200" dirty="0" err="1" smtClean="0"/>
              <a:t>eletrônicos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excitados</a:t>
            </a:r>
            <a:r>
              <a:rPr lang="en-US" sz="2200" dirty="0" smtClean="0"/>
              <a:t> (</a:t>
            </a:r>
            <a:r>
              <a:rPr lang="en-US" sz="2200" dirty="0" err="1" smtClean="0"/>
              <a:t>emissão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retornar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fundamental)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939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Chamas</a:t>
            </a:r>
            <a:r>
              <a:rPr lang="en-US" sz="4000" b="1" dirty="0" smtClean="0">
                <a:solidFill>
                  <a:srgbClr val="4E501F"/>
                </a:solidFill>
              </a:rPr>
              <a:t>, </a:t>
            </a:r>
            <a:r>
              <a:rPr lang="en-US" sz="4000" b="1" dirty="0" err="1" smtClean="0">
                <a:solidFill>
                  <a:srgbClr val="4E501F"/>
                </a:solidFill>
              </a:rPr>
              <a:t>fornos</a:t>
            </a:r>
            <a:r>
              <a:rPr lang="en-US" sz="4000" b="1" dirty="0" smtClean="0">
                <a:solidFill>
                  <a:srgbClr val="4E501F"/>
                </a:solidFill>
              </a:rPr>
              <a:t> e plasmas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284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109" y="2324183"/>
            <a:ext cx="32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Analito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</a:t>
            </a:r>
            <a:r>
              <a:rPr lang="en-US" sz="2400" b="1" dirty="0" smtClean="0"/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atomizado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89629" y="2096031"/>
            <a:ext cx="350813" cy="458985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3489629" y="2555016"/>
            <a:ext cx="350813" cy="0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  <a:endCxn id="13" idx="1"/>
          </p:cNvCxnSpPr>
          <p:nvPr/>
        </p:nvCxnSpPr>
        <p:spPr>
          <a:xfrm>
            <a:off x="3489629" y="2555016"/>
            <a:ext cx="350813" cy="449492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0442" y="1880767"/>
            <a:ext cx="1283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CHAMA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0442" y="2339752"/>
            <a:ext cx="5003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FORNO AQUECIDO ELETRICAMENTE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40442" y="2789064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PLASMA</a:t>
            </a:r>
            <a:endParaRPr lang="en-US" sz="2200" b="1" dirty="0"/>
          </a:p>
        </p:txBody>
      </p:sp>
      <p:pic>
        <p:nvPicPr>
          <p:cNvPr id="15" name="Picture 14" descr="fire_PNG60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9" y="4173940"/>
            <a:ext cx="8583776" cy="26938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0109" y="3291304"/>
            <a:ext cx="8583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buFont typeface="Arial"/>
              <a:buChar char="•"/>
            </a:pPr>
            <a:r>
              <a:rPr lang="en-US" sz="2400" b="1" dirty="0" err="1" smtClean="0"/>
              <a:t>Atomizador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chamas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comum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equipamentos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antigos</a:t>
            </a:r>
            <a:endParaRPr lang="en-US" sz="2400" dirty="0" smtClean="0"/>
          </a:p>
          <a:p>
            <a:pPr marL="342900" indent="-342900" algn="just">
              <a:spcBef>
                <a:spcPts val="1000"/>
              </a:spcBef>
              <a:buFont typeface="Arial"/>
              <a:buChar char="•"/>
            </a:pPr>
            <a:r>
              <a:rPr lang="en-US" sz="2400" dirty="0" err="1" smtClean="0"/>
              <a:t>Chamas</a:t>
            </a:r>
            <a:r>
              <a:rPr lang="en-US" sz="2400" dirty="0" smtClean="0"/>
              <a:t> </a:t>
            </a:r>
            <a:r>
              <a:rPr lang="en-US" sz="2400" dirty="0" err="1" smtClean="0"/>
              <a:t>emitem</a:t>
            </a:r>
            <a:r>
              <a:rPr lang="en-US" sz="2400" dirty="0" smtClean="0"/>
              <a:t> </a:t>
            </a:r>
            <a:r>
              <a:rPr lang="en-US" sz="2400" dirty="0" err="1" smtClean="0"/>
              <a:t>luz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intensidade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subtraída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sinal</a:t>
            </a:r>
            <a:r>
              <a:rPr lang="en-US" sz="2400" b="1" dirty="0" smtClean="0"/>
              <a:t> total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obter</a:t>
            </a:r>
            <a:r>
              <a:rPr lang="en-US" sz="2400" b="1" dirty="0" smtClean="0"/>
              <a:t> o valor </a:t>
            </a:r>
            <a:r>
              <a:rPr lang="en-US" sz="2400" b="1" dirty="0" err="1" smtClean="0"/>
              <a:t>correspondente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sinal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analito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386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64895" y="1638426"/>
            <a:ext cx="6973135" cy="5021103"/>
            <a:chOff x="1064895" y="1638426"/>
            <a:chExt cx="6973135" cy="5021103"/>
          </a:xfrm>
        </p:grpSpPr>
        <p:grpSp>
          <p:nvGrpSpPr>
            <p:cNvPr id="49" name="Group 48"/>
            <p:cNvGrpSpPr/>
            <p:nvPr/>
          </p:nvGrpSpPr>
          <p:grpSpPr>
            <a:xfrm>
              <a:off x="1064895" y="1638426"/>
              <a:ext cx="6973135" cy="5021103"/>
              <a:chOff x="1064895" y="1638426"/>
              <a:chExt cx="6973135" cy="502110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64895" y="1638426"/>
                <a:ext cx="6906699" cy="5021103"/>
                <a:chOff x="269266" y="1638426"/>
                <a:chExt cx="6906699" cy="502110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727"/>
                <a:stretch/>
              </p:blipFill>
              <p:spPr>
                <a:xfrm>
                  <a:off x="269266" y="1638426"/>
                  <a:ext cx="6906699" cy="5021103"/>
                </a:xfrm>
                <a:prstGeom prst="rect">
                  <a:avLst/>
                </a:prstGeom>
              </p:spPr>
            </p:pic>
            <p:grpSp>
              <p:nvGrpSpPr>
                <p:cNvPr id="22" name="Group 31"/>
                <p:cNvGrpSpPr>
                  <a:grpSpLocks/>
                </p:cNvGrpSpPr>
                <p:nvPr/>
              </p:nvGrpSpPr>
              <p:grpSpPr bwMode="auto">
                <a:xfrm>
                  <a:off x="1589088" y="1638427"/>
                  <a:ext cx="2214562" cy="1004887"/>
                  <a:chOff x="748" y="580"/>
                  <a:chExt cx="1395" cy="633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13" y="950"/>
                    <a:ext cx="838" cy="263"/>
                    <a:chOff x="3550" y="656"/>
                    <a:chExt cx="838" cy="263"/>
                  </a:xfrm>
                </p:grpSpPr>
                <p:sp>
                  <p:nvSpPr>
                    <p:cNvPr id="2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656"/>
                      <a:ext cx="566" cy="26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749"/>
                      <a:ext cx="142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744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836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580"/>
                    <a:ext cx="139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Lâmpada de</a:t>
                    </a: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cátodo oco</a:t>
                    </a:r>
                  </a:p>
                </p:txBody>
              </p:sp>
            </p:grpSp>
            <p:grpSp>
              <p:nvGrpSpPr>
                <p:cNvPr id="32" name="Group 43"/>
                <p:cNvGrpSpPr>
                  <a:grpSpLocks/>
                </p:cNvGrpSpPr>
                <p:nvPr/>
              </p:nvGrpSpPr>
              <p:grpSpPr bwMode="auto">
                <a:xfrm>
                  <a:off x="3520232" y="1866184"/>
                  <a:ext cx="1630363" cy="457200"/>
                  <a:chOff x="2160" y="1147"/>
                  <a:chExt cx="1027" cy="288"/>
                </a:xfrm>
              </p:grpSpPr>
              <p:sp>
                <p:nvSpPr>
                  <p:cNvPr id="3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1147"/>
                    <a:ext cx="3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dirty="0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r>
                      <a:rPr lang="pt-BR" baseline="-25000" dirty="0">
                        <a:solidFill>
                          <a:srgbClr val="FF0000"/>
                        </a:solidFill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7" y="1147"/>
                    <a:ext cx="30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endParaRPr lang="pt-BR" baseline="-2500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08847" y="1638426"/>
                  <a:ext cx="122863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pt-BR" sz="1800" dirty="0">
                      <a:latin typeface="+mn-lt"/>
                    </a:rPr>
                    <a:t>c</a:t>
                  </a:r>
                  <a:r>
                    <a:rPr lang="pt-BR" sz="1800" dirty="0" smtClean="0">
                      <a:latin typeface="+mn-lt"/>
                    </a:rPr>
                    <a:t>hama</a:t>
                  </a:r>
                  <a:endParaRPr lang="pt-BR" sz="1800" dirty="0">
                    <a:latin typeface="+mn-lt"/>
                  </a:endParaRPr>
                </a:p>
              </p:txBody>
            </p:sp>
          </p:grpSp>
          <p:pic>
            <p:nvPicPr>
              <p:cNvPr id="40" name="Picture 39" descr="computador-de-mesa-colorear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6" t="11757" r="8661" b="11528"/>
              <a:stretch/>
            </p:blipFill>
            <p:spPr>
              <a:xfrm>
                <a:off x="6480943" y="4773443"/>
                <a:ext cx="1337966" cy="979168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7527878" y="2937504"/>
                <a:ext cx="0" cy="5354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839351" y="3499213"/>
                <a:ext cx="1086339" cy="292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42308" y="3777191"/>
                <a:ext cx="1295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amplificador</a:t>
                </a:r>
                <a:endParaRPr lang="en-US" sz="1400" b="1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7221868" y="4161465"/>
                <a:ext cx="167700" cy="566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80943" y="5752611"/>
                <a:ext cx="1272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computador</a:t>
                </a:r>
                <a:endParaRPr lang="en-US" sz="1400" b="1" dirty="0"/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4194365" y="2435057"/>
              <a:ext cx="6834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429540" y="1614521"/>
            <a:ext cx="1751012" cy="1134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4948" y="1584867"/>
            <a:ext cx="1876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Tipo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an</a:t>
            </a:r>
            <a:r>
              <a:rPr lang="en-US" b="1" dirty="0" err="1" smtClean="0">
                <a:solidFill>
                  <a:srgbClr val="FF0000"/>
                </a:solidFill>
              </a:rPr>
              <a:t>álise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Absorção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atômica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9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Técnicas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análise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AutoShape 7"/>
          <p:cNvSpPr>
            <a:spLocks noChangeAspect="1" noChangeArrowheads="1"/>
          </p:cNvSpPr>
          <p:nvPr/>
        </p:nvSpPr>
        <p:spPr bwMode="auto">
          <a:xfrm>
            <a:off x="213427" y="2233560"/>
            <a:ext cx="87487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324677" y="2955872"/>
            <a:ext cx="655637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324677" y="2955872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731745" y="4322194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731745" y="4320881"/>
            <a:ext cx="0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917608" y="4322194"/>
            <a:ext cx="0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3069130" y="4335552"/>
            <a:ext cx="2950997" cy="68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3069131" y="4342405"/>
            <a:ext cx="0" cy="5882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508399" y="2469097"/>
            <a:ext cx="0" cy="236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7256739" y="4264121"/>
            <a:ext cx="12429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6020128" y="4335552"/>
            <a:ext cx="0" cy="5950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8499658" y="4264241"/>
            <a:ext cx="0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7256739" y="4265607"/>
            <a:ext cx="0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1324677" y="382258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7881048" y="2955872"/>
            <a:ext cx="0" cy="1308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66062" y="3255445"/>
            <a:ext cx="2138153" cy="620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b="1" dirty="0" smtClean="0">
                <a:ea typeface="Batang" pitchFamily="18" charset="-127"/>
              </a:rPr>
              <a:t>Métodos </a:t>
            </a:r>
            <a:r>
              <a:rPr lang="pt-BR" altLang="ko-KR" b="1" dirty="0">
                <a:ea typeface="Batang" pitchFamily="18" charset="-127"/>
              </a:rPr>
              <a:t>Eletroanalíticos</a:t>
            </a:r>
            <a:endParaRPr lang="pt-BR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427879" y="3255445"/>
            <a:ext cx="2161039" cy="62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b="1" dirty="0" smtClean="0">
                <a:solidFill>
                  <a:srgbClr val="000000"/>
                </a:solidFill>
                <a:ea typeface="Batang" pitchFamily="18" charset="-127"/>
              </a:rPr>
              <a:t>Métodos </a:t>
            </a:r>
            <a:r>
              <a:rPr lang="pt-BR" altLang="ko-KR" b="1" dirty="0">
                <a:solidFill>
                  <a:srgbClr val="000000"/>
                </a:solidFill>
                <a:ea typeface="Batang" pitchFamily="18" charset="-127"/>
              </a:rPr>
              <a:t>Espectrométricos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6775086" y="3255445"/>
            <a:ext cx="2223769" cy="620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b="1" dirty="0" smtClean="0">
                <a:solidFill>
                  <a:srgbClr val="000000"/>
                </a:solidFill>
                <a:ea typeface="Batang" pitchFamily="18" charset="-127"/>
              </a:rPr>
              <a:t>Métodos </a:t>
            </a:r>
            <a:r>
              <a:rPr lang="pt-BR" altLang="ko-KR" b="1" dirty="0">
                <a:solidFill>
                  <a:srgbClr val="000000"/>
                </a:solidFill>
                <a:ea typeface="Batang" pitchFamily="18" charset="-127"/>
              </a:rPr>
              <a:t>Cromatográficos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7877271" y="4485366"/>
            <a:ext cx="1159608" cy="405033"/>
          </a:xfrm>
          <a:prstGeom prst="rect">
            <a:avLst/>
          </a:prstGeom>
          <a:solidFill>
            <a:srgbClr val="CCD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ea typeface="Batang" pitchFamily="18" charset="-127"/>
              </a:rPr>
              <a:t>Cromatografia Líquida 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6656412" y="4485366"/>
            <a:ext cx="1163199" cy="405033"/>
          </a:xfrm>
          <a:prstGeom prst="rect">
            <a:avLst/>
          </a:prstGeom>
          <a:solidFill>
            <a:srgbClr val="CCD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ea typeface="Batang" pitchFamily="18" charset="-127"/>
              </a:rPr>
              <a:t>Cromatografia Gasosa 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3922661" y="4740044"/>
            <a:ext cx="1171475" cy="574310"/>
          </a:xfrm>
          <a:prstGeom prst="rect">
            <a:avLst/>
          </a:prstGeom>
          <a:solidFill>
            <a:srgbClr val="DED5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 anchor="ctr">
            <a:spAutoFit/>
          </a:bodyPr>
          <a:lstStyle/>
          <a:p>
            <a:pPr algn="ctr"/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Infravermelho</a:t>
            </a:r>
          </a:p>
          <a:p>
            <a:pPr algn="ctr"/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e</a:t>
            </a:r>
          </a:p>
          <a:p>
            <a:pPr algn="ctr"/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RMN 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257049" y="4930622"/>
            <a:ext cx="1526157" cy="574310"/>
          </a:xfrm>
          <a:prstGeom prst="rect">
            <a:avLst/>
          </a:prstGeom>
          <a:solidFill>
            <a:srgbClr val="DED5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ea typeface="Batang" pitchFamily="18" charset="-127"/>
              </a:rPr>
              <a:t>Absorção </a:t>
            </a:r>
            <a:r>
              <a:rPr lang="pt-BR" altLang="ko-KR" sz="1100" b="1" dirty="0" smtClean="0">
                <a:solidFill>
                  <a:srgbClr val="000000"/>
                </a:solidFill>
                <a:ea typeface="Batang" pitchFamily="18" charset="-127"/>
              </a:rPr>
              <a:t>Atômica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ea typeface="Batang" pitchFamily="18" charset="-127"/>
              </a:rPr>
              <a:t>e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ea typeface="Batang" pitchFamily="18" charset="-127"/>
              </a:rPr>
              <a:t>Emissão Atômica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571449" y="4908369"/>
            <a:ext cx="995362" cy="235756"/>
          </a:xfrm>
          <a:prstGeom prst="rect">
            <a:avLst/>
          </a:prstGeom>
          <a:solidFill>
            <a:srgbClr val="DED5C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ea typeface="Batang" pitchFamily="18" charset="-127"/>
              </a:rPr>
              <a:t>UV-Visível</a:t>
            </a:r>
            <a:endParaRPr lang="pt-BR" sz="1100">
              <a:solidFill>
                <a:srgbClr val="000000"/>
              </a:solidFill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1364753" y="4504288"/>
            <a:ext cx="1174541" cy="235756"/>
          </a:xfrm>
          <a:prstGeom prst="rect">
            <a:avLst/>
          </a:prstGeom>
          <a:solidFill>
            <a:srgbClr val="CABF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sz="1100" b="1" dirty="0" err="1">
                <a:solidFill>
                  <a:srgbClr val="000000"/>
                </a:solidFill>
                <a:ea typeface="Batang" pitchFamily="18" charset="-127"/>
              </a:rPr>
              <a:t>Condutimetria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09259" y="4497382"/>
            <a:ext cx="1210265" cy="235756"/>
          </a:xfrm>
          <a:prstGeom prst="rect">
            <a:avLst/>
          </a:prstGeom>
          <a:solidFill>
            <a:srgbClr val="CABF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sz="1100" b="1" dirty="0" err="1">
                <a:solidFill>
                  <a:srgbClr val="000000"/>
                </a:solidFill>
                <a:ea typeface="Batang" pitchFamily="18" charset="-127"/>
              </a:rPr>
              <a:t>Potenciometria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3149760" y="1848620"/>
            <a:ext cx="2717278" cy="6204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5837" tIns="32918" rIns="65837" bIns="32918">
            <a:spAutoFit/>
          </a:bodyPr>
          <a:lstStyle/>
          <a:p>
            <a:pPr algn="ctr"/>
            <a:r>
              <a:rPr lang="pt-BR" altLang="ko-KR" b="1" dirty="0" smtClean="0">
                <a:ea typeface="Batang" pitchFamily="18" charset="-127"/>
              </a:rPr>
              <a:t>Classificação das Técnicas de Análise</a:t>
            </a:r>
            <a:endParaRPr lang="pt-BR" altLang="ko-KR" b="1" dirty="0">
              <a:ea typeface="Batang" pitchFamily="18" charset="-127"/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3655639" y="4335355"/>
            <a:ext cx="313741" cy="2563250"/>
          </a:xfrm>
          <a:prstGeom prst="rightBrace">
            <a:avLst>
              <a:gd name="adj1" fmla="val 41916"/>
              <a:gd name="adj2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30191" y="5790565"/>
            <a:ext cx="315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Espectroscopia</a:t>
            </a:r>
            <a:r>
              <a:rPr lang="en-US" b="1" dirty="0" smtClean="0"/>
              <a:t> Molecular</a:t>
            </a:r>
            <a:endParaRPr lang="en-US" b="1" dirty="0"/>
          </a:p>
        </p:txBody>
      </p:sp>
      <p:sp>
        <p:nvSpPr>
          <p:cNvPr id="33" name="Down Arrow 32"/>
          <p:cNvSpPr/>
          <p:nvPr/>
        </p:nvSpPr>
        <p:spPr>
          <a:xfrm>
            <a:off x="5807274" y="5627434"/>
            <a:ext cx="449402" cy="47567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573014" y="6150917"/>
            <a:ext cx="292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Espectroscopia</a:t>
            </a:r>
            <a:r>
              <a:rPr lang="en-US" b="1" dirty="0" smtClean="0"/>
              <a:t> </a:t>
            </a:r>
            <a:r>
              <a:rPr lang="en-US" b="1" dirty="0" err="1" smtClean="0"/>
              <a:t>Atômica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1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64895" y="1638426"/>
            <a:ext cx="6973135" cy="5021103"/>
            <a:chOff x="1064895" y="1638426"/>
            <a:chExt cx="6973135" cy="5021103"/>
          </a:xfrm>
        </p:grpSpPr>
        <p:grpSp>
          <p:nvGrpSpPr>
            <p:cNvPr id="49" name="Group 48"/>
            <p:cNvGrpSpPr/>
            <p:nvPr/>
          </p:nvGrpSpPr>
          <p:grpSpPr>
            <a:xfrm>
              <a:off x="1064895" y="1638426"/>
              <a:ext cx="6973135" cy="5021103"/>
              <a:chOff x="1064895" y="1638426"/>
              <a:chExt cx="6973135" cy="502110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64895" y="1638426"/>
                <a:ext cx="6906699" cy="5021103"/>
                <a:chOff x="269266" y="1638426"/>
                <a:chExt cx="6906699" cy="502110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727"/>
                <a:stretch/>
              </p:blipFill>
              <p:spPr>
                <a:xfrm>
                  <a:off x="269266" y="1638426"/>
                  <a:ext cx="6906699" cy="5021103"/>
                </a:xfrm>
                <a:prstGeom prst="rect">
                  <a:avLst/>
                </a:prstGeom>
              </p:spPr>
            </p:pic>
            <p:grpSp>
              <p:nvGrpSpPr>
                <p:cNvPr id="22" name="Group 31"/>
                <p:cNvGrpSpPr>
                  <a:grpSpLocks/>
                </p:cNvGrpSpPr>
                <p:nvPr/>
              </p:nvGrpSpPr>
              <p:grpSpPr bwMode="auto">
                <a:xfrm>
                  <a:off x="1589088" y="1638427"/>
                  <a:ext cx="2214562" cy="1004887"/>
                  <a:chOff x="748" y="580"/>
                  <a:chExt cx="1395" cy="633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13" y="950"/>
                    <a:ext cx="838" cy="263"/>
                    <a:chOff x="3550" y="656"/>
                    <a:chExt cx="838" cy="263"/>
                  </a:xfrm>
                </p:grpSpPr>
                <p:sp>
                  <p:nvSpPr>
                    <p:cNvPr id="2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656"/>
                      <a:ext cx="566" cy="26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749"/>
                      <a:ext cx="142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744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836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580"/>
                    <a:ext cx="139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Lâmpada de</a:t>
                    </a: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cátodo oco</a:t>
                    </a:r>
                  </a:p>
                </p:txBody>
              </p:sp>
            </p:grpSp>
            <p:grpSp>
              <p:nvGrpSpPr>
                <p:cNvPr id="32" name="Group 43"/>
                <p:cNvGrpSpPr>
                  <a:grpSpLocks/>
                </p:cNvGrpSpPr>
                <p:nvPr/>
              </p:nvGrpSpPr>
              <p:grpSpPr bwMode="auto">
                <a:xfrm>
                  <a:off x="3520232" y="1866184"/>
                  <a:ext cx="1630363" cy="457200"/>
                  <a:chOff x="2160" y="1147"/>
                  <a:chExt cx="1027" cy="288"/>
                </a:xfrm>
              </p:grpSpPr>
              <p:sp>
                <p:nvSpPr>
                  <p:cNvPr id="3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1147"/>
                    <a:ext cx="3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dirty="0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r>
                      <a:rPr lang="pt-BR" baseline="-25000" dirty="0">
                        <a:solidFill>
                          <a:srgbClr val="FF0000"/>
                        </a:solidFill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7" y="1147"/>
                    <a:ext cx="30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endParaRPr lang="pt-BR" baseline="-2500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08847" y="1638426"/>
                  <a:ext cx="122863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pt-BR" sz="1800" dirty="0">
                      <a:latin typeface="+mn-lt"/>
                    </a:rPr>
                    <a:t>c</a:t>
                  </a:r>
                  <a:r>
                    <a:rPr lang="pt-BR" sz="1800" dirty="0" smtClean="0">
                      <a:latin typeface="+mn-lt"/>
                    </a:rPr>
                    <a:t>hama</a:t>
                  </a:r>
                  <a:endParaRPr lang="pt-BR" sz="1800" dirty="0">
                    <a:latin typeface="+mn-lt"/>
                  </a:endParaRPr>
                </a:p>
              </p:txBody>
            </p:sp>
          </p:grpSp>
          <p:pic>
            <p:nvPicPr>
              <p:cNvPr id="40" name="Picture 39" descr="computador-de-mesa-colorear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6" t="11757" r="8661" b="11528"/>
              <a:stretch/>
            </p:blipFill>
            <p:spPr>
              <a:xfrm>
                <a:off x="6480943" y="4773443"/>
                <a:ext cx="1337966" cy="979168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7527878" y="2937504"/>
                <a:ext cx="0" cy="5354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839351" y="3499213"/>
                <a:ext cx="1086339" cy="292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42308" y="3777191"/>
                <a:ext cx="1295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amplificador</a:t>
                </a:r>
                <a:endParaRPr lang="en-US" sz="1400" b="1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7221868" y="4161465"/>
                <a:ext cx="167700" cy="566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80943" y="5752611"/>
                <a:ext cx="1272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computador</a:t>
                </a:r>
                <a:endParaRPr lang="en-US" sz="1400" b="1" dirty="0"/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4194365" y="2435057"/>
              <a:ext cx="6834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64895" y="3220720"/>
            <a:ext cx="1945297" cy="2418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980383" y="4234491"/>
            <a:ext cx="355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Queimador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mistura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prévia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4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19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64895" y="1638426"/>
            <a:ext cx="6973135" cy="5021103"/>
            <a:chOff x="1064895" y="1638426"/>
            <a:chExt cx="6973135" cy="5021103"/>
          </a:xfrm>
        </p:grpSpPr>
        <p:grpSp>
          <p:nvGrpSpPr>
            <p:cNvPr id="49" name="Group 48"/>
            <p:cNvGrpSpPr/>
            <p:nvPr/>
          </p:nvGrpSpPr>
          <p:grpSpPr>
            <a:xfrm>
              <a:off x="1064895" y="1638426"/>
              <a:ext cx="6973135" cy="5021103"/>
              <a:chOff x="1064895" y="1638426"/>
              <a:chExt cx="6973135" cy="502110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64895" y="1638426"/>
                <a:ext cx="6906699" cy="5021103"/>
                <a:chOff x="269266" y="1638426"/>
                <a:chExt cx="6906699" cy="502110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727"/>
                <a:stretch/>
              </p:blipFill>
              <p:spPr>
                <a:xfrm>
                  <a:off x="269266" y="1638426"/>
                  <a:ext cx="6906699" cy="5021103"/>
                </a:xfrm>
                <a:prstGeom prst="rect">
                  <a:avLst/>
                </a:prstGeom>
              </p:spPr>
            </p:pic>
            <p:grpSp>
              <p:nvGrpSpPr>
                <p:cNvPr id="22" name="Group 31"/>
                <p:cNvGrpSpPr>
                  <a:grpSpLocks/>
                </p:cNvGrpSpPr>
                <p:nvPr/>
              </p:nvGrpSpPr>
              <p:grpSpPr bwMode="auto">
                <a:xfrm>
                  <a:off x="1589088" y="1638427"/>
                  <a:ext cx="2214562" cy="1004887"/>
                  <a:chOff x="748" y="580"/>
                  <a:chExt cx="1395" cy="633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13" y="950"/>
                    <a:ext cx="838" cy="263"/>
                    <a:chOff x="3550" y="656"/>
                    <a:chExt cx="838" cy="263"/>
                  </a:xfrm>
                </p:grpSpPr>
                <p:sp>
                  <p:nvSpPr>
                    <p:cNvPr id="2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656"/>
                      <a:ext cx="566" cy="26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749"/>
                      <a:ext cx="142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744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836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580"/>
                    <a:ext cx="139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Lâmpada de</a:t>
                    </a: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cátodo oco</a:t>
                    </a:r>
                  </a:p>
                </p:txBody>
              </p:sp>
            </p:grpSp>
            <p:grpSp>
              <p:nvGrpSpPr>
                <p:cNvPr id="32" name="Group 43"/>
                <p:cNvGrpSpPr>
                  <a:grpSpLocks/>
                </p:cNvGrpSpPr>
                <p:nvPr/>
              </p:nvGrpSpPr>
              <p:grpSpPr bwMode="auto">
                <a:xfrm>
                  <a:off x="3520232" y="1866184"/>
                  <a:ext cx="1630363" cy="457200"/>
                  <a:chOff x="2160" y="1147"/>
                  <a:chExt cx="1027" cy="288"/>
                </a:xfrm>
              </p:grpSpPr>
              <p:sp>
                <p:nvSpPr>
                  <p:cNvPr id="3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1147"/>
                    <a:ext cx="3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dirty="0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r>
                      <a:rPr lang="pt-BR" baseline="-25000" dirty="0">
                        <a:solidFill>
                          <a:srgbClr val="FF0000"/>
                        </a:solidFill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7" y="1147"/>
                    <a:ext cx="30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endParaRPr lang="pt-BR" baseline="-2500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08847" y="1638426"/>
                  <a:ext cx="122863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pt-BR" sz="1800" dirty="0">
                      <a:latin typeface="+mn-lt"/>
                    </a:rPr>
                    <a:t>c</a:t>
                  </a:r>
                  <a:r>
                    <a:rPr lang="pt-BR" sz="1800" dirty="0" smtClean="0">
                      <a:latin typeface="+mn-lt"/>
                    </a:rPr>
                    <a:t>hama</a:t>
                  </a:r>
                  <a:endParaRPr lang="pt-BR" sz="1800" dirty="0">
                    <a:latin typeface="+mn-lt"/>
                  </a:endParaRPr>
                </a:p>
              </p:txBody>
            </p:sp>
          </p:grpSp>
          <p:pic>
            <p:nvPicPr>
              <p:cNvPr id="40" name="Picture 39" descr="computador-de-mesa-colorear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6" t="11757" r="8661" b="11528"/>
              <a:stretch/>
            </p:blipFill>
            <p:spPr>
              <a:xfrm>
                <a:off x="6480943" y="4773443"/>
                <a:ext cx="1337966" cy="979168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7527878" y="2937504"/>
                <a:ext cx="0" cy="5354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839351" y="3499213"/>
                <a:ext cx="1086339" cy="292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42308" y="3777191"/>
                <a:ext cx="1295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amplificador</a:t>
                </a:r>
                <a:endParaRPr lang="en-US" sz="1400" b="1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7221868" y="4161465"/>
                <a:ext cx="167700" cy="566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80943" y="5752611"/>
                <a:ext cx="1272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computador</a:t>
                </a:r>
                <a:endParaRPr lang="en-US" sz="1400" b="1" dirty="0"/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4194365" y="2435057"/>
              <a:ext cx="6834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559179" y="3211378"/>
            <a:ext cx="1219139" cy="1516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72455" y="2749713"/>
            <a:ext cx="233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Amostra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aspirada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dentro</a:t>
            </a:r>
            <a:r>
              <a:rPr lang="en-US" b="1" dirty="0" smtClean="0">
                <a:solidFill>
                  <a:srgbClr val="FF0000"/>
                </a:solidFill>
              </a:rPr>
              <a:t> do </a:t>
            </a:r>
            <a:r>
              <a:rPr lang="en-US" b="1" dirty="0" err="1" smtClean="0">
                <a:solidFill>
                  <a:srgbClr val="FF0000"/>
                </a:solidFill>
              </a:rPr>
              <a:t>nebulizador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pneumático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5404" y="5097305"/>
            <a:ext cx="362699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 </a:t>
            </a:r>
            <a:r>
              <a:rPr lang="en-US" b="1" dirty="0" err="1">
                <a:solidFill>
                  <a:srgbClr val="FF0000"/>
                </a:solidFill>
              </a:rPr>
              <a:t>Nebulizador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produz</a:t>
            </a:r>
            <a:r>
              <a:rPr lang="en-US" b="1" dirty="0">
                <a:solidFill>
                  <a:srgbClr val="FF0000"/>
                </a:solidFill>
              </a:rPr>
              <a:t> um </a:t>
            </a:r>
            <a:r>
              <a:rPr lang="en-US" b="1" dirty="0" err="1">
                <a:solidFill>
                  <a:srgbClr val="FF0000"/>
                </a:solidFill>
              </a:rPr>
              <a:t>aerossol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suspensão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partículas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líquidas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sólidas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um </a:t>
            </a:r>
            <a:r>
              <a:rPr lang="en-US" b="1" dirty="0" err="1">
                <a:solidFill>
                  <a:srgbClr val="FF0000"/>
                </a:solidFill>
              </a:rPr>
              <a:t>gás</a:t>
            </a:r>
            <a:r>
              <a:rPr lang="en-US" b="1" dirty="0">
                <a:solidFill>
                  <a:srgbClr val="FF0000"/>
                </a:solidFill>
              </a:rPr>
              <a:t>) a </a:t>
            </a:r>
            <a:r>
              <a:rPr lang="en-US" b="1" dirty="0" err="1">
                <a:solidFill>
                  <a:srgbClr val="FF0000"/>
                </a:solidFill>
              </a:rPr>
              <a:t>partir</a:t>
            </a:r>
            <a:r>
              <a:rPr lang="en-US" b="1" dirty="0">
                <a:solidFill>
                  <a:srgbClr val="FF0000"/>
                </a:solidFill>
              </a:rPr>
              <a:t> da </a:t>
            </a:r>
            <a:r>
              <a:rPr lang="en-US" b="1" dirty="0" err="1">
                <a:solidFill>
                  <a:srgbClr val="FF0000"/>
                </a:solidFill>
              </a:rPr>
              <a:t>amostra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líquida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1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64895" y="1638426"/>
            <a:ext cx="6973135" cy="5021103"/>
            <a:chOff x="1064895" y="1638426"/>
            <a:chExt cx="6973135" cy="5021103"/>
          </a:xfrm>
        </p:grpSpPr>
        <p:grpSp>
          <p:nvGrpSpPr>
            <p:cNvPr id="49" name="Group 48"/>
            <p:cNvGrpSpPr/>
            <p:nvPr/>
          </p:nvGrpSpPr>
          <p:grpSpPr>
            <a:xfrm>
              <a:off x="1064895" y="1638426"/>
              <a:ext cx="6973135" cy="5021103"/>
              <a:chOff x="1064895" y="1638426"/>
              <a:chExt cx="6973135" cy="502110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64895" y="1638426"/>
                <a:ext cx="6906699" cy="5021103"/>
                <a:chOff x="269266" y="1638426"/>
                <a:chExt cx="6906699" cy="502110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727"/>
                <a:stretch/>
              </p:blipFill>
              <p:spPr>
                <a:xfrm>
                  <a:off x="269266" y="1638426"/>
                  <a:ext cx="6906699" cy="5021103"/>
                </a:xfrm>
                <a:prstGeom prst="rect">
                  <a:avLst/>
                </a:prstGeom>
              </p:spPr>
            </p:pic>
            <p:grpSp>
              <p:nvGrpSpPr>
                <p:cNvPr id="22" name="Group 31"/>
                <p:cNvGrpSpPr>
                  <a:grpSpLocks/>
                </p:cNvGrpSpPr>
                <p:nvPr/>
              </p:nvGrpSpPr>
              <p:grpSpPr bwMode="auto">
                <a:xfrm>
                  <a:off x="1589088" y="1638427"/>
                  <a:ext cx="2214562" cy="1004887"/>
                  <a:chOff x="748" y="580"/>
                  <a:chExt cx="1395" cy="633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13" y="950"/>
                    <a:ext cx="838" cy="263"/>
                    <a:chOff x="3550" y="656"/>
                    <a:chExt cx="838" cy="263"/>
                  </a:xfrm>
                </p:grpSpPr>
                <p:sp>
                  <p:nvSpPr>
                    <p:cNvPr id="2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656"/>
                      <a:ext cx="566" cy="26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749"/>
                      <a:ext cx="142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744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836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580"/>
                    <a:ext cx="139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Lâmpada de</a:t>
                    </a: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cátodo oco</a:t>
                    </a:r>
                  </a:p>
                </p:txBody>
              </p:sp>
            </p:grpSp>
            <p:grpSp>
              <p:nvGrpSpPr>
                <p:cNvPr id="32" name="Group 43"/>
                <p:cNvGrpSpPr>
                  <a:grpSpLocks/>
                </p:cNvGrpSpPr>
                <p:nvPr/>
              </p:nvGrpSpPr>
              <p:grpSpPr bwMode="auto">
                <a:xfrm>
                  <a:off x="3520232" y="1866184"/>
                  <a:ext cx="1630363" cy="457200"/>
                  <a:chOff x="2160" y="1147"/>
                  <a:chExt cx="1027" cy="288"/>
                </a:xfrm>
              </p:grpSpPr>
              <p:sp>
                <p:nvSpPr>
                  <p:cNvPr id="3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1147"/>
                    <a:ext cx="3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dirty="0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r>
                      <a:rPr lang="pt-BR" baseline="-25000" dirty="0">
                        <a:solidFill>
                          <a:srgbClr val="FF0000"/>
                        </a:solidFill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7" y="1147"/>
                    <a:ext cx="30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endParaRPr lang="pt-BR" baseline="-2500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08847" y="1638426"/>
                  <a:ext cx="122863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pt-BR" sz="1800" dirty="0">
                      <a:latin typeface="+mn-lt"/>
                    </a:rPr>
                    <a:t>c</a:t>
                  </a:r>
                  <a:r>
                    <a:rPr lang="pt-BR" sz="1800" dirty="0" smtClean="0">
                      <a:latin typeface="+mn-lt"/>
                    </a:rPr>
                    <a:t>hama</a:t>
                  </a:r>
                  <a:endParaRPr lang="pt-BR" sz="1800" dirty="0">
                    <a:latin typeface="+mn-lt"/>
                  </a:endParaRPr>
                </a:p>
              </p:txBody>
            </p:sp>
          </p:grpSp>
          <p:pic>
            <p:nvPicPr>
              <p:cNvPr id="40" name="Picture 39" descr="computador-de-mesa-colorear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6" t="11757" r="8661" b="11528"/>
              <a:stretch/>
            </p:blipFill>
            <p:spPr>
              <a:xfrm>
                <a:off x="6480943" y="4773443"/>
                <a:ext cx="1337966" cy="979168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7527878" y="2937504"/>
                <a:ext cx="0" cy="5354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839351" y="3499213"/>
                <a:ext cx="1086339" cy="292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42308" y="3777191"/>
                <a:ext cx="1295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amplificador</a:t>
                </a:r>
                <a:endParaRPr lang="en-US" sz="1400" b="1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7221868" y="4161465"/>
                <a:ext cx="167700" cy="566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80943" y="5752611"/>
                <a:ext cx="1272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computador</a:t>
                </a:r>
                <a:endParaRPr lang="en-US" sz="1400" b="1" dirty="0"/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4194365" y="2435057"/>
              <a:ext cx="6834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380140" y="3791312"/>
            <a:ext cx="1652392" cy="1961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08388" y="5771370"/>
            <a:ext cx="4264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Névoa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oxidante</a:t>
            </a:r>
            <a:r>
              <a:rPr lang="en-US" b="1" dirty="0" smtClean="0">
                <a:solidFill>
                  <a:srgbClr val="FF0000"/>
                </a:solidFill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</a:rPr>
              <a:t>combustível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fluem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misturadores</a:t>
            </a:r>
            <a:r>
              <a:rPr lang="en-US" b="1" dirty="0" smtClean="0">
                <a:solidFill>
                  <a:srgbClr val="FF0000"/>
                </a:solidFill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</a:rPr>
              <a:t>homogeneização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9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64895" y="1638426"/>
            <a:ext cx="6973135" cy="5021103"/>
            <a:chOff x="1064895" y="1638426"/>
            <a:chExt cx="6973135" cy="5021103"/>
          </a:xfrm>
        </p:grpSpPr>
        <p:grpSp>
          <p:nvGrpSpPr>
            <p:cNvPr id="49" name="Group 48"/>
            <p:cNvGrpSpPr/>
            <p:nvPr/>
          </p:nvGrpSpPr>
          <p:grpSpPr>
            <a:xfrm>
              <a:off x="1064895" y="1638426"/>
              <a:ext cx="6973135" cy="5021103"/>
              <a:chOff x="1064895" y="1638426"/>
              <a:chExt cx="6973135" cy="502110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64895" y="1638426"/>
                <a:ext cx="6906699" cy="5021103"/>
                <a:chOff x="269266" y="1638426"/>
                <a:chExt cx="6906699" cy="502110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727"/>
                <a:stretch/>
              </p:blipFill>
              <p:spPr>
                <a:xfrm>
                  <a:off x="269266" y="1638426"/>
                  <a:ext cx="6906699" cy="5021103"/>
                </a:xfrm>
                <a:prstGeom prst="rect">
                  <a:avLst/>
                </a:prstGeom>
              </p:spPr>
            </p:pic>
            <p:grpSp>
              <p:nvGrpSpPr>
                <p:cNvPr id="22" name="Group 31"/>
                <p:cNvGrpSpPr>
                  <a:grpSpLocks/>
                </p:cNvGrpSpPr>
                <p:nvPr/>
              </p:nvGrpSpPr>
              <p:grpSpPr bwMode="auto">
                <a:xfrm>
                  <a:off x="1589088" y="1638427"/>
                  <a:ext cx="2214562" cy="1004887"/>
                  <a:chOff x="748" y="580"/>
                  <a:chExt cx="1395" cy="633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13" y="950"/>
                    <a:ext cx="838" cy="263"/>
                    <a:chOff x="3550" y="656"/>
                    <a:chExt cx="838" cy="263"/>
                  </a:xfrm>
                </p:grpSpPr>
                <p:sp>
                  <p:nvSpPr>
                    <p:cNvPr id="2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656"/>
                      <a:ext cx="566" cy="26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749"/>
                      <a:ext cx="142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744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836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580"/>
                    <a:ext cx="139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Lâmpada de</a:t>
                    </a: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cátodo oco</a:t>
                    </a:r>
                  </a:p>
                </p:txBody>
              </p:sp>
            </p:grpSp>
            <p:grpSp>
              <p:nvGrpSpPr>
                <p:cNvPr id="32" name="Group 43"/>
                <p:cNvGrpSpPr>
                  <a:grpSpLocks/>
                </p:cNvGrpSpPr>
                <p:nvPr/>
              </p:nvGrpSpPr>
              <p:grpSpPr bwMode="auto">
                <a:xfrm>
                  <a:off x="3520232" y="1866184"/>
                  <a:ext cx="1630363" cy="457200"/>
                  <a:chOff x="2160" y="1147"/>
                  <a:chExt cx="1027" cy="288"/>
                </a:xfrm>
              </p:grpSpPr>
              <p:sp>
                <p:nvSpPr>
                  <p:cNvPr id="3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1147"/>
                    <a:ext cx="3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dirty="0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r>
                      <a:rPr lang="pt-BR" baseline="-25000" dirty="0">
                        <a:solidFill>
                          <a:srgbClr val="FF0000"/>
                        </a:solidFill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7" y="1147"/>
                    <a:ext cx="30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endParaRPr lang="pt-BR" baseline="-2500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08847" y="1638426"/>
                  <a:ext cx="122863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pt-BR" sz="1800" dirty="0">
                      <a:latin typeface="+mn-lt"/>
                    </a:rPr>
                    <a:t>c</a:t>
                  </a:r>
                  <a:r>
                    <a:rPr lang="pt-BR" sz="1800" dirty="0" smtClean="0">
                      <a:latin typeface="+mn-lt"/>
                    </a:rPr>
                    <a:t>hama</a:t>
                  </a:r>
                  <a:endParaRPr lang="pt-BR" sz="1800" dirty="0">
                    <a:latin typeface="+mn-lt"/>
                  </a:endParaRPr>
                </a:p>
              </p:txBody>
            </p:sp>
          </p:grpSp>
          <p:pic>
            <p:nvPicPr>
              <p:cNvPr id="40" name="Picture 39" descr="computador-de-mesa-colorear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6" t="11757" r="8661" b="11528"/>
              <a:stretch/>
            </p:blipFill>
            <p:spPr>
              <a:xfrm>
                <a:off x="6480943" y="4773443"/>
                <a:ext cx="1337966" cy="979168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7527878" y="2937504"/>
                <a:ext cx="0" cy="5354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839351" y="3499213"/>
                <a:ext cx="1086339" cy="292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42308" y="3777191"/>
                <a:ext cx="1295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amplificador</a:t>
                </a:r>
                <a:endParaRPr lang="en-US" sz="1400" b="1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7221868" y="4161465"/>
                <a:ext cx="167700" cy="566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80943" y="5752611"/>
                <a:ext cx="1272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computador</a:t>
                </a:r>
                <a:endParaRPr lang="en-US" sz="1400" b="1" dirty="0"/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4194365" y="2435057"/>
              <a:ext cx="6834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679147" y="4771962"/>
            <a:ext cx="801296" cy="1170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3641" y="5771370"/>
            <a:ext cx="276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Eliminação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excesso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líquido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4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64895" y="1638426"/>
            <a:ext cx="6973135" cy="5021103"/>
            <a:chOff x="1064895" y="1638426"/>
            <a:chExt cx="6973135" cy="5021103"/>
          </a:xfrm>
        </p:grpSpPr>
        <p:grpSp>
          <p:nvGrpSpPr>
            <p:cNvPr id="49" name="Group 48"/>
            <p:cNvGrpSpPr/>
            <p:nvPr/>
          </p:nvGrpSpPr>
          <p:grpSpPr>
            <a:xfrm>
              <a:off x="1064895" y="1638426"/>
              <a:ext cx="6973135" cy="5021103"/>
              <a:chOff x="1064895" y="1638426"/>
              <a:chExt cx="6973135" cy="502110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64895" y="1638426"/>
                <a:ext cx="6906699" cy="5021103"/>
                <a:chOff x="269266" y="1638426"/>
                <a:chExt cx="6906699" cy="502110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727"/>
                <a:stretch/>
              </p:blipFill>
              <p:spPr>
                <a:xfrm>
                  <a:off x="269266" y="1638426"/>
                  <a:ext cx="6906699" cy="5021103"/>
                </a:xfrm>
                <a:prstGeom prst="rect">
                  <a:avLst/>
                </a:prstGeom>
              </p:spPr>
            </p:pic>
            <p:grpSp>
              <p:nvGrpSpPr>
                <p:cNvPr id="22" name="Group 31"/>
                <p:cNvGrpSpPr>
                  <a:grpSpLocks/>
                </p:cNvGrpSpPr>
                <p:nvPr/>
              </p:nvGrpSpPr>
              <p:grpSpPr bwMode="auto">
                <a:xfrm>
                  <a:off x="1589088" y="1638427"/>
                  <a:ext cx="2214562" cy="1004887"/>
                  <a:chOff x="748" y="580"/>
                  <a:chExt cx="1395" cy="633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13" y="950"/>
                    <a:ext cx="838" cy="263"/>
                    <a:chOff x="3550" y="656"/>
                    <a:chExt cx="838" cy="263"/>
                  </a:xfrm>
                </p:grpSpPr>
                <p:sp>
                  <p:nvSpPr>
                    <p:cNvPr id="2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656"/>
                      <a:ext cx="566" cy="26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" y="749"/>
                      <a:ext cx="142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744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0" y="836"/>
                      <a:ext cx="1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580"/>
                    <a:ext cx="139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Lâmpada de</a:t>
                    </a:r>
                  </a:p>
                  <a:p>
                    <a:pPr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pt-BR" sz="1800" dirty="0">
                        <a:latin typeface="+mn-lt"/>
                      </a:rPr>
                      <a:t>cátodo oco</a:t>
                    </a:r>
                  </a:p>
                </p:txBody>
              </p:sp>
            </p:grpSp>
            <p:grpSp>
              <p:nvGrpSpPr>
                <p:cNvPr id="32" name="Group 43"/>
                <p:cNvGrpSpPr>
                  <a:grpSpLocks/>
                </p:cNvGrpSpPr>
                <p:nvPr/>
              </p:nvGrpSpPr>
              <p:grpSpPr bwMode="auto">
                <a:xfrm>
                  <a:off x="3520232" y="1866184"/>
                  <a:ext cx="1630363" cy="457200"/>
                  <a:chOff x="2160" y="1147"/>
                  <a:chExt cx="1027" cy="288"/>
                </a:xfrm>
              </p:grpSpPr>
              <p:sp>
                <p:nvSpPr>
                  <p:cNvPr id="3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1147"/>
                    <a:ext cx="3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dirty="0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r>
                      <a:rPr lang="pt-BR" baseline="-25000" dirty="0">
                        <a:solidFill>
                          <a:srgbClr val="FF0000"/>
                        </a:solidFill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7" y="1147"/>
                    <a:ext cx="30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>
                        <a:solidFill>
                          <a:srgbClr val="FF0000"/>
                        </a:solidFill>
                        <a:latin typeface="+mn-lt"/>
                      </a:rPr>
                      <a:t>I</a:t>
                    </a:r>
                    <a:endParaRPr lang="pt-BR" baseline="-2500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08847" y="1638426"/>
                  <a:ext cx="122863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pt-BR" sz="1800" dirty="0">
                      <a:latin typeface="+mn-lt"/>
                    </a:rPr>
                    <a:t>c</a:t>
                  </a:r>
                  <a:r>
                    <a:rPr lang="pt-BR" sz="1800" dirty="0" smtClean="0">
                      <a:latin typeface="+mn-lt"/>
                    </a:rPr>
                    <a:t>hama</a:t>
                  </a:r>
                  <a:endParaRPr lang="pt-BR" sz="1800" dirty="0">
                    <a:latin typeface="+mn-lt"/>
                  </a:endParaRPr>
                </a:p>
              </p:txBody>
            </p:sp>
          </p:grpSp>
          <p:pic>
            <p:nvPicPr>
              <p:cNvPr id="40" name="Picture 39" descr="computador-de-mesa-colorear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6" t="11757" r="8661" b="11528"/>
              <a:stretch/>
            </p:blipFill>
            <p:spPr>
              <a:xfrm>
                <a:off x="6480943" y="4773443"/>
                <a:ext cx="1337966" cy="979168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7527878" y="2937504"/>
                <a:ext cx="0" cy="5354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839351" y="3499213"/>
                <a:ext cx="1086339" cy="292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42308" y="3777191"/>
                <a:ext cx="1295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amplificador</a:t>
                </a:r>
                <a:endParaRPr lang="en-US" sz="1400" b="1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7221868" y="4161465"/>
                <a:ext cx="167700" cy="566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80943" y="5752611"/>
                <a:ext cx="1272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computador</a:t>
                </a:r>
                <a:endParaRPr lang="en-US" sz="1400" b="1" dirty="0"/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4194365" y="2435057"/>
              <a:ext cx="6834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535832" y="1607066"/>
            <a:ext cx="933244" cy="2361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5252" y="4131583"/>
            <a:ext cx="28209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 </a:t>
            </a:r>
            <a:r>
              <a:rPr lang="en-US" b="1" dirty="0" err="1">
                <a:solidFill>
                  <a:srgbClr val="FF0000"/>
                </a:solidFill>
              </a:rPr>
              <a:t>Aerossol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atinge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chama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contém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somente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cerca</a:t>
            </a:r>
            <a:r>
              <a:rPr lang="en-US" b="1" dirty="0">
                <a:solidFill>
                  <a:srgbClr val="FF0000"/>
                </a:solidFill>
              </a:rPr>
              <a:t> de 5% da </a:t>
            </a:r>
            <a:r>
              <a:rPr lang="en-US" b="1" dirty="0" err="1">
                <a:solidFill>
                  <a:srgbClr val="FF0000"/>
                </a:solidFill>
              </a:rPr>
              <a:t>amostra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inicial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5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03" y="1660579"/>
            <a:ext cx="6757177" cy="512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re_PNG603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7285" r="9301" b="14521"/>
          <a:stretch/>
        </p:blipFill>
        <p:spPr>
          <a:xfrm rot="542505">
            <a:off x="4718976" y="1023546"/>
            <a:ext cx="1919496" cy="11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5280" y="6183666"/>
            <a:ext cx="6402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atomização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elementos</a:t>
            </a:r>
            <a:r>
              <a:rPr lang="en-US" sz="1600" dirty="0" smtClean="0"/>
              <a:t> com alto </a:t>
            </a:r>
            <a:r>
              <a:rPr lang="en-US" sz="1600" dirty="0" err="1" smtClean="0"/>
              <a:t>ponto</a:t>
            </a:r>
            <a:r>
              <a:rPr lang="en-US" sz="1600" dirty="0" smtClean="0"/>
              <a:t> de </a:t>
            </a:r>
            <a:r>
              <a:rPr lang="en-US" sz="1600" dirty="0" err="1" smtClean="0"/>
              <a:t>ebulição</a:t>
            </a:r>
            <a:endParaRPr lang="en-US" sz="1600" dirty="0" smtClean="0"/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elementos</a:t>
            </a:r>
            <a:r>
              <a:rPr lang="en-US" sz="1600" dirty="0" smtClean="0"/>
              <a:t> </a:t>
            </a:r>
            <a:r>
              <a:rPr lang="en-US" sz="1600" dirty="0" err="1" smtClean="0"/>
              <a:t>refratários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109" y="1833073"/>
            <a:ext cx="858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b="1" dirty="0" err="1" smtClean="0"/>
              <a:t>Combinação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combustível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oxidante</a:t>
            </a:r>
            <a:r>
              <a:rPr lang="en-US" sz="2400" b="1" dirty="0" smtClean="0"/>
              <a:t>:</a:t>
            </a:r>
          </a:p>
          <a:p>
            <a:pPr algn="just"/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err="1" smtClean="0"/>
              <a:t>acetileno</a:t>
            </a:r>
            <a:r>
              <a:rPr lang="en-US" sz="2400" dirty="0" smtClean="0"/>
              <a:t> e </a:t>
            </a:r>
            <a:r>
              <a:rPr lang="en-US" sz="2400" dirty="0" err="1" smtClean="0"/>
              <a:t>ar</a:t>
            </a:r>
            <a:r>
              <a:rPr lang="en-US" sz="2400" dirty="0" smtClean="0"/>
              <a:t> 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chama</a:t>
            </a:r>
            <a:r>
              <a:rPr lang="en-US" sz="2400" dirty="0" smtClean="0"/>
              <a:t> = 2400 – 2700 K)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75519"/>
              </p:ext>
            </p:extLst>
          </p:nvPr>
        </p:nvGraphicFramePr>
        <p:xfrm>
          <a:off x="260109" y="2870910"/>
          <a:ext cx="858377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59"/>
                <a:gridCol w="2861259"/>
                <a:gridCol w="2861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Combustível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Oxidante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Temperatura</a:t>
                      </a:r>
                      <a:r>
                        <a:rPr lang="en-US" dirty="0" smtClean="0"/>
                        <a:t> 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Acetileno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2400 - 2700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Acetileno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Óxido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nitroso</a:t>
                      </a:r>
                      <a:r>
                        <a:rPr lang="en-US" dirty="0" smtClean="0"/>
                        <a:t> (N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2900 – 3100*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Acetileno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Oxigênio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3300 - 3400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Hidrogênio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2300 - 2400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Hidrogênio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Oxigênio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2800 - 3000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Cianogênio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Oxigênio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200px-Cyanogen-2D-dimens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8" b="36836"/>
          <a:stretch/>
        </p:blipFill>
        <p:spPr>
          <a:xfrm>
            <a:off x="2207055" y="5569641"/>
            <a:ext cx="2449212" cy="341164"/>
          </a:xfrm>
          <a:prstGeom prst="rect">
            <a:avLst/>
          </a:prstGeom>
        </p:spPr>
      </p:pic>
      <p:pic>
        <p:nvPicPr>
          <p:cNvPr id="11" name="Picture 10" descr="acetylene-2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1" b="99370" l="500" r="99636">
                        <a14:foregroundMark x1="21955" y1="51050" x2="21955" y2="51050"/>
                        <a14:foregroundMark x1="32409" y1="53571" x2="32409" y2="53571"/>
                        <a14:foregroundMark x1="49545" y1="29622" x2="49545" y2="29622"/>
                        <a14:foregroundMark x1="49364" y1="49580" x2="49364" y2="49580"/>
                        <a14:foregroundMark x1="50227" y1="70168" x2="50227" y2="70168"/>
                        <a14:foregroundMark x1="59500" y1="66176" x2="59500" y2="66176"/>
                        <a14:foregroundMark x1="78864" y1="48739" x2="78864" y2="48739"/>
                        <a14:foregroundMark x1="86591" y1="49580" x2="86591" y2="49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9" y="5522079"/>
            <a:ext cx="1946946" cy="4212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60109" y="6188138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09" y="1772569"/>
            <a:ext cx="8583776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400" b="1" dirty="0" err="1" smtClean="0"/>
              <a:t>Gotículas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conseguem</a:t>
            </a:r>
            <a:r>
              <a:rPr lang="en-US" sz="2400" dirty="0" smtClean="0"/>
              <a:t> </a:t>
            </a:r>
            <a:r>
              <a:rPr lang="en-US" sz="2400" dirty="0" err="1" smtClean="0"/>
              <a:t>entrar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chama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evaporam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sólido</a:t>
            </a:r>
            <a:r>
              <a:rPr lang="en-US" sz="2400" b="1" dirty="0" smtClean="0"/>
              <a:t> residual </a:t>
            </a:r>
            <a:r>
              <a:rPr lang="en-US" sz="2400" b="1" dirty="0" err="1" smtClean="0"/>
              <a:t>vaporiza</a:t>
            </a:r>
            <a:r>
              <a:rPr lang="en-US" sz="2400" b="1" dirty="0" smtClean="0"/>
              <a:t> </a:t>
            </a:r>
            <a:r>
              <a:rPr lang="en-US" sz="2400" dirty="0" smtClean="0"/>
              <a:t>e se </a:t>
            </a:r>
            <a:r>
              <a:rPr lang="en-US" sz="2400" dirty="0" err="1" smtClean="0"/>
              <a:t>decompõe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b="1" dirty="0" err="1" smtClean="0"/>
              <a:t>átomos</a:t>
            </a:r>
            <a:endParaRPr lang="en-US" sz="2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0109" y="3305075"/>
            <a:ext cx="4168588" cy="32198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 err="1">
                <a:solidFill>
                  <a:schemeClr val="tx1"/>
                </a:solidFill>
              </a:rPr>
              <a:t>Chamas</a:t>
            </a:r>
            <a:r>
              <a:rPr lang="en-US" sz="2200" b="1" dirty="0">
                <a:solidFill>
                  <a:schemeClr val="tx1"/>
                </a:solidFill>
              </a:rPr>
              <a:t> “</a:t>
            </a:r>
            <a:r>
              <a:rPr lang="en-US" sz="2200" b="1" dirty="0" err="1">
                <a:solidFill>
                  <a:schemeClr val="tx1"/>
                </a:solidFill>
              </a:rPr>
              <a:t>ricas</a:t>
            </a:r>
            <a:r>
              <a:rPr lang="en-US" sz="2200" b="1" dirty="0" smtClean="0">
                <a:solidFill>
                  <a:schemeClr val="tx1"/>
                </a:solidFill>
              </a:rPr>
              <a:t>”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</a:rPr>
              <a:t>M</a:t>
            </a:r>
            <a:r>
              <a:rPr lang="en-US" sz="2200" dirty="0" err="1" smtClean="0">
                <a:solidFill>
                  <a:schemeClr val="tx1"/>
                </a:solidFill>
              </a:rPr>
              <a:t>aiores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proporções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b="1" dirty="0" err="1">
                <a:solidFill>
                  <a:schemeClr val="tx1"/>
                </a:solidFill>
              </a:rPr>
              <a:t>combustível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relação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oxidante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chemeClr val="tx1"/>
                </a:solidFill>
              </a:rPr>
              <a:t>Excesso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de </a:t>
            </a:r>
            <a:r>
              <a:rPr lang="en-US" sz="2200" dirty="0" err="1">
                <a:solidFill>
                  <a:schemeClr val="tx1"/>
                </a:solidFill>
              </a:rPr>
              <a:t>carbono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reduz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óxidos</a:t>
            </a:r>
            <a:r>
              <a:rPr lang="en-US" sz="2200" dirty="0">
                <a:solidFill>
                  <a:schemeClr val="tx1"/>
                </a:solidFill>
              </a:rPr>
              <a:t> e </a:t>
            </a:r>
            <a:r>
              <a:rPr lang="en-US" sz="2200" dirty="0" err="1">
                <a:solidFill>
                  <a:schemeClr val="tx1"/>
                </a:solidFill>
              </a:rPr>
              <a:t>hidróxidos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metálicos</a:t>
            </a:r>
            <a:r>
              <a:rPr lang="en-US" sz="2200" dirty="0">
                <a:solidFill>
                  <a:schemeClr val="tx1"/>
                </a:solidFill>
              </a:rPr>
              <a:t>, o </a:t>
            </a:r>
            <a:r>
              <a:rPr lang="en-US" sz="2200" dirty="0" err="1">
                <a:solidFill>
                  <a:schemeClr val="tx1"/>
                </a:solidFill>
              </a:rPr>
              <a:t>que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resulta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maior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sensibilidade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297" y="3672092"/>
            <a:ext cx="4168588" cy="2475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 err="1">
                <a:solidFill>
                  <a:srgbClr val="000000"/>
                </a:solidFill>
              </a:rPr>
              <a:t>Chamas</a:t>
            </a:r>
            <a:r>
              <a:rPr lang="en-US" sz="2200" b="1" dirty="0">
                <a:solidFill>
                  <a:srgbClr val="000000"/>
                </a:solidFill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</a:rPr>
              <a:t>pobres</a:t>
            </a:r>
            <a:r>
              <a:rPr lang="en-US" sz="2200" b="1" dirty="0">
                <a:solidFill>
                  <a:srgbClr val="000000"/>
                </a:solidFill>
              </a:rPr>
              <a:t>”: </a:t>
            </a:r>
            <a:endParaRPr lang="en-US" sz="2200" dirty="0" smtClean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</a:rPr>
              <a:t>maiores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proporções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</a:rPr>
              <a:t>oxidante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relação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combustível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 err="1" smtClean="0">
                <a:solidFill>
                  <a:srgbClr val="000000"/>
                </a:solidFill>
              </a:rPr>
              <a:t>Temperaturas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maiores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são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atingidas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31183" y="6164422"/>
            <a:ext cx="5308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Corrente</a:t>
            </a:r>
            <a:r>
              <a:rPr lang="en-US" dirty="0" smtClean="0"/>
              <a:t> de </a:t>
            </a:r>
            <a:r>
              <a:rPr lang="en-US" b="1" dirty="0" err="1" smtClean="0"/>
              <a:t>argônio</a:t>
            </a:r>
            <a:r>
              <a:rPr lang="en-US" b="1" dirty="0" smtClean="0"/>
              <a:t>;</a:t>
            </a:r>
            <a:r>
              <a:rPr lang="en-US" dirty="0"/>
              <a:t> </a:t>
            </a:r>
            <a:r>
              <a:rPr lang="en-US" b="1" dirty="0" err="1" smtClean="0"/>
              <a:t>Tmax</a:t>
            </a:r>
            <a:r>
              <a:rPr lang="en-US" b="1" dirty="0" smtClean="0"/>
              <a:t> = 2500 °C (7s)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77" y="1646390"/>
            <a:ext cx="8562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b="1" dirty="0" err="1" smtClean="0"/>
              <a:t>Forno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grafite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oferece</a:t>
            </a:r>
            <a:r>
              <a:rPr lang="en-US" sz="2200" dirty="0" smtClean="0"/>
              <a:t> </a:t>
            </a:r>
            <a:r>
              <a:rPr lang="en-US" sz="2200" b="1" dirty="0" err="1" smtClean="0"/>
              <a:t>maior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sensibilidade</a:t>
            </a:r>
            <a:r>
              <a:rPr lang="en-US" sz="2200" b="1" dirty="0" smtClean="0"/>
              <a:t> </a:t>
            </a:r>
            <a:r>
              <a:rPr lang="en-US" sz="2200" dirty="0" smtClean="0"/>
              <a:t>e </a:t>
            </a:r>
            <a:r>
              <a:rPr lang="en-US" sz="2200" dirty="0" err="1" smtClean="0"/>
              <a:t>requer</a:t>
            </a:r>
            <a:r>
              <a:rPr lang="en-US" sz="2200" dirty="0" smtClean="0"/>
              <a:t> </a:t>
            </a:r>
            <a:r>
              <a:rPr lang="en-US" sz="2200" b="1" dirty="0" err="1" smtClean="0"/>
              <a:t>menos</a:t>
            </a:r>
            <a:r>
              <a:rPr lang="en-US" sz="2200" b="1" dirty="0" smtClean="0"/>
              <a:t> </a:t>
            </a:r>
            <a:r>
              <a:rPr lang="en-US" sz="2200" b="1" dirty="0" err="1"/>
              <a:t>amostra</a:t>
            </a:r>
            <a:endParaRPr lang="en-US" sz="2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83" y="2629698"/>
            <a:ext cx="53086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1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99" y="4708773"/>
            <a:ext cx="296096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Forno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grafite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499" y="2181179"/>
            <a:ext cx="29609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Espectroscopia</a:t>
            </a:r>
            <a:r>
              <a:rPr lang="en-US" sz="2400" b="1" dirty="0" smtClean="0"/>
              <a:t> de</a:t>
            </a:r>
          </a:p>
          <a:p>
            <a:pPr algn="ctr"/>
            <a:r>
              <a:rPr lang="en-US" sz="2400" b="1" dirty="0" err="1" smtClean="0"/>
              <a:t>chama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499" y="3529365"/>
            <a:ext cx="60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vs.</a:t>
            </a:r>
            <a:endParaRPr lang="en-US" sz="2400" i="1" dirty="0"/>
          </a:p>
        </p:txBody>
      </p:sp>
      <p:sp>
        <p:nvSpPr>
          <p:cNvPr id="13" name="Striped Right Arrow 12"/>
          <p:cNvSpPr/>
          <p:nvPr/>
        </p:nvSpPr>
        <p:spPr>
          <a:xfrm>
            <a:off x="3523859" y="2243899"/>
            <a:ext cx="530168" cy="65639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523858" y="4608123"/>
            <a:ext cx="530168" cy="65639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59949" y="2026013"/>
            <a:ext cx="45979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- Tempo </a:t>
            </a:r>
            <a:r>
              <a:rPr lang="en-US" sz="2200" dirty="0"/>
              <a:t>de </a:t>
            </a:r>
            <a:r>
              <a:rPr lang="en-US" sz="2200" dirty="0" err="1"/>
              <a:t>residência</a:t>
            </a:r>
            <a:r>
              <a:rPr lang="en-US" sz="2200" dirty="0"/>
              <a:t> do </a:t>
            </a:r>
            <a:r>
              <a:rPr lang="en-US" sz="2200" dirty="0" err="1"/>
              <a:t>analito</a:t>
            </a:r>
            <a:r>
              <a:rPr lang="en-US" sz="2200" dirty="0"/>
              <a:t> no </a:t>
            </a:r>
            <a:r>
              <a:rPr lang="en-US" sz="2200" dirty="0" err="1"/>
              <a:t>caminho</a:t>
            </a:r>
            <a:r>
              <a:rPr lang="en-US" sz="2200" dirty="0"/>
              <a:t> </a:t>
            </a:r>
            <a:r>
              <a:rPr lang="en-US" sz="2200" dirty="0" err="1"/>
              <a:t>ótico</a:t>
            </a:r>
            <a:r>
              <a:rPr lang="en-US" sz="2200" dirty="0"/>
              <a:t> </a:t>
            </a:r>
            <a:r>
              <a:rPr lang="en-US" sz="2200" b="1" dirty="0"/>
              <a:t>&lt; 1 </a:t>
            </a:r>
            <a:r>
              <a:rPr lang="en-US" sz="2200" b="1" dirty="0" smtClean="0"/>
              <a:t>s</a:t>
            </a:r>
            <a:r>
              <a:rPr lang="en-US" sz="2200" dirty="0" smtClean="0"/>
              <a:t>;</a:t>
            </a:r>
          </a:p>
          <a:p>
            <a:pPr algn="ctr"/>
            <a:r>
              <a:rPr lang="en-US" sz="2200" dirty="0" smtClean="0"/>
              <a:t>- Volume de </a:t>
            </a:r>
            <a:r>
              <a:rPr lang="en-US" sz="2200" dirty="0" err="1" smtClean="0"/>
              <a:t>injeção</a:t>
            </a:r>
            <a:r>
              <a:rPr lang="en-US" sz="2200" dirty="0" smtClean="0"/>
              <a:t>: </a:t>
            </a:r>
            <a:r>
              <a:rPr lang="en-US" sz="2200" b="1" dirty="0" smtClean="0"/>
              <a:t>1-2 mL</a:t>
            </a:r>
            <a:endParaRPr lang="en-US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4259949" y="3713175"/>
            <a:ext cx="4597934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- Tempo de </a:t>
            </a:r>
            <a:r>
              <a:rPr lang="en-US" sz="2200" dirty="0" err="1" smtClean="0"/>
              <a:t>residência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r>
              <a:rPr lang="en-US" sz="2200" dirty="0" smtClean="0"/>
              <a:t> no </a:t>
            </a:r>
            <a:r>
              <a:rPr lang="en-US" sz="2200" dirty="0" err="1" smtClean="0"/>
              <a:t>caminho</a:t>
            </a:r>
            <a:r>
              <a:rPr lang="en-US" sz="2200" dirty="0" smtClean="0"/>
              <a:t> </a:t>
            </a:r>
            <a:r>
              <a:rPr lang="en-US" sz="2200" dirty="0" err="1" smtClean="0"/>
              <a:t>ótico</a:t>
            </a:r>
            <a:r>
              <a:rPr lang="en-US" sz="2200" dirty="0" smtClean="0"/>
              <a:t>: </a:t>
            </a:r>
            <a:r>
              <a:rPr lang="en-US" sz="2200" b="1" dirty="0" err="1" smtClean="0"/>
              <a:t>vários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segundos</a:t>
            </a:r>
            <a:r>
              <a:rPr lang="en-US" sz="2200" dirty="0" smtClean="0"/>
              <a:t> (</a:t>
            </a:r>
            <a:r>
              <a:rPr lang="en-US" sz="2200" dirty="0" err="1" smtClean="0"/>
              <a:t>maior</a:t>
            </a:r>
            <a:r>
              <a:rPr lang="en-US" sz="2200" dirty="0" smtClean="0"/>
              <a:t> </a:t>
            </a:r>
            <a:r>
              <a:rPr lang="en-US" sz="2200" dirty="0" err="1" smtClean="0"/>
              <a:t>sensibilidade</a:t>
            </a:r>
            <a:r>
              <a:rPr lang="en-US" sz="2200" dirty="0" smtClean="0"/>
              <a:t>);</a:t>
            </a:r>
          </a:p>
          <a:p>
            <a:pPr algn="just"/>
            <a:r>
              <a:rPr lang="en-US" sz="2200" dirty="0" smtClean="0"/>
              <a:t>- Volume de </a:t>
            </a:r>
            <a:r>
              <a:rPr lang="en-US" sz="2200" dirty="0" err="1" smtClean="0"/>
              <a:t>injeção</a:t>
            </a:r>
            <a:r>
              <a:rPr lang="en-US" sz="2200" dirty="0" smtClean="0"/>
              <a:t>: </a:t>
            </a:r>
            <a:r>
              <a:rPr lang="en-US" sz="2200" b="1" dirty="0" smtClean="0"/>
              <a:t>1 </a:t>
            </a:r>
            <a:r>
              <a:rPr lang="en-US" sz="2200" b="1" dirty="0" err="1" smtClean="0"/>
              <a:t>μL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injeção</a:t>
            </a:r>
            <a:r>
              <a:rPr lang="en-US" sz="2200" dirty="0" smtClean="0"/>
              <a:t> manual: </a:t>
            </a:r>
            <a:r>
              <a:rPr lang="en-US" sz="2200" dirty="0" err="1" smtClean="0"/>
              <a:t>precisão</a:t>
            </a:r>
            <a:r>
              <a:rPr lang="en-US" sz="2200" dirty="0" smtClean="0"/>
              <a:t> de 5-10%; </a:t>
            </a:r>
            <a:r>
              <a:rPr lang="en-US" sz="2200" b="1" dirty="0" err="1" smtClean="0"/>
              <a:t>injeção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automática</a:t>
            </a:r>
            <a:r>
              <a:rPr lang="en-US" sz="2200" b="1" dirty="0" smtClean="0"/>
              <a:t>: </a:t>
            </a:r>
            <a:r>
              <a:rPr lang="en-US" sz="2200" b="1" dirty="0" err="1" smtClean="0"/>
              <a:t>precisão</a:t>
            </a:r>
            <a:r>
              <a:rPr lang="en-US" sz="2200" b="1" dirty="0" smtClean="0"/>
              <a:t> de ~1%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397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6329" y="1909160"/>
            <a:ext cx="8582298" cy="965906"/>
          </a:xfrm>
          <a:prstGeom prst="rect">
            <a:avLst/>
          </a:prstGeom>
          <a:ln w="19050" cmpd="sng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2600" b="1" dirty="0" smtClean="0"/>
              <a:t>Espectroscopia: </a:t>
            </a:r>
            <a:r>
              <a:rPr lang="pt-BR" sz="2600" dirty="0" smtClean="0"/>
              <a:t>estudo da interação de sistemas físicos com a radiação eletromagnética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6329" y="3178424"/>
            <a:ext cx="8582298" cy="1574790"/>
          </a:xfrm>
          <a:prstGeom prst="rect">
            <a:avLst/>
          </a:prstGeom>
          <a:ln w="19050" cmpd="sng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2600" b="1" dirty="0" smtClean="0"/>
              <a:t>Espectroscopia atômica: </a:t>
            </a:r>
            <a:r>
              <a:rPr lang="pt-BR" sz="2800" dirty="0" smtClean="0"/>
              <a:t>Baseada em medidas da </a:t>
            </a:r>
            <a:r>
              <a:rPr lang="pt-BR" sz="2800" i="1" u="sng" dirty="0" smtClean="0">
                <a:solidFill>
                  <a:schemeClr val="accent2">
                    <a:lumMod val="75000"/>
                  </a:schemeClr>
                </a:solidFill>
              </a:rPr>
              <a:t>luz absorvida ou emitida</a:t>
            </a:r>
            <a:r>
              <a:rPr lang="pt-BR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800" dirty="0" smtClean="0"/>
              <a:t>pelos </a:t>
            </a:r>
            <a:r>
              <a:rPr lang="pt-BR" sz="3200" b="1" dirty="0" smtClean="0"/>
              <a:t>elementos</a:t>
            </a:r>
            <a:r>
              <a:rPr lang="pt-BR" sz="3200" dirty="0" smtClean="0"/>
              <a:t> </a:t>
            </a:r>
            <a:r>
              <a:rPr lang="pt-BR" sz="2800" dirty="0" smtClean="0"/>
              <a:t>de uma amostra </a:t>
            </a:r>
          </a:p>
        </p:txBody>
      </p:sp>
      <p:sp>
        <p:nvSpPr>
          <p:cNvPr id="3" name="Rectangle 2"/>
          <p:cNvSpPr/>
          <p:nvPr/>
        </p:nvSpPr>
        <p:spPr>
          <a:xfrm>
            <a:off x="933335" y="5600184"/>
            <a:ext cx="7279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/>
              <a:t>Determina</a:t>
            </a:r>
            <a:r>
              <a:rPr lang="en-US" sz="2800" b="1" i="1" dirty="0"/>
              <a:t> </a:t>
            </a:r>
            <a:r>
              <a:rPr lang="en-US" sz="2800" b="1" i="1" dirty="0" err="1"/>
              <a:t>os</a:t>
            </a:r>
            <a:r>
              <a:rPr lang="en-US" sz="2800" b="1" i="1" dirty="0"/>
              <a:t> </a:t>
            </a:r>
            <a:r>
              <a:rPr lang="en-US" sz="2800" b="1" i="1" dirty="0" err="1"/>
              <a:t>elementos</a:t>
            </a:r>
            <a:r>
              <a:rPr lang="en-US" sz="2800" b="1" i="1" dirty="0"/>
              <a:t> </a:t>
            </a:r>
            <a:r>
              <a:rPr lang="en-US" sz="2800" b="1" i="1" dirty="0" err="1"/>
              <a:t>que</a:t>
            </a:r>
            <a:r>
              <a:rPr lang="en-US" sz="2800" b="1" i="1" dirty="0"/>
              <a:t> </a:t>
            </a:r>
            <a:r>
              <a:rPr lang="en-US" sz="2800" b="1" i="1" dirty="0" err="1"/>
              <a:t>estão</a:t>
            </a:r>
            <a:r>
              <a:rPr lang="en-US" sz="2800" b="1" i="1" dirty="0"/>
              <a:t> </a:t>
            </a:r>
            <a:r>
              <a:rPr lang="en-US" sz="2800" b="1" i="1" dirty="0" err="1"/>
              <a:t>presentes</a:t>
            </a:r>
            <a:r>
              <a:rPr lang="en-US" sz="2800" b="1" i="1" dirty="0"/>
              <a:t> e a </a:t>
            </a:r>
            <a:r>
              <a:rPr lang="en-US" sz="2800" b="1" i="1" dirty="0" err="1" smtClean="0"/>
              <a:t>respectiva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concentração</a:t>
            </a:r>
            <a:endParaRPr lang="en-US" sz="2800" b="1" i="1" dirty="0"/>
          </a:p>
        </p:txBody>
      </p:sp>
      <p:sp>
        <p:nvSpPr>
          <p:cNvPr id="38" name="Down Arrow 37"/>
          <p:cNvSpPr/>
          <p:nvPr/>
        </p:nvSpPr>
        <p:spPr>
          <a:xfrm>
            <a:off x="4200714" y="4895836"/>
            <a:ext cx="741367" cy="62785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5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520" y="2354249"/>
            <a:ext cx="862271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buFont typeface="Arial"/>
              <a:buChar char="•"/>
            </a:pPr>
            <a:r>
              <a:rPr lang="pt-BR" b="1" dirty="0" smtClean="0">
                <a:latin typeface="+mn-lt"/>
              </a:rPr>
              <a:t>Secagem </a:t>
            </a:r>
            <a:r>
              <a:rPr lang="pt-BR" b="1" dirty="0">
                <a:latin typeface="+mn-lt"/>
              </a:rPr>
              <a:t>(</a:t>
            </a:r>
            <a:r>
              <a:rPr lang="pt-BR" b="1" dirty="0" smtClean="0">
                <a:latin typeface="+mn-lt"/>
              </a:rPr>
              <a:t>50 - 200 </a:t>
            </a:r>
            <a:r>
              <a:rPr lang="pt-BR" b="1" baseline="30000" dirty="0" err="1">
                <a:latin typeface="+mn-lt"/>
              </a:rPr>
              <a:t>o</a:t>
            </a:r>
            <a:r>
              <a:rPr lang="pt-BR" b="1" dirty="0" err="1">
                <a:latin typeface="+mn-lt"/>
              </a:rPr>
              <a:t>C</a:t>
            </a:r>
            <a:r>
              <a:rPr lang="pt-BR" b="1" dirty="0" smtClean="0">
                <a:latin typeface="+mn-lt"/>
              </a:rPr>
              <a:t>): </a:t>
            </a:r>
            <a:r>
              <a:rPr lang="pt-BR" dirty="0" smtClean="0">
                <a:latin typeface="+mn-lt"/>
              </a:rPr>
              <a:t>Eliminação </a:t>
            </a:r>
            <a:r>
              <a:rPr lang="pt-BR" dirty="0">
                <a:latin typeface="+mn-lt"/>
              </a:rPr>
              <a:t>do solvente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/>
              <a:buChar char="•"/>
            </a:pPr>
            <a:r>
              <a:rPr lang="pt-BR" b="1" dirty="0" smtClean="0">
                <a:latin typeface="+mn-lt"/>
              </a:rPr>
              <a:t>Calcinação </a:t>
            </a:r>
            <a:r>
              <a:rPr lang="pt-BR" b="1" dirty="0">
                <a:latin typeface="+mn-lt"/>
              </a:rPr>
              <a:t>(</a:t>
            </a:r>
            <a:r>
              <a:rPr lang="pt-BR" b="1" dirty="0" smtClean="0">
                <a:latin typeface="+mn-lt"/>
              </a:rPr>
              <a:t>200 - 800 </a:t>
            </a:r>
            <a:r>
              <a:rPr lang="pt-BR" b="1" baseline="30000" dirty="0" err="1" smtClean="0">
                <a:latin typeface="+mn-lt"/>
              </a:rPr>
              <a:t>o</a:t>
            </a:r>
            <a:r>
              <a:rPr lang="pt-BR" b="1" dirty="0" err="1" smtClean="0">
                <a:latin typeface="+mn-lt"/>
              </a:rPr>
              <a:t>C</a:t>
            </a:r>
            <a:r>
              <a:rPr lang="pt-BR" b="1" dirty="0" smtClean="0">
                <a:latin typeface="+mn-lt"/>
              </a:rPr>
              <a:t>): </a:t>
            </a:r>
            <a:r>
              <a:rPr lang="pt-BR" dirty="0" smtClean="0">
                <a:latin typeface="+mn-lt"/>
              </a:rPr>
              <a:t>Eliminação </a:t>
            </a:r>
            <a:r>
              <a:rPr lang="pt-BR" dirty="0">
                <a:latin typeface="+mn-lt"/>
              </a:rPr>
              <a:t>da matriz (mineralização)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/>
              <a:buChar char="•"/>
            </a:pPr>
            <a:r>
              <a:rPr lang="pt-BR" b="1" dirty="0" smtClean="0">
                <a:latin typeface="+mn-lt"/>
              </a:rPr>
              <a:t>Atomização </a:t>
            </a:r>
            <a:r>
              <a:rPr lang="pt-BR" b="1" dirty="0">
                <a:latin typeface="+mn-lt"/>
              </a:rPr>
              <a:t>(</a:t>
            </a:r>
            <a:r>
              <a:rPr lang="pt-BR" b="1" dirty="0" smtClean="0">
                <a:latin typeface="+mn-lt"/>
              </a:rPr>
              <a:t>2000 - 3000 </a:t>
            </a:r>
            <a:r>
              <a:rPr lang="pt-BR" b="1" baseline="30000" dirty="0" err="1" smtClean="0">
                <a:latin typeface="+mn-lt"/>
              </a:rPr>
              <a:t>o</a:t>
            </a:r>
            <a:r>
              <a:rPr lang="pt-BR" b="1" dirty="0" err="1" smtClean="0">
                <a:latin typeface="+mn-lt"/>
              </a:rPr>
              <a:t>C</a:t>
            </a:r>
            <a:r>
              <a:rPr lang="pt-BR" b="1" dirty="0" smtClean="0">
                <a:latin typeface="+mn-lt"/>
              </a:rPr>
              <a:t>): </a:t>
            </a:r>
            <a:r>
              <a:rPr lang="pt-BR" dirty="0" smtClean="0">
                <a:latin typeface="+mn-lt"/>
              </a:rPr>
              <a:t>Produção </a:t>
            </a:r>
            <a:r>
              <a:rPr lang="pt-BR" dirty="0">
                <a:latin typeface="+mn-lt"/>
              </a:rPr>
              <a:t>de vapor </a:t>
            </a:r>
            <a:r>
              <a:rPr lang="pt-BR" dirty="0" smtClean="0">
                <a:latin typeface="+mn-lt"/>
              </a:rPr>
              <a:t>atômico</a:t>
            </a:r>
            <a:endParaRPr lang="pt-BR" dirty="0">
              <a:latin typeface="+mn-lt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459655" y="4504685"/>
            <a:ext cx="2667000" cy="1828800"/>
            <a:chOff x="3456" y="1200"/>
            <a:chExt cx="2688" cy="1632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456" y="1200"/>
              <a:ext cx="0" cy="16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456" y="2832"/>
              <a:ext cx="26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3456" y="2544"/>
              <a:ext cx="288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744" y="2544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4176" y="1968"/>
              <a:ext cx="576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728" y="1980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5148" y="1416"/>
              <a:ext cx="57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712" y="1440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221655" y="6276335"/>
            <a:ext cx="1031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latin typeface="+mn-lt"/>
              </a:rPr>
              <a:t>Tempo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 rot="16200000">
            <a:off x="4378905" y="5238874"/>
            <a:ext cx="1764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 dirty="0">
                <a:latin typeface="+mn-lt"/>
              </a:rPr>
              <a:t>Temperatura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20" y="1796249"/>
            <a:ext cx="8622718" cy="461665"/>
          </a:xfrm>
          <a:prstGeom prst="rect">
            <a:avLst/>
          </a:prstGeo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A23A28"/>
                </a:solidFill>
              </a:rPr>
              <a:t>Programa de temperatura do </a:t>
            </a:r>
            <a:r>
              <a:rPr lang="pt-BR" sz="2400" b="1" dirty="0" smtClean="0">
                <a:solidFill>
                  <a:srgbClr val="A23A28"/>
                </a:solidFill>
              </a:rPr>
              <a:t>forno:</a:t>
            </a:r>
            <a:endParaRPr lang="pt-BR" sz="2400" b="1" dirty="0">
              <a:solidFill>
                <a:srgbClr val="A23A28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0046" y="4556615"/>
            <a:ext cx="3558420" cy="1938992"/>
            <a:chOff x="266521" y="4556615"/>
            <a:chExt cx="3558420" cy="1938992"/>
          </a:xfrm>
        </p:grpSpPr>
        <p:sp>
          <p:nvSpPr>
            <p:cNvPr id="18" name="Pentagon 17"/>
            <p:cNvSpPr/>
            <p:nvPr/>
          </p:nvSpPr>
          <p:spPr>
            <a:xfrm>
              <a:off x="426128" y="4556615"/>
              <a:ext cx="3398813" cy="1938992"/>
            </a:xfrm>
            <a:prstGeom prst="homePlate">
              <a:avLst>
                <a:gd name="adj" fmla="val 2226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521" y="4556615"/>
              <a:ext cx="32745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chemeClr val="tx2"/>
                  </a:solidFill>
                </a:rPr>
                <a:t>Forno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é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aquecido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em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etapas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para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atomizar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corretamente</a:t>
              </a:r>
              <a:r>
                <a:rPr lang="en-US" sz="2400" b="1" i="1" dirty="0" smtClean="0">
                  <a:solidFill>
                    <a:schemeClr val="tx2"/>
                  </a:solidFill>
                </a:rPr>
                <a:t> a </a:t>
              </a:r>
              <a:r>
                <a:rPr lang="en-US" sz="2400" b="1" i="1" dirty="0" err="1" smtClean="0">
                  <a:solidFill>
                    <a:schemeClr val="tx2"/>
                  </a:solidFill>
                </a:rPr>
                <a:t>amostra</a:t>
              </a:r>
              <a:endParaRPr lang="en-US" sz="2400" b="1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26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3090" y="2764117"/>
            <a:ext cx="3354518" cy="2448336"/>
            <a:chOff x="201482" y="2764117"/>
            <a:chExt cx="3354518" cy="2448336"/>
          </a:xfrm>
        </p:grpSpPr>
        <p:sp>
          <p:nvSpPr>
            <p:cNvPr id="17" name="Rectangle 16"/>
            <p:cNvSpPr/>
            <p:nvPr/>
          </p:nvSpPr>
          <p:spPr>
            <a:xfrm>
              <a:off x="201482" y="2764117"/>
              <a:ext cx="3354518" cy="244833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599975" y="2995870"/>
              <a:ext cx="2667000" cy="1828800"/>
              <a:chOff x="3456" y="1200"/>
              <a:chExt cx="2688" cy="1632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3456" y="1200"/>
                <a:ext cx="0" cy="163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3456" y="2832"/>
                <a:ext cx="26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 flipV="1">
                <a:off x="3456" y="2544"/>
                <a:ext cx="288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3744" y="2544"/>
                <a:ext cx="4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 flipV="1">
                <a:off x="4176" y="1968"/>
                <a:ext cx="576" cy="5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4728" y="1980"/>
                <a:ext cx="4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V="1">
                <a:off x="5148" y="1416"/>
                <a:ext cx="576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5712" y="1440"/>
                <a:ext cx="4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361975" y="4767520"/>
              <a:ext cx="10311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2000" b="1">
                  <a:latin typeface="+mn-lt"/>
                </a:rPr>
                <a:t>Tempo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 rot="16200000">
              <a:off x="-480775" y="3730059"/>
              <a:ext cx="17646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2000" b="1" dirty="0">
                  <a:latin typeface="+mn-lt"/>
                </a:rPr>
                <a:t>Temperatura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7372" y="1703295"/>
            <a:ext cx="51935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Exemplo</a:t>
            </a:r>
            <a:r>
              <a:rPr lang="en-US" sz="2200" b="1" dirty="0" smtClean="0"/>
              <a:t>. </a:t>
            </a:r>
          </a:p>
          <a:p>
            <a:pPr algn="ctr"/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Teor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ferro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em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uma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proteína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- </a:t>
            </a:r>
            <a:r>
              <a:rPr lang="en-US" sz="2200" b="1" dirty="0" smtClean="0"/>
              <a:t>10 </a:t>
            </a:r>
            <a:r>
              <a:rPr lang="en-US" sz="2200" b="1" dirty="0" err="1" smtClean="0">
                <a:ea typeface="Lucida Grande"/>
                <a:cs typeface="Lucida Grande"/>
              </a:rPr>
              <a:t>μL</a:t>
            </a:r>
            <a:r>
              <a:rPr lang="en-US" sz="2200" b="1" dirty="0" smtClean="0">
                <a:ea typeface="Lucida Grande"/>
                <a:cs typeface="Lucida Grande"/>
              </a:rPr>
              <a:t> </a:t>
            </a:r>
            <a:r>
              <a:rPr lang="en-US" sz="2200" dirty="0" smtClean="0">
                <a:ea typeface="Lucida Grande"/>
                <a:cs typeface="Lucida Grande"/>
              </a:rPr>
              <a:t>de </a:t>
            </a:r>
            <a:r>
              <a:rPr lang="en-US" sz="2200" dirty="0" err="1" smtClean="0">
                <a:ea typeface="Lucida Grande"/>
                <a:cs typeface="Lucida Grande"/>
              </a:rPr>
              <a:t>amostra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contendo</a:t>
            </a:r>
            <a:r>
              <a:rPr lang="en-US" sz="2200" dirty="0" smtClean="0">
                <a:ea typeface="Lucida Grande"/>
                <a:cs typeface="Lucida Grande"/>
              </a:rPr>
              <a:t> 0,1 ppm de Fe (</a:t>
            </a:r>
            <a:r>
              <a:rPr lang="en-US" sz="2200" dirty="0" err="1" smtClean="0">
                <a:ea typeface="Lucida Grande"/>
                <a:cs typeface="Lucida Grande"/>
              </a:rPr>
              <a:t>forno</a:t>
            </a:r>
            <a:r>
              <a:rPr lang="en-US" sz="2200" dirty="0" smtClean="0">
                <a:ea typeface="Lucida Grande"/>
                <a:cs typeface="Lucida Grande"/>
              </a:rPr>
              <a:t> a 90 °C)</a:t>
            </a:r>
          </a:p>
          <a:p>
            <a:pPr algn="ctr"/>
            <a:r>
              <a:rPr lang="en-US" sz="2200" dirty="0" smtClean="0">
                <a:ea typeface="Lucida Grande"/>
                <a:cs typeface="Lucida Grande"/>
              </a:rPr>
              <a:t>- </a:t>
            </a:r>
            <a:r>
              <a:rPr lang="en-US" sz="2200" b="1" dirty="0" err="1" smtClean="0">
                <a:ea typeface="Lucida Grande"/>
                <a:cs typeface="Lucida Grande"/>
              </a:rPr>
              <a:t>Secagem</a:t>
            </a:r>
            <a:r>
              <a:rPr lang="en-US" sz="2200" dirty="0" smtClean="0">
                <a:ea typeface="Lucida Grande"/>
                <a:cs typeface="Lucida Grande"/>
              </a:rPr>
              <a:t> a 125 </a:t>
            </a:r>
            <a:r>
              <a:rPr lang="en-US" sz="2200" dirty="0">
                <a:ea typeface="Lucida Grande"/>
                <a:cs typeface="Lucida Grande"/>
              </a:rPr>
              <a:t>°</a:t>
            </a:r>
            <a:r>
              <a:rPr lang="en-US" sz="2200" dirty="0" smtClean="0">
                <a:ea typeface="Lucida Grande"/>
                <a:cs typeface="Lucida Grande"/>
              </a:rPr>
              <a:t>C </a:t>
            </a:r>
            <a:r>
              <a:rPr lang="en-US" sz="2200" dirty="0" err="1" smtClean="0">
                <a:ea typeface="Lucida Grande"/>
                <a:cs typeface="Lucida Grande"/>
              </a:rPr>
              <a:t>por</a:t>
            </a:r>
            <a:r>
              <a:rPr lang="en-US" sz="2200" dirty="0" smtClean="0">
                <a:ea typeface="Lucida Grande"/>
                <a:cs typeface="Lucida Grande"/>
              </a:rPr>
              <a:t> 20 s</a:t>
            </a:r>
          </a:p>
          <a:p>
            <a:pPr algn="ctr"/>
            <a:r>
              <a:rPr lang="en-US" sz="2200" dirty="0" smtClean="0">
                <a:ea typeface="Lucida Grande"/>
                <a:cs typeface="Lucida Grande"/>
              </a:rPr>
              <a:t>- </a:t>
            </a:r>
            <a:r>
              <a:rPr lang="en-US" sz="2200" b="1" dirty="0" err="1" smtClean="0">
                <a:ea typeface="Lucida Grande"/>
                <a:cs typeface="Lucida Grande"/>
              </a:rPr>
              <a:t>Queima</a:t>
            </a:r>
            <a:r>
              <a:rPr lang="en-US" sz="2200" dirty="0" smtClean="0">
                <a:ea typeface="Lucida Grande"/>
                <a:cs typeface="Lucida Grande"/>
              </a:rPr>
              <a:t> a 1400 </a:t>
            </a:r>
            <a:r>
              <a:rPr lang="en-US" sz="2200" dirty="0">
                <a:ea typeface="Lucida Grande"/>
                <a:cs typeface="Lucida Grande"/>
              </a:rPr>
              <a:t>°</a:t>
            </a:r>
            <a:r>
              <a:rPr lang="en-US" sz="2200" dirty="0" smtClean="0">
                <a:ea typeface="Lucida Grande"/>
                <a:cs typeface="Lucida Grande"/>
              </a:rPr>
              <a:t>C </a:t>
            </a:r>
            <a:r>
              <a:rPr lang="en-US" sz="2200" dirty="0" err="1" smtClean="0">
                <a:ea typeface="Lucida Grande"/>
                <a:cs typeface="Lucida Grande"/>
              </a:rPr>
              <a:t>por</a:t>
            </a:r>
            <a:r>
              <a:rPr lang="en-US" sz="2200" dirty="0" smtClean="0">
                <a:ea typeface="Lucida Grande"/>
                <a:cs typeface="Lucida Grande"/>
              </a:rPr>
              <a:t> 60 s (</a:t>
            </a:r>
            <a:r>
              <a:rPr lang="en-US" sz="2200" dirty="0" err="1" smtClean="0">
                <a:ea typeface="Lucida Grande"/>
                <a:cs typeface="Lucida Grande"/>
              </a:rPr>
              <a:t>destruição</a:t>
            </a:r>
            <a:r>
              <a:rPr lang="en-US" sz="2200" dirty="0" smtClean="0">
                <a:ea typeface="Lucida Grande"/>
                <a:cs typeface="Lucida Grande"/>
              </a:rPr>
              <a:t> da </a:t>
            </a:r>
            <a:r>
              <a:rPr lang="en-US" sz="2200" dirty="0" err="1" smtClean="0">
                <a:ea typeface="Lucida Grande"/>
                <a:cs typeface="Lucida Grande"/>
              </a:rPr>
              <a:t>matéria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orgânica</a:t>
            </a:r>
            <a:r>
              <a:rPr lang="en-US" sz="2200" dirty="0" smtClean="0">
                <a:ea typeface="Lucida Grande"/>
                <a:cs typeface="Lucida Grande"/>
              </a:rPr>
              <a:t> = </a:t>
            </a:r>
            <a:r>
              <a:rPr lang="en-US" sz="2200" dirty="0" err="1" smtClean="0">
                <a:ea typeface="Lucida Grande"/>
                <a:cs typeface="Lucida Grande"/>
              </a:rPr>
              <a:t>pirólise</a:t>
            </a:r>
            <a:r>
              <a:rPr lang="en-US" sz="2200" dirty="0" smtClean="0">
                <a:ea typeface="Lucida Grande"/>
                <a:cs typeface="Lucida Grande"/>
              </a:rPr>
              <a:t>)</a:t>
            </a:r>
          </a:p>
          <a:p>
            <a:pPr algn="ctr"/>
            <a:r>
              <a:rPr lang="en-US" sz="2200" dirty="0" smtClean="0"/>
              <a:t>- </a:t>
            </a:r>
            <a:r>
              <a:rPr lang="en-US" sz="2200" b="1" dirty="0" err="1" smtClean="0"/>
              <a:t>Atomização</a:t>
            </a:r>
            <a:r>
              <a:rPr lang="en-US" sz="2200" b="1" dirty="0" smtClean="0"/>
              <a:t>*</a:t>
            </a:r>
            <a:r>
              <a:rPr lang="en-US" sz="2200" dirty="0" smtClean="0"/>
              <a:t> a 2100 </a:t>
            </a:r>
            <a:r>
              <a:rPr lang="en-US" sz="2200" dirty="0">
                <a:ea typeface="Lucida Grande"/>
                <a:cs typeface="Lucida Grande"/>
              </a:rPr>
              <a:t>°</a:t>
            </a:r>
            <a:r>
              <a:rPr lang="en-US" sz="2200" dirty="0" smtClean="0">
                <a:ea typeface="Lucida Grande"/>
                <a:cs typeface="Lucida Grande"/>
              </a:rPr>
              <a:t>C </a:t>
            </a:r>
            <a:r>
              <a:rPr lang="en-US" sz="2200" dirty="0" err="1" smtClean="0">
                <a:ea typeface="Lucida Grande"/>
                <a:cs typeface="Lucida Grande"/>
              </a:rPr>
              <a:t>por</a:t>
            </a:r>
            <a:r>
              <a:rPr lang="en-US" sz="2200" dirty="0" smtClean="0">
                <a:ea typeface="Lucida Grande"/>
                <a:cs typeface="Lucida Grande"/>
              </a:rPr>
              <a:t> 10 s (</a:t>
            </a:r>
            <a:r>
              <a:rPr lang="en-US" sz="2200" dirty="0" err="1" smtClean="0">
                <a:ea typeface="Lucida Grande"/>
                <a:cs typeface="Lucida Grande"/>
              </a:rPr>
              <a:t>absorbância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atinge</a:t>
            </a:r>
            <a:r>
              <a:rPr lang="en-US" sz="2200" dirty="0" smtClean="0">
                <a:ea typeface="Lucida Grande"/>
                <a:cs typeface="Lucida Grande"/>
              </a:rPr>
              <a:t> valor </a:t>
            </a:r>
            <a:r>
              <a:rPr lang="en-US" sz="2200" dirty="0" err="1" smtClean="0">
                <a:ea typeface="Lucida Grande"/>
                <a:cs typeface="Lucida Grande"/>
              </a:rPr>
              <a:t>máximo</a:t>
            </a:r>
            <a:r>
              <a:rPr lang="en-US" sz="2200" dirty="0" smtClean="0">
                <a:ea typeface="Lucida Grande"/>
                <a:cs typeface="Lucida Grande"/>
              </a:rPr>
              <a:t> e </a:t>
            </a:r>
            <a:r>
              <a:rPr lang="en-US" sz="2200" dirty="0" err="1" smtClean="0">
                <a:ea typeface="Lucida Grande"/>
                <a:cs typeface="Lucida Grande"/>
              </a:rPr>
              <a:t>diminui</a:t>
            </a:r>
            <a:r>
              <a:rPr lang="en-US" sz="2200" dirty="0" smtClean="0">
                <a:ea typeface="Lucida Grande"/>
                <a:cs typeface="Lucida Grande"/>
              </a:rPr>
              <a:t> com a </a:t>
            </a:r>
            <a:r>
              <a:rPr lang="en-US" sz="2200" dirty="0" err="1" smtClean="0">
                <a:ea typeface="Lucida Grande"/>
                <a:cs typeface="Lucida Grande"/>
              </a:rPr>
              <a:t>evaporação</a:t>
            </a:r>
            <a:r>
              <a:rPr lang="en-US" sz="2200" dirty="0" smtClean="0">
                <a:ea typeface="Lucida Grande"/>
                <a:cs typeface="Lucida Grande"/>
              </a:rPr>
              <a:t> do Fe)</a:t>
            </a:r>
          </a:p>
          <a:p>
            <a:pPr algn="ctr"/>
            <a:r>
              <a:rPr lang="en-US" sz="2200" dirty="0" smtClean="0">
                <a:ea typeface="Lucida Grande"/>
                <a:cs typeface="Lucida Grande"/>
              </a:rPr>
              <a:t>- </a:t>
            </a:r>
            <a:r>
              <a:rPr lang="en-US" sz="2200" b="1" dirty="0" err="1" smtClean="0">
                <a:ea typeface="Lucida Grande"/>
                <a:cs typeface="Lucida Grande"/>
              </a:rPr>
              <a:t>Eliminação</a:t>
            </a:r>
            <a:r>
              <a:rPr lang="en-US" sz="2200" b="1" dirty="0" smtClean="0">
                <a:ea typeface="Lucida Grande"/>
                <a:cs typeface="Lucida Grande"/>
              </a:rPr>
              <a:t> de </a:t>
            </a:r>
            <a:r>
              <a:rPr lang="en-US" sz="2200" b="1" dirty="0" err="1" smtClean="0">
                <a:ea typeface="Lucida Grande"/>
                <a:cs typeface="Lucida Grande"/>
              </a:rPr>
              <a:t>resíduos</a:t>
            </a:r>
            <a:r>
              <a:rPr lang="en-US" sz="2200" dirty="0" smtClean="0">
                <a:ea typeface="Lucida Grande"/>
                <a:cs typeface="Lucida Grande"/>
              </a:rPr>
              <a:t> a 2500 °C </a:t>
            </a:r>
            <a:r>
              <a:rPr lang="en-US" sz="2200" dirty="0" err="1" smtClean="0">
                <a:ea typeface="Lucida Grande"/>
                <a:cs typeface="Lucida Grande"/>
              </a:rPr>
              <a:t>por</a:t>
            </a:r>
            <a:r>
              <a:rPr lang="en-US" sz="2200" dirty="0" smtClean="0">
                <a:ea typeface="Lucida Grande"/>
                <a:cs typeface="Lucida Grande"/>
              </a:rPr>
              <a:t> 3 s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5280" y="6183666"/>
            <a:ext cx="4770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Momento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é</a:t>
            </a:r>
            <a:r>
              <a:rPr lang="en-US" sz="1600" dirty="0" smtClean="0"/>
              <a:t> </a:t>
            </a:r>
            <a:r>
              <a:rPr lang="en-US" sz="1600" dirty="0" err="1" smtClean="0"/>
              <a:t>medido</a:t>
            </a:r>
            <a:r>
              <a:rPr lang="en-US" sz="1600" dirty="0" smtClean="0"/>
              <a:t> o </a:t>
            </a:r>
            <a:r>
              <a:rPr lang="en-US" sz="1600" dirty="0" err="1" smtClean="0"/>
              <a:t>sinal</a:t>
            </a:r>
            <a:r>
              <a:rPr lang="en-US" sz="1600" dirty="0" smtClean="0"/>
              <a:t> </a:t>
            </a:r>
            <a:r>
              <a:rPr lang="en-US" sz="1600" dirty="0" err="1" smtClean="0"/>
              <a:t>analítico</a:t>
            </a:r>
            <a:endParaRPr lang="en-US" sz="1600" dirty="0" smtClean="0"/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absorbância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integrada</a:t>
            </a:r>
            <a:r>
              <a:rPr lang="en-US" sz="1600" dirty="0" smtClean="0"/>
              <a:t> no tempo)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0109" y="6188138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29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520" y="2342906"/>
            <a:ext cx="86227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pt-BR" sz="2400" b="1" dirty="0" smtClean="0"/>
              <a:t>Ocorre em todas as etapas, exceto na atomização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pt-BR" sz="2400" b="1" dirty="0" smtClean="0"/>
              <a:t>Remove</a:t>
            </a:r>
            <a:r>
              <a:rPr lang="pt-BR" sz="2400" dirty="0" smtClean="0"/>
              <a:t> </a:t>
            </a:r>
            <a:r>
              <a:rPr lang="pt-BR" sz="2400" b="1" dirty="0" smtClean="0"/>
              <a:t>gases</a:t>
            </a:r>
            <a:r>
              <a:rPr lang="pt-BR" sz="2400" dirty="0" smtClean="0"/>
              <a:t> </a:t>
            </a:r>
            <a:r>
              <a:rPr lang="pt-BR" sz="2400" dirty="0"/>
              <a:t>produzidos na secagem e calcinação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pt-BR" sz="2400" b="1" dirty="0" smtClean="0"/>
              <a:t>Reduz</a:t>
            </a:r>
            <a:r>
              <a:rPr lang="pt-BR" sz="2400" dirty="0" smtClean="0"/>
              <a:t> </a:t>
            </a:r>
            <a:r>
              <a:rPr lang="pt-BR" sz="2400" dirty="0"/>
              <a:t>a </a:t>
            </a:r>
            <a:r>
              <a:rPr lang="pt-BR" sz="2400" b="1" dirty="0"/>
              <a:t>oxidação</a:t>
            </a:r>
            <a:r>
              <a:rPr lang="pt-BR" sz="2400" dirty="0"/>
              <a:t> do tubo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pt-BR" sz="2400" b="1" dirty="0" smtClean="0"/>
              <a:t>Evita</a:t>
            </a:r>
            <a:r>
              <a:rPr lang="pt-BR" sz="2400" dirty="0" smtClean="0"/>
              <a:t> </a:t>
            </a:r>
            <a:r>
              <a:rPr lang="pt-BR" sz="2400" dirty="0"/>
              <a:t>a produção de </a:t>
            </a:r>
            <a:r>
              <a:rPr lang="pt-BR" sz="2400" b="1" dirty="0"/>
              <a:t>gases tóxicos </a:t>
            </a:r>
            <a:r>
              <a:rPr lang="pt-BR" sz="2400" dirty="0"/>
              <a:t>durante a atomização</a:t>
            </a:r>
            <a:endParaRPr lang="pt-B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6520" y="1796249"/>
            <a:ext cx="8622718" cy="461665"/>
          </a:xfrm>
          <a:prstGeom prst="rect">
            <a:avLst/>
          </a:prstGeo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A23A28"/>
                </a:solidFill>
              </a:rPr>
              <a:t>Utilização de gases de purga (argônio ou nitrogênio)</a:t>
            </a:r>
            <a:endParaRPr lang="pt-BR" sz="2400" b="1" dirty="0">
              <a:solidFill>
                <a:srgbClr val="A23A2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520" y="4602379"/>
            <a:ext cx="8622718" cy="18466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IMPORTANTE.</a:t>
            </a:r>
          </a:p>
          <a:p>
            <a:pPr algn="ctr"/>
            <a:r>
              <a:rPr lang="en-US" sz="2200" dirty="0" smtClean="0"/>
              <a:t>No </a:t>
            </a:r>
            <a:r>
              <a:rPr lang="en-US" sz="2200" dirty="0" err="1" smtClean="0"/>
              <a:t>desenvolvimento</a:t>
            </a:r>
            <a:r>
              <a:rPr lang="en-US" sz="2200" dirty="0" smtClean="0"/>
              <a:t> de um novo </a:t>
            </a:r>
            <a:r>
              <a:rPr lang="en-US" sz="2200" dirty="0" err="1" smtClean="0"/>
              <a:t>método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um novo </a:t>
            </a:r>
            <a:r>
              <a:rPr lang="en-US" sz="2200" dirty="0" err="1" smtClean="0"/>
              <a:t>tipo</a:t>
            </a:r>
            <a:r>
              <a:rPr lang="en-US" sz="2200" dirty="0" smtClean="0"/>
              <a:t> de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: </a:t>
            </a:r>
            <a:r>
              <a:rPr lang="en-US" sz="2200" b="1" i="1" dirty="0" err="1" smtClean="0"/>
              <a:t>registro</a:t>
            </a:r>
            <a:r>
              <a:rPr lang="en-US" sz="2200" b="1" i="1" dirty="0" smtClean="0"/>
              <a:t> do </a:t>
            </a:r>
            <a:r>
              <a:rPr lang="en-US" sz="2200" b="1" i="1" dirty="0" err="1" smtClean="0"/>
              <a:t>sinal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em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função</a:t>
            </a:r>
            <a:r>
              <a:rPr lang="en-US" sz="2200" b="1" i="1" dirty="0" smtClean="0"/>
              <a:t> do tempo</a:t>
            </a:r>
          </a:p>
          <a:p>
            <a:pPr algn="ctr"/>
            <a:r>
              <a:rPr lang="en-US" sz="2200" b="1" u="sng" dirty="0" err="1" smtClean="0"/>
              <a:t>Interferentes</a:t>
            </a:r>
            <a:r>
              <a:rPr lang="en-US" sz="2200" dirty="0" smtClean="0"/>
              <a:t>: </a:t>
            </a:r>
            <a:r>
              <a:rPr lang="en-US" sz="2200" dirty="0" err="1" smtClean="0"/>
              <a:t>fumaça</a:t>
            </a:r>
            <a:r>
              <a:rPr lang="en-US" sz="2200" dirty="0"/>
              <a:t> </a:t>
            </a:r>
            <a:r>
              <a:rPr lang="en-US" sz="2200" dirty="0" err="1" smtClean="0"/>
              <a:t>durante</a:t>
            </a:r>
            <a:r>
              <a:rPr lang="en-US" sz="2200" dirty="0" smtClean="0"/>
              <a:t> a </a:t>
            </a:r>
            <a:r>
              <a:rPr lang="en-US" sz="2200" dirty="0" err="1" smtClean="0"/>
              <a:t>queima</a:t>
            </a:r>
            <a:r>
              <a:rPr lang="en-US" sz="2200" dirty="0" smtClean="0"/>
              <a:t>, </a:t>
            </a:r>
            <a:r>
              <a:rPr lang="en-US" sz="2200" dirty="0" err="1" smtClean="0"/>
              <a:t>brilho</a:t>
            </a:r>
            <a:r>
              <a:rPr lang="en-US" sz="2200" dirty="0" smtClean="0"/>
              <a:t> </a:t>
            </a:r>
            <a:r>
              <a:rPr lang="en-US" sz="2200" dirty="0" err="1" smtClean="0"/>
              <a:t>avermelhado</a:t>
            </a:r>
            <a:r>
              <a:rPr lang="en-US" sz="2200" dirty="0" smtClean="0"/>
              <a:t> do </a:t>
            </a:r>
            <a:r>
              <a:rPr lang="en-US" sz="2200" dirty="0" err="1" smtClean="0"/>
              <a:t>forno</a:t>
            </a:r>
            <a:r>
              <a:rPr lang="en-US" sz="2200" dirty="0" smtClean="0"/>
              <a:t> </a:t>
            </a:r>
            <a:r>
              <a:rPr lang="en-US" sz="2200" dirty="0" err="1" smtClean="0"/>
              <a:t>quente</a:t>
            </a:r>
            <a:r>
              <a:rPr lang="is-IS" sz="2200" dirty="0" smtClean="0"/>
              <a:t>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386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E501F"/>
                </a:solidFill>
              </a:rPr>
              <a:t>Chamas</a:t>
            </a:r>
            <a:r>
              <a:rPr lang="en-US" sz="4000" b="1" dirty="0">
                <a:solidFill>
                  <a:srgbClr val="4E501F"/>
                </a:solidFill>
              </a:rPr>
              <a:t>, </a:t>
            </a:r>
            <a:r>
              <a:rPr lang="en-US" sz="4000" b="1" dirty="0" err="1">
                <a:solidFill>
                  <a:srgbClr val="4E501F"/>
                </a:solidFill>
              </a:rPr>
              <a:t>fornos</a:t>
            </a:r>
            <a:r>
              <a:rPr lang="en-US" sz="4000" b="1" dirty="0">
                <a:solidFill>
                  <a:srgbClr val="4E501F"/>
                </a:solidFill>
              </a:rPr>
              <a:t> e plasmas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48" y="1677612"/>
            <a:ext cx="85398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chemeClr val="accent1">
                    <a:lumMod val="75000"/>
                  </a:schemeClr>
                </a:solidFill>
              </a:rPr>
              <a:t>Forno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600" b="1" i="1" dirty="0" err="1" smtClean="0">
                <a:solidFill>
                  <a:schemeClr val="accent1">
                    <a:lumMod val="75000"/>
                  </a:schemeClr>
                </a:solidFill>
              </a:rPr>
              <a:t>aquecimento</a:t>
            </a:r>
            <a:r>
              <a:rPr lang="en-US" sz="2600" b="1" i="1" dirty="0">
                <a:solidFill>
                  <a:schemeClr val="accent1">
                    <a:lumMod val="75000"/>
                  </a:schemeClr>
                </a:solidFill>
              </a:rPr>
              <a:t> longitudinal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600" b="1" i="1" dirty="0" err="1" smtClean="0">
                <a:solidFill>
                  <a:schemeClr val="accent1">
                    <a:lumMod val="75000"/>
                  </a:schemeClr>
                </a:solidFill>
              </a:rPr>
              <a:t>Forno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600" b="1" i="1" dirty="0" err="1" smtClean="0">
                <a:solidFill>
                  <a:schemeClr val="accent1">
                    <a:lumMod val="75000"/>
                  </a:schemeClr>
                </a:solidFill>
              </a:rPr>
              <a:t>aquecimento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 transversal </a:t>
            </a:r>
            <a:endParaRPr lang="en-US" sz="2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Captura de Tela 2016-04-29 às 09.51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t="20049" r="41755" b="44164"/>
          <a:stretch/>
        </p:blipFill>
        <p:spPr>
          <a:xfrm>
            <a:off x="790406" y="2928468"/>
            <a:ext cx="2017059" cy="1449295"/>
          </a:xfrm>
          <a:prstGeom prst="rect">
            <a:avLst/>
          </a:prstGeom>
        </p:spPr>
      </p:pic>
      <p:pic>
        <p:nvPicPr>
          <p:cNvPr id="9" name="Picture 8" descr="Captura de Tela 2016-04-29 às 09.51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8" t="20049" b="44165"/>
          <a:stretch/>
        </p:blipFill>
        <p:spPr>
          <a:xfrm>
            <a:off x="508002" y="5000931"/>
            <a:ext cx="2583345" cy="1449295"/>
          </a:xfrm>
          <a:prstGeom prst="rect">
            <a:avLst/>
          </a:prstGeom>
        </p:spPr>
      </p:pic>
      <p:pic>
        <p:nvPicPr>
          <p:cNvPr id="10" name="Picture 9" descr="Captura de Tela 2016-04-29 às 09.51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t="55836" r="41755" b="2844"/>
          <a:stretch/>
        </p:blipFill>
        <p:spPr>
          <a:xfrm>
            <a:off x="3456804" y="2853763"/>
            <a:ext cx="2017059" cy="1673412"/>
          </a:xfrm>
          <a:prstGeom prst="rect">
            <a:avLst/>
          </a:prstGeom>
        </p:spPr>
      </p:pic>
      <p:pic>
        <p:nvPicPr>
          <p:cNvPr id="11" name="Picture 10" descr="Captura de Tela 2016-04-29 às 09.51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8" t="56002" r="5602" b="1939"/>
          <a:stretch/>
        </p:blipFill>
        <p:spPr>
          <a:xfrm>
            <a:off x="3337275" y="4885763"/>
            <a:ext cx="2242767" cy="1703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6003" y="4342509"/>
            <a:ext cx="155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Longitudinal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00509" y="6419333"/>
            <a:ext cx="140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6733" y="2928468"/>
            <a:ext cx="318844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dirty="0" smtClean="0"/>
              <a:t>Centro do </a:t>
            </a:r>
            <a:r>
              <a:rPr lang="en-US" sz="2200" dirty="0" err="1" smtClean="0"/>
              <a:t>forno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quente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as </a:t>
            </a:r>
            <a:r>
              <a:rPr lang="en-US" sz="2200" dirty="0" err="1" smtClean="0"/>
              <a:t>extremidades</a:t>
            </a:r>
            <a:endParaRPr lang="en-US" sz="2200" dirty="0" smtClean="0"/>
          </a:p>
          <a:p>
            <a:pPr algn="ctr">
              <a:spcBef>
                <a:spcPts val="600"/>
              </a:spcBef>
            </a:pPr>
            <a:r>
              <a:rPr lang="en-US" sz="2200" b="1" dirty="0" smtClean="0"/>
              <a:t>“EFEITO DE MEMÓRIA”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09133" y="4801715"/>
            <a:ext cx="3188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 smtClean="0"/>
              <a:t>quase</a:t>
            </a:r>
            <a:r>
              <a:rPr lang="en-US" sz="2200" dirty="0" smtClean="0"/>
              <a:t> </a:t>
            </a:r>
            <a:r>
              <a:rPr lang="en-US" sz="2200" dirty="0" err="1" smtClean="0"/>
              <a:t>uniforme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todo</a:t>
            </a:r>
            <a:r>
              <a:rPr lang="en-US" sz="2200" dirty="0" smtClean="0"/>
              <a:t> o </a:t>
            </a:r>
            <a:r>
              <a:rPr lang="en-US" sz="2200" dirty="0" err="1" smtClean="0"/>
              <a:t>forno</a:t>
            </a:r>
            <a:endParaRPr lang="en-US" sz="2200" dirty="0" smtClean="0"/>
          </a:p>
          <a:p>
            <a:pPr algn="ctr">
              <a:spcBef>
                <a:spcPts val="600"/>
              </a:spcBef>
            </a:pPr>
            <a:r>
              <a:rPr lang="en-US" sz="2200" b="1" dirty="0" err="1" smtClean="0"/>
              <a:t>Menor</a:t>
            </a:r>
            <a:r>
              <a:rPr lang="en-US" sz="2200" b="1" dirty="0" smtClean="0"/>
              <a:t> “EFEITO DE MEMÓRIA”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939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Análise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sólidos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39" y="1822826"/>
            <a:ext cx="859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b="1" dirty="0" err="1" smtClean="0"/>
              <a:t>Amostragem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direta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sólidos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análise</a:t>
            </a:r>
            <a:r>
              <a:rPr lang="en-US" sz="2200" dirty="0" smtClean="0"/>
              <a:t> de </a:t>
            </a:r>
            <a:r>
              <a:rPr lang="en-US" sz="2200" dirty="0" err="1" smtClean="0"/>
              <a:t>sólido</a:t>
            </a:r>
            <a:r>
              <a:rPr lang="en-US" sz="2200" dirty="0" smtClean="0"/>
              <a:t> </a:t>
            </a:r>
            <a:r>
              <a:rPr lang="en-US" sz="2200" dirty="0" err="1" smtClean="0"/>
              <a:t>sem</a:t>
            </a:r>
            <a:r>
              <a:rPr lang="en-US" sz="2200" dirty="0" smtClean="0"/>
              <a:t> </a:t>
            </a:r>
            <a:r>
              <a:rPr lang="en-US" sz="2200" dirty="0" err="1" smtClean="0"/>
              <a:t>prévia</a:t>
            </a:r>
            <a:r>
              <a:rPr lang="en-US" sz="2200" dirty="0" smtClean="0"/>
              <a:t> </a:t>
            </a:r>
            <a:r>
              <a:rPr lang="en-US" sz="2200" dirty="0" err="1" smtClean="0"/>
              <a:t>manipulação</a:t>
            </a:r>
            <a:endParaRPr lang="en-US" sz="2200" dirty="0"/>
          </a:p>
        </p:txBody>
      </p:sp>
      <p:sp>
        <p:nvSpPr>
          <p:cNvPr id="8" name="Oval 7"/>
          <p:cNvSpPr/>
          <p:nvPr/>
        </p:nvSpPr>
        <p:spPr>
          <a:xfrm>
            <a:off x="537886" y="3272118"/>
            <a:ext cx="2136588" cy="21365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340862285704-dumpfm-FAUXreal-POW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83" y="4416612"/>
            <a:ext cx="709725" cy="379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4" y="4796118"/>
            <a:ext cx="1673411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07886" y="2973294"/>
            <a:ext cx="1030938" cy="144331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38824" y="2511629"/>
            <a:ext cx="2836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Amostra</a:t>
            </a:r>
            <a:r>
              <a:rPr lang="en-US" dirty="0" smtClean="0"/>
              <a:t> </a:t>
            </a:r>
            <a:r>
              <a:rPr lang="en-US" dirty="0" err="1" smtClean="0"/>
              <a:t>sólida</a:t>
            </a:r>
            <a:r>
              <a:rPr lang="en-US" dirty="0" smtClean="0"/>
              <a:t> </a:t>
            </a:r>
            <a:r>
              <a:rPr lang="en-US" dirty="0" err="1" smtClean="0"/>
              <a:t>pesada</a:t>
            </a:r>
            <a:endParaRPr lang="en-US" dirty="0" smtClean="0"/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plataforma</a:t>
            </a:r>
            <a:r>
              <a:rPr lang="en-US" dirty="0" smtClean="0"/>
              <a:t> de</a:t>
            </a:r>
          </a:p>
          <a:p>
            <a:r>
              <a:rPr lang="en-US" dirty="0" err="1" smtClean="0"/>
              <a:t>grafite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995" y="5592197"/>
            <a:ext cx="2073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Parte inferior do </a:t>
            </a:r>
            <a:r>
              <a:rPr lang="en-US" sz="1400" b="1" dirty="0" err="1" smtClean="0"/>
              <a:t>forno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92828" y="3649460"/>
            <a:ext cx="578223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/>
              <a:t>Exemplo</a:t>
            </a:r>
            <a:r>
              <a:rPr lang="en-US" sz="2200" b="1" dirty="0" smtClean="0"/>
              <a:t>.</a:t>
            </a:r>
          </a:p>
          <a:p>
            <a:pPr algn="ctr"/>
            <a:r>
              <a:rPr lang="en-US" sz="2200" u="sng" dirty="0" err="1" smtClean="0"/>
              <a:t>Análise</a:t>
            </a:r>
            <a:r>
              <a:rPr lang="en-US" sz="2200" u="sng" dirty="0" smtClean="0"/>
              <a:t> de </a:t>
            </a:r>
            <a:r>
              <a:rPr lang="en-US" sz="2200" u="sng" dirty="0" err="1" smtClean="0"/>
              <a:t>traços</a:t>
            </a:r>
            <a:r>
              <a:rPr lang="en-US" sz="2200" u="sng" dirty="0" smtClean="0"/>
              <a:t> de </a:t>
            </a:r>
            <a:r>
              <a:rPr lang="en-US" sz="2200" u="sng" dirty="0" err="1" smtClean="0"/>
              <a:t>tungstênio</a:t>
            </a:r>
            <a:r>
              <a:rPr lang="en-US" sz="2200" u="sng" dirty="0" smtClean="0"/>
              <a:t>* </a:t>
            </a:r>
            <a:r>
              <a:rPr lang="en-US" sz="2200" u="sng" dirty="0" err="1" smtClean="0"/>
              <a:t>em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componentes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industriais</a:t>
            </a:r>
            <a:endParaRPr lang="en-US" sz="2200" u="sng" dirty="0" smtClean="0"/>
          </a:p>
          <a:p>
            <a:pPr algn="just"/>
            <a:r>
              <a:rPr lang="en-US" sz="2200" dirty="0" smtClean="0"/>
              <a:t>- 0,1 a 100 mg de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– </a:t>
            </a:r>
            <a:r>
              <a:rPr lang="en-US" sz="2200" dirty="0" err="1" smtClean="0"/>
              <a:t>Forno</a:t>
            </a:r>
            <a:r>
              <a:rPr lang="en-US" sz="2200" dirty="0" smtClean="0"/>
              <a:t> </a:t>
            </a:r>
            <a:r>
              <a:rPr lang="en-US" sz="2200" dirty="0" err="1" smtClean="0"/>
              <a:t>aquecido</a:t>
            </a:r>
            <a:r>
              <a:rPr lang="en-US" sz="2200" dirty="0" smtClean="0"/>
              <a:t> a 2600 </a:t>
            </a:r>
            <a:r>
              <a:rPr lang="en-US" sz="2200" dirty="0" smtClean="0">
                <a:ea typeface="Lucida Grande"/>
                <a:cs typeface="Lucida Grande"/>
              </a:rPr>
              <a:t>°C (</a:t>
            </a:r>
            <a:r>
              <a:rPr lang="en-US" sz="2200" dirty="0" err="1" smtClean="0">
                <a:ea typeface="Lucida Grande"/>
                <a:cs typeface="Lucida Grande"/>
              </a:rPr>
              <a:t>atomização</a:t>
            </a:r>
            <a:r>
              <a:rPr lang="en-US" sz="2200" dirty="0" smtClean="0">
                <a:ea typeface="Lucida Grande"/>
                <a:cs typeface="Lucida Grande"/>
              </a:rPr>
              <a:t> APENAS de </a:t>
            </a:r>
            <a:r>
              <a:rPr lang="en-US" sz="2200" dirty="0" err="1" smtClean="0">
                <a:ea typeface="Lucida Grande"/>
                <a:cs typeface="Lucida Grande"/>
              </a:rPr>
              <a:t>impurezas</a:t>
            </a:r>
            <a:r>
              <a:rPr lang="en-US" sz="2200" dirty="0" smtClean="0">
                <a:ea typeface="Lucida Grande"/>
                <a:cs typeface="Lucida Grande"/>
              </a:rPr>
              <a:t>)</a:t>
            </a:r>
          </a:p>
          <a:p>
            <a:pPr algn="just"/>
            <a:r>
              <a:rPr lang="en-US" sz="2200" dirty="0" smtClean="0">
                <a:ea typeface="Lucida Grande"/>
                <a:cs typeface="Lucida Grande"/>
              </a:rPr>
              <a:t>- </a:t>
            </a:r>
            <a:r>
              <a:rPr lang="en-US" sz="2200" dirty="0" err="1" smtClean="0">
                <a:ea typeface="Lucida Grande"/>
                <a:cs typeface="Lucida Grande"/>
              </a:rPr>
              <a:t>Após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várias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corridas</a:t>
            </a:r>
            <a:r>
              <a:rPr lang="en-US" sz="2200" dirty="0" smtClean="0">
                <a:ea typeface="Lucida Grande"/>
                <a:cs typeface="Lucida Grande"/>
              </a:rPr>
              <a:t>, </a:t>
            </a:r>
            <a:r>
              <a:rPr lang="en-US" sz="2200" dirty="0" err="1" smtClean="0">
                <a:ea typeface="Lucida Grande"/>
                <a:cs typeface="Lucida Grande"/>
              </a:rPr>
              <a:t>análise</a:t>
            </a:r>
            <a:r>
              <a:rPr lang="en-US" sz="2200" dirty="0" smtClean="0">
                <a:ea typeface="Lucida Grande"/>
                <a:cs typeface="Lucida Grande"/>
              </a:rPr>
              <a:t> do material residual (</a:t>
            </a:r>
            <a:r>
              <a:rPr lang="en-US" sz="2200" dirty="0" err="1" smtClean="0">
                <a:ea typeface="Lucida Grande"/>
                <a:cs typeface="Lucida Grande"/>
              </a:rPr>
              <a:t>tungstênio</a:t>
            </a:r>
            <a:r>
              <a:rPr lang="en-US" sz="2200" dirty="0" smtClean="0">
                <a:ea typeface="Lucida Grande"/>
                <a:cs typeface="Lucida Grande"/>
              </a:rPr>
              <a:t>)</a:t>
            </a:r>
            <a:endParaRPr lang="en-US" sz="2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75280" y="6362958"/>
            <a:ext cx="16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p.f</a:t>
            </a:r>
            <a:r>
              <a:rPr lang="en-US" sz="1600" dirty="0" smtClean="0"/>
              <a:t>. = 3410 </a:t>
            </a:r>
            <a:r>
              <a:rPr lang="en-US" sz="1600" dirty="0">
                <a:ea typeface="Lucida Grande"/>
                <a:cs typeface="Lucida Grande"/>
              </a:rPr>
              <a:t>°C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MODIFICADORES DE MATRIZ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39" y="1822826"/>
            <a:ext cx="859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en-US" sz="2200" b="1" dirty="0" smtClean="0"/>
              <a:t>MATRIZ: </a:t>
            </a:r>
            <a:r>
              <a:rPr lang="en-US" sz="2200" dirty="0" err="1" smtClean="0"/>
              <a:t>Tudo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está</a:t>
            </a:r>
            <a:r>
              <a:rPr lang="en-US" sz="2200" dirty="0" smtClean="0"/>
              <a:t> </a:t>
            </a:r>
            <a:r>
              <a:rPr lang="en-US" sz="2200" dirty="0" err="1" smtClean="0"/>
              <a:t>presente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mas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 smtClean="0"/>
              <a:t>corresponde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analito</a:t>
            </a:r>
            <a:endParaRPr lang="en-US" sz="2200" dirty="0" smtClean="0"/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en-US" sz="2200" b="1" dirty="0" smtClean="0"/>
              <a:t>IDEALMENTE: </a:t>
            </a:r>
            <a:r>
              <a:rPr lang="en-US" sz="2200" dirty="0" err="1" smtClean="0"/>
              <a:t>Matriz</a:t>
            </a:r>
            <a:r>
              <a:rPr lang="en-US" sz="2200" dirty="0" smtClean="0"/>
              <a:t> </a:t>
            </a:r>
            <a:r>
              <a:rPr lang="en-US" sz="2200" dirty="0" err="1" smtClean="0"/>
              <a:t>deve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dirty="0" err="1" smtClean="0"/>
              <a:t>decomposta</a:t>
            </a:r>
            <a:r>
              <a:rPr lang="en-US" sz="2200" dirty="0" smtClean="0"/>
              <a:t> e </a:t>
            </a:r>
            <a:r>
              <a:rPr lang="en-US" sz="2200" dirty="0" err="1" smtClean="0"/>
              <a:t>evaporada</a:t>
            </a:r>
            <a:r>
              <a:rPr lang="en-US" sz="2200" dirty="0" smtClean="0"/>
              <a:t> </a:t>
            </a:r>
            <a:r>
              <a:rPr lang="en-US" sz="2200" dirty="0" err="1" smtClean="0"/>
              <a:t>durante</a:t>
            </a:r>
            <a:r>
              <a:rPr lang="en-US" sz="2200" dirty="0" smtClean="0"/>
              <a:t> a </a:t>
            </a:r>
            <a:r>
              <a:rPr lang="en-US" sz="2200" dirty="0" err="1" smtClean="0"/>
              <a:t>etapa</a:t>
            </a:r>
            <a:r>
              <a:rPr lang="en-US" sz="2200" dirty="0" smtClean="0"/>
              <a:t> de </a:t>
            </a:r>
            <a:r>
              <a:rPr lang="en-US" sz="2200" dirty="0" err="1" smtClean="0"/>
              <a:t>queima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4139" y="3797914"/>
            <a:ext cx="289288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MODIFICADOR DE </a:t>
            </a:r>
          </a:p>
          <a:p>
            <a:pPr algn="ctr"/>
            <a:r>
              <a:rPr lang="en-US" sz="2400" b="1" dirty="0" smtClean="0"/>
              <a:t>MATRIZ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41379" y="3800767"/>
            <a:ext cx="3332578" cy="858922"/>
            <a:chOff x="3206910" y="3950177"/>
            <a:chExt cx="3332578" cy="858922"/>
          </a:xfrm>
        </p:grpSpPr>
        <p:sp>
          <p:nvSpPr>
            <p:cNvPr id="9" name="TextBox 8"/>
            <p:cNvSpPr txBox="1"/>
            <p:nvPr/>
          </p:nvSpPr>
          <p:spPr>
            <a:xfrm>
              <a:off x="3451411" y="3950177"/>
              <a:ext cx="2838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solidFill>
                    <a:schemeClr val="bg2">
                      <a:lumMod val="50000"/>
                    </a:schemeClr>
                  </a:solidFill>
                </a:rPr>
                <a:t>Matriz</a:t>
              </a:r>
              <a:r>
                <a:rPr lang="en-US" sz="2400" i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bg2">
                      <a:lumMod val="50000"/>
                    </a:schemeClr>
                  </a:solidFill>
                </a:rPr>
                <a:t>mais</a:t>
              </a:r>
              <a:r>
                <a:rPr lang="en-US" sz="2400" i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bg2">
                      <a:lumMod val="50000"/>
                    </a:schemeClr>
                  </a:solidFill>
                </a:rPr>
                <a:t>volátil</a:t>
              </a:r>
              <a:endParaRPr lang="en-US" sz="24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6910" y="4347434"/>
              <a:ext cx="3332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solidFill>
                    <a:schemeClr val="bg2">
                      <a:lumMod val="50000"/>
                    </a:schemeClr>
                  </a:solidFill>
                </a:rPr>
                <a:t>Analito</a:t>
              </a:r>
              <a:r>
                <a:rPr lang="en-US" sz="2400" i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bg2">
                      <a:lumMod val="50000"/>
                    </a:schemeClr>
                  </a:solidFill>
                </a:rPr>
                <a:t>menos</a:t>
              </a:r>
              <a:r>
                <a:rPr lang="en-US" sz="2400" i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400" i="1" dirty="0" err="1" smtClean="0">
                  <a:solidFill>
                    <a:schemeClr val="bg2">
                      <a:lumMod val="50000"/>
                    </a:schemeClr>
                  </a:solidFill>
                </a:rPr>
                <a:t>volátil</a:t>
              </a:r>
              <a:endParaRPr lang="en-US" sz="24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>
            <a:off x="6798233" y="3406593"/>
            <a:ext cx="2032000" cy="1613647"/>
          </a:xfrm>
          <a:prstGeom prst="downArrow">
            <a:avLst>
              <a:gd name="adj1" fmla="val 74590"/>
              <a:gd name="adj2" fmla="val 314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07410" y="3469212"/>
            <a:ext cx="1628587" cy="129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dirty="0" err="1" smtClean="0"/>
              <a:t>Perdas</a:t>
            </a:r>
            <a:r>
              <a:rPr lang="en-US" sz="2200" b="1" dirty="0" smtClean="0"/>
              <a:t> de </a:t>
            </a:r>
          </a:p>
          <a:p>
            <a:pPr algn="ctr">
              <a:lnSpc>
                <a:spcPct val="120000"/>
              </a:lnSpc>
            </a:pPr>
            <a:r>
              <a:rPr lang="en-US" sz="2200" b="1" dirty="0" err="1" smtClean="0"/>
              <a:t>analito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na</a:t>
            </a:r>
            <a:endParaRPr lang="en-US" sz="2200" b="1" dirty="0" smtClean="0"/>
          </a:p>
          <a:p>
            <a:pPr algn="ctr">
              <a:lnSpc>
                <a:spcPct val="120000"/>
              </a:lnSpc>
            </a:pPr>
            <a:r>
              <a:rPr lang="en-US" sz="2200" b="1" dirty="0" err="1" smtClean="0"/>
              <a:t>queima</a:t>
            </a:r>
            <a:endParaRPr lang="en-US" sz="2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4140" y="5035181"/>
            <a:ext cx="859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 err="1" smtClean="0"/>
              <a:t>Exemplo</a:t>
            </a:r>
            <a:r>
              <a:rPr lang="en-US" sz="2200" b="1" dirty="0" smtClean="0"/>
              <a:t> 1. </a:t>
            </a:r>
          </a:p>
          <a:p>
            <a:pPr algn="just">
              <a:spcBef>
                <a:spcPts val="1200"/>
              </a:spcBef>
            </a:pPr>
            <a:r>
              <a:rPr lang="is-IS" sz="2200" dirty="0" smtClean="0"/>
              <a:t>- NH</a:t>
            </a:r>
            <a:r>
              <a:rPr lang="is-IS" sz="2200" baseline="-25000" dirty="0" smtClean="0"/>
              <a:t>4</a:t>
            </a:r>
            <a:r>
              <a:rPr lang="is-IS" sz="2200" dirty="0" smtClean="0"/>
              <a:t>NO</a:t>
            </a:r>
            <a:r>
              <a:rPr lang="is-IS" sz="2200" baseline="-25000" dirty="0" smtClean="0"/>
              <a:t>3</a:t>
            </a:r>
            <a:r>
              <a:rPr lang="is-IS" sz="2200" dirty="0" smtClean="0"/>
              <a:t> (nitrato de amônio) é um modificador de matriz que pode ser adicionado à água do mar para reduzir a interferência do NaCl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526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MODIFICADORES DE MATRIZ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 descr="IMG_33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4489"/>
          <a:stretch/>
        </p:blipFill>
        <p:spPr>
          <a:xfrm>
            <a:off x="283888" y="1679033"/>
            <a:ext cx="2420471" cy="5049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3766" y="1690769"/>
            <a:ext cx="60511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Determinação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manganês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Mn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água</a:t>
            </a:r>
            <a:r>
              <a:rPr lang="en-US" sz="2200" b="1" dirty="0" smtClean="0"/>
              <a:t> do mar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283888" y="1679033"/>
            <a:ext cx="2420471" cy="254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04359" y="3857231"/>
            <a:ext cx="4568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</a:rPr>
              <a:t>Perfil</a:t>
            </a:r>
            <a:r>
              <a:rPr lang="en-US" sz="2200" b="1" dirty="0" smtClean="0">
                <a:solidFill>
                  <a:srgbClr val="FF0000"/>
                </a:solidFill>
              </a:rPr>
              <a:t> de </a:t>
            </a:r>
            <a:r>
              <a:rPr lang="en-US" sz="2200" b="1" dirty="0" err="1" smtClean="0">
                <a:solidFill>
                  <a:srgbClr val="FF0000"/>
                </a:solidFill>
              </a:rPr>
              <a:t>temperatura</a:t>
            </a:r>
            <a:r>
              <a:rPr lang="en-US" sz="2200" b="1" dirty="0" smtClean="0">
                <a:solidFill>
                  <a:srgbClr val="FF0000"/>
                </a:solidFill>
              </a:rPr>
              <a:t> da </a:t>
            </a:r>
            <a:r>
              <a:rPr lang="en-US" sz="2200" b="1" dirty="0" err="1" smtClean="0">
                <a:solidFill>
                  <a:srgbClr val="FF0000"/>
                </a:solidFill>
              </a:rPr>
              <a:t>análise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6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MODIFICADORES DE MATRIZ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 descr="IMG_33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4489"/>
          <a:stretch/>
        </p:blipFill>
        <p:spPr>
          <a:xfrm>
            <a:off x="283888" y="1679033"/>
            <a:ext cx="2420471" cy="50499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888" y="4303060"/>
            <a:ext cx="2420471" cy="1185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04358" y="4213415"/>
            <a:ext cx="6200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</a:rPr>
              <a:t>Amostra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sem</a:t>
            </a:r>
            <a:r>
              <a:rPr lang="en-US" sz="2200" b="1" dirty="0" smtClean="0">
                <a:solidFill>
                  <a:srgbClr val="FF0000"/>
                </a:solidFill>
              </a:rPr>
              <a:t> a </a:t>
            </a:r>
            <a:r>
              <a:rPr lang="en-US" sz="2200" b="1" dirty="0" err="1" smtClean="0">
                <a:solidFill>
                  <a:srgbClr val="FF0000"/>
                </a:solidFill>
              </a:rPr>
              <a:t>adição</a:t>
            </a:r>
            <a:r>
              <a:rPr lang="en-US" sz="2200" b="1" dirty="0" smtClean="0">
                <a:solidFill>
                  <a:srgbClr val="FF0000"/>
                </a:solidFill>
              </a:rPr>
              <a:t> de </a:t>
            </a:r>
            <a:r>
              <a:rPr lang="en-US" sz="2200" b="1" dirty="0" err="1" smtClean="0">
                <a:solidFill>
                  <a:srgbClr val="FF0000"/>
                </a:solidFill>
              </a:rPr>
              <a:t>nitrato</a:t>
            </a:r>
            <a:r>
              <a:rPr lang="en-US" sz="2200" b="1" dirty="0" smtClean="0">
                <a:solidFill>
                  <a:srgbClr val="FF0000"/>
                </a:solidFill>
              </a:rPr>
              <a:t> de </a:t>
            </a:r>
            <a:r>
              <a:rPr lang="en-US" sz="2200" b="1" dirty="0" err="1" smtClean="0">
                <a:solidFill>
                  <a:srgbClr val="FF0000"/>
                </a:solidFill>
              </a:rPr>
              <a:t>amônio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9270" y="5042620"/>
            <a:ext cx="5707530" cy="129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 smtClean="0"/>
              <a:t>Alta </a:t>
            </a:r>
            <a:r>
              <a:rPr lang="en-US" sz="2200" dirty="0" err="1" smtClean="0"/>
              <a:t>absorção</a:t>
            </a:r>
            <a:r>
              <a:rPr lang="en-US" sz="2200" dirty="0" smtClean="0"/>
              <a:t> </a:t>
            </a:r>
            <a:r>
              <a:rPr lang="en-US" sz="2200" dirty="0" err="1" smtClean="0"/>
              <a:t>devido</a:t>
            </a:r>
            <a:r>
              <a:rPr lang="en-US" sz="2200" dirty="0" smtClean="0"/>
              <a:t> </a:t>
            </a:r>
            <a:r>
              <a:rPr lang="en-US" sz="2200" dirty="0" err="1" smtClean="0"/>
              <a:t>à</a:t>
            </a:r>
            <a:r>
              <a:rPr lang="en-US" sz="2200" dirty="0" smtClean="0"/>
              <a:t> </a:t>
            </a:r>
            <a:r>
              <a:rPr lang="en-US" sz="2200" b="1" dirty="0" err="1" smtClean="0"/>
              <a:t>dispersão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luz</a:t>
            </a:r>
            <a:r>
              <a:rPr lang="en-US" sz="2200" b="1" dirty="0" smtClean="0"/>
              <a:t> </a:t>
            </a:r>
            <a:r>
              <a:rPr lang="en-US" sz="2200" dirty="0" err="1" smtClean="0"/>
              <a:t>causada</a:t>
            </a:r>
            <a:r>
              <a:rPr lang="en-US" sz="2200" dirty="0" smtClean="0"/>
              <a:t> 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fumaça</a:t>
            </a:r>
            <a:r>
              <a:rPr lang="en-US" sz="2200" dirty="0" smtClean="0"/>
              <a:t> </a:t>
            </a:r>
            <a:r>
              <a:rPr lang="en-US" sz="2200" dirty="0" err="1" smtClean="0"/>
              <a:t>produzida</a:t>
            </a:r>
            <a:r>
              <a:rPr lang="en-US" sz="2200" dirty="0" smtClean="0"/>
              <a:t> </a:t>
            </a:r>
            <a:r>
              <a:rPr lang="en-US" sz="2200" dirty="0" err="1" smtClean="0"/>
              <a:t>durante</a:t>
            </a:r>
            <a:r>
              <a:rPr lang="en-US" sz="2200" dirty="0" smtClean="0"/>
              <a:t> o </a:t>
            </a:r>
            <a:r>
              <a:rPr lang="en-US" sz="2200" dirty="0" err="1" smtClean="0"/>
              <a:t>aquecimento</a:t>
            </a:r>
            <a:r>
              <a:rPr lang="en-US" sz="2200" dirty="0" smtClean="0"/>
              <a:t> do </a:t>
            </a:r>
            <a:r>
              <a:rPr lang="en-US" sz="2200" b="1" dirty="0" err="1" smtClean="0"/>
              <a:t>NaCl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3766" y="1690769"/>
            <a:ext cx="60511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Determinação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manganês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Mn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água</a:t>
            </a:r>
            <a:r>
              <a:rPr lang="en-US" sz="2200" b="1" dirty="0" smtClean="0"/>
              <a:t> do mar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5817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MODIFICADORES DE MATRIZ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 descr="IMG_33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4489"/>
          <a:stretch/>
        </p:blipFill>
        <p:spPr>
          <a:xfrm>
            <a:off x="283888" y="1679033"/>
            <a:ext cx="2420471" cy="50499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888" y="5528222"/>
            <a:ext cx="2420471" cy="1185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04359" y="6327171"/>
            <a:ext cx="6200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</a:rPr>
              <a:t>Adição</a:t>
            </a:r>
            <a:r>
              <a:rPr lang="en-US" sz="2200" b="1" dirty="0" smtClean="0">
                <a:solidFill>
                  <a:srgbClr val="FF0000"/>
                </a:solidFill>
              </a:rPr>
              <a:t> de NH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3</a:t>
            </a:r>
            <a:endParaRPr lang="en-US" sz="2200" b="1" baseline="-25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3766" y="4455218"/>
            <a:ext cx="6051176" cy="170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 smtClean="0"/>
              <a:t>NH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NO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</a:t>
            </a:r>
            <a:r>
              <a:rPr lang="en-US" sz="2200" dirty="0" err="1" smtClean="0"/>
              <a:t>reage</a:t>
            </a:r>
            <a:r>
              <a:rPr lang="en-US" sz="2200" dirty="0" smtClean="0"/>
              <a:t> com </a:t>
            </a:r>
            <a:r>
              <a:rPr lang="en-US" sz="2200" dirty="0" err="1" smtClean="0"/>
              <a:t>NaCl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formar</a:t>
            </a:r>
            <a:r>
              <a:rPr lang="en-US" sz="2200" dirty="0" smtClean="0"/>
              <a:t> </a:t>
            </a:r>
            <a:r>
              <a:rPr lang="en-US" sz="2200" b="1" dirty="0" err="1" smtClean="0"/>
              <a:t>cloreto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amônio</a:t>
            </a:r>
            <a:r>
              <a:rPr lang="en-US" sz="2200" b="1" dirty="0" smtClean="0"/>
              <a:t> </a:t>
            </a:r>
            <a:r>
              <a:rPr lang="en-US" sz="2200" dirty="0" smtClean="0"/>
              <a:t>(NH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Cl) e </a:t>
            </a:r>
            <a:r>
              <a:rPr lang="en-US" sz="2200" b="1" dirty="0" err="1" smtClean="0"/>
              <a:t>nitrato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sódio</a:t>
            </a:r>
            <a:r>
              <a:rPr lang="en-US" sz="2200" dirty="0" smtClean="0"/>
              <a:t> (NaNO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b="1" dirty="0" smtClean="0">
                <a:sym typeface="Wingdings"/>
              </a:rPr>
              <a:t>EVAPORAM DE MANEIRA LIMPA</a:t>
            </a:r>
            <a:r>
              <a:rPr lang="en-US" sz="2200" dirty="0" smtClean="0">
                <a:sym typeface="Wingdings"/>
              </a:rPr>
              <a:t>, SEM PRODUZIR FUMAÇA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3766" y="1690769"/>
            <a:ext cx="60511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Determinação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manganês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Mn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água</a:t>
            </a:r>
            <a:r>
              <a:rPr lang="en-US" sz="2200" b="1" dirty="0" smtClean="0"/>
              <a:t> do mar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0184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gua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" y="5365400"/>
            <a:ext cx="9036000" cy="147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4140" y="1807887"/>
            <a:ext cx="8590920" cy="352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 err="1" smtClean="0"/>
              <a:t>Exemplo</a:t>
            </a:r>
            <a:r>
              <a:rPr lang="en-US" sz="2200" b="1" dirty="0" smtClean="0"/>
              <a:t> 2. 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is-IS" sz="2200" b="1" dirty="0" smtClean="0"/>
              <a:t>Pd(NO</a:t>
            </a:r>
            <a:r>
              <a:rPr lang="is-IS" sz="2200" b="1" baseline="-25000" dirty="0" smtClean="0"/>
              <a:t>3</a:t>
            </a:r>
            <a:r>
              <a:rPr lang="is-IS" sz="2200" b="1" dirty="0" smtClean="0"/>
              <a:t>)</a:t>
            </a:r>
            <a:r>
              <a:rPr lang="is-IS" sz="2200" b="1" baseline="-25000" dirty="0" smtClean="0"/>
              <a:t>2</a:t>
            </a:r>
            <a:r>
              <a:rPr lang="is-IS" sz="2200" b="1" dirty="0" smtClean="0"/>
              <a:t> </a:t>
            </a:r>
            <a:r>
              <a:rPr lang="is-IS" sz="2200" dirty="0" smtClean="0"/>
              <a:t>(nitrato de paládio) é um modificador de matriz que pode ser </a:t>
            </a:r>
            <a:r>
              <a:rPr lang="is-IS" sz="2200" b="1" dirty="0" smtClean="0"/>
              <a:t>adicionado à água do mar </a:t>
            </a:r>
            <a:r>
              <a:rPr lang="is-IS" sz="2200" dirty="0" smtClean="0"/>
              <a:t>para </a:t>
            </a:r>
            <a:r>
              <a:rPr lang="is-IS" sz="2200" b="1" dirty="0" smtClean="0"/>
              <a:t>diminuir a volatilidade do antimônio</a:t>
            </a:r>
            <a:r>
              <a:rPr lang="is-IS" sz="2200" dirty="0" smtClean="0"/>
              <a:t> (Sb);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is-IS" sz="2200" dirty="0" smtClean="0"/>
              <a:t>Sem o nitrato de paládio, </a:t>
            </a:r>
            <a:r>
              <a:rPr lang="is-IS" sz="2200" b="1" dirty="0" smtClean="0"/>
              <a:t>~90% do antimônio é perdido </a:t>
            </a:r>
            <a:r>
              <a:rPr lang="is-IS" sz="2200" dirty="0" smtClean="0"/>
              <a:t>durante o aquecimento a </a:t>
            </a:r>
            <a:r>
              <a:rPr lang="is-IS" sz="2200" b="1" dirty="0" smtClean="0"/>
              <a:t>1250 </a:t>
            </a:r>
            <a:r>
              <a:rPr lang="en-US" sz="2200" b="1" dirty="0" smtClean="0">
                <a:ea typeface="Lucida Grande"/>
                <a:cs typeface="Lucida Grande"/>
              </a:rPr>
              <a:t>°C</a:t>
            </a:r>
            <a:r>
              <a:rPr lang="en-US" sz="2200" dirty="0" smtClean="0">
                <a:ea typeface="Lucida Grande"/>
                <a:cs typeface="Lucida Grande"/>
              </a:rPr>
              <a:t>;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ea typeface="Lucida Grande"/>
                <a:cs typeface="Lucida Grande"/>
              </a:rPr>
              <a:t>Na </a:t>
            </a:r>
            <a:r>
              <a:rPr lang="en-US" sz="2200" dirty="0" err="1" smtClean="0">
                <a:ea typeface="Lucida Grande"/>
                <a:cs typeface="Lucida Grande"/>
              </a:rPr>
              <a:t>presença</a:t>
            </a:r>
            <a:r>
              <a:rPr lang="en-US" sz="2200" dirty="0" smtClean="0">
                <a:ea typeface="Lucida Grande"/>
                <a:cs typeface="Lucida Grande"/>
              </a:rPr>
              <a:t> do </a:t>
            </a:r>
            <a:r>
              <a:rPr lang="en-US" sz="2200" dirty="0" err="1" smtClean="0">
                <a:ea typeface="Lucida Grande"/>
                <a:cs typeface="Lucida Grande"/>
              </a:rPr>
              <a:t>modificador</a:t>
            </a:r>
            <a:r>
              <a:rPr lang="en-US" sz="2200" dirty="0" smtClean="0">
                <a:ea typeface="Lucida Grande"/>
                <a:cs typeface="Lucida Grande"/>
              </a:rPr>
              <a:t>, a </a:t>
            </a:r>
            <a:r>
              <a:rPr lang="en-US" sz="2200" dirty="0" err="1" smtClean="0">
                <a:ea typeface="Lucida Grande"/>
                <a:cs typeface="Lucida Grande"/>
              </a:rPr>
              <a:t>água</a:t>
            </a:r>
            <a:r>
              <a:rPr lang="en-US" sz="2200" dirty="0" smtClean="0">
                <a:ea typeface="Lucida Grande"/>
                <a:cs typeface="Lucida Grande"/>
              </a:rPr>
              <a:t> do mar </a:t>
            </a:r>
            <a:r>
              <a:rPr lang="en-US" sz="2200" dirty="0" err="1" smtClean="0">
                <a:ea typeface="Lucida Grande"/>
                <a:cs typeface="Lucida Grande"/>
              </a:rPr>
              <a:t>pode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ser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evaporada</a:t>
            </a:r>
            <a:r>
              <a:rPr lang="en-US" sz="2200" dirty="0" smtClean="0">
                <a:ea typeface="Lucida Grande"/>
                <a:cs typeface="Lucida Grande"/>
              </a:rPr>
              <a:t> a </a:t>
            </a:r>
            <a:r>
              <a:rPr lang="en-US" sz="2200" b="1" dirty="0" smtClean="0">
                <a:ea typeface="Lucida Grande"/>
                <a:cs typeface="Lucida Grande"/>
              </a:rPr>
              <a:t>1400 </a:t>
            </a:r>
            <a:r>
              <a:rPr lang="en-US" sz="2200" b="1" dirty="0">
                <a:ea typeface="Lucida Grande"/>
                <a:cs typeface="Lucida Grande"/>
              </a:rPr>
              <a:t>°</a:t>
            </a:r>
            <a:r>
              <a:rPr lang="en-US" sz="2200" b="1" dirty="0" smtClean="0">
                <a:ea typeface="Lucida Grande"/>
                <a:cs typeface="Lucida Grande"/>
              </a:rPr>
              <a:t>C </a:t>
            </a:r>
            <a:r>
              <a:rPr lang="en-US" sz="2200" b="1" dirty="0" err="1" smtClean="0">
                <a:ea typeface="Lucida Grande"/>
                <a:cs typeface="Lucida Grande"/>
              </a:rPr>
              <a:t>sem</a:t>
            </a:r>
            <a:r>
              <a:rPr lang="en-US" sz="2200" b="1" dirty="0" smtClean="0">
                <a:ea typeface="Lucida Grande"/>
                <a:cs typeface="Lucida Grande"/>
              </a:rPr>
              <a:t> </a:t>
            </a:r>
            <a:r>
              <a:rPr lang="en-US" sz="2200" b="1" dirty="0" err="1" smtClean="0">
                <a:ea typeface="Lucida Grande"/>
                <a:cs typeface="Lucida Grande"/>
              </a:rPr>
              <a:t>perda</a:t>
            </a:r>
            <a:r>
              <a:rPr lang="en-US" sz="2200" b="1" dirty="0" smtClean="0">
                <a:ea typeface="Lucida Grande"/>
                <a:cs typeface="Lucida Grande"/>
              </a:rPr>
              <a:t> de </a:t>
            </a:r>
            <a:r>
              <a:rPr lang="en-US" sz="2200" b="1" dirty="0" err="1" smtClean="0">
                <a:ea typeface="Lucida Grande"/>
                <a:cs typeface="Lucida Grande"/>
              </a:rPr>
              <a:t>antimônio</a:t>
            </a:r>
            <a:r>
              <a:rPr lang="en-US" sz="2200" dirty="0" smtClean="0">
                <a:ea typeface="Lucida Grande"/>
                <a:cs typeface="Lucida Grande"/>
              </a:rPr>
              <a:t>.</a:t>
            </a:r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MODIFICADORES DE MATRIZ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3553" y="4563078"/>
            <a:ext cx="8575685" cy="1723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Nos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dois métodos há necessidade de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atomização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da amostra. </a:t>
            </a:r>
            <a:endParaRPr lang="pt-BR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</a:t>
            </a:r>
            <a:r>
              <a:rPr lang="pt-BR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 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é uma etapa de grande importância para a qualidade do método</a:t>
            </a:r>
            <a:r>
              <a:rPr lang="pt-BR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endParaRPr lang="pt-BR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54" y="1881589"/>
            <a:ext cx="8575684" cy="492443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ESPECTROSCOPIA ATÔMICA</a:t>
            </a:r>
            <a:endParaRPr lang="en-US" sz="2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02492" y="2540145"/>
            <a:ext cx="1959709" cy="4860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24913" y="2540145"/>
            <a:ext cx="1980000" cy="4860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554" y="3148870"/>
            <a:ext cx="37414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solidFill>
                  <a:srgbClr val="000000"/>
                </a:solidFill>
              </a:rPr>
              <a:t>Espectroscopia </a:t>
            </a:r>
            <a:r>
              <a:rPr lang="pt-BR" sz="2200" dirty="0">
                <a:solidFill>
                  <a:srgbClr val="000000"/>
                </a:solidFill>
              </a:rPr>
              <a:t>de Absorção Atômica </a:t>
            </a:r>
            <a:endParaRPr lang="pt-BR" sz="2200" dirty="0" smtClean="0">
              <a:solidFill>
                <a:srgbClr val="0000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0000"/>
                </a:solidFill>
              </a:rPr>
              <a:t>(</a:t>
            </a:r>
            <a:r>
              <a:rPr lang="pt-BR" sz="2200" b="1" dirty="0">
                <a:solidFill>
                  <a:srgbClr val="000000"/>
                </a:solidFill>
              </a:rPr>
              <a:t>AAS)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5246" y="3126183"/>
            <a:ext cx="374399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200" dirty="0" smtClean="0">
                <a:solidFill>
                  <a:srgbClr val="000000"/>
                </a:solidFill>
              </a:rPr>
              <a:t>Espectroscopia </a:t>
            </a:r>
            <a:r>
              <a:rPr lang="pt-BR" sz="2200" dirty="0">
                <a:solidFill>
                  <a:srgbClr val="000000"/>
                </a:solidFill>
              </a:rPr>
              <a:t>de Emissão Atômica </a:t>
            </a:r>
            <a:endParaRPr lang="pt-BR" sz="2200" dirty="0" smtClean="0">
              <a:solidFill>
                <a:srgbClr val="00000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0000"/>
                </a:solidFill>
              </a:rPr>
              <a:t>(</a:t>
            </a:r>
            <a:r>
              <a:rPr lang="pt-BR" sz="2200" b="1" dirty="0">
                <a:solidFill>
                  <a:srgbClr val="000000"/>
                </a:solidFill>
              </a:rPr>
              <a:t>AES ou OES)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9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140" y="1807887"/>
            <a:ext cx="859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 err="1" smtClean="0"/>
              <a:t>Exemplo</a:t>
            </a:r>
            <a:r>
              <a:rPr lang="en-US" sz="2200" b="1" dirty="0" smtClean="0"/>
              <a:t> 3. 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is-IS" sz="2200" b="1" dirty="0" smtClean="0"/>
              <a:t>Mg(NO</a:t>
            </a:r>
            <a:r>
              <a:rPr lang="is-IS" sz="2200" b="1" baseline="-25000" dirty="0" smtClean="0"/>
              <a:t>3</a:t>
            </a:r>
            <a:r>
              <a:rPr lang="is-IS" sz="2200" b="1" dirty="0" smtClean="0"/>
              <a:t>)</a:t>
            </a:r>
            <a:r>
              <a:rPr lang="is-IS" sz="2200" b="1" baseline="-25000" dirty="0" smtClean="0"/>
              <a:t>2</a:t>
            </a:r>
            <a:r>
              <a:rPr lang="is-IS" sz="2200" b="1" dirty="0" smtClean="0"/>
              <a:t> </a:t>
            </a:r>
            <a:r>
              <a:rPr lang="is-IS" sz="2200" dirty="0" smtClean="0"/>
              <a:t>(nitrato de magnésio) aumenta a </a:t>
            </a:r>
            <a:r>
              <a:rPr lang="is-IS" sz="2200" b="1" dirty="0" smtClean="0"/>
              <a:t>temperatura de atomização do alumínio</a:t>
            </a:r>
            <a:r>
              <a:rPr lang="is-IS" sz="2200" dirty="0" smtClean="0"/>
              <a:t> (Al</a:t>
            </a:r>
            <a:r>
              <a:rPr lang="is-IS" sz="2200" dirty="0" smtClean="0"/>
              <a:t>):</a:t>
            </a:r>
            <a:endParaRPr lang="is-IS" sz="2200" dirty="0" smtClean="0"/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x-none" sz="2200" dirty="0" smtClean="0"/>
              <a:t>Altas temperaturas: </a:t>
            </a:r>
            <a:r>
              <a:rPr lang="is-IS" sz="2200" b="1" dirty="0"/>
              <a:t>Mg(NO</a:t>
            </a:r>
            <a:r>
              <a:rPr lang="is-IS" sz="2200" b="1" baseline="-25000" dirty="0"/>
              <a:t>3</a:t>
            </a:r>
            <a:r>
              <a:rPr lang="is-IS" sz="2200" b="1" dirty="0"/>
              <a:t>)</a:t>
            </a:r>
            <a:r>
              <a:rPr lang="is-IS" sz="2200" b="1" baseline="-25000" dirty="0"/>
              <a:t>2</a:t>
            </a:r>
            <a:r>
              <a:rPr lang="is-IS" sz="2200" b="1" dirty="0"/>
              <a:t> </a:t>
            </a:r>
            <a:r>
              <a:rPr lang="is-IS" sz="2200" b="1" dirty="0" smtClean="0"/>
              <a:t>se decompõe </a:t>
            </a:r>
            <a:r>
              <a:rPr lang="is-IS" sz="2200" dirty="0" smtClean="0"/>
              <a:t>a </a:t>
            </a:r>
            <a:r>
              <a:rPr lang="is-IS" sz="2200" b="1" dirty="0" smtClean="0"/>
              <a:t>MgO</a:t>
            </a:r>
            <a:r>
              <a:rPr lang="is-IS" sz="2200" b="1" baseline="-25000" dirty="0" smtClean="0"/>
              <a:t>(g)</a:t>
            </a:r>
            <a:r>
              <a:rPr lang="is-IS" sz="2200" dirty="0" smtClean="0"/>
              <a:t>, que </a:t>
            </a:r>
            <a:r>
              <a:rPr lang="is-IS" sz="2200" dirty="0" smtClean="0"/>
              <a:t>reage com </a:t>
            </a:r>
            <a:r>
              <a:rPr lang="is-IS" sz="2200" dirty="0" smtClean="0"/>
              <a:t>o </a:t>
            </a:r>
            <a:r>
              <a:rPr lang="is-IS" sz="2200" b="1" dirty="0" smtClean="0"/>
              <a:t>Al</a:t>
            </a:r>
            <a:r>
              <a:rPr lang="is-IS" sz="2200" dirty="0" smtClean="0"/>
              <a:t> presente no </a:t>
            </a:r>
            <a:r>
              <a:rPr lang="is-IS" sz="2200" dirty="0" smtClean="0"/>
              <a:t>analito</a:t>
            </a:r>
            <a:r>
              <a:rPr lang="x-none" sz="2200" dirty="0" smtClean="0"/>
              <a:t>:</a:t>
            </a:r>
            <a:endParaRPr lang="en-US" sz="2200" dirty="0" smtClean="0">
              <a:ea typeface="Lucida Grande"/>
              <a:cs typeface="Lucida Grande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endParaRPr lang="en-US" sz="2200" dirty="0" smtClean="0">
              <a:ea typeface="Lucida Grande"/>
              <a:cs typeface="Lucida Grande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endParaRPr lang="en-US" sz="2200" dirty="0">
              <a:ea typeface="Lucida Grande"/>
              <a:cs typeface="Lucida Grande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>
                <a:ea typeface="Lucida Grande"/>
                <a:cs typeface="Lucida Grande"/>
              </a:rPr>
              <a:t>Em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temperaturas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suficientemente</a:t>
            </a:r>
            <a:r>
              <a:rPr lang="en-US" sz="2200" dirty="0" smtClean="0">
                <a:ea typeface="Lucida Grande"/>
                <a:cs typeface="Lucida Grande"/>
              </a:rPr>
              <a:t> </a:t>
            </a:r>
            <a:r>
              <a:rPr lang="en-US" sz="2200" dirty="0" err="1" smtClean="0">
                <a:ea typeface="Lucida Grande"/>
                <a:cs typeface="Lucida Grande"/>
              </a:rPr>
              <a:t>altas</a:t>
            </a:r>
            <a:r>
              <a:rPr lang="en-US" sz="2200" dirty="0" smtClean="0">
                <a:ea typeface="Lucida Grande"/>
                <a:cs typeface="Lucida Grande"/>
              </a:rPr>
              <a:t>, o </a:t>
            </a:r>
            <a:r>
              <a:rPr lang="is-IS" sz="2200" b="1" dirty="0" smtClean="0"/>
              <a:t>Al</a:t>
            </a:r>
            <a:r>
              <a:rPr lang="is-IS" sz="2200" b="1" baseline="-25000" dirty="0" smtClean="0"/>
              <a:t>2</a:t>
            </a:r>
            <a:r>
              <a:rPr lang="is-IS" sz="2200" b="1" dirty="0" smtClean="0"/>
              <a:t>O</a:t>
            </a:r>
            <a:r>
              <a:rPr lang="is-IS" sz="2200" b="1" baseline="-25000" dirty="0" smtClean="0"/>
              <a:t>3</a:t>
            </a:r>
            <a:r>
              <a:rPr lang="is-IS" sz="2200" b="1" dirty="0" smtClean="0"/>
              <a:t> se decompõe</a:t>
            </a:r>
            <a:r>
              <a:rPr lang="is-IS" sz="2200" dirty="0" smtClean="0"/>
              <a:t> em Al e O, e o </a:t>
            </a:r>
            <a:r>
              <a:rPr lang="is-IS" sz="2200" b="1" dirty="0" smtClean="0"/>
              <a:t>Al evapora</a:t>
            </a:r>
            <a:r>
              <a:rPr lang="is-IS" sz="2200" dirty="0" smtClean="0"/>
              <a:t>;</a:t>
            </a: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is-IS" sz="2200" dirty="0" smtClean="0"/>
              <a:t>Evaporação do Al retardada pela presença do MgO</a:t>
            </a:r>
          </a:p>
          <a:p>
            <a:pPr algn="just">
              <a:spcBef>
                <a:spcPts val="600"/>
              </a:spcBef>
            </a:pPr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MODIFICADORES DE MATRIZ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07887" y="3836022"/>
            <a:ext cx="5680705" cy="430887"/>
            <a:chOff x="2151530" y="4266909"/>
            <a:chExt cx="5680705" cy="430887"/>
          </a:xfrm>
        </p:grpSpPr>
        <p:sp>
          <p:nvSpPr>
            <p:cNvPr id="2" name="TextBox 1"/>
            <p:cNvSpPr txBox="1"/>
            <p:nvPr/>
          </p:nvSpPr>
          <p:spPr>
            <a:xfrm>
              <a:off x="2151530" y="4266909"/>
              <a:ext cx="24318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 </a:t>
              </a:r>
              <a:r>
                <a:rPr lang="en-US" sz="22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MgO</a:t>
              </a:r>
              <a:r>
                <a:rPr lang="en-US" sz="2200" b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(g)</a:t>
              </a:r>
              <a:r>
                <a:rPr 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 + 2 Al</a:t>
              </a:r>
              <a:r>
                <a:rPr lang="en-US" sz="2200" b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(s)</a:t>
              </a:r>
              <a:endParaRPr lang="en-US" sz="2200" b="1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37396" y="4452471"/>
              <a:ext cx="347192" cy="89647"/>
              <a:chOff x="3851279" y="4407647"/>
              <a:chExt cx="347192" cy="89647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3866220" y="4407647"/>
                <a:ext cx="332251" cy="0"/>
              </a:xfrm>
              <a:prstGeom prst="straightConnector1">
                <a:avLst/>
              </a:prstGeom>
              <a:ln w="3175" cmpd="sng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3851279" y="4497294"/>
                <a:ext cx="332251" cy="0"/>
              </a:xfrm>
              <a:prstGeom prst="straightConnector1">
                <a:avLst/>
              </a:prstGeom>
              <a:ln w="3175" cmpd="sng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5426635" y="4266909"/>
              <a:ext cx="24056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 Mg</a:t>
              </a:r>
              <a:r>
                <a:rPr lang="en-US" sz="2200" b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(g)</a:t>
              </a:r>
              <a:r>
                <a:rPr 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 + Al</a:t>
              </a:r>
              <a:r>
                <a:rPr lang="en-US" sz="2200" b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O</a:t>
              </a:r>
              <a:r>
                <a:rPr lang="en-US" sz="2200" b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3(s)</a:t>
              </a:r>
              <a:endParaRPr lang="en-US" sz="2200" b="1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4140" y="5809877"/>
            <a:ext cx="859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s-IS" sz="2800" b="1" i="1" dirty="0">
                <a:solidFill>
                  <a:srgbClr val="008000"/>
                </a:solidFill>
              </a:rPr>
              <a:t>Modificador de matriz que aumenta o p.e. </a:t>
            </a:r>
            <a:r>
              <a:rPr lang="en-US" sz="2800" b="1" i="1" dirty="0">
                <a:solidFill>
                  <a:srgbClr val="008000"/>
                </a:solidFill>
              </a:rPr>
              <a:t>d</a:t>
            </a:r>
            <a:r>
              <a:rPr lang="is-IS" sz="2800" b="1" i="1" dirty="0">
                <a:solidFill>
                  <a:srgbClr val="008000"/>
                </a:solidFill>
              </a:rPr>
              <a:t>o analito</a:t>
            </a:r>
          </a:p>
        </p:txBody>
      </p:sp>
    </p:spTree>
    <p:extLst>
      <p:ext uri="{BB962C8B-B14F-4D97-AF65-F5344CB8AC3E}">
        <p14:creationId xmlns:p14="http://schemas.microsoft.com/office/powerpoint/2010/main" val="235274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PLASMA ACOPLADO INDUTIVAMENTE (ICP)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39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82" y="1703296"/>
            <a:ext cx="8591177" cy="430887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DUAS VEZES MAIS QUENTE QUE A CHAMA DE COMBUSTÃO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43412" y="2230437"/>
            <a:ext cx="5931647" cy="194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Temperatura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mais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elevada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estabilidade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</a:t>
            </a:r>
            <a:r>
              <a:rPr lang="en-U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ambiente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quimicamente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inerte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 </a:t>
            </a:r>
            <a:r>
              <a:rPr lang="en-U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atmosfera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argônio</a:t>
            </a:r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 algn="ctr">
              <a:lnSpc>
                <a:spcPct val="110000"/>
              </a:lnSpc>
            </a:pPr>
            <a:r>
              <a:rPr lang="en-US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eliminam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US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maioria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 das </a:t>
            </a:r>
            <a:r>
              <a:rPr lang="en-US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interferências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presentes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nas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análises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chama</a:t>
            </a:r>
            <a:endParaRPr lang="en-US" sz="2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IMG_33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283882" y="2186556"/>
            <a:ext cx="2435412" cy="4492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127" y="5154706"/>
            <a:ext cx="1590931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17058" y="5513294"/>
            <a:ext cx="10907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7765" y="5124824"/>
            <a:ext cx="566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/>
              <a:t>Argônio</a:t>
            </a:r>
            <a:r>
              <a:rPr lang="en-US" sz="2200" b="1" dirty="0"/>
              <a:t> </a:t>
            </a:r>
            <a:r>
              <a:rPr lang="en-US" sz="2200" b="1" dirty="0" smtClean="0"/>
              <a:t>de </a:t>
            </a:r>
            <a:r>
              <a:rPr lang="en-US" sz="2200" b="1" dirty="0" err="1" smtClean="0"/>
              <a:t>alta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pureza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alimentado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pela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entrada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gás</a:t>
            </a:r>
            <a:r>
              <a:rPr lang="en-US" sz="2200" b="1" dirty="0" smtClean="0"/>
              <a:t> de plasma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5522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PLASMA ACOPLADO INDUTIVAMENTE (ICP)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82" y="1703296"/>
            <a:ext cx="8591177" cy="430887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DUAS VEZES MAIS QUENTE QUE A CHAMA DE COMBUSTÃO</a:t>
            </a:r>
            <a:endParaRPr lang="en-US" sz="2200" b="1" dirty="0"/>
          </a:p>
        </p:txBody>
      </p:sp>
      <p:pic>
        <p:nvPicPr>
          <p:cNvPr id="9" name="Picture 8" descr="IMG_33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283882" y="2186556"/>
            <a:ext cx="2435412" cy="4492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127" y="5154706"/>
            <a:ext cx="1590931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17058" y="5513294"/>
            <a:ext cx="10907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7765" y="5124824"/>
            <a:ext cx="566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Argônio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alta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pureza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alimentado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pela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entrada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gás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plasma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128" y="2498165"/>
            <a:ext cx="1292107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8235" y="2856753"/>
            <a:ext cx="13895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07765" y="2641309"/>
            <a:ext cx="566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/>
              <a:t>Bobina</a:t>
            </a:r>
            <a:r>
              <a:rPr lang="en-US" sz="2200" b="1" dirty="0" smtClean="0"/>
              <a:t> de Tesla </a:t>
            </a:r>
            <a:r>
              <a:rPr lang="en-US" sz="2200" b="1" dirty="0" err="1" smtClean="0"/>
              <a:t>emite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faísca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7766" y="3511177"/>
            <a:ext cx="5767293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Gás</a:t>
            </a:r>
            <a:r>
              <a:rPr lang="en-US" sz="2200" dirty="0" smtClean="0"/>
              <a:t> </a:t>
            </a:r>
            <a:r>
              <a:rPr lang="en-US" sz="2200" dirty="0" err="1" smtClean="0"/>
              <a:t>Ar</a:t>
            </a:r>
            <a:r>
              <a:rPr lang="en-US" sz="2200" dirty="0" smtClean="0"/>
              <a:t> se </a:t>
            </a:r>
            <a:r>
              <a:rPr lang="en-US" sz="2200" b="1" dirty="0" err="1" smtClean="0"/>
              <a:t>ioniza</a:t>
            </a:r>
            <a:r>
              <a:rPr lang="en-US" sz="2200" dirty="0" smtClean="0"/>
              <a:t>, </a:t>
            </a:r>
            <a:r>
              <a:rPr lang="en-US" sz="2200" dirty="0" err="1" smtClean="0"/>
              <a:t>elétrons</a:t>
            </a:r>
            <a:r>
              <a:rPr lang="en-US" sz="2200" dirty="0" smtClean="0"/>
              <a:t> </a:t>
            </a:r>
            <a:r>
              <a:rPr lang="en-US" sz="2200" dirty="0" err="1" smtClean="0"/>
              <a:t>livres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b="1" dirty="0" err="1" smtClean="0"/>
              <a:t>acelerados</a:t>
            </a:r>
            <a:r>
              <a:rPr lang="en-US" sz="2200" dirty="0"/>
              <a:t> </a:t>
            </a:r>
            <a:r>
              <a:rPr lang="en-US" sz="2200" dirty="0" smtClean="0"/>
              <a:t>e </a:t>
            </a:r>
            <a:r>
              <a:rPr lang="en-US" sz="2200" b="1" dirty="0" err="1" smtClean="0"/>
              <a:t>colidem</a:t>
            </a:r>
            <a:r>
              <a:rPr lang="en-US" sz="2200" dirty="0" smtClean="0"/>
              <a:t> com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, </a:t>
            </a:r>
            <a:r>
              <a:rPr lang="en-US" sz="2200" b="1" dirty="0" err="1" smtClean="0"/>
              <a:t>transferindo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energia</a:t>
            </a:r>
            <a:r>
              <a:rPr lang="en-US" sz="2200" b="1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todo</a:t>
            </a:r>
            <a:r>
              <a:rPr lang="en-US" sz="2200" dirty="0" smtClean="0"/>
              <a:t> o </a:t>
            </a:r>
            <a:r>
              <a:rPr lang="en-US" sz="2200" dirty="0" err="1" smtClean="0"/>
              <a:t>gás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195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PLASMA ACOPLADO INDUTIVAMENTE (ICP)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82" y="1703296"/>
            <a:ext cx="8591177" cy="430887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DUAS VEZES MAIS QUENTE QUE A CHAMA DE COMBUSTÃO</a:t>
            </a:r>
            <a:endParaRPr lang="en-US" sz="2200" b="1" dirty="0"/>
          </a:p>
        </p:txBody>
      </p:sp>
      <p:pic>
        <p:nvPicPr>
          <p:cNvPr id="9" name="Picture 8" descr="IMG_33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283882" y="2186556"/>
            <a:ext cx="2435412" cy="4492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127" y="5154706"/>
            <a:ext cx="1590931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17058" y="5513294"/>
            <a:ext cx="10907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7765" y="5124824"/>
            <a:ext cx="566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Arg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ônio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alta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pureza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alimentado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pela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entrada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gás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plasma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128" y="2498165"/>
            <a:ext cx="1292107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8235" y="2856753"/>
            <a:ext cx="13895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07765" y="2641309"/>
            <a:ext cx="566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/>
              <a:t>Bobina</a:t>
            </a:r>
            <a:r>
              <a:rPr lang="en-US" sz="2200" b="1" dirty="0" smtClean="0"/>
              <a:t> de Tesla </a:t>
            </a:r>
            <a:r>
              <a:rPr lang="en-US" sz="2200" b="1" dirty="0" err="1" smtClean="0"/>
              <a:t>emite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faísca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7766" y="3511177"/>
            <a:ext cx="5767293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Elétrons</a:t>
            </a:r>
            <a:r>
              <a:rPr lang="en-US" sz="2200" dirty="0" smtClean="0"/>
              <a:t> </a:t>
            </a:r>
            <a:r>
              <a:rPr lang="en-US" sz="2200" dirty="0" err="1" smtClean="0"/>
              <a:t>absorvem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 </a:t>
            </a:r>
            <a:r>
              <a:rPr lang="en-US" sz="2200" dirty="0" err="1" smtClean="0"/>
              <a:t>suficiente</a:t>
            </a:r>
            <a:r>
              <a:rPr lang="en-US" sz="2200" dirty="0" smtClean="0"/>
              <a:t> da </a:t>
            </a:r>
            <a:r>
              <a:rPr lang="en-US" sz="2200" dirty="0" err="1" smtClean="0"/>
              <a:t>bobina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manter</a:t>
            </a:r>
            <a:r>
              <a:rPr lang="en-US" sz="2200" dirty="0" smtClean="0"/>
              <a:t> a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no plasma entre </a:t>
            </a:r>
            <a:r>
              <a:rPr lang="en-US" sz="2200" b="1" dirty="0" smtClean="0"/>
              <a:t>6000 e 10000 K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8880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PLASMA ACOPLADO INDUTIVAMENTE (ICP)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82" y="1703296"/>
            <a:ext cx="8591177" cy="430887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DUAS VEZES MAIS QUENTE QUE A CHAMA DE COMBUSTÃO</a:t>
            </a:r>
            <a:endParaRPr lang="en-US" sz="2200" b="1" dirty="0"/>
          </a:p>
        </p:txBody>
      </p:sp>
      <p:pic>
        <p:nvPicPr>
          <p:cNvPr id="9" name="Picture 8" descr="IMG_33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283882" y="2186556"/>
            <a:ext cx="2435412" cy="4492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127" y="5154706"/>
            <a:ext cx="1590931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17058" y="5513294"/>
            <a:ext cx="10907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7765" y="5124824"/>
            <a:ext cx="566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Gás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Ar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alta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pureza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alimentado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pela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entrada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gás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de plasma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128" y="2498165"/>
            <a:ext cx="1292107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8235" y="2856753"/>
            <a:ext cx="13895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07765" y="2641309"/>
            <a:ext cx="566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7F7F7F"/>
                </a:solidFill>
              </a:rPr>
              <a:t>Bobina</a:t>
            </a:r>
            <a:r>
              <a:rPr lang="en-US" sz="2200" b="1" dirty="0" smtClean="0">
                <a:solidFill>
                  <a:srgbClr val="7F7F7F"/>
                </a:solidFill>
              </a:rPr>
              <a:t> de Tesla </a:t>
            </a:r>
            <a:r>
              <a:rPr lang="en-US" sz="2200" b="1" dirty="0" err="1" smtClean="0">
                <a:solidFill>
                  <a:srgbClr val="7F7F7F"/>
                </a:solidFill>
              </a:rPr>
              <a:t>emite</a:t>
            </a:r>
            <a:r>
              <a:rPr lang="en-US" sz="2200" b="1" dirty="0" smtClean="0">
                <a:solidFill>
                  <a:srgbClr val="7F7F7F"/>
                </a:solidFill>
              </a:rPr>
              <a:t> </a:t>
            </a:r>
            <a:r>
              <a:rPr lang="en-US" sz="2200" b="1" dirty="0" err="1" smtClean="0">
                <a:solidFill>
                  <a:srgbClr val="7F7F7F"/>
                </a:solidFill>
              </a:rPr>
              <a:t>uma</a:t>
            </a:r>
            <a:r>
              <a:rPr lang="en-US" sz="2200" b="1" dirty="0" smtClean="0">
                <a:solidFill>
                  <a:srgbClr val="7F7F7F"/>
                </a:solidFill>
              </a:rPr>
              <a:t> </a:t>
            </a:r>
            <a:r>
              <a:rPr lang="en-US" sz="2200" b="1" dirty="0" err="1" smtClean="0">
                <a:solidFill>
                  <a:srgbClr val="7F7F7F"/>
                </a:solidFill>
              </a:rPr>
              <a:t>faísca</a:t>
            </a:r>
            <a:r>
              <a:rPr lang="en-US" sz="2200" b="1" dirty="0" smtClean="0">
                <a:solidFill>
                  <a:srgbClr val="7F7F7F"/>
                </a:solidFill>
              </a:rPr>
              <a:t> </a:t>
            </a:r>
            <a:endParaRPr lang="en-US" sz="2200" b="1" dirty="0">
              <a:solidFill>
                <a:srgbClr val="7F7F7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127" y="4676588"/>
            <a:ext cx="1590931" cy="388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34989" y="4557059"/>
            <a:ext cx="1090707" cy="391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07765" y="4172338"/>
            <a:ext cx="5767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Gás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refrigeração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argônio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protege</a:t>
            </a:r>
            <a:r>
              <a:rPr lang="en-US" sz="2200" b="1" dirty="0" smtClean="0"/>
              <a:t> o </a:t>
            </a:r>
            <a:r>
              <a:rPr lang="en-US" sz="2200" b="1" dirty="0" err="1" smtClean="0"/>
              <a:t>sistema</a:t>
            </a:r>
            <a:r>
              <a:rPr lang="en-US" sz="2200" b="1" dirty="0" smtClean="0"/>
              <a:t> contra </a:t>
            </a:r>
            <a:r>
              <a:rPr lang="en-US" sz="2200" b="1" i="1" dirty="0" err="1" smtClean="0"/>
              <a:t>superaquecimento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48068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151" y="2604967"/>
            <a:ext cx="22220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TEMPERATURA</a:t>
            </a:r>
            <a:endParaRPr lang="en-US" sz="2400" b="1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537184" y="2835800"/>
            <a:ext cx="6004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77" y="1784715"/>
            <a:ext cx="5602941" cy="2123658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Determina</a:t>
            </a:r>
            <a:r>
              <a:rPr lang="en-US" sz="2200" dirty="0" smtClean="0"/>
              <a:t> o </a:t>
            </a:r>
            <a:r>
              <a:rPr lang="en-US" sz="2200" dirty="0" err="1" smtClean="0"/>
              <a:t>grau</a:t>
            </a:r>
            <a:r>
              <a:rPr lang="en-US" sz="2200" dirty="0" smtClean="0"/>
              <a:t> com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amostra</a:t>
            </a:r>
            <a:r>
              <a:rPr lang="en-US" sz="2200" b="1" dirty="0" smtClean="0"/>
              <a:t> se </a:t>
            </a:r>
            <a:r>
              <a:rPr lang="en-US" sz="2200" b="1" dirty="0" err="1" smtClean="0"/>
              <a:t>decompõe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átomos</a:t>
            </a:r>
            <a:r>
              <a:rPr lang="en-US" sz="2200" b="1" dirty="0" smtClean="0"/>
              <a:t> </a:t>
            </a:r>
            <a:r>
              <a:rPr lang="en-US" sz="2200" dirty="0" smtClean="0"/>
              <a:t>e a </a:t>
            </a:r>
            <a:r>
              <a:rPr lang="en-US" sz="2200" dirty="0" err="1" smtClean="0"/>
              <a:t>probabilidade</a:t>
            </a:r>
            <a:r>
              <a:rPr lang="en-US" sz="2200" dirty="0" smtClean="0"/>
              <a:t> de um </a:t>
            </a:r>
            <a:r>
              <a:rPr lang="en-US" sz="2200" dirty="0" err="1" smtClean="0"/>
              <a:t>determinado</a:t>
            </a:r>
            <a:r>
              <a:rPr lang="en-US" sz="2200" dirty="0" smtClean="0"/>
              <a:t> </a:t>
            </a:r>
            <a:r>
              <a:rPr lang="en-US" sz="2200" b="1" dirty="0" err="1" smtClean="0"/>
              <a:t>átomo</a:t>
            </a:r>
            <a:r>
              <a:rPr lang="en-US" sz="2200" dirty="0" smtClean="0"/>
              <a:t> (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fração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átomos</a:t>
            </a:r>
            <a:r>
              <a:rPr lang="en-US" sz="2200" dirty="0" smtClean="0"/>
              <a:t>) </a:t>
            </a:r>
            <a:r>
              <a:rPr lang="en-US" sz="2200" dirty="0" err="1" smtClean="0"/>
              <a:t>estar</a:t>
            </a:r>
            <a:r>
              <a:rPr lang="en-US" sz="2200" dirty="0" smtClean="0"/>
              <a:t> no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fundamenta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excitado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ionizado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151" y="3989853"/>
            <a:ext cx="8544967" cy="26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Distribuição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de Boltzmann: 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200" dirty="0" err="1" smtClean="0">
                <a:solidFill>
                  <a:srgbClr val="000000"/>
                </a:solidFill>
              </a:rPr>
              <a:t>Relaciona</a:t>
            </a:r>
            <a:r>
              <a:rPr lang="en-US" sz="2200" dirty="0" smtClean="0">
                <a:solidFill>
                  <a:srgbClr val="000000"/>
                </a:solidFill>
              </a:rPr>
              <a:t> a </a:t>
            </a:r>
            <a:r>
              <a:rPr lang="en-US" sz="2200" b="1" dirty="0" err="1" smtClean="0">
                <a:solidFill>
                  <a:srgbClr val="000000"/>
                </a:solidFill>
              </a:rPr>
              <a:t>temperatura</a:t>
            </a:r>
            <a:r>
              <a:rPr lang="en-US" sz="2200" dirty="0" smtClean="0">
                <a:solidFill>
                  <a:srgbClr val="000000"/>
                </a:solidFill>
              </a:rPr>
              <a:t> com a </a:t>
            </a:r>
            <a:r>
              <a:rPr lang="en-US" sz="2200" b="1" dirty="0" err="1" smtClean="0">
                <a:solidFill>
                  <a:srgbClr val="000000"/>
                </a:solidFill>
              </a:rPr>
              <a:t>fração</a:t>
            </a:r>
            <a:r>
              <a:rPr lang="en-US" sz="2200" b="1" dirty="0" smtClean="0">
                <a:solidFill>
                  <a:srgbClr val="000000"/>
                </a:solidFill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</a:rPr>
              <a:t>átomos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diferentes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estados</a:t>
            </a:r>
            <a:r>
              <a:rPr lang="en-US" sz="2200" dirty="0" smtClean="0">
                <a:solidFill>
                  <a:srgbClr val="000000"/>
                </a:solidFill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</a:rPr>
              <a:t>energia</a:t>
            </a:r>
            <a:r>
              <a:rPr lang="en-US" sz="2200" dirty="0" smtClean="0">
                <a:solidFill>
                  <a:srgbClr val="000000"/>
                </a:solidFill>
              </a:rPr>
              <a:t>; 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200" dirty="0" err="1">
                <a:solidFill>
                  <a:srgbClr val="000000"/>
                </a:solidFill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</a:rPr>
              <a:t>ermite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calcular</a:t>
            </a:r>
            <a:r>
              <a:rPr lang="en-US" sz="2200" dirty="0">
                <a:solidFill>
                  <a:srgbClr val="000000"/>
                </a:solidFill>
              </a:rPr>
              <a:t> a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função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distribuição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para</a:t>
            </a:r>
            <a:r>
              <a:rPr lang="en-US" sz="2200" dirty="0" smtClean="0">
                <a:solidFill>
                  <a:srgbClr val="000000"/>
                </a:solidFill>
              </a:rPr>
              <a:t> um </a:t>
            </a:r>
            <a:r>
              <a:rPr lang="en-US" sz="2200" dirty="0" err="1" smtClean="0">
                <a:solidFill>
                  <a:srgbClr val="000000"/>
                </a:solidFill>
              </a:rPr>
              <a:t>número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fracionário</a:t>
            </a:r>
            <a:r>
              <a:rPr lang="en-US" sz="2200" dirty="0" smtClean="0">
                <a:solidFill>
                  <a:srgbClr val="000000"/>
                </a:solidFill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</a:rPr>
              <a:t>partículas</a:t>
            </a:r>
            <a:r>
              <a:rPr lang="en-US" sz="2200" dirty="0" smtClean="0">
                <a:solidFill>
                  <a:srgbClr val="000000"/>
                </a:solidFill>
              </a:rPr>
              <a:t> (N</a:t>
            </a:r>
            <a:r>
              <a:rPr lang="en-US" sz="2200" baseline="30000" dirty="0">
                <a:solidFill>
                  <a:srgbClr val="000000"/>
                </a:solidFill>
              </a:rPr>
              <a:t>*</a:t>
            </a:r>
            <a:r>
              <a:rPr lang="en-US" sz="2200" dirty="0" smtClean="0">
                <a:solidFill>
                  <a:srgbClr val="000000"/>
                </a:solidFill>
              </a:rPr>
              <a:t>/N</a:t>
            </a:r>
            <a:r>
              <a:rPr lang="en-US" sz="2200" baseline="-25000" dirty="0" smtClean="0">
                <a:solidFill>
                  <a:srgbClr val="000000"/>
                </a:solidFill>
              </a:rPr>
              <a:t>0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</a:rPr>
              <a:t>ocupando</a:t>
            </a:r>
            <a:r>
              <a:rPr lang="en-US" sz="2200" dirty="0" smtClean="0">
                <a:solidFill>
                  <a:srgbClr val="000000"/>
                </a:solidFill>
              </a:rPr>
              <a:t> um </a:t>
            </a:r>
            <a:r>
              <a:rPr lang="en-US" sz="2200" dirty="0" err="1" smtClean="0">
                <a:solidFill>
                  <a:srgbClr val="000000"/>
                </a:solidFill>
              </a:rPr>
              <a:t>conjunto</a:t>
            </a:r>
            <a:r>
              <a:rPr lang="en-US" sz="2200" dirty="0" smtClean="0">
                <a:solidFill>
                  <a:srgbClr val="000000"/>
                </a:solidFill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</a:rPr>
              <a:t>estados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de </a:t>
            </a:r>
            <a:r>
              <a:rPr lang="en-US" sz="2200" dirty="0" err="1" smtClean="0">
                <a:solidFill>
                  <a:srgbClr val="000000"/>
                </a:solidFill>
              </a:rPr>
              <a:t>diferente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energia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6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33178"/>
            <a:ext cx="851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DISTRIBUIÇÃO DE BOLTZMANN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179901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231611" y="2542735"/>
            <a:ext cx="5862313" cy="1575333"/>
            <a:chOff x="29882" y="2550810"/>
            <a:chExt cx="5862313" cy="157533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6031" y="3767455"/>
              <a:ext cx="50800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55278" y="3767455"/>
              <a:ext cx="50800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4737" y="2873976"/>
              <a:ext cx="50800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57406" y="2873976"/>
              <a:ext cx="50800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98925" y="2873976"/>
              <a:ext cx="50800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110571" y="2873976"/>
              <a:ext cx="0" cy="89347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85051" y="2873976"/>
              <a:ext cx="0" cy="89347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-96090" y="3124988"/>
              <a:ext cx="1159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Absorção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435975" y="3132942"/>
              <a:ext cx="980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Emissão</a:t>
              </a:r>
              <a:endParaRPr lang="en-US" sz="1600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3082808" y="2873976"/>
              <a:ext cx="0" cy="893479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82808" y="3144127"/>
              <a:ext cx="539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ΔE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82" y="3047998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06925" y="2550810"/>
              <a:ext cx="2095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E*</a:t>
              </a:r>
              <a:r>
                <a:rPr lang="en-US" dirty="0" smtClean="0"/>
                <a:t>, g* = 3, </a:t>
              </a:r>
              <a:r>
                <a:rPr lang="en-US" dirty="0" err="1" smtClean="0"/>
                <a:t>estado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              </a:t>
              </a:r>
              <a:r>
                <a:rPr lang="en-US" dirty="0" err="1" smtClean="0"/>
                <a:t>excitado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06925" y="3479812"/>
              <a:ext cx="2282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</a:t>
              </a:r>
              <a:r>
                <a:rPr lang="en-US" i="1" baseline="-25000" dirty="0" smtClean="0"/>
                <a:t>0</a:t>
              </a:r>
              <a:r>
                <a:rPr lang="en-US" dirty="0" smtClean="0"/>
                <a:t>, g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= 2, </a:t>
              </a:r>
              <a:r>
                <a:rPr lang="en-US" dirty="0" err="1" smtClean="0"/>
                <a:t>estado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          fundamental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07529" y="3047998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73822" y="2437551"/>
            <a:ext cx="3142455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Átomo</a:t>
            </a:r>
            <a:r>
              <a:rPr lang="en-US" sz="2200" dirty="0" smtClean="0"/>
              <a:t> com </a:t>
            </a:r>
            <a:r>
              <a:rPr lang="en-US" sz="2200" dirty="0" err="1" smtClean="0"/>
              <a:t>níveis</a:t>
            </a:r>
            <a:r>
              <a:rPr lang="en-US" sz="2200" dirty="0" smtClean="0"/>
              <a:t> de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 </a:t>
            </a:r>
            <a:r>
              <a:rPr lang="en-US" sz="2200" b="1" i="1" dirty="0" smtClean="0"/>
              <a:t>E</a:t>
            </a:r>
            <a:r>
              <a:rPr lang="en-US" sz="2200" b="1" i="1" baseline="-25000" dirty="0" smtClean="0"/>
              <a:t>0</a:t>
            </a:r>
            <a:r>
              <a:rPr lang="en-US" sz="2200" b="1" i="1" dirty="0" smtClean="0"/>
              <a:t> e E* </a:t>
            </a:r>
            <a:r>
              <a:rPr lang="en-US" sz="2200" dirty="0" err="1" smtClean="0"/>
              <a:t>separados</a:t>
            </a:r>
            <a:r>
              <a:rPr lang="en-US" sz="2200" dirty="0" smtClean="0"/>
              <a:t> 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diferença</a:t>
            </a:r>
            <a:r>
              <a:rPr lang="en-US" sz="2200" dirty="0" smtClean="0"/>
              <a:t> de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 </a:t>
            </a:r>
            <a:r>
              <a:rPr lang="en-US" sz="2200" b="1" dirty="0" smtClean="0"/>
              <a:t>ΔE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269506" y="4497294"/>
            <a:ext cx="860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en-US" sz="2400" dirty="0" err="1" smtClean="0"/>
              <a:t>Átomo</a:t>
            </a:r>
            <a:r>
              <a:rPr lang="en-US" sz="2400" dirty="0" smtClean="0"/>
              <a:t> (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molécula</a:t>
            </a:r>
            <a:r>
              <a:rPr lang="en-US" sz="2400" dirty="0" smtClean="0"/>
              <a:t>):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ter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de um </a:t>
            </a:r>
            <a:r>
              <a:rPr lang="en-US" sz="2400" b="1" dirty="0" err="1" smtClean="0"/>
              <a:t>estado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disponível</a:t>
            </a:r>
            <a:r>
              <a:rPr lang="en-US" sz="2400" b="1" dirty="0" smtClean="0"/>
              <a:t> (g)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determinado</a:t>
            </a:r>
            <a:r>
              <a:rPr lang="en-US" sz="2400" dirty="0" smtClean="0"/>
              <a:t> </a:t>
            </a:r>
            <a:r>
              <a:rPr lang="en-US" sz="2400" dirty="0" err="1" smtClean="0"/>
              <a:t>nível</a:t>
            </a:r>
            <a:r>
              <a:rPr lang="en-US" sz="2400" dirty="0" smtClean="0"/>
              <a:t> de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 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en-US" sz="2400" dirty="0" err="1" smtClean="0"/>
              <a:t>Número</a:t>
            </a:r>
            <a:r>
              <a:rPr lang="en-US" sz="2400" dirty="0" smtClean="0"/>
              <a:t> de </a:t>
            </a:r>
            <a:r>
              <a:rPr lang="en-US" sz="2400" dirty="0" err="1" smtClean="0"/>
              <a:t>estados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nível</a:t>
            </a:r>
            <a:r>
              <a:rPr lang="en-US" sz="2400" dirty="0" smtClean="0"/>
              <a:t> de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degeneração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degenerescência</a:t>
            </a:r>
            <a:r>
              <a:rPr lang="en-US" sz="2400" b="1" dirty="0" smtClean="0"/>
              <a:t> </a:t>
            </a:r>
            <a:r>
              <a:rPr lang="en-US" sz="2400" dirty="0"/>
              <a:t>(g</a:t>
            </a:r>
            <a:r>
              <a:rPr lang="en-US" sz="2400" baseline="-25000" dirty="0"/>
              <a:t>0</a:t>
            </a:r>
            <a:r>
              <a:rPr lang="en-US" sz="2400" dirty="0"/>
              <a:t> = 2 e g* = 3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6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33178"/>
            <a:ext cx="851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DISTRIBUIÇÃO DE BOLTZMANN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179901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5268" y="2480794"/>
            <a:ext cx="8588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Tx/>
              <a:buChar char="-"/>
            </a:pPr>
            <a:r>
              <a:rPr lang="en-US" sz="2200" b="1" i="1" dirty="0" err="1" smtClean="0">
                <a:solidFill>
                  <a:srgbClr val="000000"/>
                </a:solidFill>
              </a:rPr>
              <a:t>Exprime</a:t>
            </a:r>
            <a:r>
              <a:rPr lang="en-US" sz="2200" b="1" i="1" dirty="0" smtClean="0">
                <a:solidFill>
                  <a:srgbClr val="000000"/>
                </a:solidFill>
              </a:rPr>
              <a:t> as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populações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relativas</a:t>
            </a:r>
            <a:r>
              <a:rPr lang="en-US" sz="2200" b="1" i="1" dirty="0" smtClean="0">
                <a:solidFill>
                  <a:srgbClr val="000000"/>
                </a:solidFill>
              </a:rPr>
              <a:t> de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estados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diferentes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em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equilíbrio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térmico</a:t>
            </a:r>
            <a:endParaRPr lang="en-US" sz="2200" b="1" i="1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 err="1" smtClean="0">
                <a:solidFill>
                  <a:srgbClr val="000000"/>
                </a:solidFill>
              </a:rPr>
              <a:t>equilíbrio</a:t>
            </a:r>
            <a:r>
              <a:rPr lang="en-US" sz="2200" dirty="0" smtClean="0">
                <a:solidFill>
                  <a:srgbClr val="000000"/>
                </a:solidFill>
              </a:rPr>
              <a:t>, a </a:t>
            </a:r>
            <a:r>
              <a:rPr lang="en-US" sz="2200" dirty="0" err="1" smtClean="0">
                <a:solidFill>
                  <a:srgbClr val="000000"/>
                </a:solidFill>
              </a:rPr>
              <a:t>população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relativa</a:t>
            </a:r>
            <a:r>
              <a:rPr lang="en-US" sz="2200" dirty="0" smtClean="0">
                <a:solidFill>
                  <a:srgbClr val="000000"/>
                </a:solidFill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</a:rPr>
              <a:t>dois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estados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quaisquer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é</a:t>
            </a:r>
            <a:r>
              <a:rPr lang="en-US" sz="2200" dirty="0" smtClean="0">
                <a:solidFill>
                  <a:srgbClr val="000000"/>
                </a:solidFill>
              </a:rPr>
              <a:t>: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7671" y="4294017"/>
            <a:ext cx="6296183" cy="923330"/>
            <a:chOff x="269506" y="4422587"/>
            <a:chExt cx="6296183" cy="92333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81295" y="4885764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739338" y="4885764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69506" y="4491391"/>
              <a:ext cx="2375647" cy="788745"/>
              <a:chOff x="486441" y="5632321"/>
              <a:chExt cx="2375647" cy="788745"/>
            </a:xfrm>
          </p:grpSpPr>
          <p:sp>
            <p:nvSpPr>
              <p:cNvPr id="8" name="Pentagon 7"/>
              <p:cNvSpPr/>
              <p:nvPr/>
            </p:nvSpPr>
            <p:spPr>
              <a:xfrm>
                <a:off x="486441" y="5632321"/>
                <a:ext cx="2375647" cy="769441"/>
              </a:xfrm>
              <a:prstGeom prst="homePlate">
                <a:avLst>
                  <a:gd name="adj" fmla="val 38349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86441" y="5651625"/>
                <a:ext cx="223285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 err="1" smtClean="0"/>
                  <a:t>Distribuição</a:t>
                </a:r>
                <a:r>
                  <a:rPr lang="en-US" sz="2200" b="1" dirty="0" smtClean="0"/>
                  <a:t> de</a:t>
                </a:r>
              </a:p>
              <a:p>
                <a:pPr algn="ctr"/>
                <a:r>
                  <a:rPr lang="en-US" sz="2200" b="1" dirty="0" err="1" smtClean="0"/>
                  <a:t>Bolztmann</a:t>
                </a:r>
                <a:endParaRPr lang="en-US" sz="2200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556000" y="4452469"/>
              <a:ext cx="597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N*</a:t>
              </a:r>
              <a:endParaRPr lang="en-US" sz="2400" b="1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70941" y="4854370"/>
              <a:ext cx="564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N</a:t>
              </a:r>
              <a:r>
                <a:rPr lang="en-US" sz="2400" b="1" i="1" baseline="-25000" dirty="0" smtClean="0"/>
                <a:t>0</a:t>
              </a:r>
              <a:endParaRPr lang="en-US" sz="2400" b="1" i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1999" y="4623537"/>
              <a:ext cx="36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8984" y="4422587"/>
              <a:ext cx="572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g*</a:t>
              </a:r>
              <a:endParaRPr lang="en-US" sz="2400" b="1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22165" y="4796082"/>
              <a:ext cx="540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g</a:t>
              </a:r>
              <a:r>
                <a:rPr lang="en-US" sz="2400" b="1" i="1" baseline="-25000" dirty="0" smtClean="0"/>
                <a:t>0</a:t>
              </a:r>
              <a:endParaRPr lang="en-US" sz="2400" b="1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397" y="4578714"/>
              <a:ext cx="107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</a:t>
              </a:r>
              <a:r>
                <a:rPr lang="en-US" sz="2400" b="1" baseline="30000" dirty="0" smtClean="0"/>
                <a:t>-ΔE/</a:t>
              </a:r>
              <a:r>
                <a:rPr lang="en-US" sz="2400" b="1" i="1" baseline="30000" dirty="0" err="1" smtClean="0"/>
                <a:t>k</a:t>
              </a:r>
              <a:r>
                <a:rPr lang="en-US" sz="2400" b="1" baseline="30000" dirty="0" err="1" smtClean="0"/>
                <a:t>T</a:t>
              </a:r>
              <a:endParaRPr lang="en-US" sz="2400" b="1" baseline="30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02000" y="4452469"/>
              <a:ext cx="3263689" cy="893448"/>
            </a:xfrm>
            <a:prstGeom prst="rect">
              <a:avLst/>
            </a:prstGeom>
            <a:noFill/>
            <a:ln>
              <a:prstDash val="sysDash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3238" y="5592312"/>
            <a:ext cx="861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accent4">
                    <a:lumMod val="75000"/>
                  </a:schemeClr>
                </a:solidFill>
              </a:rPr>
              <a:t>Onde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T </a:t>
            </a:r>
            <a:r>
              <a:rPr lang="en-US" sz="2200" b="1" dirty="0" err="1" smtClean="0">
                <a:solidFill>
                  <a:schemeClr val="accent4">
                    <a:lumMod val="75000"/>
                  </a:schemeClr>
                </a:solidFill>
              </a:rPr>
              <a:t>é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a </a:t>
            </a:r>
            <a:r>
              <a:rPr lang="en-US" sz="2200" b="1" dirty="0" err="1" smtClean="0">
                <a:solidFill>
                  <a:schemeClr val="accent4">
                    <a:lumMod val="75000"/>
                  </a:schemeClr>
                </a:solidFill>
              </a:rPr>
              <a:t>temperatura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(K) e </a:t>
            </a:r>
            <a:r>
              <a:rPr lang="en-US" sz="2200" b="1" i="1" dirty="0" smtClean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4">
                    <a:lumMod val="75000"/>
                  </a:schemeClr>
                </a:solidFill>
              </a:rPr>
              <a:t>é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a </a:t>
            </a:r>
            <a:r>
              <a:rPr lang="en-US" sz="2200" b="1" dirty="0" err="1" smtClean="0">
                <a:solidFill>
                  <a:schemeClr val="accent4">
                    <a:lumMod val="75000"/>
                  </a:schemeClr>
                </a:solidFill>
              </a:rPr>
              <a:t>constante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de Boltzmann </a:t>
            </a:r>
          </a:p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(= 1,381 x 10</a:t>
            </a:r>
            <a:r>
              <a:rPr lang="en-US" sz="2200" b="1" baseline="30000" dirty="0" smtClean="0">
                <a:solidFill>
                  <a:schemeClr val="accent4">
                    <a:lumMod val="75000"/>
                  </a:schemeClr>
                </a:solidFill>
              </a:rPr>
              <a:t>-23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J/K)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7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33178"/>
            <a:ext cx="8515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 EFEITO DA TEMPERATURA NA POPULAÇÃO DO ESTADO EXCITADO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463780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506" y="2706761"/>
            <a:ext cx="5722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Aplicação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Distribuição</a:t>
            </a:r>
            <a:r>
              <a:rPr lang="en-US" sz="2200" b="1" dirty="0" smtClean="0"/>
              <a:t> de Boltzmann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4329" y="3242237"/>
            <a:ext cx="8604000" cy="2123658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r>
              <a:rPr lang="en-US" sz="2200" dirty="0" smtClean="0"/>
              <a:t> de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baixa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 de um </a:t>
            </a:r>
            <a:r>
              <a:rPr lang="en-US" sz="2200" dirty="0" err="1" smtClean="0"/>
              <a:t>átomo</a:t>
            </a:r>
            <a:r>
              <a:rPr lang="en-US" sz="2200" dirty="0" smtClean="0"/>
              <a:t> de </a:t>
            </a:r>
            <a:r>
              <a:rPr lang="en-US" sz="2200" dirty="0" err="1" smtClean="0"/>
              <a:t>sódio</a:t>
            </a:r>
            <a:r>
              <a:rPr lang="en-US" sz="2200" dirty="0" smtClean="0"/>
              <a:t> se </a:t>
            </a:r>
            <a:r>
              <a:rPr lang="en-US" sz="2200" dirty="0" err="1" smtClean="0"/>
              <a:t>situa</a:t>
            </a:r>
            <a:r>
              <a:rPr lang="en-US" sz="2200" dirty="0" smtClean="0"/>
              <a:t> 3,371 x 10</a:t>
            </a:r>
            <a:r>
              <a:rPr lang="en-US" sz="2200" baseline="30000" dirty="0" smtClean="0"/>
              <a:t>-19</a:t>
            </a:r>
            <a:r>
              <a:rPr lang="en-US" sz="2200" dirty="0" smtClean="0"/>
              <a:t> J/</a:t>
            </a:r>
            <a:r>
              <a:rPr lang="en-US" sz="2200" dirty="0" err="1" smtClean="0"/>
              <a:t>átomo</a:t>
            </a:r>
            <a:r>
              <a:rPr lang="en-US" sz="2200" dirty="0" smtClean="0"/>
              <a:t> </a:t>
            </a:r>
            <a:r>
              <a:rPr lang="en-US" sz="2200" dirty="0" err="1" smtClean="0"/>
              <a:t>acima</a:t>
            </a:r>
            <a:r>
              <a:rPr lang="en-US" sz="2200" dirty="0" smtClean="0"/>
              <a:t> do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fundamental. A </a:t>
            </a:r>
            <a:r>
              <a:rPr lang="en-US" sz="2200" dirty="0" err="1" smtClean="0"/>
              <a:t>degeneração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2, </a:t>
            </a:r>
            <a:r>
              <a:rPr lang="en-US" sz="2200" dirty="0" err="1" smtClean="0"/>
              <a:t>enquanto</a:t>
            </a:r>
            <a:r>
              <a:rPr lang="en-US" sz="2200" dirty="0" smtClean="0"/>
              <a:t> a do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fundamental </a:t>
            </a:r>
            <a:r>
              <a:rPr lang="en-US" sz="2200" dirty="0" err="1" smtClean="0"/>
              <a:t>é</a:t>
            </a:r>
            <a:r>
              <a:rPr lang="en-US" sz="2200" dirty="0" smtClean="0"/>
              <a:t> 1.</a:t>
            </a:r>
          </a:p>
          <a:p>
            <a:pPr algn="just"/>
            <a:r>
              <a:rPr lang="en-US" sz="2200" dirty="0" err="1" smtClean="0"/>
              <a:t>Qual</a:t>
            </a:r>
            <a:r>
              <a:rPr lang="en-US" sz="2200" dirty="0" smtClean="0"/>
              <a:t> a </a:t>
            </a:r>
            <a:r>
              <a:rPr lang="en-US" sz="2200" dirty="0" err="1" smtClean="0"/>
              <a:t>fração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de </a:t>
            </a:r>
            <a:r>
              <a:rPr lang="en-US" sz="2200" dirty="0" err="1" smtClean="0"/>
              <a:t>sódio</a:t>
            </a:r>
            <a:r>
              <a:rPr lang="en-US" sz="2200" dirty="0" smtClean="0"/>
              <a:t> no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chama</a:t>
            </a:r>
            <a:r>
              <a:rPr lang="en-US" sz="2200" dirty="0" smtClean="0"/>
              <a:t> de </a:t>
            </a:r>
            <a:r>
              <a:rPr lang="en-US" sz="2200" dirty="0" err="1" smtClean="0"/>
              <a:t>ar-acetileno</a:t>
            </a:r>
            <a:r>
              <a:rPr lang="en-US" sz="2200" dirty="0" smtClean="0"/>
              <a:t> a 2600K?</a:t>
            </a:r>
            <a:endParaRPr lang="en-US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4211" y="5632995"/>
            <a:ext cx="3084394" cy="893448"/>
            <a:chOff x="3481295" y="4422587"/>
            <a:chExt cx="3084394" cy="89344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481295" y="4885764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39338" y="4885764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556000" y="4452469"/>
              <a:ext cx="597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N*</a:t>
              </a:r>
              <a:endParaRPr lang="en-US" sz="2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0941" y="4854370"/>
              <a:ext cx="564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i="1" baseline="-25000" dirty="0" smtClean="0"/>
                <a:t>0</a:t>
              </a:r>
              <a:endParaRPr lang="en-US" sz="2400" i="1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999" y="4623537"/>
              <a:ext cx="36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28984" y="4422587"/>
              <a:ext cx="572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g*</a:t>
              </a:r>
              <a:endParaRPr lang="en-US" sz="24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2165" y="4796082"/>
              <a:ext cx="540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i="1" baseline="-25000" dirty="0" smtClean="0"/>
                <a:t>0</a:t>
              </a:r>
              <a:endParaRPr lang="en-US" sz="2400" i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397" y="4578714"/>
              <a:ext cx="107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  <a:r>
                <a:rPr lang="en-US" sz="2400" baseline="30000" dirty="0" smtClean="0"/>
                <a:t>-ΔE/</a:t>
              </a:r>
              <a:r>
                <a:rPr lang="en-US" sz="2400" i="1" baseline="30000" dirty="0" err="1" smtClean="0"/>
                <a:t>k</a:t>
              </a:r>
              <a:r>
                <a:rPr lang="en-US" sz="2400" baseline="30000" dirty="0" err="1" smtClean="0"/>
                <a:t>T</a:t>
              </a:r>
              <a:endParaRPr lang="en-US" sz="24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20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33178"/>
            <a:ext cx="8515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 EFEITO DA TEMPERATURA NA POPULAÇÃO DO ESTADO EXCITADO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463780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506" y="2706761"/>
            <a:ext cx="5722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Aplicação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Distribuição</a:t>
            </a:r>
            <a:r>
              <a:rPr lang="en-US" sz="2200" b="1" dirty="0" smtClean="0"/>
              <a:t> de Boltzmann</a:t>
            </a:r>
            <a:endParaRPr lang="en-US" sz="2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72003" y="3280153"/>
            <a:ext cx="3084394" cy="893448"/>
            <a:chOff x="3072003" y="3414622"/>
            <a:chExt cx="3084394" cy="89344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072003" y="3877799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30046" y="3877799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46708" y="3444504"/>
              <a:ext cx="597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N*</a:t>
              </a:r>
              <a:endParaRPr lang="en-US" sz="2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1649" y="3846405"/>
              <a:ext cx="564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i="1" baseline="-25000" dirty="0" smtClean="0"/>
                <a:t>0</a:t>
              </a:r>
              <a:endParaRPr lang="en-US" sz="2400" i="1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62707" y="3615572"/>
              <a:ext cx="36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92" y="3414622"/>
              <a:ext cx="572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g*</a:t>
              </a:r>
              <a:endParaRPr lang="en-US" sz="24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2873" y="3788117"/>
              <a:ext cx="540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i="1" baseline="-25000" dirty="0" smtClean="0"/>
                <a:t>0</a:t>
              </a:r>
              <a:endParaRPr lang="en-US" sz="2400" i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7105" y="3570749"/>
              <a:ext cx="107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  <a:r>
                <a:rPr lang="en-US" sz="2400" baseline="30000" dirty="0" smtClean="0"/>
                <a:t>-ΔE/</a:t>
              </a:r>
              <a:r>
                <a:rPr lang="en-US" sz="2400" i="1" baseline="30000" dirty="0" err="1" smtClean="0"/>
                <a:t>k</a:t>
              </a:r>
              <a:r>
                <a:rPr lang="en-US" sz="2400" baseline="30000" dirty="0" err="1" smtClean="0"/>
                <a:t>T</a:t>
              </a:r>
              <a:endParaRPr lang="en-US" sz="2400" baseline="30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7890" y="4333999"/>
            <a:ext cx="8148910" cy="939747"/>
            <a:chOff x="735461" y="4333999"/>
            <a:chExt cx="8148910" cy="939747"/>
          </a:xfrm>
        </p:grpSpPr>
        <p:grpSp>
          <p:nvGrpSpPr>
            <p:cNvPr id="14" name="Group 13"/>
            <p:cNvGrpSpPr/>
            <p:nvPr/>
          </p:nvGrpSpPr>
          <p:grpSpPr>
            <a:xfrm>
              <a:off x="735461" y="4333999"/>
              <a:ext cx="6254491" cy="939747"/>
              <a:chOff x="336482" y="4380299"/>
              <a:chExt cx="6254491" cy="93974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36482" y="4843476"/>
                <a:ext cx="747059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94525" y="4843476"/>
                <a:ext cx="439033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11187" y="4410181"/>
                <a:ext cx="597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N*</a:t>
                </a:r>
                <a:endParaRPr lang="en-US" sz="2400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6128" y="4812082"/>
                <a:ext cx="564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0</a:t>
                </a:r>
                <a:endParaRPr lang="en-US" sz="2400" i="1" baseline="-25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27186" y="4581249"/>
                <a:ext cx="369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=</a:t>
                </a:r>
                <a:endParaRPr lang="en-US" sz="2400" baseline="-25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624407" y="4380299"/>
                <a:ext cx="409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2</a:t>
                </a:r>
                <a:endParaRPr lang="en-US" sz="2400" i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17588" y="4858381"/>
                <a:ext cx="391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1</a:t>
                </a:r>
                <a:endParaRPr lang="en-US" sz="2400" i="1" baseline="-25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85362" y="4536426"/>
                <a:ext cx="4505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r>
                  <a:rPr lang="en-US" sz="2400" baseline="30000" dirty="0" smtClean="0"/>
                  <a:t>-(3,371x10-19 J)/[(1,381x10-23 J/K)(2600K)]</a:t>
                </a:r>
                <a:endParaRPr lang="en-US" sz="2400" baseline="300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989952" y="4534949"/>
              <a:ext cx="1894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 1,67 x 10</a:t>
              </a:r>
              <a:r>
                <a:rPr lang="en-US" sz="2400" baseline="30000" dirty="0" smtClean="0"/>
                <a:t>-4</a:t>
              </a:r>
              <a:endParaRPr lang="en-US" sz="2400" baseline="300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112000" y="4534949"/>
            <a:ext cx="157353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49573" y="5035178"/>
            <a:ext cx="4355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 smtClean="0">
                <a:solidFill>
                  <a:srgbClr val="FF0000"/>
                </a:solidFill>
              </a:rPr>
              <a:t>Menos</a:t>
            </a:r>
            <a:r>
              <a:rPr lang="en-US" sz="2200" b="1" dirty="0" smtClean="0">
                <a:solidFill>
                  <a:srgbClr val="FF0000"/>
                </a:solidFill>
              </a:rPr>
              <a:t> de 0,02% dos </a:t>
            </a:r>
            <a:r>
              <a:rPr lang="en-US" sz="2200" b="1" dirty="0" err="1" smtClean="0">
                <a:solidFill>
                  <a:srgbClr val="FF0000"/>
                </a:solidFill>
              </a:rPr>
              <a:t>átomos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estão</a:t>
            </a:r>
            <a:r>
              <a:rPr lang="en-US" sz="2200" b="1" dirty="0" smtClean="0">
                <a:solidFill>
                  <a:srgbClr val="FF0000"/>
                </a:solidFill>
              </a:rPr>
              <a:t> no </a:t>
            </a:r>
            <a:r>
              <a:rPr lang="en-US" sz="2200" b="1" dirty="0" err="1" smtClean="0">
                <a:solidFill>
                  <a:srgbClr val="FF0000"/>
                </a:solidFill>
              </a:rPr>
              <a:t>estado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excitado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4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329" y="1786768"/>
            <a:ext cx="8582298" cy="965906"/>
          </a:xfrm>
          <a:prstGeom prst="rect">
            <a:avLst/>
          </a:prstGeom>
          <a:ln w="28575" cmpd="sng">
            <a:solidFill>
              <a:srgbClr val="8A853C"/>
            </a:solidFill>
            <a:prstDash val="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2600" b="1" dirty="0" smtClean="0"/>
              <a:t>Técnica que tem como objetivo a determinação da </a:t>
            </a:r>
            <a:r>
              <a:rPr lang="pt-BR" sz="2600" b="1" dirty="0" smtClean="0">
                <a:solidFill>
                  <a:srgbClr val="A23A28"/>
                </a:solidFill>
              </a:rPr>
              <a:t>composição elementar </a:t>
            </a:r>
            <a:r>
              <a:rPr lang="pt-BR" sz="2600" b="1" dirty="0" smtClean="0"/>
              <a:t>de um </a:t>
            </a:r>
            <a:r>
              <a:rPr lang="pt-BR" sz="2600" b="1" dirty="0" err="1" smtClean="0"/>
              <a:t>analito</a:t>
            </a:r>
            <a:endParaRPr lang="pt-BR" sz="2600" dirty="0" smtClean="0"/>
          </a:p>
        </p:txBody>
      </p:sp>
      <p:pic>
        <p:nvPicPr>
          <p:cNvPr id="5" name="Picture 4" descr="Captura de Tela 2016-04-26 às 11.0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9" y="4360563"/>
            <a:ext cx="8582298" cy="1783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329" y="2967035"/>
            <a:ext cx="85822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/>
              <a:t>Exemplo</a:t>
            </a:r>
            <a:r>
              <a:rPr lang="en-US" sz="2600" b="1" dirty="0" smtClean="0"/>
              <a:t>: </a:t>
            </a:r>
          </a:p>
          <a:p>
            <a:pPr algn="ctr"/>
            <a:r>
              <a:rPr lang="en-US" sz="2600" dirty="0" err="1" smtClean="0"/>
              <a:t>Teor</a:t>
            </a:r>
            <a:r>
              <a:rPr lang="en-US" sz="2600" dirty="0" smtClean="0"/>
              <a:t> </a:t>
            </a:r>
            <a:r>
              <a:rPr lang="en-US" sz="2600" dirty="0" err="1"/>
              <a:t>médio</a:t>
            </a:r>
            <a:r>
              <a:rPr lang="en-US" sz="2600" dirty="0"/>
              <a:t> de </a:t>
            </a:r>
            <a:r>
              <a:rPr lang="en-US" sz="2600" dirty="0" err="1"/>
              <a:t>elementos</a:t>
            </a:r>
            <a:r>
              <a:rPr lang="en-US" sz="2600" dirty="0"/>
              <a:t> </a:t>
            </a:r>
            <a:r>
              <a:rPr lang="en-US" sz="2600" dirty="0" err="1"/>
              <a:t>minerais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água</a:t>
            </a:r>
            <a:r>
              <a:rPr lang="en-US" sz="2600" dirty="0"/>
              <a:t> de coco natural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b="1" dirty="0"/>
              <a:t>ICP OES </a:t>
            </a:r>
            <a:endParaRPr lang="en-US" sz="2600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6329" y="6303393"/>
            <a:ext cx="24930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2683" y="6303393"/>
            <a:ext cx="642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*ICP OES: </a:t>
            </a:r>
            <a:r>
              <a:rPr lang="en-US" i="1" dirty="0" err="1" smtClean="0"/>
              <a:t>Espectrometria</a:t>
            </a:r>
            <a:r>
              <a:rPr lang="en-US" i="1" dirty="0" smtClean="0"/>
              <a:t> de </a:t>
            </a:r>
            <a:r>
              <a:rPr lang="en-US" i="1" dirty="0" err="1" smtClean="0"/>
              <a:t>emissão</a:t>
            </a:r>
            <a:r>
              <a:rPr lang="en-US" i="1" dirty="0" smtClean="0"/>
              <a:t> </a:t>
            </a:r>
            <a:r>
              <a:rPr lang="en-US" i="1" dirty="0" err="1" smtClean="0"/>
              <a:t>ótica</a:t>
            </a:r>
            <a:r>
              <a:rPr lang="en-US" i="1" dirty="0" smtClean="0"/>
              <a:t> com plasma 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4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33178"/>
            <a:ext cx="8515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 EFEITO DA TEMPERATURA NA POPULAÇÃO DO ESTADO EXCITADO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463780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506" y="2706761"/>
            <a:ext cx="5722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Aplicação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Distribuição</a:t>
            </a:r>
            <a:r>
              <a:rPr lang="en-US" sz="2200" b="1" dirty="0" smtClean="0"/>
              <a:t> de Boltzmann</a:t>
            </a:r>
            <a:endParaRPr lang="en-US" sz="2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50184" y="3280153"/>
            <a:ext cx="3084394" cy="893448"/>
            <a:chOff x="3072003" y="3414622"/>
            <a:chExt cx="3084394" cy="89344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072003" y="3877799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30046" y="3877799"/>
              <a:ext cx="747059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46708" y="3444504"/>
              <a:ext cx="597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N*</a:t>
              </a:r>
              <a:endParaRPr lang="en-US" sz="2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1649" y="3846405"/>
              <a:ext cx="564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i="1" baseline="-25000" dirty="0" smtClean="0"/>
                <a:t>0</a:t>
              </a:r>
              <a:endParaRPr lang="en-US" sz="2400" i="1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62707" y="3615572"/>
              <a:ext cx="36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92" y="3414622"/>
              <a:ext cx="572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g*</a:t>
              </a:r>
              <a:endParaRPr lang="en-US" sz="24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2873" y="3788117"/>
              <a:ext cx="540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i="1" baseline="-25000" dirty="0" smtClean="0"/>
                <a:t>0</a:t>
              </a:r>
              <a:endParaRPr lang="en-US" sz="2400" i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7105" y="3570749"/>
              <a:ext cx="107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  <a:r>
                <a:rPr lang="en-US" sz="2400" baseline="30000" dirty="0" smtClean="0"/>
                <a:t>-ΔE/</a:t>
              </a:r>
              <a:r>
                <a:rPr lang="en-US" sz="2400" i="1" baseline="30000" dirty="0" err="1" smtClean="0"/>
                <a:t>k</a:t>
              </a:r>
              <a:r>
                <a:rPr lang="en-US" sz="2400" baseline="30000" dirty="0" err="1" smtClean="0"/>
                <a:t>T</a:t>
              </a:r>
              <a:endParaRPr lang="en-US" sz="2400" baseline="30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7890" y="4333999"/>
            <a:ext cx="8148910" cy="939747"/>
            <a:chOff x="735461" y="4333999"/>
            <a:chExt cx="8148910" cy="939747"/>
          </a:xfrm>
        </p:grpSpPr>
        <p:grpSp>
          <p:nvGrpSpPr>
            <p:cNvPr id="14" name="Group 13"/>
            <p:cNvGrpSpPr/>
            <p:nvPr/>
          </p:nvGrpSpPr>
          <p:grpSpPr>
            <a:xfrm>
              <a:off x="735461" y="4333999"/>
              <a:ext cx="6254491" cy="939747"/>
              <a:chOff x="336482" y="4380299"/>
              <a:chExt cx="6254491" cy="93974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36482" y="4843476"/>
                <a:ext cx="747059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94525" y="4843476"/>
                <a:ext cx="439033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11187" y="4410181"/>
                <a:ext cx="597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N*</a:t>
                </a:r>
                <a:endParaRPr lang="en-US" sz="2400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6128" y="4812082"/>
                <a:ext cx="564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0</a:t>
                </a:r>
                <a:endParaRPr lang="en-US" sz="2400" i="1" baseline="-25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27186" y="4581249"/>
                <a:ext cx="369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=</a:t>
                </a:r>
                <a:endParaRPr lang="en-US" sz="2400" baseline="-25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624407" y="4380299"/>
                <a:ext cx="409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2</a:t>
                </a:r>
                <a:endParaRPr lang="en-US" sz="2400" i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17588" y="4858381"/>
                <a:ext cx="391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1</a:t>
                </a:r>
                <a:endParaRPr lang="en-US" sz="2400" i="1" baseline="-25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85362" y="4536426"/>
                <a:ext cx="4505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r>
                  <a:rPr lang="en-US" sz="2400" baseline="30000" dirty="0" smtClean="0"/>
                  <a:t>-(3,371x10-19 J)/[(1,381x10-23 J/K)(26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baseline="30000" dirty="0" smtClean="0"/>
                  <a:t>0K)]</a:t>
                </a:r>
                <a:endParaRPr lang="en-US" sz="2400" baseline="300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989952" y="4534949"/>
              <a:ext cx="1894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 1,74 x 10</a:t>
              </a:r>
              <a:r>
                <a:rPr lang="en-US" sz="2400" baseline="30000" dirty="0" smtClean="0"/>
                <a:t>-4</a:t>
              </a:r>
              <a:endParaRPr lang="en-US" sz="2400" baseline="300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112000" y="4534949"/>
            <a:ext cx="157353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49059" y="5035178"/>
            <a:ext cx="4755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 smtClean="0">
                <a:solidFill>
                  <a:srgbClr val="FF0000"/>
                </a:solidFill>
              </a:rPr>
              <a:t>Ainda</a:t>
            </a:r>
            <a:r>
              <a:rPr lang="en-US" sz="2200" b="1" dirty="0" smtClean="0">
                <a:solidFill>
                  <a:srgbClr val="FF0000"/>
                </a:solidFill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</a:rPr>
              <a:t>menos</a:t>
            </a:r>
            <a:r>
              <a:rPr lang="en-US" sz="2200" b="1" dirty="0" smtClean="0">
                <a:solidFill>
                  <a:srgbClr val="FF0000"/>
                </a:solidFill>
              </a:rPr>
              <a:t> de 0,02% dos </a:t>
            </a:r>
            <a:r>
              <a:rPr lang="en-US" sz="2200" b="1" dirty="0" err="1" smtClean="0">
                <a:solidFill>
                  <a:srgbClr val="FF0000"/>
                </a:solidFill>
              </a:rPr>
              <a:t>átomos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estão</a:t>
            </a:r>
            <a:r>
              <a:rPr lang="en-US" sz="2200" b="1" dirty="0" smtClean="0">
                <a:solidFill>
                  <a:srgbClr val="FF0000"/>
                </a:solidFill>
              </a:rPr>
              <a:t> no </a:t>
            </a:r>
            <a:r>
              <a:rPr lang="en-US" sz="2200" b="1" dirty="0" err="1" smtClean="0">
                <a:solidFill>
                  <a:srgbClr val="FF0000"/>
                </a:solidFill>
              </a:rPr>
              <a:t>estado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excitado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06" y="3357097"/>
            <a:ext cx="418006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Se a </a:t>
            </a:r>
            <a:r>
              <a:rPr lang="en-US" sz="2200" b="1" dirty="0" err="1" smtClean="0"/>
              <a:t>temperatura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é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aumentada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em</a:t>
            </a:r>
            <a:r>
              <a:rPr lang="en-US" sz="2200" b="1" dirty="0" smtClean="0"/>
              <a:t> 10 K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506" y="6061755"/>
            <a:ext cx="7466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Mas: </a:t>
            </a:r>
            <a:r>
              <a:rPr lang="en-US" sz="2200" b="1" dirty="0" err="1" smtClean="0"/>
              <a:t>aumento</a:t>
            </a:r>
            <a:r>
              <a:rPr lang="en-US" sz="2200" b="1" dirty="0" smtClean="0"/>
              <a:t> de 4% </a:t>
            </a:r>
            <a:r>
              <a:rPr lang="en-US" sz="2200" b="1" dirty="0" err="1" smtClean="0"/>
              <a:t>população</a:t>
            </a:r>
            <a:r>
              <a:rPr lang="en-US" sz="2200" b="1" dirty="0" smtClean="0"/>
              <a:t> do </a:t>
            </a:r>
            <a:r>
              <a:rPr lang="en-US" sz="2200" b="1" dirty="0" err="1" smtClean="0"/>
              <a:t>estado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excitado</a:t>
            </a:r>
            <a:endParaRPr lang="en-US" sz="22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96435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49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63060"/>
            <a:ext cx="8515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 EFEITO DA TEMPERATURA NA ABSORÇÃO E NA EMISSÃO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179901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506" y="2360706"/>
            <a:ext cx="860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en-US" sz="2200" dirty="0" smtClean="0"/>
              <a:t>No </a:t>
            </a:r>
            <a:r>
              <a:rPr lang="en-US" sz="2200" dirty="0" err="1" smtClean="0"/>
              <a:t>exemplo</a:t>
            </a:r>
            <a:r>
              <a:rPr lang="en-US" sz="2200" dirty="0" smtClean="0"/>
              <a:t> anterior: a 2600 K, </a:t>
            </a:r>
            <a:r>
              <a:rPr lang="en-US" sz="2200" dirty="0" err="1" smtClean="0"/>
              <a:t>mais</a:t>
            </a:r>
            <a:r>
              <a:rPr lang="en-US" sz="2200" dirty="0" smtClean="0"/>
              <a:t> de </a:t>
            </a:r>
            <a:r>
              <a:rPr lang="en-US" sz="2200" b="1" dirty="0" smtClean="0"/>
              <a:t>99,98%</a:t>
            </a:r>
            <a:r>
              <a:rPr lang="en-US" sz="2200" dirty="0" smtClean="0"/>
              <a:t> dos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de </a:t>
            </a:r>
            <a:r>
              <a:rPr lang="en-US" sz="2200" dirty="0" err="1" smtClean="0"/>
              <a:t>sódio</a:t>
            </a:r>
            <a:r>
              <a:rPr lang="en-US" sz="2200" dirty="0" smtClean="0"/>
              <a:t> </a:t>
            </a:r>
            <a:r>
              <a:rPr lang="en-US" sz="2200" dirty="0" err="1" smtClean="0"/>
              <a:t>estão</a:t>
            </a:r>
            <a:r>
              <a:rPr lang="en-US" sz="2200" dirty="0" smtClean="0"/>
              <a:t> no </a:t>
            </a:r>
            <a:r>
              <a:rPr lang="en-US" sz="2200" b="1" dirty="0" err="1" smtClean="0"/>
              <a:t>estado</a:t>
            </a:r>
            <a:r>
              <a:rPr lang="en-US" sz="2200" b="1" dirty="0" smtClean="0"/>
              <a:t> fundamental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en-US" sz="2200" b="1" dirty="0" err="1" smtClean="0"/>
              <a:t>Variação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temperatura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em</a:t>
            </a:r>
            <a:r>
              <a:rPr lang="en-US" sz="2200" b="1" dirty="0" smtClean="0"/>
              <a:t> 10 K:</a:t>
            </a:r>
            <a:r>
              <a:rPr lang="en-US" sz="2200" dirty="0" smtClean="0"/>
              <a:t> </a:t>
            </a:r>
            <a:r>
              <a:rPr lang="en-US" sz="2200" dirty="0" err="1" smtClean="0"/>
              <a:t>praticamente</a:t>
            </a:r>
            <a:r>
              <a:rPr lang="en-US" sz="2200" dirty="0" smtClean="0"/>
              <a:t> </a:t>
            </a:r>
            <a:r>
              <a:rPr lang="en-US" sz="2200" b="1" dirty="0" err="1" smtClean="0"/>
              <a:t>não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afeta</a:t>
            </a:r>
            <a:r>
              <a:rPr lang="en-US" sz="2200" b="1" dirty="0" smtClean="0"/>
              <a:t> </a:t>
            </a:r>
            <a:r>
              <a:rPr lang="en-US" sz="2200" dirty="0" smtClean="0"/>
              <a:t>a </a:t>
            </a:r>
            <a:r>
              <a:rPr lang="en-US" sz="2200" b="1" dirty="0" err="1" smtClean="0"/>
              <a:t>população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fundamental e </a:t>
            </a:r>
            <a:r>
              <a:rPr lang="en-US" sz="2200" b="1" dirty="0" err="1" smtClean="0"/>
              <a:t>não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modifica</a:t>
            </a:r>
            <a:r>
              <a:rPr lang="en-US" sz="2200" b="1" dirty="0" smtClean="0"/>
              <a:t> </a:t>
            </a:r>
            <a:r>
              <a:rPr lang="en-US" sz="2200" dirty="0" err="1" smtClean="0"/>
              <a:t>visivelmente</a:t>
            </a:r>
            <a:r>
              <a:rPr lang="en-US" sz="2200" dirty="0" smtClean="0"/>
              <a:t> o </a:t>
            </a:r>
            <a:r>
              <a:rPr lang="en-US" sz="2200" b="1" dirty="0" err="1" smtClean="0"/>
              <a:t>sinal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um </a:t>
            </a:r>
            <a:r>
              <a:rPr lang="en-US" sz="2200" dirty="0" err="1" smtClean="0"/>
              <a:t>experimento</a:t>
            </a:r>
            <a:r>
              <a:rPr lang="en-US" sz="2200" dirty="0" smtClean="0"/>
              <a:t> de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ABSORÇÃO ATÔMICA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884" y="5400927"/>
            <a:ext cx="1184940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b="1" dirty="0" smtClean="0"/>
              <a:t>Mas</a:t>
            </a:r>
            <a:r>
              <a:rPr lang="is-IS" sz="2600" b="1" dirty="0" smtClean="0"/>
              <a:t>…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12470" y="5008538"/>
            <a:ext cx="6692094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Como a </a:t>
            </a:r>
            <a:r>
              <a:rPr lang="en-US" sz="2600" dirty="0" err="1" smtClean="0"/>
              <a:t>intensidade</a:t>
            </a:r>
            <a:r>
              <a:rPr lang="en-US" sz="2600" dirty="0" smtClean="0"/>
              <a:t> de </a:t>
            </a:r>
            <a:r>
              <a:rPr lang="en-US" sz="2600" b="1" u="sng" dirty="0" smtClean="0"/>
              <a:t>EMISSÃO</a:t>
            </a:r>
            <a:r>
              <a:rPr lang="en-US" sz="2600" dirty="0" smtClean="0"/>
              <a:t> </a:t>
            </a:r>
            <a:r>
              <a:rPr lang="en-US" sz="2600" dirty="0" err="1" smtClean="0"/>
              <a:t>seria</a:t>
            </a:r>
            <a:r>
              <a:rPr lang="en-US" sz="2600" dirty="0" smtClean="0"/>
              <a:t> </a:t>
            </a:r>
            <a:r>
              <a:rPr lang="en-US" sz="2600" dirty="0" err="1" smtClean="0"/>
              <a:t>afetada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um </a:t>
            </a:r>
            <a:r>
              <a:rPr lang="en-US" sz="2600" dirty="0" err="1" smtClean="0"/>
              <a:t>aumento</a:t>
            </a:r>
            <a:r>
              <a:rPr lang="en-US" sz="2600" dirty="0" smtClean="0"/>
              <a:t> de 10 K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temperatura</a:t>
            </a:r>
            <a:r>
              <a:rPr lang="en-US" sz="2600" dirty="0" smtClean="0"/>
              <a:t>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180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63060"/>
            <a:ext cx="8515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 EFEITO DA TEMPERATURA NA ABSORÇÃO E NA EMISSÃO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179901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7647" y="2444983"/>
            <a:ext cx="1768596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err="1" smtClean="0"/>
              <a:t>Absorção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31224" y="2444983"/>
            <a:ext cx="1478314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err="1" smtClean="0"/>
              <a:t>Emissão</a:t>
            </a:r>
            <a:endParaRPr lang="en-US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726" y="3039886"/>
            <a:ext cx="3566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Ocorre</a:t>
            </a:r>
            <a:r>
              <a:rPr lang="en-US" sz="2200" dirty="0" smtClean="0"/>
              <a:t> a </a:t>
            </a:r>
            <a:r>
              <a:rPr lang="en-US" sz="2200" dirty="0" err="1" smtClean="0"/>
              <a:t>partir</a:t>
            </a:r>
            <a:r>
              <a:rPr lang="en-US" sz="2200" dirty="0" smtClean="0"/>
              <a:t> de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no </a:t>
            </a:r>
            <a:r>
              <a:rPr lang="en-US" sz="2200" b="1" dirty="0" err="1" smtClean="0"/>
              <a:t>estado</a:t>
            </a:r>
            <a:r>
              <a:rPr lang="en-US" sz="2200" b="1" dirty="0" smtClean="0"/>
              <a:t> fundamental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2831" y="3039886"/>
            <a:ext cx="3566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Ocorre</a:t>
            </a:r>
            <a:r>
              <a:rPr lang="en-US" sz="2200" dirty="0" smtClean="0"/>
              <a:t> a </a:t>
            </a:r>
            <a:r>
              <a:rPr lang="en-US" sz="2200" dirty="0" err="1" smtClean="0"/>
              <a:t>partir</a:t>
            </a:r>
            <a:r>
              <a:rPr lang="en-US" sz="2200" dirty="0" smtClean="0"/>
              <a:t> de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no </a:t>
            </a:r>
            <a:r>
              <a:rPr lang="en-US" sz="2200" b="1" dirty="0" err="1" smtClean="0"/>
              <a:t>estado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excitado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506" y="4293097"/>
            <a:ext cx="860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Intensidade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emissão</a:t>
            </a:r>
            <a:r>
              <a:rPr lang="en-US" sz="2200" dirty="0" smtClean="0"/>
              <a:t>: </a:t>
            </a:r>
            <a:r>
              <a:rPr lang="en-US" sz="2200" dirty="0" err="1" smtClean="0"/>
              <a:t>proporcional</a:t>
            </a:r>
            <a:r>
              <a:rPr lang="en-US" sz="2200" dirty="0" smtClean="0"/>
              <a:t> </a:t>
            </a:r>
            <a:r>
              <a:rPr lang="en-US" sz="2200" dirty="0" err="1" smtClean="0"/>
              <a:t>à</a:t>
            </a:r>
            <a:r>
              <a:rPr lang="en-US" sz="2200" dirty="0" smtClean="0"/>
              <a:t> </a:t>
            </a:r>
            <a:r>
              <a:rPr lang="en-US" sz="2200" dirty="0" err="1" smtClean="0"/>
              <a:t>população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r>
              <a:rPr lang="en-US" sz="2200" dirty="0" smtClean="0"/>
              <a:t> </a:t>
            </a:r>
          </a:p>
          <a:p>
            <a:pPr marL="285750" indent="-285750" algn="just">
              <a:spcBef>
                <a:spcPts val="1200"/>
              </a:spcBef>
              <a:buFont typeface="Arial"/>
              <a:buChar char="•"/>
            </a:pP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Como a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população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estado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excitado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aumenta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4%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quando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temperatura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aumenta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10 K, a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intensidade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da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emissão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aumenta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4%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7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63060"/>
            <a:ext cx="8515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 EFEITO DA TEMPERATURA NA ABSORÇÃO E NA EMISSÃO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506" y="2179901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7647" y="2444983"/>
            <a:ext cx="1768596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err="1" smtClean="0"/>
              <a:t>Absorção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31224" y="2444983"/>
            <a:ext cx="1478314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err="1" smtClean="0"/>
              <a:t>Emissão</a:t>
            </a:r>
            <a:endParaRPr lang="en-US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7295" y="2967308"/>
            <a:ext cx="3566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Fundamental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 smtClean="0"/>
              <a:t>seja</a:t>
            </a:r>
            <a:r>
              <a:rPr lang="en-US" sz="2200" dirty="0" smtClean="0"/>
              <a:t> </a:t>
            </a:r>
            <a:r>
              <a:rPr lang="en-US" sz="2200" dirty="0" err="1" smtClean="0"/>
              <a:t>muito</a:t>
            </a:r>
            <a:r>
              <a:rPr lang="en-US" sz="2200" dirty="0" smtClean="0"/>
              <a:t> </a:t>
            </a:r>
            <a:r>
              <a:rPr lang="en-US" sz="2200" dirty="0" err="1" smtClean="0"/>
              <a:t>estável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506" y="4412629"/>
            <a:ext cx="8604000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Medidas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emissão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atômica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majoritariamente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executadas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um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plasma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acoplado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indutivamente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estável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chama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p. ex.)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5903" y="2967308"/>
            <a:ext cx="3566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Estabilidade</a:t>
            </a:r>
            <a:r>
              <a:rPr lang="en-US" sz="2200" dirty="0" smtClean="0"/>
              <a:t> da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importante</a:t>
            </a:r>
            <a:r>
              <a:rPr lang="en-US" sz="2200" dirty="0" smtClean="0"/>
              <a:t>, mas </a:t>
            </a:r>
            <a:r>
              <a:rPr lang="en-US" sz="2200" b="1" dirty="0" err="1" smtClean="0"/>
              <a:t>não</a:t>
            </a:r>
            <a:r>
              <a:rPr lang="en-US" sz="2200" b="1" dirty="0" smtClean="0"/>
              <a:t> fundamental</a:t>
            </a: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1337517" y="5766338"/>
            <a:ext cx="6468965" cy="831510"/>
          </a:xfrm>
          <a:prstGeom prst="rect">
            <a:avLst/>
          </a:prstGeom>
          <a:ln w="28575" cmpd="sng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 err="1"/>
              <a:t>Temperatura</a:t>
            </a:r>
            <a:r>
              <a:rPr lang="en-US" sz="2200" b="1" dirty="0"/>
              <a:t> </a:t>
            </a:r>
            <a:r>
              <a:rPr lang="en-US" sz="2200" b="1" dirty="0" err="1"/>
              <a:t>muito</a:t>
            </a:r>
            <a:r>
              <a:rPr lang="en-US" sz="2200" b="1" dirty="0"/>
              <a:t> </a:t>
            </a:r>
            <a:r>
              <a:rPr lang="en-US" sz="2200" b="1" dirty="0" err="1"/>
              <a:t>alta</a:t>
            </a:r>
            <a:r>
              <a:rPr lang="en-US" sz="2200" b="1" dirty="0"/>
              <a:t>: </a:t>
            </a:r>
            <a:r>
              <a:rPr lang="en-US" sz="2200" b="1" dirty="0" err="1"/>
              <a:t>população</a:t>
            </a:r>
            <a:r>
              <a:rPr lang="en-US" sz="2200" b="1" dirty="0"/>
              <a:t> </a:t>
            </a:r>
            <a:r>
              <a:rPr lang="en-US" sz="2200" b="1" dirty="0" err="1"/>
              <a:t>significativa</a:t>
            </a:r>
            <a:r>
              <a:rPr lang="en-US" sz="2200" b="1" dirty="0"/>
              <a:t> de </a:t>
            </a:r>
            <a:r>
              <a:rPr lang="en-US" sz="2200" b="1" dirty="0" err="1"/>
              <a:t>átomos</a:t>
            </a:r>
            <a:r>
              <a:rPr lang="en-US" sz="2200" b="1" dirty="0"/>
              <a:t> no </a:t>
            </a:r>
            <a:r>
              <a:rPr lang="en-US" sz="2200" b="1" dirty="0" err="1"/>
              <a:t>estado</a:t>
            </a:r>
            <a:r>
              <a:rPr lang="en-US" sz="2200" b="1" dirty="0"/>
              <a:t> </a:t>
            </a:r>
            <a:r>
              <a:rPr lang="en-US" sz="2200" b="1" dirty="0" err="1"/>
              <a:t>excitado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7349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Efeito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temperatura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na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espectroscopia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atômica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9" y="1763060"/>
            <a:ext cx="8515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 EFEITO DA TEMPERATURA NA ABSORÇÃO E NA EMISSÃO</a:t>
            </a:r>
            <a:endParaRPr lang="en-US" sz="2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9506" y="1734655"/>
            <a:ext cx="8604000" cy="149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9506" y="2420471"/>
            <a:ext cx="8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Chama a 2500 K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vs.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Plasma a 6000 K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48307"/>
              </p:ext>
            </p:extLst>
          </p:nvPr>
        </p:nvGraphicFramePr>
        <p:xfrm>
          <a:off x="269504" y="3095813"/>
          <a:ext cx="8604004" cy="2301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51001"/>
                <a:gridCol w="2151001"/>
                <a:gridCol w="2151001"/>
                <a:gridCol w="215100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Diferença</a:t>
                      </a:r>
                      <a:r>
                        <a:rPr lang="en-US" dirty="0" smtClean="0"/>
                        <a:t> do </a:t>
                      </a:r>
                      <a:r>
                        <a:rPr lang="en-US" dirty="0" err="1" smtClean="0"/>
                        <a:t>comprimento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onda</a:t>
                      </a:r>
                      <a:r>
                        <a:rPr lang="en-US" baseline="0" dirty="0" smtClean="0"/>
                        <a:t> entre </a:t>
                      </a:r>
                      <a:r>
                        <a:rPr lang="en-US" baseline="0" dirty="0" err="1" smtClean="0"/>
                        <a:t>estados</a:t>
                      </a:r>
                      <a:r>
                        <a:rPr lang="en-US" baseline="0" dirty="0" smtClean="0"/>
                        <a:t> (nm)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Diferença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energia</a:t>
                      </a:r>
                      <a:r>
                        <a:rPr lang="en-US" dirty="0" smtClean="0"/>
                        <a:t> entre </a:t>
                      </a:r>
                      <a:r>
                        <a:rPr lang="en-US" dirty="0" err="1" smtClean="0"/>
                        <a:t>estados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(J/</a:t>
                      </a:r>
                      <a:r>
                        <a:rPr lang="en-US" dirty="0" err="1" smtClean="0"/>
                        <a:t>átomo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Fração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estados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excitados</a:t>
                      </a:r>
                      <a:r>
                        <a:rPr lang="en-US" dirty="0" smtClean="0"/>
                        <a:t> (N*/N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2500 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6000K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7,95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-19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 x 10</a:t>
                      </a:r>
                      <a:r>
                        <a:rPr lang="en-US" baseline="30000" dirty="0" smtClean="0"/>
                        <a:t>-10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6,8 x 10</a:t>
                      </a:r>
                      <a:r>
                        <a:rPr lang="en-US" baseline="30000" dirty="0" smtClean="0"/>
                        <a:t>-5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3,97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1,0 x 10</a:t>
                      </a:r>
                      <a:r>
                        <a:rPr lang="en-US" baseline="30000" dirty="0" smtClean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8,3 x 10</a:t>
                      </a:r>
                      <a:r>
                        <a:rPr lang="en-US" baseline="30000" dirty="0" smtClean="0"/>
                        <a:t>-3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2,65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1,0 x 10</a:t>
                      </a:r>
                      <a:r>
                        <a:rPr lang="en-US" baseline="30000" dirty="0" smtClean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4,1 x 10</a:t>
                      </a:r>
                      <a:r>
                        <a:rPr lang="en-US" baseline="30000" dirty="0" smtClean="0"/>
                        <a:t>-2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94801" y="5415450"/>
            <a:ext cx="8604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err="1" smtClean="0"/>
              <a:t>Razão</a:t>
            </a:r>
            <a:r>
              <a:rPr lang="en-US" sz="1600" i="1" dirty="0" smtClean="0"/>
              <a:t> (</a:t>
            </a:r>
            <a:r>
              <a:rPr lang="en-US" sz="1600" i="1" dirty="0"/>
              <a:t>N*/N</a:t>
            </a:r>
            <a:r>
              <a:rPr lang="en-US" sz="1600" i="1" baseline="-25000" dirty="0"/>
              <a:t>0</a:t>
            </a:r>
            <a:r>
              <a:rPr lang="en-US" sz="1600" i="1" dirty="0" smtClean="0"/>
              <a:t>) </a:t>
            </a:r>
            <a:r>
              <a:rPr lang="en-US" sz="1600" i="1" dirty="0" err="1" smtClean="0"/>
              <a:t>obtida</a:t>
            </a:r>
            <a:r>
              <a:rPr lang="en-US" sz="1600" i="1" dirty="0" smtClean="0"/>
              <a:t> da </a:t>
            </a:r>
            <a:r>
              <a:rPr lang="en-US" sz="1600" i="1" dirty="0" err="1" smtClean="0"/>
              <a:t>distribuição</a:t>
            </a:r>
            <a:r>
              <a:rPr lang="en-US" sz="1600" i="1" dirty="0" smtClean="0"/>
              <a:t> de Boltzmann, </a:t>
            </a:r>
            <a:r>
              <a:rPr lang="en-US" sz="1600" i="1" dirty="0" err="1" smtClean="0"/>
              <a:t>sendo</a:t>
            </a:r>
            <a:r>
              <a:rPr lang="en-US" sz="1600" i="1" dirty="0" smtClean="0"/>
              <a:t> g* = g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 = 1 </a:t>
            </a:r>
            <a:endParaRPr lang="en-US" sz="1600" i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9506" y="2179901"/>
            <a:ext cx="8604000" cy="149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4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instrumentação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647" y="2941687"/>
            <a:ext cx="6424706" cy="2892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881" y="1718235"/>
            <a:ext cx="8591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b="1" dirty="0" err="1" smtClean="0"/>
              <a:t>Requisitos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fundamentais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para</a:t>
            </a:r>
            <a:r>
              <a:rPr lang="en-US" sz="2200" b="1" dirty="0" smtClean="0"/>
              <a:t> um </a:t>
            </a:r>
            <a:r>
              <a:rPr lang="en-US" sz="2200" b="1" dirty="0" err="1" smtClean="0"/>
              <a:t>experimento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absorção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atômica</a:t>
            </a:r>
            <a:r>
              <a:rPr lang="en-US" sz="2200" b="1" dirty="0" smtClean="0"/>
              <a:t>: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94117" y="2652027"/>
            <a:ext cx="15036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Lâmpada</a:t>
            </a:r>
            <a:r>
              <a:rPr lang="en-US" sz="1600" dirty="0" smtClean="0"/>
              <a:t> de </a:t>
            </a:r>
          </a:p>
          <a:p>
            <a:pPr algn="ctr"/>
            <a:r>
              <a:rPr lang="en-US" sz="1600" dirty="0" err="1" smtClean="0"/>
              <a:t>cátodo</a:t>
            </a:r>
            <a:r>
              <a:rPr lang="en-US" sz="1600" dirty="0" smtClean="0"/>
              <a:t> </a:t>
            </a:r>
            <a:r>
              <a:rPr lang="en-US" sz="1600" dirty="0" err="1" smtClean="0"/>
              <a:t>oco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9754860">
            <a:off x="3268222" y="3551111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CHAMA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527" y="5377108"/>
            <a:ext cx="15353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A</a:t>
            </a:r>
            <a:r>
              <a:rPr lang="en-US" sz="1600" dirty="0" err="1" smtClean="0"/>
              <a:t>mostra</a:t>
            </a:r>
            <a:r>
              <a:rPr lang="en-US" sz="1600" dirty="0" smtClean="0"/>
              <a:t> do </a:t>
            </a:r>
            <a:r>
              <a:rPr lang="en-US" sz="1600" dirty="0" err="1" smtClean="0"/>
              <a:t>analito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9355" y="4492780"/>
            <a:ext cx="1764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Monocromador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80683" y="3276324"/>
            <a:ext cx="2442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Detector/</a:t>
            </a:r>
            <a:r>
              <a:rPr lang="en-US" sz="1600" dirty="0" err="1" smtClean="0"/>
              <a:t>Amplificador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574118" y="3584996"/>
            <a:ext cx="149411" cy="583593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2719" y="5834036"/>
            <a:ext cx="301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Entrada</a:t>
            </a:r>
            <a:r>
              <a:rPr lang="en-US" sz="1600" dirty="0" smtClean="0"/>
              <a:t> de </a:t>
            </a:r>
            <a:r>
              <a:rPr lang="en-US" sz="1600" dirty="0" err="1" smtClean="0"/>
              <a:t>ar</a:t>
            </a:r>
            <a:r>
              <a:rPr lang="en-US" sz="1600" dirty="0" smtClean="0"/>
              <a:t> e </a:t>
            </a:r>
            <a:r>
              <a:rPr lang="en-US" sz="1600" dirty="0" err="1" smtClean="0"/>
              <a:t>combustível</a:t>
            </a:r>
            <a:endParaRPr lang="en-US" sz="16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2811610" y="5387179"/>
            <a:ext cx="203841" cy="418356"/>
          </a:xfrm>
          <a:prstGeom prst="leftBrace">
            <a:avLst>
              <a:gd name="adj1" fmla="val 35853"/>
              <a:gd name="adj2" fmla="val 50000"/>
            </a:avLst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913528" y="5728160"/>
            <a:ext cx="367805" cy="243387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instrumentação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410" y="1835943"/>
            <a:ext cx="8598918" cy="461665"/>
          </a:xfrm>
          <a:prstGeom prst="rect">
            <a:avLst/>
          </a:prstGeom>
          <a:noFill/>
          <a:ln>
            <a:solidFill>
              <a:srgbClr val="47534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Espectroscopia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atômica</a:t>
            </a:r>
            <a:r>
              <a:rPr lang="en-US" sz="2400" b="1" dirty="0" smtClean="0"/>
              <a:t> </a:t>
            </a:r>
            <a:r>
              <a:rPr lang="en-US" sz="2400" dirty="0" smtClean="0"/>
              <a:t>vs.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Espectroscopia</a:t>
            </a:r>
            <a:r>
              <a:rPr lang="en-US" sz="2400" b="1" dirty="0" smtClean="0"/>
              <a:t> molecular</a:t>
            </a:r>
            <a:endParaRPr lang="en-US" sz="2400" b="1" dirty="0"/>
          </a:p>
        </p:txBody>
      </p:sp>
      <p:sp>
        <p:nvSpPr>
          <p:cNvPr id="17" name="Striped Right Arrow 16"/>
          <p:cNvSpPr/>
          <p:nvPr/>
        </p:nvSpPr>
        <p:spPr>
          <a:xfrm rot="5400000">
            <a:off x="4392573" y="2405401"/>
            <a:ext cx="370646" cy="46632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5410" y="2794211"/>
            <a:ext cx="85989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- </a:t>
            </a:r>
            <a:r>
              <a:rPr lang="en-US" sz="2200" b="1" dirty="0" err="1" smtClean="0"/>
              <a:t>Fonte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luz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falta</a:t>
            </a:r>
            <a:r>
              <a:rPr lang="en-US" sz="2200" dirty="0" smtClean="0"/>
              <a:t> de </a:t>
            </a:r>
            <a:r>
              <a:rPr lang="en-US" sz="2200" dirty="0" err="1" smtClean="0"/>
              <a:t>fonte</a:t>
            </a:r>
            <a:r>
              <a:rPr lang="en-US" sz="2200" dirty="0" smtClean="0"/>
              <a:t> de </a:t>
            </a:r>
            <a:r>
              <a:rPr lang="en-US" sz="2200" dirty="0" err="1" smtClean="0"/>
              <a:t>luz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espectroscopia</a:t>
            </a:r>
            <a:r>
              <a:rPr lang="en-US" sz="2200" dirty="0" smtClean="0"/>
              <a:t> </a:t>
            </a:r>
            <a:r>
              <a:rPr lang="en-US" sz="2200" dirty="0" err="1" smtClean="0"/>
              <a:t>atômica</a:t>
            </a:r>
            <a:r>
              <a:rPr lang="en-US" sz="2200" dirty="0" smtClean="0"/>
              <a:t> de </a:t>
            </a:r>
            <a:r>
              <a:rPr lang="en-US" sz="2200" dirty="0" err="1" smtClean="0"/>
              <a:t>emissão</a:t>
            </a:r>
            <a:r>
              <a:rPr lang="en-US" sz="2200" dirty="0" smtClean="0"/>
              <a:t>)</a:t>
            </a:r>
          </a:p>
          <a:p>
            <a:pPr algn="ctr"/>
            <a:r>
              <a:rPr lang="en-US" sz="2200" dirty="0" smtClean="0"/>
              <a:t>- </a:t>
            </a:r>
            <a:r>
              <a:rPr lang="en-US" sz="2200" b="1" dirty="0" err="1" smtClean="0"/>
              <a:t>Recipiente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amostra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chama</a:t>
            </a:r>
            <a:r>
              <a:rPr lang="en-US" sz="2200" dirty="0" smtClean="0"/>
              <a:t>, </a:t>
            </a:r>
            <a:r>
              <a:rPr lang="en-US" sz="2200" dirty="0" err="1" smtClean="0"/>
              <a:t>forno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plasma)</a:t>
            </a:r>
          </a:p>
          <a:p>
            <a:pPr algn="ctr"/>
            <a:r>
              <a:rPr lang="en-US" sz="2200" dirty="0" smtClean="0"/>
              <a:t>- </a:t>
            </a:r>
            <a:r>
              <a:rPr lang="en-US" sz="2200" dirty="0" err="1" smtClean="0"/>
              <a:t>Necessidade</a:t>
            </a:r>
            <a:r>
              <a:rPr lang="en-US" sz="2200" dirty="0" smtClean="0"/>
              <a:t> de se </a:t>
            </a:r>
            <a:r>
              <a:rPr lang="en-US" sz="2200" b="1" dirty="0" err="1" smtClean="0"/>
              <a:t>subtrair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emissão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fundo</a:t>
            </a:r>
            <a:r>
              <a:rPr lang="en-US" sz="2200" b="1" dirty="0" smtClean="0"/>
              <a:t> </a:t>
            </a:r>
            <a:r>
              <a:rPr lang="en-US" sz="2200" dirty="0" smtClean="0"/>
              <a:t>do </a:t>
            </a:r>
            <a:r>
              <a:rPr lang="en-US" sz="2200" dirty="0" err="1" smtClean="0"/>
              <a:t>sinal</a:t>
            </a:r>
            <a:r>
              <a:rPr lang="en-US" sz="2200" dirty="0" smtClean="0"/>
              <a:t> </a:t>
            </a:r>
            <a:r>
              <a:rPr lang="en-US" sz="2200" dirty="0" err="1" smtClean="0"/>
              <a:t>observado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63876" y="4754598"/>
            <a:ext cx="264282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Largura</a:t>
            </a:r>
            <a:r>
              <a:rPr lang="en-US" sz="2200" dirty="0" smtClean="0"/>
              <a:t> das </a:t>
            </a:r>
            <a:r>
              <a:rPr lang="en-US" sz="2200" dirty="0" err="1" smtClean="0"/>
              <a:t>linhas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632749" y="4754598"/>
            <a:ext cx="3849581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Lâmpadas</a:t>
            </a:r>
            <a:r>
              <a:rPr lang="en-US" sz="2200" dirty="0" smtClean="0"/>
              <a:t> de </a:t>
            </a:r>
            <a:r>
              <a:rPr lang="en-US" sz="2200" dirty="0" err="1" smtClean="0"/>
              <a:t>cátodo</a:t>
            </a:r>
            <a:r>
              <a:rPr lang="en-US" sz="2200" dirty="0" smtClean="0"/>
              <a:t> </a:t>
            </a:r>
            <a:r>
              <a:rPr lang="en-US" sz="2200" dirty="0" err="1" smtClean="0"/>
              <a:t>oco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663875" y="5246718"/>
            <a:ext cx="7818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Detecção</a:t>
            </a:r>
            <a:r>
              <a:rPr lang="en-US" sz="2200" dirty="0" smtClean="0"/>
              <a:t> </a:t>
            </a:r>
            <a:r>
              <a:rPr lang="en-US" sz="2200" dirty="0" err="1" smtClean="0"/>
              <a:t>simultânea</a:t>
            </a:r>
            <a:r>
              <a:rPr lang="en-US" sz="2200" dirty="0" smtClean="0"/>
              <a:t> de </a:t>
            </a:r>
            <a:r>
              <a:rPr lang="en-US" sz="2200" dirty="0" err="1" smtClean="0"/>
              <a:t>elementos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um plasma </a:t>
            </a:r>
            <a:r>
              <a:rPr lang="en-US" sz="2200" dirty="0" err="1" smtClean="0"/>
              <a:t>acoplado</a:t>
            </a:r>
            <a:r>
              <a:rPr lang="en-US" sz="2200" dirty="0" smtClean="0"/>
              <a:t> </a:t>
            </a:r>
            <a:r>
              <a:rPr lang="en-US" sz="2200" dirty="0" err="1" smtClean="0"/>
              <a:t>indutivamente</a:t>
            </a:r>
            <a:r>
              <a:rPr lang="en-US" sz="2200" dirty="0" smtClean="0"/>
              <a:t> (ICP)</a:t>
            </a:r>
            <a:endParaRPr 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663876" y="6070431"/>
            <a:ext cx="4675992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Correção</a:t>
            </a:r>
            <a:r>
              <a:rPr lang="en-US" sz="2200" dirty="0" smtClean="0"/>
              <a:t> da </a:t>
            </a:r>
            <a:r>
              <a:rPr lang="en-US" sz="2200" dirty="0" err="1" smtClean="0"/>
              <a:t>radiação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fundo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70318" y="6070431"/>
            <a:ext cx="3012012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Limites</a:t>
            </a:r>
            <a:r>
              <a:rPr lang="en-US" sz="2200" dirty="0" smtClean="0"/>
              <a:t> de </a:t>
            </a:r>
            <a:r>
              <a:rPr lang="en-US" sz="2200" dirty="0" err="1" smtClean="0"/>
              <a:t>detecção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820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" grpId="0"/>
      <p:bldP spid="4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40" y="1733178"/>
            <a:ext cx="8604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Para </a:t>
            </a:r>
            <a:r>
              <a:rPr lang="en-US" sz="2200" dirty="0" err="1" smtClean="0"/>
              <a:t>que</a:t>
            </a:r>
            <a:r>
              <a:rPr lang="en-US" sz="2200" dirty="0" smtClean="0"/>
              <a:t> a </a:t>
            </a:r>
            <a:r>
              <a:rPr lang="en-US" sz="2200" b="1" dirty="0" err="1" smtClean="0"/>
              <a:t>absorbância</a:t>
            </a:r>
            <a:r>
              <a:rPr lang="en-US" sz="2200" dirty="0" smtClean="0"/>
              <a:t> </a:t>
            </a:r>
            <a:r>
              <a:rPr lang="en-US" sz="2200" dirty="0" err="1" smtClean="0"/>
              <a:t>medida</a:t>
            </a:r>
            <a:r>
              <a:rPr lang="en-US" sz="2200" dirty="0" smtClean="0"/>
              <a:t> </a:t>
            </a:r>
            <a:r>
              <a:rPr lang="en-US" sz="2200" dirty="0" err="1" smtClean="0"/>
              <a:t>seja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proporcional</a:t>
            </a:r>
            <a:r>
              <a:rPr lang="en-US" sz="2200" dirty="0" smtClean="0"/>
              <a:t> </a:t>
            </a:r>
            <a:r>
              <a:rPr lang="en-US" sz="2200" dirty="0" err="1" smtClean="0"/>
              <a:t>à</a:t>
            </a:r>
            <a:r>
              <a:rPr lang="en-US" sz="2200" dirty="0" smtClean="0"/>
              <a:t> </a:t>
            </a:r>
            <a:r>
              <a:rPr lang="en-US" sz="2200" b="1" dirty="0" err="1" smtClean="0"/>
              <a:t>concentração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r>
              <a:rPr lang="en-US" sz="2200" dirty="0" smtClean="0"/>
              <a:t> (Lei de Beer):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940" y="2885746"/>
            <a:ext cx="3295218" cy="769441"/>
          </a:xfrm>
          <a:prstGeom prst="rect">
            <a:avLst/>
          </a:prstGeom>
          <a:ln>
            <a:solidFill>
              <a:srgbClr val="000000"/>
            </a:solidFill>
            <a:prstDash val="dot"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err="1"/>
              <a:t>Largura</a:t>
            </a:r>
            <a:r>
              <a:rPr lang="en-US" sz="2200" dirty="0"/>
              <a:t> de </a:t>
            </a:r>
            <a:r>
              <a:rPr lang="en-US" sz="2200" dirty="0" err="1"/>
              <a:t>linha</a:t>
            </a:r>
            <a:r>
              <a:rPr lang="en-US" sz="2200" dirty="0"/>
              <a:t> da </a:t>
            </a:r>
            <a:r>
              <a:rPr lang="en-US" sz="2200" dirty="0" err="1"/>
              <a:t>fonte</a:t>
            </a:r>
            <a:r>
              <a:rPr lang="en-US" sz="2200" dirty="0"/>
              <a:t> de </a:t>
            </a:r>
            <a:r>
              <a:rPr lang="en-US" sz="2200" dirty="0" err="1"/>
              <a:t>radiação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5433481" y="2885746"/>
            <a:ext cx="3439459" cy="769441"/>
          </a:xfrm>
          <a:prstGeom prst="rect">
            <a:avLst/>
          </a:prstGeom>
          <a:ln>
            <a:solidFill>
              <a:srgbClr val="000000"/>
            </a:solidFill>
            <a:prstDash val="dot"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err="1"/>
              <a:t>Largura</a:t>
            </a:r>
            <a:r>
              <a:rPr lang="en-US" sz="2200" dirty="0"/>
              <a:t> de </a:t>
            </a:r>
            <a:r>
              <a:rPr lang="en-US" sz="2200" dirty="0" err="1"/>
              <a:t>linha</a:t>
            </a:r>
            <a:r>
              <a:rPr lang="en-US" sz="2200" dirty="0"/>
              <a:t> da </a:t>
            </a:r>
            <a:r>
              <a:rPr lang="en-US" sz="2200" dirty="0" err="1" smtClean="0"/>
              <a:t>absorção</a:t>
            </a:r>
            <a:r>
              <a:rPr lang="en-US" sz="2200" dirty="0" smtClean="0"/>
              <a:t> 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848041" y="2997776"/>
            <a:ext cx="127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&lt;&lt;&lt;&lt;&lt;</a:t>
            </a:r>
            <a:endParaRPr lang="en-US" sz="2800" b="1" dirty="0"/>
          </a:p>
        </p:txBody>
      </p:sp>
      <p:sp>
        <p:nvSpPr>
          <p:cNvPr id="9" name="Bent Arrow 8"/>
          <p:cNvSpPr/>
          <p:nvPr/>
        </p:nvSpPr>
        <p:spPr>
          <a:xfrm rot="10800000">
            <a:off x="6604000" y="3810000"/>
            <a:ext cx="627530" cy="61258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3528" y="3903851"/>
            <a:ext cx="4200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</a:rPr>
              <a:t>Linhas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</a:rPr>
              <a:t>absorção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</a:rPr>
              <a:t>atômica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algn="r"/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</a:rPr>
              <a:t>largura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 de ~10</a:t>
            </a:r>
            <a:r>
              <a:rPr lang="en-US" sz="2200" b="1" baseline="30000" dirty="0" smtClean="0">
                <a:solidFill>
                  <a:schemeClr val="bg2">
                    <a:lumMod val="25000"/>
                  </a:schemeClr>
                </a:solidFill>
              </a:rPr>
              <a:t>-4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 nm</a:t>
            </a: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716" y="4937957"/>
            <a:ext cx="650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Largura</a:t>
            </a:r>
            <a:r>
              <a:rPr lang="en-US" sz="2200" b="1" dirty="0" smtClean="0"/>
              <a:t> das </a:t>
            </a:r>
            <a:r>
              <a:rPr lang="en-US" sz="2200" b="1" dirty="0" err="1" smtClean="0"/>
              <a:t>linhas</a:t>
            </a:r>
            <a:r>
              <a:rPr lang="en-US" sz="2200" dirty="0" smtClean="0"/>
              <a:t>: </a:t>
            </a:r>
          </a:p>
          <a:p>
            <a:pPr algn="ctr"/>
            <a:r>
              <a:rPr lang="en-US" sz="2200" b="1" dirty="0" err="1" smtClean="0"/>
              <a:t>Princípio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incerteza</a:t>
            </a:r>
            <a:r>
              <a:rPr lang="en-US" sz="2200" b="1" dirty="0" smtClean="0"/>
              <a:t> de Heisenberg (1927)</a:t>
            </a:r>
            <a:endParaRPr lang="en-US" sz="2200" b="1" dirty="0"/>
          </a:p>
        </p:txBody>
      </p:sp>
      <p:pic>
        <p:nvPicPr>
          <p:cNvPr id="12" name="Picture 11" descr="quantum-suicid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3873969"/>
            <a:ext cx="1657588" cy="2834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71716" y="5752221"/>
            <a:ext cx="6586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Restrições</a:t>
            </a:r>
            <a:r>
              <a:rPr lang="en-US" i="1" dirty="0" smtClean="0"/>
              <a:t> </a:t>
            </a:r>
            <a:r>
              <a:rPr lang="en-US" i="1" dirty="0" err="1" smtClean="0"/>
              <a:t>quanto</a:t>
            </a:r>
            <a:r>
              <a:rPr lang="en-US" i="1" dirty="0" smtClean="0"/>
              <a:t> </a:t>
            </a:r>
            <a:r>
              <a:rPr lang="en-US" i="1" dirty="0" err="1" smtClean="0"/>
              <a:t>à</a:t>
            </a:r>
            <a:r>
              <a:rPr lang="en-US" i="1" dirty="0" smtClean="0"/>
              <a:t> </a:t>
            </a:r>
            <a:r>
              <a:rPr lang="en-US" i="1" dirty="0" err="1"/>
              <a:t>precisão</a:t>
            </a:r>
            <a:r>
              <a:rPr lang="en-US" i="1" dirty="0"/>
              <a:t> com </a:t>
            </a:r>
            <a:r>
              <a:rPr lang="en-US" i="1" dirty="0" err="1"/>
              <a:t>que</a:t>
            </a:r>
            <a:r>
              <a:rPr lang="en-US" i="1" dirty="0"/>
              <a:t> se </a:t>
            </a:r>
            <a:r>
              <a:rPr lang="en-US" i="1" dirty="0" err="1"/>
              <a:t>podem</a:t>
            </a:r>
            <a:r>
              <a:rPr lang="en-US" i="1" dirty="0"/>
              <a:t> </a:t>
            </a:r>
            <a:r>
              <a:rPr lang="en-US" i="1" dirty="0" err="1"/>
              <a:t>efetuar</a:t>
            </a:r>
            <a:r>
              <a:rPr lang="en-US" i="1" dirty="0"/>
              <a:t> </a:t>
            </a:r>
            <a:r>
              <a:rPr lang="en-US" i="1" dirty="0" err="1"/>
              <a:t>medidas</a:t>
            </a:r>
            <a:r>
              <a:rPr lang="en-US" i="1" dirty="0"/>
              <a:t> </a:t>
            </a:r>
            <a:r>
              <a:rPr lang="en-US" i="1" dirty="0" err="1"/>
              <a:t>simultâneas</a:t>
            </a:r>
            <a:r>
              <a:rPr lang="en-US" i="1" dirty="0"/>
              <a:t> de </a:t>
            </a:r>
            <a:r>
              <a:rPr lang="en-US" i="1" dirty="0" err="1"/>
              <a:t>uma</a:t>
            </a:r>
            <a:r>
              <a:rPr lang="en-US" i="1" dirty="0"/>
              <a:t> </a:t>
            </a:r>
            <a:r>
              <a:rPr lang="en-US" i="1" dirty="0" err="1"/>
              <a:t>classe</a:t>
            </a:r>
            <a:r>
              <a:rPr lang="en-US" i="1" dirty="0"/>
              <a:t> de pares de </a:t>
            </a:r>
            <a:r>
              <a:rPr lang="en-US" i="1" dirty="0" err="1"/>
              <a:t>observáveis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nível</a:t>
            </a:r>
            <a:r>
              <a:rPr lang="en-US" i="1" dirty="0"/>
              <a:t> </a:t>
            </a:r>
            <a:r>
              <a:rPr lang="en-US" i="1" dirty="0" err="1"/>
              <a:t>subatômico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485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6706" y="1635961"/>
            <a:ext cx="676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Largura</a:t>
            </a:r>
            <a:r>
              <a:rPr lang="en-US" sz="2200" b="1" dirty="0" smtClean="0"/>
              <a:t> das </a:t>
            </a:r>
            <a:r>
              <a:rPr lang="en-US" sz="2200" b="1" dirty="0" err="1" smtClean="0"/>
              <a:t>linhas</a:t>
            </a:r>
            <a:r>
              <a:rPr lang="en-US" sz="2200" dirty="0" smtClean="0"/>
              <a:t>: </a:t>
            </a:r>
          </a:p>
          <a:p>
            <a:pPr algn="ctr"/>
            <a:r>
              <a:rPr lang="en-US" sz="2200" b="1" dirty="0" err="1" smtClean="0"/>
              <a:t>Princípio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incerteza</a:t>
            </a:r>
            <a:r>
              <a:rPr lang="en-US" sz="2200" b="1" dirty="0" smtClean="0"/>
              <a:t> de Heisenberg (1927)</a:t>
            </a:r>
            <a:endParaRPr lang="en-US" sz="2200" b="1" dirty="0"/>
          </a:p>
        </p:txBody>
      </p:sp>
      <p:pic>
        <p:nvPicPr>
          <p:cNvPr id="6" name="Picture 5" descr="quantum-suicid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722441"/>
            <a:ext cx="1703294" cy="2912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6706" y="2450356"/>
            <a:ext cx="67683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“</a:t>
            </a:r>
            <a:r>
              <a:rPr lang="en-US" sz="2400" i="1" dirty="0" err="1" smtClean="0"/>
              <a:t>Quanto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menor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vida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média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estado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excitado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maior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será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incerteza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energia</a:t>
            </a:r>
            <a:r>
              <a:rPr lang="en-US" sz="2400" i="1" dirty="0" smtClean="0"/>
              <a:t>”</a:t>
            </a:r>
            <a:endParaRPr lang="en-US" sz="24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69643" y="3795059"/>
            <a:ext cx="2311331" cy="847449"/>
            <a:chOff x="3406588" y="4202669"/>
            <a:chExt cx="2311331" cy="847449"/>
          </a:xfrm>
        </p:grpSpPr>
        <p:sp>
          <p:nvSpPr>
            <p:cNvPr id="7" name="TextBox 6"/>
            <p:cNvSpPr txBox="1"/>
            <p:nvPr/>
          </p:nvSpPr>
          <p:spPr>
            <a:xfrm>
              <a:off x="3406588" y="4396902"/>
              <a:ext cx="1110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δ</a:t>
              </a:r>
              <a:r>
                <a:rPr lang="en-US" sz="2400" i="1" dirty="0" err="1" smtClean="0"/>
                <a:t>E</a:t>
              </a:r>
              <a:r>
                <a:rPr lang="en-US" sz="2400" dirty="0" err="1" smtClean="0"/>
                <a:t>δ</a:t>
              </a:r>
              <a:r>
                <a:rPr lang="en-US" sz="2400" i="1" dirty="0" err="1" smtClean="0"/>
                <a:t>t</a:t>
              </a:r>
              <a:endParaRPr lang="en-US" sz="24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7085" y="4393174"/>
              <a:ext cx="403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≥</a:t>
              </a:r>
              <a:endParaRPr lang="en-US" sz="24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7307" y="4202669"/>
              <a:ext cx="422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h</a:t>
              </a:r>
              <a:endParaRPr lang="en-US" sz="24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4907" y="4588453"/>
              <a:ext cx="663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4π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54907" y="4634452"/>
              <a:ext cx="663012" cy="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139761" y="3787625"/>
            <a:ext cx="2434357" cy="84744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8941" y="4769219"/>
            <a:ext cx="86061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δ</a:t>
            </a:r>
            <a:r>
              <a:rPr lang="en-US" sz="2200" b="1" i="1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200" dirty="0" err="1" smtClean="0"/>
              <a:t>incerteza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diferença</a:t>
            </a:r>
            <a:r>
              <a:rPr lang="en-US" sz="2200" dirty="0" smtClean="0"/>
              <a:t> de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 entre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estados</a:t>
            </a:r>
            <a:r>
              <a:rPr lang="en-US" sz="2200" dirty="0" smtClean="0"/>
              <a:t> fundamental e </a:t>
            </a:r>
            <a:r>
              <a:rPr lang="en-US" sz="2200" dirty="0" err="1" smtClean="0"/>
              <a:t>excitado</a:t>
            </a:r>
            <a:endParaRPr lang="en-US" sz="2200" dirty="0" smtClean="0"/>
          </a:p>
          <a:p>
            <a:pPr algn="just">
              <a:spcBef>
                <a:spcPts val="600"/>
              </a:spcBef>
            </a:pPr>
            <a:r>
              <a:rPr lang="en-US" sz="2400" b="1" dirty="0" err="1" smtClean="0">
                <a:solidFill>
                  <a:srgbClr val="A23A28"/>
                </a:solidFill>
              </a:rPr>
              <a:t>δ</a:t>
            </a:r>
            <a:r>
              <a:rPr lang="en-US" sz="2400" b="1" i="1" dirty="0" err="1" smtClean="0">
                <a:solidFill>
                  <a:srgbClr val="A23A28"/>
                </a:solidFill>
              </a:rPr>
              <a:t>t</a:t>
            </a:r>
            <a:r>
              <a:rPr lang="en-US" sz="2200" b="1" i="1" dirty="0" smtClean="0">
                <a:solidFill>
                  <a:srgbClr val="A23A28"/>
                </a:solidFill>
              </a:rPr>
              <a:t>: </a:t>
            </a:r>
            <a:r>
              <a:rPr lang="en-US" sz="2200" dirty="0" smtClean="0"/>
              <a:t>tempo de </a:t>
            </a:r>
            <a:r>
              <a:rPr lang="en-US" sz="2200" dirty="0" err="1" smtClean="0"/>
              <a:t>vida</a:t>
            </a:r>
            <a:r>
              <a:rPr lang="en-US" sz="2200" dirty="0" smtClean="0"/>
              <a:t> do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r>
              <a:rPr lang="en-US" sz="2200" dirty="0" smtClean="0"/>
              <a:t> antes de </a:t>
            </a:r>
            <a:r>
              <a:rPr lang="en-US" sz="2200" dirty="0" err="1" smtClean="0"/>
              <a:t>decair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fundamental</a:t>
            </a:r>
          </a:p>
          <a:p>
            <a:pPr algn="just">
              <a:spcBef>
                <a:spcPts val="600"/>
              </a:spcBef>
            </a:pPr>
            <a:r>
              <a:rPr lang="en-US" sz="2200" b="1" i="1" dirty="0" smtClean="0">
                <a:solidFill>
                  <a:srgbClr val="A23A28"/>
                </a:solidFill>
              </a:rPr>
              <a:t>h: </a:t>
            </a:r>
            <a:r>
              <a:rPr lang="en-US" sz="2200" dirty="0" err="1" smtClean="0"/>
              <a:t>constante</a:t>
            </a:r>
            <a:r>
              <a:rPr lang="en-US" sz="2200" dirty="0" smtClean="0"/>
              <a:t> de Planck (= </a:t>
            </a:r>
            <a:r>
              <a:rPr lang="is-IS" sz="2200" dirty="0" smtClean="0"/>
              <a:t>6,62 </a:t>
            </a:r>
            <a:r>
              <a:rPr lang="is-IS" sz="2200" dirty="0"/>
              <a:t>x</a:t>
            </a:r>
            <a:r>
              <a:rPr lang="is-IS" sz="2200" dirty="0" smtClean="0"/>
              <a:t> </a:t>
            </a:r>
            <a:r>
              <a:rPr lang="is-IS" sz="2200" dirty="0"/>
              <a:t>10</a:t>
            </a:r>
            <a:r>
              <a:rPr lang="is-IS" sz="2200" baseline="30000" dirty="0"/>
              <a:t>-34</a:t>
            </a:r>
            <a:r>
              <a:rPr lang="is-IS" sz="2200" dirty="0"/>
              <a:t> </a:t>
            </a:r>
            <a:r>
              <a:rPr lang="is-IS" sz="2200" dirty="0" smtClean="0"/>
              <a:t>J.s)</a:t>
            </a:r>
            <a:endParaRPr lang="en-US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83263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0783" y="2302112"/>
            <a:ext cx="2434357" cy="854883"/>
            <a:chOff x="3279018" y="1979742"/>
            <a:chExt cx="2434357" cy="854883"/>
          </a:xfrm>
        </p:grpSpPr>
        <p:grpSp>
          <p:nvGrpSpPr>
            <p:cNvPr id="4" name="Group 3"/>
            <p:cNvGrpSpPr/>
            <p:nvPr/>
          </p:nvGrpSpPr>
          <p:grpSpPr>
            <a:xfrm>
              <a:off x="3308900" y="1987176"/>
              <a:ext cx="2311331" cy="847449"/>
              <a:chOff x="3406588" y="4202669"/>
              <a:chExt cx="2311331" cy="84744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06588" y="4396902"/>
                <a:ext cx="11106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A23A28"/>
                    </a:solidFill>
                  </a:rPr>
                  <a:t>δ</a:t>
                </a:r>
                <a:r>
                  <a:rPr lang="en-US" sz="2400" i="1" dirty="0" err="1" smtClean="0">
                    <a:solidFill>
                      <a:srgbClr val="A23A28"/>
                    </a:solidFill>
                  </a:rPr>
                  <a:t>E</a:t>
                </a:r>
                <a:r>
                  <a:rPr lang="en-US" sz="2400" dirty="0" err="1" smtClean="0">
                    <a:solidFill>
                      <a:srgbClr val="A23A28"/>
                    </a:solidFill>
                  </a:rPr>
                  <a:t>δ</a:t>
                </a:r>
                <a:r>
                  <a:rPr lang="en-US" sz="2400" i="1" dirty="0" err="1" smtClean="0">
                    <a:solidFill>
                      <a:srgbClr val="A23A28"/>
                    </a:solidFill>
                  </a:rPr>
                  <a:t>t</a:t>
                </a:r>
                <a:endParaRPr lang="en-US" sz="2400" i="1" dirty="0">
                  <a:solidFill>
                    <a:srgbClr val="A23A28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547085" y="4393174"/>
                <a:ext cx="403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A23A28"/>
                    </a:solidFill>
                  </a:rPr>
                  <a:t>≥</a:t>
                </a:r>
                <a:endParaRPr lang="en-US" sz="2400" i="1" dirty="0">
                  <a:solidFill>
                    <a:srgbClr val="A23A28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07307" y="4202669"/>
                <a:ext cx="422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A23A28"/>
                    </a:solidFill>
                  </a:rPr>
                  <a:t>h</a:t>
                </a:r>
                <a:endParaRPr lang="en-US" sz="2400" i="1" dirty="0">
                  <a:solidFill>
                    <a:srgbClr val="A23A28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54907" y="4588453"/>
                <a:ext cx="663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A23A28"/>
                    </a:solidFill>
                  </a:rPr>
                  <a:t>4π</a:t>
                </a:r>
                <a:endParaRPr lang="en-US" sz="2400" dirty="0">
                  <a:solidFill>
                    <a:srgbClr val="A23A28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054907" y="4634452"/>
                <a:ext cx="663012" cy="0"/>
              </a:xfrm>
              <a:prstGeom prst="line">
                <a:avLst/>
              </a:prstGeom>
              <a:ln w="31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3279018" y="1979742"/>
              <a:ext cx="2434357" cy="847449"/>
            </a:xfrm>
            <a:prstGeom prst="rect">
              <a:avLst/>
            </a:prstGeom>
            <a:noFill/>
            <a:ln>
              <a:solidFill>
                <a:srgbClr val="A23A28"/>
              </a:solidFill>
              <a:prstDash val="dash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23A28"/>
                </a:solidFill>
              </a:endParaRPr>
            </a:p>
          </p:txBody>
        </p:sp>
      </p:grpSp>
      <p:sp>
        <p:nvSpPr>
          <p:cNvPr id="12" name="Striped Right Arrow 11"/>
          <p:cNvSpPr/>
          <p:nvPr/>
        </p:nvSpPr>
        <p:spPr>
          <a:xfrm>
            <a:off x="3071852" y="2508166"/>
            <a:ext cx="573794" cy="46632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75741" y="1771344"/>
            <a:ext cx="4999318" cy="194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i="1" dirty="0" smtClean="0"/>
              <a:t>“A </a:t>
            </a:r>
            <a:r>
              <a:rPr lang="en-US" sz="2200" i="1" u="sng" dirty="0" err="1" smtClean="0"/>
              <a:t>incerteza</a:t>
            </a:r>
            <a:r>
              <a:rPr lang="en-US" sz="2200" i="1" u="sng" dirty="0" smtClean="0"/>
              <a:t> </a:t>
            </a:r>
            <a:r>
              <a:rPr lang="en-US" sz="2200" i="1" u="sng" dirty="0" err="1" smtClean="0"/>
              <a:t>na</a:t>
            </a:r>
            <a:r>
              <a:rPr lang="en-US" sz="2200" i="1" u="sng" dirty="0" smtClean="0"/>
              <a:t> </a:t>
            </a:r>
            <a:r>
              <a:rPr lang="en-US" sz="2200" i="1" u="sng" dirty="0" err="1" smtClean="0"/>
              <a:t>diferença</a:t>
            </a:r>
            <a:r>
              <a:rPr lang="en-US" sz="2200" i="1" u="sng" dirty="0" smtClean="0"/>
              <a:t> de </a:t>
            </a:r>
            <a:r>
              <a:rPr lang="en-US" sz="2200" i="1" u="sng" dirty="0" err="1" smtClean="0"/>
              <a:t>energia</a:t>
            </a:r>
            <a:r>
              <a:rPr lang="en-US" sz="2200" i="1" u="sng" dirty="0" smtClean="0"/>
              <a:t> entre </a:t>
            </a:r>
            <a:r>
              <a:rPr lang="en-US" sz="2200" i="1" u="sng" dirty="0" err="1" smtClean="0"/>
              <a:t>os</a:t>
            </a:r>
            <a:r>
              <a:rPr lang="en-US" sz="2200" i="1" u="sng" dirty="0" smtClean="0"/>
              <a:t> </a:t>
            </a:r>
            <a:r>
              <a:rPr lang="en-US" sz="2200" i="1" u="sng" dirty="0" err="1" smtClean="0"/>
              <a:t>dois</a:t>
            </a:r>
            <a:r>
              <a:rPr lang="en-US" sz="2200" i="1" u="sng" dirty="0" smtClean="0"/>
              <a:t> </a:t>
            </a:r>
            <a:r>
              <a:rPr lang="en-US" sz="2200" i="1" u="sng" dirty="0" err="1" smtClean="0"/>
              <a:t>estados</a:t>
            </a:r>
            <a:r>
              <a:rPr lang="en-US" sz="2200" i="1" u="sng" dirty="0" smtClean="0"/>
              <a:t> </a:t>
            </a:r>
            <a:r>
              <a:rPr lang="en-US" sz="2200" i="1" dirty="0" err="1" smtClean="0"/>
              <a:t>multiplicada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pelo</a:t>
            </a:r>
            <a:r>
              <a:rPr lang="en-US" sz="2200" i="1" dirty="0" smtClean="0"/>
              <a:t> </a:t>
            </a:r>
            <a:r>
              <a:rPr lang="en-US" sz="2200" i="1" u="sng" dirty="0" smtClean="0"/>
              <a:t>tempo de </a:t>
            </a:r>
            <a:r>
              <a:rPr lang="en-US" sz="2200" i="1" u="sng" dirty="0" err="1" smtClean="0"/>
              <a:t>vida</a:t>
            </a:r>
            <a:r>
              <a:rPr lang="en-US" sz="2200" i="1" u="sng" dirty="0" smtClean="0"/>
              <a:t> do </a:t>
            </a:r>
            <a:r>
              <a:rPr lang="en-US" sz="2200" i="1" u="sng" dirty="0" err="1" smtClean="0"/>
              <a:t>estado</a:t>
            </a:r>
            <a:r>
              <a:rPr lang="en-US" sz="2200" i="1" u="sng" dirty="0" smtClean="0"/>
              <a:t> </a:t>
            </a:r>
            <a:r>
              <a:rPr lang="en-US" sz="2200" i="1" u="sng" dirty="0" err="1" smtClean="0"/>
              <a:t>excitado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é</a:t>
            </a:r>
            <a:r>
              <a:rPr lang="en-US" sz="2200" i="1" dirty="0" smtClean="0"/>
              <a:t> </a:t>
            </a:r>
            <a:r>
              <a:rPr lang="en-US" sz="2200" b="1" i="1" dirty="0" err="1" smtClean="0"/>
              <a:t>pelo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menos</a:t>
            </a:r>
            <a:r>
              <a:rPr lang="en-US" sz="2200" b="1" i="1" dirty="0" smtClean="0"/>
              <a:t> </a:t>
            </a:r>
            <a:r>
              <a:rPr lang="en-US" sz="2200" i="1" dirty="0" err="1" smtClean="0"/>
              <a:t>tão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grande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quanto</a:t>
            </a:r>
            <a:r>
              <a:rPr lang="en-US" sz="2200" i="1" dirty="0" smtClean="0"/>
              <a:t> h/4π”</a:t>
            </a:r>
            <a:endParaRPr lang="en-US" sz="2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21384" y="3944472"/>
            <a:ext cx="4782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Se </a:t>
            </a:r>
            <a:r>
              <a:rPr lang="en-US" sz="2200" b="1" dirty="0" err="1" smtClean="0"/>
              <a:t>δ</a:t>
            </a:r>
            <a:r>
              <a:rPr lang="en-US" sz="2200" b="1" i="1" dirty="0" err="1" smtClean="0"/>
              <a:t>t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diminui</a:t>
            </a:r>
            <a:r>
              <a:rPr lang="en-US" sz="2200" b="1" i="1" dirty="0" smtClean="0"/>
              <a:t>, </a:t>
            </a:r>
            <a:r>
              <a:rPr lang="en-US" sz="2200" b="1" i="1" dirty="0" err="1" smtClean="0"/>
              <a:t>então</a:t>
            </a:r>
            <a:r>
              <a:rPr lang="en-US" sz="2200" b="1" dirty="0" err="1" smtClean="0"/>
              <a:t>δ</a:t>
            </a:r>
            <a:r>
              <a:rPr lang="en-US" sz="2200" b="1" i="1" dirty="0" err="1" smtClean="0"/>
              <a:t>E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aumenta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783" y="4766236"/>
            <a:ext cx="8584276" cy="1261884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 err="1" smtClean="0"/>
              <a:t>Exercício</a:t>
            </a:r>
            <a:r>
              <a:rPr lang="en-US" sz="2200" b="1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200" dirty="0" smtClean="0"/>
              <a:t>O tempo de </a:t>
            </a:r>
            <a:r>
              <a:rPr lang="en-US" sz="2200" dirty="0" err="1" smtClean="0"/>
              <a:t>vida</a:t>
            </a:r>
            <a:r>
              <a:rPr lang="en-US" sz="2200" dirty="0" smtClean="0"/>
              <a:t> de um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r>
              <a:rPr lang="en-US" sz="2200" dirty="0" smtClean="0"/>
              <a:t> de um </a:t>
            </a:r>
            <a:r>
              <a:rPr lang="en-US" sz="2200" dirty="0" err="1" smtClean="0"/>
              <a:t>átomo</a:t>
            </a:r>
            <a:r>
              <a:rPr lang="en-US" sz="2200" dirty="0" smtClean="0"/>
              <a:t> </a:t>
            </a:r>
            <a:r>
              <a:rPr lang="en-US" sz="2200" dirty="0" err="1" smtClean="0"/>
              <a:t>gasoso</a:t>
            </a:r>
            <a:r>
              <a:rPr lang="en-US" sz="2200" dirty="0" smtClean="0"/>
              <a:t> </a:t>
            </a:r>
            <a:r>
              <a:rPr lang="en-US" sz="2200" dirty="0" err="1" smtClean="0"/>
              <a:t>isolado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~10</a:t>
            </a:r>
            <a:r>
              <a:rPr lang="en-US" sz="2200" baseline="30000" dirty="0" smtClean="0"/>
              <a:t>-9</a:t>
            </a:r>
            <a:r>
              <a:rPr lang="en-US" sz="2200" dirty="0" smtClean="0"/>
              <a:t> s. </a:t>
            </a:r>
            <a:r>
              <a:rPr lang="en-US" sz="2200" dirty="0" err="1" smtClean="0"/>
              <a:t>Calcule</a:t>
            </a:r>
            <a:r>
              <a:rPr lang="en-US" sz="2200" dirty="0" smtClean="0"/>
              <a:t> a </a:t>
            </a:r>
            <a:r>
              <a:rPr lang="en-US" sz="2200" dirty="0" err="1" smtClean="0"/>
              <a:t>incerteza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sua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0783" y="6136964"/>
            <a:ext cx="617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i="1" dirty="0">
                <a:solidFill>
                  <a:srgbClr val="A23A28"/>
                </a:solidFill>
              </a:rPr>
              <a:t>h: </a:t>
            </a:r>
            <a:r>
              <a:rPr lang="en-US" dirty="0" err="1"/>
              <a:t>constante</a:t>
            </a:r>
            <a:r>
              <a:rPr lang="en-US" dirty="0"/>
              <a:t> de Planck (= </a:t>
            </a:r>
            <a:r>
              <a:rPr lang="is-IS" dirty="0"/>
              <a:t>6,62 x 10</a:t>
            </a:r>
            <a:r>
              <a:rPr lang="is-IS" baseline="30000" dirty="0"/>
              <a:t>-34</a:t>
            </a:r>
            <a:r>
              <a:rPr lang="is-IS" dirty="0"/>
              <a:t> J.s)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6129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580" y="2372409"/>
            <a:ext cx="8625657" cy="440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err="1" smtClean="0"/>
              <a:t>Determinação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b="1" dirty="0" err="1"/>
              <a:t>elementos</a:t>
            </a:r>
            <a:r>
              <a:rPr lang="en-US" sz="2400" b="1" dirty="0"/>
              <a:t> </a:t>
            </a:r>
            <a:r>
              <a:rPr lang="en-US" sz="2400" b="1" dirty="0" err="1"/>
              <a:t>inorgânicos</a:t>
            </a:r>
            <a:r>
              <a:rPr lang="en-US" sz="2400" b="1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diversos</a:t>
            </a:r>
            <a:r>
              <a:rPr lang="en-US" sz="2400" dirty="0"/>
              <a:t> </a:t>
            </a: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 smtClean="0"/>
              <a:t>amostras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análises</a:t>
            </a:r>
            <a:r>
              <a:rPr lang="en-US" sz="2400" dirty="0" smtClean="0"/>
              <a:t> </a:t>
            </a:r>
            <a:r>
              <a:rPr lang="en-US" sz="2400" dirty="0" err="1" smtClean="0"/>
              <a:t>qualitativas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err="1"/>
              <a:t>quantitativas</a:t>
            </a:r>
            <a:r>
              <a:rPr lang="en-US" sz="2400" dirty="0" smtClean="0"/>
              <a:t>):</a:t>
            </a:r>
            <a:endParaRPr lang="en-US" sz="2400" dirty="0"/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b="1" dirty="0" err="1"/>
              <a:t>Análises</a:t>
            </a:r>
            <a:r>
              <a:rPr lang="en-US" sz="2200" b="1" dirty="0"/>
              <a:t> </a:t>
            </a:r>
            <a:r>
              <a:rPr lang="en-US" sz="2200" b="1" dirty="0" err="1"/>
              <a:t>clínicas</a:t>
            </a:r>
            <a:r>
              <a:rPr lang="en-US" sz="2200" b="1" dirty="0"/>
              <a:t>: </a:t>
            </a:r>
            <a:r>
              <a:rPr lang="en-US" sz="2200" dirty="0" err="1"/>
              <a:t>sangue</a:t>
            </a:r>
            <a:r>
              <a:rPr lang="en-US" sz="2200" dirty="0"/>
              <a:t>, </a:t>
            </a:r>
            <a:r>
              <a:rPr lang="en-US" sz="2200" dirty="0" err="1"/>
              <a:t>urina</a:t>
            </a:r>
            <a:r>
              <a:rPr lang="en-US" sz="2200" dirty="0"/>
              <a:t>, </a:t>
            </a:r>
            <a:r>
              <a:rPr lang="en-US" sz="2200" dirty="0" err="1"/>
              <a:t>cabelo</a:t>
            </a:r>
            <a:r>
              <a:rPr lang="en-US" sz="2200" dirty="0"/>
              <a:t> </a:t>
            </a:r>
            <a:endParaRPr lang="en-US" sz="2200" dirty="0" smtClean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2200" b="1" dirty="0" err="1" smtClean="0"/>
              <a:t>Análises</a:t>
            </a:r>
            <a:r>
              <a:rPr lang="en-US" sz="2200" b="1" dirty="0" smtClean="0"/>
              <a:t> </a:t>
            </a:r>
            <a:r>
              <a:rPr lang="en-US" sz="2200" b="1" dirty="0" err="1"/>
              <a:t>forenses</a:t>
            </a:r>
            <a:r>
              <a:rPr lang="en-US" sz="2200" b="1" dirty="0"/>
              <a:t>: </a:t>
            </a:r>
            <a:r>
              <a:rPr lang="en-US" sz="2200" dirty="0" err="1"/>
              <a:t>Pb</a:t>
            </a:r>
            <a:r>
              <a:rPr lang="en-US" sz="2200" dirty="0"/>
              <a:t> (</a:t>
            </a:r>
            <a:r>
              <a:rPr lang="en-US" sz="2200" dirty="0" err="1"/>
              <a:t>projéteis</a:t>
            </a:r>
            <a:r>
              <a:rPr lang="en-US" sz="2200" dirty="0" smtClean="0"/>
              <a:t>), </a:t>
            </a:r>
            <a:r>
              <a:rPr lang="en-US" sz="2200" dirty="0" err="1" smtClean="0"/>
              <a:t>elementos</a:t>
            </a:r>
            <a:r>
              <a:rPr lang="en-US" sz="2200" dirty="0" smtClean="0"/>
              <a:t> </a:t>
            </a:r>
            <a:r>
              <a:rPr lang="en-US" sz="2200" dirty="0" err="1"/>
              <a:t>tóxicos</a:t>
            </a:r>
            <a:r>
              <a:rPr lang="en-US" sz="2200" dirty="0"/>
              <a:t> (</a:t>
            </a:r>
            <a:r>
              <a:rPr lang="en-US" sz="2200" dirty="0" err="1"/>
              <a:t>envenenamentos</a:t>
            </a:r>
            <a:r>
              <a:rPr lang="en-US" sz="2200" dirty="0"/>
              <a:t>)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2200" b="1" dirty="0" err="1"/>
              <a:t>Amostras</a:t>
            </a:r>
            <a:r>
              <a:rPr lang="en-US" sz="2200" b="1" dirty="0"/>
              <a:t> </a:t>
            </a:r>
            <a:r>
              <a:rPr lang="en-US" sz="2200" b="1" dirty="0" err="1"/>
              <a:t>ambientais</a:t>
            </a:r>
            <a:r>
              <a:rPr lang="en-US" sz="2200" b="1" dirty="0"/>
              <a:t>: </a:t>
            </a:r>
            <a:r>
              <a:rPr lang="en-US" sz="2200" dirty="0" err="1" smtClean="0"/>
              <a:t>águas</a:t>
            </a:r>
            <a:r>
              <a:rPr lang="en-US" sz="2200" dirty="0" smtClean="0"/>
              <a:t>, solos, </a:t>
            </a:r>
            <a:r>
              <a:rPr lang="en-US" sz="2200" dirty="0" err="1" smtClean="0"/>
              <a:t>rochas</a:t>
            </a:r>
            <a:r>
              <a:rPr lang="en-US" sz="2200" dirty="0" smtClean="0"/>
              <a:t>, </a:t>
            </a:r>
            <a:r>
              <a:rPr lang="en-US" sz="2200" dirty="0" err="1" smtClean="0"/>
              <a:t>sedimentos</a:t>
            </a:r>
            <a:r>
              <a:rPr lang="en-US" sz="2200" dirty="0" smtClean="0"/>
              <a:t>, </a:t>
            </a:r>
            <a:r>
              <a:rPr lang="en-US" sz="2200" dirty="0" err="1" smtClean="0"/>
              <a:t>ar</a:t>
            </a:r>
            <a:r>
              <a:rPr lang="en-US" sz="2200" dirty="0" smtClean="0"/>
              <a:t> </a:t>
            </a:r>
            <a:r>
              <a:rPr lang="en-US" sz="2200" dirty="0" err="1"/>
              <a:t>atmosféricos</a:t>
            </a:r>
            <a:r>
              <a:rPr lang="en-US" sz="2200" dirty="0"/>
              <a:t> (</a:t>
            </a:r>
            <a:r>
              <a:rPr lang="en-US" sz="2200" dirty="0" err="1"/>
              <a:t>chaminés</a:t>
            </a:r>
            <a:r>
              <a:rPr lang="en-US" sz="2200" dirty="0"/>
              <a:t>)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2200" b="1" dirty="0" err="1"/>
              <a:t>Materiais</a:t>
            </a:r>
            <a:r>
              <a:rPr lang="en-US" sz="2200" b="1" dirty="0"/>
              <a:t> </a:t>
            </a:r>
            <a:r>
              <a:rPr lang="en-US" sz="2200" b="1" dirty="0" err="1"/>
              <a:t>metalúrgicos</a:t>
            </a:r>
            <a:r>
              <a:rPr lang="en-US" sz="2200" b="1" dirty="0"/>
              <a:t>: </a:t>
            </a:r>
            <a:r>
              <a:rPr lang="en-US" sz="2200" dirty="0" err="1"/>
              <a:t>ligas</a:t>
            </a:r>
            <a:r>
              <a:rPr lang="en-US" sz="2200" dirty="0"/>
              <a:t> (</a:t>
            </a:r>
            <a:r>
              <a:rPr lang="en-US" sz="2200" dirty="0" err="1"/>
              <a:t>pureza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presença</a:t>
            </a:r>
            <a:r>
              <a:rPr lang="en-US" sz="2200" dirty="0"/>
              <a:t> de </a:t>
            </a:r>
            <a:r>
              <a:rPr lang="en-US" sz="2200" dirty="0" err="1"/>
              <a:t>contaminantes</a:t>
            </a:r>
            <a:r>
              <a:rPr lang="en-US" sz="2200" dirty="0"/>
              <a:t>)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2200" b="1" dirty="0" err="1"/>
              <a:t>Alimentos</a:t>
            </a:r>
            <a:r>
              <a:rPr lang="en-US" sz="2200" b="1" dirty="0"/>
              <a:t> </a:t>
            </a:r>
            <a:r>
              <a:rPr lang="en-US" sz="2200" b="1" dirty="0" err="1" smtClean="0"/>
              <a:t>naturais</a:t>
            </a:r>
            <a:r>
              <a:rPr lang="en-US" sz="2200" b="1" dirty="0"/>
              <a:t> </a:t>
            </a:r>
            <a:r>
              <a:rPr lang="en-US" sz="2200" b="1" dirty="0" smtClean="0"/>
              <a:t>e/</a:t>
            </a:r>
            <a:r>
              <a:rPr lang="en-US" sz="2200" b="1" dirty="0" err="1" smtClean="0"/>
              <a:t>ou</a:t>
            </a:r>
            <a:r>
              <a:rPr lang="en-US" sz="2200" b="1" dirty="0" smtClean="0"/>
              <a:t> </a:t>
            </a:r>
            <a:r>
              <a:rPr lang="en-US" sz="2200" b="1" dirty="0" err="1"/>
              <a:t>processados</a:t>
            </a:r>
            <a:endParaRPr lang="en-US" sz="2200" b="1" dirty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2200" b="1" dirty="0" err="1"/>
              <a:t>Aditivos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alimentos</a:t>
            </a:r>
            <a:r>
              <a:rPr lang="en-US" sz="2200" dirty="0"/>
              <a:t>, </a:t>
            </a:r>
            <a:r>
              <a:rPr lang="en-US" sz="2200" dirty="0" err="1"/>
              <a:t>medicamentos</a:t>
            </a:r>
            <a:r>
              <a:rPr lang="en-US" sz="2200" dirty="0"/>
              <a:t>, </a:t>
            </a:r>
            <a:r>
              <a:rPr lang="en-US" sz="2200" dirty="0" err="1" smtClean="0"/>
              <a:t>cosméticos</a:t>
            </a:r>
            <a:r>
              <a:rPr lang="en-US" sz="2200" dirty="0" smtClean="0"/>
              <a:t>.</a:t>
            </a:r>
            <a:r>
              <a:rPr lang="en-US" sz="2200" dirty="0"/>
              <a:t>..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79" y="1804402"/>
            <a:ext cx="8625657" cy="461665"/>
          </a:xfrm>
          <a:prstGeom prst="rect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A23A28"/>
                </a:solidFill>
              </a:rPr>
              <a:t> </a:t>
            </a:r>
            <a:r>
              <a:rPr lang="en-US" sz="2400" b="1" dirty="0">
                <a:solidFill>
                  <a:srgbClr val="A23A28"/>
                </a:solidFill>
              </a:rPr>
              <a:t>APLICAÇÕES DA </a:t>
            </a:r>
            <a:r>
              <a:rPr lang="en-US" sz="2400" b="1" dirty="0" smtClean="0">
                <a:solidFill>
                  <a:srgbClr val="A23A28"/>
                </a:solidFill>
              </a:rPr>
              <a:t>ESPECTROSCOPIA ATÔMICA </a:t>
            </a:r>
            <a:endParaRPr lang="en-US" sz="2400" dirty="0">
              <a:solidFill>
                <a:srgbClr val="A23A2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783" y="1809871"/>
            <a:ext cx="8584276" cy="1261884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 err="1" smtClean="0"/>
              <a:t>Exercício</a:t>
            </a:r>
            <a:r>
              <a:rPr lang="en-US" sz="2200" b="1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200" dirty="0" smtClean="0"/>
              <a:t>O tempo de </a:t>
            </a:r>
            <a:r>
              <a:rPr lang="en-US" sz="2200" dirty="0" err="1" smtClean="0"/>
              <a:t>vida</a:t>
            </a:r>
            <a:r>
              <a:rPr lang="en-US" sz="2200" dirty="0" smtClean="0"/>
              <a:t> de um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r>
              <a:rPr lang="en-US" sz="2200" dirty="0" smtClean="0"/>
              <a:t> de um </a:t>
            </a:r>
            <a:r>
              <a:rPr lang="en-US" sz="2200" dirty="0" err="1" smtClean="0"/>
              <a:t>átomo</a:t>
            </a:r>
            <a:r>
              <a:rPr lang="en-US" sz="2200" dirty="0" smtClean="0"/>
              <a:t> </a:t>
            </a:r>
            <a:r>
              <a:rPr lang="en-US" sz="2200" dirty="0" err="1" smtClean="0"/>
              <a:t>gasoso</a:t>
            </a:r>
            <a:r>
              <a:rPr lang="en-US" sz="2200" dirty="0" smtClean="0"/>
              <a:t> </a:t>
            </a:r>
            <a:r>
              <a:rPr lang="en-US" sz="2200" dirty="0" err="1" smtClean="0"/>
              <a:t>isolado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~10</a:t>
            </a:r>
            <a:r>
              <a:rPr lang="en-US" sz="2200" baseline="30000" dirty="0" smtClean="0"/>
              <a:t>-9</a:t>
            </a:r>
            <a:r>
              <a:rPr lang="en-US" sz="2200" dirty="0" smtClean="0"/>
              <a:t> s. </a:t>
            </a:r>
            <a:r>
              <a:rPr lang="en-US" sz="2200" dirty="0" err="1" smtClean="0"/>
              <a:t>Calcule</a:t>
            </a:r>
            <a:r>
              <a:rPr lang="en-US" sz="2200" dirty="0" smtClean="0"/>
              <a:t> a </a:t>
            </a:r>
            <a:r>
              <a:rPr lang="en-US" sz="2200" dirty="0" err="1" smtClean="0"/>
              <a:t>incerteza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sua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35490" y="3338067"/>
            <a:ext cx="6669599" cy="847449"/>
            <a:chOff x="331922" y="3700852"/>
            <a:chExt cx="6669599" cy="847449"/>
          </a:xfrm>
        </p:grpSpPr>
        <p:grpSp>
          <p:nvGrpSpPr>
            <p:cNvPr id="17" name="Group 16"/>
            <p:cNvGrpSpPr/>
            <p:nvPr/>
          </p:nvGrpSpPr>
          <p:grpSpPr>
            <a:xfrm>
              <a:off x="331922" y="3700852"/>
              <a:ext cx="2260232" cy="847449"/>
              <a:chOff x="754830" y="3934072"/>
              <a:chExt cx="2260232" cy="84744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54830" y="4128305"/>
                <a:ext cx="698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000000"/>
                    </a:solidFill>
                  </a:rPr>
                  <a:t>δ</a:t>
                </a:r>
                <a:r>
                  <a:rPr lang="en-US" sz="2400" i="1" dirty="0" err="1" smtClean="0">
                    <a:solidFill>
                      <a:srgbClr val="000000"/>
                    </a:solidFill>
                  </a:rPr>
                  <a:t>E</a:t>
                </a:r>
                <a:endParaRPr lang="en-US" sz="24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62038" y="4124577"/>
                <a:ext cx="403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</a:rPr>
                  <a:t>≥</a:t>
                </a:r>
                <a:endParaRPr lang="en-US" sz="24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01552" y="3934072"/>
                <a:ext cx="422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</a:rPr>
                  <a:t>h</a:t>
                </a:r>
                <a:endParaRPr lang="en-US" sz="24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39978" y="4319856"/>
                <a:ext cx="1075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4π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δ</a:t>
                </a:r>
                <a:r>
                  <a:rPr lang="en-US" sz="2400" i="1" dirty="0" err="1">
                    <a:solidFill>
                      <a:srgbClr val="000000"/>
                    </a:solidFill>
                  </a:rPr>
                  <a:t>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939978" y="4365855"/>
                <a:ext cx="107508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749575" y="3880144"/>
              <a:ext cx="420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=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37457" y="3700852"/>
              <a:ext cx="2025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6,6 x 10</a:t>
              </a:r>
              <a:r>
                <a:rPr lang="en-US" sz="2400" i="1" baseline="30000" dirty="0" smtClean="0">
                  <a:solidFill>
                    <a:srgbClr val="000000"/>
                  </a:solidFill>
                </a:rPr>
                <a:t>-34 </a:t>
              </a:r>
              <a:r>
                <a:rPr lang="en-US" sz="2400" i="1" dirty="0" smtClean="0">
                  <a:solidFill>
                    <a:srgbClr val="000000"/>
                  </a:solidFill>
                </a:rPr>
                <a:t>J.s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28700" y="4086636"/>
              <a:ext cx="1617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4π(10</a:t>
              </a:r>
              <a:r>
                <a:rPr lang="en-US" sz="2400" baseline="30000" dirty="0" smtClean="0">
                  <a:solidFill>
                    <a:srgbClr val="000000"/>
                  </a:solidFill>
                </a:rPr>
                <a:t>-9</a:t>
              </a:r>
              <a:r>
                <a:rPr lang="en-US" sz="2400" dirty="0" smtClean="0">
                  <a:solidFill>
                    <a:srgbClr val="000000"/>
                  </a:solidFill>
                </a:rPr>
                <a:t> s)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259762" y="4132635"/>
              <a:ext cx="2103018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546563" y="3790498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000000"/>
                  </a:solidFill>
                  <a:ea typeface="ＭＳ ゴシック"/>
                  <a:cs typeface="ＭＳ ゴシック"/>
                </a:rPr>
                <a:t>≅</a:t>
              </a:r>
              <a:endParaRPr lang="en-US" sz="30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2279" y="3810980"/>
              <a:ext cx="1079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10</a:t>
              </a:r>
              <a:r>
                <a:rPr lang="en-US" sz="2400" b="1" baseline="30000" dirty="0" smtClean="0">
                  <a:solidFill>
                    <a:srgbClr val="000000"/>
                  </a:solidFill>
                </a:rPr>
                <a:t>-25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 J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0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59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783" y="1778926"/>
            <a:ext cx="8584276" cy="157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Supondo</a:t>
            </a:r>
            <a:r>
              <a:rPr lang="en-US" sz="2200" dirty="0" smtClean="0"/>
              <a:t> </a:t>
            </a:r>
            <a:r>
              <a:rPr lang="en-US" sz="2200" dirty="0" err="1"/>
              <a:t>que</a:t>
            </a:r>
            <a:r>
              <a:rPr lang="en-US" sz="2200" dirty="0"/>
              <a:t> a </a:t>
            </a:r>
            <a:r>
              <a:rPr lang="en-US" sz="2200" dirty="0" err="1"/>
              <a:t>diferença</a:t>
            </a:r>
            <a:r>
              <a:rPr lang="en-US" sz="2200" dirty="0"/>
              <a:t> de </a:t>
            </a:r>
            <a:r>
              <a:rPr lang="en-US" sz="2200" dirty="0" err="1"/>
              <a:t>energia</a:t>
            </a:r>
            <a:r>
              <a:rPr lang="en-US" sz="2200" dirty="0"/>
              <a:t> (Δ</a:t>
            </a:r>
            <a:r>
              <a:rPr lang="en-US" sz="2200" i="1" dirty="0"/>
              <a:t>E</a:t>
            </a:r>
            <a:r>
              <a:rPr lang="en-US" sz="2200" dirty="0"/>
              <a:t>) entre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estados</a:t>
            </a:r>
            <a:r>
              <a:rPr lang="en-US" sz="2200" dirty="0"/>
              <a:t> </a:t>
            </a:r>
            <a:r>
              <a:rPr lang="en-US" sz="2200" dirty="0" err="1"/>
              <a:t>excitado</a:t>
            </a:r>
            <a:r>
              <a:rPr lang="en-US" sz="2200" dirty="0"/>
              <a:t> e fundamental de um </a:t>
            </a:r>
            <a:r>
              <a:rPr lang="en-US" sz="2200" dirty="0" err="1"/>
              <a:t>átomo</a:t>
            </a:r>
            <a:r>
              <a:rPr lang="en-US" sz="2200" dirty="0"/>
              <a:t> </a:t>
            </a:r>
            <a:r>
              <a:rPr lang="en-US" sz="2200" dirty="0" err="1"/>
              <a:t>corresponde</a:t>
            </a:r>
            <a:r>
              <a:rPr lang="en-US" sz="2200" dirty="0"/>
              <a:t> </a:t>
            </a:r>
            <a:r>
              <a:rPr lang="en-US" sz="2200" dirty="0" err="1"/>
              <a:t>à</a:t>
            </a:r>
            <a:r>
              <a:rPr lang="en-US" sz="2200" dirty="0"/>
              <a:t> </a:t>
            </a:r>
            <a:r>
              <a:rPr lang="en-US" sz="2200" dirty="0" err="1"/>
              <a:t>luz</a:t>
            </a:r>
            <a:r>
              <a:rPr lang="en-US" sz="2200" dirty="0"/>
              <a:t> </a:t>
            </a:r>
            <a:r>
              <a:rPr lang="en-US" sz="2200" dirty="0" err="1"/>
              <a:t>visível</a:t>
            </a:r>
            <a:r>
              <a:rPr lang="en-US" sz="2200" dirty="0"/>
              <a:t> com um </a:t>
            </a:r>
            <a:r>
              <a:rPr lang="en-US" sz="2200" dirty="0" err="1"/>
              <a:t>comprimento</a:t>
            </a:r>
            <a:r>
              <a:rPr lang="en-US" sz="2200" dirty="0"/>
              <a:t> de </a:t>
            </a:r>
            <a:r>
              <a:rPr lang="en-US" sz="2200" dirty="0" err="1"/>
              <a:t>onda</a:t>
            </a:r>
            <a:r>
              <a:rPr lang="en-US" sz="2200" dirty="0"/>
              <a:t> </a:t>
            </a:r>
            <a:r>
              <a:rPr lang="en-US" sz="2200" dirty="0" err="1"/>
              <a:t>λ</a:t>
            </a:r>
            <a:r>
              <a:rPr lang="en-US" sz="2200" dirty="0"/>
              <a:t>= 500 </a:t>
            </a:r>
            <a:r>
              <a:rPr lang="en-US" sz="2200" dirty="0" smtClean="0"/>
              <a:t>nm: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764" y="3600822"/>
            <a:ext cx="7001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Diferença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energia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= Δ</a:t>
            </a:r>
            <a:r>
              <a:rPr lang="en-US" sz="2200" b="1" i="1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=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hc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*/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λ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= 4,0 x 10</a:t>
            </a:r>
            <a:r>
              <a:rPr lang="en-US" sz="2200" b="1" baseline="30000" dirty="0" smtClean="0">
                <a:solidFill>
                  <a:schemeClr val="accent2">
                    <a:lumMod val="50000"/>
                  </a:schemeClr>
                </a:solidFill>
              </a:rPr>
              <a:t>-19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J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80" y="6362958"/>
            <a:ext cx="2505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c = </a:t>
            </a:r>
            <a:r>
              <a:rPr lang="en-US" sz="1600" dirty="0" err="1" smtClean="0"/>
              <a:t>velocidade</a:t>
            </a:r>
            <a:r>
              <a:rPr lang="en-US" sz="1600" dirty="0" smtClean="0"/>
              <a:t> da </a:t>
            </a:r>
            <a:r>
              <a:rPr lang="en-US" sz="1600" dirty="0" err="1" smtClean="0"/>
              <a:t>luz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70075" y="4527176"/>
            <a:ext cx="3496236" cy="769441"/>
            <a:chOff x="1075764" y="4885765"/>
            <a:chExt cx="3496236" cy="769441"/>
          </a:xfrm>
        </p:grpSpPr>
        <p:sp>
          <p:nvSpPr>
            <p:cNvPr id="11" name="Pentagon 10"/>
            <p:cNvSpPr/>
            <p:nvPr/>
          </p:nvSpPr>
          <p:spPr>
            <a:xfrm>
              <a:off x="1075764" y="4885765"/>
              <a:ext cx="3496236" cy="769441"/>
            </a:xfrm>
            <a:prstGeom prst="homePlat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764" y="4885765"/>
              <a:ext cx="31165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err="1" smtClean="0"/>
                <a:t>Incerteza</a:t>
              </a:r>
              <a:r>
                <a:rPr lang="en-US" sz="2200" b="1" dirty="0" smtClean="0"/>
                <a:t> </a:t>
              </a:r>
              <a:r>
                <a:rPr lang="en-US" sz="2200" b="1" dirty="0" err="1" smtClean="0"/>
                <a:t>relativa</a:t>
              </a:r>
              <a:r>
                <a:rPr lang="en-US" sz="2200" b="1" dirty="0" smtClean="0"/>
                <a:t> </a:t>
              </a:r>
              <a:r>
                <a:rPr lang="en-US" sz="2200" b="1" dirty="0" err="1" smtClean="0"/>
                <a:t>na</a:t>
              </a:r>
              <a:endParaRPr lang="en-US" sz="2200" b="1" dirty="0" smtClean="0"/>
            </a:p>
            <a:p>
              <a:pPr algn="ctr"/>
              <a:r>
                <a:rPr lang="en-US" sz="2200" b="1" dirty="0" err="1" smtClean="0"/>
                <a:t>diferença</a:t>
              </a:r>
              <a:r>
                <a:rPr lang="en-US" sz="2200" b="1" dirty="0" smtClean="0"/>
                <a:t> de </a:t>
              </a:r>
              <a:r>
                <a:rPr lang="en-US" sz="2200" b="1" dirty="0" err="1" smtClean="0"/>
                <a:t>energia</a:t>
              </a:r>
              <a:endParaRPr lang="en-US" sz="22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172637" y="4880369"/>
            <a:ext cx="618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Δ</a:t>
            </a:r>
            <a:r>
              <a:rPr lang="en-US" sz="2200" i="1" dirty="0"/>
              <a:t>E</a:t>
            </a:r>
            <a:endParaRPr lang="en-US" sz="2200" dirty="0"/>
          </a:p>
        </p:txBody>
      </p:sp>
      <p:sp>
        <p:nvSpPr>
          <p:cNvPr id="28" name="Rectangle 27"/>
          <p:cNvSpPr/>
          <p:nvPr/>
        </p:nvSpPr>
        <p:spPr>
          <a:xfrm>
            <a:off x="4172637" y="4482015"/>
            <a:ext cx="634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err="1" smtClean="0"/>
              <a:t>δE</a:t>
            </a:r>
            <a:endParaRPr lang="en-US" sz="2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172637" y="4910251"/>
            <a:ext cx="634083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23078" y="4668472"/>
            <a:ext cx="3556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70919" y="4883915"/>
            <a:ext cx="16648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4,0 x 10</a:t>
            </a:r>
            <a:r>
              <a:rPr lang="en-US" sz="2200" baseline="30000" dirty="0" smtClean="0"/>
              <a:t>-19</a:t>
            </a:r>
            <a:r>
              <a:rPr lang="en-US" sz="2200" dirty="0" smtClean="0"/>
              <a:t> J</a:t>
            </a:r>
            <a:endParaRPr lang="en-US" sz="2200" dirty="0"/>
          </a:p>
        </p:txBody>
      </p:sp>
      <p:sp>
        <p:nvSpPr>
          <p:cNvPr id="31" name="Rectangle 30"/>
          <p:cNvSpPr/>
          <p:nvPr/>
        </p:nvSpPr>
        <p:spPr>
          <a:xfrm>
            <a:off x="5729508" y="4485561"/>
            <a:ext cx="982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10</a:t>
            </a:r>
            <a:r>
              <a:rPr lang="en-US" sz="2200" baseline="30000" dirty="0" smtClean="0"/>
              <a:t>-25</a:t>
            </a:r>
            <a:r>
              <a:rPr lang="en-US" sz="2200" dirty="0" smtClean="0"/>
              <a:t> J</a:t>
            </a:r>
            <a:endParaRPr lang="en-US" sz="2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370913" y="4896449"/>
            <a:ext cx="161999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099983" y="4664925"/>
            <a:ext cx="3556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=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18669" y="4654402"/>
            <a:ext cx="1159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2 x 10</a:t>
            </a:r>
            <a:r>
              <a:rPr lang="en-US" sz="2200" b="1" baseline="30000" dirty="0" smtClean="0"/>
              <a:t>-7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030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783" y="1778926"/>
            <a:ext cx="8584276" cy="96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 smtClean="0"/>
              <a:t>O QUE ISSO TUDO TEM A VER COM A LARGURA DAS LINHAS ESPECTRAIS???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0783" y="2935909"/>
            <a:ext cx="8584276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 </a:t>
            </a:r>
            <a:r>
              <a:rPr lang="en-US" sz="2200" dirty="0" err="1" smtClean="0"/>
              <a:t>incerteza</a:t>
            </a:r>
            <a:r>
              <a:rPr lang="en-US" sz="2200" dirty="0" smtClean="0"/>
              <a:t> </a:t>
            </a:r>
            <a:r>
              <a:rPr lang="en-US" sz="2200" dirty="0" err="1" smtClean="0"/>
              <a:t>relativa</a:t>
            </a:r>
            <a:r>
              <a:rPr lang="en-US" sz="2200" dirty="0" smtClean="0"/>
              <a:t> no </a:t>
            </a:r>
            <a:r>
              <a:rPr lang="en-US" sz="2200" dirty="0" err="1" smtClean="0"/>
              <a:t>comprimento</a:t>
            </a:r>
            <a:r>
              <a:rPr lang="en-US" sz="2200" dirty="0" smtClean="0"/>
              <a:t> de </a:t>
            </a:r>
            <a:r>
              <a:rPr lang="en-US" sz="2200" dirty="0" err="1" smtClean="0"/>
              <a:t>onda</a:t>
            </a:r>
            <a:r>
              <a:rPr lang="en-US" sz="2200" dirty="0" smtClean="0"/>
              <a:t> (</a:t>
            </a:r>
            <a:r>
              <a:rPr lang="en-US" sz="2200" dirty="0" err="1" smtClean="0"/>
              <a:t>δλ</a:t>
            </a:r>
            <a:r>
              <a:rPr lang="en-US" sz="2200" dirty="0" smtClean="0"/>
              <a:t>/</a:t>
            </a:r>
            <a:r>
              <a:rPr lang="en-US" sz="2200" dirty="0" err="1" smtClean="0"/>
              <a:t>λ</a:t>
            </a:r>
            <a:r>
              <a:rPr lang="en-US" sz="2200" dirty="0" smtClean="0"/>
              <a:t>)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igual</a:t>
            </a:r>
            <a:r>
              <a:rPr lang="en-US" sz="2200" dirty="0" smtClean="0"/>
              <a:t> </a:t>
            </a:r>
            <a:r>
              <a:rPr lang="en-US" sz="2200" dirty="0" err="1" smtClean="0"/>
              <a:t>à</a:t>
            </a:r>
            <a:r>
              <a:rPr lang="en-US" sz="2200" dirty="0" smtClean="0"/>
              <a:t> </a:t>
            </a:r>
            <a:r>
              <a:rPr lang="en-US" sz="2200" dirty="0" err="1" smtClean="0"/>
              <a:t>incerteza</a:t>
            </a:r>
            <a:r>
              <a:rPr lang="en-US" sz="2200" dirty="0" smtClean="0"/>
              <a:t> </a:t>
            </a:r>
            <a:r>
              <a:rPr lang="en-US" sz="2200" dirty="0" err="1" smtClean="0"/>
              <a:t>relativa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r>
              <a:rPr lang="en-US" sz="2200" dirty="0" smtClean="0"/>
              <a:t>!!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9725" y="3947660"/>
            <a:ext cx="8815572" cy="832787"/>
            <a:chOff x="249725" y="3947660"/>
            <a:chExt cx="8815572" cy="832787"/>
          </a:xfrm>
        </p:grpSpPr>
        <p:sp>
          <p:nvSpPr>
            <p:cNvPr id="13" name="Rectangle 12"/>
            <p:cNvSpPr/>
            <p:nvPr/>
          </p:nvSpPr>
          <p:spPr>
            <a:xfrm>
              <a:off x="1412148" y="4346014"/>
              <a:ext cx="61805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Δ</a:t>
              </a:r>
              <a:r>
                <a:rPr lang="en-US" sz="2200" i="1" dirty="0"/>
                <a:t>E</a:t>
              </a:r>
              <a:endParaRPr lang="en-US" sz="2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27089" y="3947660"/>
              <a:ext cx="6340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 err="1" smtClean="0"/>
                <a:t>δE</a:t>
              </a:r>
              <a:endParaRPr lang="en-US" sz="2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12148" y="4375896"/>
              <a:ext cx="634083" cy="0"/>
            </a:xfrm>
            <a:prstGeom prst="line">
              <a:avLst/>
            </a:prstGeom>
            <a:ln w="317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117766" y="4134117"/>
              <a:ext cx="33950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/>
                <a:t>≥</a:t>
              </a:r>
              <a:endParaRPr lang="en-US" sz="2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31946" y="4120047"/>
              <a:ext cx="111205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/>
                <a:t>2 x 10</a:t>
              </a:r>
              <a:r>
                <a:rPr lang="en-US" sz="2200" baseline="30000" dirty="0" smtClean="0"/>
                <a:t>-7</a:t>
              </a:r>
              <a:r>
                <a:rPr lang="en-US" sz="2200" dirty="0" smtClean="0"/>
                <a:t> </a:t>
              </a:r>
              <a:endParaRPr lang="en-US" sz="2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9253" y="4349560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err="1"/>
                <a:t>λ</a:t>
              </a:r>
              <a:endParaRPr lang="en-US" sz="2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9725" y="3951206"/>
              <a:ext cx="75854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 err="1" smtClean="0"/>
                <a:t>δ</a:t>
              </a:r>
              <a:r>
                <a:rPr lang="en-US" sz="2200" dirty="0" err="1" smtClean="0"/>
                <a:t>λ</a:t>
              </a:r>
              <a:endParaRPr lang="en-US" sz="2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79607" y="4379442"/>
              <a:ext cx="634083" cy="0"/>
            </a:xfrm>
            <a:prstGeom prst="line">
              <a:avLst/>
            </a:prstGeom>
            <a:ln w="317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48039" y="4166649"/>
              <a:ext cx="3556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=</a:t>
              </a:r>
            </a:p>
          </p:txBody>
        </p:sp>
        <p:sp>
          <p:nvSpPr>
            <p:cNvPr id="25" name="Striped Right Arrow 24"/>
            <p:cNvSpPr/>
            <p:nvPr/>
          </p:nvSpPr>
          <p:spPr>
            <a:xfrm>
              <a:off x="3711316" y="4181562"/>
              <a:ext cx="394496" cy="335995"/>
            </a:xfrm>
            <a:prstGeom prst="stripedRightArrow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67309" y="4128861"/>
              <a:ext cx="75854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 err="1" smtClean="0"/>
                <a:t>δ</a:t>
              </a:r>
              <a:r>
                <a:rPr lang="en-US" sz="2200" dirty="0" err="1" smtClean="0"/>
                <a:t>λ</a:t>
              </a:r>
              <a:endParaRPr lang="en-US" sz="2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87940" y="4121826"/>
              <a:ext cx="33950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/>
                <a:t>≥</a:t>
              </a:r>
              <a:endParaRPr lang="en-US" sz="2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99060" y="4134117"/>
              <a:ext cx="37662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/>
                <a:t>2 x 10</a:t>
              </a:r>
              <a:r>
                <a:rPr lang="en-US" sz="2200" baseline="30000" dirty="0" smtClean="0"/>
                <a:t>-7 </a:t>
              </a:r>
              <a:r>
                <a:rPr lang="en-US" sz="2200" dirty="0" smtClean="0"/>
                <a:t>x 500 nm = </a:t>
              </a:r>
              <a:r>
                <a:rPr lang="en-US" sz="2200" b="1" dirty="0" smtClean="0"/>
                <a:t>10</a:t>
              </a:r>
              <a:r>
                <a:rPr lang="en-US" sz="2200" b="1" baseline="30000" dirty="0" smtClean="0"/>
                <a:t>-4</a:t>
              </a:r>
              <a:r>
                <a:rPr lang="en-US" sz="2200" b="1" dirty="0" smtClean="0"/>
                <a:t> nm </a:t>
              </a:r>
              <a:endParaRPr lang="en-US" sz="22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859059" y="4124425"/>
            <a:ext cx="1030941" cy="44317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5378" y="4626840"/>
            <a:ext cx="3964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 smtClean="0">
                <a:solidFill>
                  <a:srgbClr val="FF0000"/>
                </a:solidFill>
              </a:rPr>
              <a:t>Largura</a:t>
            </a:r>
            <a:r>
              <a:rPr lang="en-US" sz="2200" b="1" dirty="0" smtClean="0">
                <a:solidFill>
                  <a:srgbClr val="FF0000"/>
                </a:solidFill>
              </a:rPr>
              <a:t> da </a:t>
            </a:r>
            <a:r>
              <a:rPr lang="en-US" sz="2200" b="1" dirty="0" err="1" smtClean="0">
                <a:solidFill>
                  <a:srgbClr val="FF0000"/>
                </a:solidFill>
              </a:rPr>
              <a:t>linha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inerente</a:t>
            </a:r>
            <a:r>
              <a:rPr lang="en-US" sz="2200" b="1" dirty="0" smtClean="0">
                <a:solidFill>
                  <a:srgbClr val="FF0000"/>
                </a:solidFill>
              </a:rPr>
              <a:t> de um </a:t>
            </a:r>
            <a:r>
              <a:rPr lang="en-US" sz="2200" b="1" dirty="0" err="1" smtClean="0">
                <a:solidFill>
                  <a:srgbClr val="FF0000"/>
                </a:solidFill>
              </a:rPr>
              <a:t>sinal</a:t>
            </a:r>
            <a:r>
              <a:rPr lang="en-US" sz="2200" b="1" dirty="0" smtClean="0">
                <a:solidFill>
                  <a:srgbClr val="FF0000"/>
                </a:solidFill>
              </a:rPr>
              <a:t> de </a:t>
            </a:r>
            <a:r>
              <a:rPr lang="en-US" sz="2200" b="1" dirty="0" err="1" smtClean="0">
                <a:solidFill>
                  <a:srgbClr val="FF0000"/>
                </a:solidFill>
              </a:rPr>
              <a:t>absorção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ou</a:t>
            </a:r>
            <a:r>
              <a:rPr lang="en-US" sz="2200" b="1" dirty="0" smtClean="0">
                <a:solidFill>
                  <a:srgbClr val="FF0000"/>
                </a:solidFill>
              </a:rPr>
              <a:t> de </a:t>
            </a:r>
            <a:r>
              <a:rPr lang="en-US" sz="2200" b="1" dirty="0" err="1" smtClean="0">
                <a:solidFill>
                  <a:srgbClr val="FF0000"/>
                </a:solidFill>
              </a:rPr>
              <a:t>emissão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atômica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253" y="5157564"/>
            <a:ext cx="3398813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Mas</a:t>
            </a:r>
            <a:r>
              <a:rPr lang="is-IS" sz="2600" dirty="0" smtClean="0"/>
              <a:t>… são possíveis </a:t>
            </a:r>
            <a:r>
              <a:rPr lang="is-IS" sz="2600" b="1" dirty="0" smtClean="0"/>
              <a:t>mecanismos de </a:t>
            </a:r>
            <a:r>
              <a:rPr lang="en-US" sz="2600" b="1" dirty="0" smtClean="0"/>
              <a:t>a</a:t>
            </a:r>
            <a:r>
              <a:rPr lang="is-IS" sz="2600" b="1" dirty="0" smtClean="0"/>
              <a:t>largamento </a:t>
            </a:r>
            <a:r>
              <a:rPr lang="is-IS" sz="2600" dirty="0" smtClean="0">
                <a:sym typeface="Wingdings"/>
              </a:rPr>
              <a:t>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290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783" y="1674339"/>
            <a:ext cx="8584276" cy="965906"/>
          </a:xfrm>
          <a:prstGeom prst="rect">
            <a:avLst/>
          </a:prstGeom>
          <a:ln w="19050" cmpd="sng">
            <a:solidFill>
              <a:srgbClr val="00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 smtClean="0"/>
              <a:t>MECANISMOS DE ALARGAMENTO (10</a:t>
            </a:r>
            <a:r>
              <a:rPr lang="en-US" sz="2600" b="1" baseline="30000" dirty="0" smtClean="0"/>
              <a:t>-3</a:t>
            </a:r>
            <a:r>
              <a:rPr lang="en-US" sz="2600" b="1" dirty="0" smtClean="0"/>
              <a:t> a 10</a:t>
            </a:r>
            <a:r>
              <a:rPr lang="en-US" sz="2600" b="1" baseline="30000" dirty="0" smtClean="0"/>
              <a:t>-2</a:t>
            </a:r>
            <a:r>
              <a:rPr lang="en-US" sz="2600" b="1" dirty="0" smtClean="0"/>
              <a:t> nm) DAS LINHAS ESPECTRAIS</a:t>
            </a:r>
            <a:endParaRPr lang="en-US" sz="2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0783" y="2886275"/>
            <a:ext cx="3051988" cy="585451"/>
            <a:chOff x="290783" y="3440273"/>
            <a:chExt cx="3051988" cy="585451"/>
          </a:xfrm>
        </p:grpSpPr>
        <p:sp>
          <p:nvSpPr>
            <p:cNvPr id="11" name="Pentagon 10"/>
            <p:cNvSpPr/>
            <p:nvPr/>
          </p:nvSpPr>
          <p:spPr>
            <a:xfrm>
              <a:off x="290783" y="3471726"/>
              <a:ext cx="3051988" cy="553998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499" y="3440273"/>
              <a:ext cx="278794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x-none" sz="3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Efeito Doppler</a:t>
              </a:r>
              <a:endParaRPr lang="x-none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21529" y="2800873"/>
            <a:ext cx="54834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“Um </a:t>
            </a:r>
            <a:r>
              <a:rPr lang="en-US" sz="2200" dirty="0" err="1" smtClean="0"/>
              <a:t>átomo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se move </a:t>
            </a:r>
            <a:r>
              <a:rPr lang="en-US" sz="2200" b="1" dirty="0" err="1" smtClean="0"/>
              <a:t>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direção</a:t>
            </a:r>
            <a:r>
              <a:rPr lang="en-US" sz="2200" b="1" dirty="0" smtClean="0"/>
              <a:t> </a:t>
            </a:r>
            <a:r>
              <a:rPr lang="en-US" sz="2200" dirty="0" smtClean="0"/>
              <a:t>da </a:t>
            </a:r>
            <a:r>
              <a:rPr lang="en-US" sz="2200" dirty="0" err="1" smtClean="0"/>
              <a:t>fonte</a:t>
            </a:r>
            <a:r>
              <a:rPr lang="en-US" sz="2200" dirty="0" smtClean="0"/>
              <a:t> de </a:t>
            </a:r>
            <a:r>
              <a:rPr lang="en-US" sz="2200" dirty="0" err="1" smtClean="0"/>
              <a:t>radiação</a:t>
            </a:r>
            <a:r>
              <a:rPr lang="en-US" sz="2200" dirty="0" smtClean="0"/>
              <a:t> (a) </a:t>
            </a:r>
            <a:r>
              <a:rPr lang="en-US" sz="2200" dirty="0" err="1" smtClean="0"/>
              <a:t>sente</a:t>
            </a:r>
            <a:r>
              <a:rPr lang="en-US" sz="2200" dirty="0" smtClean="0"/>
              <a:t> a </a:t>
            </a:r>
            <a:r>
              <a:rPr lang="en-US" sz="2200" dirty="0" err="1" smtClean="0"/>
              <a:t>onda</a:t>
            </a:r>
            <a:r>
              <a:rPr lang="en-US" sz="2200" dirty="0" smtClean="0"/>
              <a:t> </a:t>
            </a:r>
            <a:r>
              <a:rPr lang="en-US" sz="2200" dirty="0" err="1" smtClean="0"/>
              <a:t>eletromagnética</a:t>
            </a:r>
            <a:r>
              <a:rPr lang="en-US" sz="2200" dirty="0" smtClean="0"/>
              <a:t> com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frequência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maior</a:t>
            </a:r>
            <a:r>
              <a:rPr lang="en-US" sz="2200" b="1" dirty="0" smtClean="0"/>
              <a:t> </a:t>
            </a:r>
            <a:r>
              <a:rPr lang="en-US" sz="2200" dirty="0" smtClean="0"/>
              <a:t>do </a:t>
            </a:r>
            <a:r>
              <a:rPr lang="en-US" sz="2200" dirty="0" err="1" smtClean="0"/>
              <a:t>que</a:t>
            </a:r>
            <a:r>
              <a:rPr lang="en-US" sz="2200" dirty="0" smtClean="0"/>
              <a:t> um </a:t>
            </a:r>
            <a:r>
              <a:rPr lang="en-US" sz="2200" dirty="0" err="1" smtClean="0"/>
              <a:t>átomo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esteja</a:t>
            </a:r>
            <a:r>
              <a:rPr lang="en-US" sz="2200" dirty="0" smtClean="0"/>
              <a:t> se </a:t>
            </a:r>
            <a:r>
              <a:rPr lang="en-US" sz="2200" dirty="0" err="1" smtClean="0"/>
              <a:t>afastando</a:t>
            </a:r>
            <a:r>
              <a:rPr lang="en-US" sz="2200" dirty="0" smtClean="0"/>
              <a:t> da </a:t>
            </a:r>
            <a:r>
              <a:rPr lang="en-US" sz="2200" dirty="0" err="1" smtClean="0"/>
              <a:t>fonte</a:t>
            </a:r>
            <a:r>
              <a:rPr lang="en-US" sz="2200" dirty="0" smtClean="0"/>
              <a:t> (b)”</a:t>
            </a:r>
            <a:endParaRPr lang="en-US" sz="2200" dirty="0"/>
          </a:p>
        </p:txBody>
      </p:sp>
      <p:pic>
        <p:nvPicPr>
          <p:cNvPr id="14" name="Picture 13" descr="IMG_337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3704" r="5044" b="2832"/>
          <a:stretch/>
        </p:blipFill>
        <p:spPr>
          <a:xfrm>
            <a:off x="290783" y="3645650"/>
            <a:ext cx="3051988" cy="2935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98471" y="5588003"/>
            <a:ext cx="3919683" cy="492443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δλ</a:t>
            </a:r>
            <a:r>
              <a:rPr lang="en-US" sz="2600" dirty="0" smtClean="0"/>
              <a:t>≈ </a:t>
            </a:r>
            <a:r>
              <a:rPr lang="en-US" sz="2600" dirty="0" err="1" smtClean="0"/>
              <a:t>λ</a:t>
            </a:r>
            <a:r>
              <a:rPr lang="en-US" sz="2600" dirty="0" smtClean="0"/>
              <a:t>(7 x 10</a:t>
            </a:r>
            <a:r>
              <a:rPr lang="en-US" sz="2600" baseline="30000" dirty="0" smtClean="0"/>
              <a:t>-7</a:t>
            </a:r>
            <a:r>
              <a:rPr lang="en-US" sz="2600" dirty="0" smtClean="0"/>
              <a:t>) (T/M)</a:t>
            </a:r>
            <a:r>
              <a:rPr lang="en-US" sz="2600" baseline="30000" dirty="0" smtClean="0"/>
              <a:t>½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1530" y="4716040"/>
            <a:ext cx="5453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Largura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linha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δλ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devida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ao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efeito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Doppler 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1530" y="6139597"/>
            <a:ext cx="54535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 = </a:t>
            </a:r>
            <a:r>
              <a:rPr lang="en-US" sz="1600" i="1" dirty="0" err="1" smtClean="0"/>
              <a:t>temperatura</a:t>
            </a:r>
            <a:r>
              <a:rPr lang="en-US" sz="1600" i="1" dirty="0" smtClean="0"/>
              <a:t> (K) e M = </a:t>
            </a:r>
            <a:r>
              <a:rPr lang="en-US" sz="1600" i="1" dirty="0" err="1" smtClean="0"/>
              <a:t>massa</a:t>
            </a:r>
            <a:r>
              <a:rPr lang="en-US" sz="1600" i="1" dirty="0" smtClean="0"/>
              <a:t> do </a:t>
            </a:r>
            <a:r>
              <a:rPr lang="en-US" sz="1600" i="1" dirty="0" err="1" smtClean="0"/>
              <a:t>átomo</a:t>
            </a:r>
            <a:r>
              <a:rPr lang="en-US" sz="1600" i="1" dirty="0" smtClean="0"/>
              <a:t> (</a:t>
            </a:r>
            <a:r>
              <a:rPr lang="en-US" sz="1600" i="1" dirty="0" err="1" smtClean="0"/>
              <a:t>unidades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massa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atômica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7452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783" y="1674339"/>
            <a:ext cx="8584276" cy="965906"/>
          </a:xfrm>
          <a:prstGeom prst="rect">
            <a:avLst/>
          </a:prstGeom>
          <a:ln w="19050" cmpd="sng">
            <a:solidFill>
              <a:srgbClr val="00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 smtClean="0"/>
              <a:t>MECANISMOS DE ALARGAMENTO (10</a:t>
            </a:r>
            <a:r>
              <a:rPr lang="en-US" sz="2600" b="1" baseline="30000" dirty="0" smtClean="0"/>
              <a:t>-3</a:t>
            </a:r>
            <a:r>
              <a:rPr lang="en-US" sz="2600" b="1" dirty="0" smtClean="0"/>
              <a:t> a 10</a:t>
            </a:r>
            <a:r>
              <a:rPr lang="en-US" sz="2600" b="1" baseline="30000" dirty="0" smtClean="0"/>
              <a:t>-2</a:t>
            </a:r>
            <a:r>
              <a:rPr lang="en-US" sz="2600" b="1" dirty="0" smtClean="0"/>
              <a:t> nm) DAS LINHAS ESPECTRAIS</a:t>
            </a:r>
            <a:endParaRPr lang="en-US" sz="2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58541" y="2856393"/>
            <a:ext cx="3051988" cy="553998"/>
            <a:chOff x="290783" y="3410391"/>
            <a:chExt cx="3051988" cy="553998"/>
          </a:xfrm>
        </p:grpSpPr>
        <p:sp>
          <p:nvSpPr>
            <p:cNvPr id="11" name="Pentagon 10"/>
            <p:cNvSpPr/>
            <p:nvPr/>
          </p:nvSpPr>
          <p:spPr>
            <a:xfrm>
              <a:off x="290783" y="3471726"/>
              <a:ext cx="3051988" cy="492443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499" y="3410391"/>
              <a:ext cx="278794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x-none" sz="3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Efeito Doppler</a:t>
              </a:r>
              <a:endParaRPr lang="x-none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43288" y="2917728"/>
            <a:ext cx="3919683" cy="492443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δλ</a:t>
            </a:r>
            <a:r>
              <a:rPr lang="en-US" sz="2600" dirty="0" smtClean="0"/>
              <a:t>≈ </a:t>
            </a:r>
            <a:r>
              <a:rPr lang="en-US" sz="2600" dirty="0" err="1" smtClean="0"/>
              <a:t>λ</a:t>
            </a:r>
            <a:r>
              <a:rPr lang="en-US" sz="2600" dirty="0" smtClean="0"/>
              <a:t>(7 x 10</a:t>
            </a:r>
            <a:r>
              <a:rPr lang="en-US" sz="2600" baseline="30000" dirty="0" smtClean="0"/>
              <a:t>-7</a:t>
            </a:r>
            <a:r>
              <a:rPr lang="en-US" sz="2600" dirty="0" smtClean="0"/>
              <a:t>) (T/M)</a:t>
            </a:r>
            <a:r>
              <a:rPr lang="en-US" sz="2600" baseline="30000" dirty="0" smtClean="0"/>
              <a:t>½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90783" y="3645648"/>
            <a:ext cx="858427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 err="1" smtClean="0"/>
              <a:t>Exemplo</a:t>
            </a:r>
            <a:r>
              <a:rPr lang="en-US" sz="2200" b="1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 err="1" smtClean="0"/>
              <a:t>Calcule</a:t>
            </a:r>
            <a:r>
              <a:rPr lang="en-US" sz="2200" dirty="0" smtClean="0"/>
              <a:t> a </a:t>
            </a:r>
            <a:r>
              <a:rPr lang="en-US" sz="2200" dirty="0" err="1"/>
              <a:t>largura</a:t>
            </a:r>
            <a:r>
              <a:rPr lang="en-US" sz="2200" dirty="0"/>
              <a:t> de </a:t>
            </a:r>
            <a:r>
              <a:rPr lang="en-US" sz="2200" dirty="0" err="1"/>
              <a:t>linha</a:t>
            </a:r>
            <a:r>
              <a:rPr lang="en-US" sz="2200" dirty="0"/>
              <a:t> </a:t>
            </a:r>
            <a:r>
              <a:rPr lang="en-US" sz="2200" dirty="0" smtClean="0"/>
              <a:t>Doppler </a:t>
            </a:r>
            <a:r>
              <a:rPr lang="en-US" sz="2200" dirty="0" err="1" smtClean="0"/>
              <a:t>para</a:t>
            </a:r>
            <a:r>
              <a:rPr lang="en-US" sz="2200" dirty="0" smtClean="0"/>
              <a:t> a </a:t>
            </a:r>
            <a:r>
              <a:rPr lang="en-US" sz="2200" dirty="0" err="1" smtClean="0"/>
              <a:t>linha</a:t>
            </a:r>
            <a:r>
              <a:rPr lang="en-US" sz="2200" dirty="0" smtClean="0"/>
              <a:t> de </a:t>
            </a:r>
            <a:r>
              <a:rPr lang="en-US" sz="2200" dirty="0" err="1" smtClean="0"/>
              <a:t>emissão</a:t>
            </a:r>
            <a:r>
              <a:rPr lang="en-US" sz="2200" dirty="0" smtClean="0"/>
              <a:t> do Fe (M = 56 </a:t>
            </a:r>
            <a:r>
              <a:rPr lang="en-US" sz="2200" dirty="0" err="1" smtClean="0"/>
              <a:t>unidades</a:t>
            </a:r>
            <a:r>
              <a:rPr lang="en-US" sz="2200" dirty="0" smtClean="0"/>
              <a:t> de </a:t>
            </a:r>
            <a:r>
              <a:rPr lang="en-US" sz="2200" dirty="0" err="1" smtClean="0"/>
              <a:t>massa</a:t>
            </a:r>
            <a:r>
              <a:rPr lang="en-US" sz="2200" dirty="0" smtClean="0"/>
              <a:t> </a:t>
            </a:r>
            <a:r>
              <a:rPr lang="en-US" sz="2200" dirty="0" err="1" smtClean="0"/>
              <a:t>atômica</a:t>
            </a:r>
            <a:r>
              <a:rPr lang="en-US" sz="2200" dirty="0" smtClean="0"/>
              <a:t>), </a:t>
            </a:r>
            <a:r>
              <a:rPr lang="en-US" sz="2200" dirty="0" err="1" smtClean="0"/>
              <a:t>próxima</a:t>
            </a:r>
            <a:r>
              <a:rPr lang="en-US" sz="2200" dirty="0" smtClean="0"/>
              <a:t> a </a:t>
            </a:r>
            <a:r>
              <a:rPr lang="en-US" sz="2200" dirty="0" err="1" smtClean="0"/>
              <a:t>λ</a:t>
            </a:r>
            <a:r>
              <a:rPr lang="en-US" sz="2200" dirty="0" smtClean="0"/>
              <a:t>= 200 nm, a 2500 K 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0784" y="5146955"/>
            <a:ext cx="8584276" cy="1039259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dirty="0" err="1" smtClean="0"/>
              <a:t>δλ</a:t>
            </a:r>
            <a:r>
              <a:rPr lang="en-US" sz="2600" dirty="0" smtClean="0"/>
              <a:t>≈ 300(7 x 10</a:t>
            </a:r>
            <a:r>
              <a:rPr lang="en-US" sz="2600" baseline="30000" dirty="0" smtClean="0"/>
              <a:t>-7</a:t>
            </a:r>
            <a:r>
              <a:rPr lang="en-US" sz="2600" dirty="0" smtClean="0"/>
              <a:t>) (2500/56)</a:t>
            </a:r>
            <a:r>
              <a:rPr lang="en-US" sz="2600" baseline="30000" dirty="0" smtClean="0"/>
              <a:t>½ </a:t>
            </a:r>
            <a:r>
              <a:rPr lang="en-US" sz="2600" dirty="0" smtClean="0"/>
              <a:t>= </a:t>
            </a:r>
          </a:p>
          <a:p>
            <a:pPr algn="ctr">
              <a:lnSpc>
                <a:spcPct val="120000"/>
              </a:lnSpc>
            </a:pPr>
            <a:r>
              <a:rPr lang="en-US" sz="2600" dirty="0" smtClean="0"/>
              <a:t>0,0014 = </a:t>
            </a:r>
            <a:r>
              <a:rPr lang="en-US" sz="2600" b="1" dirty="0" smtClean="0">
                <a:solidFill>
                  <a:srgbClr val="FF0000"/>
                </a:solidFill>
              </a:rPr>
              <a:t>1,4 x 10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-3</a:t>
            </a:r>
            <a:r>
              <a:rPr lang="en-US" sz="2600" b="1" dirty="0" smtClean="0">
                <a:solidFill>
                  <a:srgbClr val="FF0000"/>
                </a:solidFill>
              </a:rPr>
              <a:t> nm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783" y="6186214"/>
            <a:ext cx="858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Uma </a:t>
            </a:r>
            <a:r>
              <a:rPr lang="en-US" b="1" dirty="0" err="1" smtClean="0">
                <a:solidFill>
                  <a:srgbClr val="FF0000"/>
                </a:solidFill>
              </a:rPr>
              <a:t>ordem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grandeza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maior</a:t>
            </a:r>
            <a:r>
              <a:rPr lang="en-US" b="1" dirty="0" smtClean="0">
                <a:solidFill>
                  <a:srgbClr val="FF0000"/>
                </a:solidFill>
              </a:rPr>
              <a:t> do </a:t>
            </a:r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dirty="0" err="1" smtClean="0">
                <a:solidFill>
                  <a:srgbClr val="FF0000"/>
                </a:solidFill>
              </a:rPr>
              <a:t>largura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linha</a:t>
            </a:r>
            <a:r>
              <a:rPr lang="en-US" b="1" dirty="0" smtClean="0">
                <a:solidFill>
                  <a:srgbClr val="FF0000"/>
                </a:solidFill>
              </a:rPr>
              <a:t> normal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LARGURA DAS LINHAS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783" y="1674339"/>
            <a:ext cx="8584276" cy="965906"/>
          </a:xfrm>
          <a:prstGeom prst="rect">
            <a:avLst/>
          </a:prstGeom>
          <a:ln w="19050" cmpd="sng">
            <a:solidFill>
              <a:srgbClr val="00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 smtClean="0"/>
              <a:t>MECANISMOS DE ALARGAMENTO (10</a:t>
            </a:r>
            <a:r>
              <a:rPr lang="en-US" sz="2600" b="1" baseline="30000" dirty="0" smtClean="0"/>
              <a:t>-3</a:t>
            </a:r>
            <a:r>
              <a:rPr lang="en-US" sz="2600" b="1" dirty="0" smtClean="0"/>
              <a:t> a 10</a:t>
            </a:r>
            <a:r>
              <a:rPr lang="en-US" sz="2600" b="1" baseline="30000" dirty="0" smtClean="0"/>
              <a:t>-2</a:t>
            </a:r>
            <a:r>
              <a:rPr lang="en-US" sz="2600" b="1" dirty="0" smtClean="0"/>
              <a:t> nm) DAS LINHAS ESPECTRAIS</a:t>
            </a:r>
            <a:endParaRPr lang="en-US" sz="2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0783" y="3400823"/>
            <a:ext cx="3051988" cy="585451"/>
            <a:chOff x="290783" y="3440273"/>
            <a:chExt cx="3051988" cy="585451"/>
          </a:xfrm>
        </p:grpSpPr>
        <p:sp>
          <p:nvSpPr>
            <p:cNvPr id="11" name="Pentagon 10"/>
            <p:cNvSpPr/>
            <p:nvPr/>
          </p:nvSpPr>
          <p:spPr>
            <a:xfrm>
              <a:off x="290783" y="3471726"/>
              <a:ext cx="3051988" cy="553998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499" y="3440273"/>
              <a:ext cx="278794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x-none" sz="3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Efeito Doppler</a:t>
              </a:r>
              <a:endParaRPr lang="x-none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21529" y="2800873"/>
            <a:ext cx="54834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“Um </a:t>
            </a:r>
            <a:r>
              <a:rPr lang="en-US" sz="2200" dirty="0" err="1" smtClean="0"/>
              <a:t>átomo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se move </a:t>
            </a:r>
            <a:r>
              <a:rPr lang="en-US" sz="2200" b="1" dirty="0" err="1" smtClean="0"/>
              <a:t>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direção</a:t>
            </a:r>
            <a:r>
              <a:rPr lang="en-US" sz="2200" b="1" dirty="0" smtClean="0"/>
              <a:t> </a:t>
            </a:r>
            <a:r>
              <a:rPr lang="en-US" sz="2200" dirty="0" smtClean="0"/>
              <a:t>da </a:t>
            </a:r>
            <a:r>
              <a:rPr lang="en-US" sz="2200" dirty="0" err="1" smtClean="0"/>
              <a:t>fonte</a:t>
            </a:r>
            <a:r>
              <a:rPr lang="en-US" sz="2200" dirty="0" smtClean="0"/>
              <a:t> de </a:t>
            </a:r>
            <a:r>
              <a:rPr lang="en-US" sz="2200" dirty="0" err="1" smtClean="0"/>
              <a:t>radiação</a:t>
            </a:r>
            <a:r>
              <a:rPr lang="en-US" sz="2200" dirty="0" smtClean="0"/>
              <a:t> </a:t>
            </a:r>
            <a:r>
              <a:rPr lang="en-US" sz="2200" dirty="0" err="1" smtClean="0"/>
              <a:t>sente</a:t>
            </a:r>
            <a:r>
              <a:rPr lang="en-US" sz="2200" dirty="0" smtClean="0"/>
              <a:t> </a:t>
            </a:r>
            <a:r>
              <a:rPr lang="en-US" sz="2200" dirty="0" smtClean="0"/>
              <a:t>a </a:t>
            </a:r>
            <a:r>
              <a:rPr lang="en-US" sz="2200" dirty="0" err="1" smtClean="0"/>
              <a:t>onda</a:t>
            </a:r>
            <a:r>
              <a:rPr lang="en-US" sz="2200" dirty="0" smtClean="0"/>
              <a:t> </a:t>
            </a:r>
            <a:r>
              <a:rPr lang="en-US" sz="2200" dirty="0" err="1" smtClean="0"/>
              <a:t>eletromagnética</a:t>
            </a:r>
            <a:r>
              <a:rPr lang="en-US" sz="2200" dirty="0" smtClean="0"/>
              <a:t> com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frequência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maior</a:t>
            </a:r>
            <a:r>
              <a:rPr lang="en-US" sz="2200" b="1" dirty="0" smtClean="0"/>
              <a:t> </a:t>
            </a:r>
            <a:r>
              <a:rPr lang="en-US" sz="2200" dirty="0" smtClean="0"/>
              <a:t>do </a:t>
            </a:r>
            <a:r>
              <a:rPr lang="en-US" sz="2200" dirty="0" err="1" smtClean="0"/>
              <a:t>que</a:t>
            </a:r>
            <a:r>
              <a:rPr lang="en-US" sz="2200" dirty="0" smtClean="0"/>
              <a:t> um </a:t>
            </a:r>
            <a:r>
              <a:rPr lang="en-US" sz="2200" dirty="0" err="1" smtClean="0"/>
              <a:t>átomo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esteja</a:t>
            </a:r>
            <a:r>
              <a:rPr lang="en-US" sz="2200" dirty="0" smtClean="0"/>
              <a:t> se </a:t>
            </a:r>
            <a:r>
              <a:rPr lang="en-US" sz="2200" dirty="0" err="1" smtClean="0"/>
              <a:t>afastando</a:t>
            </a:r>
            <a:r>
              <a:rPr lang="en-US" sz="2200" dirty="0" smtClean="0"/>
              <a:t> da </a:t>
            </a:r>
            <a:r>
              <a:rPr lang="en-US" sz="2200" dirty="0" err="1" smtClean="0"/>
              <a:t>fonte</a:t>
            </a:r>
            <a:r>
              <a:rPr lang="en-US" sz="2200" dirty="0" smtClean="0"/>
              <a:t>”</a:t>
            </a:r>
            <a:endParaRPr lang="en-US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90783" y="4888275"/>
            <a:ext cx="3051988" cy="1477328"/>
            <a:chOff x="361335" y="4308978"/>
            <a:chExt cx="3051988" cy="1477328"/>
          </a:xfrm>
        </p:grpSpPr>
        <p:sp>
          <p:nvSpPr>
            <p:cNvPr id="24" name="Pentagon 23"/>
            <p:cNvSpPr/>
            <p:nvPr/>
          </p:nvSpPr>
          <p:spPr>
            <a:xfrm>
              <a:off x="361335" y="4308978"/>
              <a:ext cx="3051988" cy="1477328"/>
            </a:xfrm>
            <a:prstGeom prst="homePlate">
              <a:avLst>
                <a:gd name="adj" fmla="val 29773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1335" y="4308978"/>
              <a:ext cx="2646841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x-none" sz="3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Alargamento</a:t>
              </a:r>
            </a:p>
            <a:p>
              <a:pPr algn="ctr"/>
              <a:r>
                <a:rPr lang="x-none" sz="3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devido à </a:t>
              </a:r>
            </a:p>
            <a:p>
              <a:pPr algn="ctr"/>
              <a:r>
                <a:rPr lang="x-none" sz="3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pressão</a:t>
              </a:r>
              <a:endParaRPr lang="x-none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1529" y="5067569"/>
            <a:ext cx="5483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Se </a:t>
            </a:r>
            <a:r>
              <a:rPr lang="en-US" sz="2200" dirty="0" err="1" smtClean="0"/>
              <a:t>origina</a:t>
            </a:r>
            <a:r>
              <a:rPr lang="en-US" sz="2200" dirty="0"/>
              <a:t> </a:t>
            </a:r>
            <a:r>
              <a:rPr lang="en-US" sz="2200" dirty="0" smtClean="0"/>
              <a:t>das </a:t>
            </a:r>
            <a:r>
              <a:rPr lang="en-US" sz="2200" b="1" dirty="0" err="1" smtClean="0"/>
              <a:t>colisões</a:t>
            </a:r>
            <a:r>
              <a:rPr lang="en-US" sz="2200" dirty="0" smtClean="0"/>
              <a:t> entre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,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diminuem</a:t>
            </a:r>
            <a:r>
              <a:rPr lang="en-US" sz="2200" dirty="0" smtClean="0"/>
              <a:t> o tempo de </a:t>
            </a:r>
            <a:r>
              <a:rPr lang="en-US" sz="2200" dirty="0" err="1" smtClean="0"/>
              <a:t>vida</a:t>
            </a:r>
            <a:r>
              <a:rPr lang="en-US" sz="2200" dirty="0" smtClean="0"/>
              <a:t> do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863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Lâmpadas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cátodo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oco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6" y="3615765"/>
            <a:ext cx="5272657" cy="283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716" y="1697924"/>
            <a:ext cx="8598343" cy="1653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/>
              <a:t>Monocromadores</a:t>
            </a:r>
            <a:r>
              <a:rPr lang="en-US" sz="2200" dirty="0" smtClean="0"/>
              <a:t>: </a:t>
            </a:r>
            <a:r>
              <a:rPr lang="en-US" sz="2200" dirty="0" err="1" smtClean="0"/>
              <a:t>geralmente</a:t>
            </a:r>
            <a:r>
              <a:rPr lang="en-US" sz="2200" dirty="0" smtClean="0"/>
              <a:t> 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 smtClean="0"/>
              <a:t>conseguem</a:t>
            </a:r>
            <a:r>
              <a:rPr lang="en-US" sz="2200" dirty="0" smtClean="0"/>
              <a:t> </a:t>
            </a:r>
            <a:r>
              <a:rPr lang="en-US" sz="2200" dirty="0" err="1" smtClean="0"/>
              <a:t>isolar</a:t>
            </a:r>
            <a:r>
              <a:rPr lang="en-US" sz="2200" dirty="0" smtClean="0"/>
              <a:t> </a:t>
            </a:r>
            <a:r>
              <a:rPr lang="en-US" sz="2200" dirty="0" err="1" smtClean="0"/>
              <a:t>linhas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estreitas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b="1" dirty="0" smtClean="0"/>
              <a:t>10</a:t>
            </a:r>
            <a:r>
              <a:rPr lang="en-US" sz="2200" b="1" baseline="30000" dirty="0" smtClean="0"/>
              <a:t>-3 </a:t>
            </a:r>
            <a:r>
              <a:rPr lang="en-US" sz="2200" b="1" dirty="0" smtClean="0"/>
              <a:t>- 10</a:t>
            </a:r>
            <a:r>
              <a:rPr lang="en-US" sz="2200" b="1" baseline="30000" dirty="0" smtClean="0"/>
              <a:t>-2</a:t>
            </a:r>
            <a:r>
              <a:rPr lang="en-US" sz="2200" b="1" dirty="0" smtClean="0"/>
              <a:t> nm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b="1" dirty="0" err="1" smtClean="0"/>
              <a:t>Lâmpada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cátodo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oco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produz</a:t>
            </a:r>
            <a:r>
              <a:rPr lang="en-US" sz="2200" dirty="0" smtClean="0"/>
              <a:t> </a:t>
            </a:r>
            <a:r>
              <a:rPr lang="en-US" sz="2200" dirty="0" err="1" smtClean="0"/>
              <a:t>linhas</a:t>
            </a:r>
            <a:r>
              <a:rPr lang="en-US" sz="2200" dirty="0" smtClean="0"/>
              <a:t> </a:t>
            </a:r>
            <a:r>
              <a:rPr lang="en-US" sz="2200" dirty="0" err="1" smtClean="0"/>
              <a:t>estreitas</a:t>
            </a:r>
            <a:r>
              <a:rPr lang="en-US" sz="2200" dirty="0" smtClean="0"/>
              <a:t> e com a </a:t>
            </a:r>
            <a:r>
              <a:rPr lang="en-US" sz="2200" dirty="0" err="1" smtClean="0"/>
              <a:t>frequência</a:t>
            </a:r>
            <a:r>
              <a:rPr lang="en-US" sz="2200" dirty="0" smtClean="0"/>
              <a:t> </a:t>
            </a:r>
            <a:r>
              <a:rPr lang="en-US" sz="2200" dirty="0" err="1" smtClean="0"/>
              <a:t>correta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677647" y="4075580"/>
            <a:ext cx="319741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Contém</a:t>
            </a:r>
            <a:r>
              <a:rPr lang="en-US" sz="2400" dirty="0" smtClean="0"/>
              <a:t> gases</a:t>
            </a:r>
            <a:r>
              <a:rPr lang="en-US" sz="2400" b="1" dirty="0" smtClean="0"/>
              <a:t> Ne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pressão</a:t>
            </a:r>
            <a:r>
              <a:rPr lang="en-US" sz="2400" dirty="0" smtClean="0"/>
              <a:t> de </a:t>
            </a:r>
          </a:p>
          <a:p>
            <a:pPr algn="ctr"/>
            <a:r>
              <a:rPr lang="en-US" sz="2400" dirty="0" smtClean="0"/>
              <a:t>~130 – 700 Pa </a:t>
            </a:r>
          </a:p>
          <a:p>
            <a:pPr algn="ctr"/>
            <a:r>
              <a:rPr lang="en-US" sz="2400" dirty="0" smtClean="0"/>
              <a:t>(1 – 5 </a:t>
            </a:r>
            <a:r>
              <a:rPr lang="en-US" sz="2400" dirty="0" err="1" smtClean="0"/>
              <a:t>Torr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45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Lâmpadas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cátodo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oco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6" y="1822826"/>
            <a:ext cx="3622930" cy="194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6118" y="2076825"/>
            <a:ext cx="319741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Contém</a:t>
            </a:r>
            <a:r>
              <a:rPr lang="en-US" sz="2200" dirty="0" smtClean="0"/>
              <a:t> gases</a:t>
            </a:r>
            <a:r>
              <a:rPr lang="en-US" sz="2200" b="1" dirty="0" smtClean="0"/>
              <a:t> Ne </a:t>
            </a:r>
            <a:r>
              <a:rPr lang="en-US" sz="2200" b="1" dirty="0" err="1" smtClean="0"/>
              <a:t>ou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Ar</a:t>
            </a:r>
            <a:r>
              <a:rPr lang="en-US" sz="2200" dirty="0" smtClean="0"/>
              <a:t>,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pressão</a:t>
            </a:r>
            <a:r>
              <a:rPr lang="en-US" sz="2200" dirty="0" smtClean="0"/>
              <a:t> de ~130 – 700 Pa </a:t>
            </a:r>
          </a:p>
          <a:p>
            <a:pPr algn="ctr"/>
            <a:r>
              <a:rPr lang="en-US" sz="2200" dirty="0" smtClean="0"/>
              <a:t>(1 – 5 </a:t>
            </a:r>
            <a:r>
              <a:rPr lang="en-US" sz="2200" dirty="0" err="1" smtClean="0"/>
              <a:t>Torr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76716" y="4015139"/>
            <a:ext cx="8598343" cy="247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b="1" dirty="0" err="1" smtClean="0"/>
              <a:t>Cátodo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feito</a:t>
            </a:r>
            <a:r>
              <a:rPr lang="en-US" sz="2200" dirty="0" smtClean="0"/>
              <a:t> do </a:t>
            </a:r>
            <a:r>
              <a:rPr lang="en-US" sz="2200" dirty="0" err="1" smtClean="0"/>
              <a:t>elemento</a:t>
            </a:r>
            <a:r>
              <a:rPr lang="en-US" sz="2200" dirty="0" smtClean="0"/>
              <a:t> </a:t>
            </a:r>
            <a:r>
              <a:rPr lang="en-US" sz="2200" dirty="0" err="1" smtClean="0"/>
              <a:t>cujas</a:t>
            </a:r>
            <a:r>
              <a:rPr lang="en-US" sz="2200" dirty="0" smtClean="0"/>
              <a:t> </a:t>
            </a:r>
            <a:r>
              <a:rPr lang="en-US" sz="2200" dirty="0" err="1" smtClean="0"/>
              <a:t>linhas</a:t>
            </a:r>
            <a:r>
              <a:rPr lang="en-US" sz="2200" dirty="0" smtClean="0"/>
              <a:t> de </a:t>
            </a:r>
            <a:r>
              <a:rPr lang="en-US" sz="2200" dirty="0" err="1" smtClean="0"/>
              <a:t>emissão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desejadas</a:t>
            </a:r>
            <a:endParaRPr lang="en-US" sz="2200" dirty="0" smtClean="0"/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~500 V </a:t>
            </a:r>
            <a:r>
              <a:rPr lang="en-US" sz="2200" dirty="0" err="1" smtClean="0"/>
              <a:t>aplicados</a:t>
            </a:r>
            <a:r>
              <a:rPr lang="en-US" sz="2200" dirty="0" smtClean="0"/>
              <a:t> entre o </a:t>
            </a:r>
            <a:r>
              <a:rPr lang="en-US" sz="2200" dirty="0" err="1" smtClean="0"/>
              <a:t>ânodo</a:t>
            </a:r>
            <a:r>
              <a:rPr lang="en-US" sz="2200" dirty="0" smtClean="0"/>
              <a:t> e o </a:t>
            </a:r>
            <a:r>
              <a:rPr lang="en-US" sz="2200" dirty="0" err="1" smtClean="0"/>
              <a:t>cátodo</a:t>
            </a:r>
            <a:r>
              <a:rPr lang="en-US" sz="2200" dirty="0" smtClean="0"/>
              <a:t>: </a:t>
            </a:r>
            <a:r>
              <a:rPr lang="en-US" sz="2200" b="1" dirty="0" err="1" smtClean="0"/>
              <a:t>gás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é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ionizado</a:t>
            </a:r>
            <a:r>
              <a:rPr lang="en-US" sz="2200" b="1" dirty="0" smtClean="0"/>
              <a:t> </a:t>
            </a:r>
            <a:r>
              <a:rPr lang="en-US" sz="2200" dirty="0" smtClean="0"/>
              <a:t>e </a:t>
            </a:r>
            <a:r>
              <a:rPr lang="en-US" sz="2200" b="1" dirty="0" err="1" smtClean="0"/>
              <a:t>íons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positivos</a:t>
            </a:r>
            <a:r>
              <a:rPr lang="en-US" sz="2200" b="1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acelerados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direção</a:t>
            </a:r>
            <a:r>
              <a:rPr lang="en-US" sz="2200" b="1" dirty="0" smtClean="0"/>
              <a:t> do </a:t>
            </a:r>
            <a:r>
              <a:rPr lang="en-US" sz="2200" b="1" dirty="0" err="1" smtClean="0"/>
              <a:t>cátodo</a:t>
            </a:r>
            <a:endParaRPr lang="en-US" sz="2200" b="1" dirty="0" smtClean="0"/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/>
              <a:t>Cátions</a:t>
            </a:r>
            <a:r>
              <a:rPr lang="en-US" sz="2200" dirty="0" smtClean="0"/>
              <a:t> </a:t>
            </a:r>
            <a:r>
              <a:rPr lang="en-US" sz="2200" dirty="0" err="1" smtClean="0"/>
              <a:t>atingem</a:t>
            </a:r>
            <a:r>
              <a:rPr lang="en-US" sz="2200" dirty="0" smtClean="0"/>
              <a:t> o </a:t>
            </a:r>
            <a:r>
              <a:rPr lang="en-US" sz="2200" dirty="0" err="1" smtClean="0"/>
              <a:t>cátodo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expelindo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átomos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metálicos</a:t>
            </a:r>
            <a:r>
              <a:rPr lang="en-US" sz="2200" b="1" dirty="0" smtClean="0"/>
              <a:t> </a:t>
            </a:r>
            <a:r>
              <a:rPr lang="en-US" sz="2200" dirty="0" smtClean="0"/>
              <a:t>do </a:t>
            </a:r>
            <a:r>
              <a:rPr lang="en-US" sz="2200" dirty="0" err="1" smtClean="0"/>
              <a:t>cátodo</a:t>
            </a:r>
            <a:r>
              <a:rPr lang="en-US" sz="2200" dirty="0" smtClean="0"/>
              <a:t> </a:t>
            </a:r>
            <a:r>
              <a:rPr lang="en-US" sz="2200" b="1" dirty="0" err="1" smtClean="0"/>
              <a:t>para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fase</a:t>
            </a:r>
            <a:r>
              <a:rPr lang="en-US" sz="2200" b="1" dirty="0"/>
              <a:t> </a:t>
            </a:r>
            <a:r>
              <a:rPr lang="en-US" sz="2200" b="1" dirty="0" err="1" smtClean="0"/>
              <a:t>gasosa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2443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LÂMPADAS DE CÁTODO OCO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6" y="1822826"/>
            <a:ext cx="3622930" cy="194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6118" y="2076825"/>
            <a:ext cx="319741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Contém</a:t>
            </a:r>
            <a:r>
              <a:rPr lang="en-US" sz="2200" dirty="0" smtClean="0"/>
              <a:t> gases</a:t>
            </a:r>
            <a:r>
              <a:rPr lang="en-US" sz="2200" b="1" dirty="0" smtClean="0"/>
              <a:t> Ne </a:t>
            </a:r>
            <a:r>
              <a:rPr lang="en-US" sz="2200" b="1" dirty="0" err="1" smtClean="0"/>
              <a:t>ou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Ar</a:t>
            </a:r>
            <a:r>
              <a:rPr lang="en-US" sz="2200" dirty="0" smtClean="0"/>
              <a:t>,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pressão</a:t>
            </a:r>
            <a:r>
              <a:rPr lang="en-US" sz="2200" dirty="0" smtClean="0"/>
              <a:t> de ~130 – 700 Pa </a:t>
            </a:r>
          </a:p>
          <a:p>
            <a:pPr algn="ctr"/>
            <a:r>
              <a:rPr lang="en-US" sz="2200" dirty="0" smtClean="0"/>
              <a:t>(1 – 5 </a:t>
            </a:r>
            <a:r>
              <a:rPr lang="en-US" sz="2200" dirty="0" err="1" smtClean="0"/>
              <a:t>Torr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76716" y="4015139"/>
            <a:ext cx="8598343" cy="128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b="1" dirty="0" err="1" smtClean="0"/>
              <a:t>Átomos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fase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gasosa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excitados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meio</a:t>
            </a:r>
            <a:r>
              <a:rPr lang="en-US" sz="2200" dirty="0" smtClean="0"/>
              <a:t> de </a:t>
            </a:r>
            <a:r>
              <a:rPr lang="en-US" sz="2200" dirty="0" err="1" smtClean="0"/>
              <a:t>colisões</a:t>
            </a:r>
            <a:r>
              <a:rPr lang="en-US" sz="2200" dirty="0" smtClean="0"/>
              <a:t> com </a:t>
            </a:r>
            <a:r>
              <a:rPr lang="en-US" sz="2200" dirty="0" err="1" smtClean="0"/>
              <a:t>elétrons</a:t>
            </a:r>
            <a:r>
              <a:rPr lang="en-US" sz="2200" dirty="0" smtClean="0"/>
              <a:t> de </a:t>
            </a:r>
            <a:r>
              <a:rPr lang="en-US" sz="2200" dirty="0" err="1" smtClean="0"/>
              <a:t>alta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n-US" sz="2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6716" y="4881401"/>
            <a:ext cx="2241177" cy="1673412"/>
            <a:chOff x="276716" y="4851519"/>
            <a:chExt cx="2241177" cy="1673412"/>
          </a:xfrm>
        </p:grpSpPr>
        <p:sp>
          <p:nvSpPr>
            <p:cNvPr id="9" name="Explosion 1 8"/>
            <p:cNvSpPr/>
            <p:nvPr/>
          </p:nvSpPr>
          <p:spPr>
            <a:xfrm>
              <a:off x="276716" y="4851519"/>
              <a:ext cx="2241177" cy="1673412"/>
            </a:xfrm>
            <a:prstGeom prst="irregularSeal1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538" y="5385707"/>
              <a:ext cx="16799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FÓTONS</a:t>
              </a:r>
              <a:endParaRPr lang="en-US" sz="3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0330" y="5066513"/>
            <a:ext cx="6066118" cy="129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i="1" dirty="0" err="1" smtClean="0">
                <a:solidFill>
                  <a:schemeClr val="tx2"/>
                </a:solidFill>
              </a:rPr>
              <a:t>Fótons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emitidos</a:t>
            </a:r>
            <a:r>
              <a:rPr lang="en-US" sz="2200" b="1" i="1" dirty="0" smtClean="0">
                <a:solidFill>
                  <a:schemeClr val="tx2"/>
                </a:solidFill>
              </a:rPr>
              <a:t> tem a </a:t>
            </a:r>
            <a:r>
              <a:rPr lang="en-US" sz="2200" b="1" i="1" dirty="0" err="1" smtClean="0">
                <a:solidFill>
                  <a:schemeClr val="tx2"/>
                </a:solidFill>
              </a:rPr>
              <a:t>mesma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frequência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que</a:t>
            </a:r>
            <a:r>
              <a:rPr lang="en-US" sz="2200" b="1" i="1" dirty="0" smtClean="0">
                <a:solidFill>
                  <a:schemeClr val="tx2"/>
                </a:solidFill>
              </a:rPr>
              <a:t> a </a:t>
            </a:r>
            <a:r>
              <a:rPr lang="en-US" sz="2200" b="1" i="1" dirty="0" err="1" smtClean="0">
                <a:solidFill>
                  <a:schemeClr val="tx2"/>
                </a:solidFill>
              </a:rPr>
              <a:t>absorvida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pelos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átomos</a:t>
            </a:r>
            <a:r>
              <a:rPr lang="en-US" sz="2200" b="1" i="1" dirty="0" smtClean="0">
                <a:solidFill>
                  <a:schemeClr val="tx2"/>
                </a:solidFill>
              </a:rPr>
              <a:t> do </a:t>
            </a:r>
            <a:r>
              <a:rPr lang="en-US" sz="2200" b="1" i="1" dirty="0" err="1" smtClean="0">
                <a:solidFill>
                  <a:schemeClr val="tx2"/>
                </a:solidFill>
              </a:rPr>
              <a:t>analito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em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uma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chama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ou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em</a:t>
            </a:r>
            <a:r>
              <a:rPr lang="en-US" sz="2200" b="1" i="1" dirty="0" smtClean="0">
                <a:solidFill>
                  <a:schemeClr val="tx2"/>
                </a:solidFill>
              </a:rPr>
              <a:t> um </a:t>
            </a:r>
            <a:r>
              <a:rPr lang="en-US" sz="2200" b="1" i="1" dirty="0" err="1" smtClean="0">
                <a:solidFill>
                  <a:schemeClr val="tx2"/>
                </a:solidFill>
              </a:rPr>
              <a:t>forno</a:t>
            </a:r>
            <a:r>
              <a:rPr lang="en-US" sz="2200" b="1" i="1" dirty="0" smtClean="0">
                <a:solidFill>
                  <a:schemeClr val="tx2"/>
                </a:solidFill>
              </a:rPr>
              <a:t>!!</a:t>
            </a:r>
            <a:endParaRPr lang="en-US" sz="2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LÂMPADAS DE CÁTODO OCO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716" y="1833727"/>
            <a:ext cx="8598343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b="1" dirty="0" err="1" smtClean="0"/>
              <a:t>Átomos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fase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gasosa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excitados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meio</a:t>
            </a:r>
            <a:r>
              <a:rPr lang="en-US" sz="2200" dirty="0" smtClean="0"/>
              <a:t> de </a:t>
            </a:r>
            <a:r>
              <a:rPr lang="en-US" sz="2200" dirty="0" err="1" smtClean="0"/>
              <a:t>colisões</a:t>
            </a:r>
            <a:r>
              <a:rPr lang="en-US" sz="2200" dirty="0" smtClean="0"/>
              <a:t> com </a:t>
            </a:r>
            <a:r>
              <a:rPr lang="en-US" sz="2200" dirty="0" err="1" smtClean="0"/>
              <a:t>elétrons</a:t>
            </a:r>
            <a:r>
              <a:rPr lang="en-US" sz="2200" dirty="0" smtClean="0"/>
              <a:t> de </a:t>
            </a:r>
            <a:r>
              <a:rPr lang="en-US" sz="2200" dirty="0" err="1" smtClean="0"/>
              <a:t>alta</a:t>
            </a:r>
            <a:r>
              <a:rPr lang="en-US" sz="2200" dirty="0" smtClean="0"/>
              <a:t> </a:t>
            </a:r>
            <a:r>
              <a:rPr lang="en-US" sz="2200" dirty="0" err="1" smtClean="0"/>
              <a:t>energia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6716" y="2699989"/>
            <a:ext cx="2241177" cy="1673412"/>
            <a:chOff x="276716" y="4851519"/>
            <a:chExt cx="2241177" cy="1673412"/>
          </a:xfrm>
        </p:grpSpPr>
        <p:sp>
          <p:nvSpPr>
            <p:cNvPr id="9" name="Explosion 1 8"/>
            <p:cNvSpPr/>
            <p:nvPr/>
          </p:nvSpPr>
          <p:spPr>
            <a:xfrm>
              <a:off x="276716" y="4851519"/>
              <a:ext cx="2241177" cy="1673412"/>
            </a:xfrm>
            <a:prstGeom prst="irregularSeal1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538" y="5385707"/>
              <a:ext cx="16799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FÓTONS</a:t>
              </a:r>
              <a:endParaRPr lang="en-US" sz="30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10330" y="2885101"/>
            <a:ext cx="6066118" cy="129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i="1" dirty="0" err="1" smtClean="0">
                <a:solidFill>
                  <a:schemeClr val="tx2"/>
                </a:solidFill>
              </a:rPr>
              <a:t>Fótons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emitidos</a:t>
            </a:r>
            <a:r>
              <a:rPr lang="en-US" sz="2200" b="1" i="1" dirty="0" smtClean="0">
                <a:solidFill>
                  <a:schemeClr val="tx2"/>
                </a:solidFill>
              </a:rPr>
              <a:t> tem a </a:t>
            </a:r>
            <a:r>
              <a:rPr lang="en-US" sz="2200" b="1" i="1" dirty="0" err="1" smtClean="0">
                <a:solidFill>
                  <a:schemeClr val="tx2"/>
                </a:solidFill>
              </a:rPr>
              <a:t>mesma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frequência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que</a:t>
            </a:r>
            <a:r>
              <a:rPr lang="en-US" sz="2200" b="1" i="1" dirty="0" smtClean="0">
                <a:solidFill>
                  <a:schemeClr val="tx2"/>
                </a:solidFill>
              </a:rPr>
              <a:t> a </a:t>
            </a:r>
            <a:r>
              <a:rPr lang="en-US" sz="2200" b="1" i="1" dirty="0" err="1" smtClean="0">
                <a:solidFill>
                  <a:schemeClr val="tx2"/>
                </a:solidFill>
              </a:rPr>
              <a:t>absorvida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pelos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átomos</a:t>
            </a:r>
            <a:r>
              <a:rPr lang="en-US" sz="2200" b="1" i="1" dirty="0" smtClean="0">
                <a:solidFill>
                  <a:schemeClr val="tx2"/>
                </a:solidFill>
              </a:rPr>
              <a:t> do </a:t>
            </a:r>
            <a:r>
              <a:rPr lang="en-US" sz="2200" b="1" i="1" dirty="0" err="1" smtClean="0">
                <a:solidFill>
                  <a:schemeClr val="tx2"/>
                </a:solidFill>
              </a:rPr>
              <a:t>analito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em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uma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chama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ou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err="1" smtClean="0">
                <a:solidFill>
                  <a:schemeClr val="tx2"/>
                </a:solidFill>
              </a:rPr>
              <a:t>em</a:t>
            </a:r>
            <a:r>
              <a:rPr lang="en-US" sz="2200" b="1" i="1" dirty="0" smtClean="0">
                <a:solidFill>
                  <a:schemeClr val="tx2"/>
                </a:solidFill>
              </a:rPr>
              <a:t> um </a:t>
            </a:r>
            <a:r>
              <a:rPr lang="en-US" sz="2200" b="1" i="1" dirty="0" err="1" smtClean="0">
                <a:solidFill>
                  <a:schemeClr val="tx2"/>
                </a:solidFill>
              </a:rPr>
              <a:t>forno</a:t>
            </a:r>
            <a:r>
              <a:rPr lang="en-US" sz="2200" b="1" i="1" dirty="0" smtClean="0">
                <a:solidFill>
                  <a:schemeClr val="tx2"/>
                </a:solidFill>
              </a:rPr>
              <a:t>!!</a:t>
            </a:r>
            <a:endParaRPr lang="en-US" sz="2200" b="1" i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716" y="4421541"/>
            <a:ext cx="8598343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 err="1" smtClean="0"/>
              <a:t>Átomos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lâmpada</a:t>
            </a:r>
            <a:r>
              <a:rPr lang="en-US" sz="2200" b="1" dirty="0" smtClean="0"/>
              <a:t>: </a:t>
            </a:r>
          </a:p>
          <a:p>
            <a:pPr algn="ctr"/>
            <a:r>
              <a:rPr lang="en-US" sz="2200" dirty="0" err="1"/>
              <a:t>M</a:t>
            </a:r>
            <a:r>
              <a:rPr lang="en-US" sz="2200" dirty="0" err="1" smtClean="0"/>
              <a:t>ais</a:t>
            </a:r>
            <a:r>
              <a:rPr lang="en-US" sz="2200" dirty="0" smtClean="0"/>
              <a:t> </a:t>
            </a:r>
            <a:r>
              <a:rPr lang="en-US" sz="2200" dirty="0" err="1" smtClean="0"/>
              <a:t>frios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chama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 rot="5400000">
            <a:off x="4383670" y="5339373"/>
            <a:ext cx="394496" cy="33599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6716" y="5745245"/>
            <a:ext cx="8598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/>
              <a:t>Linha</a:t>
            </a:r>
            <a:r>
              <a:rPr lang="en-US" sz="2200" b="1" i="1" dirty="0" smtClean="0"/>
              <a:t> de </a:t>
            </a:r>
            <a:r>
              <a:rPr lang="en-US" sz="2200" b="1" i="1" dirty="0" err="1" smtClean="0"/>
              <a:t>emissão</a:t>
            </a:r>
            <a:r>
              <a:rPr lang="en-US" sz="2200" b="1" i="1" dirty="0" smtClean="0"/>
              <a:t> da </a:t>
            </a:r>
            <a:r>
              <a:rPr lang="en-US" sz="2200" b="1" i="1" dirty="0" err="1" smtClean="0"/>
              <a:t>lâmpada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mais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estreita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que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linha</a:t>
            </a:r>
            <a:r>
              <a:rPr lang="en-US" sz="2200" b="1" i="1" dirty="0" smtClean="0"/>
              <a:t> dos </a:t>
            </a:r>
            <a:r>
              <a:rPr lang="en-US" sz="2200" b="1" i="1" dirty="0" err="1" smtClean="0"/>
              <a:t>átomos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na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chama</a:t>
            </a:r>
            <a:r>
              <a:rPr lang="en-US" sz="2200" b="1" i="1" dirty="0" smtClean="0"/>
              <a:t> ≈ MONOCROMÁTICA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33604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23" y="1803197"/>
            <a:ext cx="85706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en-US" sz="2400" dirty="0" err="1" smtClean="0"/>
              <a:t>Espectroscopia</a:t>
            </a:r>
            <a:r>
              <a:rPr lang="en-US" sz="2400" dirty="0" smtClean="0"/>
              <a:t> </a:t>
            </a:r>
            <a:r>
              <a:rPr lang="en-US" sz="2400" dirty="0" err="1" smtClean="0"/>
              <a:t>atômica</a:t>
            </a:r>
            <a:r>
              <a:rPr lang="en-US" sz="2400" dirty="0" smtClean="0"/>
              <a:t>: </a:t>
            </a:r>
            <a:r>
              <a:rPr lang="en-US" sz="2400" dirty="0" err="1" smtClean="0"/>
              <a:t>substância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sendo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analisada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decomposta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átomos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meio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chama</a:t>
            </a:r>
            <a:r>
              <a:rPr lang="en-US" sz="2400" dirty="0" smtClean="0"/>
              <a:t>, um </a:t>
            </a:r>
            <a:r>
              <a:rPr lang="en-US" sz="2400" b="1" dirty="0" err="1" smtClean="0"/>
              <a:t>forno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um </a:t>
            </a:r>
            <a:r>
              <a:rPr lang="en-US" sz="2400" b="1" dirty="0" smtClean="0"/>
              <a:t>plasma</a:t>
            </a:r>
          </a:p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en-US" sz="2400" b="1" dirty="0" err="1" smtClean="0"/>
              <a:t>Quantidade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elemento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determinada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A23A28"/>
                </a:solidFill>
              </a:rPr>
              <a:t>absorção</a:t>
            </a:r>
            <a:r>
              <a:rPr lang="en-US" sz="2400" b="1" i="1" dirty="0" smtClean="0">
                <a:solidFill>
                  <a:srgbClr val="A23A28"/>
                </a:solidFill>
              </a:rPr>
              <a:t> </a:t>
            </a:r>
            <a:r>
              <a:rPr lang="en-US" sz="2400" b="1" i="1" dirty="0" err="1" smtClean="0">
                <a:solidFill>
                  <a:srgbClr val="A23A28"/>
                </a:solidFill>
              </a:rPr>
              <a:t>ou</a:t>
            </a:r>
            <a:r>
              <a:rPr lang="en-US" sz="2400" b="1" i="1" dirty="0" smtClean="0">
                <a:solidFill>
                  <a:srgbClr val="A23A28"/>
                </a:solidFill>
              </a:rPr>
              <a:t> </a:t>
            </a:r>
            <a:r>
              <a:rPr lang="en-US" sz="2400" b="1" i="1" dirty="0" err="1" smtClean="0">
                <a:solidFill>
                  <a:srgbClr val="A23A28"/>
                </a:solidFill>
              </a:rPr>
              <a:t>emissão</a:t>
            </a:r>
            <a:r>
              <a:rPr lang="en-US" sz="2400" b="1" i="1" dirty="0" smtClean="0">
                <a:solidFill>
                  <a:srgbClr val="A23A28"/>
                </a:solidFill>
              </a:rPr>
              <a:t> de </a:t>
            </a:r>
            <a:r>
              <a:rPr lang="en-US" sz="2400" b="1" i="1" dirty="0" err="1" smtClean="0">
                <a:solidFill>
                  <a:srgbClr val="A23A28"/>
                </a:solidFill>
              </a:rPr>
              <a:t>radiação</a:t>
            </a:r>
            <a:r>
              <a:rPr lang="en-US" sz="2400" b="1" i="1" dirty="0" smtClean="0">
                <a:solidFill>
                  <a:srgbClr val="A23A28"/>
                </a:solidFill>
              </a:rPr>
              <a:t> </a:t>
            </a:r>
            <a:r>
              <a:rPr lang="en-US" sz="2400" b="1" i="1" dirty="0" err="1" smtClean="0">
                <a:solidFill>
                  <a:srgbClr val="A23A28"/>
                </a:solidFill>
              </a:rPr>
              <a:t>visível</a:t>
            </a:r>
            <a:r>
              <a:rPr lang="en-US" sz="2400" b="1" i="1" dirty="0" smtClean="0">
                <a:solidFill>
                  <a:srgbClr val="A23A28"/>
                </a:solidFill>
              </a:rPr>
              <a:t> </a:t>
            </a:r>
            <a:r>
              <a:rPr lang="en-US" sz="2400" b="1" i="1" dirty="0" err="1" smtClean="0">
                <a:solidFill>
                  <a:srgbClr val="A23A28"/>
                </a:solidFill>
              </a:rPr>
              <a:t>ou</a:t>
            </a:r>
            <a:r>
              <a:rPr lang="en-US" sz="2400" b="1" i="1" dirty="0" smtClean="0">
                <a:solidFill>
                  <a:srgbClr val="A23A28"/>
                </a:solidFill>
              </a:rPr>
              <a:t> </a:t>
            </a:r>
            <a:r>
              <a:rPr lang="en-US" sz="2400" b="1" i="1" dirty="0" err="1" smtClean="0">
                <a:solidFill>
                  <a:srgbClr val="A23A28"/>
                </a:solidFill>
              </a:rPr>
              <a:t>ultravioleta</a:t>
            </a:r>
            <a:r>
              <a:rPr lang="en-US" sz="2400" b="1" i="1" dirty="0" smtClean="0">
                <a:solidFill>
                  <a:srgbClr val="A23A28"/>
                </a:solidFill>
              </a:rPr>
              <a:t> (UV-Vis)</a:t>
            </a:r>
            <a:r>
              <a:rPr lang="en-US" sz="2400" dirty="0" smtClean="0"/>
              <a:t> </a:t>
            </a:r>
            <a:r>
              <a:rPr lang="en-US" sz="2400" dirty="0" err="1" smtClean="0"/>
              <a:t>pelos</a:t>
            </a:r>
            <a:r>
              <a:rPr lang="en-US" sz="2400" dirty="0" smtClean="0"/>
              <a:t> </a:t>
            </a:r>
            <a:r>
              <a:rPr lang="en-US" sz="2400" dirty="0" err="1" smtClean="0"/>
              <a:t>átomos</a:t>
            </a:r>
            <a:r>
              <a:rPr lang="en-US" sz="2400" dirty="0" smtClean="0"/>
              <a:t> no </a:t>
            </a:r>
            <a:r>
              <a:rPr lang="en-US" sz="2400" dirty="0" err="1" smtClean="0"/>
              <a:t>estado</a:t>
            </a:r>
            <a:r>
              <a:rPr lang="en-US" sz="2400" dirty="0" smtClean="0"/>
              <a:t> </a:t>
            </a:r>
            <a:r>
              <a:rPr lang="en-US" sz="2400" dirty="0" err="1" smtClean="0"/>
              <a:t>gasoso</a:t>
            </a:r>
            <a:endParaRPr lang="en-US" sz="2400" b="1" dirty="0"/>
          </a:p>
        </p:txBody>
      </p:sp>
      <p:sp>
        <p:nvSpPr>
          <p:cNvPr id="7" name="Explosion 1 6"/>
          <p:cNvSpPr/>
          <p:nvPr/>
        </p:nvSpPr>
        <p:spPr>
          <a:xfrm>
            <a:off x="3274323" y="4355034"/>
            <a:ext cx="2585795" cy="1575848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123" y="4882906"/>
            <a:ext cx="1764851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smtClean="0"/>
              <a:t>AMOSTRA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5802" y="4909393"/>
            <a:ext cx="199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2000–8000 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8913" y="4897610"/>
            <a:ext cx="1604814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smtClean="0"/>
              <a:t>ÁTOMOS</a:t>
            </a:r>
            <a:endParaRPr lang="en-US" sz="2600" b="1" dirty="0"/>
          </a:p>
        </p:txBody>
      </p:sp>
      <p:sp>
        <p:nvSpPr>
          <p:cNvPr id="14" name="Striped Right Arrow 13"/>
          <p:cNvSpPr/>
          <p:nvPr/>
        </p:nvSpPr>
        <p:spPr>
          <a:xfrm>
            <a:off x="2264484" y="4909393"/>
            <a:ext cx="749727" cy="46166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6134921" y="4909393"/>
            <a:ext cx="749727" cy="461665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18450" y="5970596"/>
            <a:ext cx="5126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Alta </a:t>
            </a:r>
            <a:r>
              <a:rPr lang="en-US" sz="2400" b="1" dirty="0" err="1" smtClean="0"/>
              <a:t>temperatura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algn="ctr"/>
            <a:r>
              <a:rPr lang="en-US" sz="2400" b="1" dirty="0" smtClean="0"/>
              <a:t>VAPORIZAÇÃO/DECOMPOSIÇÃO</a:t>
            </a:r>
            <a:endParaRPr lang="en-US" sz="2400" b="1" dirty="0"/>
          </a:p>
        </p:txBody>
      </p:sp>
      <p:pic>
        <p:nvPicPr>
          <p:cNvPr id="2" name="Picture 1" descr="Captura de Tela 2016-04-26 às 12.0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10" y="5597648"/>
            <a:ext cx="980224" cy="865423"/>
          </a:xfrm>
          <a:prstGeom prst="rect">
            <a:avLst/>
          </a:prstGeom>
        </p:spPr>
      </p:pic>
      <p:pic>
        <p:nvPicPr>
          <p:cNvPr id="3" name="Picture 2" descr="Captura de Tela 2016-04-26 às 12.02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9" y="5468453"/>
            <a:ext cx="1328846" cy="10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1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 animBg="1"/>
      <p:bldP spid="14" grpId="0" animBg="1"/>
      <p:bldP spid="16" grpId="0" animBg="1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LÂMPADAS DE CÁTODO OCO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783" y="1778926"/>
            <a:ext cx="8584276" cy="96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 smtClean="0"/>
              <a:t>ENTÃO</a:t>
            </a:r>
            <a:r>
              <a:rPr lang="is-IS" sz="2600" b="1" dirty="0" smtClean="0"/>
              <a:t>… QUAL A NECESSIDADE DE </a:t>
            </a:r>
            <a:r>
              <a:rPr lang="is-IS" sz="2400" b="1" dirty="0" smtClean="0">
                <a:solidFill>
                  <a:schemeClr val="accent2">
                    <a:lumMod val="75000"/>
                  </a:schemeClr>
                </a:solidFill>
              </a:rPr>
              <a:t>MONOCROMADOR</a:t>
            </a:r>
            <a:r>
              <a:rPr lang="is-IS" sz="2600" b="1" dirty="0" smtClean="0"/>
              <a:t> EM UM SISTEMA DE ESPECTROSCOPIA ATÔMICA???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783" y="2794004"/>
            <a:ext cx="858427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400" b="1" dirty="0" err="1" smtClean="0"/>
              <a:t>Selecionar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linha</a:t>
            </a:r>
            <a:r>
              <a:rPr lang="en-US" sz="2400" dirty="0" smtClean="0"/>
              <a:t> </a:t>
            </a:r>
            <a:r>
              <a:rPr lang="en-US" sz="2400" dirty="0" err="1" smtClean="0"/>
              <a:t>emitida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 smtClean="0"/>
              <a:t>lâmpada</a:t>
            </a:r>
            <a:r>
              <a:rPr lang="en-US" sz="2400" dirty="0" smtClean="0"/>
              <a:t> de </a:t>
            </a:r>
            <a:r>
              <a:rPr lang="en-US" sz="2400" dirty="0" err="1" smtClean="0"/>
              <a:t>cátodo</a:t>
            </a:r>
            <a:r>
              <a:rPr lang="en-US" sz="2400" dirty="0" smtClean="0"/>
              <a:t> </a:t>
            </a:r>
            <a:r>
              <a:rPr lang="en-US" sz="2400" dirty="0" err="1" smtClean="0"/>
              <a:t>oco</a:t>
            </a:r>
            <a:endParaRPr lang="en-US" sz="2400" dirty="0" smtClean="0"/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400" b="1" dirty="0" err="1" smtClean="0"/>
              <a:t>Rejeitar</a:t>
            </a:r>
            <a:r>
              <a:rPr lang="en-US" sz="2400" dirty="0" smtClean="0"/>
              <a:t> as </a:t>
            </a:r>
            <a:r>
              <a:rPr lang="en-US" sz="2400" dirty="0" err="1" smtClean="0"/>
              <a:t>emissões</a:t>
            </a:r>
            <a:r>
              <a:rPr lang="en-US" sz="2400" dirty="0" smtClean="0"/>
              <a:t> </a:t>
            </a:r>
            <a:r>
              <a:rPr lang="en-US" sz="2400" dirty="0" err="1" smtClean="0"/>
              <a:t>provenientes</a:t>
            </a:r>
            <a:r>
              <a:rPr lang="en-US" sz="2400" dirty="0" smtClean="0"/>
              <a:t> do </a:t>
            </a:r>
            <a:r>
              <a:rPr lang="en-US" sz="2400" dirty="0" err="1" smtClean="0"/>
              <a:t>forno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da </a:t>
            </a:r>
            <a:r>
              <a:rPr lang="en-US" sz="2400" dirty="0" err="1" smtClean="0"/>
              <a:t>chama</a:t>
            </a:r>
            <a:endParaRPr lang="en-US" sz="2400" dirty="0"/>
          </a:p>
        </p:txBody>
      </p:sp>
      <p:pic>
        <p:nvPicPr>
          <p:cNvPr id="6" name="Picture 5" descr="300px-Hollow_cathode_l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3" y="4500373"/>
            <a:ext cx="2816254" cy="2112191"/>
          </a:xfrm>
          <a:prstGeom prst="rect">
            <a:avLst/>
          </a:prstGeom>
        </p:spPr>
      </p:pic>
      <p:pic>
        <p:nvPicPr>
          <p:cNvPr id="15" name="Picture 14" descr="hollow_cathode_la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52" y="4500373"/>
            <a:ext cx="1589109" cy="2112191"/>
          </a:xfrm>
          <a:prstGeom prst="rect">
            <a:avLst/>
          </a:prstGeom>
        </p:spPr>
      </p:pic>
      <p:pic>
        <p:nvPicPr>
          <p:cNvPr id="16" name="Picture 15" descr="7362-55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90" y="4749173"/>
            <a:ext cx="3155069" cy="15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Detecção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simultânea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elementos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em</a:t>
            </a:r>
            <a:r>
              <a:rPr lang="en-US" sz="4000" b="1" dirty="0" smtClean="0">
                <a:solidFill>
                  <a:srgbClr val="4E501F"/>
                </a:solidFill>
              </a:rPr>
              <a:t> um </a:t>
            </a:r>
            <a:r>
              <a:rPr lang="en-US" sz="4000" b="1" dirty="0" err="1" smtClean="0">
                <a:solidFill>
                  <a:srgbClr val="4E501F"/>
                </a:solidFill>
              </a:rPr>
              <a:t>icp</a:t>
            </a:r>
            <a:r>
              <a:rPr lang="en-US" sz="4000" b="1" dirty="0" smtClean="0">
                <a:solidFill>
                  <a:srgbClr val="4E501F"/>
                </a:solidFill>
              </a:rPr>
              <a:t>*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69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80" y="6362958"/>
            <a:ext cx="66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i="1" dirty="0" smtClean="0"/>
              <a:t>Inductively Coupled Plasma </a:t>
            </a:r>
            <a:r>
              <a:rPr lang="en-US" sz="1600" dirty="0" smtClean="0"/>
              <a:t>(Plasma </a:t>
            </a:r>
            <a:r>
              <a:rPr lang="en-US" sz="1600" dirty="0" err="1" smtClean="0"/>
              <a:t>Acoplado</a:t>
            </a:r>
            <a:r>
              <a:rPr lang="en-US" sz="1600" dirty="0" smtClean="0"/>
              <a:t> </a:t>
            </a:r>
            <a:r>
              <a:rPr lang="en-US" sz="1600" dirty="0" err="1" smtClean="0"/>
              <a:t>Indutivamente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9991" y="1712866"/>
            <a:ext cx="8585068" cy="1200329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/>
              <a:t>Espectrômetro</a:t>
            </a:r>
            <a:r>
              <a:rPr lang="en-US" sz="2800" b="1" u="sng" dirty="0" smtClean="0"/>
              <a:t> de </a:t>
            </a:r>
            <a:r>
              <a:rPr lang="en-US" sz="2800" b="1" u="sng" dirty="0" err="1" smtClean="0"/>
              <a:t>emissão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com ICP</a:t>
            </a:r>
            <a:r>
              <a:rPr lang="en-US" sz="2800" b="1" dirty="0" smtClean="0"/>
              <a:t>: </a:t>
            </a:r>
          </a:p>
          <a:p>
            <a:pPr algn="ctr"/>
            <a:r>
              <a:rPr lang="en-US" sz="2200" dirty="0" err="1"/>
              <a:t>N</a:t>
            </a:r>
            <a:r>
              <a:rPr lang="en-US" sz="2200" dirty="0" err="1" smtClean="0"/>
              <a:t>ão</a:t>
            </a:r>
            <a:r>
              <a:rPr lang="en-US" sz="2200" dirty="0" smtClean="0"/>
              <a:t> </a:t>
            </a:r>
            <a:r>
              <a:rPr lang="en-US" sz="2200" dirty="0" err="1" smtClean="0"/>
              <a:t>necessita</a:t>
            </a:r>
            <a:r>
              <a:rPr lang="en-US" sz="2200" dirty="0" smtClean="0"/>
              <a:t> de </a:t>
            </a:r>
            <a:r>
              <a:rPr lang="en-US" sz="2200" dirty="0" err="1" smtClean="0"/>
              <a:t>lâmpada</a:t>
            </a:r>
            <a:r>
              <a:rPr lang="en-US" sz="2200" dirty="0" smtClean="0"/>
              <a:t> e </a:t>
            </a:r>
            <a:r>
              <a:rPr lang="en-US" sz="2200" dirty="0" err="1" smtClean="0"/>
              <a:t>permite</a:t>
            </a:r>
            <a:r>
              <a:rPr lang="en-US" sz="2200" dirty="0" smtClean="0"/>
              <a:t> a </a:t>
            </a:r>
            <a:r>
              <a:rPr lang="en-US" sz="2200" dirty="0" err="1" smtClean="0"/>
              <a:t>detecção</a:t>
            </a:r>
            <a:r>
              <a:rPr lang="en-US" sz="2200" dirty="0" smtClean="0"/>
              <a:t> </a:t>
            </a:r>
            <a:r>
              <a:rPr lang="en-US" sz="2200" dirty="0" err="1" smtClean="0"/>
              <a:t>simultânea</a:t>
            </a:r>
            <a:r>
              <a:rPr lang="en-US" sz="2200" dirty="0" smtClean="0"/>
              <a:t> de </a:t>
            </a:r>
            <a:r>
              <a:rPr lang="en-US" sz="2200" dirty="0" err="1" smtClean="0"/>
              <a:t>até</a:t>
            </a:r>
            <a:r>
              <a:rPr lang="en-US" sz="2200" dirty="0" smtClean="0"/>
              <a:t> </a:t>
            </a:r>
            <a:r>
              <a:rPr lang="en-US" sz="2200" b="1" dirty="0" smtClean="0"/>
              <a:t>70 </a:t>
            </a:r>
            <a:r>
              <a:rPr lang="en-US" sz="2200" b="1" dirty="0" err="1" smtClean="0"/>
              <a:t>elementos</a:t>
            </a:r>
            <a:endParaRPr lang="en-US" sz="2200" b="1" dirty="0"/>
          </a:p>
        </p:txBody>
      </p:sp>
      <p:pic>
        <p:nvPicPr>
          <p:cNvPr id="7" name="Picture 6" descr="IMG_338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61" y="3046016"/>
            <a:ext cx="2963455" cy="3197412"/>
          </a:xfrm>
          <a:prstGeom prst="rect">
            <a:avLst/>
          </a:prstGeom>
        </p:spPr>
      </p:pic>
      <p:pic>
        <p:nvPicPr>
          <p:cNvPr id="8" name="Picture 7" descr="IMG_33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16" y="3046016"/>
            <a:ext cx="2251532" cy="3192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559769" y="4260415"/>
            <a:ext cx="319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UM DETECTOR PARA CADA ELEMENTO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462400" y="4260415"/>
            <a:ext cx="319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UM DETECTOR PARA TODOS OS ELEMENTOS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1386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Detecção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simultânea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elementos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em</a:t>
            </a:r>
            <a:r>
              <a:rPr lang="en-US" sz="4000" b="1" dirty="0" smtClean="0">
                <a:solidFill>
                  <a:srgbClr val="4E501F"/>
                </a:solidFill>
              </a:rPr>
              <a:t> um </a:t>
            </a:r>
            <a:r>
              <a:rPr lang="en-US" sz="4000" b="1" dirty="0" err="1" smtClean="0">
                <a:solidFill>
                  <a:srgbClr val="4E501F"/>
                </a:solidFill>
              </a:rPr>
              <a:t>icp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80" y="6362958"/>
            <a:ext cx="66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i="1" dirty="0" smtClean="0"/>
              <a:t>Inductively Coupled Plasma </a:t>
            </a:r>
            <a:r>
              <a:rPr lang="en-US" sz="1600" dirty="0" smtClean="0"/>
              <a:t>(Plasma </a:t>
            </a:r>
            <a:r>
              <a:rPr lang="en-US" sz="1600" dirty="0" err="1" smtClean="0"/>
              <a:t>Acoplado</a:t>
            </a:r>
            <a:r>
              <a:rPr lang="en-US" sz="1600" dirty="0" smtClean="0"/>
              <a:t> </a:t>
            </a:r>
            <a:r>
              <a:rPr lang="en-US" sz="1600" dirty="0" err="1" smtClean="0"/>
              <a:t>Indutivamente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IMG_33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7" y="1703293"/>
            <a:ext cx="3198365" cy="4535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658922" y="3555625"/>
            <a:ext cx="4535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UM DETECTOR PARA CADA ELEMENTO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73708" y="1836285"/>
            <a:ext cx="4601352" cy="429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2200" dirty="0" smtClean="0"/>
              <a:t>- A </a:t>
            </a:r>
            <a:r>
              <a:rPr lang="en-US" sz="2200" b="1" dirty="0" err="1" smtClean="0"/>
              <a:t>luz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emitida</a:t>
            </a:r>
            <a:r>
              <a:rPr lang="en-US" sz="2200" b="1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no plasma </a:t>
            </a:r>
            <a:r>
              <a:rPr lang="en-US" sz="2200" b="1" dirty="0" err="1" smtClean="0"/>
              <a:t>entra</a:t>
            </a:r>
            <a:r>
              <a:rPr lang="en-US" sz="2200" b="1" dirty="0" smtClean="0"/>
              <a:t> no </a:t>
            </a:r>
            <a:r>
              <a:rPr lang="en-US" sz="2200" b="1" dirty="0" err="1" smtClean="0"/>
              <a:t>policromador</a:t>
            </a:r>
            <a:r>
              <a:rPr lang="en-US" sz="2200" dirty="0" smtClean="0"/>
              <a:t> e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b="1" dirty="0" err="1" smtClean="0"/>
              <a:t>dispersada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rede</a:t>
            </a:r>
            <a:r>
              <a:rPr lang="en-US" sz="2200" dirty="0" smtClean="0"/>
              <a:t> de </a:t>
            </a:r>
            <a:r>
              <a:rPr lang="en-US" sz="2200" dirty="0" err="1" smtClean="0"/>
              <a:t>difração</a:t>
            </a:r>
            <a:r>
              <a:rPr lang="en-US" sz="2200" dirty="0" smtClean="0"/>
              <a:t>;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2200" dirty="0" smtClean="0"/>
              <a:t>- </a:t>
            </a:r>
            <a:r>
              <a:rPr lang="en-US" sz="2200" dirty="0" err="1" smtClean="0"/>
              <a:t>Cada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comprimento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onda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emissão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diferente</a:t>
            </a:r>
            <a:r>
              <a:rPr lang="en-US" sz="2200" b="1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difratado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um </a:t>
            </a:r>
            <a:r>
              <a:rPr lang="en-US" sz="2200" b="1" dirty="0" err="1" smtClean="0"/>
              <a:t>ângulo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diferente</a:t>
            </a:r>
            <a:r>
              <a:rPr lang="en-US" sz="2200" dirty="0" smtClean="0"/>
              <a:t> e </a:t>
            </a:r>
            <a:r>
              <a:rPr lang="en-US" sz="2200" dirty="0" err="1" smtClean="0"/>
              <a:t>atinge</a:t>
            </a:r>
            <a:r>
              <a:rPr lang="en-US" sz="2200" dirty="0" smtClean="0"/>
              <a:t> um </a:t>
            </a:r>
            <a:r>
              <a:rPr lang="en-US" sz="2200" b="1" dirty="0" smtClean="0"/>
              <a:t>detector </a:t>
            </a:r>
            <a:r>
              <a:rPr lang="en-US" sz="2200" b="1" dirty="0" err="1" smtClean="0"/>
              <a:t>específico</a:t>
            </a:r>
            <a:r>
              <a:rPr lang="en-US" sz="2200" dirty="0" smtClean="0"/>
              <a:t>,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vê</a:t>
            </a:r>
            <a:r>
              <a:rPr lang="en-US" sz="2200" dirty="0" smtClean="0"/>
              <a:t> </a:t>
            </a:r>
            <a:r>
              <a:rPr lang="en-US" sz="2200" dirty="0" err="1" smtClean="0"/>
              <a:t>somente</a:t>
            </a:r>
            <a:r>
              <a:rPr lang="en-US" sz="2200" dirty="0" smtClean="0"/>
              <a:t> um </a:t>
            </a:r>
            <a:r>
              <a:rPr lang="en-US" sz="2200" dirty="0" err="1" smtClean="0"/>
              <a:t>elemento</a:t>
            </a:r>
            <a:r>
              <a:rPr lang="en-US" sz="2200" dirty="0" smtClean="0"/>
              <a:t> </a:t>
            </a:r>
            <a:r>
              <a:rPr lang="en-US" sz="2200" dirty="0" err="1" smtClean="0"/>
              <a:t>pré-selecionado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040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Detecção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simultânea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elementos</a:t>
            </a:r>
            <a:r>
              <a:rPr lang="en-US" sz="4000" b="1" dirty="0" smtClean="0">
                <a:solidFill>
                  <a:srgbClr val="4E501F"/>
                </a:solidFill>
              </a:rPr>
              <a:t> </a:t>
            </a:r>
            <a:r>
              <a:rPr lang="en-US" sz="4000" b="1" dirty="0" err="1" smtClean="0">
                <a:solidFill>
                  <a:srgbClr val="4E501F"/>
                </a:solidFill>
              </a:rPr>
              <a:t>em</a:t>
            </a:r>
            <a:r>
              <a:rPr lang="en-US" sz="4000" b="1" dirty="0" smtClean="0">
                <a:solidFill>
                  <a:srgbClr val="4E501F"/>
                </a:solidFill>
              </a:rPr>
              <a:t> um </a:t>
            </a:r>
            <a:r>
              <a:rPr lang="en-US" sz="4000" b="1" dirty="0" err="1" smtClean="0">
                <a:solidFill>
                  <a:srgbClr val="4E501F"/>
                </a:solidFill>
              </a:rPr>
              <a:t>icp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80" y="6362958"/>
            <a:ext cx="66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i="1" dirty="0" smtClean="0"/>
              <a:t>Inductively Coupled Plasma </a:t>
            </a:r>
            <a:r>
              <a:rPr lang="en-US" sz="1600" dirty="0" smtClean="0"/>
              <a:t>(Plasma </a:t>
            </a:r>
            <a:r>
              <a:rPr lang="en-US" sz="1600" dirty="0" err="1" smtClean="0"/>
              <a:t>Acoplado</a:t>
            </a:r>
            <a:r>
              <a:rPr lang="en-US" sz="1600" dirty="0" smtClean="0"/>
              <a:t> </a:t>
            </a:r>
            <a:r>
              <a:rPr lang="en-US" sz="1600" dirty="0" err="1" smtClean="0"/>
              <a:t>Indutivamente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MG_33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2" y="1680381"/>
            <a:ext cx="4270710" cy="4607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6292444" y="3568819"/>
            <a:ext cx="460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UM DETECTOR PARA TODOS OS ELEMENTOS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4565" y="1680381"/>
            <a:ext cx="3649531" cy="389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2200" dirty="0" smtClean="0"/>
              <a:t>- A </a:t>
            </a:r>
            <a:r>
              <a:rPr lang="en-US" sz="2200" b="1" dirty="0" err="1" smtClean="0"/>
              <a:t>luz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emitida</a:t>
            </a:r>
            <a:r>
              <a:rPr lang="en-US" sz="2200" b="1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no plasma </a:t>
            </a:r>
            <a:r>
              <a:rPr lang="en-US" sz="2200" b="1" dirty="0" err="1" smtClean="0"/>
              <a:t>entra</a:t>
            </a:r>
            <a:r>
              <a:rPr lang="en-US" sz="2200" b="1" dirty="0" smtClean="0"/>
              <a:t> no </a:t>
            </a:r>
            <a:r>
              <a:rPr lang="en-US" sz="2200" b="1" dirty="0" err="1" smtClean="0"/>
              <a:t>policromador</a:t>
            </a:r>
            <a:r>
              <a:rPr lang="en-US" sz="2200" dirty="0" smtClean="0"/>
              <a:t> e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b="1" dirty="0" err="1" smtClean="0"/>
              <a:t>dispersada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um </a:t>
            </a:r>
            <a:r>
              <a:rPr lang="en-US" sz="2200" dirty="0" err="1" smtClean="0"/>
              <a:t>prisma</a:t>
            </a:r>
            <a:r>
              <a:rPr lang="en-US" sz="2200" dirty="0" smtClean="0"/>
              <a:t> e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rede</a:t>
            </a:r>
            <a:r>
              <a:rPr lang="en-US" sz="2200" dirty="0" smtClean="0"/>
              <a:t> de </a:t>
            </a:r>
            <a:r>
              <a:rPr lang="en-US" sz="2200" dirty="0" err="1" smtClean="0"/>
              <a:t>difração</a:t>
            </a:r>
            <a:r>
              <a:rPr lang="en-US" sz="2200" dirty="0" smtClean="0"/>
              <a:t>;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2200" dirty="0" smtClean="0"/>
              <a:t>- A </a:t>
            </a:r>
            <a:r>
              <a:rPr lang="en-US" sz="2200" b="1" dirty="0" err="1" smtClean="0"/>
              <a:t>detecção</a:t>
            </a:r>
            <a:r>
              <a:rPr lang="en-US" sz="2200" dirty="0" smtClean="0"/>
              <a:t> dos </a:t>
            </a:r>
            <a:r>
              <a:rPr lang="en-US" sz="2200" dirty="0" err="1" smtClean="0"/>
              <a:t>sinais</a:t>
            </a:r>
            <a:r>
              <a:rPr lang="en-US" sz="2200" dirty="0" smtClean="0"/>
              <a:t> (165 a 1000 nm)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feita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um </a:t>
            </a:r>
            <a:r>
              <a:rPr lang="en-US" sz="2200" b="1" dirty="0" err="1" smtClean="0"/>
              <a:t>único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dispositivo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4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Correção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radiação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fundo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23" y="1802511"/>
            <a:ext cx="854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A23A28"/>
                </a:solidFill>
              </a:rPr>
              <a:t>Objetivo</a:t>
            </a:r>
            <a:r>
              <a:rPr lang="en-US" sz="2400" b="1" dirty="0" smtClean="0">
                <a:solidFill>
                  <a:srgbClr val="A23A28"/>
                </a:solidFill>
              </a:rPr>
              <a:t>: </a:t>
            </a:r>
            <a:r>
              <a:rPr lang="en-US" sz="2400" dirty="0" err="1" smtClean="0"/>
              <a:t>distinguir</a:t>
            </a:r>
            <a:r>
              <a:rPr lang="en-US" sz="2400" dirty="0" smtClean="0"/>
              <a:t> o </a:t>
            </a:r>
            <a:r>
              <a:rPr lang="en-US" sz="2400" b="1" dirty="0" err="1" smtClean="0"/>
              <a:t>sinal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analito</a:t>
            </a:r>
            <a:r>
              <a:rPr lang="en-US" sz="2400" b="1" dirty="0" smtClean="0"/>
              <a:t> </a:t>
            </a:r>
            <a:r>
              <a:rPr lang="en-US" sz="2400" dirty="0" smtClean="0"/>
              <a:t>do </a:t>
            </a:r>
            <a:r>
              <a:rPr lang="en-US" sz="2400" dirty="0" err="1" smtClean="0"/>
              <a:t>sinal</a:t>
            </a:r>
            <a:r>
              <a:rPr lang="en-US" sz="2400" dirty="0" smtClean="0"/>
              <a:t> da </a:t>
            </a:r>
            <a:r>
              <a:rPr lang="en-US" sz="2400" dirty="0" err="1" smtClean="0"/>
              <a:t>absorção</a:t>
            </a:r>
            <a:r>
              <a:rPr lang="en-US" sz="2400" dirty="0" smtClean="0"/>
              <a:t>, da </a:t>
            </a:r>
            <a:r>
              <a:rPr lang="en-US" sz="2400" dirty="0" err="1" smtClean="0"/>
              <a:t>emissão</a:t>
            </a:r>
            <a:r>
              <a:rPr lang="en-US" sz="2400" dirty="0" smtClean="0"/>
              <a:t> e do </a:t>
            </a:r>
            <a:r>
              <a:rPr lang="en-US" sz="2400" dirty="0" err="1" smtClean="0"/>
              <a:t>espalhamento</a:t>
            </a:r>
            <a:r>
              <a:rPr lang="en-US" sz="2400" dirty="0" smtClean="0"/>
              <a:t> </a:t>
            </a:r>
            <a:r>
              <a:rPr lang="en-US" sz="2400" dirty="0" err="1" smtClean="0"/>
              <a:t>ótico</a:t>
            </a:r>
            <a:r>
              <a:rPr lang="en-US" sz="2400" dirty="0" smtClean="0"/>
              <a:t> da </a:t>
            </a:r>
            <a:r>
              <a:rPr lang="en-US" sz="2400" b="1" dirty="0" err="1" smtClean="0"/>
              <a:t>matriz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amostra</a:t>
            </a:r>
            <a:r>
              <a:rPr lang="en-US" sz="2400" dirty="0" smtClean="0"/>
              <a:t>, da </a:t>
            </a:r>
            <a:r>
              <a:rPr lang="en-US" sz="2400" b="1" dirty="0" err="1" smtClean="0"/>
              <a:t>chama</a:t>
            </a:r>
            <a:r>
              <a:rPr lang="en-US" sz="2400" dirty="0" smtClean="0"/>
              <a:t>, do </a:t>
            </a:r>
            <a:r>
              <a:rPr lang="en-US" sz="2400" b="1" dirty="0" smtClean="0"/>
              <a:t>plasma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de um </a:t>
            </a:r>
            <a:r>
              <a:rPr lang="en-US" sz="2400" b="1" dirty="0" err="1" smtClean="0"/>
              <a:t>forno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grafite</a:t>
            </a:r>
            <a:endParaRPr lang="en-US" sz="2400" b="1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4829" r="5001" b="2305"/>
          <a:stretch/>
        </p:blipFill>
        <p:spPr>
          <a:xfrm>
            <a:off x="426128" y="3633386"/>
            <a:ext cx="4518211" cy="2816840"/>
          </a:xfrm>
          <a:prstGeom prst="rect">
            <a:avLst/>
          </a:prstGeom>
          <a:ln w="38100" cmpd="dbl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20236" y="3554483"/>
            <a:ext cx="38249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Sinais</a:t>
            </a:r>
            <a:r>
              <a:rPr lang="en-US" sz="2200" dirty="0" smtClean="0"/>
              <a:t> </a:t>
            </a:r>
            <a:r>
              <a:rPr lang="en-US" sz="2200" dirty="0" err="1" smtClean="0"/>
              <a:t>atômicos</a:t>
            </a:r>
            <a:r>
              <a:rPr lang="en-US" sz="2200" dirty="0" smtClean="0"/>
              <a:t> </a:t>
            </a:r>
            <a:r>
              <a:rPr lang="en-US" sz="2200" b="1" dirty="0" err="1" smtClean="0"/>
              <a:t>superpostos</a:t>
            </a:r>
            <a:r>
              <a:rPr lang="en-US" sz="2200" dirty="0" smtClean="0"/>
              <a:t> a </a:t>
            </a:r>
            <a:r>
              <a:rPr lang="en-US" sz="2200" dirty="0" err="1" smtClean="0"/>
              <a:t>radiação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fundo</a:t>
            </a:r>
            <a:r>
              <a:rPr lang="en-US" sz="2200" dirty="0" smtClean="0"/>
              <a:t> com </a:t>
            </a:r>
            <a:r>
              <a:rPr lang="en-US" sz="2200" b="1" dirty="0" err="1" smtClean="0"/>
              <a:t>absorbância</a:t>
            </a:r>
            <a:r>
              <a:rPr lang="en-US" sz="2200" b="1" dirty="0" smtClean="0"/>
              <a:t> de 0,3</a:t>
            </a:r>
          </a:p>
          <a:p>
            <a:pPr marL="285750" indent="-285750" algn="ctr"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Correção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importante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fornos</a:t>
            </a:r>
            <a:r>
              <a:rPr lang="en-US" sz="2200" dirty="0" smtClean="0"/>
              <a:t> de </a:t>
            </a:r>
            <a:r>
              <a:rPr lang="en-US" sz="2200" dirty="0" err="1" smtClean="0"/>
              <a:t>grafite</a:t>
            </a:r>
            <a:r>
              <a:rPr lang="en-US" sz="2200" dirty="0" smtClean="0"/>
              <a:t> (</a:t>
            </a:r>
            <a:r>
              <a:rPr lang="en-US" sz="2200" b="1" dirty="0" err="1" smtClean="0"/>
              <a:t>fumaça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queima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604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280400" y="5124823"/>
            <a:ext cx="3933012" cy="1521633"/>
          </a:xfrm>
          <a:prstGeom prst="homePlat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280400" y="3528485"/>
            <a:ext cx="3933012" cy="1521633"/>
          </a:xfrm>
          <a:prstGeom prst="homePlat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Correção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radiação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fundo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pic>
        <p:nvPicPr>
          <p:cNvPr id="4" name="Picture 3" descr="FullSizeRender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b="69619"/>
          <a:stretch/>
        </p:blipFill>
        <p:spPr>
          <a:xfrm>
            <a:off x="280400" y="3498603"/>
            <a:ext cx="3167531" cy="1521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00" y="1724259"/>
            <a:ext cx="577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Interruptor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rotatório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feixe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luminoso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80400" y="5154705"/>
            <a:ext cx="3167531" cy="1498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400" y="2233557"/>
            <a:ext cx="857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err="1"/>
              <a:t>Atua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distinção</a:t>
            </a:r>
            <a:r>
              <a:rPr lang="en-US" sz="2200" dirty="0"/>
              <a:t> entre o </a:t>
            </a:r>
            <a:r>
              <a:rPr lang="en-US" sz="2200" dirty="0" err="1"/>
              <a:t>sinal</a:t>
            </a:r>
            <a:r>
              <a:rPr lang="en-US" sz="2200" dirty="0"/>
              <a:t> da </a:t>
            </a:r>
            <a:r>
              <a:rPr lang="en-US" sz="2200" dirty="0" err="1"/>
              <a:t>chama</a:t>
            </a:r>
            <a:r>
              <a:rPr lang="en-US" sz="2200" dirty="0"/>
              <a:t> e o </a:t>
            </a:r>
            <a:r>
              <a:rPr lang="en-US" sz="2200" dirty="0" err="1"/>
              <a:t>sinal</a:t>
            </a:r>
            <a:r>
              <a:rPr lang="en-US" sz="2200" dirty="0"/>
              <a:t> </a:t>
            </a:r>
            <a:r>
              <a:rPr lang="en-US" sz="2200" dirty="0" err="1"/>
              <a:t>proveniente</a:t>
            </a:r>
            <a:r>
              <a:rPr lang="en-US" sz="2200" dirty="0"/>
              <a:t> da </a:t>
            </a:r>
            <a:r>
              <a:rPr lang="en-US" sz="2200" dirty="0" err="1"/>
              <a:t>linha</a:t>
            </a:r>
            <a:r>
              <a:rPr lang="en-US" sz="2200" dirty="0"/>
              <a:t> </a:t>
            </a:r>
            <a:r>
              <a:rPr lang="en-US" sz="2200" dirty="0" err="1"/>
              <a:t>espectral</a:t>
            </a:r>
            <a:r>
              <a:rPr lang="en-US" sz="2200" dirty="0"/>
              <a:t> </a:t>
            </a:r>
            <a:r>
              <a:rPr lang="en-US" sz="2200" dirty="0" err="1"/>
              <a:t>atômica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se </a:t>
            </a:r>
            <a:r>
              <a:rPr lang="en-US" sz="2200" dirty="0" err="1"/>
              <a:t>deseja</a:t>
            </a:r>
            <a:r>
              <a:rPr lang="en-US" sz="2200" dirty="0"/>
              <a:t> </a:t>
            </a:r>
            <a:r>
              <a:rPr lang="en-US" sz="2200" dirty="0" err="1"/>
              <a:t>analisar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3412" y="3660588"/>
            <a:ext cx="46467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emissão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lâmpada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e da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chama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atingem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o detector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simultaneamente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3412" y="5467097"/>
            <a:ext cx="464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Somente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emissão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chama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atinge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o detector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6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Correção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radiação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fundo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pic>
        <p:nvPicPr>
          <p:cNvPr id="4" name="Picture 3" descr="FullSizeRender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b="69619"/>
          <a:stretch/>
        </p:blipFill>
        <p:spPr>
          <a:xfrm>
            <a:off x="922870" y="3408957"/>
            <a:ext cx="3167531" cy="15216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099646" y="3408957"/>
            <a:ext cx="3167531" cy="1498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80400" y="2233557"/>
            <a:ext cx="857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err="1"/>
              <a:t>Atua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distinção</a:t>
            </a:r>
            <a:r>
              <a:rPr lang="en-US" sz="2200" dirty="0"/>
              <a:t> entre o </a:t>
            </a:r>
            <a:r>
              <a:rPr lang="en-US" sz="2200" dirty="0" err="1"/>
              <a:t>sinal</a:t>
            </a:r>
            <a:r>
              <a:rPr lang="en-US" sz="2200" dirty="0"/>
              <a:t> da </a:t>
            </a:r>
            <a:r>
              <a:rPr lang="en-US" sz="2200" dirty="0" err="1"/>
              <a:t>chama</a:t>
            </a:r>
            <a:r>
              <a:rPr lang="en-US" sz="2200" dirty="0"/>
              <a:t> e o </a:t>
            </a:r>
            <a:r>
              <a:rPr lang="en-US" sz="2200" dirty="0" err="1"/>
              <a:t>sinal</a:t>
            </a:r>
            <a:r>
              <a:rPr lang="en-US" sz="2200" dirty="0"/>
              <a:t> </a:t>
            </a:r>
            <a:r>
              <a:rPr lang="en-US" sz="2200" dirty="0" err="1"/>
              <a:t>proveniente</a:t>
            </a:r>
            <a:r>
              <a:rPr lang="en-US" sz="2200" dirty="0"/>
              <a:t> da </a:t>
            </a:r>
            <a:r>
              <a:rPr lang="en-US" sz="2200" dirty="0" err="1"/>
              <a:t>linha</a:t>
            </a:r>
            <a:r>
              <a:rPr lang="en-US" sz="2200" dirty="0"/>
              <a:t> </a:t>
            </a:r>
            <a:r>
              <a:rPr lang="en-US" sz="2200" dirty="0" err="1"/>
              <a:t>espectral</a:t>
            </a:r>
            <a:r>
              <a:rPr lang="en-US" sz="2200" dirty="0"/>
              <a:t> </a:t>
            </a:r>
            <a:r>
              <a:rPr lang="en-US" sz="2200" dirty="0" err="1"/>
              <a:t>atômica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se </a:t>
            </a:r>
            <a:r>
              <a:rPr lang="en-US" sz="2200" dirty="0" err="1"/>
              <a:t>deseja</a:t>
            </a:r>
            <a:r>
              <a:rPr lang="en-US" sz="2200" dirty="0"/>
              <a:t> </a:t>
            </a:r>
            <a:r>
              <a:rPr lang="en-US" sz="2200" dirty="0" err="1"/>
              <a:t>analisar</a:t>
            </a:r>
            <a:endParaRPr lang="en-US" sz="2200" dirty="0"/>
          </a:p>
        </p:txBody>
      </p:sp>
      <p:pic>
        <p:nvPicPr>
          <p:cNvPr id="8" name="Picture 7" descr="FullSizeRender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75381"/>
          <a:stretch/>
        </p:blipFill>
        <p:spPr>
          <a:xfrm>
            <a:off x="2528547" y="4980899"/>
            <a:ext cx="4086906" cy="16883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0400" y="1724259"/>
            <a:ext cx="577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Interruptor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rotatório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feixe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luminoso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999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Correção</a:t>
            </a:r>
            <a:r>
              <a:rPr lang="en-US" sz="4000" b="1" dirty="0" smtClean="0">
                <a:solidFill>
                  <a:srgbClr val="4E501F"/>
                </a:solidFill>
              </a:rPr>
              <a:t> da </a:t>
            </a:r>
            <a:r>
              <a:rPr lang="en-US" sz="4000" b="1" dirty="0" err="1" smtClean="0">
                <a:solidFill>
                  <a:srgbClr val="4E501F"/>
                </a:solidFill>
              </a:rPr>
              <a:t>radiação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fundo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400" y="2173793"/>
            <a:ext cx="857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err="1" smtClean="0"/>
              <a:t>Compensa</a:t>
            </a:r>
            <a:r>
              <a:rPr lang="en-US" sz="2200" dirty="0" smtClean="0"/>
              <a:t> a </a:t>
            </a:r>
            <a:r>
              <a:rPr lang="en-US" sz="2200" dirty="0" err="1" smtClean="0"/>
              <a:t>emissão</a:t>
            </a:r>
            <a:r>
              <a:rPr lang="en-US" sz="2200" dirty="0" smtClean="0"/>
              <a:t> da </a:t>
            </a:r>
            <a:r>
              <a:rPr lang="en-US" sz="2200" dirty="0" err="1" smtClean="0"/>
              <a:t>chama</a:t>
            </a:r>
            <a:r>
              <a:rPr lang="en-US" sz="2200" dirty="0" smtClean="0"/>
              <a:t> mas </a:t>
            </a:r>
            <a:r>
              <a:rPr lang="en-US" sz="2200" b="1" dirty="0" err="1" smtClean="0"/>
              <a:t>não</a:t>
            </a:r>
            <a:r>
              <a:rPr lang="en-US" sz="2200" dirty="0" smtClean="0"/>
              <a:t> o </a:t>
            </a:r>
            <a:r>
              <a:rPr lang="en-US" sz="2200" dirty="0" err="1" smtClean="0"/>
              <a:t>espalhamento</a:t>
            </a:r>
            <a:r>
              <a:rPr lang="en-US" sz="2200" dirty="0" smtClean="0"/>
              <a:t> </a:t>
            </a:r>
            <a:r>
              <a:rPr lang="en-US" sz="2200" dirty="0" err="1" smtClean="0"/>
              <a:t>luminoso</a:t>
            </a:r>
            <a:r>
              <a:rPr lang="en-US" sz="2200" dirty="0" smtClean="0"/>
              <a:t> e a </a:t>
            </a:r>
            <a:r>
              <a:rPr lang="en-US" sz="2200" dirty="0" err="1" smtClean="0"/>
              <a:t>absorção</a:t>
            </a:r>
            <a:r>
              <a:rPr lang="en-US" sz="2200" dirty="0" smtClean="0"/>
              <a:t> </a:t>
            </a:r>
            <a:r>
              <a:rPr lang="en-US" sz="2200" dirty="0" err="1" smtClean="0"/>
              <a:t>proveniente</a:t>
            </a:r>
            <a:r>
              <a:rPr lang="en-US" sz="2200" dirty="0" smtClean="0"/>
              <a:t> da </a:t>
            </a:r>
            <a:r>
              <a:rPr lang="en-US" sz="2200" dirty="0" err="1" smtClean="0"/>
              <a:t>radiação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fundo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76941" y="3144838"/>
            <a:ext cx="3246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Lâmpada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Deutério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948" y="3136443"/>
            <a:ext cx="2125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8A853C"/>
                </a:solidFill>
              </a:rPr>
              <a:t>Efeito</a:t>
            </a:r>
            <a:r>
              <a:rPr lang="en-US" sz="2200" b="1" dirty="0" smtClean="0">
                <a:solidFill>
                  <a:srgbClr val="8A853C"/>
                </a:solidFill>
              </a:rPr>
              <a:t> Zeeman</a:t>
            </a:r>
            <a:endParaRPr lang="en-US" sz="2200" b="1" dirty="0">
              <a:solidFill>
                <a:srgbClr val="8A853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400" y="3107766"/>
            <a:ext cx="4220578" cy="3342462"/>
          </a:xfrm>
          <a:prstGeom prst="rect">
            <a:avLst/>
          </a:prstGeom>
          <a:noFill/>
          <a:ln w="28575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39540" y="3107765"/>
            <a:ext cx="4220578" cy="3342462"/>
          </a:xfrm>
          <a:prstGeom prst="rect">
            <a:avLst/>
          </a:prstGeom>
          <a:noFill/>
          <a:ln w="28575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401" y="3570943"/>
            <a:ext cx="4220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 Luz da </a:t>
            </a:r>
            <a:r>
              <a:rPr lang="en-US" sz="2000" dirty="0" err="1" smtClean="0"/>
              <a:t>lâmpada</a:t>
            </a:r>
            <a:r>
              <a:rPr lang="en-US" sz="2000" dirty="0" smtClean="0"/>
              <a:t> de 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absorvida</a:t>
            </a:r>
            <a:r>
              <a:rPr lang="en-US" sz="2000" dirty="0" smtClean="0"/>
              <a:t> e </a:t>
            </a:r>
            <a:r>
              <a:rPr lang="en-US" sz="2000" dirty="0" err="1" smtClean="0"/>
              <a:t>espalhada</a:t>
            </a:r>
            <a:r>
              <a:rPr lang="en-US" sz="2000" dirty="0" smtClean="0"/>
              <a:t> </a:t>
            </a:r>
            <a:r>
              <a:rPr lang="en-US" sz="2000" b="1" dirty="0" smtClean="0"/>
              <a:t>SOMENTE</a:t>
            </a:r>
            <a:r>
              <a:rPr lang="en-US" sz="2000" dirty="0" smtClean="0"/>
              <a:t> 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radiação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fundo</a:t>
            </a:r>
            <a:r>
              <a:rPr lang="en-US" sz="2000" dirty="0" smtClean="0"/>
              <a:t>;</a:t>
            </a:r>
          </a:p>
          <a:p>
            <a:pPr algn="ctr"/>
            <a:r>
              <a:rPr lang="en-US" sz="2000" dirty="0" smtClean="0"/>
              <a:t>- </a:t>
            </a:r>
            <a:r>
              <a:rPr lang="en-US" sz="2000" b="1" dirty="0" err="1" smtClean="0"/>
              <a:t>Diferença</a:t>
            </a:r>
            <a:r>
              <a:rPr lang="en-US" sz="2000" dirty="0" smtClean="0"/>
              <a:t> entre a </a:t>
            </a:r>
            <a:r>
              <a:rPr lang="en-US" sz="2000" dirty="0" err="1" smtClean="0"/>
              <a:t>absorbância</a:t>
            </a:r>
            <a:r>
              <a:rPr lang="en-US" sz="2000" dirty="0" smtClean="0"/>
              <a:t> </a:t>
            </a:r>
            <a:r>
              <a:rPr lang="en-US" sz="2000" dirty="0" err="1" smtClean="0"/>
              <a:t>medida</a:t>
            </a:r>
            <a:r>
              <a:rPr lang="en-US" sz="2000" dirty="0" smtClean="0"/>
              <a:t> com a </a:t>
            </a:r>
            <a:r>
              <a:rPr lang="en-US" sz="2000" b="1" dirty="0" err="1" smtClean="0"/>
              <a:t>lâmpada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cátodo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oco</a:t>
            </a:r>
            <a:r>
              <a:rPr lang="en-US" sz="2000" dirty="0" smtClean="0"/>
              <a:t> e a </a:t>
            </a:r>
            <a:r>
              <a:rPr lang="en-US" sz="2000" dirty="0" err="1" smtClean="0"/>
              <a:t>absorbância</a:t>
            </a:r>
            <a:r>
              <a:rPr lang="en-US" sz="2000" dirty="0" smtClean="0"/>
              <a:t> </a:t>
            </a:r>
            <a:r>
              <a:rPr lang="en-US" sz="2000" dirty="0" err="1" smtClean="0"/>
              <a:t>medida</a:t>
            </a:r>
            <a:r>
              <a:rPr lang="en-US" sz="2000" dirty="0" smtClean="0"/>
              <a:t> com a </a:t>
            </a:r>
            <a:r>
              <a:rPr lang="en-US" sz="2000" b="1" dirty="0" err="1" smtClean="0"/>
              <a:t>lâmpada</a:t>
            </a:r>
            <a:r>
              <a:rPr lang="en-US" sz="2000" b="1" dirty="0" smtClean="0"/>
              <a:t> de D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oriunda</a:t>
            </a:r>
            <a:r>
              <a:rPr lang="en-US" sz="2000" dirty="0" smtClean="0"/>
              <a:t> </a:t>
            </a:r>
            <a:r>
              <a:rPr lang="en-US" sz="2000" dirty="0" err="1" smtClean="0"/>
              <a:t>apenas</a:t>
            </a:r>
            <a:r>
              <a:rPr lang="en-US" sz="2000" dirty="0" smtClean="0"/>
              <a:t> do </a:t>
            </a:r>
            <a:r>
              <a:rPr lang="en-US" sz="2000" b="1" dirty="0" err="1" smtClean="0"/>
              <a:t>analito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53379" y="3575725"/>
            <a:ext cx="4220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 </a:t>
            </a:r>
            <a:r>
              <a:rPr lang="en-US" sz="2000" b="1" dirty="0" smtClean="0"/>
              <a:t>Campo </a:t>
            </a:r>
            <a:r>
              <a:rPr lang="en-US" sz="2000" b="1" dirty="0" err="1"/>
              <a:t>magnético</a:t>
            </a:r>
            <a:r>
              <a:rPr lang="en-US" sz="2000" b="1" dirty="0"/>
              <a:t> </a:t>
            </a:r>
            <a:r>
              <a:rPr lang="en-US" sz="2000" dirty="0" err="1"/>
              <a:t>intenso</a:t>
            </a:r>
            <a:r>
              <a:rPr lang="en-US" sz="2000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ligado</a:t>
            </a:r>
            <a:r>
              <a:rPr lang="en-US" sz="2000" dirty="0"/>
              <a:t> e </a:t>
            </a:r>
            <a:r>
              <a:rPr lang="en-US" sz="2000" dirty="0" err="1"/>
              <a:t>desligado</a:t>
            </a:r>
            <a:r>
              <a:rPr lang="en-US" sz="2000" dirty="0"/>
              <a:t> </a:t>
            </a:r>
            <a:r>
              <a:rPr lang="en-US" sz="2000" dirty="0" err="1" smtClean="0"/>
              <a:t>alternadamente</a:t>
            </a:r>
            <a:r>
              <a:rPr lang="en-US" sz="2000" dirty="0" smtClean="0"/>
              <a:t>: </a:t>
            </a:r>
          </a:p>
          <a:p>
            <a:pPr algn="ctr"/>
            <a:r>
              <a:rPr lang="en-US" sz="2000" dirty="0" smtClean="0"/>
              <a:t>- A </a:t>
            </a:r>
            <a:r>
              <a:rPr lang="en-US" sz="2000" b="1" dirty="0" err="1"/>
              <a:t>amostra</a:t>
            </a:r>
            <a:r>
              <a:rPr lang="en-US" sz="2000" b="1" dirty="0"/>
              <a:t> e a </a:t>
            </a:r>
            <a:r>
              <a:rPr lang="en-US" sz="2000" b="1" dirty="0" err="1"/>
              <a:t>radiação</a:t>
            </a:r>
            <a:r>
              <a:rPr lang="en-US" sz="2000" b="1" dirty="0"/>
              <a:t> de </a:t>
            </a:r>
            <a:r>
              <a:rPr lang="en-US" sz="2000" b="1" dirty="0" err="1"/>
              <a:t>fundo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observadas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o </a:t>
            </a:r>
            <a:r>
              <a:rPr lang="en-US" sz="2000" b="1" dirty="0"/>
              <a:t>campo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desligado</a:t>
            </a:r>
            <a:r>
              <a:rPr lang="en-US" sz="2000" dirty="0"/>
              <a:t>, e </a:t>
            </a:r>
            <a:r>
              <a:rPr lang="en-US" sz="2000" b="1" dirty="0" err="1"/>
              <a:t>apenas</a:t>
            </a:r>
            <a:r>
              <a:rPr lang="en-US" sz="2000" b="1" dirty="0"/>
              <a:t> a </a:t>
            </a:r>
            <a:r>
              <a:rPr lang="en-US" sz="2000" b="1" dirty="0" err="1"/>
              <a:t>radiação</a:t>
            </a:r>
            <a:r>
              <a:rPr lang="en-US" sz="2000" b="1" dirty="0"/>
              <a:t> de </a:t>
            </a:r>
            <a:r>
              <a:rPr lang="en-US" sz="2000" b="1" dirty="0" err="1"/>
              <a:t>fundo</a:t>
            </a:r>
            <a:r>
              <a:rPr lang="en-US" sz="2000" b="1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observada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o </a:t>
            </a:r>
            <a:r>
              <a:rPr lang="en-US" sz="2000" b="1" dirty="0"/>
              <a:t>campo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 smtClean="0"/>
              <a:t>ligado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0400" y="1724259"/>
            <a:ext cx="577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Interruptor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rotatório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feixe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luminoso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140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  <p:bldP spid="12" grpId="0" animBg="1"/>
      <p:bldP spid="9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Limites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detecção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00" y="1754141"/>
            <a:ext cx="1775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DEFINIÇÃO: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280400" y="2128970"/>
            <a:ext cx="8579718" cy="129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smtClean="0"/>
              <a:t>“</a:t>
            </a:r>
            <a:r>
              <a:rPr lang="en-US" sz="2200" dirty="0" err="1" smtClean="0"/>
              <a:t>Concentração</a:t>
            </a:r>
            <a:r>
              <a:rPr lang="en-US" sz="2200" dirty="0" smtClean="0"/>
              <a:t> de um </a:t>
            </a:r>
            <a:r>
              <a:rPr lang="en-US" sz="2200" dirty="0" err="1" smtClean="0"/>
              <a:t>elemento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produz</a:t>
            </a:r>
            <a:r>
              <a:rPr lang="en-US" sz="2200" dirty="0" smtClean="0"/>
              <a:t> um </a:t>
            </a:r>
            <a:r>
              <a:rPr lang="en-US" sz="2200" dirty="0" err="1" smtClean="0"/>
              <a:t>sinal</a:t>
            </a:r>
            <a:r>
              <a:rPr lang="en-US" sz="2200" dirty="0" smtClean="0"/>
              <a:t> </a:t>
            </a:r>
            <a:r>
              <a:rPr lang="en-US" sz="2200" dirty="0" err="1" smtClean="0"/>
              <a:t>cuja</a:t>
            </a:r>
            <a:r>
              <a:rPr lang="en-US" sz="2200" dirty="0" smtClean="0"/>
              <a:t> </a:t>
            </a:r>
            <a:r>
              <a:rPr lang="en-US" sz="2200" dirty="0" err="1" smtClean="0"/>
              <a:t>intensidade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b="1" i="1" dirty="0" err="1" smtClean="0"/>
              <a:t>duas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vezes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maior</a:t>
            </a:r>
            <a:r>
              <a:rPr lang="en-US" sz="2200" b="1" i="1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o </a:t>
            </a:r>
            <a:r>
              <a:rPr lang="en-US" sz="2200" dirty="0" err="1" smtClean="0"/>
              <a:t>nível</a:t>
            </a:r>
            <a:r>
              <a:rPr lang="en-US" sz="2200" dirty="0" smtClean="0"/>
              <a:t> de </a:t>
            </a:r>
            <a:r>
              <a:rPr lang="en-US" sz="2200" dirty="0" err="1" smtClean="0"/>
              <a:t>ruído</a:t>
            </a:r>
            <a:r>
              <a:rPr lang="en-US" sz="2200" dirty="0" smtClean="0"/>
              <a:t> da </a:t>
            </a:r>
            <a:r>
              <a:rPr lang="en-US" sz="2200" dirty="0" err="1" smtClean="0"/>
              <a:t>linha</a:t>
            </a:r>
            <a:r>
              <a:rPr lang="en-US" sz="2200" dirty="0" smtClean="0"/>
              <a:t>-base”</a:t>
            </a:r>
            <a:endParaRPr lang="en-US" sz="2200" dirty="0"/>
          </a:p>
        </p:txBody>
      </p:sp>
      <p:pic>
        <p:nvPicPr>
          <p:cNvPr id="3" name="Picture 2" descr="FullSizeRender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4168" r="10620"/>
          <a:stretch/>
        </p:blipFill>
        <p:spPr>
          <a:xfrm>
            <a:off x="1290851" y="3428813"/>
            <a:ext cx="3752441" cy="274390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0400" y="5145602"/>
            <a:ext cx="106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/>
              <a:t>nível</a:t>
            </a:r>
            <a:r>
              <a:rPr lang="en-US" b="1" dirty="0" smtClean="0"/>
              <a:t> de </a:t>
            </a:r>
          </a:p>
          <a:p>
            <a:pPr algn="r"/>
            <a:r>
              <a:rPr lang="en-US" b="1" dirty="0" err="1" smtClean="0"/>
              <a:t>ruído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9294" y="5064719"/>
            <a:ext cx="3600823" cy="11079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Nível</a:t>
            </a:r>
            <a:r>
              <a:rPr lang="en-US" sz="2200" dirty="0" smtClean="0"/>
              <a:t> de </a:t>
            </a:r>
            <a:r>
              <a:rPr lang="en-US" sz="2200" dirty="0" err="1" smtClean="0"/>
              <a:t>ruído</a:t>
            </a:r>
            <a:r>
              <a:rPr lang="en-US" sz="2200" dirty="0" smtClean="0"/>
              <a:t> da </a:t>
            </a:r>
            <a:r>
              <a:rPr lang="en-US" sz="2200" dirty="0" err="1" smtClean="0"/>
              <a:t>linha</a:t>
            </a:r>
            <a:r>
              <a:rPr lang="en-US" sz="2200" dirty="0" smtClean="0"/>
              <a:t>-base </a:t>
            </a:r>
            <a:r>
              <a:rPr lang="en-US" sz="2200" dirty="0" err="1" smtClean="0"/>
              <a:t>deve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dirty="0" err="1" smtClean="0"/>
              <a:t>medido</a:t>
            </a:r>
            <a:r>
              <a:rPr lang="en-US" sz="2200" dirty="0" smtClean="0"/>
              <a:t> </a:t>
            </a:r>
            <a:r>
              <a:rPr lang="en-US" sz="2200" dirty="0" err="1" smtClean="0"/>
              <a:t>usando</a:t>
            </a:r>
            <a:r>
              <a:rPr lang="en-US" sz="2200" dirty="0" smtClean="0"/>
              <a:t>-se um </a:t>
            </a:r>
            <a:r>
              <a:rPr lang="en-US" sz="2200" b="1" dirty="0" err="1" smtClean="0"/>
              <a:t>branco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5889" y="4633832"/>
            <a:ext cx="1878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IMPORTANTE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4040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Limites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detecção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82" y="1788745"/>
            <a:ext cx="8635999" cy="830997"/>
          </a:xfrm>
          <a:prstGeom prst="rect">
            <a:avLst/>
          </a:prstGeom>
          <a:noFill/>
          <a:ln>
            <a:solidFill>
              <a:srgbClr val="000000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Comparação</a:t>
            </a:r>
            <a:r>
              <a:rPr lang="en-US" sz="2400" b="1" dirty="0" smtClean="0"/>
              <a:t> dos </a:t>
            </a:r>
            <a:r>
              <a:rPr lang="en-US" sz="2400" b="1" dirty="0" err="1" smtClean="0"/>
              <a:t>limites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detecção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análises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chama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forno</a:t>
            </a:r>
            <a:r>
              <a:rPr lang="en-US" sz="2400" b="1" dirty="0" smtClean="0"/>
              <a:t> e ICP*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80" y="6362958"/>
            <a:ext cx="66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i="1" dirty="0" smtClean="0"/>
              <a:t>Inductively Coupled Plasma </a:t>
            </a:r>
            <a:r>
              <a:rPr lang="en-US" sz="1600" dirty="0" smtClean="0"/>
              <a:t>(Plasma </a:t>
            </a:r>
            <a:r>
              <a:rPr lang="en-US" sz="1600" dirty="0" err="1" smtClean="0"/>
              <a:t>Acoplado</a:t>
            </a:r>
            <a:r>
              <a:rPr lang="en-US" sz="1600" dirty="0" smtClean="0"/>
              <a:t> </a:t>
            </a:r>
            <a:r>
              <a:rPr lang="en-US" sz="1600" dirty="0" err="1" smtClean="0"/>
              <a:t>Indutivamente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9969"/>
              </p:ext>
            </p:extLst>
          </p:nvPr>
        </p:nvGraphicFramePr>
        <p:xfrm>
          <a:off x="283880" y="3025590"/>
          <a:ext cx="8636000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9000"/>
                <a:gridCol w="2159000"/>
                <a:gridCol w="2159000"/>
                <a:gridCol w="2159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Elementos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Limites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detecção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/g)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Chama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Forno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ICP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Sódio</a:t>
                      </a:r>
                      <a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(Na</a:t>
                      </a:r>
                      <a:r>
                        <a:rPr lang="en-US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Bário</a:t>
                      </a:r>
                      <a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(Ba)</a:t>
                      </a:r>
                      <a:endPara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Alumínio</a:t>
                      </a:r>
                      <a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(Al)</a:t>
                      </a:r>
                      <a:endPara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Rutênio</a:t>
                      </a:r>
                      <a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Ru</a:t>
                      </a:r>
                      <a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Ferro (Fe)</a:t>
                      </a:r>
                      <a:endPara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Fósforo</a:t>
                      </a:r>
                      <a:r>
                        <a:rPr lang="en-US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(P)</a:t>
                      </a:r>
                      <a:endPara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86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23" y="1711403"/>
            <a:ext cx="85706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en-US" sz="2400" b="1" dirty="0" err="1" smtClean="0"/>
              <a:t>Concentração</a:t>
            </a:r>
            <a:r>
              <a:rPr lang="en-US" sz="2400" b="1" dirty="0" smtClean="0"/>
              <a:t> dos </a:t>
            </a:r>
            <a:r>
              <a:rPr lang="en-US" sz="2400" b="1" dirty="0" err="1" smtClean="0"/>
              <a:t>átomos</a:t>
            </a:r>
            <a:r>
              <a:rPr lang="en-US" sz="2400" b="1" dirty="0" smtClean="0"/>
              <a:t> no vapor: </a:t>
            </a:r>
            <a:r>
              <a:rPr lang="en-US" sz="2400" dirty="0" err="1" smtClean="0"/>
              <a:t>determinadas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 smtClean="0"/>
              <a:t>medida</a:t>
            </a:r>
            <a:r>
              <a:rPr lang="en-US" sz="2400" dirty="0" smtClean="0"/>
              <a:t> da </a:t>
            </a:r>
            <a:r>
              <a:rPr lang="en-US" sz="2400" b="1" dirty="0" err="1" smtClean="0"/>
              <a:t>absorção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da </a:t>
            </a:r>
            <a:r>
              <a:rPr lang="en-US" sz="2400" b="1" dirty="0" err="1" smtClean="0"/>
              <a:t>emissão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radiação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determinados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comprimentos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onda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1222825" y="3227442"/>
            <a:ext cx="287999" cy="2879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825" y="3803919"/>
            <a:ext cx="287999" cy="2879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825" y="4436465"/>
            <a:ext cx="287999" cy="2879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22825" y="5097419"/>
            <a:ext cx="287999" cy="2879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45702" y="3136190"/>
            <a:ext cx="2661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Alta </a:t>
            </a:r>
            <a:r>
              <a:rPr lang="en-US" sz="2200" b="1" i="1" dirty="0" err="1" smtClean="0"/>
              <a:t>sensibilidade</a:t>
            </a:r>
            <a:endParaRPr lang="en-US" sz="2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45702" y="3577264"/>
            <a:ext cx="7198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/>
              <a:t>Capacidade</a:t>
            </a:r>
            <a:r>
              <a:rPr lang="en-US" sz="2200" i="1" dirty="0" smtClean="0"/>
              <a:t> de </a:t>
            </a:r>
            <a:r>
              <a:rPr lang="en-US" sz="2200" b="1" i="1" dirty="0" err="1" smtClean="0"/>
              <a:t>distinguir</a:t>
            </a:r>
            <a:r>
              <a:rPr lang="en-US" sz="2200" i="1" dirty="0" smtClean="0"/>
              <a:t> um </a:t>
            </a:r>
            <a:r>
              <a:rPr lang="en-US" sz="2200" i="1" dirty="0" err="1" smtClean="0"/>
              <a:t>elemento</a:t>
            </a:r>
            <a:r>
              <a:rPr lang="en-US" sz="2200" i="1" dirty="0" smtClean="0"/>
              <a:t> de outro </a:t>
            </a:r>
            <a:r>
              <a:rPr lang="en-US" sz="2200" i="1" dirty="0" err="1" smtClean="0"/>
              <a:t>em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amostras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complexas</a:t>
            </a:r>
            <a:endParaRPr lang="en-US" sz="2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45702" y="4356494"/>
            <a:ext cx="7021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/>
              <a:t>Análise</a:t>
            </a:r>
            <a:r>
              <a:rPr lang="en-US" sz="2200" i="1" dirty="0" smtClean="0"/>
              <a:t> </a:t>
            </a:r>
            <a:r>
              <a:rPr lang="en-US" sz="2200" b="1" i="1" dirty="0" err="1" smtClean="0"/>
              <a:t>simultânea</a:t>
            </a:r>
            <a:r>
              <a:rPr lang="en-US" sz="2200" i="1" dirty="0" smtClean="0"/>
              <a:t> de </a:t>
            </a:r>
            <a:r>
              <a:rPr lang="en-US" sz="2200" i="1" dirty="0" err="1" smtClean="0"/>
              <a:t>vários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elementos</a:t>
            </a:r>
            <a:endParaRPr lang="en-US" sz="2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45702" y="4853755"/>
            <a:ext cx="7198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/>
              <a:t>Várias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amostras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podem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analisadas</a:t>
            </a:r>
            <a:r>
              <a:rPr lang="en-US" sz="2200" i="1" dirty="0" smtClean="0"/>
              <a:t> </a:t>
            </a:r>
            <a:r>
              <a:rPr lang="en-US" sz="2200" b="1" i="1" dirty="0" err="1" smtClean="0"/>
              <a:t>automaticamente</a:t>
            </a:r>
            <a:endParaRPr lang="en-US" sz="2200" b="1" i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47914" y="4478243"/>
            <a:ext cx="2171538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VANTAGENS</a:t>
            </a:r>
            <a:endParaRPr lang="en-US" sz="2600" b="1" dirty="0"/>
          </a:p>
        </p:txBody>
      </p:sp>
      <p:sp>
        <p:nvSpPr>
          <p:cNvPr id="12" name="Left Brace 11"/>
          <p:cNvSpPr/>
          <p:nvPr/>
        </p:nvSpPr>
        <p:spPr>
          <a:xfrm>
            <a:off x="838748" y="3167550"/>
            <a:ext cx="266520" cy="3155389"/>
          </a:xfrm>
          <a:prstGeom prst="leftBrace">
            <a:avLst>
              <a:gd name="adj1" fmla="val 83957"/>
              <a:gd name="adj2" fmla="val 50000"/>
            </a:avLst>
          </a:prstGeom>
          <a:ln w="285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22825" y="5781482"/>
            <a:ext cx="287999" cy="2879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45702" y="5553498"/>
            <a:ext cx="7198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/>
              <a:t>Íons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fase</a:t>
            </a:r>
            <a:r>
              <a:rPr lang="en-US" sz="2200" i="1" dirty="0" smtClean="0"/>
              <a:t> vapor </a:t>
            </a:r>
            <a:r>
              <a:rPr lang="en-US" sz="2200" i="1" dirty="0" err="1" smtClean="0"/>
              <a:t>podem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analisados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por</a:t>
            </a:r>
            <a:r>
              <a:rPr lang="en-US" sz="2200" i="1" dirty="0" smtClean="0"/>
              <a:t> </a:t>
            </a:r>
            <a:r>
              <a:rPr lang="en-US" sz="2200" b="1" i="1" dirty="0" err="1" smtClean="0"/>
              <a:t>espectroscopia</a:t>
            </a:r>
            <a:r>
              <a:rPr lang="en-US" sz="2200" b="1" i="1" dirty="0" smtClean="0"/>
              <a:t> de </a:t>
            </a:r>
            <a:r>
              <a:rPr lang="en-US" sz="2200" b="1" i="1" dirty="0" err="1" smtClean="0"/>
              <a:t>massas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88869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8" grpId="0"/>
      <p:bldP spid="12" grpId="0" animBg="1"/>
      <p:bldP spid="19" grpId="0" animBg="1"/>
      <p:bldP spid="2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interferência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6"/>
                </a:solidFill>
              </a:rPr>
              <a:t>7</a:t>
            </a:r>
            <a:r>
              <a:rPr lang="en-US" sz="1600" b="1" i="1" dirty="0" smtClean="0">
                <a:solidFill>
                  <a:schemeClr val="accent6"/>
                </a:solidFill>
              </a:rPr>
              <a:t>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10" y="1752249"/>
            <a:ext cx="8598918" cy="210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Qualquer</a:t>
            </a:r>
            <a:r>
              <a:rPr lang="en-US" sz="2200" dirty="0" smtClean="0"/>
              <a:t> </a:t>
            </a:r>
            <a:r>
              <a:rPr lang="en-US" sz="2200" dirty="0" err="1" smtClean="0"/>
              <a:t>efeito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b="1" dirty="0" err="1" smtClean="0"/>
              <a:t>modifica</a:t>
            </a:r>
            <a:r>
              <a:rPr lang="en-US" sz="2200" b="1" dirty="0" smtClean="0"/>
              <a:t> o </a:t>
            </a:r>
            <a:r>
              <a:rPr lang="en-US" sz="2200" b="1" dirty="0" err="1" smtClean="0"/>
              <a:t>sinal</a:t>
            </a:r>
            <a:r>
              <a:rPr lang="en-US" sz="2200" b="1" dirty="0" smtClean="0"/>
              <a:t> </a:t>
            </a:r>
            <a:r>
              <a:rPr lang="en-US" sz="2200" dirty="0" err="1" smtClean="0"/>
              <a:t>enquanto</a:t>
            </a:r>
            <a:r>
              <a:rPr lang="en-US" sz="2200" dirty="0" smtClean="0"/>
              <a:t> a </a:t>
            </a:r>
            <a:r>
              <a:rPr lang="en-US" sz="2200" b="1" dirty="0" err="1" smtClean="0"/>
              <a:t>concentração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r>
              <a:rPr lang="en-US" sz="2200" dirty="0" smtClean="0"/>
              <a:t> </a:t>
            </a:r>
            <a:r>
              <a:rPr lang="en-US" sz="2200" dirty="0" err="1" smtClean="0"/>
              <a:t>permanece</a:t>
            </a:r>
            <a:r>
              <a:rPr lang="en-US" sz="2200" dirty="0" smtClean="0"/>
              <a:t> </a:t>
            </a:r>
            <a:r>
              <a:rPr lang="en-US" sz="2200" b="1" dirty="0" err="1" smtClean="0"/>
              <a:t>constante</a:t>
            </a:r>
            <a:endParaRPr lang="en-US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Pode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eliminada</a:t>
            </a:r>
            <a:r>
              <a:rPr lang="en-US" sz="2200" dirty="0" smtClean="0"/>
              <a:t> 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remoção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fonte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interferência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preparando</a:t>
            </a:r>
            <a:r>
              <a:rPr lang="en-US" sz="2200" dirty="0" smtClean="0"/>
              <a:t>-se </a:t>
            </a:r>
            <a:r>
              <a:rPr lang="en-US" sz="2200" b="1" dirty="0" err="1" smtClean="0"/>
              <a:t>padrões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apresentem</a:t>
            </a:r>
            <a:r>
              <a:rPr lang="en-US" sz="2200" dirty="0" smtClean="0"/>
              <a:t> a </a:t>
            </a:r>
            <a:r>
              <a:rPr lang="en-US" sz="2200" b="1" dirty="0" err="1" smtClean="0"/>
              <a:t>mesma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interferência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3876" y="4477491"/>
            <a:ext cx="313930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Tipos</a:t>
            </a:r>
            <a:r>
              <a:rPr lang="en-US" sz="2200" dirty="0" smtClean="0"/>
              <a:t> de </a:t>
            </a:r>
            <a:r>
              <a:rPr lang="en-US" sz="2200" dirty="0" err="1" smtClean="0"/>
              <a:t>interferência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9488" y="5462161"/>
            <a:ext cx="4762842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/>
              <a:t>Amostragem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ablação</a:t>
            </a:r>
            <a:r>
              <a:rPr lang="en-US" sz="2200" dirty="0" smtClean="0"/>
              <a:t> a laser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663875" y="4969611"/>
            <a:ext cx="7818455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Méritos</a:t>
            </a:r>
            <a:r>
              <a:rPr lang="en-US" sz="2200" dirty="0" smtClean="0"/>
              <a:t> do plasma </a:t>
            </a:r>
            <a:r>
              <a:rPr lang="en-US" sz="2200" dirty="0" err="1" smtClean="0"/>
              <a:t>acoplado</a:t>
            </a:r>
            <a:r>
              <a:rPr lang="en-US" sz="2200" dirty="0" smtClean="0"/>
              <a:t> </a:t>
            </a:r>
            <a:r>
              <a:rPr lang="en-US" sz="2200" dirty="0" err="1" smtClean="0"/>
              <a:t>indutivamente</a:t>
            </a:r>
            <a:r>
              <a:rPr lang="en-US" sz="2200" dirty="0" smtClean="0"/>
              <a:t> (ICP)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1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0" grpId="0" animBg="1"/>
      <p:bldP spid="2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79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Tipos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interferência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780" y="1937491"/>
            <a:ext cx="358403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Interferência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espectral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7640" y="1937491"/>
            <a:ext cx="3405049" cy="461665"/>
          </a:xfrm>
          <a:prstGeom prst="rect">
            <a:avLst/>
          </a:prstGeom>
          <a:ln>
            <a:solidFill>
              <a:srgbClr val="E8B54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Interferência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química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246" y="2641237"/>
            <a:ext cx="42410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Interferência</a:t>
            </a:r>
            <a:r>
              <a:rPr lang="en-US" sz="2400" dirty="0" smtClean="0"/>
              <a:t> de </a:t>
            </a:r>
            <a:r>
              <a:rPr lang="en-US" sz="2400" b="1" dirty="0" err="1" smtClean="0"/>
              <a:t>ionização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0779" y="5775963"/>
            <a:ext cx="7281909" cy="430887"/>
          </a:xfrm>
          <a:prstGeom prst="rect">
            <a:avLst/>
          </a:pr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Sinais</a:t>
            </a:r>
            <a:r>
              <a:rPr lang="en-US" sz="2200" dirty="0" smtClean="0"/>
              <a:t> </a:t>
            </a:r>
            <a:r>
              <a:rPr lang="en-US" sz="2200" dirty="0" err="1" smtClean="0"/>
              <a:t>indesejados</a:t>
            </a:r>
            <a:r>
              <a:rPr lang="en-US" sz="2200" dirty="0" smtClean="0"/>
              <a:t> se </a:t>
            </a:r>
            <a:r>
              <a:rPr lang="en-US" sz="2200" b="1" dirty="0" err="1" smtClean="0"/>
              <a:t>sobrepõem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sinal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34752" y="3102908"/>
            <a:ext cx="0" cy="363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245" y="3474980"/>
            <a:ext cx="4241013" cy="1107996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Diminuição</a:t>
            </a:r>
            <a:r>
              <a:rPr lang="en-US" sz="2200" dirty="0" smtClean="0"/>
              <a:t> da </a:t>
            </a:r>
            <a:r>
              <a:rPr lang="en-US" sz="2200" dirty="0" err="1" smtClean="0"/>
              <a:t>concentração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r>
              <a:rPr lang="en-US" sz="2200" dirty="0" smtClean="0"/>
              <a:t> 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ionização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parcial</a:t>
            </a:r>
            <a:r>
              <a:rPr lang="en-US" sz="2200" dirty="0" smtClean="0"/>
              <a:t> dos </a:t>
            </a:r>
            <a:r>
              <a:rPr lang="en-US" sz="2200" dirty="0" err="1" smtClean="0"/>
              <a:t>átomos</a:t>
            </a:r>
            <a:endParaRPr lang="en-US" sz="2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90917" y="2399156"/>
            <a:ext cx="0" cy="337680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93317" y="2399156"/>
            <a:ext cx="0" cy="2367078"/>
          </a:xfrm>
          <a:prstGeom prst="line">
            <a:avLst/>
          </a:prstGeom>
          <a:ln>
            <a:solidFill>
              <a:srgbClr val="E8B5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9175" y="4766234"/>
            <a:ext cx="6713513" cy="769441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200" dirty="0" err="1"/>
              <a:t>Diminuição</a:t>
            </a:r>
            <a:r>
              <a:rPr lang="en-US" sz="2200" dirty="0"/>
              <a:t> da </a:t>
            </a:r>
            <a:r>
              <a:rPr lang="en-US" sz="2200" dirty="0" err="1"/>
              <a:t>concentração</a:t>
            </a:r>
            <a:r>
              <a:rPr lang="en-US" sz="2200" dirty="0"/>
              <a:t> do </a:t>
            </a:r>
            <a:r>
              <a:rPr lang="en-US" sz="2200" dirty="0" err="1" smtClean="0"/>
              <a:t>analito</a:t>
            </a:r>
            <a:r>
              <a:rPr lang="en-US" sz="2200" dirty="0" smtClean="0"/>
              <a:t> 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dirty="0" err="1" smtClean="0"/>
              <a:t>ocorrência</a:t>
            </a:r>
            <a:r>
              <a:rPr lang="en-US" sz="2200" dirty="0" smtClean="0"/>
              <a:t> de </a:t>
            </a:r>
            <a:r>
              <a:rPr lang="en-US" sz="2200" b="1" dirty="0" err="1" smtClean="0"/>
              <a:t>reações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químicas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868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80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Tipos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interferência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250" y="1937491"/>
            <a:ext cx="358403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Interferência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espectral</a:t>
            </a:r>
            <a:endParaRPr lang="en-US" sz="2400" b="1" dirty="0"/>
          </a:p>
        </p:txBody>
      </p:sp>
      <p:pic>
        <p:nvPicPr>
          <p:cNvPr id="2" name="Picture 1" descr="FullSizeRender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9773" r="8497" b="3205"/>
          <a:stretch/>
        </p:blipFill>
        <p:spPr>
          <a:xfrm>
            <a:off x="283250" y="3521756"/>
            <a:ext cx="4875157" cy="2928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3251" y="2549569"/>
            <a:ext cx="8561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b="1" dirty="0" err="1" smtClean="0"/>
              <a:t>Superposição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sinal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r>
              <a:rPr lang="en-US" sz="2200" dirty="0" smtClean="0"/>
              <a:t> </a:t>
            </a:r>
            <a:r>
              <a:rPr lang="en-US" sz="2200" dirty="0" err="1" smtClean="0"/>
              <a:t>aos</a:t>
            </a:r>
            <a:r>
              <a:rPr lang="en-US" sz="2200" dirty="0" smtClean="0"/>
              <a:t> </a:t>
            </a:r>
            <a:r>
              <a:rPr lang="en-US" sz="2200" dirty="0" err="1" smtClean="0"/>
              <a:t>sinais</a:t>
            </a:r>
            <a:r>
              <a:rPr lang="en-US" sz="2200" dirty="0" smtClean="0"/>
              <a:t> </a:t>
            </a:r>
            <a:r>
              <a:rPr lang="en-US" sz="2200" dirty="0" err="1" smtClean="0"/>
              <a:t>devidos</a:t>
            </a:r>
            <a:r>
              <a:rPr lang="en-US" sz="2200" dirty="0" smtClean="0"/>
              <a:t> a outros </a:t>
            </a:r>
            <a:r>
              <a:rPr lang="en-US" sz="2200" dirty="0" err="1" smtClean="0"/>
              <a:t>elementos</a:t>
            </a:r>
            <a:r>
              <a:rPr lang="en-US" sz="2200" dirty="0"/>
              <a:t> </a:t>
            </a:r>
            <a:r>
              <a:rPr lang="en-US" sz="2200" dirty="0" err="1" smtClean="0"/>
              <a:t>presentes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986118" y="4118393"/>
            <a:ext cx="110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Cádmio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78518" y="4306049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Arsênio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643529" y="6170707"/>
            <a:ext cx="2435412" cy="14940"/>
          </a:xfrm>
          <a:prstGeom prst="line">
            <a:avLst/>
          </a:prstGeom>
          <a:ln w="63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41813" y="5005295"/>
            <a:ext cx="2497415" cy="1105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339228" y="4233660"/>
            <a:ext cx="1369360" cy="1201194"/>
            <a:chOff x="5339228" y="4233660"/>
            <a:chExt cx="1369360" cy="1201194"/>
          </a:xfrm>
        </p:grpSpPr>
        <p:pic>
          <p:nvPicPr>
            <p:cNvPr id="18" name="Picture 17" descr="Captura de Tela 2016-05-01 às 14.16.4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28" y="4233660"/>
              <a:ext cx="1369360" cy="1201194"/>
            </a:xfrm>
            <a:prstGeom prst="ellipse">
              <a:avLst/>
            </a:prstGeom>
            <a:ln w="3175" cap="rnd" cmpd="sng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6051176" y="4870220"/>
              <a:ext cx="0" cy="32991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150381" y="6155766"/>
            <a:ext cx="162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Interferência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8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81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Tipos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interferência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250" y="1937491"/>
            <a:ext cx="358403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Interferência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espectral</a:t>
            </a:r>
            <a:endParaRPr lang="en-US" sz="2400" b="1" dirty="0"/>
          </a:p>
        </p:txBody>
      </p:sp>
      <p:pic>
        <p:nvPicPr>
          <p:cNvPr id="2" name="Picture 1" descr="FullSizeRender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9773" r="8497" b="3205"/>
          <a:stretch/>
        </p:blipFill>
        <p:spPr>
          <a:xfrm>
            <a:off x="283250" y="3521756"/>
            <a:ext cx="4875157" cy="2928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3251" y="2549569"/>
            <a:ext cx="8561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b="1" dirty="0" err="1" smtClean="0"/>
              <a:t>Superposição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sinal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r>
              <a:rPr lang="en-US" sz="2200" dirty="0" smtClean="0"/>
              <a:t> </a:t>
            </a:r>
            <a:r>
              <a:rPr lang="en-US" sz="2200" dirty="0" err="1" smtClean="0"/>
              <a:t>aos</a:t>
            </a:r>
            <a:r>
              <a:rPr lang="en-US" sz="2200" dirty="0" smtClean="0"/>
              <a:t> </a:t>
            </a:r>
            <a:r>
              <a:rPr lang="en-US" sz="2200" dirty="0" err="1" smtClean="0"/>
              <a:t>sinais</a:t>
            </a:r>
            <a:r>
              <a:rPr lang="en-US" sz="2200" dirty="0" smtClean="0"/>
              <a:t> </a:t>
            </a:r>
            <a:r>
              <a:rPr lang="en-US" sz="2200" dirty="0" err="1" smtClean="0"/>
              <a:t>devidos</a:t>
            </a:r>
            <a:r>
              <a:rPr lang="en-US" sz="2200" dirty="0" smtClean="0"/>
              <a:t> a outros </a:t>
            </a:r>
            <a:r>
              <a:rPr lang="en-US" sz="2200" dirty="0" err="1" smtClean="0"/>
              <a:t>elementos</a:t>
            </a:r>
            <a:r>
              <a:rPr lang="en-US" sz="2200" dirty="0"/>
              <a:t> </a:t>
            </a:r>
            <a:r>
              <a:rPr lang="en-US" sz="2200" dirty="0" err="1" smtClean="0"/>
              <a:t>presentes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986118" y="4118393"/>
            <a:ext cx="110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Cádmio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78518" y="4306049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Arsênio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643529" y="6170707"/>
            <a:ext cx="2435412" cy="14940"/>
          </a:xfrm>
          <a:prstGeom prst="line">
            <a:avLst/>
          </a:prstGeom>
          <a:ln w="63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2996" y="3714146"/>
            <a:ext cx="3686770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dirty="0" smtClean="0"/>
              <a:t>- </a:t>
            </a:r>
            <a:r>
              <a:rPr lang="en-US" sz="2200" dirty="0" err="1" smtClean="0"/>
              <a:t>Interferência</a:t>
            </a:r>
            <a:r>
              <a:rPr lang="en-US" sz="2200" dirty="0" smtClean="0"/>
              <a:t> de </a:t>
            </a:r>
            <a:r>
              <a:rPr lang="en-US" sz="2200" dirty="0" err="1" smtClean="0"/>
              <a:t>sinais</a:t>
            </a:r>
            <a:r>
              <a:rPr lang="en-US" sz="2200" dirty="0" smtClean="0"/>
              <a:t> de Cd e As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bastante</a:t>
            </a:r>
            <a:r>
              <a:rPr lang="en-US" sz="2200" dirty="0" smtClean="0"/>
              <a:t> </a:t>
            </a:r>
            <a:r>
              <a:rPr lang="en-US" sz="2200" dirty="0" err="1" smtClean="0"/>
              <a:t>comum</a:t>
            </a:r>
            <a:r>
              <a:rPr lang="en-US" sz="2200" dirty="0" smtClean="0"/>
              <a:t>;</a:t>
            </a:r>
          </a:p>
          <a:p>
            <a:pPr algn="ctr">
              <a:spcBef>
                <a:spcPts val="600"/>
              </a:spcBef>
            </a:pPr>
            <a:r>
              <a:rPr lang="en-US" sz="2200" dirty="0" smtClean="0"/>
              <a:t>- </a:t>
            </a:r>
            <a:r>
              <a:rPr lang="en-US" sz="2200" dirty="0" err="1" smtClean="0"/>
              <a:t>Equipamentos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oferecem</a:t>
            </a:r>
            <a:r>
              <a:rPr lang="en-US" sz="2200" dirty="0" smtClean="0"/>
              <a:t> </a:t>
            </a:r>
            <a:r>
              <a:rPr lang="en-US" sz="2200" b="1" dirty="0" err="1" smtClean="0"/>
              <a:t>alta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resolução</a:t>
            </a:r>
            <a:r>
              <a:rPr lang="en-US" sz="2200" b="1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capazes</a:t>
            </a:r>
            <a:r>
              <a:rPr lang="en-US" sz="2200" dirty="0" smtClean="0"/>
              <a:t> de </a:t>
            </a:r>
            <a:r>
              <a:rPr lang="en-US" sz="2200" dirty="0" err="1" smtClean="0"/>
              <a:t>separar</a:t>
            </a:r>
            <a:r>
              <a:rPr lang="en-US" sz="2200" dirty="0" smtClean="0"/>
              <a:t>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picos</a:t>
            </a:r>
            <a:r>
              <a:rPr lang="en-US" sz="2200" dirty="0" smtClean="0"/>
              <a:t> com </a:t>
            </a:r>
            <a:r>
              <a:rPr lang="en-US" sz="2200" dirty="0" err="1" smtClean="0"/>
              <a:t>eficiência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400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82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Tipos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interferência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250" y="1937491"/>
            <a:ext cx="3411661" cy="461665"/>
          </a:xfrm>
          <a:prstGeom prst="rect">
            <a:avLst/>
          </a:prstGeom>
          <a:ln>
            <a:solidFill>
              <a:srgbClr val="E8B54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Interferência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química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251" y="2549569"/>
            <a:ext cx="856192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/>
              <a:t>Causada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qualquer</a:t>
            </a:r>
            <a:r>
              <a:rPr lang="en-US" sz="2200" dirty="0" smtClean="0"/>
              <a:t> </a:t>
            </a:r>
            <a:r>
              <a:rPr lang="en-US" sz="2200" dirty="0" err="1" smtClean="0"/>
              <a:t>constituinte</a:t>
            </a:r>
            <a:r>
              <a:rPr lang="en-US" sz="2200" dirty="0" smtClean="0"/>
              <a:t> da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b="1" dirty="0" err="1" smtClean="0"/>
              <a:t>diminua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extensão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atomização</a:t>
            </a:r>
            <a:r>
              <a:rPr lang="en-US" sz="2200" b="1" dirty="0" smtClean="0"/>
              <a:t> </a:t>
            </a:r>
            <a:r>
              <a:rPr lang="en-US" sz="2200" dirty="0" smtClean="0"/>
              <a:t>do </a:t>
            </a:r>
            <a:r>
              <a:rPr lang="en-US" sz="2200" dirty="0" err="1" smtClean="0"/>
              <a:t>analito</a:t>
            </a:r>
            <a:endParaRPr lang="en-US" sz="2200" dirty="0" smtClean="0"/>
          </a:p>
          <a:p>
            <a:pPr algn="just">
              <a:spcBef>
                <a:spcPts val="600"/>
              </a:spcBef>
            </a:pPr>
            <a:r>
              <a:rPr lang="en-US" sz="2200" b="1" dirty="0" smtClean="0"/>
              <a:t>Ex. </a:t>
            </a:r>
            <a:r>
              <a:rPr lang="en-US" sz="2200" dirty="0" smtClean="0"/>
              <a:t>SO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 </a:t>
            </a:r>
            <a:r>
              <a:rPr lang="en-US" sz="2200" dirty="0" smtClean="0"/>
              <a:t>e PO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3- </a:t>
            </a:r>
            <a:r>
              <a:rPr lang="en-US" sz="2200" dirty="0" err="1" smtClean="0"/>
              <a:t>dificultam</a:t>
            </a:r>
            <a:r>
              <a:rPr lang="en-US" sz="2200" dirty="0" smtClean="0"/>
              <a:t> a </a:t>
            </a:r>
            <a:r>
              <a:rPr lang="en-US" sz="2200" dirty="0" err="1" smtClean="0"/>
              <a:t>atomização</a:t>
            </a:r>
            <a:r>
              <a:rPr lang="en-US" sz="2200" dirty="0" smtClean="0"/>
              <a:t> do Ca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 (</a:t>
            </a:r>
            <a:r>
              <a:rPr lang="en-US" sz="2200" dirty="0" err="1" smtClean="0"/>
              <a:t>formação</a:t>
            </a:r>
            <a:r>
              <a:rPr lang="en-US" sz="2200" dirty="0" smtClean="0"/>
              <a:t> de sais </a:t>
            </a:r>
            <a:r>
              <a:rPr lang="en-US" sz="2200" dirty="0" err="1" smtClean="0"/>
              <a:t>não-voláteis</a:t>
            </a:r>
            <a:r>
              <a:rPr lang="en-US" sz="2200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251" y="4249467"/>
            <a:ext cx="85619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/>
              <a:t>Adição</a:t>
            </a:r>
            <a:r>
              <a:rPr lang="en-US" sz="2200" dirty="0" smtClean="0"/>
              <a:t> de </a:t>
            </a:r>
            <a:r>
              <a:rPr lang="en-US" sz="2200" b="1" dirty="0" err="1" smtClean="0"/>
              <a:t>agentes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liberação</a:t>
            </a:r>
            <a:r>
              <a:rPr lang="en-US" sz="2200" b="1" dirty="0" smtClean="0"/>
              <a:t> </a:t>
            </a:r>
            <a:r>
              <a:rPr lang="en-US" sz="2200" dirty="0" err="1" smtClean="0"/>
              <a:t>minimiza</a:t>
            </a:r>
            <a:r>
              <a:rPr lang="en-US" sz="2200" dirty="0" smtClean="0"/>
              <a:t> </a:t>
            </a:r>
            <a:r>
              <a:rPr lang="en-US" sz="2200" dirty="0" err="1" smtClean="0"/>
              <a:t>este</a:t>
            </a:r>
            <a:r>
              <a:rPr lang="en-US" sz="2200" dirty="0" smtClean="0"/>
              <a:t> </a:t>
            </a:r>
            <a:r>
              <a:rPr lang="en-US" sz="2200" dirty="0" err="1" smtClean="0"/>
              <a:t>efeito</a:t>
            </a:r>
            <a:endParaRPr lang="en-US" sz="2200" b="1" dirty="0" smtClean="0"/>
          </a:p>
          <a:p>
            <a:pPr algn="just">
              <a:spcBef>
                <a:spcPts val="600"/>
              </a:spcBef>
            </a:pPr>
            <a:r>
              <a:rPr lang="en-US" sz="2200" b="1" dirty="0" smtClean="0"/>
              <a:t>Ex.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EDTA e 8-hidroxiquinolina </a:t>
            </a:r>
            <a:r>
              <a:rPr lang="en-US" sz="2200" dirty="0" err="1" smtClean="0"/>
              <a:t>protegem</a:t>
            </a:r>
            <a:r>
              <a:rPr lang="en-US" sz="2200" dirty="0" smtClean="0"/>
              <a:t> o Ca</a:t>
            </a:r>
            <a:r>
              <a:rPr lang="en-US" sz="2200" baseline="30000" dirty="0" smtClean="0"/>
              <a:t>2+ </a:t>
            </a:r>
            <a:r>
              <a:rPr lang="en-US" sz="2200" dirty="0" smtClean="0"/>
              <a:t>dos </a:t>
            </a:r>
            <a:r>
              <a:rPr lang="en-US" sz="2200" dirty="0" err="1" smtClean="0"/>
              <a:t>efeitos</a:t>
            </a:r>
            <a:r>
              <a:rPr lang="en-US" sz="2200" dirty="0" smtClean="0"/>
              <a:t> de </a:t>
            </a:r>
            <a:r>
              <a:rPr lang="en-US" sz="2200" dirty="0" err="1" smtClean="0"/>
              <a:t>interferência</a:t>
            </a:r>
            <a:r>
              <a:rPr lang="en-US" sz="2200" dirty="0" smtClean="0"/>
              <a:t> dos </a:t>
            </a:r>
            <a:r>
              <a:rPr lang="en-US" sz="2200" dirty="0" err="1" smtClean="0"/>
              <a:t>íons</a:t>
            </a:r>
            <a:r>
              <a:rPr lang="en-US" sz="2200" dirty="0" smtClean="0"/>
              <a:t> SO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 </a:t>
            </a:r>
            <a:r>
              <a:rPr lang="en-US" sz="2200" dirty="0" smtClean="0"/>
              <a:t>e PO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3-</a:t>
            </a:r>
            <a:r>
              <a:rPr lang="en-US" sz="2200" dirty="0" smtClean="0"/>
              <a:t>;</a:t>
            </a:r>
          </a:p>
          <a:p>
            <a:pPr algn="just">
              <a:spcBef>
                <a:spcPts val="600"/>
              </a:spcBef>
            </a:pPr>
            <a:r>
              <a:rPr lang="en-US" sz="2200" b="1" dirty="0" smtClean="0">
                <a:solidFill>
                  <a:srgbClr val="A23A28"/>
                </a:solidFill>
              </a:rPr>
              <a:t>La</a:t>
            </a:r>
            <a:r>
              <a:rPr lang="en-US" sz="2200" b="1" baseline="30000" dirty="0" smtClean="0">
                <a:solidFill>
                  <a:srgbClr val="A23A28"/>
                </a:solidFill>
              </a:rPr>
              <a:t>3+</a:t>
            </a:r>
            <a:r>
              <a:rPr lang="en-US" sz="2200" baseline="30000" dirty="0" smtClean="0">
                <a:solidFill>
                  <a:srgbClr val="A23A28"/>
                </a:solidFill>
              </a:rPr>
              <a:t>*</a:t>
            </a:r>
            <a:r>
              <a:rPr lang="en-US" sz="2200" baseline="30000" dirty="0" smtClean="0"/>
              <a:t>,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reage</a:t>
            </a:r>
            <a:r>
              <a:rPr lang="en-US" sz="2200" dirty="0" smtClean="0"/>
              <a:t> com o </a:t>
            </a:r>
            <a:r>
              <a:rPr lang="en-US" sz="2200" dirty="0" smtClean="0"/>
              <a:t>PO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3-</a:t>
            </a:r>
            <a:r>
              <a:rPr lang="en-US" sz="2200" dirty="0" smtClean="0"/>
              <a:t>, </a:t>
            </a:r>
            <a:r>
              <a:rPr lang="en-US" sz="2200" dirty="0" err="1" smtClean="0"/>
              <a:t>liberando</a:t>
            </a:r>
            <a:r>
              <a:rPr lang="en-US" sz="2200" dirty="0" smtClean="0"/>
              <a:t> o Ca</a:t>
            </a:r>
            <a:r>
              <a:rPr lang="en-US" sz="2200" baseline="30000" dirty="0" smtClean="0"/>
              <a:t>2+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80" y="6362958"/>
            <a:ext cx="1198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i="1" dirty="0" err="1" smtClean="0"/>
              <a:t>Lantânio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9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83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Tipos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interferência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250" y="1937491"/>
            <a:ext cx="414428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Interferência</a:t>
            </a:r>
            <a:r>
              <a:rPr lang="en-US" sz="2400" dirty="0" smtClean="0"/>
              <a:t> </a:t>
            </a:r>
            <a:r>
              <a:rPr lang="en-US" sz="2400" b="1" dirty="0" smtClean="0"/>
              <a:t>de </a:t>
            </a:r>
            <a:r>
              <a:rPr lang="en-US" sz="2400" b="1" dirty="0" err="1" smtClean="0"/>
              <a:t>ionização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3251" y="2549569"/>
            <a:ext cx="8561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/>
              <a:t>Comum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análise</a:t>
            </a:r>
            <a:r>
              <a:rPr lang="en-US" sz="2200" dirty="0" smtClean="0"/>
              <a:t> de </a:t>
            </a:r>
            <a:r>
              <a:rPr lang="en-US" sz="2200" b="1" dirty="0" err="1" smtClean="0"/>
              <a:t>metais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alcalinos</a:t>
            </a:r>
            <a:r>
              <a:rPr lang="en-US" sz="2200" b="1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b="1" dirty="0" err="1" smtClean="0"/>
              <a:t>temperaturas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relativamente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baixas</a:t>
            </a:r>
            <a:endParaRPr lang="en-US" sz="2200" b="1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528113" y="3365521"/>
            <a:ext cx="7889574" cy="863566"/>
            <a:chOff x="283251" y="3290088"/>
            <a:chExt cx="7889574" cy="863566"/>
          </a:xfrm>
        </p:grpSpPr>
        <p:sp>
          <p:nvSpPr>
            <p:cNvPr id="2" name="TextBox 1"/>
            <p:cNvSpPr txBox="1"/>
            <p:nvPr/>
          </p:nvSpPr>
          <p:spPr>
            <a:xfrm>
              <a:off x="283251" y="3365521"/>
              <a:ext cx="21467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00" dirty="0" smtClean="0"/>
                <a:t>Para </a:t>
              </a:r>
              <a:r>
                <a:rPr lang="en-US" sz="2200" dirty="0" err="1" smtClean="0"/>
                <a:t>qualquer</a:t>
              </a:r>
              <a:r>
                <a:rPr lang="en-US" sz="2200" dirty="0" smtClean="0"/>
                <a:t> </a:t>
              </a:r>
            </a:p>
            <a:p>
              <a:pPr algn="r"/>
              <a:r>
                <a:rPr lang="en-US" sz="2200" dirty="0" err="1" smtClean="0"/>
                <a:t>elemento</a:t>
              </a:r>
              <a:r>
                <a:rPr lang="en-US" sz="2200" dirty="0" smtClean="0"/>
                <a:t>:</a:t>
              </a:r>
              <a:endParaRPr lang="en-US" sz="2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59531" y="3512694"/>
              <a:ext cx="757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</a:t>
              </a:r>
              <a:r>
                <a:rPr lang="en-US" sz="2400" b="1" baseline="-25000" dirty="0" smtClean="0"/>
                <a:t>(g)</a:t>
              </a:r>
              <a:endParaRPr lang="en-US" sz="2400" b="1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451414" y="3677047"/>
              <a:ext cx="328706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451414" y="3751753"/>
              <a:ext cx="328706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9487" y="3512694"/>
              <a:ext cx="1821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</a:t>
              </a:r>
              <a:r>
                <a:rPr lang="en-US" sz="2400" b="1" baseline="30000" dirty="0" smtClean="0"/>
                <a:t>+</a:t>
              </a:r>
              <a:r>
                <a:rPr lang="en-US" sz="2400" b="1" baseline="-25000" dirty="0" smtClean="0"/>
                <a:t>(g) </a:t>
              </a:r>
              <a:r>
                <a:rPr lang="en-US" sz="2400" b="1" dirty="0" smtClean="0"/>
                <a:t>+ e</a:t>
              </a:r>
              <a:r>
                <a:rPr lang="en-US" sz="2400" b="1" baseline="30000" dirty="0" smtClean="0"/>
                <a:t>-</a:t>
              </a:r>
              <a:r>
                <a:rPr lang="en-US" sz="2400" b="1" baseline="-25000" dirty="0" smtClean="0"/>
                <a:t>(g)</a:t>
              </a:r>
              <a:endParaRPr lang="en-US" sz="2400" b="1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0476" y="3520921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16448" y="3520921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38297" y="3290088"/>
              <a:ext cx="129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[M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][e</a:t>
              </a:r>
              <a:r>
                <a:rPr lang="en-US" sz="2400" baseline="30000" dirty="0" smtClean="0"/>
                <a:t>-</a:t>
              </a:r>
              <a:r>
                <a:rPr lang="en-US" sz="2400" dirty="0" smtClean="0"/>
                <a:t>]</a:t>
              </a:r>
              <a:endParaRPr lang="en-US" sz="24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1066" y="3691989"/>
              <a:ext cx="683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[M]</a:t>
              </a:r>
              <a:endParaRPr lang="en-US" sz="2400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38297" y="3751753"/>
              <a:ext cx="1270933" cy="0"/>
            </a:xfrm>
            <a:prstGeom prst="line">
              <a:avLst/>
            </a:prstGeom>
            <a:ln w="635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Left Bracket 18"/>
            <p:cNvSpPr/>
            <p:nvPr/>
          </p:nvSpPr>
          <p:spPr>
            <a:xfrm>
              <a:off x="5990476" y="3290088"/>
              <a:ext cx="377026" cy="863566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ket 19"/>
            <p:cNvSpPr/>
            <p:nvPr/>
          </p:nvSpPr>
          <p:spPr>
            <a:xfrm>
              <a:off x="7910960" y="3290088"/>
              <a:ext cx="261865" cy="863566"/>
            </a:xfrm>
            <a:prstGeom prst="rightBracke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3252" y="4387873"/>
            <a:ext cx="85619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METAIS ALCALINOS: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facilmente</a:t>
            </a:r>
            <a:r>
              <a:rPr lang="en-US" sz="2200" dirty="0" smtClean="0"/>
              <a:t> </a:t>
            </a:r>
            <a:r>
              <a:rPr lang="en-US" sz="2200" dirty="0" err="1" smtClean="0"/>
              <a:t>ionizáveis</a:t>
            </a: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Ex. </a:t>
            </a:r>
            <a:r>
              <a:rPr lang="en-US" sz="2200" dirty="0" smtClean="0"/>
              <a:t>2450 K, 0,1 Pa: </a:t>
            </a:r>
            <a:r>
              <a:rPr lang="en-US" sz="2200" b="1" i="1" dirty="0" smtClean="0"/>
              <a:t>Na </a:t>
            </a:r>
            <a:r>
              <a:rPr lang="en-US" sz="2200" b="1" i="1" dirty="0" err="1" smtClean="0"/>
              <a:t>é</a:t>
            </a:r>
            <a:r>
              <a:rPr lang="en-US" sz="2200" b="1" i="1" dirty="0" smtClean="0"/>
              <a:t> 5% </a:t>
            </a:r>
            <a:r>
              <a:rPr lang="en-US" sz="2200" b="1" i="1" dirty="0" err="1" smtClean="0"/>
              <a:t>ionizado</a:t>
            </a:r>
            <a:r>
              <a:rPr lang="en-US" sz="2200" b="1" i="1" dirty="0" smtClean="0"/>
              <a:t> </a:t>
            </a:r>
            <a:r>
              <a:rPr lang="en-US" sz="2200" dirty="0" smtClean="0"/>
              <a:t>e </a:t>
            </a:r>
            <a:r>
              <a:rPr lang="en-US" sz="2200" b="1" i="1" dirty="0" smtClean="0"/>
              <a:t>K </a:t>
            </a:r>
            <a:r>
              <a:rPr lang="en-US" sz="2200" b="1" i="1" dirty="0" err="1" smtClean="0"/>
              <a:t>é</a:t>
            </a:r>
            <a:r>
              <a:rPr lang="en-US" sz="2200" b="1" i="1" dirty="0" smtClean="0"/>
              <a:t> 33% </a:t>
            </a:r>
            <a:r>
              <a:rPr lang="en-US" sz="2200" b="1" i="1" dirty="0" err="1" smtClean="0"/>
              <a:t>ionizado</a:t>
            </a:r>
            <a:endParaRPr lang="en-US" sz="22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3250" y="5394666"/>
            <a:ext cx="8561926" cy="1107996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dirty="0" err="1" smtClean="0"/>
              <a:t>Sinais</a:t>
            </a:r>
            <a:r>
              <a:rPr lang="en-US" sz="2200" dirty="0" smtClean="0"/>
              <a:t> dos </a:t>
            </a:r>
            <a:r>
              <a:rPr lang="en-US" sz="2200" dirty="0" err="1" smtClean="0"/>
              <a:t>íons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dos </a:t>
            </a:r>
            <a:r>
              <a:rPr lang="en-US" sz="2200" dirty="0" err="1" smtClean="0"/>
              <a:t>sinais</a:t>
            </a:r>
            <a:r>
              <a:rPr lang="en-US" sz="2200" dirty="0" smtClean="0"/>
              <a:t> dos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</a:t>
            </a:r>
            <a:r>
              <a:rPr lang="en-US" sz="2200" dirty="0" err="1" smtClean="0"/>
              <a:t>neutros</a:t>
            </a:r>
            <a:r>
              <a:rPr lang="en-US" sz="2200" b="1" i="1" dirty="0" smtClean="0"/>
              <a:t>, e </a:t>
            </a:r>
            <a:r>
              <a:rPr lang="en-US" sz="2200" b="1" i="1" dirty="0" err="1" smtClean="0"/>
              <a:t>devem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ser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considerados</a:t>
            </a:r>
            <a:r>
              <a:rPr lang="en-US" sz="2200" b="1" i="1" dirty="0" smtClean="0"/>
              <a:t> de </a:t>
            </a:r>
            <a:r>
              <a:rPr lang="en-US" sz="2200" b="1" i="1" dirty="0" err="1" smtClean="0"/>
              <a:t>acordo</a:t>
            </a:r>
            <a:r>
              <a:rPr lang="en-US" sz="2200" b="1" i="1" dirty="0" smtClean="0"/>
              <a:t> com a </a:t>
            </a:r>
            <a:r>
              <a:rPr lang="en-US" sz="2200" b="1" i="1" dirty="0" err="1" smtClean="0"/>
              <a:t>extensão</a:t>
            </a:r>
            <a:r>
              <a:rPr lang="en-US" sz="2200" b="1" i="1" dirty="0" smtClean="0"/>
              <a:t> da </a:t>
            </a:r>
            <a:r>
              <a:rPr lang="en-US" sz="2200" b="1" i="1" dirty="0" err="1" smtClean="0"/>
              <a:t>ionização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734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84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Tipos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interferência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250" y="1937491"/>
            <a:ext cx="414428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Interferência</a:t>
            </a:r>
            <a:r>
              <a:rPr lang="en-US" sz="2400" dirty="0" smtClean="0"/>
              <a:t> </a:t>
            </a:r>
            <a:r>
              <a:rPr lang="en-US" sz="2400" b="1" dirty="0" smtClean="0"/>
              <a:t>de </a:t>
            </a:r>
            <a:r>
              <a:rPr lang="en-US" sz="2400" b="1" dirty="0" err="1" smtClean="0"/>
              <a:t>ionização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3251" y="2549569"/>
            <a:ext cx="8561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/>
              <a:t>Comum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análise</a:t>
            </a:r>
            <a:r>
              <a:rPr lang="en-US" sz="2200" dirty="0" smtClean="0"/>
              <a:t> de </a:t>
            </a:r>
            <a:r>
              <a:rPr lang="en-US" sz="2200" b="1" dirty="0" err="1" smtClean="0"/>
              <a:t>metais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alcalinos</a:t>
            </a:r>
            <a:r>
              <a:rPr lang="en-US" sz="2200" b="1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b="1" dirty="0" err="1" smtClean="0"/>
              <a:t>temperaturas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relativamente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baixas</a:t>
            </a:r>
            <a:endParaRPr lang="en-US" sz="2200" b="1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528113" y="3365521"/>
            <a:ext cx="7889574" cy="863566"/>
            <a:chOff x="283251" y="3290088"/>
            <a:chExt cx="7889574" cy="863566"/>
          </a:xfrm>
        </p:grpSpPr>
        <p:sp>
          <p:nvSpPr>
            <p:cNvPr id="2" name="TextBox 1"/>
            <p:cNvSpPr txBox="1"/>
            <p:nvPr/>
          </p:nvSpPr>
          <p:spPr>
            <a:xfrm>
              <a:off x="283251" y="3365521"/>
              <a:ext cx="21467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00" dirty="0" smtClean="0"/>
                <a:t>Para </a:t>
              </a:r>
              <a:r>
                <a:rPr lang="en-US" sz="2200" dirty="0" err="1" smtClean="0"/>
                <a:t>qualquer</a:t>
              </a:r>
              <a:r>
                <a:rPr lang="en-US" sz="2200" dirty="0" smtClean="0"/>
                <a:t> </a:t>
              </a:r>
            </a:p>
            <a:p>
              <a:pPr algn="r"/>
              <a:r>
                <a:rPr lang="en-US" sz="2200" dirty="0" err="1" smtClean="0"/>
                <a:t>elemento</a:t>
              </a:r>
              <a:r>
                <a:rPr lang="en-US" sz="2200" dirty="0" smtClean="0"/>
                <a:t>:</a:t>
              </a:r>
              <a:endParaRPr lang="en-US" sz="2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59531" y="3512694"/>
              <a:ext cx="757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</a:t>
              </a:r>
              <a:r>
                <a:rPr lang="en-US" sz="2400" b="1" baseline="-25000" dirty="0" smtClean="0"/>
                <a:t>(g)</a:t>
              </a:r>
              <a:endParaRPr lang="en-US" sz="2400" b="1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451414" y="3677047"/>
              <a:ext cx="328706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451414" y="3751753"/>
              <a:ext cx="328706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9487" y="3512694"/>
              <a:ext cx="1821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</a:t>
              </a:r>
              <a:r>
                <a:rPr lang="en-US" sz="2400" b="1" baseline="30000" dirty="0" smtClean="0"/>
                <a:t>+</a:t>
              </a:r>
              <a:r>
                <a:rPr lang="en-US" sz="2400" b="1" baseline="-25000" dirty="0" smtClean="0"/>
                <a:t>(g) </a:t>
              </a:r>
              <a:r>
                <a:rPr lang="en-US" sz="2400" b="1" dirty="0" smtClean="0"/>
                <a:t>+ e</a:t>
              </a:r>
              <a:r>
                <a:rPr lang="en-US" sz="2400" b="1" baseline="30000" dirty="0" smtClean="0"/>
                <a:t>-</a:t>
              </a:r>
              <a:r>
                <a:rPr lang="en-US" sz="2400" b="1" baseline="-25000" dirty="0" smtClean="0"/>
                <a:t>(g)</a:t>
              </a:r>
              <a:endParaRPr lang="en-US" sz="2400" b="1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0476" y="3520921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16448" y="3520921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38297" y="3290088"/>
              <a:ext cx="129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[M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][e</a:t>
              </a:r>
              <a:r>
                <a:rPr lang="en-US" sz="2400" baseline="30000" dirty="0" smtClean="0"/>
                <a:t>-</a:t>
              </a:r>
              <a:r>
                <a:rPr lang="en-US" sz="2400" dirty="0" smtClean="0"/>
                <a:t>]</a:t>
              </a:r>
              <a:endParaRPr lang="en-US" sz="24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1066" y="3691989"/>
              <a:ext cx="683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[M]</a:t>
              </a:r>
              <a:endParaRPr lang="en-US" sz="2400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38297" y="3751753"/>
              <a:ext cx="1270933" cy="0"/>
            </a:xfrm>
            <a:prstGeom prst="line">
              <a:avLst/>
            </a:prstGeom>
            <a:ln w="635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Left Bracket 18"/>
            <p:cNvSpPr/>
            <p:nvPr/>
          </p:nvSpPr>
          <p:spPr>
            <a:xfrm>
              <a:off x="5990476" y="3290088"/>
              <a:ext cx="377026" cy="863566"/>
            </a:xfrm>
            <a:prstGeom prst="leftBracke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ket 19"/>
            <p:cNvSpPr/>
            <p:nvPr/>
          </p:nvSpPr>
          <p:spPr>
            <a:xfrm>
              <a:off x="7910960" y="3290088"/>
              <a:ext cx="261865" cy="863566"/>
            </a:xfrm>
            <a:prstGeom prst="rightBracke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3251" y="4498198"/>
            <a:ext cx="8561926" cy="430887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 dirty="0" smtClean="0"/>
              <a:t>SUPRESSORES DE IONIZAÇÃO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250" y="5074628"/>
            <a:ext cx="856192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200" dirty="0" err="1" smtClean="0"/>
              <a:t>Diminuem</a:t>
            </a:r>
            <a:r>
              <a:rPr lang="en-US" sz="2200" dirty="0" smtClean="0"/>
              <a:t> a </a:t>
            </a:r>
            <a:r>
              <a:rPr lang="en-US" sz="2200" dirty="0" err="1" smtClean="0"/>
              <a:t>extensão</a:t>
            </a:r>
            <a:r>
              <a:rPr lang="en-US" sz="2200" dirty="0" smtClean="0"/>
              <a:t> de </a:t>
            </a:r>
            <a:r>
              <a:rPr lang="en-US" sz="2200" dirty="0" err="1" smtClean="0"/>
              <a:t>ionização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analito</a:t>
            </a:r>
            <a:endParaRPr lang="en-US" sz="2200" dirty="0" smtClean="0"/>
          </a:p>
          <a:p>
            <a:pPr algn="just">
              <a:spcBef>
                <a:spcPts val="600"/>
              </a:spcBef>
            </a:pPr>
            <a:r>
              <a:rPr lang="en-US" sz="2200" b="1" dirty="0" smtClean="0"/>
              <a:t>Ex. </a:t>
            </a:r>
            <a:r>
              <a:rPr lang="en-US" sz="2200" dirty="0" err="1" smtClean="0"/>
              <a:t>Adição</a:t>
            </a:r>
            <a:r>
              <a:rPr lang="en-US" sz="2200" dirty="0" smtClean="0"/>
              <a:t> de 1000 ppm de </a:t>
            </a:r>
            <a:r>
              <a:rPr lang="en-US" sz="2200" dirty="0" err="1" smtClean="0"/>
              <a:t>CsCl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análises</a:t>
            </a:r>
            <a:r>
              <a:rPr lang="en-US" sz="2200" dirty="0" smtClean="0"/>
              <a:t> de </a:t>
            </a:r>
            <a:r>
              <a:rPr lang="en-US" sz="2200" dirty="0" err="1" smtClean="0"/>
              <a:t>potássio</a:t>
            </a:r>
            <a:r>
              <a:rPr lang="en-US" sz="2200" dirty="0" smtClean="0"/>
              <a:t> – </a:t>
            </a:r>
            <a:r>
              <a:rPr lang="en-US" sz="2200" dirty="0" err="1" smtClean="0"/>
              <a:t>ionização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césio</a:t>
            </a:r>
            <a:r>
              <a:rPr lang="en-US" sz="2200" dirty="0" smtClean="0"/>
              <a:t> </a:t>
            </a:r>
            <a:r>
              <a:rPr lang="en-US" sz="2200" dirty="0" err="1" smtClean="0"/>
              <a:t>suprime</a:t>
            </a:r>
            <a:r>
              <a:rPr lang="en-US" sz="2200" dirty="0" smtClean="0"/>
              <a:t> a </a:t>
            </a:r>
            <a:r>
              <a:rPr lang="en-US" sz="2200" dirty="0" err="1" smtClean="0"/>
              <a:t>ionização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potássio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5390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Vantagens</a:t>
            </a:r>
            <a:r>
              <a:rPr lang="en-US" sz="4000" b="1" dirty="0" smtClean="0">
                <a:solidFill>
                  <a:srgbClr val="4E501F"/>
                </a:solidFill>
              </a:rPr>
              <a:t> do </a:t>
            </a:r>
            <a:r>
              <a:rPr lang="en-US" sz="4000" b="1" dirty="0" err="1" smtClean="0">
                <a:solidFill>
                  <a:srgbClr val="4E501F"/>
                </a:solidFill>
              </a:rPr>
              <a:t>icp</a:t>
            </a:r>
            <a:r>
              <a:rPr lang="en-US" sz="4000" b="1" dirty="0" smtClean="0">
                <a:solidFill>
                  <a:srgbClr val="4E501F"/>
                </a:solidFill>
              </a:rPr>
              <a:t>*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85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80" y="6362958"/>
            <a:ext cx="66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i="1" dirty="0" smtClean="0"/>
              <a:t>Inductively Coupled Plasma </a:t>
            </a:r>
            <a:r>
              <a:rPr lang="en-US" sz="1600" dirty="0" smtClean="0"/>
              <a:t>(Plasma </a:t>
            </a:r>
            <a:r>
              <a:rPr lang="en-US" sz="1600" dirty="0" err="1" smtClean="0"/>
              <a:t>Acoplado</a:t>
            </a:r>
            <a:r>
              <a:rPr lang="en-US" sz="1600" dirty="0" smtClean="0"/>
              <a:t> </a:t>
            </a:r>
            <a:r>
              <a:rPr lang="en-US" sz="1600" dirty="0" err="1" smtClean="0"/>
              <a:t>Indutivamente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0109" y="6367430"/>
            <a:ext cx="2160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-1826450" y="2207011"/>
            <a:ext cx="3652899" cy="3575018"/>
          </a:xfrm>
          <a:prstGeom prst="ellipse">
            <a:avLst/>
          </a:prstGeom>
          <a:noFill/>
          <a:ln w="38100" cmpd="sng">
            <a:solidFill>
              <a:schemeClr val="accent5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086" y="2222690"/>
            <a:ext cx="287999" cy="2879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39273" y="2980156"/>
            <a:ext cx="287999" cy="2879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82449" y="3827644"/>
            <a:ext cx="287999" cy="2879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39273" y="4699608"/>
            <a:ext cx="287999" cy="2879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086" y="5494030"/>
            <a:ext cx="287999" cy="2879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9273" y="2147335"/>
            <a:ext cx="4373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Interferências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minimizadas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6449" y="2747622"/>
            <a:ext cx="703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/>
              <a:t>Maior</a:t>
            </a:r>
            <a:r>
              <a:rPr lang="en-US" sz="2200" dirty="0" smtClean="0"/>
              <a:t>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e tempo de </a:t>
            </a:r>
            <a:r>
              <a:rPr lang="en-US" sz="2200" dirty="0" err="1" smtClean="0"/>
              <a:t>residência</a:t>
            </a:r>
            <a:r>
              <a:rPr lang="en-US" sz="2200" dirty="0" smtClean="0"/>
              <a:t>: </a:t>
            </a:r>
            <a:r>
              <a:rPr lang="en-US" sz="2200" dirty="0" err="1" smtClean="0"/>
              <a:t>atomização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completa</a:t>
            </a:r>
            <a:r>
              <a:rPr lang="en-US" sz="2200" dirty="0" smtClean="0"/>
              <a:t> e </a:t>
            </a:r>
            <a:r>
              <a:rPr lang="en-US" sz="2200" dirty="0" err="1" smtClean="0"/>
              <a:t>sinal</a:t>
            </a:r>
            <a:r>
              <a:rPr lang="en-US" sz="2200" dirty="0" smtClean="0"/>
              <a:t>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maior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16167" y="3744168"/>
            <a:ext cx="7033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Plasma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livre</a:t>
            </a:r>
            <a:r>
              <a:rPr lang="en-US" sz="2200" dirty="0" smtClean="0"/>
              <a:t> de </a:t>
            </a:r>
            <a:r>
              <a:rPr lang="en-US" sz="2200" dirty="0" err="1" smtClean="0"/>
              <a:t>radiação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fundo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826449" y="4460552"/>
            <a:ext cx="703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/>
              <a:t>Temperaturas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uniformes</a:t>
            </a:r>
            <a:r>
              <a:rPr lang="en-US" sz="2200" dirty="0" smtClean="0"/>
              <a:t> e </a:t>
            </a:r>
            <a:r>
              <a:rPr lang="en-US" sz="2200" dirty="0" err="1" smtClean="0"/>
              <a:t>autoabsorção</a:t>
            </a:r>
            <a:r>
              <a:rPr lang="en-US" sz="2200" dirty="0" smtClean="0"/>
              <a:t> </a:t>
            </a:r>
            <a:r>
              <a:rPr lang="en-US" sz="2200" dirty="0" err="1" smtClean="0"/>
              <a:t>pode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dirty="0" err="1" smtClean="0"/>
              <a:t>desprezada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9273" y="5274816"/>
            <a:ext cx="7750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/>
              <a:t>Curvas</a:t>
            </a:r>
            <a:r>
              <a:rPr lang="en-US" sz="2200" dirty="0" smtClean="0"/>
              <a:t> de </a:t>
            </a:r>
            <a:r>
              <a:rPr lang="en-US" sz="2200" dirty="0" err="1" smtClean="0"/>
              <a:t>calibração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lineares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cinco</a:t>
            </a:r>
            <a:r>
              <a:rPr lang="en-US" sz="2200" dirty="0" smtClean="0"/>
              <a:t> </a:t>
            </a:r>
            <a:r>
              <a:rPr lang="en-US" sz="2200" dirty="0" err="1" smtClean="0"/>
              <a:t>ordens</a:t>
            </a:r>
            <a:r>
              <a:rPr lang="en-US" sz="2200" dirty="0" smtClean="0"/>
              <a:t> de </a:t>
            </a:r>
            <a:r>
              <a:rPr lang="en-US" sz="2200" dirty="0" err="1" smtClean="0"/>
              <a:t>grandeza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039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Icp</a:t>
            </a:r>
            <a:r>
              <a:rPr lang="en-US" sz="4000" b="1" dirty="0">
                <a:solidFill>
                  <a:srgbClr val="4E501F"/>
                </a:solidFill>
              </a:rPr>
              <a:t>/</a:t>
            </a:r>
            <a:r>
              <a:rPr lang="en-US" sz="4000" b="1" dirty="0" err="1" smtClean="0">
                <a:solidFill>
                  <a:srgbClr val="4E501F"/>
                </a:solidFill>
              </a:rPr>
              <a:t>espectrometria</a:t>
            </a:r>
            <a:r>
              <a:rPr lang="en-US" sz="4000" b="1" dirty="0" smtClean="0">
                <a:solidFill>
                  <a:srgbClr val="4E501F"/>
                </a:solidFill>
              </a:rPr>
              <a:t> de </a:t>
            </a:r>
            <a:r>
              <a:rPr lang="en-US" sz="4000" b="1" dirty="0" err="1" smtClean="0">
                <a:solidFill>
                  <a:srgbClr val="4E501F"/>
                </a:solidFill>
              </a:rPr>
              <a:t>massa</a:t>
            </a:r>
            <a:r>
              <a:rPr lang="en-US" sz="4000" b="1" dirty="0" smtClean="0">
                <a:solidFill>
                  <a:srgbClr val="4E501F"/>
                </a:solidFill>
              </a:rPr>
              <a:t> (</a:t>
            </a:r>
            <a:r>
              <a:rPr lang="en-US" sz="4000" b="1" dirty="0" err="1" smtClean="0">
                <a:solidFill>
                  <a:srgbClr val="4E501F"/>
                </a:solidFill>
              </a:rPr>
              <a:t>icp-ms</a:t>
            </a:r>
            <a:r>
              <a:rPr lang="en-US" sz="4000" b="1" dirty="0" smtClean="0">
                <a:solidFill>
                  <a:srgbClr val="4E501F"/>
                </a:solidFill>
              </a:rPr>
              <a:t>)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86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2644592"/>
            <a:ext cx="8621060" cy="390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Envolve</a:t>
            </a:r>
            <a:r>
              <a:rPr lang="en-US" sz="2200" dirty="0" smtClean="0"/>
              <a:t> a </a:t>
            </a:r>
            <a:r>
              <a:rPr lang="en-US" sz="2200" b="1" dirty="0" err="1" smtClean="0"/>
              <a:t>ionização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amostra</a:t>
            </a:r>
            <a:r>
              <a:rPr lang="en-US" sz="2200" b="1" dirty="0" smtClean="0"/>
              <a:t> </a:t>
            </a:r>
            <a:r>
              <a:rPr lang="en-US" sz="2200" dirty="0" smtClean="0"/>
              <a:t>com plasma </a:t>
            </a:r>
            <a:r>
              <a:rPr lang="en-US" sz="2200" dirty="0" err="1" smtClean="0"/>
              <a:t>acoplado</a:t>
            </a:r>
            <a:r>
              <a:rPr lang="en-US" sz="2200" dirty="0" smtClean="0"/>
              <a:t> </a:t>
            </a:r>
            <a:r>
              <a:rPr lang="en-US" sz="2200" dirty="0" err="1" smtClean="0"/>
              <a:t>indutivamente</a:t>
            </a:r>
            <a:r>
              <a:rPr lang="en-US" sz="2200" dirty="0" smtClean="0"/>
              <a:t> e a </a:t>
            </a:r>
            <a:r>
              <a:rPr lang="en-US" sz="2200" dirty="0" err="1" smtClean="0"/>
              <a:t>utilização</a:t>
            </a:r>
            <a:r>
              <a:rPr lang="en-US" sz="2200" dirty="0" smtClean="0"/>
              <a:t> de um </a:t>
            </a:r>
            <a:r>
              <a:rPr lang="en-US" sz="2200" dirty="0" err="1" smtClean="0"/>
              <a:t>espectrômetro</a:t>
            </a:r>
            <a:r>
              <a:rPr lang="en-US" sz="2200" dirty="0" smtClean="0"/>
              <a:t> de </a:t>
            </a:r>
            <a:r>
              <a:rPr lang="en-US" sz="2200" dirty="0" err="1" smtClean="0"/>
              <a:t>massa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separar</a:t>
            </a:r>
            <a:r>
              <a:rPr lang="en-US" sz="2200" dirty="0" smtClean="0"/>
              <a:t> e </a:t>
            </a:r>
            <a:r>
              <a:rPr lang="en-US" sz="2200" dirty="0" err="1" smtClean="0"/>
              <a:t>quantificar</a:t>
            </a:r>
            <a:r>
              <a:rPr lang="en-US" sz="2200" dirty="0" smtClean="0"/>
              <a:t> </a:t>
            </a:r>
            <a:r>
              <a:rPr lang="en-US" sz="2200" dirty="0" err="1" smtClean="0"/>
              <a:t>esses</a:t>
            </a:r>
            <a:r>
              <a:rPr lang="en-US" sz="2200" dirty="0" smtClean="0"/>
              <a:t> </a:t>
            </a:r>
            <a:r>
              <a:rPr lang="en-US" sz="2200" dirty="0" err="1" smtClean="0"/>
              <a:t>íons</a:t>
            </a:r>
            <a:endParaRPr lang="en-US" sz="2200" dirty="0" smtClean="0"/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b="1" dirty="0" err="1" smtClean="0">
                <a:solidFill>
                  <a:srgbClr val="A23A28"/>
                </a:solidFill>
              </a:rPr>
              <a:t>Espectrômetro</a:t>
            </a:r>
            <a:r>
              <a:rPr lang="en-US" sz="2200" b="1" dirty="0" smtClean="0">
                <a:solidFill>
                  <a:srgbClr val="A23A28"/>
                </a:solidFill>
              </a:rPr>
              <a:t> de </a:t>
            </a:r>
            <a:r>
              <a:rPr lang="en-US" sz="2200" b="1" dirty="0" err="1" smtClean="0">
                <a:solidFill>
                  <a:srgbClr val="A23A28"/>
                </a:solidFill>
              </a:rPr>
              <a:t>massa</a:t>
            </a:r>
            <a:r>
              <a:rPr lang="en-US" sz="2200" b="1" dirty="0" smtClean="0">
                <a:solidFill>
                  <a:srgbClr val="A23A28"/>
                </a:solidFill>
              </a:rPr>
              <a:t>: </a:t>
            </a:r>
            <a:r>
              <a:rPr lang="en-US" sz="2200" b="1" dirty="0" err="1" smtClean="0">
                <a:solidFill>
                  <a:srgbClr val="A23A28"/>
                </a:solidFill>
              </a:rPr>
              <a:t>separa</a:t>
            </a:r>
            <a:r>
              <a:rPr lang="en-US" sz="2200" b="1" dirty="0" smtClean="0">
                <a:solidFill>
                  <a:srgbClr val="A23A28"/>
                </a:solidFill>
              </a:rPr>
              <a:t> e </a:t>
            </a:r>
            <a:r>
              <a:rPr lang="en-US" sz="2200" b="1" dirty="0" err="1" smtClean="0">
                <a:solidFill>
                  <a:srgbClr val="A23A28"/>
                </a:solidFill>
              </a:rPr>
              <a:t>mede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íons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presentes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pela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razão</a:t>
            </a:r>
            <a:r>
              <a:rPr lang="en-US" sz="2200" b="1" dirty="0" smtClean="0">
                <a:solidFill>
                  <a:srgbClr val="A23A28"/>
                </a:solidFill>
              </a:rPr>
              <a:t> </a:t>
            </a:r>
            <a:r>
              <a:rPr lang="en-US" sz="2200" b="1" dirty="0" err="1" smtClean="0">
                <a:solidFill>
                  <a:srgbClr val="A23A28"/>
                </a:solidFill>
              </a:rPr>
              <a:t>massa</a:t>
            </a:r>
            <a:r>
              <a:rPr lang="en-US" sz="2200" b="1" dirty="0" smtClean="0">
                <a:solidFill>
                  <a:srgbClr val="A23A28"/>
                </a:solidFill>
              </a:rPr>
              <a:t>/</a:t>
            </a:r>
            <a:r>
              <a:rPr lang="en-US" sz="2200" b="1" dirty="0" err="1" smtClean="0">
                <a:solidFill>
                  <a:srgbClr val="A23A28"/>
                </a:solidFill>
              </a:rPr>
              <a:t>carga</a:t>
            </a:r>
            <a:endParaRPr lang="en-US" sz="2200" b="1" dirty="0" smtClean="0">
              <a:solidFill>
                <a:srgbClr val="A23A28"/>
              </a:solidFill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smtClean="0"/>
              <a:t>Plasma de </a:t>
            </a:r>
            <a:r>
              <a:rPr lang="en-US" sz="2200" dirty="0" err="1" smtClean="0"/>
              <a:t>argônio</a:t>
            </a:r>
            <a:r>
              <a:rPr lang="en-US" sz="2200" dirty="0" smtClean="0"/>
              <a:t>: </a:t>
            </a:r>
            <a:r>
              <a:rPr lang="en-US" sz="2200" b="1" dirty="0" err="1" smtClean="0"/>
              <a:t>elementos</a:t>
            </a:r>
            <a:r>
              <a:rPr lang="en-US" sz="2200" dirty="0" smtClean="0"/>
              <a:t> </a:t>
            </a:r>
            <a:r>
              <a:rPr lang="en-US" sz="2200" dirty="0" err="1" smtClean="0"/>
              <a:t>presentes</a:t>
            </a:r>
            <a:r>
              <a:rPr lang="en-US" sz="2200" dirty="0" smtClean="0"/>
              <a:t> no </a:t>
            </a:r>
            <a:r>
              <a:rPr lang="en-US" sz="2200" b="1" dirty="0" err="1" smtClean="0"/>
              <a:t>analito</a:t>
            </a:r>
            <a:r>
              <a:rPr lang="en-US" sz="2200" dirty="0" smtClean="0"/>
              <a:t> </a:t>
            </a:r>
            <a:r>
              <a:rPr lang="en-US" sz="2200" dirty="0" err="1" smtClean="0"/>
              <a:t>podem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b="1" dirty="0" err="1" smtClean="0"/>
              <a:t>ionizados</a:t>
            </a:r>
            <a:r>
              <a:rPr lang="en-US" sz="2200" dirty="0" smtClean="0"/>
              <a:t> </a:t>
            </a:r>
            <a:r>
              <a:rPr lang="en-US" sz="2200" dirty="0" err="1" smtClean="0"/>
              <a:t>devido</a:t>
            </a:r>
            <a:r>
              <a:rPr lang="en-US" sz="2200" dirty="0" smtClean="0"/>
              <a:t> </a:t>
            </a:r>
            <a:r>
              <a:rPr lang="en-US" sz="2200" dirty="0" err="1" smtClean="0"/>
              <a:t>à</a:t>
            </a:r>
            <a:r>
              <a:rPr lang="en-US" sz="2200" dirty="0" smtClean="0"/>
              <a:t> </a:t>
            </a:r>
            <a:r>
              <a:rPr lang="en-US" sz="2200" b="1" dirty="0" err="1" smtClean="0"/>
              <a:t>colisões</a:t>
            </a:r>
            <a:r>
              <a:rPr lang="en-US" sz="2200" b="1" dirty="0" smtClean="0"/>
              <a:t> com o </a:t>
            </a:r>
            <a:r>
              <a:rPr lang="en-US" sz="2200" b="1" dirty="0" err="1" smtClean="0"/>
              <a:t>Ar</a:t>
            </a:r>
            <a:r>
              <a:rPr lang="en-US" sz="2200" b="1" baseline="30000" dirty="0" smtClean="0"/>
              <a:t>+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/>
              <a:t>P</a:t>
            </a:r>
            <a:r>
              <a:rPr lang="en-US" sz="2200" dirty="0" smtClean="0"/>
              <a:t>lasma </a:t>
            </a:r>
            <a:r>
              <a:rPr lang="en-US" sz="2200" dirty="0" err="1" smtClean="0"/>
              <a:t>direcionado</a:t>
            </a:r>
            <a:r>
              <a:rPr lang="en-US" sz="2200" dirty="0" smtClean="0"/>
              <a:t> a um </a:t>
            </a:r>
            <a:r>
              <a:rPr lang="en-US" sz="2200" dirty="0" err="1" smtClean="0"/>
              <a:t>espectrômetro</a:t>
            </a:r>
            <a:r>
              <a:rPr lang="en-US" sz="2200" dirty="0" smtClean="0"/>
              <a:t> de </a:t>
            </a:r>
            <a:r>
              <a:rPr lang="en-US" sz="2200" dirty="0" err="1" smtClean="0"/>
              <a:t>massa</a:t>
            </a:r>
            <a:r>
              <a:rPr lang="en-US" sz="2200" dirty="0" smtClean="0"/>
              <a:t>: </a:t>
            </a:r>
            <a:r>
              <a:rPr lang="en-US" sz="2200" b="1" dirty="0" err="1" smtClean="0"/>
              <a:t>maior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precisão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mais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informações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sobre</a:t>
            </a:r>
            <a:r>
              <a:rPr lang="en-US" sz="2200" b="1" dirty="0" smtClean="0"/>
              <a:t> o </a:t>
            </a:r>
            <a:r>
              <a:rPr lang="en-US" sz="2200" b="1" dirty="0" err="1" smtClean="0"/>
              <a:t>analito</a:t>
            </a:r>
            <a:endParaRPr lang="en-US" sz="2200" b="1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254000" y="1820894"/>
            <a:ext cx="8621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“ESPECTROMETRIA DE MASSA POR PLASMA ACOPLADO INDUTIVAMENTE”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8369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resumo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6"/>
                </a:solidFill>
              </a:rPr>
              <a:t>8</a:t>
            </a:r>
            <a:r>
              <a:rPr lang="en-US" sz="1600" b="1" i="1" dirty="0" smtClean="0">
                <a:solidFill>
                  <a:schemeClr val="accent6"/>
                </a:solidFill>
              </a:rPr>
              <a:t>7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1" y="1697926"/>
            <a:ext cx="8606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COMPARAÇÃO ENTRE OS MÉTODOS DE ANÁLISE</a:t>
            </a:r>
            <a:endParaRPr lang="en-US" sz="2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33234"/>
              </p:ext>
            </p:extLst>
          </p:nvPr>
        </p:nvGraphicFramePr>
        <p:xfrm>
          <a:off x="254001" y="2198429"/>
          <a:ext cx="859117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35"/>
                <a:gridCol w="1718235"/>
                <a:gridCol w="1718235"/>
                <a:gridCol w="1718235"/>
                <a:gridCol w="171823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Absorção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chama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Absorção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forno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Emissão</a:t>
                      </a:r>
                      <a:r>
                        <a:rPr lang="en-US" sz="1600" dirty="0" smtClean="0"/>
                        <a:t> de plasma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ICP-MS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Limites</a:t>
                      </a:r>
                      <a:r>
                        <a:rPr lang="en-US" sz="1400" b="1" dirty="0" smtClean="0"/>
                        <a:t> de </a:t>
                      </a:r>
                      <a:r>
                        <a:rPr lang="en-US" sz="1400" b="1" dirty="0" err="1" smtClean="0"/>
                        <a:t>detecção</a:t>
                      </a:r>
                      <a:r>
                        <a:rPr lang="en-US" sz="1400" b="1" dirty="0" smtClean="0"/>
                        <a:t> (</a:t>
                      </a:r>
                      <a:r>
                        <a:rPr lang="en-US" sz="1400" b="1" dirty="0" err="1" smtClean="0"/>
                        <a:t>ng</a:t>
                      </a:r>
                      <a:r>
                        <a:rPr lang="en-US" sz="1400" b="1" dirty="0" smtClean="0"/>
                        <a:t>/g)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–</a:t>
                      </a:r>
                      <a:r>
                        <a:rPr lang="en-US" sz="1600" baseline="0" dirty="0" smtClean="0"/>
                        <a:t> 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0,01 –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0,1 –</a:t>
                      </a:r>
                      <a:r>
                        <a:rPr lang="en-US" sz="1600" baseline="0" dirty="0" smtClean="0"/>
                        <a:t> 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0,00001 – 0,0001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Interferência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química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Muito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poucas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Muito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poucas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Muitas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Poucas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Interferência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espectral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Muitas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MUITAS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Muito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poucas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Algumas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Interferência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ionização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Não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há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Não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há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Não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há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Muitas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Tempo </a:t>
                      </a:r>
                      <a:r>
                        <a:rPr lang="en-US" sz="1600" b="1" dirty="0" err="1" smtClean="0"/>
                        <a:t>por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amostra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–</a:t>
                      </a:r>
                      <a:r>
                        <a:rPr lang="en-US" sz="1600" baseline="0" dirty="0" smtClean="0"/>
                        <a:t> 15 s </a:t>
                      </a:r>
                      <a:r>
                        <a:rPr lang="en-US" sz="1600" baseline="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elemento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 –</a:t>
                      </a:r>
                      <a:r>
                        <a:rPr lang="en-US" sz="1600" baseline="0" dirty="0" smtClean="0"/>
                        <a:t> 4 min </a:t>
                      </a:r>
                      <a:r>
                        <a:rPr lang="en-US" sz="1600" baseline="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elemento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–</a:t>
                      </a:r>
                      <a:r>
                        <a:rPr lang="en-US" sz="1600" baseline="0" dirty="0" smtClean="0"/>
                        <a:t> 60 </a:t>
                      </a:r>
                      <a:r>
                        <a:rPr lang="en-US" sz="1600" baseline="0" dirty="0" err="1" smtClean="0"/>
                        <a:t>elementos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minuto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Todos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elementos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em</a:t>
                      </a:r>
                      <a:r>
                        <a:rPr lang="en-US" sz="1600" dirty="0" smtClean="0"/>
                        <a:t> 2 – 5 min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Volume de </a:t>
                      </a:r>
                      <a:r>
                        <a:rPr lang="en-US" sz="1600" b="1" dirty="0" err="1" smtClean="0"/>
                        <a:t>amostra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Grande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Muito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pequeno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Médio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Médio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81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E501F"/>
                </a:solidFill>
              </a:rPr>
              <a:t>INTRODUÇÃO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6886" y="6450226"/>
            <a:ext cx="3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123" y="1711403"/>
            <a:ext cx="8570604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en-US" sz="2400" dirty="0" err="1" smtClean="0"/>
              <a:t>Concentrações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determinadas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partes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milhão</a:t>
            </a:r>
            <a:r>
              <a:rPr lang="en-US" sz="2400" dirty="0" smtClean="0"/>
              <a:t> (</a:t>
            </a:r>
            <a:r>
              <a:rPr lang="en-US" sz="2400" b="1" dirty="0" smtClean="0"/>
              <a:t>ppm, μg/g</a:t>
            </a:r>
            <a:r>
              <a:rPr lang="en-US" sz="2400" dirty="0" smtClean="0"/>
              <a:t>) a </a:t>
            </a:r>
            <a:r>
              <a:rPr lang="en-US" sz="2400" dirty="0" err="1" smtClean="0"/>
              <a:t>partes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trilhão</a:t>
            </a:r>
            <a:r>
              <a:rPr lang="en-US" sz="2400" dirty="0" smtClean="0"/>
              <a:t> (</a:t>
            </a:r>
            <a:r>
              <a:rPr lang="en-US" sz="2400" b="1" dirty="0" err="1" smtClean="0"/>
              <a:t>ppt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pg</a:t>
            </a:r>
            <a:r>
              <a:rPr lang="en-US" sz="2400" b="1" dirty="0" smtClean="0"/>
              <a:t>/g</a:t>
            </a:r>
            <a:r>
              <a:rPr lang="en-US" sz="2400" dirty="0" smtClean="0"/>
              <a:t>)</a:t>
            </a:r>
          </a:p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Analito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deve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diluído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concentrações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ppm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123" y="3281769"/>
            <a:ext cx="8570604" cy="1200328"/>
          </a:xfrm>
          <a:prstGeom prst="rect">
            <a:avLst/>
          </a:prstGeom>
          <a:ln>
            <a:solidFill>
              <a:schemeClr val="tx1"/>
            </a:solidFill>
            <a:prstDash val="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Técnica</a:t>
            </a:r>
            <a:r>
              <a:rPr lang="en-US" sz="2400" dirty="0" smtClean="0"/>
              <a:t> de </a:t>
            </a:r>
            <a:r>
              <a:rPr lang="en-US" sz="2400" b="1" dirty="0" smtClean="0"/>
              <a:t>ICP OES </a:t>
            </a:r>
            <a:r>
              <a:rPr lang="en-US" sz="2400" dirty="0" smtClean="0"/>
              <a:t>(</a:t>
            </a:r>
            <a:r>
              <a:rPr lang="en-US" sz="2400" dirty="0" err="1" smtClean="0"/>
              <a:t>Espectrometria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emissão</a:t>
            </a:r>
            <a:r>
              <a:rPr lang="en-US" sz="2400" dirty="0"/>
              <a:t> </a:t>
            </a:r>
            <a:r>
              <a:rPr lang="en-US" sz="2400" dirty="0" err="1"/>
              <a:t>ótica</a:t>
            </a:r>
            <a:r>
              <a:rPr lang="en-US" sz="2400" dirty="0"/>
              <a:t> com </a:t>
            </a:r>
            <a:r>
              <a:rPr lang="en-US" sz="2400" dirty="0" smtClean="0"/>
              <a:t>plasma):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apresentar</a:t>
            </a:r>
            <a:r>
              <a:rPr lang="en-US" sz="2400" dirty="0" smtClean="0"/>
              <a:t> </a:t>
            </a:r>
            <a:r>
              <a:rPr lang="en-US" sz="2400" dirty="0" err="1" smtClean="0"/>
              <a:t>exatidão</a:t>
            </a:r>
            <a:r>
              <a:rPr lang="en-US" sz="2400" dirty="0" smtClean="0"/>
              <a:t> e </a:t>
            </a:r>
            <a:r>
              <a:rPr lang="en-US" sz="2400" dirty="0" err="1" smtClean="0"/>
              <a:t>precisão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ordem</a:t>
            </a:r>
            <a:r>
              <a:rPr lang="en-US" sz="2400" dirty="0" smtClean="0"/>
              <a:t> de </a:t>
            </a:r>
            <a:r>
              <a:rPr lang="en-US" sz="2400" b="1" dirty="0" smtClean="0"/>
              <a:t>0,1%</a:t>
            </a:r>
            <a:endParaRPr lang="en-US" sz="2400" b="1" dirty="0"/>
          </a:p>
        </p:txBody>
      </p:sp>
      <p:sp>
        <p:nvSpPr>
          <p:cNvPr id="8" name="Striped Right Arrow 7"/>
          <p:cNvSpPr/>
          <p:nvPr/>
        </p:nvSpPr>
        <p:spPr>
          <a:xfrm rot="5400000">
            <a:off x="4207932" y="4596412"/>
            <a:ext cx="749727" cy="930828"/>
          </a:xfrm>
          <a:prstGeom prst="stripedRightArrow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3123" y="5567913"/>
            <a:ext cx="8570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/>
              <a:t>Aplicação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análise</a:t>
            </a:r>
            <a:r>
              <a:rPr lang="en-US" sz="2400" b="1" i="1" dirty="0" smtClean="0"/>
              <a:t> de DNA com base no </a:t>
            </a:r>
            <a:r>
              <a:rPr lang="en-US" sz="2400" b="1" i="1" dirty="0" err="1" smtClean="0"/>
              <a:t>teor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fósforo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presente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4245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4E501F"/>
                </a:solidFill>
              </a:rPr>
              <a:t>resumo</a:t>
            </a:r>
            <a:endParaRPr lang="en-US" sz="4000" b="1" dirty="0">
              <a:solidFill>
                <a:srgbClr val="4E50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530" y="6450226"/>
            <a:ext cx="44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88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716" y="1722433"/>
            <a:ext cx="8598343" cy="495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Absorção</a:t>
            </a:r>
            <a:r>
              <a:rPr lang="en-US" sz="2200" dirty="0" smtClean="0"/>
              <a:t> </a:t>
            </a:r>
            <a:r>
              <a:rPr lang="en-US" sz="2200" dirty="0" err="1" smtClean="0"/>
              <a:t>atômica</a:t>
            </a:r>
            <a:r>
              <a:rPr lang="en-US" sz="2200" dirty="0" smtClean="0"/>
              <a:t>: </a:t>
            </a:r>
            <a:r>
              <a:rPr lang="en-US" sz="2200" dirty="0" err="1" smtClean="0"/>
              <a:t>medida</a:t>
            </a:r>
            <a:r>
              <a:rPr lang="en-US" sz="2200" dirty="0" smtClean="0"/>
              <a:t> da </a:t>
            </a:r>
            <a:r>
              <a:rPr lang="en-US" sz="2200" b="1" dirty="0" err="1" smtClean="0"/>
              <a:t>absorção</a:t>
            </a:r>
            <a:r>
              <a:rPr lang="en-US" sz="2200" dirty="0" smtClean="0"/>
              <a:t>, </a:t>
            </a:r>
            <a:r>
              <a:rPr lang="en-US" sz="2200" b="1" dirty="0" err="1" smtClean="0"/>
              <a:t>emissão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fluorescência</a:t>
            </a:r>
            <a:r>
              <a:rPr lang="en-US" sz="2200" dirty="0" smtClean="0"/>
              <a:t> de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no </a:t>
            </a:r>
            <a:r>
              <a:rPr lang="en-US" sz="2200" dirty="0" err="1" smtClean="0"/>
              <a:t>estado</a:t>
            </a:r>
            <a:r>
              <a:rPr lang="en-US" sz="2200" dirty="0" smtClean="0"/>
              <a:t> </a:t>
            </a:r>
            <a:r>
              <a:rPr lang="en-US" sz="2200" dirty="0" err="1" smtClean="0"/>
              <a:t>gasoso</a:t>
            </a:r>
            <a:endParaRPr lang="en-US" sz="2200" dirty="0" smtClean="0"/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Atomização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b="1" dirty="0" err="1" smtClean="0"/>
              <a:t>chama</a:t>
            </a:r>
            <a:r>
              <a:rPr lang="en-US" sz="2200" dirty="0" smtClean="0"/>
              <a:t>, </a:t>
            </a:r>
            <a:r>
              <a:rPr lang="en-US" sz="2200" b="1" dirty="0" err="1" smtClean="0"/>
              <a:t>forno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b="1" dirty="0" smtClean="0"/>
              <a:t>plasma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smtClean="0"/>
              <a:t>Chama: </a:t>
            </a:r>
            <a:r>
              <a:rPr lang="en-US" sz="2200" b="1" dirty="0" smtClean="0"/>
              <a:t>2300 – 3400 K </a:t>
            </a:r>
            <a:r>
              <a:rPr lang="en-US" sz="2200" dirty="0" smtClean="0"/>
              <a:t>(</a:t>
            </a:r>
            <a:r>
              <a:rPr lang="en-US" sz="2200" dirty="0" err="1" smtClean="0"/>
              <a:t>varia</a:t>
            </a:r>
            <a:r>
              <a:rPr lang="en-US" sz="2200" dirty="0" smtClean="0"/>
              <a:t> com o par </a:t>
            </a:r>
            <a:r>
              <a:rPr lang="en-US" sz="2200" dirty="0" err="1" smtClean="0"/>
              <a:t>combustível</a:t>
            </a:r>
            <a:r>
              <a:rPr lang="en-US" sz="2200" dirty="0" smtClean="0"/>
              <a:t>/</a:t>
            </a:r>
            <a:r>
              <a:rPr lang="en-US" sz="2200" dirty="0" err="1" smtClean="0"/>
              <a:t>oxidante</a:t>
            </a:r>
            <a:r>
              <a:rPr lang="en-US" sz="2200" dirty="0" smtClean="0"/>
              <a:t>)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err="1" smtClean="0"/>
              <a:t>Forno</a:t>
            </a:r>
            <a:r>
              <a:rPr lang="en-US" sz="2200" dirty="0" smtClean="0"/>
              <a:t> de </a:t>
            </a:r>
            <a:r>
              <a:rPr lang="en-US" sz="2200" dirty="0" err="1" smtClean="0"/>
              <a:t>grafite</a:t>
            </a:r>
            <a:r>
              <a:rPr lang="en-US" sz="2200" dirty="0" smtClean="0"/>
              <a:t>: </a:t>
            </a:r>
            <a:r>
              <a:rPr lang="en-US" sz="2200" dirty="0" err="1" smtClean="0"/>
              <a:t>aquecido</a:t>
            </a:r>
            <a:r>
              <a:rPr lang="en-US" sz="2200" dirty="0" smtClean="0"/>
              <a:t> </a:t>
            </a:r>
            <a:r>
              <a:rPr lang="en-US" sz="2200" dirty="0" err="1" smtClean="0"/>
              <a:t>eletricamente</a:t>
            </a:r>
            <a:r>
              <a:rPr lang="en-US" sz="2200" dirty="0" smtClean="0"/>
              <a:t>, </a:t>
            </a:r>
            <a:r>
              <a:rPr lang="en-US" sz="2200" dirty="0" err="1" smtClean="0"/>
              <a:t>possui</a:t>
            </a:r>
            <a:r>
              <a:rPr lang="en-US" sz="2200" dirty="0" smtClean="0"/>
              <a:t> </a:t>
            </a:r>
            <a:r>
              <a:rPr lang="en-US" sz="2200" b="1" dirty="0" err="1" smtClean="0"/>
              <a:t>limite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detecção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menor</a:t>
            </a:r>
            <a:endParaRPr lang="en-US" sz="2200" b="1" dirty="0" smtClean="0"/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smtClean="0"/>
              <a:t>Plasma: 6000 – 10000K – </a:t>
            </a:r>
            <a:r>
              <a:rPr lang="en-US" sz="2200" dirty="0" err="1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observada</a:t>
            </a:r>
            <a:r>
              <a:rPr lang="en-US" sz="2200" dirty="0" smtClean="0"/>
              <a:t> a </a:t>
            </a:r>
            <a:r>
              <a:rPr lang="en-US" sz="2200" b="1" dirty="0" err="1" smtClean="0"/>
              <a:t>emissão</a:t>
            </a:r>
            <a:r>
              <a:rPr lang="en-US" sz="2200" dirty="0" smtClean="0"/>
              <a:t> de </a:t>
            </a:r>
            <a:r>
              <a:rPr lang="en-US" sz="2200" dirty="0" err="1" smtClean="0"/>
              <a:t>átomos</a:t>
            </a:r>
            <a:r>
              <a:rPr lang="en-US" sz="2200" dirty="0" smtClean="0"/>
              <a:t> e </a:t>
            </a:r>
            <a:r>
              <a:rPr lang="en-US" sz="2200" dirty="0" err="1" smtClean="0"/>
              <a:t>íons</a:t>
            </a:r>
            <a:endParaRPr lang="en-US" sz="2200" dirty="0" smtClean="0"/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dirty="0" smtClean="0"/>
              <a:t>ICP-MS: </a:t>
            </a:r>
            <a:r>
              <a:rPr lang="en-US" sz="2200" b="1" dirty="0" err="1" smtClean="0"/>
              <a:t>alta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sensibilidade</a:t>
            </a:r>
            <a:r>
              <a:rPr lang="en-US" sz="2200" b="1" dirty="0" smtClean="0"/>
              <a:t> </a:t>
            </a:r>
            <a:r>
              <a:rPr lang="en-US" sz="2200" dirty="0" smtClean="0"/>
              <a:t>e </a:t>
            </a:r>
            <a:r>
              <a:rPr lang="en-US" sz="2200" dirty="0" err="1" smtClean="0"/>
              <a:t>possibilidade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análises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exatas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76755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6375" y="246062"/>
            <a:ext cx="8731249" cy="1222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1863" y="2020987"/>
            <a:ext cx="6261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LOQ 4001 - Análise Instrumental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1968" y="417137"/>
            <a:ext cx="61726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cs typeface="Bernard MT Condensed"/>
              </a:rPr>
              <a:t>UNIVERSIDADE DE SÃO PAULO</a:t>
            </a:r>
          </a:p>
          <a:p>
            <a:pPr algn="ctr"/>
            <a:r>
              <a:rPr lang="en-US" sz="2600" b="1" dirty="0" smtClean="0">
                <a:cs typeface="Bernard MT Condensed"/>
              </a:rPr>
              <a:t>ESCOLA DE ENGENHARIA DE LORENA </a:t>
            </a:r>
            <a:endParaRPr lang="en-US" sz="2600" b="1" dirty="0">
              <a:cs typeface="Bernard MT Condensed"/>
            </a:endParaRPr>
          </a:p>
        </p:txBody>
      </p:sp>
      <p:pic>
        <p:nvPicPr>
          <p:cNvPr id="12" name="Picture 11" descr="eel-us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" r="58448" b="29117"/>
          <a:stretch/>
        </p:blipFill>
        <p:spPr>
          <a:xfrm>
            <a:off x="7799244" y="317500"/>
            <a:ext cx="1041292" cy="1071564"/>
          </a:xfrm>
          <a:prstGeom prst="rect">
            <a:avLst/>
          </a:prstGeom>
        </p:spPr>
      </p:pic>
      <p:pic>
        <p:nvPicPr>
          <p:cNvPr id="13" name="Picture 12" descr="eel-us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2" t="36407" b="18085"/>
          <a:stretch/>
        </p:blipFill>
        <p:spPr>
          <a:xfrm>
            <a:off x="295134" y="508001"/>
            <a:ext cx="1364432" cy="704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7374" y="3263745"/>
            <a:ext cx="666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/>
              <a:t>Espectroscopia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absorção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emissão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atômica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625" y="6393418"/>
            <a:ext cx="133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08.05.2017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4807</TotalTime>
  <Words>6317</Words>
  <Application>Microsoft Macintosh PowerPoint</Application>
  <PresentationFormat>On-screen Show (4:3)</PresentationFormat>
  <Paragraphs>971</Paragraphs>
  <Slides>91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Apothecary</vt:lpstr>
      <vt:lpstr>PowerPoint Presentation</vt:lpstr>
      <vt:lpstr>Técnicas de análise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Visão geral da técnica</vt:lpstr>
      <vt:lpstr>Visão geral da técnica</vt:lpstr>
      <vt:lpstr>Visão geral da técnica</vt:lpstr>
      <vt:lpstr>Visão geral da técnica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Chamas, fornos e plasmas</vt:lpstr>
      <vt:lpstr>Análise de sólidos</vt:lpstr>
      <vt:lpstr>MODIFICADORES DE MATRIZ</vt:lpstr>
      <vt:lpstr>MODIFICADORES DE MATRIZ</vt:lpstr>
      <vt:lpstr>MODIFICADORES DE MATRIZ</vt:lpstr>
      <vt:lpstr>MODIFICADORES DE MATRIZ</vt:lpstr>
      <vt:lpstr>MODIFICADORES DE MATRIZ</vt:lpstr>
      <vt:lpstr>MODIFICADORES DE MATRIZ</vt:lpstr>
      <vt:lpstr>PLASMA ACOPLADO INDUTIVAMENTE (ICP)</vt:lpstr>
      <vt:lpstr>PLASMA ACOPLADO INDUTIVAMENTE (ICP)</vt:lpstr>
      <vt:lpstr>PLASMA ACOPLADO INDUTIVAMENTE (ICP)</vt:lpstr>
      <vt:lpstr>PLASMA ACOPLADO INDUTIVAMENTE (ICP)</vt:lpstr>
      <vt:lpstr>Efeito da temperatura na espectroscopia atômica</vt:lpstr>
      <vt:lpstr>Efeito da temperatura na espectroscopia atômica</vt:lpstr>
      <vt:lpstr>Efeito da temperatura na espectroscopia atômica</vt:lpstr>
      <vt:lpstr>Efeito da temperatura na espectroscopia atômica</vt:lpstr>
      <vt:lpstr>Efeito da temperatura na espectroscopia atômica</vt:lpstr>
      <vt:lpstr>Efeito da temperatura na espectroscopia atômica</vt:lpstr>
      <vt:lpstr>Efeito da temperatura na espectroscopia atômica</vt:lpstr>
      <vt:lpstr>Efeito da temperatura na espectroscopia atômica</vt:lpstr>
      <vt:lpstr>Efeito da temperatura na espectroscopia atômica</vt:lpstr>
      <vt:lpstr>Efeito da temperatura na espectroscopia atômica</vt:lpstr>
      <vt:lpstr>instrumentação</vt:lpstr>
      <vt:lpstr>instrumentação</vt:lpstr>
      <vt:lpstr>LARGURA DAS LINHAS</vt:lpstr>
      <vt:lpstr>LARGURA DAS LINHAS</vt:lpstr>
      <vt:lpstr>LARGURA DAS LINHAS</vt:lpstr>
      <vt:lpstr>LARGURA DAS LINHAS</vt:lpstr>
      <vt:lpstr>LARGURA DAS LINHAS</vt:lpstr>
      <vt:lpstr>LARGURA DAS LINHAS</vt:lpstr>
      <vt:lpstr>LARGURA DAS LINHAS</vt:lpstr>
      <vt:lpstr>LARGURA DAS LINHAS</vt:lpstr>
      <vt:lpstr>LARGURA DAS LINHAS</vt:lpstr>
      <vt:lpstr>Lâmpadas de cátodo oco</vt:lpstr>
      <vt:lpstr>Lâmpadas de cátodo oco</vt:lpstr>
      <vt:lpstr>LÂMPADAS DE CÁTODO OCO</vt:lpstr>
      <vt:lpstr>LÂMPADAS DE CÁTODO OCO</vt:lpstr>
      <vt:lpstr>LÂMPADAS DE CÁTODO OCO</vt:lpstr>
      <vt:lpstr>Detecção simultânea de elementos em um icp*</vt:lpstr>
      <vt:lpstr>Detecção simultânea de elementos em um icp</vt:lpstr>
      <vt:lpstr>Detecção simultânea de elementos em um icp</vt:lpstr>
      <vt:lpstr>Correção da radiação de fundo</vt:lpstr>
      <vt:lpstr>Correção da radiação de fundo</vt:lpstr>
      <vt:lpstr>Correção da radiação de fundo</vt:lpstr>
      <vt:lpstr>Correção da radiação de fundo</vt:lpstr>
      <vt:lpstr>Limites de detecção</vt:lpstr>
      <vt:lpstr>Limites de detecção</vt:lpstr>
      <vt:lpstr>interferência</vt:lpstr>
      <vt:lpstr>Tipos de interferência</vt:lpstr>
      <vt:lpstr>Tipos de interferência</vt:lpstr>
      <vt:lpstr>Tipos de interferência</vt:lpstr>
      <vt:lpstr>Tipos de interferência</vt:lpstr>
      <vt:lpstr>Tipos de interferência</vt:lpstr>
      <vt:lpstr>Tipos de interferência</vt:lpstr>
      <vt:lpstr>Vantagens do icp*</vt:lpstr>
      <vt:lpstr>Icp/espectrometria de massa (icp-ms)</vt:lpstr>
      <vt:lpstr>resumo</vt:lpstr>
      <vt:lpstr>resumo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Talita Lacerda</dc:creator>
  <cp:lastModifiedBy>Talita Lacerda</cp:lastModifiedBy>
  <cp:revision>200</cp:revision>
  <dcterms:created xsi:type="dcterms:W3CDTF">2016-04-26T12:54:19Z</dcterms:created>
  <dcterms:modified xsi:type="dcterms:W3CDTF">2017-05-07T15:36:34Z</dcterms:modified>
</cp:coreProperties>
</file>