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60" r:id="rId3"/>
    <p:sldId id="317" r:id="rId4"/>
    <p:sldId id="361" r:id="rId5"/>
    <p:sldId id="362" r:id="rId6"/>
    <p:sldId id="363" r:id="rId7"/>
    <p:sldId id="319" r:id="rId8"/>
    <p:sldId id="341" r:id="rId9"/>
    <p:sldId id="342" r:id="rId10"/>
    <p:sldId id="343" r:id="rId11"/>
    <p:sldId id="351" r:id="rId12"/>
    <p:sldId id="352" r:id="rId13"/>
    <p:sldId id="353" r:id="rId14"/>
    <p:sldId id="354" r:id="rId15"/>
    <p:sldId id="345" r:id="rId16"/>
    <p:sldId id="346" r:id="rId17"/>
    <p:sldId id="347" r:id="rId18"/>
    <p:sldId id="348" r:id="rId19"/>
    <p:sldId id="349" r:id="rId20"/>
    <p:sldId id="356" r:id="rId21"/>
    <p:sldId id="357" r:id="rId22"/>
    <p:sldId id="358" r:id="rId23"/>
    <p:sldId id="359" r:id="rId24"/>
    <p:sldId id="321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Cristina de Pinho" initials="SCdP" lastIdx="1" clrIdx="0">
    <p:extLst>
      <p:ext uri="{19B8F6BF-5375-455C-9EA6-DF929625EA0E}">
        <p15:presenceInfo xmlns:p15="http://schemas.microsoft.com/office/powerpoint/2012/main" userId="14cf86e2159a3a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4-02T18:38:45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21859 12487 0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153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275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69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086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495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424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49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917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84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207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9170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4AB2-3F8D-46B6-BFF4-76574EFE14D7}" type="datetimeFigureOut">
              <a:rPr lang="en-IE" smtClean="0"/>
              <a:t>27/04/2023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42AF-ECD5-47BC-8858-CDAF7D872EE9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87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ixaDeTexto 2">
            <a:extLst>
              <a:ext uri="{FF2B5EF4-FFF2-40B4-BE49-F238E27FC236}">
                <a16:creationId xmlns:a16="http://schemas.microsoft.com/office/drawing/2014/main" id="{FBD8ED58-CCD2-4F94-AF01-ED74A8FD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37" y="2019905"/>
            <a:ext cx="72122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3600" b="1" i="1" u="sng" dirty="0" smtClean="0">
                <a:solidFill>
                  <a:srgbClr val="FF0000"/>
                </a:solidFill>
              </a:rPr>
              <a:t>FORÇAS INTERMOLECULARES</a:t>
            </a:r>
            <a:endParaRPr lang="pt-BR" altLang="pt-BR" sz="3600" b="1" i="1" u="sng" dirty="0">
              <a:solidFill>
                <a:srgbClr val="FF0000"/>
              </a:solidFill>
            </a:endParaRPr>
          </a:p>
        </p:txBody>
      </p:sp>
      <p:sp>
        <p:nvSpPr>
          <p:cNvPr id="16388" name="CaixaDeTexto 2">
            <a:extLst>
              <a:ext uri="{FF2B5EF4-FFF2-40B4-BE49-F238E27FC236}">
                <a16:creationId xmlns:a16="http://schemas.microsoft.com/office/drawing/2014/main" id="{9A737DFC-91E8-4042-87A8-66037696A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402" y="3414633"/>
            <a:ext cx="1305164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en-US" sz="21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100" b="1" i="1" dirty="0" smtClean="0">
                <a:solidFill>
                  <a:srgbClr val="0070C0"/>
                </a:solidFill>
              </a:rPr>
              <a:t>Aula 7</a:t>
            </a:r>
            <a:endParaRPr lang="pt-BR" altLang="en-US" sz="2100" b="1" i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IE" altLang="en-US" sz="2100" b="1" i="1" dirty="0" smtClean="0">
                <a:solidFill>
                  <a:srgbClr val="0070C0"/>
                </a:solidFill>
              </a:rPr>
              <a:t>03/05 (N)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IE" altLang="en-US" sz="2100" b="1" i="1" dirty="0" smtClean="0">
                <a:solidFill>
                  <a:srgbClr val="0070C0"/>
                </a:solidFill>
              </a:rPr>
              <a:t>04/05 (D)</a:t>
            </a:r>
            <a:endParaRPr lang="en-IE" altLang="en-US" sz="2100" b="1" i="1" dirty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1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CaixaDeTexto 2">
            <a:extLst>
              <a:ext uri="{FF2B5EF4-FFF2-40B4-BE49-F238E27FC236}">
                <a16:creationId xmlns:a16="http://schemas.microsoft.com/office/drawing/2014/main" id="{D1EE2646-98A0-47E9-AE27-228740E1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630" y="6089873"/>
            <a:ext cx="3270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dirty="0"/>
              <a:t>Prof</a:t>
            </a:r>
            <a:r>
              <a:rPr lang="pt-BR" altLang="en-US" sz="2000" b="1" baseline="30000" dirty="0"/>
              <a:t>a</a:t>
            </a:r>
            <a:r>
              <a:rPr lang="pt-BR" altLang="en-US" sz="2000" b="1" dirty="0"/>
              <a:t>. Samantha C. Pinho</a:t>
            </a:r>
            <a:endParaRPr lang="en-IE" altLang="en-US" sz="20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rgbClr val="FF33CC"/>
              </a:solidFill>
            </a:endParaRPr>
          </a:p>
        </p:txBody>
      </p:sp>
      <p:pic>
        <p:nvPicPr>
          <p:cNvPr id="16390" name="Imagem 2" descr="fig7">
            <a:extLst>
              <a:ext uri="{FF2B5EF4-FFF2-40B4-BE49-F238E27FC236}">
                <a16:creationId xmlns:a16="http://schemas.microsoft.com/office/drawing/2014/main" id="{2F0AA475-C8E3-4D8D-B9E5-CB9DAFB2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8" y="337109"/>
            <a:ext cx="1117860" cy="8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2">
            <a:extLst>
              <a:ext uri="{FF2B5EF4-FFF2-40B4-BE49-F238E27FC236}">
                <a16:creationId xmlns:a16="http://schemas.microsoft.com/office/drawing/2014/main" id="{311524EA-D99C-4A1E-8F0A-6C72187F3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33" y="293176"/>
            <a:ext cx="45323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600" b="1" dirty="0"/>
              <a:t>Universidade de São Paulo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600" b="1" dirty="0"/>
              <a:t>Faculdade de Zootecnia 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600" b="1" dirty="0"/>
              <a:t>Departamento de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1600" b="1" dirty="0"/>
              <a:t>ZEA0564 – Físico-Química (</a:t>
            </a:r>
            <a:r>
              <a:rPr lang="pt-BR" altLang="en-US" sz="1600" b="1" dirty="0" smtClean="0"/>
              <a:t>1S/2022)</a:t>
            </a:r>
            <a:endParaRPr lang="en-IE" altLang="en-US" sz="16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600" b="1" dirty="0">
              <a:solidFill>
                <a:srgbClr val="FF33CC"/>
              </a:solidFill>
            </a:endParaRPr>
          </a:p>
        </p:txBody>
      </p:sp>
      <p:pic>
        <p:nvPicPr>
          <p:cNvPr id="1028" name="Picture 4" descr="What is the Intermolecular forces of CO? - textiles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4" y="4965310"/>
            <a:ext cx="3001483" cy="9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839" y="3136971"/>
            <a:ext cx="1714500" cy="21431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086799" y="5280096"/>
            <a:ext cx="2284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Fritz Wolfgang London</a:t>
            </a:r>
          </a:p>
          <a:p>
            <a:pPr algn="ctr"/>
            <a:r>
              <a:rPr lang="pt-BR" dirty="0" smtClean="0"/>
              <a:t>1900-1954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7"/>
    </mc:Choice>
    <mc:Fallback xmlns="">
      <p:transition spd="slow" advTm="465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EBC86-45BC-4D23-B675-EADA8F38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6" y="643467"/>
            <a:ext cx="75791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11"/>
    </mc:Choice>
    <mc:Fallback xmlns="">
      <p:transition spd="slow" advTm="801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E09401-2ECA-4F70-ADB7-89C3C982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7" y="855501"/>
            <a:ext cx="7587201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7158E2-7F5B-4738-BDE9-D825292D914E}"/>
              </a:ext>
            </a:extLst>
          </p:cNvPr>
          <p:cNvSpPr txBox="1"/>
          <p:nvPr/>
        </p:nvSpPr>
        <p:spPr>
          <a:xfrm>
            <a:off x="899810" y="170212"/>
            <a:ext cx="7597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 interação de hidrogênio, ou ligação de hidrogênio é uma força de Keesom!!!</a:t>
            </a:r>
            <a:endParaRPr lang="en-I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8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878"/>
    </mc:Choice>
    <mc:Fallback xmlns="">
      <p:transition spd="slow" advTm="1168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B0F06-7645-4DC4-AFA1-140E38015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8" y="461396"/>
            <a:ext cx="8287104" cy="573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64"/>
    </mc:Choice>
    <mc:Fallback xmlns="">
      <p:transition spd="slow" advTm="6506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2B2A72-32A0-4159-8942-951A51FE0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1" y="488616"/>
            <a:ext cx="8187891" cy="58807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D05480-D1C2-4F68-987E-B30A8B0F9383}"/>
              </a:ext>
            </a:extLst>
          </p:cNvPr>
          <p:cNvSpPr/>
          <p:nvPr/>
        </p:nvSpPr>
        <p:spPr>
          <a:xfrm>
            <a:off x="1082180" y="2332138"/>
            <a:ext cx="1979802" cy="1375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E4CB8-262A-4041-9E64-93EA4F11A889}"/>
              </a:ext>
            </a:extLst>
          </p:cNvPr>
          <p:cNvSpPr/>
          <p:nvPr/>
        </p:nvSpPr>
        <p:spPr>
          <a:xfrm>
            <a:off x="1082180" y="3707933"/>
            <a:ext cx="1979802" cy="1375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950DB9-4E7B-4005-97F1-C67132C7A1E9}"/>
              </a:ext>
            </a:extLst>
          </p:cNvPr>
          <p:cNvSpPr/>
          <p:nvPr/>
        </p:nvSpPr>
        <p:spPr>
          <a:xfrm>
            <a:off x="1082180" y="5083728"/>
            <a:ext cx="1979802" cy="1375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35"/>
    </mc:Choice>
    <mc:Fallback xmlns="">
      <p:transition spd="slow" advTm="62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20E85-9C94-4A84-B3FE-AAC81FB5E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" y="310392"/>
            <a:ext cx="8198431" cy="605788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79E5D10-0533-44E3-A7A0-A7D4FFC3AD86}"/>
              </a:ext>
            </a:extLst>
          </p:cNvPr>
          <p:cNvSpPr/>
          <p:nvPr/>
        </p:nvSpPr>
        <p:spPr>
          <a:xfrm>
            <a:off x="402672" y="5410899"/>
            <a:ext cx="1115735" cy="637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78E00399-3BD5-4320-8A8F-9DC6D5C1862F}"/>
              </a:ext>
            </a:extLst>
          </p:cNvPr>
          <p:cNvSpPr/>
          <p:nvPr/>
        </p:nvSpPr>
        <p:spPr>
          <a:xfrm>
            <a:off x="7485368" y="5545123"/>
            <a:ext cx="1115735" cy="6375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CaixaDeTexto 6"/>
          <p:cNvSpPr txBox="1"/>
          <p:nvPr/>
        </p:nvSpPr>
        <p:spPr>
          <a:xfrm>
            <a:off x="6056243" y="3790121"/>
            <a:ext cx="240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(= Ligações covalentes!)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3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7"/>
    </mc:Choice>
    <mc:Fallback xmlns="">
      <p:transition spd="slow" advTm="43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376E9-E80F-4E16-B665-AF874A57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293" y="310510"/>
            <a:ext cx="7598535" cy="2092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42F8BF-C0EF-4A9D-9167-72ECFE1AF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648" y="3429001"/>
            <a:ext cx="7667803" cy="29933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561585-8A1E-4FBB-B4BB-4D74F9EDE0A4}"/>
              </a:ext>
            </a:extLst>
          </p:cNvPr>
          <p:cNvCxnSpPr/>
          <p:nvPr/>
        </p:nvCxnSpPr>
        <p:spPr>
          <a:xfrm>
            <a:off x="4202884" y="2323750"/>
            <a:ext cx="2625755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473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06"/>
    </mc:Choice>
    <mc:Fallback xmlns="">
      <p:transition spd="slow" advTm="89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C196E3-663A-4058-BBC3-DBE660DAC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2" y="643467"/>
            <a:ext cx="8039094" cy="5571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F953E6-4C63-45AF-A929-961FCE2BACF6}"/>
              </a:ext>
            </a:extLst>
          </p:cNvPr>
          <p:cNvSpPr/>
          <p:nvPr/>
        </p:nvSpPr>
        <p:spPr>
          <a:xfrm>
            <a:off x="4337108" y="2114026"/>
            <a:ext cx="4254438" cy="2567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F476A-2F7E-477C-BAD7-237AA003AE92}"/>
              </a:ext>
            </a:extLst>
          </p:cNvPr>
          <p:cNvSpPr/>
          <p:nvPr/>
        </p:nvSpPr>
        <p:spPr>
          <a:xfrm>
            <a:off x="936070" y="5311319"/>
            <a:ext cx="7271857" cy="84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7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52"/>
    </mc:Choice>
    <mc:Fallback xmlns="">
      <p:transition spd="slow" advTm="130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5EC265-4C38-423A-93ED-0A9FE6EBA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20" y="643467"/>
            <a:ext cx="7444359" cy="557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8FAB10-2F79-4020-9DC7-94FFD494A06E}"/>
              </a:ext>
            </a:extLst>
          </p:cNvPr>
          <p:cNvSpPr/>
          <p:nvPr/>
        </p:nvSpPr>
        <p:spPr>
          <a:xfrm>
            <a:off x="788564" y="4328719"/>
            <a:ext cx="7256477" cy="93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FF2E1-215A-4F67-BED0-5F88A67BD21A}"/>
              </a:ext>
            </a:extLst>
          </p:cNvPr>
          <p:cNvSpPr/>
          <p:nvPr/>
        </p:nvSpPr>
        <p:spPr>
          <a:xfrm>
            <a:off x="943760" y="5353329"/>
            <a:ext cx="7256477" cy="93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9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80"/>
    </mc:Choice>
    <mc:Fallback xmlns="">
      <p:transition spd="slow" advTm="5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E530C0-BB38-42B9-89D1-49F130E57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697091"/>
            <a:ext cx="8178799" cy="54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79"/>
    </mc:Choice>
    <mc:Fallback xmlns="">
      <p:transition spd="slow" advTm="6247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0B2A0-75AE-4EAE-9539-57EA1BC7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76" y="643467"/>
            <a:ext cx="74694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92"/>
    </mc:Choice>
    <mc:Fallback xmlns="">
      <p:transition spd="slow" advTm="13009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interações">
            <a:extLst>
              <a:ext uri="{FF2B5EF4-FFF2-40B4-BE49-F238E27FC236}">
                <a16:creationId xmlns:a16="http://schemas.microsoft.com/office/drawing/2014/main" id="{A8312253-E2BA-4B04-AAA8-E65C47D8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47" y="289397"/>
            <a:ext cx="4925953" cy="369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48139" y="4863548"/>
            <a:ext cx="5192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Bibliografia sobre esse item: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 err="1" smtClean="0">
                <a:solidFill>
                  <a:srgbClr val="FF0000"/>
                </a:solidFill>
              </a:rPr>
              <a:t>Koretsky</a:t>
            </a:r>
            <a:endParaRPr lang="pt-BR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</a:rPr>
              <a:t>Atkins (material extra disponibilizado no </a:t>
            </a:r>
            <a:r>
              <a:rPr lang="pt-BR" b="1" dirty="0" err="1" smtClean="0">
                <a:solidFill>
                  <a:srgbClr val="FF0000"/>
                </a:solidFill>
              </a:rPr>
              <a:t>Moodle</a:t>
            </a:r>
            <a:r>
              <a:rPr lang="pt-BR" b="1" dirty="0" smtClean="0">
                <a:solidFill>
                  <a:srgbClr val="FF0000"/>
                </a:solidFill>
              </a:rPr>
              <a:t>)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9" y="1904348"/>
            <a:ext cx="3706468" cy="2075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95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26"/>
    </mc:Choice>
    <mc:Fallback xmlns="">
      <p:transition spd="slow" advTm="40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BA09F-F238-4D6D-99F3-B22CACC76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31" y="511729"/>
            <a:ext cx="8575138" cy="559965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A520A6F-1F21-4B05-A17F-9743C220DA61}"/>
              </a:ext>
            </a:extLst>
          </p:cNvPr>
          <p:cNvSpPr/>
          <p:nvPr/>
        </p:nvSpPr>
        <p:spPr>
          <a:xfrm>
            <a:off x="1996580" y="746620"/>
            <a:ext cx="1392572" cy="4949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9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53"/>
    </mc:Choice>
    <mc:Fallback xmlns="">
      <p:transition spd="slow" advTm="41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2E078-2F8C-42D6-8E00-B224454E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2" y="483224"/>
            <a:ext cx="8358596" cy="589155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488A9727-162D-4700-9DE1-EFE4D5C6B6C3}"/>
              </a:ext>
            </a:extLst>
          </p:cNvPr>
          <p:cNvSpPr/>
          <p:nvPr/>
        </p:nvSpPr>
        <p:spPr>
          <a:xfrm>
            <a:off x="1996580" y="746620"/>
            <a:ext cx="1392572" cy="4949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8848C-8989-410D-B2D0-4B2482046313}"/>
              </a:ext>
            </a:extLst>
          </p:cNvPr>
          <p:cNvCxnSpPr>
            <a:cxnSpLocks/>
          </p:cNvCxnSpPr>
          <p:nvPr/>
        </p:nvCxnSpPr>
        <p:spPr>
          <a:xfrm>
            <a:off x="4303552" y="4009938"/>
            <a:ext cx="3775046" cy="0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4876800" y="2743200"/>
            <a:ext cx="333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(=Forças de dispersão de London)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3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8"/>
    </mc:Choice>
    <mc:Fallback xmlns="">
      <p:transition spd="slow" advTm="31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805387-3D34-4DDA-8ABB-5454367A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8" y="483812"/>
            <a:ext cx="8167804" cy="611909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A7C3F57-38B1-49BB-83FA-C535F5B7A517}"/>
              </a:ext>
            </a:extLst>
          </p:cNvPr>
          <p:cNvSpPr/>
          <p:nvPr/>
        </p:nvSpPr>
        <p:spPr>
          <a:xfrm>
            <a:off x="1996580" y="746620"/>
            <a:ext cx="1392572" cy="4949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1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29"/>
    </mc:Choice>
    <mc:Fallback xmlns="">
      <p:transition spd="slow" advTm="121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D2027-0C84-447A-8CEC-292FB3AC9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20" y="448383"/>
            <a:ext cx="8408959" cy="623188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1A646FA-2632-4FAB-99FC-2A001FBE4BF8}"/>
              </a:ext>
            </a:extLst>
          </p:cNvPr>
          <p:cNvSpPr/>
          <p:nvPr/>
        </p:nvSpPr>
        <p:spPr>
          <a:xfrm>
            <a:off x="1996580" y="746620"/>
            <a:ext cx="1392572" cy="4949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2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64"/>
    </mc:Choice>
    <mc:Fallback xmlns="">
      <p:transition spd="slow" advTm="145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2">
            <a:extLst>
              <a:ext uri="{FF2B5EF4-FFF2-40B4-BE49-F238E27FC236}">
                <a16:creationId xmlns:a16="http://schemas.microsoft.com/office/drawing/2014/main" id="{A0C7DAEB-E783-482B-B0A1-FFF83A8B8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7" y="757775"/>
            <a:ext cx="8145426" cy="515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ixaDeTexto 4">
            <a:extLst>
              <a:ext uri="{FF2B5EF4-FFF2-40B4-BE49-F238E27FC236}">
                <a16:creationId xmlns:a16="http://schemas.microsoft.com/office/drawing/2014/main" id="{67EB9D11-24C0-4296-822F-CCC86981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8632" y="1044044"/>
            <a:ext cx="8194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350" i="1" dirty="0"/>
              <a:t>Keesom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350" i="1" dirty="0"/>
              <a:t>DP-DP</a:t>
            </a:r>
          </a:p>
        </p:txBody>
      </p:sp>
      <p:sp>
        <p:nvSpPr>
          <p:cNvPr id="25604" name="CaixaDeTexto 5">
            <a:extLst>
              <a:ext uri="{FF2B5EF4-FFF2-40B4-BE49-F238E27FC236}">
                <a16:creationId xmlns:a16="http://schemas.microsoft.com/office/drawing/2014/main" id="{EC394DD9-5D90-47C9-B4A2-AFA41D15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987" y="1044045"/>
            <a:ext cx="106952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350" i="1" dirty="0"/>
              <a:t>Keesom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350" i="1" dirty="0"/>
              <a:t>(PONTE H)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0A68B6-9FB7-4E63-A975-4DA9710B8803}"/>
              </a:ext>
            </a:extLst>
          </p:cNvPr>
          <p:cNvGrpSpPr/>
          <p:nvPr/>
        </p:nvGrpSpPr>
        <p:grpSpPr>
          <a:xfrm>
            <a:off x="3968660" y="5800143"/>
            <a:ext cx="752130" cy="600164"/>
            <a:chOff x="3968660" y="5800143"/>
            <a:chExt cx="752130" cy="600164"/>
          </a:xfrm>
        </p:grpSpPr>
        <p:sp>
          <p:nvSpPr>
            <p:cNvPr id="25605" name="CaixaDeTexto 6">
              <a:extLst>
                <a:ext uri="{FF2B5EF4-FFF2-40B4-BE49-F238E27FC236}">
                  <a16:creationId xmlns:a16="http://schemas.microsoft.com/office/drawing/2014/main" id="{0BE0C93B-3B4E-412E-B5B4-4933D5CEA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5987" y="5800143"/>
              <a:ext cx="684803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i="1" dirty="0"/>
                <a:t>Debye</a:t>
              </a:r>
            </a:p>
          </p:txBody>
        </p:sp>
        <p:sp>
          <p:nvSpPr>
            <p:cNvPr id="7" name="CaixaDeTexto 4">
              <a:extLst>
                <a:ext uri="{FF2B5EF4-FFF2-40B4-BE49-F238E27FC236}">
                  <a16:creationId xmlns:a16="http://schemas.microsoft.com/office/drawing/2014/main" id="{63604B42-3824-495B-BFA5-39D72460E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8660" y="6100225"/>
              <a:ext cx="655949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i="1" dirty="0"/>
                <a:t>DP-DI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B09F7CC-AF29-4CB0-AD95-85C69BD4D765}"/>
              </a:ext>
            </a:extLst>
          </p:cNvPr>
          <p:cNvGrpSpPr/>
          <p:nvPr/>
        </p:nvGrpSpPr>
        <p:grpSpPr>
          <a:xfrm>
            <a:off x="6575994" y="5800143"/>
            <a:ext cx="761747" cy="600164"/>
            <a:chOff x="6575994" y="5800143"/>
            <a:chExt cx="761747" cy="600164"/>
          </a:xfrm>
        </p:grpSpPr>
        <p:sp>
          <p:nvSpPr>
            <p:cNvPr id="25606" name="CaixaDeTexto 7">
              <a:extLst>
                <a:ext uri="{FF2B5EF4-FFF2-40B4-BE49-F238E27FC236}">
                  <a16:creationId xmlns:a16="http://schemas.microsoft.com/office/drawing/2014/main" id="{86CB70BE-FB0C-4882-AA7C-36C393C6C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5994" y="5800143"/>
              <a:ext cx="761747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i="1" dirty="0"/>
                <a:t>London</a:t>
              </a:r>
            </a:p>
          </p:txBody>
        </p:sp>
        <p:sp>
          <p:nvSpPr>
            <p:cNvPr id="8" name="CaixaDeTexto 4">
              <a:extLst>
                <a:ext uri="{FF2B5EF4-FFF2-40B4-BE49-F238E27FC236}">
                  <a16:creationId xmlns:a16="http://schemas.microsoft.com/office/drawing/2014/main" id="{9FB5B5BA-4799-448E-BCA1-A4DF4F05E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9910" y="6100225"/>
              <a:ext cx="588623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i="1" dirty="0"/>
                <a:t>DI-DI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499287" y="210452"/>
            <a:ext cx="201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RESUMÃO...</a:t>
            </a:r>
            <a:endParaRPr lang="pt-BR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03"/>
    </mc:Choice>
    <mc:Fallback xmlns="">
      <p:transition spd="slow" advTm="81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3DEE13-F1CD-4B97-8EDF-9A233355A9A0}"/>
              </a:ext>
            </a:extLst>
          </p:cNvPr>
          <p:cNvGrpSpPr/>
          <p:nvPr/>
        </p:nvGrpSpPr>
        <p:grpSpPr>
          <a:xfrm>
            <a:off x="319088" y="266700"/>
            <a:ext cx="8523287" cy="6043613"/>
            <a:chOff x="319088" y="266700"/>
            <a:chExt cx="8523287" cy="6043613"/>
          </a:xfrm>
        </p:grpSpPr>
        <p:pic>
          <p:nvPicPr>
            <p:cNvPr id="21506" name="Imagem 2">
              <a:extLst>
                <a:ext uri="{FF2B5EF4-FFF2-40B4-BE49-F238E27FC236}">
                  <a16:creationId xmlns:a16="http://schemas.microsoft.com/office/drawing/2014/main" id="{6322E995-559C-4B1C-8DC5-8709F997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8" y="266700"/>
              <a:ext cx="8523287" cy="604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48C1DE3-833C-417B-A67C-44FB59E2E6E0}"/>
                </a:ext>
              </a:extLst>
            </p:cNvPr>
            <p:cNvSpPr/>
            <p:nvPr/>
          </p:nvSpPr>
          <p:spPr>
            <a:xfrm>
              <a:off x="571500" y="5721292"/>
              <a:ext cx="7961312" cy="484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0BE945C7-1080-4DAD-AACB-E4B97A0DDF32}"/>
              </a:ext>
            </a:extLst>
          </p:cNvPr>
          <p:cNvSpPr/>
          <p:nvPr/>
        </p:nvSpPr>
        <p:spPr>
          <a:xfrm>
            <a:off x="4249738" y="1577975"/>
            <a:ext cx="865187" cy="3960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08" name="Retângulo 2">
            <a:extLst>
              <a:ext uri="{FF2B5EF4-FFF2-40B4-BE49-F238E27FC236}">
                <a16:creationId xmlns:a16="http://schemas.microsoft.com/office/drawing/2014/main" id="{62809792-B362-453D-8728-D1C363308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500438"/>
            <a:ext cx="7561262" cy="2159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Retângulo 4">
            <a:extLst>
              <a:ext uri="{FF2B5EF4-FFF2-40B4-BE49-F238E27FC236}">
                <a16:creationId xmlns:a16="http://schemas.microsoft.com/office/drawing/2014/main" id="{A6BE06B9-B7ED-4123-A65C-BD927FFD9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21300"/>
            <a:ext cx="7561262" cy="2159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Retângulo 5">
            <a:extLst>
              <a:ext uri="{FF2B5EF4-FFF2-40B4-BE49-F238E27FC236}">
                <a16:creationId xmlns:a16="http://schemas.microsoft.com/office/drawing/2014/main" id="{3B5F28FE-13D6-4544-9E4D-E5D0B375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593975"/>
            <a:ext cx="7561263" cy="2159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Retângulo 6">
            <a:extLst>
              <a:ext uri="{FF2B5EF4-FFF2-40B4-BE49-F238E27FC236}">
                <a16:creationId xmlns:a16="http://schemas.microsoft.com/office/drawing/2014/main" id="{FF03B72F-156C-47EE-9283-F96405AD8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048000"/>
            <a:ext cx="7561263" cy="2159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3FB68BE4-E174-4725-B939-9458B18F9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71" y="5734947"/>
            <a:ext cx="890457" cy="102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sultado de imagem para ETANOL MOLECULA">
            <a:extLst>
              <a:ext uri="{FF2B5EF4-FFF2-40B4-BE49-F238E27FC236}">
                <a16:creationId xmlns:a16="http://schemas.microsoft.com/office/drawing/2014/main" id="{FD36A844-8577-484C-8BFF-F540E5F03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69" y="5881568"/>
            <a:ext cx="865274" cy="64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5">
            <a:extLst>
              <a:ext uri="{FF2B5EF4-FFF2-40B4-BE49-F238E27FC236}">
                <a16:creationId xmlns:a16="http://schemas.microsoft.com/office/drawing/2014/main" id="{9B9A37A3-B746-43A1-868E-78D1EC781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39" y="5678576"/>
            <a:ext cx="1382163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7D69C5-9968-4D91-A2A7-1E99878D5E04}"/>
              </a:ext>
            </a:extLst>
          </p:cNvPr>
          <p:cNvSpPr/>
          <p:nvPr/>
        </p:nvSpPr>
        <p:spPr>
          <a:xfrm>
            <a:off x="571500" y="266700"/>
            <a:ext cx="7961312" cy="7223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07D3E6F-7F80-4DF0-988A-CC9C3C98E36A}"/>
              </a:ext>
            </a:extLst>
          </p:cNvPr>
          <p:cNvSpPr/>
          <p:nvPr/>
        </p:nvSpPr>
        <p:spPr>
          <a:xfrm>
            <a:off x="4580731" y="1182862"/>
            <a:ext cx="578891" cy="4949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39"/>
    </mc:Choice>
    <mc:Fallback xmlns="">
      <p:transition spd="slow" advTm="264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1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8" descr="http://alfaconnection.net/images/MOL020207a.gif">
            <a:extLst>
              <a:ext uri="{FF2B5EF4-FFF2-40B4-BE49-F238E27FC236}">
                <a16:creationId xmlns:a16="http://schemas.microsoft.com/office/drawing/2014/main" id="{8551E726-FA51-40E1-9E5F-8C0F3C92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7" y="3280385"/>
            <a:ext cx="4290150" cy="302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12840FFC-B896-4E05-A197-731B1B513DC7}"/>
              </a:ext>
            </a:extLst>
          </p:cNvPr>
          <p:cNvGrpSpPr>
            <a:grpSpLocks/>
          </p:cNvGrpSpPr>
          <p:nvPr/>
        </p:nvGrpSpPr>
        <p:grpSpPr bwMode="auto">
          <a:xfrm>
            <a:off x="1096466" y="311276"/>
            <a:ext cx="6553798" cy="2203299"/>
            <a:chOff x="942261" y="175998"/>
            <a:chExt cx="4598037" cy="2181053"/>
          </a:xfrm>
        </p:grpSpPr>
        <p:pic>
          <p:nvPicPr>
            <p:cNvPr id="22535" name="Imagem 3">
              <a:extLst>
                <a:ext uri="{FF2B5EF4-FFF2-40B4-BE49-F238E27FC236}">
                  <a16:creationId xmlns:a16="http://schemas.microsoft.com/office/drawing/2014/main" id="{ACF9D59E-0D45-4562-BC91-7AAF753DB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261" y="1229358"/>
              <a:ext cx="1452332" cy="112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6">
              <a:extLst>
                <a:ext uri="{FF2B5EF4-FFF2-40B4-BE49-F238E27FC236}">
                  <a16:creationId xmlns:a16="http://schemas.microsoft.com/office/drawing/2014/main" id="{7BB1700A-8F97-4E4B-8AEA-53ABC080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734" y="175998"/>
              <a:ext cx="3979564" cy="31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i="1" dirty="0">
                  <a:solidFill>
                    <a:srgbClr val="00B0F0"/>
                  </a:solidFill>
                </a:rPr>
                <a:t>Lembra do...MOMENTO DE DIPOLO ELÉTRICO?</a:t>
              </a:r>
            </a:p>
          </p:txBody>
        </p:sp>
      </p:grpSp>
      <p:sp>
        <p:nvSpPr>
          <p:cNvPr id="18" name="Text Box 6">
            <a:extLst>
              <a:ext uri="{FF2B5EF4-FFF2-40B4-BE49-F238E27FC236}">
                <a16:creationId xmlns:a16="http://schemas.microsoft.com/office/drawing/2014/main" id="{1BA098AF-DC66-4A1A-9E24-2562F8D55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9715" y="822091"/>
            <a:ext cx="24705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500" b="1" i="1" dirty="0">
                <a:solidFill>
                  <a:srgbClr val="FF0000"/>
                </a:solidFill>
              </a:rPr>
              <a:t>Relacionado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500" b="1" i="1" dirty="0">
                <a:solidFill>
                  <a:srgbClr val="FF0000"/>
                </a:solidFill>
              </a:rPr>
              <a:t>com a homogeneidade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500" b="1" i="1" dirty="0">
                <a:solidFill>
                  <a:srgbClr val="FF0000"/>
                </a:solidFill>
              </a:rPr>
              <a:t>(simetria) da distribuição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500" b="1" i="1" dirty="0">
                <a:solidFill>
                  <a:srgbClr val="FF0000"/>
                </a:solidFill>
              </a:rPr>
              <a:t>de cargas?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234B4EC-D14B-4237-8264-BC175462DF35}"/>
              </a:ext>
            </a:extLst>
          </p:cNvPr>
          <p:cNvSpPr/>
          <p:nvPr/>
        </p:nvSpPr>
        <p:spPr>
          <a:xfrm rot="3836119">
            <a:off x="5128509" y="3808110"/>
            <a:ext cx="506342" cy="723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D14170-245F-42F6-87AE-31E89DBA0947}"/>
              </a:ext>
            </a:extLst>
          </p:cNvPr>
          <p:cNvGrpSpPr/>
          <p:nvPr/>
        </p:nvGrpSpPr>
        <p:grpSpPr>
          <a:xfrm>
            <a:off x="5523434" y="2470558"/>
            <a:ext cx="3344870" cy="1290611"/>
            <a:chOff x="5523434" y="2470558"/>
            <a:chExt cx="3344870" cy="1290611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C60D04CD-77B1-48C4-9A3F-50A631E40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8451" y="3234101"/>
              <a:ext cx="273985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i="1" dirty="0">
                  <a:solidFill>
                    <a:srgbClr val="0070C0"/>
                  </a:solidFill>
                </a:rPr>
                <a:t>POLARIDADE MOLECULAR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6EE99948-FF47-49C9-8B83-257D4AD5F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3434" y="2637879"/>
              <a:ext cx="24384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500" b="1" i="1" dirty="0">
                  <a:solidFill>
                    <a:srgbClr val="00B050"/>
                  </a:solidFill>
                </a:rPr>
                <a:t>ELETRONEGATIVIDADE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50E2CF-5A1D-49D5-A37B-152C89116A10}"/>
                </a:ext>
              </a:extLst>
            </p:cNvPr>
            <p:cNvSpPr/>
            <p:nvPr/>
          </p:nvSpPr>
          <p:spPr>
            <a:xfrm>
              <a:off x="5541003" y="2470558"/>
              <a:ext cx="3327301" cy="12906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5122" name="Picture 2" descr="seta | Cristais Aquarius">
            <a:extLst>
              <a:ext uri="{FF2B5EF4-FFF2-40B4-BE49-F238E27FC236}">
                <a16:creationId xmlns:a16="http://schemas.microsoft.com/office/drawing/2014/main" id="{925C6B3C-4381-446F-9136-CF3F6644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7" y="179990"/>
            <a:ext cx="1451401" cy="90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F35D4A-F633-4C33-A1EC-A9492AF0358F}"/>
              </a:ext>
            </a:extLst>
          </p:cNvPr>
          <p:cNvSpPr/>
          <p:nvPr/>
        </p:nvSpPr>
        <p:spPr>
          <a:xfrm>
            <a:off x="176169" y="3234101"/>
            <a:ext cx="4647501" cy="1835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2D3126-FC0E-444E-91C4-0F77837FBCF8}"/>
                  </a:ext>
                </a:extLst>
              </p14:cNvPr>
              <p14:cNvContentPartPr/>
              <p14:nvPr/>
            </p14:nvContentPartPr>
            <p14:xfrm>
              <a:off x="7869240" y="449532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2D3126-FC0E-444E-91C4-0F77837FBC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3400" y="4431960"/>
                <a:ext cx="31680" cy="127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904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83"/>
    </mc:Choice>
    <mc:Fallback xmlns="">
      <p:transition spd="slow" advTm="153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eometria molecular e Polaridade">
            <a:extLst>
              <a:ext uri="{FF2B5EF4-FFF2-40B4-BE49-F238E27FC236}">
                <a16:creationId xmlns:a16="http://schemas.microsoft.com/office/drawing/2014/main" id="{C7D04A19-BA54-49D1-B759-1565EEF2C7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753A7C-F6DF-41EF-A098-ADD777D9B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46" y="238719"/>
            <a:ext cx="7920908" cy="52209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C1BE72-4705-46ED-B850-BDE6E4C7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149" y="6079254"/>
            <a:ext cx="537839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350" b="1" dirty="0">
                <a:solidFill>
                  <a:srgbClr val="FF0000"/>
                </a:solidFill>
              </a:rPr>
              <a:t>Molécula polar</a:t>
            </a:r>
            <a:r>
              <a:rPr lang="pt-BR" altLang="pt-BR" sz="1350" dirty="0"/>
              <a:t>: possui um momento de </a:t>
            </a:r>
            <a:r>
              <a:rPr lang="pt-BR" altLang="pt-BR" sz="1350" dirty="0">
                <a:solidFill>
                  <a:srgbClr val="FF0000"/>
                </a:solidFill>
              </a:rPr>
              <a:t>dipolo elétrico permanente</a:t>
            </a:r>
          </a:p>
        </p:txBody>
      </p:sp>
    </p:spTree>
    <p:extLst>
      <p:ext uri="{BB962C8B-B14F-4D97-AF65-F5344CB8AC3E}">
        <p14:creationId xmlns:p14="http://schemas.microsoft.com/office/powerpoint/2010/main" val="16365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97"/>
    </mc:Choice>
    <mc:Fallback xmlns="">
      <p:transition spd="slow" advTm="940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pole Moments, Polarizabilities, and Sizes of the Molecules ...">
            <a:extLst>
              <a:ext uri="{FF2B5EF4-FFF2-40B4-BE49-F238E27FC236}">
                <a16:creationId xmlns:a16="http://schemas.microsoft.com/office/drawing/2014/main" id="{E2A205F1-9AA5-4F9A-8B34-14D029C5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" y="2468051"/>
            <a:ext cx="8172841" cy="2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7">
            <a:extLst>
              <a:ext uri="{FF2B5EF4-FFF2-40B4-BE49-F238E27FC236}">
                <a16:creationId xmlns:a16="http://schemas.microsoft.com/office/drawing/2014/main" id="{74B1A5E8-2D14-4406-9F29-A758C0504FB1}"/>
              </a:ext>
            </a:extLst>
          </p:cNvPr>
          <p:cNvSpPr txBox="1"/>
          <p:nvPr/>
        </p:nvSpPr>
        <p:spPr>
          <a:xfrm>
            <a:off x="368543" y="772028"/>
            <a:ext cx="84069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rgbClr val="FF0000"/>
                </a:solidFill>
              </a:rPr>
              <a:t>parâmetro que caracteriza a facilidade com que a nuvem eletrônica de uma molécula pode ser deslocada pela presença de um campo elétrico</a:t>
            </a:r>
          </a:p>
        </p:txBody>
      </p:sp>
      <p:pic>
        <p:nvPicPr>
          <p:cNvPr id="4" name="Picture 2" descr="seta | Cristais Aquarius">
            <a:extLst>
              <a:ext uri="{FF2B5EF4-FFF2-40B4-BE49-F238E27FC236}">
                <a16:creationId xmlns:a16="http://schemas.microsoft.com/office/drawing/2014/main" id="{DE9366B5-2B98-4590-83A6-36336144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09" y="18732"/>
            <a:ext cx="1032111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4000D-C5D3-4768-8CA4-4537422FCA17}"/>
              </a:ext>
            </a:extLst>
          </p:cNvPr>
          <p:cNvSpPr txBox="1"/>
          <p:nvPr/>
        </p:nvSpPr>
        <p:spPr>
          <a:xfrm>
            <a:off x="1352017" y="165405"/>
            <a:ext cx="2168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Polarizabilidade (</a:t>
            </a:r>
            <a:r>
              <a:rPr lang="el-GR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pt-BR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pt-BR" dirty="0"/>
              <a:t>: </a:t>
            </a:r>
          </a:p>
          <a:p>
            <a:endParaRPr lang="en-I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0C461B-6E9A-4759-9167-7A65E61F4E7D}"/>
              </a:ext>
            </a:extLst>
          </p:cNvPr>
          <p:cNvGrpSpPr/>
          <p:nvPr/>
        </p:nvGrpSpPr>
        <p:grpSpPr>
          <a:xfrm>
            <a:off x="4310737" y="2013527"/>
            <a:ext cx="2096654" cy="4562764"/>
            <a:chOff x="4310737" y="2013527"/>
            <a:chExt cx="2096654" cy="45627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8E824E-2422-4EE7-9679-AE395EDF793C}"/>
                </a:ext>
              </a:extLst>
            </p:cNvPr>
            <p:cNvSpPr/>
            <p:nvPr/>
          </p:nvSpPr>
          <p:spPr>
            <a:xfrm>
              <a:off x="4310737" y="2013527"/>
              <a:ext cx="2096654" cy="374996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DD00AEA0-2792-4B2F-966C-886DBCC88E74}"/>
                </a:ext>
              </a:extLst>
            </p:cNvPr>
            <p:cNvSpPr/>
            <p:nvPr/>
          </p:nvSpPr>
          <p:spPr>
            <a:xfrm>
              <a:off x="4812145" y="5929745"/>
              <a:ext cx="775855" cy="64654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63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516"/>
    </mc:Choice>
    <mc:Fallback xmlns="">
      <p:transition spd="slow" advTm="127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B5A69-B2A6-4392-B4FB-AC58B82EF2B3}"/>
              </a:ext>
            </a:extLst>
          </p:cNvPr>
          <p:cNvSpPr txBox="1"/>
          <p:nvPr/>
        </p:nvSpPr>
        <p:spPr>
          <a:xfrm>
            <a:off x="1218408" y="274462"/>
            <a:ext cx="7011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 de polarizabilidade está relacionado com o conceito de </a:t>
            </a:r>
          </a:p>
          <a:p>
            <a:pPr algn="ctr"/>
            <a:r>
              <a:rPr lang="pt-B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DIPOLO INDUZIDO:</a:t>
            </a:r>
            <a:endParaRPr lang="pt-BR" sz="2000" dirty="0">
              <a:solidFill>
                <a:srgbClr val="FF0000"/>
              </a:solidFill>
            </a:endParaRPr>
          </a:p>
          <a:p>
            <a:endParaRPr lang="en-IE" sz="2000" dirty="0">
              <a:solidFill>
                <a:srgbClr val="FF0000"/>
              </a:solidFill>
            </a:endParaRPr>
          </a:p>
        </p:txBody>
      </p:sp>
      <p:sp>
        <p:nvSpPr>
          <p:cNvPr id="4" name="AutoShape 2" descr="Força de dipolo induzido em átomo de hélio">
            <a:extLst>
              <a:ext uri="{FF2B5EF4-FFF2-40B4-BE49-F238E27FC236}">
                <a16:creationId xmlns:a16="http://schemas.microsoft.com/office/drawing/2014/main" id="{FDEF7F09-7D24-47BE-9C4C-FB34F5AF8A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266A1-09AC-4DCA-BBE4-2FCC98E75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496" y="1372153"/>
            <a:ext cx="6239007" cy="4545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61"/>
    </mc:Choice>
    <mc:Fallback xmlns="">
      <p:transition spd="slow" advTm="62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56F410B2-6B6F-4AB2-9022-FBE4DE96A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3" y="257237"/>
            <a:ext cx="75432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i="1" dirty="0">
                <a:solidFill>
                  <a:srgbClr val="FF0000"/>
                </a:solidFill>
                <a:latin typeface="Arial Black" panose="020B0A04020102020204" pitchFamily="34" charset="0"/>
              </a:rPr>
              <a:t>Tipos de interações moleculares</a:t>
            </a:r>
          </a:p>
        </p:txBody>
      </p:sp>
      <p:grpSp>
        <p:nvGrpSpPr>
          <p:cNvPr id="24587" name="Grupo 9">
            <a:extLst>
              <a:ext uri="{FF2B5EF4-FFF2-40B4-BE49-F238E27FC236}">
                <a16:creationId xmlns:a16="http://schemas.microsoft.com/office/drawing/2014/main" id="{33B19D8A-75AE-4A24-9298-1EEC4A6612C9}"/>
              </a:ext>
            </a:extLst>
          </p:cNvPr>
          <p:cNvGrpSpPr>
            <a:grpSpLocks/>
          </p:cNvGrpSpPr>
          <p:nvPr/>
        </p:nvGrpSpPr>
        <p:grpSpPr bwMode="auto">
          <a:xfrm>
            <a:off x="1975626" y="1797058"/>
            <a:ext cx="1550656" cy="1694301"/>
            <a:chOff x="1547664" y="928536"/>
            <a:chExt cx="1541264" cy="1564459"/>
          </a:xfrm>
        </p:grpSpPr>
        <p:sp>
          <p:nvSpPr>
            <p:cNvPr id="24598" name="CaixaDeTexto 4">
              <a:extLst>
                <a:ext uri="{FF2B5EF4-FFF2-40B4-BE49-F238E27FC236}">
                  <a16:creationId xmlns:a16="http://schemas.microsoft.com/office/drawing/2014/main" id="{9F13B214-FCA1-4E10-88B2-11102AC6B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664" y="1988841"/>
              <a:ext cx="1541264" cy="50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100" dirty="0"/>
                <a:t>Atrativas</a:t>
              </a:r>
            </a:p>
          </p:txBody>
        </p:sp>
        <p:pic>
          <p:nvPicPr>
            <p:cNvPr id="24599" name="Picture 2" descr="https://encrypted-tbn2.gstatic.com/images?q=tbn:ANd9GcQdUBGbfUzMPnXjFCK-XkSXq8med9tMAgguXQ1YyTz7_IbiABgwHQ">
              <a:extLst>
                <a:ext uri="{FF2B5EF4-FFF2-40B4-BE49-F238E27FC236}">
                  <a16:creationId xmlns:a16="http://schemas.microsoft.com/office/drawing/2014/main" id="{4A839206-A501-4492-AFD0-E0BE6F28E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312" y="928536"/>
              <a:ext cx="1028700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B76FA8E-90A8-40FC-A4E1-CDFF00BB3FF9}"/>
              </a:ext>
            </a:extLst>
          </p:cNvPr>
          <p:cNvGrpSpPr/>
          <p:nvPr/>
        </p:nvGrpSpPr>
        <p:grpSpPr>
          <a:xfrm>
            <a:off x="206853" y="3506160"/>
            <a:ext cx="2243021" cy="947713"/>
            <a:chOff x="601069" y="3506159"/>
            <a:chExt cx="2243021" cy="947713"/>
          </a:xfrm>
        </p:grpSpPr>
        <p:sp>
          <p:nvSpPr>
            <p:cNvPr id="24588" name="CaixaDeTexto 10">
              <a:extLst>
                <a:ext uri="{FF2B5EF4-FFF2-40B4-BE49-F238E27FC236}">
                  <a16:creationId xmlns:a16="http://schemas.microsoft.com/office/drawing/2014/main" id="{71FC47BB-F9A4-4076-8795-C32059D12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069" y="4059542"/>
              <a:ext cx="2243021" cy="39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/>
                <a:t>Forças eletrostáticas</a:t>
              </a:r>
            </a:p>
          </p:txBody>
        </p: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4AAFCF37-9422-4195-9BE1-76E9DB460F14}"/>
                </a:ext>
              </a:extLst>
            </p:cNvPr>
            <p:cNvCxnSpPr/>
            <p:nvPr/>
          </p:nvCxnSpPr>
          <p:spPr bwMode="auto">
            <a:xfrm flipH="1">
              <a:off x="2287659" y="3506159"/>
              <a:ext cx="434425" cy="5536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F108336-EB72-4280-A758-8FA87498CB80}"/>
              </a:ext>
            </a:extLst>
          </p:cNvPr>
          <p:cNvGrpSpPr/>
          <p:nvPr/>
        </p:nvGrpSpPr>
        <p:grpSpPr>
          <a:xfrm>
            <a:off x="2837714" y="3506160"/>
            <a:ext cx="2666917" cy="947713"/>
            <a:chOff x="3231930" y="3506159"/>
            <a:chExt cx="2666917" cy="947713"/>
          </a:xfrm>
        </p:grpSpPr>
        <p:sp>
          <p:nvSpPr>
            <p:cNvPr id="24589" name="CaixaDeTexto 13">
              <a:extLst>
                <a:ext uri="{FF2B5EF4-FFF2-40B4-BE49-F238E27FC236}">
                  <a16:creationId xmlns:a16="http://schemas.microsoft.com/office/drawing/2014/main" id="{26DC38EF-B5FF-4C54-88A5-CA0968406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1930" y="4059542"/>
              <a:ext cx="2666917" cy="394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/>
                <a:t>Forças de Van der Waals</a:t>
              </a:r>
            </a:p>
          </p:txBody>
        </p:sp>
        <p:cxnSp>
          <p:nvCxnSpPr>
            <p:cNvPr id="16" name="Conector de seta reta 15">
              <a:extLst>
                <a:ext uri="{FF2B5EF4-FFF2-40B4-BE49-F238E27FC236}">
                  <a16:creationId xmlns:a16="http://schemas.microsoft.com/office/drawing/2014/main" id="{83E01388-EE95-4C7B-9F15-D91AF6F523F5}"/>
                </a:ext>
              </a:extLst>
            </p:cNvPr>
            <p:cNvCxnSpPr/>
            <p:nvPr/>
          </p:nvCxnSpPr>
          <p:spPr bwMode="auto">
            <a:xfrm>
              <a:off x="3539825" y="3506159"/>
              <a:ext cx="421648" cy="5742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171C25-EAA8-4027-9B5B-387D2BAF2CBE}"/>
              </a:ext>
            </a:extLst>
          </p:cNvPr>
          <p:cNvGrpSpPr/>
          <p:nvPr/>
        </p:nvGrpSpPr>
        <p:grpSpPr>
          <a:xfrm>
            <a:off x="1456628" y="4567041"/>
            <a:ext cx="1749673" cy="1220810"/>
            <a:chOff x="1850844" y="4567040"/>
            <a:chExt cx="1749673" cy="1220810"/>
          </a:xfrm>
        </p:grpSpPr>
        <p:sp>
          <p:nvSpPr>
            <p:cNvPr id="24592" name="CaixaDeTexto 19">
              <a:extLst>
                <a:ext uri="{FF2B5EF4-FFF2-40B4-BE49-F238E27FC236}">
                  <a16:creationId xmlns:a16="http://schemas.microsoft.com/office/drawing/2014/main" id="{239E9627-F202-4DE2-8534-0F624C7BC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0844" y="5120521"/>
              <a:ext cx="1395228" cy="6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b="1" i="1"/>
                <a:t>forças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b="1" i="1"/>
                <a:t>de Keesom</a:t>
              </a:r>
            </a:p>
          </p:txBody>
        </p:sp>
        <p:cxnSp>
          <p:nvCxnSpPr>
            <p:cNvPr id="23" name="Conector de seta reta 22">
              <a:extLst>
                <a:ext uri="{FF2B5EF4-FFF2-40B4-BE49-F238E27FC236}">
                  <a16:creationId xmlns:a16="http://schemas.microsoft.com/office/drawing/2014/main" id="{5735BC74-4EFB-41DD-8DDE-26A8AA04F030}"/>
                </a:ext>
              </a:extLst>
            </p:cNvPr>
            <p:cNvCxnSpPr/>
            <p:nvPr/>
          </p:nvCxnSpPr>
          <p:spPr bwMode="auto">
            <a:xfrm flipH="1">
              <a:off x="3166092" y="4567040"/>
              <a:ext cx="434425" cy="5536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5D046F-1CA4-4AE6-B8F9-083735076222}"/>
              </a:ext>
            </a:extLst>
          </p:cNvPr>
          <p:cNvGrpSpPr/>
          <p:nvPr/>
        </p:nvGrpSpPr>
        <p:grpSpPr>
          <a:xfrm>
            <a:off x="4943391" y="4567041"/>
            <a:ext cx="1346783" cy="1197440"/>
            <a:chOff x="5337607" y="4567040"/>
            <a:chExt cx="1346783" cy="1197440"/>
          </a:xfrm>
        </p:grpSpPr>
        <p:sp>
          <p:nvSpPr>
            <p:cNvPr id="24594" name="CaixaDeTexto 21">
              <a:extLst>
                <a:ext uri="{FF2B5EF4-FFF2-40B4-BE49-F238E27FC236}">
                  <a16:creationId xmlns:a16="http://schemas.microsoft.com/office/drawing/2014/main" id="{9A053852-FE8A-40C0-ADF9-D6D92D64C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7607" y="5097151"/>
              <a:ext cx="1346783" cy="6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b="1" i="1"/>
                <a:t>forças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b="1" i="1"/>
                <a:t>de London</a:t>
              </a:r>
            </a:p>
          </p:txBody>
        </p: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CD860718-7538-40D3-9C86-9BBF62A30E27}"/>
                </a:ext>
              </a:extLst>
            </p:cNvPr>
            <p:cNvCxnSpPr/>
            <p:nvPr/>
          </p:nvCxnSpPr>
          <p:spPr bwMode="auto">
            <a:xfrm>
              <a:off x="5370159" y="4567040"/>
              <a:ext cx="423245" cy="5742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CB811A-0574-4F18-8166-9D06A6A46EF0}"/>
              </a:ext>
            </a:extLst>
          </p:cNvPr>
          <p:cNvGrpSpPr/>
          <p:nvPr/>
        </p:nvGrpSpPr>
        <p:grpSpPr>
          <a:xfrm>
            <a:off x="3143789" y="4491387"/>
            <a:ext cx="1201445" cy="1273094"/>
            <a:chOff x="3538005" y="4491386"/>
            <a:chExt cx="1201445" cy="1273094"/>
          </a:xfrm>
        </p:grpSpPr>
        <p:sp>
          <p:nvSpPr>
            <p:cNvPr id="24593" name="CaixaDeTexto 20">
              <a:extLst>
                <a:ext uri="{FF2B5EF4-FFF2-40B4-BE49-F238E27FC236}">
                  <a16:creationId xmlns:a16="http://schemas.microsoft.com/office/drawing/2014/main" id="{EC0DCEB2-FA61-4B2D-A86B-ACA3F379E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005" y="5097151"/>
              <a:ext cx="1201445" cy="66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b="1" i="1"/>
                <a:t>forças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 b="1" i="1"/>
                <a:t>de Debye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1771F295-C79A-4F15-9BD6-587F0AC025A1}"/>
                </a:ext>
              </a:extLst>
            </p:cNvPr>
            <p:cNvCxnSpPr/>
            <p:nvPr/>
          </p:nvCxnSpPr>
          <p:spPr bwMode="auto">
            <a:xfrm flipH="1">
              <a:off x="4242571" y="4491386"/>
              <a:ext cx="23958" cy="57428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0" name="Grupo 25">
            <a:extLst>
              <a:ext uri="{FF2B5EF4-FFF2-40B4-BE49-F238E27FC236}">
                <a16:creationId xmlns:a16="http://schemas.microsoft.com/office/drawing/2014/main" id="{02D60150-2649-4A0E-957B-CA40D3AAA565}"/>
              </a:ext>
            </a:extLst>
          </p:cNvPr>
          <p:cNvGrpSpPr>
            <a:grpSpLocks/>
          </p:cNvGrpSpPr>
          <p:nvPr/>
        </p:nvGrpSpPr>
        <p:grpSpPr bwMode="auto">
          <a:xfrm>
            <a:off x="6093029" y="1193412"/>
            <a:ext cx="1921683" cy="1838972"/>
            <a:chOff x="6230664" y="1152557"/>
            <a:chExt cx="2562658" cy="2453607"/>
          </a:xfrm>
        </p:grpSpPr>
        <p:grpSp>
          <p:nvGrpSpPr>
            <p:cNvPr id="24581" name="Grupo 8">
              <a:extLst>
                <a:ext uri="{FF2B5EF4-FFF2-40B4-BE49-F238E27FC236}">
                  <a16:creationId xmlns:a16="http://schemas.microsoft.com/office/drawing/2014/main" id="{049617A9-6943-449D-81F8-555664692F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0664" y="1152557"/>
              <a:ext cx="2376263" cy="1566425"/>
              <a:chOff x="6012160" y="928536"/>
              <a:chExt cx="1944215" cy="1566425"/>
            </a:xfrm>
          </p:grpSpPr>
          <p:sp>
            <p:nvSpPr>
              <p:cNvPr id="24584" name="CaixaDeTexto 5">
                <a:extLst>
                  <a:ext uri="{FF2B5EF4-FFF2-40B4-BE49-F238E27FC236}">
                    <a16:creationId xmlns:a16="http://schemas.microsoft.com/office/drawing/2014/main" id="{FF0ED3DD-58A2-4BA7-8FA5-CA8696C23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7850" y="1940592"/>
                <a:ext cx="1668525" cy="554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100" dirty="0"/>
                  <a:t>Repulsivas</a:t>
                </a:r>
              </a:p>
            </p:txBody>
          </p:sp>
          <p:pic>
            <p:nvPicPr>
              <p:cNvPr id="24585" name="Picture 4" descr="http://fisicapaidegua.com/teoria/repulsao.jpg">
                <a:extLst>
                  <a:ext uri="{FF2B5EF4-FFF2-40B4-BE49-F238E27FC236}">
                    <a16:creationId xmlns:a16="http://schemas.microsoft.com/office/drawing/2014/main" id="{F95035C5-506E-4E45-9B41-1073676CE0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928536"/>
                <a:ext cx="1807975" cy="995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BF53BC4C-DA1E-4DC0-88B2-FD499FF7FD0C}"/>
                  </a:ext>
                </a:extLst>
              </p:cNvPr>
              <p:cNvSpPr/>
              <p:nvPr/>
            </p:nvSpPr>
            <p:spPr>
              <a:xfrm>
                <a:off x="6592846" y="1733938"/>
                <a:ext cx="648238" cy="2239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t-BR" sz="1350"/>
              </a:p>
            </p:txBody>
          </p:sp>
        </p:grpSp>
        <p:sp>
          <p:nvSpPr>
            <p:cNvPr id="24582" name="CaixaDeTexto 26">
              <a:extLst>
                <a:ext uri="{FF2B5EF4-FFF2-40B4-BE49-F238E27FC236}">
                  <a16:creationId xmlns:a16="http://schemas.microsoft.com/office/drawing/2014/main" id="{F6E8D82C-B2AA-49CB-8629-2262976D0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7928" y="3205786"/>
              <a:ext cx="2375394" cy="40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350"/>
                <a:t>Forças eletrostáticas</a:t>
              </a: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7DDC2939-733E-4EEC-BFF0-274D2FD877DC}"/>
                </a:ext>
              </a:extLst>
            </p:cNvPr>
            <p:cNvCxnSpPr/>
            <p:nvPr/>
          </p:nvCxnSpPr>
          <p:spPr>
            <a:xfrm flipH="1">
              <a:off x="7562793" y="2626745"/>
              <a:ext cx="23816" cy="532169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98B2A9-9034-4A10-87B7-8DF4B852FFF3}"/>
              </a:ext>
            </a:extLst>
          </p:cNvPr>
          <p:cNvSpPr txBox="1"/>
          <p:nvPr/>
        </p:nvSpPr>
        <p:spPr>
          <a:xfrm>
            <a:off x="1663510" y="574619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DP - DP</a:t>
            </a:r>
            <a:endParaRPr lang="en-I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F3A7F-FD96-4794-AFCE-08636E404E05}"/>
              </a:ext>
            </a:extLst>
          </p:cNvPr>
          <p:cNvSpPr txBox="1"/>
          <p:nvPr/>
        </p:nvSpPr>
        <p:spPr>
          <a:xfrm>
            <a:off x="3348511" y="5746199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DP - DI</a:t>
            </a:r>
            <a:endParaRPr lang="en-IE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58FA17-C311-4847-99F3-E567FE223096}"/>
              </a:ext>
            </a:extLst>
          </p:cNvPr>
          <p:cNvSpPr txBox="1"/>
          <p:nvPr/>
        </p:nvSpPr>
        <p:spPr>
          <a:xfrm>
            <a:off x="5205451" y="57461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 - DI</a:t>
            </a:r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A298AE-7270-4251-A096-6586BAF250C0}"/>
              </a:ext>
            </a:extLst>
          </p:cNvPr>
          <p:cNvGrpSpPr/>
          <p:nvPr/>
        </p:nvGrpSpPr>
        <p:grpSpPr>
          <a:xfrm>
            <a:off x="5812526" y="2972315"/>
            <a:ext cx="3302039" cy="1904485"/>
            <a:chOff x="5830141" y="2892069"/>
            <a:chExt cx="3790411" cy="21678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866B7F-3667-430D-9F53-A44EFED9D8EA}"/>
                </a:ext>
              </a:extLst>
            </p:cNvPr>
            <p:cNvSpPr txBox="1"/>
            <p:nvPr/>
          </p:nvSpPr>
          <p:spPr>
            <a:xfrm>
              <a:off x="6345704" y="3608636"/>
              <a:ext cx="2500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i="1" dirty="0">
                  <a:solidFill>
                    <a:srgbClr val="7030A0"/>
                  </a:solidFill>
                </a:rPr>
                <a:t>DP = dipolo permanente</a:t>
              </a:r>
              <a:endParaRPr lang="en-IE" b="1" i="1" dirty="0">
                <a:solidFill>
                  <a:srgbClr val="7030A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A1180B4-D64C-4E53-B750-3A5153E5C4AB}"/>
                </a:ext>
              </a:extLst>
            </p:cNvPr>
            <p:cNvSpPr txBox="1"/>
            <p:nvPr/>
          </p:nvSpPr>
          <p:spPr>
            <a:xfrm>
              <a:off x="6345703" y="3972186"/>
              <a:ext cx="2058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i="1" dirty="0">
                  <a:solidFill>
                    <a:srgbClr val="7030A0"/>
                  </a:solidFill>
                </a:rPr>
                <a:t>DI = dipolo induzido</a:t>
              </a:r>
              <a:endParaRPr lang="en-IE" b="1" i="1" dirty="0">
                <a:solidFill>
                  <a:srgbClr val="7030A0"/>
                </a:solidFill>
              </a:endParaRPr>
            </a:p>
          </p:txBody>
        </p:sp>
        <p:sp>
          <p:nvSpPr>
            <p:cNvPr id="4" name="Explosion: 14 Points 3">
              <a:extLst>
                <a:ext uri="{FF2B5EF4-FFF2-40B4-BE49-F238E27FC236}">
                  <a16:creationId xmlns:a16="http://schemas.microsoft.com/office/drawing/2014/main" id="{E259578C-D4CD-4CA5-B823-D004A6DAB04D}"/>
                </a:ext>
              </a:extLst>
            </p:cNvPr>
            <p:cNvSpPr/>
            <p:nvPr/>
          </p:nvSpPr>
          <p:spPr>
            <a:xfrm>
              <a:off x="5830141" y="2892069"/>
              <a:ext cx="3790411" cy="2167866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44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74"/>
    </mc:Choice>
    <mc:Fallback xmlns="">
      <p:transition spd="slow" advTm="145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EFC18-9171-44C7-9E41-C1DF6197B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569890"/>
            <a:ext cx="7701566" cy="57182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A9CACC-A91C-4D49-9A19-8DD236587018}"/>
              </a:ext>
            </a:extLst>
          </p:cNvPr>
          <p:cNvSpPr/>
          <p:nvPr/>
        </p:nvSpPr>
        <p:spPr>
          <a:xfrm>
            <a:off x="301331" y="99890"/>
            <a:ext cx="284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b="1" i="1" u="sng" dirty="0">
                <a:solidFill>
                  <a:srgbClr val="FF0000"/>
                </a:solidFill>
              </a:rPr>
              <a:t>dipolo permanente = dipolo</a:t>
            </a:r>
            <a:endParaRPr lang="en-IE" b="1" i="1" u="sng" dirty="0"/>
          </a:p>
        </p:txBody>
      </p:sp>
    </p:spTree>
    <p:extLst>
      <p:ext uri="{BB962C8B-B14F-4D97-AF65-F5344CB8AC3E}">
        <p14:creationId xmlns:p14="http://schemas.microsoft.com/office/powerpoint/2010/main" val="8840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09"/>
    </mc:Choice>
    <mc:Fallback xmlns="">
      <p:transition spd="slow" advTm="501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ED734F-16F8-4055-97D0-CFA494C17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69" y="643467"/>
            <a:ext cx="77942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67"/>
    </mc:Choice>
    <mc:Fallback xmlns="">
      <p:transition spd="slow" advTm="77767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2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.1|33.7|24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7.6|11.1|12.6|64|3.2|47.8|1.6|3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9|7.5|26.6|0.6|4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4|25.2|1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0|33.5|5|18.6|1.5|3.6|1.9|31.5|4.9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9.7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4|49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215</Words>
  <Application>Microsoft Office PowerPoint</Application>
  <PresentationFormat>Apresentação na tela (4:3)</PresentationFormat>
  <Paragraphs>58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Cristina de Pinho</dc:creator>
  <cp:lastModifiedBy>Samantha Pinho</cp:lastModifiedBy>
  <cp:revision>58</cp:revision>
  <dcterms:created xsi:type="dcterms:W3CDTF">2020-04-02T12:15:50Z</dcterms:created>
  <dcterms:modified xsi:type="dcterms:W3CDTF">2023-04-27T17:12:35Z</dcterms:modified>
</cp:coreProperties>
</file>