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7" r:id="rId4"/>
    <p:sldId id="257" r:id="rId5"/>
    <p:sldId id="258" r:id="rId6"/>
    <p:sldId id="259" r:id="rId7"/>
    <p:sldId id="261" r:id="rId8"/>
    <p:sldId id="262" r:id="rId9"/>
    <p:sldId id="271" r:id="rId10"/>
    <p:sldId id="272" r:id="rId11"/>
    <p:sldId id="273" r:id="rId12"/>
    <p:sldId id="274" r:id="rId13"/>
    <p:sldId id="275" r:id="rId14"/>
    <p:sldId id="260" r:id="rId15"/>
    <p:sldId id="264" r:id="rId16"/>
    <p:sldId id="265" r:id="rId17"/>
    <p:sldId id="266" r:id="rId18"/>
    <p:sldId id="267" r:id="rId19"/>
    <p:sldId id="270" r:id="rId20"/>
    <p:sldId id="280" r:id="rId21"/>
    <p:sldId id="281" r:id="rId22"/>
    <p:sldId id="292" r:id="rId23"/>
    <p:sldId id="282" r:id="rId24"/>
    <p:sldId id="283" r:id="rId25"/>
    <p:sldId id="284" r:id="rId26"/>
    <p:sldId id="285" r:id="rId27"/>
    <p:sldId id="286" r:id="rId28"/>
    <p:sldId id="287" r:id="rId29"/>
    <p:sldId id="288" r:id="rId30"/>
    <p:sldId id="289" r:id="rId31"/>
    <p:sldId id="291" r:id="rId32"/>
    <p:sldId id="290" r:id="rId33"/>
    <p:sldId id="278" r:id="rId34"/>
    <p:sldId id="276" r:id="rId3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149121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3949359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188840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09600" y="274639"/>
            <a:ext cx="10972800" cy="5851526"/>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Espaço Reservado para Data 2"/>
          <p:cNvSpPr>
            <a:spLocks noGrp="1"/>
          </p:cNvSpPr>
          <p:nvPr>
            <p:ph type="dt" sz="half" idx="10"/>
          </p:nvPr>
        </p:nvSpPr>
        <p:spPr>
          <a:xfrm>
            <a:off x="609600" y="6245225"/>
            <a:ext cx="2844800" cy="476250"/>
          </a:xfrm>
        </p:spPr>
        <p:txBody>
          <a:bodyPr/>
          <a:lstStyle>
            <a:lvl1pPr>
              <a:defRPr/>
            </a:lvl1pPr>
          </a:lstStyle>
          <a:p>
            <a:endParaRPr lang="pt-BR"/>
          </a:p>
        </p:txBody>
      </p:sp>
      <p:sp>
        <p:nvSpPr>
          <p:cNvPr id="4" name="Espaço Reservado para Rodapé 3"/>
          <p:cNvSpPr>
            <a:spLocks noGrp="1"/>
          </p:cNvSpPr>
          <p:nvPr>
            <p:ph type="ftr" sz="quarter" idx="11"/>
          </p:nvPr>
        </p:nvSpPr>
        <p:spPr>
          <a:xfrm>
            <a:off x="4165600" y="6245225"/>
            <a:ext cx="3860800" cy="476250"/>
          </a:xfrm>
        </p:spPr>
        <p:txBody>
          <a:bodyPr/>
          <a:lstStyle>
            <a:lvl1pPr>
              <a:defRPr/>
            </a:lvl1pPr>
          </a:lstStyle>
          <a:p>
            <a:endParaRPr lang="pt-BR"/>
          </a:p>
        </p:txBody>
      </p:sp>
      <p:sp>
        <p:nvSpPr>
          <p:cNvPr id="5" name="Espaço Reservado para Número de Slide 4"/>
          <p:cNvSpPr>
            <a:spLocks noGrp="1"/>
          </p:cNvSpPr>
          <p:nvPr>
            <p:ph type="sldNum" sz="quarter" idx="12"/>
          </p:nvPr>
        </p:nvSpPr>
        <p:spPr>
          <a:xfrm>
            <a:off x="8737600" y="6245225"/>
            <a:ext cx="2844800" cy="476250"/>
          </a:xfrm>
        </p:spPr>
        <p:txBody>
          <a:bodyPr/>
          <a:lstStyle>
            <a:lvl1pPr>
              <a:defRPr/>
            </a:lvl1pPr>
          </a:lstStyle>
          <a:p>
            <a:fld id="{1F0BF610-000D-49D3-A6BC-38CADBB87A08}" type="slidenum">
              <a:rPr lang="pt-BR"/>
              <a:pPr/>
              <a:t>‹nº›</a:t>
            </a:fld>
            <a:endParaRPr lang="pt-BR"/>
          </a:p>
        </p:txBody>
      </p:sp>
    </p:spTree>
    <p:extLst>
      <p:ext uri="{BB962C8B-B14F-4D97-AF65-F5344CB8AC3E}">
        <p14:creationId xmlns:p14="http://schemas.microsoft.com/office/powerpoint/2010/main" val="370628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117352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973575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7B6721C-790C-43BC-B20C-51FD125BD39C}" type="datetimeFigureOut">
              <a:rPr lang="pt-BR" smtClean="0"/>
              <a:t>04/04/2019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92450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7B6721C-790C-43BC-B20C-51FD125BD39C}" type="datetimeFigureOut">
              <a:rPr lang="pt-BR" smtClean="0"/>
              <a:t>04/04/2019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426619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57B6721C-790C-43BC-B20C-51FD125BD39C}" type="datetimeFigureOut">
              <a:rPr lang="pt-BR" smtClean="0"/>
              <a:t>04/04/2019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86641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7B6721C-790C-43BC-B20C-51FD125BD39C}" type="datetimeFigureOut">
              <a:rPr lang="pt-BR" smtClean="0"/>
              <a:t>04/04/2019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218818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7B6721C-790C-43BC-B20C-51FD125BD39C}" type="datetimeFigureOut">
              <a:rPr lang="pt-BR" smtClean="0"/>
              <a:t>04/04/2019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110362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7B6721C-790C-43BC-B20C-51FD125BD39C}" type="datetimeFigureOut">
              <a:rPr lang="pt-BR" smtClean="0"/>
              <a:t>04/04/2019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926DE2-481F-42DE-8B11-C35A24C6CF6D}" type="slidenum">
              <a:rPr lang="pt-BR" smtClean="0"/>
              <a:t>‹nº›</a:t>
            </a:fld>
            <a:endParaRPr lang="pt-BR"/>
          </a:p>
        </p:txBody>
      </p:sp>
    </p:spTree>
    <p:extLst>
      <p:ext uri="{BB962C8B-B14F-4D97-AF65-F5344CB8AC3E}">
        <p14:creationId xmlns:p14="http://schemas.microsoft.com/office/powerpoint/2010/main" val="377117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6721C-790C-43BC-B20C-51FD125BD39C}" type="datetimeFigureOut">
              <a:rPr lang="pt-BR" smtClean="0"/>
              <a:t>04/04/2019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26DE2-481F-42DE-8B11-C35A24C6CF6D}" type="slidenum">
              <a:rPr lang="pt-BR" smtClean="0"/>
              <a:t>‹nº›</a:t>
            </a:fld>
            <a:endParaRPr lang="pt-BR"/>
          </a:p>
        </p:txBody>
      </p:sp>
    </p:spTree>
    <p:extLst>
      <p:ext uri="{BB962C8B-B14F-4D97-AF65-F5344CB8AC3E}">
        <p14:creationId xmlns:p14="http://schemas.microsoft.com/office/powerpoint/2010/main" val="1332721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noticias.uol.com.br/cotidiano/ultimas-noticias/2011/09/15/lider-que-levou-o-google-a-aldeias-indigenas-denuncia-sofrer-ameacas-de-morte.htm"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ed.com/talks/nick_bostrom_what_happens_when_our_computers_get_smarter_than_we_are?language=pt-b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evistagalileu.globo.com/blogs/buzz/noticia/2016/03/microsoft-criou-uma-robo-que-interage-nas-redes-sociais-e-ela-virou-nazista.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ab.cccb.org/es/dossier/la-era-de-los-datos-masivos/" TargetMode="External"/><Relationship Id="rId2" Type="http://schemas.openxmlformats.org/officeDocument/2006/relationships/hyperlink" Target="http://www.gepicc.ufba.br/enlepicc/ArmandMattelartPortugue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ed.com/talks/ken_jennings_watson_jeopardy_and_me_the_obsolete_know_it_all#t-143151"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lab.cccb.org/es/dossier/la-era-de-los-datos-masivo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youtube.com/channel/UCDy46jf2mcg8xySzrqV5px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2000" b="-32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l"/>
            <a:r>
              <a:rPr lang="pt-BR" b="1" dirty="0" smtClean="0"/>
              <a:t/>
            </a:r>
            <a:br>
              <a:rPr lang="pt-BR" b="1" dirty="0" smtClean="0"/>
            </a:br>
            <a:r>
              <a:rPr lang="pt-BR" b="1" dirty="0" smtClean="0"/>
              <a:t>Sociedade da Informação e/ou Sociedade do Conhecimento II?</a:t>
            </a:r>
            <a:br>
              <a:rPr lang="pt-BR" b="1" dirty="0" smtClean="0"/>
            </a:br>
            <a:r>
              <a:rPr lang="pt-BR" b="1" dirty="0"/>
              <a:t/>
            </a:r>
            <a:br>
              <a:rPr lang="pt-BR" b="1" dirty="0"/>
            </a:br>
            <a:endParaRPr lang="pt-BR" b="1" dirty="0"/>
          </a:p>
        </p:txBody>
      </p:sp>
      <p:sp>
        <p:nvSpPr>
          <p:cNvPr id="3" name="Subtítulo 2"/>
          <p:cNvSpPr>
            <a:spLocks noGrp="1"/>
          </p:cNvSpPr>
          <p:nvPr>
            <p:ph type="subTitle" idx="1"/>
          </p:nvPr>
        </p:nvSpPr>
        <p:spPr>
          <a:xfrm>
            <a:off x="1524000" y="3602037"/>
            <a:ext cx="9144000" cy="2335123"/>
          </a:xfrm>
        </p:spPr>
        <p:txBody>
          <a:bodyPr>
            <a:normAutofit/>
          </a:bodyPr>
          <a:lstStyle/>
          <a:p>
            <a:endParaRPr lang="pt-BR" dirty="0" smtClean="0"/>
          </a:p>
          <a:p>
            <a:endParaRPr lang="pt-BR" dirty="0"/>
          </a:p>
          <a:p>
            <a:pPr algn="r"/>
            <a:endParaRPr lang="pt-BR" dirty="0"/>
          </a:p>
          <a:p>
            <a:pPr algn="r"/>
            <a:r>
              <a:rPr lang="pt-BR" sz="3500" b="1" dirty="0" smtClean="0"/>
              <a:t>AULA 6</a:t>
            </a:r>
            <a:endParaRPr lang="pt-BR" sz="3500" b="1" dirty="0"/>
          </a:p>
        </p:txBody>
      </p:sp>
    </p:spTree>
    <p:extLst>
      <p:ext uri="{BB962C8B-B14F-4D97-AF65-F5344CB8AC3E}">
        <p14:creationId xmlns:p14="http://schemas.microsoft.com/office/powerpoint/2010/main" val="2006356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a:bodyPr>
          <a:lstStyle/>
          <a:p>
            <a:r>
              <a:rPr lang="pt-BR" dirty="0" smtClean="0"/>
              <a:t>“Ao globalizar-se os intercâmbios econômicos, as migrações, os meios de informação e entretenimento, as condições ecológicas e muitas doenças, requer-se uma </a:t>
            </a:r>
            <a:r>
              <a:rPr lang="pt-BR" dirty="0" smtClean="0">
                <a:solidFill>
                  <a:srgbClr val="C00000"/>
                </a:solidFill>
              </a:rPr>
              <a:t>concepção que reconheça as diferenças junto com as desigualdades, as interconexões </a:t>
            </a:r>
            <a:r>
              <a:rPr lang="pt-BR" dirty="0" smtClean="0"/>
              <a:t>entre sociedades com formas distintas de conhecimento” (p.182).</a:t>
            </a:r>
          </a:p>
          <a:p>
            <a:r>
              <a:rPr lang="pt-BR" dirty="0" smtClean="0"/>
              <a:t>Os debates sobre a sociedades da informação ou do conhecimento veem a necessidade de reconhecer as múltiplas formas de “</a:t>
            </a:r>
            <a:r>
              <a:rPr lang="pt-BR" dirty="0" smtClean="0">
                <a:solidFill>
                  <a:srgbClr val="C00000"/>
                </a:solidFill>
              </a:rPr>
              <a:t>diversidade cultural</a:t>
            </a:r>
            <a:r>
              <a:rPr lang="pt-BR" dirty="0" smtClean="0"/>
              <a:t>”.</a:t>
            </a:r>
          </a:p>
          <a:p>
            <a:r>
              <a:rPr lang="pt-BR" dirty="0" err="1" smtClean="0"/>
              <a:t>Multilinguismo</a:t>
            </a:r>
            <a:r>
              <a:rPr lang="pt-BR" dirty="0" smtClean="0"/>
              <a:t>, saberes tradicionais/saberes não ocidentais/ciências</a:t>
            </a:r>
            <a:r>
              <a:rPr lang="pt-BR" dirty="0" smtClean="0"/>
              <a:t>.</a:t>
            </a:r>
            <a:endParaRPr lang="pt-BR" dirty="0" smtClean="0"/>
          </a:p>
        </p:txBody>
      </p:sp>
    </p:spTree>
    <p:extLst>
      <p:ext uri="{BB962C8B-B14F-4D97-AF65-F5344CB8AC3E}">
        <p14:creationId xmlns:p14="http://schemas.microsoft.com/office/powerpoint/2010/main" val="1834254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lstStyle/>
          <a:p>
            <a:pPr marL="0" indent="0">
              <a:buNone/>
            </a:pPr>
            <a:r>
              <a:rPr lang="pt-BR" dirty="0" smtClean="0">
                <a:solidFill>
                  <a:srgbClr val="C00000"/>
                </a:solidFill>
              </a:rPr>
              <a:t>Diversidade cultural e sociedades do conhecimento</a:t>
            </a:r>
            <a:r>
              <a:rPr lang="pt-BR" dirty="0" smtClean="0"/>
              <a:t>:</a:t>
            </a:r>
          </a:p>
          <a:p>
            <a:r>
              <a:rPr lang="pt-BR" dirty="0" smtClean="0"/>
              <a:t>Papel hegemônico do inglês na produção, circulação e apropriação dos saberes </a:t>
            </a:r>
            <a:r>
              <a:rPr lang="pt-BR" dirty="0" smtClean="0">
                <a:solidFill>
                  <a:srgbClr val="C00000"/>
                </a:solidFill>
              </a:rPr>
              <a:t>→ </a:t>
            </a:r>
            <a:r>
              <a:rPr lang="pt-BR" dirty="0" smtClean="0"/>
              <a:t>globalização do inglês e </a:t>
            </a:r>
            <a:r>
              <a:rPr lang="pt-BR" dirty="0" err="1" smtClean="0"/>
              <a:t>anglonorteamericanização</a:t>
            </a:r>
            <a:r>
              <a:rPr lang="pt-BR" dirty="0" smtClean="0"/>
              <a:t> econômica, sociocultural e político-militar do planeta.</a:t>
            </a:r>
          </a:p>
          <a:p>
            <a:r>
              <a:rPr lang="pt-BR" dirty="0" smtClean="0"/>
              <a:t>Interação entre tecnologias da comunicação, formas de conhecimento e estruturas de poder econômico e cultural.</a:t>
            </a:r>
          </a:p>
          <a:p>
            <a:r>
              <a:rPr lang="pt-BR" dirty="0" smtClean="0"/>
              <a:t>“As diferenças socioculturais entre países e regiões, convertidas em assimetrias</a:t>
            </a:r>
            <a:r>
              <a:rPr lang="pt-BR" dirty="0"/>
              <a:t> </a:t>
            </a:r>
            <a:r>
              <a:rPr lang="pt-BR" dirty="0" smtClean="0"/>
              <a:t>e desigualdades, exigem considerar a tensão entre a universalidade do conhecimento e as condições particulares de produção e enunciação dos saberes” (p.187).</a:t>
            </a:r>
            <a:endParaRPr lang="pt-BR" dirty="0"/>
          </a:p>
        </p:txBody>
      </p:sp>
    </p:spTree>
    <p:extLst>
      <p:ext uri="{BB962C8B-B14F-4D97-AF65-F5344CB8AC3E}">
        <p14:creationId xmlns:p14="http://schemas.microsoft.com/office/powerpoint/2010/main" val="71863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fontScale="92500" lnSpcReduction="10000"/>
          </a:bodyPr>
          <a:lstStyle/>
          <a:p>
            <a:r>
              <a:rPr lang="pt-BR" dirty="0" smtClean="0"/>
              <a:t>“O desenvolvimento democrático de uma sociedade do conhecimento requer políticas públicas internacionais que garantam a participação do número mais amplo possível de línguas e culturas, assim como condições discursivas e contextuais que favoreçam a reprodução e o aprofundamento de distintas tradições de conhecimento” (p.187).</a:t>
            </a:r>
          </a:p>
          <a:p>
            <a:r>
              <a:rPr lang="pt-BR" dirty="0" smtClean="0"/>
              <a:t>Indústrias audiovisuais.</a:t>
            </a:r>
          </a:p>
          <a:p>
            <a:r>
              <a:rPr lang="pt-BR" dirty="0" smtClean="0">
                <a:solidFill>
                  <a:srgbClr val="C00000"/>
                </a:solidFill>
              </a:rPr>
              <a:t>O que significa para a diversidade cultural falar em sociedade da informação ou sociedade ou conhecimento</a:t>
            </a:r>
            <a:r>
              <a:rPr lang="pt-BR" dirty="0" smtClean="0"/>
              <a:t>? (p.188) </a:t>
            </a:r>
            <a:endParaRPr lang="pt-BR" dirty="0" smtClean="0"/>
          </a:p>
          <a:p>
            <a:r>
              <a:rPr lang="pt-BR" dirty="0" smtClean="0"/>
              <a:t>Redução </a:t>
            </a:r>
            <a:r>
              <a:rPr lang="pt-BR" dirty="0" smtClean="0"/>
              <a:t>do conhecimento à informação reitera os problemas criticados no paradigma iluminista – produção e transmissão de conhecimentos universais e verdadeiros.</a:t>
            </a:r>
          </a:p>
          <a:p>
            <a:endParaRPr lang="pt-BR" dirty="0"/>
          </a:p>
        </p:txBody>
      </p:sp>
    </p:spTree>
    <p:extLst>
      <p:ext uri="{BB962C8B-B14F-4D97-AF65-F5344CB8AC3E}">
        <p14:creationId xmlns:p14="http://schemas.microsoft.com/office/powerpoint/2010/main" val="2133379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fontScale="92500"/>
          </a:bodyPr>
          <a:lstStyle/>
          <a:p>
            <a:r>
              <a:rPr lang="pt-BR" dirty="0" smtClean="0"/>
              <a:t>“Ao observar a variedade de compromissos </a:t>
            </a:r>
            <a:r>
              <a:rPr lang="pt-BR" dirty="0" err="1" smtClean="0"/>
              <a:t>identitários</a:t>
            </a:r>
            <a:r>
              <a:rPr lang="pt-BR" dirty="0" smtClean="0"/>
              <a:t> e de modos de simbolizar o sentido social, comprovamos que os conhecimentos necessários para se situar significativamente no mundo necessitam ser obtidos tanto nas redes tecnológicas globalizadas como na transmissão e </a:t>
            </a:r>
            <a:r>
              <a:rPr lang="pt-BR" dirty="0" err="1" smtClean="0"/>
              <a:t>re-elaboração</a:t>
            </a:r>
            <a:r>
              <a:rPr lang="pt-BR" dirty="0" smtClean="0"/>
              <a:t> dos patrimônios históricos de cada sociedade” (p.189).</a:t>
            </a:r>
          </a:p>
          <a:p>
            <a:r>
              <a:rPr lang="pt-BR" dirty="0" smtClean="0"/>
              <a:t>Incorporações ocasionais às redes avançadas de conhecimento – democratização informática X formas multidimensionais da desigualdade – segregações históricas </a:t>
            </a:r>
            <a:r>
              <a:rPr lang="pt-BR" dirty="0" smtClean="0">
                <a:solidFill>
                  <a:srgbClr val="C00000"/>
                </a:solidFill>
              </a:rPr>
              <a:t>→</a:t>
            </a:r>
            <a:r>
              <a:rPr lang="pt-BR" dirty="0" smtClean="0"/>
              <a:t> conversão das diferenças em desigualdades.</a:t>
            </a:r>
          </a:p>
          <a:p>
            <a:r>
              <a:rPr lang="pt-BR" dirty="0" smtClean="0">
                <a:solidFill>
                  <a:srgbClr val="C00000"/>
                </a:solidFill>
              </a:rPr>
              <a:t>Para que se configure uma sociedade do conhecimento é preciso que haja </a:t>
            </a:r>
            <a:r>
              <a:rPr lang="pt-BR" dirty="0" err="1" smtClean="0">
                <a:solidFill>
                  <a:srgbClr val="C00000"/>
                </a:solidFill>
              </a:rPr>
              <a:t>interculturalidade</a:t>
            </a:r>
            <a:r>
              <a:rPr lang="pt-BR" dirty="0" smtClean="0">
                <a:solidFill>
                  <a:srgbClr val="C00000"/>
                </a:solidFill>
              </a:rPr>
              <a:t>.</a:t>
            </a:r>
            <a:endParaRPr lang="pt-BR" dirty="0">
              <a:solidFill>
                <a:srgbClr val="C00000"/>
              </a:solidFill>
            </a:endParaRPr>
          </a:p>
        </p:txBody>
      </p:sp>
    </p:spTree>
    <p:extLst>
      <p:ext uri="{BB962C8B-B14F-4D97-AF65-F5344CB8AC3E}">
        <p14:creationId xmlns:p14="http://schemas.microsoft.com/office/powerpoint/2010/main" val="207283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p:nvPr>
        </p:nvSpPr>
        <p:spPr/>
        <p:txBody>
          <a:bodyPr>
            <a:normAutofit/>
          </a:bodyPr>
          <a:lstStyle/>
          <a:p>
            <a:r>
              <a:rPr lang="pt-BR" sz="1600" dirty="0">
                <a:hlinkClick r:id="rId2"/>
              </a:rPr>
              <a:t>https://noticias.uol.com.br/cotidiano/ultimas-noticias/2011/09/15/lider-que-levou-o-google-a-aldeias-indigenas-denuncia-sofrer-ameacas-de-morte.htm#fotoNav=1</a:t>
            </a:r>
            <a:endParaRPr lang="pt-BR" sz="1600" dirty="0"/>
          </a:p>
          <a:p>
            <a:endParaRPr lang="pt-BR" sz="1600" dirty="0"/>
          </a:p>
          <a:p>
            <a:pPr>
              <a:buNone/>
            </a:pPr>
            <a:r>
              <a:rPr lang="pt-BR" sz="1600" dirty="0"/>
              <a:t>SURUÍ</a:t>
            </a:r>
          </a:p>
        </p:txBody>
      </p:sp>
      <p:pic>
        <p:nvPicPr>
          <p:cNvPr id="3" name="Imagem 2" descr="110914indios_f_001.jpg"/>
          <p:cNvPicPr>
            <a:picLocks noChangeAspect="1"/>
          </p:cNvPicPr>
          <p:nvPr/>
        </p:nvPicPr>
        <p:blipFill>
          <a:blip r:embed="rId3"/>
          <a:stretch>
            <a:fillRect/>
          </a:stretch>
        </p:blipFill>
        <p:spPr>
          <a:xfrm>
            <a:off x="1543050" y="1357298"/>
            <a:ext cx="9105900" cy="5500702"/>
          </a:xfrm>
          <a:prstGeom prst="rect">
            <a:avLst/>
          </a:prstGeom>
        </p:spPr>
      </p:pic>
    </p:spTree>
    <p:extLst>
      <p:ext uri="{BB962C8B-B14F-4D97-AF65-F5344CB8AC3E}">
        <p14:creationId xmlns:p14="http://schemas.microsoft.com/office/powerpoint/2010/main" val="293608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lstStyle/>
          <a:p>
            <a:r>
              <a:rPr lang="pt-BR" dirty="0"/>
              <a:t>N</a:t>
            </a:r>
            <a:r>
              <a:rPr lang="pt-BR" dirty="0" smtClean="0"/>
              <a:t>ecessário educar para a </a:t>
            </a:r>
            <a:r>
              <a:rPr lang="pt-BR" dirty="0" err="1" smtClean="0"/>
              <a:t>interculturalidade</a:t>
            </a:r>
            <a:r>
              <a:rPr lang="pt-BR" dirty="0" smtClean="0"/>
              <a:t>  que propicie a continuidade de pertencimentos étnicos, grupais e nacionais, junto com o acesso fluido aos repertórios transnacionais difundidos pelos meios urbanos e massivos de comunicação.</a:t>
            </a:r>
          </a:p>
          <a:p>
            <a:r>
              <a:rPr lang="pt-BR" dirty="0" smtClean="0"/>
              <a:t>“Conhecer implica socializar-se na aprendizagem das diferenças, no discurso e na prática dos direitos humanos interculturais” (p.190).</a:t>
            </a:r>
          </a:p>
          <a:p>
            <a:r>
              <a:rPr lang="pt-BR" dirty="0" smtClean="0"/>
              <a:t>“Estamos em uma época em que cresce a aceitação da </a:t>
            </a:r>
            <a:r>
              <a:rPr lang="pt-BR" dirty="0" err="1" smtClean="0"/>
              <a:t>multiculturalidade</a:t>
            </a:r>
            <a:r>
              <a:rPr lang="pt-BR" dirty="0" smtClean="0"/>
              <a:t> na educação e nos direitos políticos, mas se estreita a diversidade na indústria cultural” (p.191).</a:t>
            </a:r>
          </a:p>
          <a:p>
            <a:r>
              <a:rPr lang="pt-BR" dirty="0" smtClean="0"/>
              <a:t>Copyright (p.192)</a:t>
            </a:r>
            <a:endParaRPr lang="pt-BR" dirty="0"/>
          </a:p>
        </p:txBody>
      </p:sp>
    </p:spTree>
    <p:extLst>
      <p:ext uri="{BB962C8B-B14F-4D97-AF65-F5344CB8AC3E}">
        <p14:creationId xmlns:p14="http://schemas.microsoft.com/office/powerpoint/2010/main" val="1295448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fontScale="92500" lnSpcReduction="20000"/>
          </a:bodyPr>
          <a:lstStyle/>
          <a:p>
            <a:r>
              <a:rPr lang="pt-BR" dirty="0" smtClean="0"/>
              <a:t>“Que consequências têm aceitar a diversidade cultural como ingrediente necessário para enriquecer o desenvolvimento da sociedade do conhecimento? Podemos responder de maneira simples: conceber a sociedade de modo multifocal e com relativa descentralização” (p.192).</a:t>
            </a:r>
          </a:p>
          <a:p>
            <a:r>
              <a:rPr lang="pt-BR" dirty="0" smtClean="0"/>
              <a:t>Reconhecer a baixa capacidade da ciência e da produção industrializada de cultura para abarcar a diversidade cultural nos faz </a:t>
            </a:r>
            <a:r>
              <a:rPr lang="pt-BR" dirty="0" smtClean="0">
                <a:solidFill>
                  <a:srgbClr val="C00000"/>
                </a:solidFill>
              </a:rPr>
              <a:t>ver a sociedade do conhecimento como um processo apenas emergente </a:t>
            </a:r>
            <a:r>
              <a:rPr lang="pt-BR" dirty="0" smtClean="0"/>
              <a:t>(...) As evidências do caráter incipiente e insuficiente da pretendida sociedade do conhecimento são aportadas pela baixa incorporação da diversidade cultural em muitíssimos campos” (p.193).</a:t>
            </a:r>
          </a:p>
          <a:p>
            <a:r>
              <a:rPr lang="pt-BR" dirty="0" smtClean="0"/>
              <a:t>O incremento conectivo não produzirá nem sequer conhecimento pleno.</a:t>
            </a:r>
          </a:p>
          <a:p>
            <a:r>
              <a:rPr lang="pt-BR" dirty="0" smtClean="0"/>
              <a:t>Expansão das  intercomunicações faz mais visíveis as diferenças e a </a:t>
            </a:r>
            <a:r>
              <a:rPr lang="pt-BR" dirty="0" smtClean="0"/>
              <a:t>desigualdade.</a:t>
            </a:r>
            <a:endParaRPr lang="pt-BR" dirty="0"/>
          </a:p>
        </p:txBody>
      </p:sp>
    </p:spTree>
    <p:extLst>
      <p:ext uri="{BB962C8B-B14F-4D97-AF65-F5344CB8AC3E}">
        <p14:creationId xmlns:p14="http://schemas.microsoft.com/office/powerpoint/2010/main" val="41018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Sociedades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lstStyle/>
          <a:p>
            <a:r>
              <a:rPr lang="pt-BR" dirty="0" smtClean="0"/>
              <a:t>“A diversidade reaparece, assim, no núcleo do projeto da sociedade do conhecimento. É o componente que a distingue da sociedade da informação, e o ponto em que se articulam a problemática da diferença e a problemática da conexão. Podemos conectarmos com os outros unicamente para obter </a:t>
            </a:r>
            <a:r>
              <a:rPr lang="pt-BR" dirty="0" smtClean="0">
                <a:solidFill>
                  <a:srgbClr val="C00000"/>
                </a:solidFill>
              </a:rPr>
              <a:t>informação</a:t>
            </a:r>
            <a:r>
              <a:rPr lang="pt-BR" dirty="0" smtClean="0"/>
              <a:t>, como o faríamos com uma máquina provedora de dados. </a:t>
            </a:r>
            <a:r>
              <a:rPr lang="pt-BR" dirty="0" smtClean="0">
                <a:solidFill>
                  <a:srgbClr val="C00000"/>
                </a:solidFill>
              </a:rPr>
              <a:t>Conhecer</a:t>
            </a:r>
            <a:r>
              <a:rPr lang="pt-BR" dirty="0" smtClean="0"/>
              <a:t> o outro, em contrapartida, é tratar com sua diferença” (p.194).</a:t>
            </a:r>
            <a:endParaRPr lang="pt-BR" dirty="0"/>
          </a:p>
        </p:txBody>
      </p:sp>
    </p:spTree>
    <p:extLst>
      <p:ext uri="{BB962C8B-B14F-4D97-AF65-F5344CB8AC3E}">
        <p14:creationId xmlns:p14="http://schemas.microsoft.com/office/powerpoint/2010/main" val="2313385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Nick </a:t>
            </a:r>
            <a:r>
              <a:rPr lang="pt-BR" dirty="0" err="1" smtClean="0"/>
              <a:t>Bostrom</a:t>
            </a:r>
            <a:endParaRPr lang="pt-BR" dirty="0"/>
          </a:p>
        </p:txBody>
      </p:sp>
      <p:sp>
        <p:nvSpPr>
          <p:cNvPr id="3" name="Espaço Reservado para Conteúdo 2"/>
          <p:cNvSpPr>
            <a:spLocks noGrp="1"/>
          </p:cNvSpPr>
          <p:nvPr>
            <p:ph idx="1"/>
          </p:nvPr>
        </p:nvSpPr>
        <p:spPr/>
        <p:txBody>
          <a:bodyPr/>
          <a:lstStyle/>
          <a:p>
            <a:pPr marL="0" indent="0">
              <a:buNone/>
            </a:pPr>
            <a:r>
              <a:rPr lang="pt-BR" dirty="0" smtClean="0">
                <a:hlinkClick r:id="rId2"/>
              </a:rPr>
              <a:t>https://</a:t>
            </a:r>
            <a:r>
              <a:rPr lang="pt-BR" dirty="0" smtClean="0">
                <a:hlinkClick r:id="rId2"/>
              </a:rPr>
              <a:t>www.ted.com/talks/nick_bostrom_what_happens_when_our_computers_get_smarter_than_we_are?language=pt-br</a:t>
            </a:r>
            <a:endParaRPr lang="pt-BR" dirty="0" smtClean="0"/>
          </a:p>
          <a:p>
            <a:pPr marL="0" indent="0">
              <a:buNone/>
            </a:pPr>
            <a:endParaRPr lang="pt-BR" dirty="0" smtClean="0"/>
          </a:p>
          <a:p>
            <a:endParaRPr lang="pt-BR" dirty="0"/>
          </a:p>
        </p:txBody>
      </p:sp>
    </p:spTree>
    <p:extLst>
      <p:ext uri="{BB962C8B-B14F-4D97-AF65-F5344CB8AC3E}">
        <p14:creationId xmlns:p14="http://schemas.microsoft.com/office/powerpoint/2010/main" val="3386539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dirty="0" smtClean="0"/>
              <a:t>A </a:t>
            </a:r>
            <a:r>
              <a:rPr lang="pt-BR" dirty="0"/>
              <a:t>Microsoft criou uma robô que interage nas redes sociais - e ela virou nazista</a:t>
            </a:r>
            <a:br>
              <a:rPr lang="pt-BR" dirty="0"/>
            </a:br>
            <a:endParaRPr lang="pt-BR" dirty="0"/>
          </a:p>
        </p:txBody>
      </p:sp>
      <p:sp>
        <p:nvSpPr>
          <p:cNvPr id="3" name="Espaço Reservado para Conteúdo 2"/>
          <p:cNvSpPr>
            <a:spLocks noGrp="1"/>
          </p:cNvSpPr>
          <p:nvPr>
            <p:ph idx="1"/>
          </p:nvPr>
        </p:nvSpPr>
        <p:spPr/>
        <p:txBody>
          <a:bodyPr/>
          <a:lstStyle/>
          <a:p>
            <a:pPr marL="0" indent="0">
              <a:buNone/>
            </a:pPr>
            <a:r>
              <a:rPr lang="pt-BR" dirty="0">
                <a:hlinkClick r:id="rId2"/>
              </a:rPr>
              <a:t>https://</a:t>
            </a:r>
            <a:r>
              <a:rPr lang="pt-BR" dirty="0" smtClean="0">
                <a:hlinkClick r:id="rId2"/>
              </a:rPr>
              <a:t>revistagalileu.globo.com/blogs/buzz/noticia/2016/03/microsoft-criou-uma-robo-que-interage-nas-redes-sociais-e-ela-virou-nazista.html</a:t>
            </a:r>
            <a:endParaRPr lang="pt-BR" dirty="0" smtClean="0"/>
          </a:p>
          <a:p>
            <a:pPr marL="0" indent="0">
              <a:buNone/>
            </a:pPr>
            <a:endParaRPr lang="pt-BR" dirty="0" smtClean="0"/>
          </a:p>
          <a:p>
            <a:pPr marL="0" indent="0">
              <a:buNone/>
            </a:pPr>
            <a:endParaRPr lang="pt-BR" dirty="0"/>
          </a:p>
        </p:txBody>
      </p:sp>
    </p:spTree>
    <p:extLst>
      <p:ext uri="{BB962C8B-B14F-4D97-AF65-F5344CB8AC3E}">
        <p14:creationId xmlns:p14="http://schemas.microsoft.com/office/powerpoint/2010/main" val="3492977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Textos:</a:t>
            </a:r>
            <a:endParaRPr lang="pt-BR" dirty="0"/>
          </a:p>
        </p:txBody>
      </p:sp>
      <p:sp>
        <p:nvSpPr>
          <p:cNvPr id="3" name="Espaço Reservado para Conteúdo 2"/>
          <p:cNvSpPr>
            <a:spLocks noGrp="1"/>
          </p:cNvSpPr>
          <p:nvPr>
            <p:ph idx="1"/>
          </p:nvPr>
        </p:nvSpPr>
        <p:spPr/>
        <p:txBody>
          <a:bodyPr>
            <a:normAutofit lnSpcReduction="10000"/>
          </a:bodyPr>
          <a:lstStyle/>
          <a:p>
            <a:pPr lvl="0"/>
            <a:r>
              <a:rPr lang="pt-BR" dirty="0"/>
              <a:t>GARCÍA CANCLINI, N. Sociedade do conhecimento: a construção intercultural do saber. IN: </a:t>
            </a:r>
            <a:r>
              <a:rPr lang="pt-BR" b="1" dirty="0"/>
              <a:t>Diferentes, desiguais, desconectados</a:t>
            </a:r>
            <a:r>
              <a:rPr lang="pt-BR" dirty="0"/>
              <a:t>: mapas da </a:t>
            </a:r>
            <a:r>
              <a:rPr lang="pt-BR" dirty="0" err="1"/>
              <a:t>interculturalidade</a:t>
            </a:r>
            <a:r>
              <a:rPr lang="pt-BR" dirty="0"/>
              <a:t>. Rio de Janeiro: Editora UFRJ, 2009.</a:t>
            </a:r>
          </a:p>
          <a:p>
            <a:pPr lvl="0"/>
            <a:r>
              <a:rPr lang="pt-BR" dirty="0"/>
              <a:t>MATTELART, A. </a:t>
            </a:r>
            <a:r>
              <a:rPr lang="pt-BR" b="1" dirty="0"/>
              <a:t>Sociedade do conhecimento e controle da informação e da comunicação</a:t>
            </a:r>
            <a:r>
              <a:rPr lang="pt-BR" dirty="0"/>
              <a:t>. Conferência proferida na sessão de aberta do V Encontro Latino de Economia Política da Informação, Comunicação e Cultura, realizado em Salvador, Bahia, Brasil, de 9 a 11 de novembro de 2005. Acessível em </a:t>
            </a:r>
            <a:r>
              <a:rPr lang="pt-BR" u="sng" dirty="0">
                <a:hlinkClick r:id="rId2"/>
              </a:rPr>
              <a:t>http://www.gepicc.ufba.br/enlepicc/ArmandMattelartPortugues.pdf</a:t>
            </a:r>
            <a:endParaRPr lang="pt-BR" dirty="0"/>
          </a:p>
          <a:p>
            <a:pPr lvl="0"/>
            <a:r>
              <a:rPr lang="pt-BR" dirty="0"/>
              <a:t>La era de </a:t>
            </a:r>
            <a:r>
              <a:rPr lang="pt-BR" dirty="0" err="1"/>
              <a:t>los</a:t>
            </a:r>
            <a:r>
              <a:rPr lang="pt-BR" dirty="0"/>
              <a:t> </a:t>
            </a:r>
            <a:r>
              <a:rPr lang="pt-BR" dirty="0" err="1"/>
              <a:t>datos</a:t>
            </a:r>
            <a:r>
              <a:rPr lang="pt-BR" dirty="0"/>
              <a:t> </a:t>
            </a:r>
            <a:r>
              <a:rPr lang="pt-BR" dirty="0" err="1"/>
              <a:t>masivos</a:t>
            </a:r>
            <a:r>
              <a:rPr lang="pt-BR" dirty="0"/>
              <a:t>. </a:t>
            </a:r>
            <a:r>
              <a:rPr lang="pt-BR" b="1" dirty="0"/>
              <a:t>Dossiê </a:t>
            </a:r>
            <a:r>
              <a:rPr lang="pt-BR" b="1" dirty="0" err="1"/>
              <a:t>CCCBLab</a:t>
            </a:r>
            <a:r>
              <a:rPr lang="pt-BR" b="1" dirty="0"/>
              <a:t>.</a:t>
            </a:r>
            <a:r>
              <a:rPr lang="pt-BR" dirty="0"/>
              <a:t> Acessível em </a:t>
            </a:r>
            <a:r>
              <a:rPr lang="pt-BR" u="sng" dirty="0">
                <a:hlinkClick r:id="rId3"/>
              </a:rPr>
              <a:t>http://lab.cccb.org/es/dossier/la-era-de-los-datos-masivos/</a:t>
            </a:r>
            <a:endParaRPr lang="pt-BR" u="sng" dirty="0"/>
          </a:p>
          <a:p>
            <a:pPr marL="0" lvl="0" indent="0">
              <a:buNone/>
            </a:pPr>
            <a:endParaRPr lang="pt-BR" dirty="0"/>
          </a:p>
          <a:p>
            <a:pPr marL="0" indent="0">
              <a:buNone/>
            </a:pPr>
            <a:endParaRPr lang="pt-BR" dirty="0"/>
          </a:p>
          <a:p>
            <a:endParaRPr lang="pt-BR" dirty="0"/>
          </a:p>
        </p:txBody>
      </p:sp>
    </p:spTree>
    <p:extLst>
      <p:ext uri="{BB962C8B-B14F-4D97-AF65-F5344CB8AC3E}">
        <p14:creationId xmlns:p14="http://schemas.microsoft.com/office/powerpoint/2010/main" val="2790615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 (2005)</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lstStyle/>
          <a:p>
            <a:r>
              <a:rPr lang="pt-BR" dirty="0" smtClean="0"/>
              <a:t>Por que a noção de Sociedade da informação tornou-se o paradigma dominante no século XXI?</a:t>
            </a:r>
          </a:p>
          <a:p>
            <a:r>
              <a:rPr lang="pt-BR" dirty="0" smtClean="0"/>
              <a:t>Relembrar momento </a:t>
            </a:r>
            <a:r>
              <a:rPr lang="pt-BR" dirty="0"/>
              <a:t>chave na trajetória das utopias </a:t>
            </a:r>
            <a:r>
              <a:rPr lang="pt-BR" dirty="0" smtClean="0"/>
              <a:t>sociais.</a:t>
            </a:r>
          </a:p>
          <a:p>
            <a:r>
              <a:rPr lang="pt-BR" dirty="0" smtClean="0"/>
              <a:t>Traçar gênese sociopolítica das noções de sociedade da informação, sociedade global da informação e sociedade do conhecimento </a:t>
            </a:r>
            <a:r>
              <a:rPr lang="pt-BR" dirty="0" smtClean="0">
                <a:solidFill>
                  <a:srgbClr val="C00000"/>
                </a:solidFill>
              </a:rPr>
              <a:t>→</a:t>
            </a:r>
            <a:r>
              <a:rPr lang="pt-BR" dirty="0" smtClean="0"/>
              <a:t> inseparável da evolução das doutrinas e das práticas da construção das hegemonias.</a:t>
            </a:r>
          </a:p>
          <a:p>
            <a:r>
              <a:rPr lang="pt-BR" dirty="0" smtClean="0"/>
              <a:t>Identificar espaços de tensão em torno dos quais se confrontam projetos opostos de construção </a:t>
            </a:r>
            <a:r>
              <a:rPr lang="pt-BR" dirty="0" err="1" smtClean="0"/>
              <a:t>tecnoinformacional</a:t>
            </a:r>
            <a:r>
              <a:rPr lang="pt-BR" dirty="0" smtClean="0"/>
              <a:t> em escala planetária.</a:t>
            </a:r>
            <a:endParaRPr lang="pt-BR" dirty="0"/>
          </a:p>
          <a:p>
            <a:endParaRPr lang="pt-BR" dirty="0"/>
          </a:p>
        </p:txBody>
      </p:sp>
    </p:spTree>
    <p:extLst>
      <p:ext uri="{BB962C8B-B14F-4D97-AF65-F5344CB8AC3E}">
        <p14:creationId xmlns:p14="http://schemas.microsoft.com/office/powerpoint/2010/main" val="2745718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85000" lnSpcReduction="20000"/>
          </a:bodyPr>
          <a:lstStyle/>
          <a:p>
            <a:r>
              <a:rPr lang="pt-BR" dirty="0" smtClean="0"/>
              <a:t>Crença utópica em uma sociedade mundial construída graças à partilha dos conhecimentos e ao acesso universal ao saber.</a:t>
            </a:r>
          </a:p>
          <a:p>
            <a:r>
              <a:rPr lang="pt-BR" dirty="0" smtClean="0"/>
              <a:t>Henri La Fontaine e Paul </a:t>
            </a:r>
            <a:r>
              <a:rPr lang="pt-BR" dirty="0" err="1" smtClean="0"/>
              <a:t>Otlet</a:t>
            </a:r>
            <a:r>
              <a:rPr lang="pt-BR" dirty="0" smtClean="0"/>
              <a:t> (1895) – Instituto Internacional de Bibliografia – Livro Universal do Conhecimento – base de uma “Cidade </a:t>
            </a:r>
            <a:r>
              <a:rPr lang="pt-BR" dirty="0"/>
              <a:t>m</a:t>
            </a:r>
            <a:r>
              <a:rPr lang="pt-BR" dirty="0" smtClean="0"/>
              <a:t>undial” que garantisse a paz no mundo.</a:t>
            </a:r>
          </a:p>
          <a:p>
            <a:r>
              <a:rPr lang="pt-BR" dirty="0" smtClean="0"/>
              <a:t>“Os resultados da cooperação universal deve, estar disponíveis para todos”. – Rede.</a:t>
            </a:r>
          </a:p>
          <a:p>
            <a:r>
              <a:rPr lang="pt-BR" dirty="0" smtClean="0"/>
              <a:t>Poder dos meios de produção e de transmissão do conhecimento para tornar o mundo mais humano.</a:t>
            </a:r>
          </a:p>
          <a:p>
            <a:r>
              <a:rPr lang="pt-BR" dirty="0" smtClean="0"/>
              <a:t>Princípio bibliográfico = extrair das obras tudo o que representasse uma contribuição ao conhecimento (separar conteúdo de seu autor e da intenção autoral)</a:t>
            </a:r>
            <a:r>
              <a:rPr lang="pt-BR" dirty="0" smtClean="0">
                <a:solidFill>
                  <a:srgbClr val="C00000"/>
                </a:solidFill>
              </a:rPr>
              <a:t> → </a:t>
            </a:r>
            <a:r>
              <a:rPr lang="pt-BR" dirty="0" smtClean="0"/>
              <a:t>informações acumuladas em fichas, agrupadas por assuntos a partir de afinidades.</a:t>
            </a:r>
          </a:p>
          <a:p>
            <a:r>
              <a:rPr lang="pt-BR" dirty="0" smtClean="0"/>
              <a:t>Cérebro do mundo – visão </a:t>
            </a:r>
            <a:r>
              <a:rPr lang="pt-BR" dirty="0" err="1" smtClean="0"/>
              <a:t>globalizadora</a:t>
            </a:r>
            <a:r>
              <a:rPr lang="pt-BR" dirty="0" smtClean="0"/>
              <a:t> </a:t>
            </a:r>
            <a:r>
              <a:rPr lang="pt-BR" dirty="0" smtClean="0">
                <a:solidFill>
                  <a:srgbClr val="C00000"/>
                </a:solidFill>
              </a:rPr>
              <a:t>→</a:t>
            </a:r>
            <a:r>
              <a:rPr lang="pt-BR" dirty="0" smtClean="0"/>
              <a:t> ideal de solidariedade.</a:t>
            </a:r>
          </a:p>
          <a:p>
            <a:endParaRPr lang="pt-BR" dirty="0"/>
          </a:p>
        </p:txBody>
      </p:sp>
    </p:spTree>
    <p:extLst>
      <p:ext uri="{BB962C8B-B14F-4D97-AF65-F5344CB8AC3E}">
        <p14:creationId xmlns:p14="http://schemas.microsoft.com/office/powerpoint/2010/main" val="4120239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extLst>
      <p:ext uri="{BB962C8B-B14F-4D97-AF65-F5344CB8AC3E}">
        <p14:creationId xmlns:p14="http://schemas.microsoft.com/office/powerpoint/2010/main" val="2565208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92500" lnSpcReduction="10000"/>
          </a:bodyPr>
          <a:lstStyle/>
          <a:p>
            <a:r>
              <a:rPr lang="pt-BR" dirty="0" smtClean="0"/>
              <a:t>Final do século XIX: “crença nas potencialidades liberadoras da energia e da transmissão elétrica inflama os imaginários sociais das  redes” </a:t>
            </a:r>
            <a:r>
              <a:rPr lang="pt-BR" dirty="0" smtClean="0">
                <a:solidFill>
                  <a:srgbClr val="C00000"/>
                </a:solidFill>
              </a:rPr>
              <a:t>→</a:t>
            </a:r>
            <a:r>
              <a:rPr lang="pt-BR" dirty="0" smtClean="0"/>
              <a:t> fazer emergir uma sociedade horizontal e transparente, fazer reviver a “comunidade”.</a:t>
            </a:r>
          </a:p>
          <a:p>
            <a:r>
              <a:rPr lang="pt-BR" dirty="0" smtClean="0"/>
              <a:t>“Tecnicamente, hoje, nunca se esteve tão próximo da possibilidade de realização do sonho de </a:t>
            </a:r>
            <a:r>
              <a:rPr lang="pt-BR" dirty="0" err="1" smtClean="0"/>
              <a:t>Otlet</a:t>
            </a:r>
            <a:r>
              <a:rPr lang="pt-BR" dirty="0" smtClean="0"/>
              <a:t> e dos precursores do </a:t>
            </a:r>
            <a:r>
              <a:rPr lang="pt-BR" dirty="0" err="1" smtClean="0"/>
              <a:t>mundialismo</a:t>
            </a:r>
            <a:r>
              <a:rPr lang="pt-BR" dirty="0" smtClean="0"/>
              <a:t> solidário” </a:t>
            </a:r>
            <a:r>
              <a:rPr lang="pt-BR" dirty="0" smtClean="0">
                <a:solidFill>
                  <a:srgbClr val="C00000"/>
                </a:solidFill>
              </a:rPr>
              <a:t>→ </a:t>
            </a:r>
            <a:r>
              <a:rPr lang="pt-BR" dirty="0" smtClean="0"/>
              <a:t>distância permanece entre as capacidades virtuais da ferramenta técnica e a exequibilidade geopolítico-econômica de sua mobilização a serviço da luta contra as desigualdades sociais.</a:t>
            </a:r>
          </a:p>
          <a:p>
            <a:r>
              <a:rPr lang="pt-BR" dirty="0" smtClean="0"/>
              <a:t>“Nossa missão é organizar a informação do mundo e torná-la universalmente acessível e útil” – Google – Nova Biblioteca de Alexandria (2004).</a:t>
            </a:r>
            <a:endParaRPr lang="pt-BR" dirty="0"/>
          </a:p>
        </p:txBody>
      </p:sp>
    </p:spTree>
    <p:extLst>
      <p:ext uri="{BB962C8B-B14F-4D97-AF65-F5344CB8AC3E}">
        <p14:creationId xmlns:p14="http://schemas.microsoft.com/office/powerpoint/2010/main" val="3846939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92500"/>
          </a:bodyPr>
          <a:lstStyle/>
          <a:p>
            <a:pPr marL="0" indent="0">
              <a:buNone/>
            </a:pPr>
            <a:r>
              <a:rPr lang="pt-BR" dirty="0" smtClean="0">
                <a:solidFill>
                  <a:srgbClr val="C00000"/>
                </a:solidFill>
              </a:rPr>
              <a:t>Designação ambígua de “Sociedade da Informação”</a:t>
            </a:r>
            <a:r>
              <a:rPr lang="pt-BR" dirty="0" smtClean="0"/>
              <a:t>:</a:t>
            </a:r>
          </a:p>
          <a:p>
            <a:r>
              <a:rPr lang="pt-BR" dirty="0" smtClean="0"/>
              <a:t>História da ideia e da noção de ‘sociedade da informação’ é sinuosa e cheia de ambiguidades.</a:t>
            </a:r>
          </a:p>
          <a:p>
            <a:r>
              <a:rPr lang="pt-BR" dirty="0" smtClean="0"/>
              <a:t>“Sociedade global da informação” (1995) = países do G7</a:t>
            </a:r>
          </a:p>
          <a:p>
            <a:pPr marL="0" indent="0">
              <a:buNone/>
            </a:pPr>
            <a:r>
              <a:rPr lang="pt-BR" dirty="0" smtClean="0">
                <a:solidFill>
                  <a:srgbClr val="C00000"/>
                </a:solidFill>
              </a:rPr>
              <a:t>Destaque no pensamento contemporâneo pós II Guerra Mundial</a:t>
            </a:r>
            <a:r>
              <a:rPr lang="pt-BR" dirty="0" smtClean="0"/>
              <a:t>:</a:t>
            </a:r>
          </a:p>
          <a:p>
            <a:pPr marL="514350" indent="-514350">
              <a:buAutoNum type="arabicPeriod"/>
            </a:pPr>
            <a:r>
              <a:rPr lang="pt-BR" dirty="0" smtClean="0"/>
              <a:t>Anos </a:t>
            </a:r>
            <a:r>
              <a:rPr lang="pt-BR" u="sng" dirty="0" smtClean="0"/>
              <a:t>1950/60</a:t>
            </a:r>
            <a:r>
              <a:rPr lang="pt-BR" dirty="0" smtClean="0"/>
              <a:t>: Guerra Fria: </a:t>
            </a:r>
            <a:r>
              <a:rPr lang="pt-BR" dirty="0" smtClean="0">
                <a:solidFill>
                  <a:srgbClr val="C00000"/>
                </a:solidFill>
              </a:rPr>
              <a:t>discurso dos fins </a:t>
            </a:r>
            <a:r>
              <a:rPr lang="pt-BR" dirty="0" smtClean="0"/>
              <a:t>– sociedade futura orientada pelo primado da ciência e da técnica, fundamentalmente informacional – racionalidade empresarial torna-se versão técnica do político </a:t>
            </a:r>
            <a:r>
              <a:rPr lang="pt-BR" dirty="0" smtClean="0">
                <a:solidFill>
                  <a:srgbClr val="C00000"/>
                </a:solidFill>
              </a:rPr>
              <a:t>→</a:t>
            </a:r>
            <a:r>
              <a:rPr lang="pt-BR" dirty="0" smtClean="0"/>
              <a:t> conceito matriz é o da informação – produção de sentido não importa; informação desligada da cultura e da memória.</a:t>
            </a:r>
          </a:p>
          <a:p>
            <a:pPr marL="0" indent="0">
              <a:buNone/>
            </a:pPr>
            <a:endParaRPr lang="pt-BR" dirty="0"/>
          </a:p>
        </p:txBody>
      </p:sp>
    </p:spTree>
    <p:extLst>
      <p:ext uri="{BB962C8B-B14F-4D97-AF65-F5344CB8AC3E}">
        <p14:creationId xmlns:p14="http://schemas.microsoft.com/office/powerpoint/2010/main" val="325330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smtClean="0"/>
              <a:t>2. </a:t>
            </a:r>
            <a:r>
              <a:rPr lang="pt-BR" u="sng" dirty="0" smtClean="0"/>
              <a:t>Virada anos 1960/70</a:t>
            </a:r>
            <a:r>
              <a:rPr lang="pt-BR" dirty="0" smtClean="0"/>
              <a:t>: “</a:t>
            </a:r>
            <a:r>
              <a:rPr lang="pt-BR" dirty="0" smtClean="0">
                <a:solidFill>
                  <a:srgbClr val="C00000"/>
                </a:solidFill>
              </a:rPr>
              <a:t>Aldeia Global</a:t>
            </a:r>
            <a:r>
              <a:rPr lang="pt-BR" dirty="0" smtClean="0"/>
              <a:t>”, revolução das comunicações – promessas de uma nova sociedade, liberada das lentidões da era industrial </a:t>
            </a:r>
            <a:r>
              <a:rPr lang="pt-BR" dirty="0" smtClean="0">
                <a:solidFill>
                  <a:srgbClr val="C00000"/>
                </a:solidFill>
              </a:rPr>
              <a:t>→</a:t>
            </a:r>
            <a:r>
              <a:rPr lang="pt-BR" dirty="0" smtClean="0"/>
              <a:t> teóricos do </a:t>
            </a:r>
            <a:r>
              <a:rPr lang="pt-BR" i="1" dirty="0" smtClean="0"/>
              <a:t>management </a:t>
            </a:r>
            <a:r>
              <a:rPr lang="pt-BR" dirty="0" smtClean="0"/>
              <a:t>que atestam a irracionalidade do Estado-Nação em um mundo moldado pelas tecnologias que ignoram fronteiras e se põem ao serviço das empresas globais para construir a “sociedade do conhecimento”.</a:t>
            </a:r>
          </a:p>
          <a:p>
            <a:r>
              <a:rPr lang="pt-BR" dirty="0" smtClean="0"/>
              <a:t>Estados Unidos como país emblema da sociedade global = farol</a:t>
            </a:r>
          </a:p>
          <a:p>
            <a:r>
              <a:rPr lang="pt-BR" dirty="0" smtClean="0"/>
              <a:t>Diplomacia das redes substituirá a diplomacia da força = doutrina do </a:t>
            </a:r>
            <a:r>
              <a:rPr lang="pt-BR" i="1" dirty="0" smtClean="0"/>
              <a:t>soft </a:t>
            </a:r>
            <a:r>
              <a:rPr lang="pt-BR" i="1" dirty="0" err="1" smtClean="0"/>
              <a:t>power</a:t>
            </a:r>
            <a:r>
              <a:rPr lang="pt-BR" dirty="0" smtClean="0"/>
              <a:t>.</a:t>
            </a:r>
          </a:p>
          <a:p>
            <a:pPr marL="0" indent="0">
              <a:buNone/>
            </a:pPr>
            <a:r>
              <a:rPr lang="pt-BR" dirty="0" smtClean="0"/>
              <a:t>3. </a:t>
            </a:r>
            <a:r>
              <a:rPr lang="pt-BR" u="sng" dirty="0" smtClean="0"/>
              <a:t>Anos 1970</a:t>
            </a:r>
            <a:r>
              <a:rPr lang="pt-BR" dirty="0" smtClean="0"/>
              <a:t>: Esgotamento do modo de acumulação do capital e dos mecanismos da formação da vontade geral </a:t>
            </a:r>
            <a:r>
              <a:rPr lang="pt-BR" dirty="0" smtClean="0">
                <a:solidFill>
                  <a:srgbClr val="C00000"/>
                </a:solidFill>
              </a:rPr>
              <a:t>→</a:t>
            </a:r>
            <a:r>
              <a:rPr lang="pt-BR" dirty="0" smtClean="0"/>
              <a:t> executa-se o projeto de reestruturação da ordem econômica mundial (liberação de trocas, movimentos de capitais, equilíbrio orçamentário e ajustes estruturais, flexibilidade das empresas e fluidez das redes planetárias).</a:t>
            </a:r>
          </a:p>
          <a:p>
            <a:r>
              <a:rPr lang="pt-BR" dirty="0" smtClean="0"/>
              <a:t>Do “outro lado da linha” de demarcação Norte/Sul = tomada de consciência da importância que vai adquirir os fluxos de informação e de comunicação no ordenamento do </a:t>
            </a:r>
            <a:r>
              <a:rPr lang="pt-BR" dirty="0" smtClean="0"/>
              <a:t>mundo – </a:t>
            </a:r>
            <a:r>
              <a:rPr lang="pt-BR" dirty="0" smtClean="0"/>
              <a:t>trocas desiguais.</a:t>
            </a:r>
          </a:p>
        </p:txBody>
      </p:sp>
    </p:spTree>
    <p:extLst>
      <p:ext uri="{BB962C8B-B14F-4D97-AF65-F5344CB8AC3E}">
        <p14:creationId xmlns:p14="http://schemas.microsoft.com/office/powerpoint/2010/main" val="1730823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62500" lnSpcReduction="20000"/>
          </a:bodyPr>
          <a:lstStyle/>
          <a:p>
            <a:pPr marL="0" indent="0">
              <a:buNone/>
            </a:pPr>
            <a:r>
              <a:rPr lang="pt-BR" dirty="0" smtClean="0"/>
              <a:t>4. </a:t>
            </a:r>
            <a:r>
              <a:rPr lang="pt-BR" u="sng" dirty="0" smtClean="0"/>
              <a:t>Anos 1980</a:t>
            </a:r>
            <a:r>
              <a:rPr lang="pt-BR" dirty="0" smtClean="0"/>
              <a:t>: Processos de desregulamentação e de privatização tiram a legitimidade da ideia de política pública indivíduo.</a:t>
            </a:r>
          </a:p>
          <a:p>
            <a:pPr marL="0" indent="0">
              <a:buNone/>
            </a:pPr>
            <a:r>
              <a:rPr lang="pt-BR" dirty="0" smtClean="0"/>
              <a:t>5. </a:t>
            </a:r>
            <a:r>
              <a:rPr lang="pt-BR" u="sng" dirty="0" smtClean="0"/>
              <a:t>Anos 1990</a:t>
            </a:r>
            <a:r>
              <a:rPr lang="pt-BR" dirty="0" smtClean="0"/>
              <a:t>: Com o fim da Guerra Fria e o desenvolvimento da Internet como rede de acesso público, as </a:t>
            </a:r>
            <a:r>
              <a:rPr lang="pt-BR" dirty="0" err="1" smtClean="0"/>
              <a:t>TICs</a:t>
            </a:r>
            <a:r>
              <a:rPr lang="pt-BR" dirty="0" smtClean="0"/>
              <a:t> são convocadas pelas doutrinas sobre a construção da hegemonia mundial – </a:t>
            </a:r>
            <a:r>
              <a:rPr lang="pt-BR" i="1" dirty="0" smtClean="0"/>
              <a:t>global </a:t>
            </a:r>
            <a:r>
              <a:rPr lang="pt-BR" i="1" dirty="0" err="1" smtClean="0"/>
              <a:t>democratic</a:t>
            </a:r>
            <a:r>
              <a:rPr lang="pt-BR" i="1" dirty="0" smtClean="0"/>
              <a:t> </a:t>
            </a:r>
            <a:r>
              <a:rPr lang="pt-BR" i="1" dirty="0" err="1" smtClean="0"/>
              <a:t>marketplace</a:t>
            </a:r>
            <a:r>
              <a:rPr lang="pt-BR" i="1" dirty="0" smtClean="0"/>
              <a:t> </a:t>
            </a:r>
            <a:r>
              <a:rPr lang="pt-BR" dirty="0" smtClean="0"/>
              <a:t>– consolidação do acúmulo de investimentos simbólicos – </a:t>
            </a:r>
            <a:r>
              <a:rPr lang="pt-BR" i="1" dirty="0" smtClean="0"/>
              <a:t>global </a:t>
            </a:r>
            <a:r>
              <a:rPr lang="pt-BR" i="1" dirty="0" err="1" smtClean="0"/>
              <a:t>information</a:t>
            </a:r>
            <a:r>
              <a:rPr lang="pt-BR" i="1" dirty="0" smtClean="0"/>
              <a:t> </a:t>
            </a:r>
            <a:r>
              <a:rPr lang="pt-BR" i="1" dirty="0" err="1" smtClean="0"/>
              <a:t>dominance</a:t>
            </a:r>
            <a:r>
              <a:rPr lang="pt-BR" dirty="0"/>
              <a:t> </a:t>
            </a:r>
            <a:r>
              <a:rPr lang="pt-BR" dirty="0" smtClean="0"/>
              <a:t>– hegemonia cultural/soft </a:t>
            </a:r>
            <a:r>
              <a:rPr lang="pt-BR" dirty="0" err="1" smtClean="0"/>
              <a:t>power</a:t>
            </a:r>
            <a:r>
              <a:rPr lang="pt-BR" dirty="0" smtClean="0"/>
              <a:t> (poder de sedução e recuo das estratégias que recorrem </a:t>
            </a:r>
            <a:r>
              <a:rPr lang="pt-BR" dirty="0" smtClean="0"/>
              <a:t>à </a:t>
            </a:r>
            <a:r>
              <a:rPr lang="pt-BR" dirty="0" smtClean="0"/>
              <a:t>força e </a:t>
            </a:r>
            <a:r>
              <a:rPr lang="pt-BR" dirty="0"/>
              <a:t>à</a:t>
            </a:r>
            <a:r>
              <a:rPr lang="pt-BR" dirty="0" smtClean="0"/>
              <a:t> coação).</a:t>
            </a:r>
          </a:p>
          <a:p>
            <a:r>
              <a:rPr lang="pt-BR" dirty="0" smtClean="0"/>
              <a:t>Segurança e defesa: </a:t>
            </a:r>
            <a:r>
              <a:rPr lang="pt-BR" i="1" dirty="0" err="1" smtClean="0"/>
              <a:t>netwar</a:t>
            </a:r>
            <a:r>
              <a:rPr lang="pt-BR" dirty="0" smtClean="0"/>
              <a:t> e </a:t>
            </a:r>
            <a:r>
              <a:rPr lang="pt-BR" i="1" dirty="0" err="1" smtClean="0"/>
              <a:t>cyberwar</a:t>
            </a:r>
            <a:r>
              <a:rPr lang="pt-BR" dirty="0" smtClean="0"/>
              <a:t>.</a:t>
            </a:r>
          </a:p>
          <a:p>
            <a:r>
              <a:rPr lang="pt-BR" dirty="0" smtClean="0"/>
              <a:t>Anos 2000 – Declaração sobre a sociedade global da informação – G8 – reconhecimento da existência da fratura digital sem tocar nas desigualdades – </a:t>
            </a:r>
            <a:r>
              <a:rPr lang="pt-BR" dirty="0" err="1" smtClean="0"/>
              <a:t>tecno</a:t>
            </a:r>
            <a:r>
              <a:rPr lang="pt-BR" dirty="0" smtClean="0"/>
              <a:t>-apartheid.</a:t>
            </a:r>
          </a:p>
          <a:p>
            <a:r>
              <a:rPr lang="pt-BR" dirty="0" smtClean="0"/>
              <a:t>2001: Crise da crença na tecnologia – crise da representação de uma globalização regida pelo recurso imaterial e redescoberta dos desafios geopolíticos – crise da doutrina do </a:t>
            </a:r>
            <a:r>
              <a:rPr lang="pt-BR" i="1" dirty="0" smtClean="0"/>
              <a:t>soft </a:t>
            </a:r>
            <a:r>
              <a:rPr lang="pt-BR" i="1" dirty="0" err="1" smtClean="0"/>
              <a:t>power</a:t>
            </a:r>
            <a:r>
              <a:rPr lang="pt-BR" dirty="0" smtClean="0"/>
              <a:t> – retorno da força: novo modelo de Império </a:t>
            </a:r>
            <a:r>
              <a:rPr lang="pt-BR" dirty="0" smtClean="0">
                <a:solidFill>
                  <a:srgbClr val="C00000"/>
                </a:solidFill>
              </a:rPr>
              <a:t>→</a:t>
            </a:r>
            <a:r>
              <a:rPr lang="pt-BR" dirty="0" smtClean="0"/>
              <a:t> </a:t>
            </a:r>
            <a:r>
              <a:rPr lang="pt-BR" i="1" dirty="0" err="1" smtClean="0"/>
              <a:t>Timely</a:t>
            </a:r>
            <a:r>
              <a:rPr lang="pt-BR" i="1" dirty="0" smtClean="0"/>
              <a:t> </a:t>
            </a:r>
            <a:r>
              <a:rPr lang="pt-BR" i="1" dirty="0" err="1" smtClean="0"/>
              <a:t>knowledge</a:t>
            </a:r>
            <a:r>
              <a:rPr lang="pt-BR" i="1" dirty="0" smtClean="0"/>
              <a:t> </a:t>
            </a:r>
            <a:r>
              <a:rPr lang="pt-BR" i="1" dirty="0" err="1" smtClean="0"/>
              <a:t>flow</a:t>
            </a:r>
            <a:r>
              <a:rPr lang="pt-BR" i="1" dirty="0" smtClean="0"/>
              <a:t> </a:t>
            </a:r>
            <a:r>
              <a:rPr lang="pt-BR" dirty="0" smtClean="0"/>
              <a:t>(fluxo de conhecimento oportuno) divisa da nova doutrina militar sobre o </a:t>
            </a:r>
            <a:r>
              <a:rPr lang="pt-BR" i="1" dirty="0" smtClean="0"/>
              <a:t>network-</a:t>
            </a:r>
            <a:r>
              <a:rPr lang="pt-BR" i="1" dirty="0" err="1" smtClean="0"/>
              <a:t>centric</a:t>
            </a:r>
            <a:r>
              <a:rPr lang="pt-BR" i="1" dirty="0" smtClean="0"/>
              <a:t> </a:t>
            </a:r>
            <a:r>
              <a:rPr lang="pt-BR" i="1" dirty="0" err="1" smtClean="0"/>
              <a:t>war</a:t>
            </a:r>
            <a:r>
              <a:rPr lang="pt-BR" dirty="0" smtClean="0"/>
              <a:t>.</a:t>
            </a:r>
          </a:p>
          <a:p>
            <a:r>
              <a:rPr lang="pt-BR" dirty="0" smtClean="0"/>
              <a:t>Gestão do corpo social: obsessão institucional pela segurança – modelagem da </a:t>
            </a:r>
            <a:r>
              <a:rPr lang="pt-BR" dirty="0" err="1" smtClean="0"/>
              <a:t>macro-utilização</a:t>
            </a:r>
            <a:r>
              <a:rPr lang="pt-BR" dirty="0" smtClean="0"/>
              <a:t> dos sistemas de informação – reativação da cooperação do complexo militar-industrial.</a:t>
            </a:r>
          </a:p>
          <a:p>
            <a:r>
              <a:rPr lang="pt-BR" dirty="0" smtClean="0"/>
              <a:t>Advento de um modo global de governo pelo medo e pela angústia.</a:t>
            </a:r>
            <a:endParaRPr lang="pt-BR" dirty="0"/>
          </a:p>
        </p:txBody>
      </p:sp>
    </p:spTree>
    <p:extLst>
      <p:ext uri="{BB962C8B-B14F-4D97-AF65-F5344CB8AC3E}">
        <p14:creationId xmlns:p14="http://schemas.microsoft.com/office/powerpoint/2010/main" val="1976440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smtClean="0">
                <a:solidFill>
                  <a:srgbClr val="C00000"/>
                </a:solidFill>
              </a:rPr>
              <a:t>Qual conhecimento? Quais produtores de conhecimento?</a:t>
            </a:r>
          </a:p>
          <a:p>
            <a:r>
              <a:rPr lang="pt-BR" dirty="0" smtClean="0"/>
              <a:t>Nova configuração de atores sociais e profissionais (nível nacional e internacional) retomam a questão das </a:t>
            </a:r>
            <a:r>
              <a:rPr lang="pt-BR" dirty="0" err="1" smtClean="0"/>
              <a:t>TICs</a:t>
            </a:r>
            <a:r>
              <a:rPr lang="pt-BR" dirty="0"/>
              <a:t> </a:t>
            </a:r>
            <a:r>
              <a:rPr lang="pt-BR" dirty="0" smtClean="0"/>
              <a:t>– problemáticas das políticas públicas </a:t>
            </a:r>
            <a:r>
              <a:rPr lang="pt-BR" dirty="0" smtClean="0">
                <a:solidFill>
                  <a:srgbClr val="C00000"/>
                </a:solidFill>
              </a:rPr>
              <a:t>→ </a:t>
            </a:r>
            <a:r>
              <a:rPr lang="pt-BR" dirty="0" smtClean="0"/>
              <a:t>choque entre </a:t>
            </a:r>
            <a:r>
              <a:rPr lang="pt-BR" dirty="0"/>
              <a:t>projetos opostos</a:t>
            </a:r>
            <a:r>
              <a:rPr lang="pt-BR" dirty="0" smtClean="0"/>
              <a:t> = “construção da macro utilização social das tecnologias se inscreve necessariamente num campo de forças políticas – “peritos coletivos”, intelectuais orgânicos.</a:t>
            </a:r>
          </a:p>
          <a:p>
            <a:r>
              <a:rPr lang="pt-BR" dirty="0" smtClean="0"/>
              <a:t>Oposição entre projetos diferenciados de reordenamento do mundo: evidenciam as diferenças que separam o projeto plural de divisão dos conhecimentos, na esfera da circulação e da produção, e o projeto de uma sociedade global da informação.</a:t>
            </a:r>
          </a:p>
          <a:p>
            <a:r>
              <a:rPr lang="pt-BR" dirty="0" smtClean="0"/>
              <a:t>Sociedade da informação = guiada pela tecnologia/sociedade do conhecimento – </a:t>
            </a:r>
            <a:r>
              <a:rPr lang="pt-BR" i="1" dirty="0" err="1" smtClean="0"/>
              <a:t>mind</a:t>
            </a:r>
            <a:r>
              <a:rPr lang="pt-BR" i="1" dirty="0" smtClean="0"/>
              <a:t> </a:t>
            </a:r>
            <a:r>
              <a:rPr lang="pt-BR" i="1" dirty="0" err="1" smtClean="0"/>
              <a:t>driven</a:t>
            </a:r>
            <a:r>
              <a:rPr lang="pt-BR" dirty="0" smtClean="0"/>
              <a:t>, guiadas pelo espírito.</a:t>
            </a:r>
          </a:p>
          <a:p>
            <a:r>
              <a:rPr lang="pt-BR" dirty="0" smtClean="0"/>
              <a:t>Sociedade</a:t>
            </a:r>
            <a:r>
              <a:rPr lang="pt-BR" dirty="0" smtClean="0">
                <a:solidFill>
                  <a:srgbClr val="C00000"/>
                </a:solidFill>
              </a:rPr>
              <a:t>s</a:t>
            </a:r>
            <a:r>
              <a:rPr lang="pt-BR" dirty="0" smtClean="0"/>
              <a:t> – diferentes regimes epistêmicos</a:t>
            </a:r>
          </a:p>
          <a:p>
            <a:r>
              <a:rPr lang="pt-BR" dirty="0" err="1" smtClean="0"/>
              <a:t>Knowledge</a:t>
            </a:r>
            <a:r>
              <a:rPr lang="pt-BR" dirty="0" smtClean="0"/>
              <a:t> - Saber</a:t>
            </a:r>
            <a:endParaRPr lang="pt-BR" dirty="0"/>
          </a:p>
        </p:txBody>
      </p:sp>
    </p:spTree>
    <p:extLst>
      <p:ext uri="{BB962C8B-B14F-4D97-AF65-F5344CB8AC3E}">
        <p14:creationId xmlns:p14="http://schemas.microsoft.com/office/powerpoint/2010/main" val="3919507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lnSpcReduction="10000"/>
          </a:bodyPr>
          <a:lstStyle/>
          <a:p>
            <a:r>
              <a:rPr lang="pt-BR" dirty="0" smtClean="0"/>
              <a:t>Propriedade intelectual </a:t>
            </a:r>
            <a:r>
              <a:rPr lang="pt-BR" dirty="0" smtClean="0">
                <a:solidFill>
                  <a:srgbClr val="C00000"/>
                </a:solidFill>
              </a:rPr>
              <a:t>→</a:t>
            </a:r>
            <a:r>
              <a:rPr lang="pt-BR" dirty="0" smtClean="0"/>
              <a:t> informação e saber tratados cada vez mais como um bem imaterial e apropriável.</a:t>
            </a:r>
          </a:p>
          <a:p>
            <a:r>
              <a:rPr lang="pt-BR" dirty="0" smtClean="0"/>
              <a:t>Modelos proprietários X outros modelos (software livre).</a:t>
            </a:r>
          </a:p>
          <a:p>
            <a:r>
              <a:rPr lang="pt-BR" dirty="0" smtClean="0"/>
              <a:t>Brasil e Argentina (2004) – projeto de reforma da OMPI - abordagem reequilibrada entre o bem público de transmissão do conhecimento e a propriedade privada.</a:t>
            </a:r>
          </a:p>
          <a:p>
            <a:r>
              <a:rPr lang="pt-BR" dirty="0" smtClean="0"/>
              <a:t>Interpelação dos movimentos sociais, </a:t>
            </a:r>
            <a:r>
              <a:rPr lang="pt-BR" dirty="0"/>
              <a:t>d</a:t>
            </a:r>
            <a:r>
              <a:rPr lang="pt-BR" dirty="0" smtClean="0"/>
              <a:t>as coligações das organizações profissionais da cultura, alguns governos de países do terceiro mundo.</a:t>
            </a:r>
          </a:p>
          <a:p>
            <a:r>
              <a:rPr lang="pt-BR" dirty="0" smtClean="0"/>
              <a:t>OMC</a:t>
            </a:r>
          </a:p>
          <a:p>
            <a:pPr marL="0" indent="0">
              <a:buNone/>
            </a:pPr>
            <a:endParaRPr lang="pt-BR" dirty="0"/>
          </a:p>
        </p:txBody>
      </p:sp>
    </p:spTree>
    <p:extLst>
      <p:ext uri="{BB962C8B-B14F-4D97-AF65-F5344CB8AC3E}">
        <p14:creationId xmlns:p14="http://schemas.microsoft.com/office/powerpoint/2010/main" val="693944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normAutofit fontScale="92500" lnSpcReduction="20000"/>
          </a:bodyPr>
          <a:lstStyle/>
          <a:p>
            <a:r>
              <a:rPr lang="pt-BR" dirty="0" smtClean="0">
                <a:solidFill>
                  <a:srgbClr val="C00000"/>
                </a:solidFill>
              </a:rPr>
              <a:t>Convenção sobre a diversidade cultural </a:t>
            </a:r>
            <a:r>
              <a:rPr lang="pt-BR" dirty="0" smtClean="0"/>
              <a:t>(2005): preocupação com o destino da diversidade cultural.</a:t>
            </a:r>
          </a:p>
          <a:p>
            <a:r>
              <a:rPr lang="pt-BR" dirty="0" smtClean="0"/>
              <a:t>Nova filosofia dos bens públicos comuns: cultura, informação, conhecimento, educação, saúde, meio ambiente, água, espectro das frequências de radiodifusão etc.</a:t>
            </a:r>
          </a:p>
          <a:p>
            <a:r>
              <a:rPr lang="pt-BR" dirty="0" smtClean="0"/>
              <a:t>Softwares livres</a:t>
            </a:r>
          </a:p>
          <a:p>
            <a:r>
              <a:rPr lang="pt-BR" dirty="0" smtClean="0">
                <a:solidFill>
                  <a:srgbClr val="C00000"/>
                </a:solidFill>
              </a:rPr>
              <a:t>Democratizar o espaço mundial da circulação da informação</a:t>
            </a:r>
            <a:r>
              <a:rPr lang="pt-BR" dirty="0" smtClean="0"/>
              <a:t>.</a:t>
            </a:r>
          </a:p>
          <a:p>
            <a:r>
              <a:rPr lang="pt-BR" dirty="0" smtClean="0"/>
              <a:t>“Não haverá “sociedade de saberes” sem questionamentos sobre os processos de concentração capitalista das indústrias culturais que, se não tomarmos cuidado, correm o risco de prefigurar lógicas estruturais nos modos de implantação dos dispositivos do conhecimento” – diversidade da mídia.</a:t>
            </a:r>
            <a:endParaRPr lang="pt-BR" dirty="0"/>
          </a:p>
        </p:txBody>
      </p:sp>
    </p:spTree>
    <p:extLst>
      <p:ext uri="{BB962C8B-B14F-4D97-AF65-F5344CB8AC3E}">
        <p14:creationId xmlns:p14="http://schemas.microsoft.com/office/powerpoint/2010/main" val="310166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Ken </a:t>
            </a:r>
            <a:r>
              <a:rPr lang="pt-BR" dirty="0" err="1" smtClean="0"/>
              <a:t>Jennings</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smtClean="0">
                <a:hlinkClick r:id="rId2"/>
              </a:rPr>
              <a:t>https://</a:t>
            </a:r>
            <a:r>
              <a:rPr lang="pt-BR" dirty="0" smtClean="0">
                <a:hlinkClick r:id="rId2"/>
              </a:rPr>
              <a:t>www.ted.com/talks/ken_jennings_watson_jeopardy_and_me_the_obsolete_know_it_all#t-143151</a:t>
            </a:r>
            <a:endParaRPr lang="pt-BR" dirty="0" smtClean="0"/>
          </a:p>
          <a:p>
            <a:pPr marL="0" indent="0">
              <a:buNone/>
            </a:pPr>
            <a:endParaRPr lang="pt-BR" dirty="0" smtClean="0"/>
          </a:p>
          <a:p>
            <a:pPr marL="0" indent="0">
              <a:buNone/>
            </a:pPr>
            <a:endParaRPr lang="pt-BR" dirty="0" smtClean="0"/>
          </a:p>
          <a:p>
            <a:endParaRPr lang="pt-BR" dirty="0"/>
          </a:p>
          <a:p>
            <a:r>
              <a:rPr lang="pt-BR" dirty="0" err="1" smtClean="0"/>
              <a:t>Trivias</a:t>
            </a:r>
            <a:r>
              <a:rPr lang="pt-BR" dirty="0" smtClean="0"/>
              <a:t> </a:t>
            </a:r>
            <a:r>
              <a:rPr lang="pt-BR" dirty="0"/>
              <a:t>são conhecimentos não-essenciais, porém muito interessantes, geralmente ligados a cultura popular.</a:t>
            </a:r>
          </a:p>
        </p:txBody>
      </p:sp>
    </p:spTree>
    <p:extLst>
      <p:ext uri="{BB962C8B-B14F-4D97-AF65-F5344CB8AC3E}">
        <p14:creationId xmlns:p14="http://schemas.microsoft.com/office/powerpoint/2010/main" val="1476623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lstStyle/>
          <a:p>
            <a:pPr marL="0" indent="0">
              <a:buNone/>
            </a:pPr>
            <a:r>
              <a:rPr lang="pt-BR" dirty="0" smtClean="0"/>
              <a:t>“Barrar a expansão dos monopólios cognitivos e as lógicas de rentabilidade financeira, a curto prazo, que limita a capacidade coletiva para desenvolver as inovações de interesse geral, é também questionar as relações de saber. Em um momento em que a sociedade tende a se converter em “empresa” e em que a relação ciência-sociedade tende a variar de acordo com o prisma empresarial, surge a necessidade de novas alianças em torno da pesquisa com todos os produtores de </a:t>
            </a:r>
            <a:r>
              <a:rPr lang="pt-BR" dirty="0" smtClean="0"/>
              <a:t>conhecimentos </a:t>
            </a:r>
            <a:r>
              <a:rPr lang="pt-BR" dirty="0" smtClean="0"/>
              <a:t>abertos a fim de produzir conhecimentos sobre nosso mundo, bens públicos e inovações em resposta às demandas não comerciais da sociedade. Isto implica numa interrogação plural sobre as novas missões dos centros de pesquisa e de ensino superiores”.</a:t>
            </a:r>
            <a:endParaRPr lang="pt-BR" dirty="0"/>
          </a:p>
        </p:txBody>
      </p:sp>
    </p:spTree>
    <p:extLst>
      <p:ext uri="{BB962C8B-B14F-4D97-AF65-F5344CB8AC3E}">
        <p14:creationId xmlns:p14="http://schemas.microsoft.com/office/powerpoint/2010/main" val="646723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2400" b="1" dirty="0" smtClean="0"/>
              <a:t>Sociedade </a:t>
            </a:r>
            <a:r>
              <a:rPr lang="pt-BR" sz="2400" b="1" dirty="0"/>
              <a:t>do conhecimento e controle da informação e da </a:t>
            </a:r>
            <a:r>
              <a:rPr lang="pt-BR" sz="2400" b="1" dirty="0" smtClean="0"/>
              <a:t>comunicação</a:t>
            </a:r>
            <a:br>
              <a:rPr lang="pt-BR" sz="2400" b="1" dirty="0" smtClean="0"/>
            </a:br>
            <a:r>
              <a:rPr lang="pt-BR" sz="2400" dirty="0" smtClean="0">
                <a:solidFill>
                  <a:srgbClr val="C00000"/>
                </a:solidFill>
              </a:rPr>
              <a:t>Armand </a:t>
            </a:r>
            <a:r>
              <a:rPr lang="pt-BR" sz="2400" dirty="0" err="1" smtClean="0">
                <a:solidFill>
                  <a:srgbClr val="C00000"/>
                </a:solidFill>
              </a:rPr>
              <a:t>Mattelart</a:t>
            </a:r>
            <a:endParaRPr lang="pt-BR" sz="2400" b="1" dirty="0"/>
          </a:p>
        </p:txBody>
      </p:sp>
      <p:sp>
        <p:nvSpPr>
          <p:cNvPr id="3" name="Espaço Reservado para Conteúdo 2"/>
          <p:cNvSpPr>
            <a:spLocks noGrp="1"/>
          </p:cNvSpPr>
          <p:nvPr>
            <p:ph idx="1"/>
          </p:nvPr>
        </p:nvSpPr>
        <p:spPr/>
        <p:txBody>
          <a:bodyPr/>
          <a:lstStyle/>
          <a:p>
            <a:r>
              <a:rPr lang="pt-BR" dirty="0" smtClean="0"/>
              <a:t>“Apenas a utopia do saber compartilhado na produção como no consumo pode nos munir contra os projetos de sociedade da informação ligados a seus engodos reciclados das ideologias etnocêntricas da modernização sem fim. Utopia cuja concretização torna-se enfim possível, ela é o único baluarte contra o retorno da barbárie”.</a:t>
            </a:r>
            <a:endParaRPr lang="pt-BR" dirty="0"/>
          </a:p>
        </p:txBody>
      </p:sp>
    </p:spTree>
    <p:extLst>
      <p:ext uri="{BB962C8B-B14F-4D97-AF65-F5344CB8AC3E}">
        <p14:creationId xmlns:p14="http://schemas.microsoft.com/office/powerpoint/2010/main" val="948272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endParaRPr lang="pt-BR" sz="2400" b="1" dirty="0"/>
          </a:p>
        </p:txBody>
      </p:sp>
      <p:sp>
        <p:nvSpPr>
          <p:cNvPr id="3" name="Espaço Reservado para Conteúdo 2"/>
          <p:cNvSpPr>
            <a:spLocks noGrp="1"/>
          </p:cNvSpPr>
          <p:nvPr>
            <p:ph idx="1"/>
          </p:nvPr>
        </p:nvSpPr>
        <p:spPr/>
        <p:txBody>
          <a:bodyPr/>
          <a:lstStyle/>
          <a:p>
            <a:pPr marL="0" indent="0">
              <a:buNone/>
            </a:pPr>
            <a:r>
              <a:rPr lang="es-ES" b="1" dirty="0"/>
              <a:t>La era de los datos masivos</a:t>
            </a:r>
          </a:p>
          <a:p>
            <a:r>
              <a:rPr lang="es-ES" dirty="0"/>
              <a:t>La producción de datos masivos crece de manera imparable y la tendencia parece irreversible en un futuro inmediato. El impacto de la gestión masiva de datos es de tal magnitud que ya se habla del nuevo petróleo. La cuarta revolución industrial ha identificado una de sus materias primas más preciadas.</a:t>
            </a:r>
          </a:p>
          <a:p>
            <a:endParaRPr lang="pt-BR" dirty="0"/>
          </a:p>
        </p:txBody>
      </p:sp>
    </p:spTree>
    <p:extLst>
      <p:ext uri="{BB962C8B-B14F-4D97-AF65-F5344CB8AC3E}">
        <p14:creationId xmlns:p14="http://schemas.microsoft.com/office/powerpoint/2010/main" val="3553651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La era de </a:t>
            </a:r>
            <a:r>
              <a:rPr lang="pt-BR" dirty="0" err="1"/>
              <a:t>los</a:t>
            </a:r>
            <a:r>
              <a:rPr lang="pt-BR" dirty="0"/>
              <a:t> </a:t>
            </a:r>
            <a:r>
              <a:rPr lang="pt-BR" dirty="0" err="1"/>
              <a:t>datos</a:t>
            </a:r>
            <a:r>
              <a:rPr lang="pt-BR" dirty="0"/>
              <a:t> </a:t>
            </a:r>
            <a:r>
              <a:rPr lang="pt-BR" dirty="0" smtClean="0"/>
              <a:t>massivos</a:t>
            </a:r>
            <a:br>
              <a:rPr lang="pt-BR" dirty="0" smtClean="0"/>
            </a:br>
            <a:r>
              <a:rPr lang="pt-BR" dirty="0" smtClean="0">
                <a:solidFill>
                  <a:srgbClr val="C00000"/>
                </a:solidFill>
              </a:rPr>
              <a:t>Dossiê </a:t>
            </a:r>
            <a:r>
              <a:rPr lang="pt-BR" dirty="0" err="1">
                <a:solidFill>
                  <a:srgbClr val="C00000"/>
                </a:solidFill>
              </a:rPr>
              <a:t>CCCBLab</a:t>
            </a:r>
            <a:endParaRPr lang="pt-BR" dirty="0">
              <a:solidFill>
                <a:srgbClr val="C00000"/>
              </a:solidFill>
            </a:endParaRPr>
          </a:p>
        </p:txBody>
      </p:sp>
      <p:sp>
        <p:nvSpPr>
          <p:cNvPr id="3" name="Espaço Reservado para Conteúdo 2"/>
          <p:cNvSpPr>
            <a:spLocks noGrp="1"/>
          </p:cNvSpPr>
          <p:nvPr>
            <p:ph idx="1"/>
          </p:nvPr>
        </p:nvSpPr>
        <p:spPr/>
        <p:txBody>
          <a:bodyPr/>
          <a:lstStyle/>
          <a:p>
            <a:pPr marL="0" indent="0">
              <a:buNone/>
            </a:pPr>
            <a:r>
              <a:rPr lang="pt-BR" u="sng" dirty="0" smtClean="0">
                <a:hlinkClick r:id="rId2"/>
              </a:rPr>
              <a:t>http</a:t>
            </a:r>
            <a:r>
              <a:rPr lang="pt-BR" u="sng" dirty="0">
                <a:hlinkClick r:id="rId2"/>
              </a:rPr>
              <a:t>://lab.cccb.org/es/dossier/la-era-de-los-datos-masivos</a:t>
            </a:r>
            <a:r>
              <a:rPr lang="pt-BR" u="sng" dirty="0" smtClean="0">
                <a:hlinkClick r:id="rId2"/>
              </a:rPr>
              <a:t>/</a:t>
            </a:r>
            <a:endParaRPr lang="pt-BR" u="sng" dirty="0" smtClean="0"/>
          </a:p>
          <a:p>
            <a:pPr marL="0" indent="0">
              <a:buNone/>
            </a:pPr>
            <a:endParaRPr lang="pt-BR" dirty="0"/>
          </a:p>
          <a:p>
            <a:endParaRPr lang="pt-BR" dirty="0"/>
          </a:p>
        </p:txBody>
      </p:sp>
    </p:spTree>
    <p:extLst>
      <p:ext uri="{BB962C8B-B14F-4D97-AF65-F5344CB8AC3E}">
        <p14:creationId xmlns:p14="http://schemas.microsoft.com/office/powerpoint/2010/main" val="351203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solidFill>
                  <a:srgbClr val="C00000"/>
                </a:solidFill>
              </a:rPr>
              <a:t>Podcast</a:t>
            </a:r>
            <a:r>
              <a:rPr lang="pt-BR" dirty="0" smtClean="0">
                <a:solidFill>
                  <a:srgbClr val="C00000"/>
                </a:solidFill>
              </a:rPr>
              <a:t> </a:t>
            </a:r>
            <a:r>
              <a:rPr lang="pt-BR" dirty="0" err="1" smtClean="0">
                <a:solidFill>
                  <a:srgbClr val="C00000"/>
                </a:solidFill>
              </a:rPr>
              <a:t>Tecnopolítica</a:t>
            </a:r>
            <a:r>
              <a:rPr lang="pt-BR" dirty="0" smtClean="0">
                <a:solidFill>
                  <a:srgbClr val="C00000"/>
                </a:solidFill>
              </a:rPr>
              <a:t/>
            </a:r>
            <a:br>
              <a:rPr lang="pt-BR" dirty="0" smtClean="0">
                <a:solidFill>
                  <a:srgbClr val="C00000"/>
                </a:solidFill>
              </a:rPr>
            </a:br>
            <a:r>
              <a:rPr lang="pt-BR" sz="3200" dirty="0" smtClean="0"/>
              <a:t>Sérgio Amadeu da Silveira</a:t>
            </a:r>
            <a:endParaRPr lang="pt-BR" sz="3200" dirty="0"/>
          </a:p>
        </p:txBody>
      </p:sp>
      <p:sp>
        <p:nvSpPr>
          <p:cNvPr id="3" name="Espaço Reservado para Conteúdo 2"/>
          <p:cNvSpPr>
            <a:spLocks noGrp="1"/>
          </p:cNvSpPr>
          <p:nvPr>
            <p:ph idx="1"/>
          </p:nvPr>
        </p:nvSpPr>
        <p:spPr/>
        <p:txBody>
          <a:bodyPr/>
          <a:lstStyle/>
          <a:p>
            <a:pPr marL="0" indent="0">
              <a:buNone/>
            </a:pPr>
            <a:r>
              <a:rPr lang="pt-BR" dirty="0">
                <a:hlinkClick r:id="rId2"/>
              </a:rPr>
              <a:t>https://</a:t>
            </a:r>
            <a:r>
              <a:rPr lang="pt-BR" dirty="0" smtClean="0">
                <a:hlinkClick r:id="rId2"/>
              </a:rPr>
              <a:t>www.youtube.com/channel/UCDy46jf2mcg8xySzrqV5pxw</a:t>
            </a:r>
            <a:endParaRPr lang="pt-BR" dirty="0" smtClean="0"/>
          </a:p>
          <a:p>
            <a:pPr marL="0" indent="0">
              <a:buNone/>
            </a:pPr>
            <a:endParaRPr lang="pt-BR" dirty="0"/>
          </a:p>
        </p:txBody>
      </p:sp>
    </p:spTree>
    <p:extLst>
      <p:ext uri="{BB962C8B-B14F-4D97-AF65-F5344CB8AC3E}">
        <p14:creationId xmlns:p14="http://schemas.microsoft.com/office/powerpoint/2010/main" val="136237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 volta (1ª aula)</a:t>
            </a:r>
            <a:endParaRPr lang="pt-BR" dirty="0"/>
          </a:p>
        </p:txBody>
      </p:sp>
      <p:sp>
        <p:nvSpPr>
          <p:cNvPr id="3" name="Espaço Reservado para Conteúdo 2"/>
          <p:cNvSpPr>
            <a:spLocks noGrp="1"/>
          </p:cNvSpPr>
          <p:nvPr>
            <p:ph idx="1"/>
          </p:nvPr>
        </p:nvSpPr>
        <p:spPr/>
        <p:txBody>
          <a:bodyPr>
            <a:normAutofit fontScale="92500" lnSpcReduction="10000"/>
          </a:bodyPr>
          <a:lstStyle/>
          <a:p>
            <a:pPr lvl="0"/>
            <a:r>
              <a:rPr lang="pt-BR" dirty="0" err="1" smtClean="0">
                <a:solidFill>
                  <a:srgbClr val="C00000"/>
                </a:solidFill>
              </a:rPr>
              <a:t>BSSantos</a:t>
            </a:r>
            <a:r>
              <a:rPr lang="pt-BR" dirty="0"/>
              <a:t>: A desqualificação dos saberes não-ocidentais consistiu, entre outros dispositivos conceituais, na sua designação como tradicionais e, portanto, como resíduos de um passado sem futuro. Este último caberia exclusivamente à modernidade ocidental. </a:t>
            </a:r>
          </a:p>
          <a:p>
            <a:pPr lvl="0"/>
            <a:r>
              <a:rPr lang="pt-BR" dirty="0" err="1" smtClean="0">
                <a:solidFill>
                  <a:srgbClr val="C00000"/>
                </a:solidFill>
              </a:rPr>
              <a:t>Nilma</a:t>
            </a:r>
            <a:r>
              <a:rPr lang="pt-BR" dirty="0" smtClean="0">
                <a:solidFill>
                  <a:srgbClr val="C00000"/>
                </a:solidFill>
              </a:rPr>
              <a:t> </a:t>
            </a:r>
            <a:r>
              <a:rPr lang="pt-BR" dirty="0">
                <a:solidFill>
                  <a:srgbClr val="C00000"/>
                </a:solidFill>
              </a:rPr>
              <a:t>Gomes</a:t>
            </a:r>
            <a:r>
              <a:rPr lang="pt-BR" dirty="0"/>
              <a:t>:</a:t>
            </a:r>
            <a:r>
              <a:rPr lang="pt-BR" b="1" dirty="0"/>
              <a:t> </a:t>
            </a:r>
            <a:r>
              <a:rPr lang="pt-BR" dirty="0"/>
              <a:t>Uma sociedade e uma universidade que se pretendem democráticas são reconhecidas não somente pela contribuição teórica para o campo da produção do conhecimento e para o avanço tecnológico que conseguem provocar na sociedade. Esse reconhecimento passa, necessariamente, pela sua capacidade de se colocar diante dos problemas e demandas sociais do seu tempo e gerar conhecimentos e ações que impulsionam a sociedade e a própria ciência a se democratizarem cada vez mais e se redefinirem por dentro e por fora. </a:t>
            </a:r>
          </a:p>
          <a:p>
            <a:pPr algn="just">
              <a:lnSpc>
                <a:spcPct val="150000"/>
              </a:lnSpc>
              <a:spcAft>
                <a:spcPts val="800"/>
              </a:spcAft>
            </a:pP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endParaRPr lang="pt-BR" dirty="0"/>
          </a:p>
          <a:p>
            <a:endParaRPr lang="pt-BR" dirty="0"/>
          </a:p>
        </p:txBody>
      </p:sp>
    </p:spTree>
    <p:extLst>
      <p:ext uri="{BB962C8B-B14F-4D97-AF65-F5344CB8AC3E}">
        <p14:creationId xmlns:p14="http://schemas.microsoft.com/office/powerpoint/2010/main" val="190142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solidFill>
                  <a:srgbClr val="C00000"/>
                </a:solidFill>
              </a:rPr>
              <a:t>Bernardo Toro</a:t>
            </a:r>
            <a:endParaRPr lang="pt-BR" dirty="0">
              <a:solidFill>
                <a:srgbClr val="C00000"/>
              </a:solidFill>
            </a:endParaRPr>
          </a:p>
        </p:txBody>
      </p:sp>
      <p:sp>
        <p:nvSpPr>
          <p:cNvPr id="3" name="Espaço Reservado para Conteúdo 2"/>
          <p:cNvSpPr>
            <a:spLocks noGrp="1"/>
          </p:cNvSpPr>
          <p:nvPr>
            <p:ph idx="1"/>
          </p:nvPr>
        </p:nvSpPr>
        <p:spPr/>
        <p:txBody>
          <a:bodyPr>
            <a:normAutofit lnSpcReduction="10000"/>
          </a:bodyPr>
          <a:lstStyle/>
          <a:p>
            <a:pPr marL="0" indent="0">
              <a:buNone/>
            </a:pPr>
            <a:r>
              <a:rPr lang="pt-BR" dirty="0" smtClean="0"/>
              <a:t>“O que é cultura hoje, ou o que é cultura do ponto de vista democrático? É a criação de condições estáveis para que os diferentes sentidos, que produzem os diferentes grupos de uma sociedade, possam circular e competir em igualdade de condições.</a:t>
            </a:r>
          </a:p>
          <a:p>
            <a:pPr marL="0" indent="0">
              <a:buNone/>
            </a:pPr>
            <a:r>
              <a:rPr lang="pt-BR" dirty="0" smtClean="0"/>
              <a:t>O sentido é a razão de existência para alguém no mundo (...) se os sentidos não circulam e não competem, não existem.</a:t>
            </a:r>
          </a:p>
          <a:p>
            <a:pPr marL="0" indent="0">
              <a:buNone/>
            </a:pPr>
            <a:r>
              <a:rPr lang="pt-BR" dirty="0" smtClean="0"/>
              <a:t>(...) O desafio que tem a cultura, a comunicação e a política é como estruturar arquiteturas para que todos nós possamos circular e competir. De alguma maneira, é a vantagem que têm invenções como o </a:t>
            </a:r>
            <a:r>
              <a:rPr lang="pt-BR" dirty="0" err="1" smtClean="0"/>
              <a:t>twitter</a:t>
            </a:r>
            <a:r>
              <a:rPr lang="pt-BR" dirty="0" smtClean="0"/>
              <a:t>, o </a:t>
            </a:r>
            <a:r>
              <a:rPr lang="pt-BR" dirty="0" err="1" smtClean="0"/>
              <a:t>facebook</a:t>
            </a:r>
            <a:r>
              <a:rPr lang="pt-BR" dirty="0" smtClean="0"/>
              <a:t>, o </a:t>
            </a:r>
            <a:r>
              <a:rPr lang="pt-BR" dirty="0" err="1" smtClean="0"/>
              <a:t>youtube</a:t>
            </a:r>
            <a:r>
              <a:rPr lang="pt-BR" dirty="0"/>
              <a:t> </a:t>
            </a:r>
            <a:r>
              <a:rPr lang="pt-BR" dirty="0" smtClean="0"/>
              <a:t>ou até mesmo a própria internet: é possível realizar um jogo de sentido com poucos recursos.”</a:t>
            </a:r>
            <a:endParaRPr lang="pt-BR" dirty="0"/>
          </a:p>
        </p:txBody>
      </p:sp>
    </p:spTree>
    <p:extLst>
      <p:ext uri="{BB962C8B-B14F-4D97-AF65-F5344CB8AC3E}">
        <p14:creationId xmlns:p14="http://schemas.microsoft.com/office/powerpoint/2010/main" val="247139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sz="2700" dirty="0" smtClean="0"/>
              <a:t>Entrevista com o </a:t>
            </a:r>
            <a:r>
              <a:rPr lang="pt-BR" sz="2700" dirty="0"/>
              <a:t> filósofo </a:t>
            </a:r>
            <a:r>
              <a:rPr lang="pt-BR" sz="2700" dirty="0" smtClean="0"/>
              <a:t>sul-coreano</a:t>
            </a:r>
            <a:br>
              <a:rPr lang="pt-BR" sz="2700" dirty="0" smtClean="0"/>
            </a:br>
            <a:r>
              <a:rPr lang="pt-BR" dirty="0" smtClean="0"/>
              <a:t> </a:t>
            </a:r>
            <a:r>
              <a:rPr lang="pt-BR" dirty="0" err="1">
                <a:solidFill>
                  <a:srgbClr val="C00000"/>
                </a:solidFill>
              </a:rPr>
              <a:t>Byung-Chul</a:t>
            </a:r>
            <a:r>
              <a:rPr lang="pt-BR" dirty="0">
                <a:solidFill>
                  <a:srgbClr val="C00000"/>
                </a:solidFill>
              </a:rPr>
              <a:t> </a:t>
            </a:r>
            <a:r>
              <a:rPr lang="pt-BR" dirty="0" err="1" smtClean="0">
                <a:solidFill>
                  <a:srgbClr val="C00000"/>
                </a:solidFill>
              </a:rPr>
              <a:t>Han</a:t>
            </a:r>
            <a:r>
              <a:rPr lang="pt-BR" dirty="0" smtClean="0">
                <a:solidFill>
                  <a:srgbClr val="C00000"/>
                </a:solidFill>
              </a:rPr>
              <a:t> </a:t>
            </a:r>
            <a:r>
              <a:rPr lang="pt-BR" dirty="0" smtClean="0"/>
              <a:t/>
            </a:r>
            <a:br>
              <a:rPr lang="pt-BR" dirty="0" smtClean="0"/>
            </a:br>
            <a:r>
              <a:rPr lang="pt-BR" dirty="0" smtClean="0"/>
              <a:t>                                                              </a:t>
            </a:r>
            <a:r>
              <a:rPr lang="pt-BR" sz="3600" dirty="0" smtClean="0"/>
              <a:t>El País, 07/02/2018</a:t>
            </a:r>
            <a:r>
              <a:rPr lang="pt-BR" b="1" dirty="0"/>
              <a:t/>
            </a:r>
            <a:br>
              <a:rPr lang="pt-BR" b="1" dirty="0"/>
            </a:br>
            <a:endParaRPr lang="pt-BR" dirty="0"/>
          </a:p>
        </p:txBody>
      </p:sp>
      <p:sp>
        <p:nvSpPr>
          <p:cNvPr id="3" name="Espaço Reservado para Conteúdo 2"/>
          <p:cNvSpPr>
            <a:spLocks noGrp="1"/>
          </p:cNvSpPr>
          <p:nvPr>
            <p:ph idx="1"/>
          </p:nvPr>
        </p:nvSpPr>
        <p:spPr/>
        <p:txBody>
          <a:bodyPr>
            <a:normAutofit fontScale="77500" lnSpcReduction="20000"/>
          </a:bodyPr>
          <a:lstStyle/>
          <a:p>
            <a:pPr fontAlgn="base"/>
            <a:r>
              <a:rPr lang="pt-BR" b="1" dirty="0"/>
              <a:t>‘Big </a:t>
            </a:r>
            <a:r>
              <a:rPr lang="pt-BR" b="1" dirty="0" err="1"/>
              <a:t>data’</a:t>
            </a:r>
            <a:r>
              <a:rPr lang="pt-BR" dirty="0" err="1"/>
              <a:t>.”Os</a:t>
            </a:r>
            <a:r>
              <a:rPr lang="pt-BR" dirty="0"/>
              <a:t> </a:t>
            </a:r>
            <a:r>
              <a:rPr lang="pt-BR" dirty="0" err="1" smtClean="0"/>
              <a:t>macrodados</a:t>
            </a:r>
            <a:r>
              <a:rPr lang="pt-BR" dirty="0"/>
              <a:t> </a:t>
            </a:r>
            <a:r>
              <a:rPr lang="pt-BR" dirty="0" smtClean="0"/>
              <a:t>tornam </a:t>
            </a:r>
            <a:r>
              <a:rPr lang="pt-BR" dirty="0"/>
              <a:t>supérfluo o pensamento porque se tudo é quantificável, tudo é igual... Estamos em pleno </a:t>
            </a:r>
            <a:r>
              <a:rPr lang="pt-BR" dirty="0" err="1"/>
              <a:t>dataísmo</a:t>
            </a:r>
            <a:r>
              <a:rPr lang="pt-BR" dirty="0"/>
              <a:t>: o homem não é mais soberano de si mesmo, mas resultado de uma operação algorítmica que o domina sem que ele perceba; vemos isso na China com a concessão de vistos segundo os dados geridos pelo Estado ou na técnica do reconhecimento facial”. A revolta implicaria em deixar de compartilhar dados ou sair das redes sociais? “Não podemos nos recusar a fornecê-los: uma serra também pode cortar cabeças... É preciso ajustar o sistema: o </a:t>
            </a:r>
            <a:r>
              <a:rPr lang="pt-BR" i="1" dirty="0" err="1"/>
              <a:t>ebook</a:t>
            </a:r>
            <a:r>
              <a:rPr lang="pt-BR" dirty="0"/>
              <a:t> foi feito para que eu o leia, não para que eu seja lido através de algoritmos... Ou será que o algoritmo agora fará o homem? Nos Estados Unidos vimos a influência do </a:t>
            </a:r>
            <a:r>
              <a:rPr lang="pt-BR" dirty="0" err="1"/>
              <a:t>Facebook</a:t>
            </a:r>
            <a:r>
              <a:rPr lang="pt-BR" dirty="0"/>
              <a:t> </a:t>
            </a:r>
            <a:r>
              <a:rPr lang="pt-BR" dirty="0" smtClean="0"/>
              <a:t>nas eleições... </a:t>
            </a:r>
            <a:r>
              <a:rPr lang="pt-BR" dirty="0"/>
              <a:t>Precisamos de uma carta digital que recupere a dignidade humana e pensar em uma renda básica para as profissões que serão devoradas pelas novas tecnologias”.</a:t>
            </a:r>
          </a:p>
          <a:p>
            <a:pPr fontAlgn="base"/>
            <a:r>
              <a:rPr lang="pt-BR" b="1" dirty="0"/>
              <a:t>Comunicação</a:t>
            </a:r>
            <a:r>
              <a:rPr lang="pt-BR" dirty="0"/>
              <a:t>. “Sem a presença do outro, a comunicação degenera em um intercâmbio de informação: as relações são substituídas pelas conexões, e assim só se conecta com o igual; a comunicação digital é somente visual, perdemos todos os sentidos; vivemos uma fase em que a comunicação está debilitada como nunca: a comunicação global e dos </a:t>
            </a:r>
            <a:r>
              <a:rPr lang="pt-BR" i="1" dirty="0" err="1"/>
              <a:t>likes</a:t>
            </a:r>
            <a:r>
              <a:rPr lang="pt-BR" dirty="0"/>
              <a:t> só tolera os mais iguais; o igual não dói!”</a:t>
            </a:r>
          </a:p>
          <a:p>
            <a:endParaRPr lang="pt-BR" dirty="0"/>
          </a:p>
        </p:txBody>
      </p:sp>
    </p:spTree>
    <p:extLst>
      <p:ext uri="{BB962C8B-B14F-4D97-AF65-F5344CB8AC3E}">
        <p14:creationId xmlns:p14="http://schemas.microsoft.com/office/powerpoint/2010/main" val="169578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smtClean="0"/>
              <a:t>Diferentes, Desiguales y Desconectados (2004)</a:t>
            </a:r>
            <a:r>
              <a:rPr lang="pt-BR" sz="3600" dirty="0" smtClean="0"/>
              <a:t/>
            </a:r>
            <a:br>
              <a:rPr lang="pt-BR" sz="3600" dirty="0" smtClean="0"/>
            </a:br>
            <a:r>
              <a:rPr lang="pt-BR" sz="3200" dirty="0" err="1" smtClean="0">
                <a:solidFill>
                  <a:srgbClr val="C00000"/>
                </a:solidFill>
              </a:rPr>
              <a:t>Néstor</a:t>
            </a:r>
            <a:r>
              <a:rPr lang="pt-BR" sz="3200" dirty="0" smtClean="0">
                <a:solidFill>
                  <a:srgbClr val="C00000"/>
                </a:solidFill>
              </a:rPr>
              <a:t> 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fontScale="92500" lnSpcReduction="20000"/>
          </a:bodyPr>
          <a:lstStyle/>
          <a:p>
            <a:r>
              <a:rPr lang="pt-BR" dirty="0" smtClean="0"/>
              <a:t>Compreender o </a:t>
            </a:r>
            <a:r>
              <a:rPr lang="pt-BR" dirty="0" smtClean="0">
                <a:solidFill>
                  <a:srgbClr val="C00000"/>
                </a:solidFill>
              </a:rPr>
              <a:t>novo contexto global em um mundo intercultural</a:t>
            </a:r>
            <a:r>
              <a:rPr lang="pt-BR" dirty="0" smtClean="0"/>
              <a:t>.</a:t>
            </a:r>
          </a:p>
          <a:p>
            <a:r>
              <a:rPr lang="pt-BR" dirty="0" err="1" smtClean="0"/>
              <a:t>Interculturalidade</a:t>
            </a:r>
            <a:r>
              <a:rPr lang="pt-BR" dirty="0" smtClean="0"/>
              <a:t> como eixo a partir do qual compreender e propor alternativas (interações, inter-relações)</a:t>
            </a:r>
          </a:p>
          <a:p>
            <a:r>
              <a:rPr lang="pt-BR" dirty="0" smtClean="0"/>
              <a:t>Perspectiva intercultural adotada: compreender as razões dos fracassos políticos e participar da mobilização de recursos interculturais para construir alternativas – “Este é um livro sobre teorias socioculturais e fracassos políticos” (p.15).</a:t>
            </a:r>
          </a:p>
          <a:p>
            <a:r>
              <a:rPr lang="pt-BR" dirty="0" err="1" smtClean="0">
                <a:solidFill>
                  <a:srgbClr val="C00000"/>
                </a:solidFill>
              </a:rPr>
              <a:t>Interculturalidade</a:t>
            </a:r>
            <a:r>
              <a:rPr lang="pt-BR" dirty="0" smtClean="0"/>
              <a:t>: diferentes são o que são em processos de negociação, conflito e troca recíproca.</a:t>
            </a:r>
          </a:p>
          <a:p>
            <a:r>
              <a:rPr lang="pt-BR" dirty="0" smtClean="0"/>
              <a:t>“Como articular as batalhas pela diferença com as que se dão pela desigualdade em um mundo onde estamos todos interconectados?” (p.210).</a:t>
            </a:r>
            <a:endParaRPr lang="pt-BR" dirty="0"/>
          </a:p>
        </p:txBody>
      </p:sp>
    </p:spTree>
    <p:extLst>
      <p:ext uri="{BB962C8B-B14F-4D97-AF65-F5344CB8AC3E}">
        <p14:creationId xmlns:p14="http://schemas.microsoft.com/office/powerpoint/2010/main" val="42780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ctr"/>
            <a:r>
              <a:rPr lang="pt-BR" sz="3100" dirty="0"/>
              <a:t>Sociedade</a:t>
            </a:r>
            <a:r>
              <a:rPr lang="pt-BR" sz="3100" dirty="0">
                <a:solidFill>
                  <a:srgbClr val="C00000"/>
                </a:solidFill>
              </a:rPr>
              <a:t>s</a:t>
            </a:r>
            <a:r>
              <a:rPr lang="pt-BR" sz="3100" dirty="0"/>
              <a:t> do conhecimento: a construção intercultural do saber</a:t>
            </a:r>
            <a:r>
              <a:rPr lang="pt-BR" sz="3600" dirty="0" smtClean="0"/>
              <a:t/>
            </a:r>
            <a:br>
              <a:rPr lang="pt-BR" sz="3600" dirty="0" smtClean="0"/>
            </a:br>
            <a:r>
              <a:rPr lang="pt-BR" sz="3200" dirty="0" err="1" smtClean="0">
                <a:solidFill>
                  <a:srgbClr val="C00000"/>
                </a:solidFill>
              </a:rPr>
              <a:t>Néstor</a:t>
            </a:r>
            <a:r>
              <a:rPr lang="pt-BR" sz="3200" dirty="0">
                <a:solidFill>
                  <a:srgbClr val="C00000"/>
                </a:solidFill>
              </a:rPr>
              <a:t> </a:t>
            </a:r>
            <a:r>
              <a:rPr lang="pt-BR" sz="3200" dirty="0" smtClean="0">
                <a:solidFill>
                  <a:srgbClr val="C00000"/>
                </a:solidFill>
              </a:rPr>
              <a:t>García </a:t>
            </a:r>
            <a:r>
              <a:rPr lang="pt-BR" sz="3200" dirty="0" err="1" smtClean="0">
                <a:solidFill>
                  <a:srgbClr val="C00000"/>
                </a:solidFill>
              </a:rPr>
              <a:t>Canclini</a:t>
            </a:r>
            <a:endParaRPr lang="pt-BR" sz="3200" dirty="0">
              <a:solidFill>
                <a:srgbClr val="C00000"/>
              </a:solidFill>
            </a:endParaRPr>
          </a:p>
        </p:txBody>
      </p:sp>
      <p:sp>
        <p:nvSpPr>
          <p:cNvPr id="4" name="Espaço Reservado para Conteúdo 3"/>
          <p:cNvSpPr>
            <a:spLocks noGrp="1"/>
          </p:cNvSpPr>
          <p:nvPr>
            <p:ph idx="1"/>
          </p:nvPr>
        </p:nvSpPr>
        <p:spPr/>
        <p:txBody>
          <a:bodyPr>
            <a:normAutofit lnSpcReduction="10000"/>
          </a:bodyPr>
          <a:lstStyle/>
          <a:p>
            <a:r>
              <a:rPr lang="pt-BR" dirty="0" smtClean="0"/>
              <a:t>Cúpula da Sociedade do Conhecimento – Unesco – Genebra – 2003</a:t>
            </a:r>
          </a:p>
          <a:p>
            <a:r>
              <a:rPr lang="pt-BR" dirty="0" smtClean="0"/>
              <a:t>Traços cognitivos e socioculturais estão distribuídos e são apropriados de maneira muito diferente. Geram diferenças, desigualdades e desconexões </a:t>
            </a:r>
            <a:r>
              <a:rPr lang="pt-BR" dirty="0" smtClean="0">
                <a:solidFill>
                  <a:srgbClr val="C00000"/>
                </a:solidFill>
              </a:rPr>
              <a:t>→</a:t>
            </a:r>
            <a:r>
              <a:rPr lang="pt-BR" dirty="0" smtClean="0"/>
              <a:t> por isso é arriscada a generalização do conceito de </a:t>
            </a:r>
            <a:r>
              <a:rPr lang="pt-BR" dirty="0">
                <a:solidFill>
                  <a:srgbClr val="C00000"/>
                </a:solidFill>
              </a:rPr>
              <a:t>s</a:t>
            </a:r>
            <a:r>
              <a:rPr lang="pt-BR" dirty="0" smtClean="0">
                <a:solidFill>
                  <a:srgbClr val="C00000"/>
                </a:solidFill>
              </a:rPr>
              <a:t>ociedade do conhecimento </a:t>
            </a:r>
            <a:r>
              <a:rPr lang="pt-BR" dirty="0" smtClean="0"/>
              <a:t>para a totalidade do planeta, incluindo centenas de etnias e nações.</a:t>
            </a:r>
          </a:p>
          <a:p>
            <a:r>
              <a:rPr lang="pt-BR" dirty="0" smtClean="0"/>
              <a:t>Não homogeneizar movimentos heterogêneos ou grupos sociais excluídos das modalidades hegemônicas do conhecimento.</a:t>
            </a:r>
          </a:p>
          <a:p>
            <a:r>
              <a:rPr lang="pt-BR" dirty="0" smtClean="0"/>
              <a:t>Crítica ao </a:t>
            </a:r>
            <a:r>
              <a:rPr lang="pt-BR" dirty="0" smtClean="0">
                <a:solidFill>
                  <a:srgbClr val="C00000"/>
                </a:solidFill>
              </a:rPr>
              <a:t>relativismo cultural </a:t>
            </a:r>
            <a:r>
              <a:rPr lang="pt-BR" dirty="0" smtClean="0"/>
              <a:t>como solução para os questionamentos sobre a pretensão de superioridade europeia ou ocidental – redução das desigualdades às diferenças entre as culturas.</a:t>
            </a:r>
            <a:endParaRPr lang="pt-BR" dirty="0"/>
          </a:p>
        </p:txBody>
      </p:sp>
    </p:spTree>
    <p:extLst>
      <p:ext uri="{BB962C8B-B14F-4D97-AF65-F5344CB8AC3E}">
        <p14:creationId xmlns:p14="http://schemas.microsoft.com/office/powerpoint/2010/main" val="211084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dirty="0" smtClean="0"/>
              <a:t>Universalismo e diversidade</a:t>
            </a:r>
            <a:br>
              <a:rPr lang="pt-BR" dirty="0" smtClean="0"/>
            </a:br>
            <a:r>
              <a:rPr lang="pt-BR" sz="3600" dirty="0" smtClean="0">
                <a:solidFill>
                  <a:srgbClr val="C00000"/>
                </a:solidFill>
              </a:rPr>
              <a:t>Renato Ortiz</a:t>
            </a:r>
            <a:r>
              <a:rPr lang="pt-BR" dirty="0"/>
              <a:t/>
            </a:r>
            <a:br>
              <a:rPr lang="pt-BR" dirty="0"/>
            </a:br>
            <a:endParaRPr lang="pt-BR" dirty="0"/>
          </a:p>
        </p:txBody>
      </p:sp>
      <p:sp>
        <p:nvSpPr>
          <p:cNvPr id="3" name="Espaço Reservado para Conteúdo 2"/>
          <p:cNvSpPr>
            <a:spLocks noGrp="1"/>
          </p:cNvSpPr>
          <p:nvPr>
            <p:ph idx="1"/>
          </p:nvPr>
        </p:nvSpPr>
        <p:spPr/>
        <p:txBody>
          <a:bodyPr/>
          <a:lstStyle/>
          <a:p>
            <a:pPr marL="0" indent="0">
              <a:buNone/>
            </a:pPr>
            <a:r>
              <a:rPr lang="pt-BR" dirty="0" smtClean="0"/>
              <a:t>“Toda diferença é produzida socialmente, sendo portadora de sentido histórico. O</a:t>
            </a:r>
            <a:r>
              <a:rPr lang="pt-BR" dirty="0" smtClean="0">
                <a:solidFill>
                  <a:srgbClr val="C00000"/>
                </a:solidFill>
              </a:rPr>
              <a:t> relativismo </a:t>
            </a:r>
            <a:r>
              <a:rPr lang="pt-BR" dirty="0" smtClean="0"/>
              <a:t>é uma visão que pressupõe a abstração das culturas de suas condições reais, tem-se a ilusão de que cada uma delas seria inteiramente autocentrada. Esse estatuto, postulado pelo raciocínio metodológico, é negado pela história. As sociedades são relacionais, mas não relativas” (p31).</a:t>
            </a:r>
          </a:p>
        </p:txBody>
      </p:sp>
    </p:spTree>
    <p:extLst>
      <p:ext uri="{BB962C8B-B14F-4D97-AF65-F5344CB8AC3E}">
        <p14:creationId xmlns:p14="http://schemas.microsoft.com/office/powerpoint/2010/main" val="40789418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1137</TotalTime>
  <Words>2902</Words>
  <Application>Microsoft Office PowerPoint</Application>
  <PresentationFormat>Widescreen</PresentationFormat>
  <Paragraphs>142</Paragraphs>
  <Slides>34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34</vt:i4>
      </vt:variant>
    </vt:vector>
  </HeadingPairs>
  <TitlesOfParts>
    <vt:vector size="39" baseType="lpstr">
      <vt:lpstr>Arial</vt:lpstr>
      <vt:lpstr>Calibri</vt:lpstr>
      <vt:lpstr>Calibri Light</vt:lpstr>
      <vt:lpstr>Times New Roman</vt:lpstr>
      <vt:lpstr>Tema do Office</vt:lpstr>
      <vt:lpstr> Sociedade da Informação e/ou Sociedade do Conhecimento II?  </vt:lpstr>
      <vt:lpstr>Textos:</vt:lpstr>
      <vt:lpstr>Ken Jennings</vt:lpstr>
      <vt:lpstr>De volta (1ª aula)</vt:lpstr>
      <vt:lpstr>Bernardo Toro</vt:lpstr>
      <vt:lpstr> Entrevista com o  filósofo sul-coreano  Byung-Chul Han                                                                El País, 07/02/2018 </vt:lpstr>
      <vt:lpstr>Diferentes, Desiguales y Desconectados (2004) Néstor García Canclini</vt:lpstr>
      <vt:lpstr>Sociedades do conhecimento: a construção intercultural do saber Néstor García Canclini</vt:lpstr>
      <vt:lpstr> Universalismo e diversidade Renato Ortiz </vt:lpstr>
      <vt:lpstr>Sociedades do conhecimento: a construção intercultural do saber Néstor García Canclini</vt:lpstr>
      <vt:lpstr>Sociedades do conhecimento: a construção intercultural do saber Néstor García Canclini</vt:lpstr>
      <vt:lpstr>Sociedades do conhecimento: a construção intercultural do saber Néstor García Canclini</vt:lpstr>
      <vt:lpstr>Sociedades do conhecimento: a construção intercultural do saber Néstor García Canclini</vt:lpstr>
      <vt:lpstr>Apresentação do PowerPoint</vt:lpstr>
      <vt:lpstr>Sociedades do conhecimento: a construção intercultural do saber Néstor García Canclini</vt:lpstr>
      <vt:lpstr>Sociedades do conhecimento: a construção intercultural do saber Néstor García Canclini</vt:lpstr>
      <vt:lpstr>Sociedades do conhecimento: a construção intercultural do saber Néstor García Canclini</vt:lpstr>
      <vt:lpstr>Nick Bostrom</vt:lpstr>
      <vt:lpstr> A Microsoft criou uma robô que interage nas redes sociais - e ela virou nazista </vt:lpstr>
      <vt:lpstr>Sociedade do conhecimento e controle da informação e da comunicação (2005) Armand Mattelart</vt:lpstr>
      <vt:lpstr>Sociedade do conhecimento e controle da informação e da comunicação Armand Mattelart</vt:lpstr>
      <vt:lpstr>Apresentação do PowerPoint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Sociedade do conhecimento e controle da informação e da comunicação Armand Mattelart</vt:lpstr>
      <vt:lpstr>Apresentação do PowerPoint</vt:lpstr>
      <vt:lpstr>La era de los datos massivos Dossiê CCCBLab</vt:lpstr>
      <vt:lpstr>Podcast Tecnopolítica Sérgio Amadeu da Silveira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lucia maciel barbosa de oliveira</dc:creator>
  <cp:lastModifiedBy>lucia maciel barbosa de oliveira</cp:lastModifiedBy>
  <cp:revision>43</cp:revision>
  <dcterms:created xsi:type="dcterms:W3CDTF">2018-04-08T16:57:46Z</dcterms:created>
  <dcterms:modified xsi:type="dcterms:W3CDTF">2019-04-05T01:27:46Z</dcterms:modified>
</cp:coreProperties>
</file>