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281" r:id="rId3"/>
    <p:sldId id="372" r:id="rId4"/>
    <p:sldId id="374" r:id="rId5"/>
    <p:sldId id="375" r:id="rId6"/>
    <p:sldId id="376" r:id="rId7"/>
    <p:sldId id="377" r:id="rId8"/>
    <p:sldId id="378" r:id="rId9"/>
    <p:sldId id="379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6" autoAdjust="0"/>
    <p:restoredTop sz="87884" autoAdjust="0"/>
  </p:normalViewPr>
  <p:slideViewPr>
    <p:cSldViewPr>
      <p:cViewPr>
        <p:scale>
          <a:sx n="75" d="100"/>
          <a:sy n="75" d="100"/>
        </p:scale>
        <p:origin x="-208" y="1096"/>
      </p:cViewPr>
      <p:guideLst>
        <p:guide orient="horz" pos="3702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AA977-B640-448C-A45F-5F585BABAF05}" type="datetimeFigureOut">
              <a:rPr lang="pt-BR" smtClean="0"/>
              <a:t>28/05/14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E1607-38BF-4FFE-AE21-139EFD6ABA3D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1517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22EDE-D437-47DB-B98C-C3948A154F4F}" type="datetimeFigureOut">
              <a:rPr lang="pt-BR" smtClean="0"/>
              <a:t>28/05/14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72C82-61B0-4194-8329-6CF47B045013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5664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72C82-61B0-4194-8329-6CF47B045013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066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>
              <a:latin typeface="Calibri" charset="0"/>
            </a:endParaRPr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102371A-2939-0F47-8CC3-1C4951050081}" type="slidenum">
              <a:rPr lang="pt-BR">
                <a:latin typeface="Calibri" charset="0"/>
              </a:rPr>
              <a:pPr eaLnBrk="1" hangingPunct="1"/>
              <a:t>16</a:t>
            </a:fld>
            <a:endParaRPr lang="pt-BR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>
              <a:latin typeface="Calibri" charset="0"/>
            </a:endParaRPr>
          </a:p>
        </p:txBody>
      </p:sp>
      <p:sp>
        <p:nvSpPr>
          <p:cNvPr id="46084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0D9A869-D3E5-704D-9ECB-2FDECFE90BF6}" type="slidenum">
              <a:rPr lang="pt-BR">
                <a:latin typeface="Calibri" charset="0"/>
              </a:rPr>
              <a:pPr eaLnBrk="1" hangingPunct="1"/>
              <a:t>17</a:t>
            </a:fld>
            <a:endParaRPr lang="pt-BR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>
              <a:latin typeface="Calibri" charset="0"/>
            </a:endParaRPr>
          </a:p>
        </p:txBody>
      </p:sp>
      <p:sp>
        <p:nvSpPr>
          <p:cNvPr id="4813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AC893D-EE34-C549-93EC-9530F6D55928}" type="slidenum">
              <a:rPr lang="pt-BR">
                <a:latin typeface="Calibri" charset="0"/>
              </a:rPr>
              <a:pPr eaLnBrk="1" hangingPunct="1"/>
              <a:t>19</a:t>
            </a:fld>
            <a:endParaRPr lang="pt-BR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>
              <a:latin typeface="Calibri" charset="0"/>
            </a:endParaRPr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F12A1F8-CF17-3E4F-BF3F-8F63341F1D33}" type="slidenum">
              <a:rPr lang="pt-BR">
                <a:latin typeface="Calibri" charset="0"/>
              </a:rPr>
              <a:pPr eaLnBrk="1" hangingPunct="1"/>
              <a:t>2</a:t>
            </a:fld>
            <a:endParaRPr lang="pt-BR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pt-PT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eg"/><Relationship Id="rId3" Type="http://schemas.openxmlformats.org/officeDocument/2006/relationships/image" Target="../media/image7.gi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jpeg"/><Relationship Id="rId3" Type="http://schemas.openxmlformats.org/officeDocument/2006/relationships/image" Target="../media/image7.gi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jpeg"/><Relationship Id="rId3" Type="http://schemas.openxmlformats.org/officeDocument/2006/relationships/image" Target="../media/image7.gi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gi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Relationship Id="rId3" Type="http://schemas.openxmlformats.org/officeDocument/2006/relationships/image" Target="../media/image7.gi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Relationship Id="rId3" Type="http://schemas.openxmlformats.org/officeDocument/2006/relationships/image" Target="../media/image7.g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1" y="0"/>
            <a:ext cx="9144000" cy="68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ítulo 1"/>
          <p:cNvSpPr>
            <a:spLocks noGrp="1"/>
          </p:cNvSpPr>
          <p:nvPr>
            <p:ph type="ctrTitle"/>
          </p:nvPr>
        </p:nvSpPr>
        <p:spPr>
          <a:xfrm>
            <a:off x="4465250" y="548680"/>
            <a:ext cx="4245949" cy="2304951"/>
          </a:xfr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4463989" y="4509120"/>
            <a:ext cx="4248471" cy="1104528"/>
          </a:xfr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00562" y="6237312"/>
            <a:ext cx="4247901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12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243" y="2902077"/>
            <a:ext cx="2034613" cy="80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760" y="620688"/>
            <a:ext cx="2020196" cy="150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53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80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4176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282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6038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441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665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581128"/>
            <a:ext cx="5486400" cy="5040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243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7197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958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13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022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022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04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3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189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11681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288" y="438150"/>
            <a:ext cx="8520112" cy="4699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214313" y="1143000"/>
            <a:ext cx="8701087" cy="5399088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>
          <a:xfrm>
            <a:off x="4500563" y="6615113"/>
            <a:ext cx="92551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BD49E-EE9E-4894-ACEA-DAA0106B892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905934"/>
      </p:ext>
    </p:extLst>
  </p:cSld>
  <p:clrMapOvr>
    <a:masterClrMapping/>
  </p:clrMapOvr>
  <p:transition xmlns:p14="http://schemas.microsoft.com/office/powerpoint/2010/main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1" y="0"/>
            <a:ext cx="9144000" cy="68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>
            <a:spLocks noGrp="1"/>
          </p:cNvSpPr>
          <p:nvPr userDrawn="1">
            <p:ph type="ctrTitle"/>
          </p:nvPr>
        </p:nvSpPr>
        <p:spPr>
          <a:xfrm>
            <a:off x="685799" y="620688"/>
            <a:ext cx="7772400" cy="1872208"/>
          </a:xfr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6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8" y="2828528"/>
            <a:ext cx="7776863" cy="160858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684212" y="6376243"/>
            <a:ext cx="7775575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10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692" y="5111805"/>
            <a:ext cx="2121268" cy="83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694" y="4509120"/>
            <a:ext cx="1886562" cy="140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536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1" y="0"/>
            <a:ext cx="9144000" cy="68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4465250" y="548680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6" name="Subtítulo 2"/>
          <p:cNvSpPr>
            <a:spLocks noGrp="1"/>
          </p:cNvSpPr>
          <p:nvPr>
            <p:ph type="subTitle" idx="1"/>
          </p:nvPr>
        </p:nvSpPr>
        <p:spPr>
          <a:xfrm>
            <a:off x="4463989" y="4509120"/>
            <a:ext cx="4248471" cy="1104528"/>
          </a:xfr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00562" y="6237312"/>
            <a:ext cx="4247901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19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572" y="1079357"/>
            <a:ext cx="2121268" cy="83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034" y="2420888"/>
            <a:ext cx="1959100" cy="145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091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1" y="0"/>
            <a:ext cx="9144000" cy="68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/>
          <p:cNvSpPr>
            <a:spLocks noGrp="1"/>
          </p:cNvSpPr>
          <p:nvPr userDrawn="1">
            <p:ph type="ctrTitle"/>
          </p:nvPr>
        </p:nvSpPr>
        <p:spPr>
          <a:xfrm>
            <a:off x="685799" y="620688"/>
            <a:ext cx="7772400" cy="1872208"/>
          </a:xfr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6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8" y="2828528"/>
            <a:ext cx="7776863" cy="160858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684212" y="6237312"/>
            <a:ext cx="7775575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pic>
        <p:nvPicPr>
          <p:cNvPr id="10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207" y="5039797"/>
            <a:ext cx="2121268" cy="83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686" y="4635788"/>
            <a:ext cx="1886562" cy="140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573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4" name="Título 1"/>
          <p:cNvSpPr>
            <a:spLocks noGrp="1"/>
          </p:cNvSpPr>
          <p:nvPr userDrawn="1">
            <p:ph type="ctrTitle"/>
          </p:nvPr>
        </p:nvSpPr>
        <p:spPr>
          <a:xfrm>
            <a:off x="685800" y="620688"/>
            <a:ext cx="7772400" cy="187220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5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9" y="2828528"/>
            <a:ext cx="7776863" cy="16085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9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0" y="4653136"/>
            <a:ext cx="9144000" cy="223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215" y="5474395"/>
            <a:ext cx="2121268" cy="83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694" y="5070386"/>
            <a:ext cx="1886562" cy="140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300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4235682" y="836711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8" name="Subtítulo 2"/>
          <p:cNvSpPr>
            <a:spLocks noGrp="1"/>
          </p:cNvSpPr>
          <p:nvPr userDrawn="1">
            <p:ph type="subTitle" idx="1"/>
          </p:nvPr>
        </p:nvSpPr>
        <p:spPr>
          <a:xfrm>
            <a:off x="4139952" y="4074402"/>
            <a:ext cx="4464496" cy="11045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800294" y="6165304"/>
            <a:ext cx="7543412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2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797" y="2060848"/>
            <a:ext cx="1992035" cy="145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965499" y="877722"/>
            <a:ext cx="2283382" cy="95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491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4355976" y="836711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8" name="Subtítulo 2"/>
          <p:cNvSpPr>
            <a:spLocks noGrp="1"/>
          </p:cNvSpPr>
          <p:nvPr userDrawn="1">
            <p:ph type="subTitle" idx="1"/>
          </p:nvPr>
        </p:nvSpPr>
        <p:spPr>
          <a:xfrm>
            <a:off x="539750" y="4844752"/>
            <a:ext cx="8136706" cy="11045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539750" y="6237312"/>
            <a:ext cx="8135938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14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829" y="1825462"/>
            <a:ext cx="1606748" cy="1171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1253530" y="877722"/>
            <a:ext cx="1841744" cy="76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09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4" name="Título 1"/>
          <p:cNvSpPr>
            <a:spLocks noGrp="1"/>
          </p:cNvSpPr>
          <p:nvPr userDrawn="1">
            <p:ph type="ctrTitle"/>
          </p:nvPr>
        </p:nvSpPr>
        <p:spPr>
          <a:xfrm>
            <a:off x="685799" y="620688"/>
            <a:ext cx="7772400" cy="1872208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5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8" y="2828528"/>
            <a:ext cx="7776863" cy="16085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6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684212" y="6237312"/>
            <a:ext cx="7775575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11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504" y="4665017"/>
            <a:ext cx="1780760" cy="129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2061439" y="5024489"/>
            <a:ext cx="2041206" cy="852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467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74242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70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2873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67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4" name="Título 1"/>
          <p:cNvSpPr>
            <a:spLocks noGrp="1"/>
          </p:cNvSpPr>
          <p:nvPr userDrawn="1">
            <p:ph type="ctrTitle"/>
          </p:nvPr>
        </p:nvSpPr>
        <p:spPr>
          <a:xfrm>
            <a:off x="685800" y="620688"/>
            <a:ext cx="7772400" cy="1872208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5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9" y="2828528"/>
            <a:ext cx="7776863" cy="16085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9" name="Picture 2" descr="C:\Users\Markestrat\Desktop\comunicação 2012\Nova Identidade Visual\Markestrat\Materiais - separados para powerpoint\Fundos\fundo1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4" r="3074"/>
          <a:stretch/>
        </p:blipFill>
        <p:spPr bwMode="auto">
          <a:xfrm>
            <a:off x="0" y="4653136"/>
            <a:ext cx="9144000" cy="223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633980"/>
            <a:ext cx="2112669" cy="83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115" y="5157192"/>
            <a:ext cx="1878913" cy="1395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131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0928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4733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0682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6038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441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17411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581128"/>
            <a:ext cx="5486400" cy="50405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963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229200"/>
            <a:ext cx="5486400" cy="647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52179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3932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02287"/>
          </a:xfrm>
          <a:prstGeom prst="rect">
            <a:avLst/>
          </a:prstGeom>
        </p:spPr>
        <p:txBody>
          <a:bodyPr vert="eaVert"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022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563888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737037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08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4235682" y="692696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8" name="Subtítulo 2"/>
          <p:cNvSpPr>
            <a:spLocks noGrp="1"/>
          </p:cNvSpPr>
          <p:nvPr userDrawn="1">
            <p:ph type="subTitle" idx="1"/>
          </p:nvPr>
        </p:nvSpPr>
        <p:spPr>
          <a:xfrm>
            <a:off x="4139952" y="4196680"/>
            <a:ext cx="4464496" cy="11045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800294" y="6165304"/>
            <a:ext cx="7543412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2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813" y="1976595"/>
            <a:ext cx="1992035" cy="145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1187624" y="770835"/>
            <a:ext cx="2053606" cy="85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59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7" name="Título 1"/>
          <p:cNvSpPr>
            <a:spLocks noGrp="1"/>
          </p:cNvSpPr>
          <p:nvPr userDrawn="1">
            <p:ph type="ctrTitle"/>
          </p:nvPr>
        </p:nvSpPr>
        <p:spPr>
          <a:xfrm>
            <a:off x="4355976" y="764704"/>
            <a:ext cx="4245949" cy="2304951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8" name="Subtítulo 2"/>
          <p:cNvSpPr>
            <a:spLocks noGrp="1"/>
          </p:cNvSpPr>
          <p:nvPr userDrawn="1">
            <p:ph type="subTitle" idx="1"/>
          </p:nvPr>
        </p:nvSpPr>
        <p:spPr>
          <a:xfrm>
            <a:off x="539750" y="4844752"/>
            <a:ext cx="8136706" cy="110452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9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539750" y="6237312"/>
            <a:ext cx="8135938" cy="432048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14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4113"/>
            <a:ext cx="1539800" cy="1122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1547664" y="836712"/>
            <a:ext cx="1656184" cy="69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878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prstClr val="white"/>
              </a:solidFill>
            </a:endParaRPr>
          </a:p>
        </p:txBody>
      </p:sp>
      <p:sp>
        <p:nvSpPr>
          <p:cNvPr id="14" name="Título 1"/>
          <p:cNvSpPr>
            <a:spLocks noGrp="1"/>
          </p:cNvSpPr>
          <p:nvPr userDrawn="1">
            <p:ph type="ctrTitle"/>
          </p:nvPr>
        </p:nvSpPr>
        <p:spPr>
          <a:xfrm>
            <a:off x="685799" y="620688"/>
            <a:ext cx="7772400" cy="1872208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5" name="Subtítulo 2"/>
          <p:cNvSpPr>
            <a:spLocks noGrp="1"/>
          </p:cNvSpPr>
          <p:nvPr userDrawn="1">
            <p:ph type="subTitle" idx="1"/>
          </p:nvPr>
        </p:nvSpPr>
        <p:spPr>
          <a:xfrm>
            <a:off x="683568" y="2828528"/>
            <a:ext cx="7776863" cy="160858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6" name="Espaço Reservado para Rodapé 4"/>
          <p:cNvSpPr>
            <a:spLocks noGrp="1"/>
          </p:cNvSpPr>
          <p:nvPr userDrawn="1">
            <p:ph type="ftr" sz="quarter" idx="11"/>
          </p:nvPr>
        </p:nvSpPr>
        <p:spPr>
          <a:xfrm>
            <a:off x="684212" y="6237312"/>
            <a:ext cx="7775575" cy="365125"/>
          </a:xfrm>
          <a:prstGeom prst="rect">
            <a:avLst/>
          </a:prstGeom>
        </p:spPr>
        <p:txBody>
          <a:bodyPr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endParaRPr lang="pt-BR" dirty="0">
              <a:solidFill>
                <a:prstClr val="black"/>
              </a:solidFill>
            </a:endParaRPr>
          </a:p>
        </p:txBody>
      </p:sp>
      <p:pic>
        <p:nvPicPr>
          <p:cNvPr id="11" name="Picture 2" descr="\\server\servidor\PASTA COMUM\Comunicação\Logos\Logo Fe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488" y="4676380"/>
            <a:ext cx="1780760" cy="129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\\server\servidor\PASTA COMUM\Comunicação\Logos\logoUSP1.gif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8"/>
          <a:stretch/>
        </p:blipFill>
        <p:spPr bwMode="auto">
          <a:xfrm>
            <a:off x="2132904" y="4963365"/>
            <a:ext cx="1956708" cy="817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788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4749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51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758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275856" y="6376243"/>
            <a:ext cx="3168352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449005" y="6376243"/>
            <a:ext cx="754843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8C5357B-FFAF-4808-A6CA-BB0C4F2BA85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42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jpeg"/><Relationship Id="rId22" Type="http://schemas.openxmlformats.org/officeDocument/2006/relationships/image" Target="../media/image2.gif"/><Relationship Id="rId23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8.xml"/><Relationship Id="rId20" Type="http://schemas.openxmlformats.org/officeDocument/2006/relationships/image" Target="../media/image2.gif"/><Relationship Id="rId21" Type="http://schemas.openxmlformats.org/officeDocument/2006/relationships/image" Target="../media/image3.png"/><Relationship Id="rId1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36.xml"/><Relationship Id="rId18" Type="http://schemas.openxmlformats.org/officeDocument/2006/relationships/theme" Target="../theme/theme2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536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Picture 2" descr="C:\Users\Markestrat\Desktop\comunicação 2012\Nova Identidade Visual\Markestrat\Materiais - separados para powerpoint\Tarjas\tarja_horizontal_petroleo.jpg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22988"/>
            <a:ext cx="9144000" cy="76573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080" y="6382239"/>
            <a:ext cx="936104" cy="36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199865"/>
            <a:ext cx="783800" cy="58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76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  <p:sldLayoutId id="2147483688" r:id="rId18"/>
    <p:sldLayoutId id="2147483691" r:id="rId1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536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Picture 2" descr="C:\Users\Markestrat\Desktop\comunicação 2012\Nova Identidade Visual\Markestrat\Materiais - separados para powerpoint\Tarjas\tarja_horizontal_petroleo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22988"/>
            <a:ext cx="9144000" cy="76573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Markestrat\Desktop\usp_escrita_branca.gi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70" y="6359606"/>
            <a:ext cx="966978" cy="38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\\server\servidor\PASTA COMUM\Comunicação\Logos\Logo_FEA-RP_Power-Point-01.png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968" y="6184892"/>
            <a:ext cx="783800" cy="58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54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3"/>
          <p:cNvSpPr>
            <a:spLocks noGrp="1"/>
          </p:cNvSpPr>
          <p:nvPr>
            <p:ph type="ctrTitle" sz="quarter"/>
          </p:nvPr>
        </p:nvSpPr>
        <p:spPr>
          <a:xfrm>
            <a:off x="3239344" y="1916832"/>
            <a:ext cx="5904656" cy="1097736"/>
          </a:xfrm>
        </p:spPr>
        <p:txBody>
          <a:bodyPr/>
          <a:lstStyle/>
          <a:p>
            <a:r>
              <a:rPr lang="pt-BR" sz="4000" dirty="0" smtClean="0"/>
              <a:t>A Área de Finanças</a:t>
            </a:r>
          </a:p>
        </p:txBody>
      </p:sp>
      <p:sp>
        <p:nvSpPr>
          <p:cNvPr id="33795" name="Subtítulo 4"/>
          <p:cNvSpPr>
            <a:spLocks noGrp="1"/>
          </p:cNvSpPr>
          <p:nvPr>
            <p:ph type="subTitle" sz="quarter" idx="1"/>
          </p:nvPr>
        </p:nvSpPr>
        <p:spPr>
          <a:xfrm>
            <a:off x="323528" y="5708848"/>
            <a:ext cx="8820472" cy="17526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pt-BR" sz="3200" b="1" dirty="0" smtClean="0"/>
              <a:t>Luciano Thomé e Castro</a:t>
            </a:r>
          </a:p>
          <a:p>
            <a:pPr algn="ctr">
              <a:lnSpc>
                <a:spcPct val="80000"/>
              </a:lnSpc>
            </a:pPr>
            <a:endParaRPr lang="pt-BR" sz="3200" b="1" dirty="0" smtClean="0"/>
          </a:p>
          <a:p>
            <a:pPr algn="ctr">
              <a:lnSpc>
                <a:spcPct val="80000"/>
              </a:lnSpc>
            </a:pPr>
            <a:r>
              <a:rPr lang="pt-BR" sz="32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534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Balanço patrimonial</a:t>
            </a:r>
            <a:r>
              <a:rPr lang="pt-BR" sz="30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pt-BR" sz="3000" dirty="0">
                <a:solidFill>
                  <a:srgbClr val="000000"/>
                </a:solidFill>
                <a:latin typeface="Arial" charset="0"/>
              </a:rPr>
            </a:br>
            <a:r>
              <a:rPr lang="pt-BR" sz="2800" dirty="0">
                <a:solidFill>
                  <a:srgbClr val="000000"/>
                </a:solidFill>
                <a:latin typeface="Arial" charset="0"/>
              </a:rPr>
              <a:t>Estrutura</a:t>
            </a:r>
            <a:endParaRPr lang="pt-BR" sz="3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39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17D3202-2FBE-D14F-B9B7-567BC1CBA1F2}" type="slidenum">
              <a:rPr lang="pt-BR">
                <a:solidFill>
                  <a:srgbClr val="FCDC00"/>
                </a:solidFill>
              </a:rPr>
              <a:pPr eaLnBrk="1" hangingPunct="1"/>
              <a:t>10</a:t>
            </a:fld>
            <a:endParaRPr lang="pt-BR">
              <a:solidFill>
                <a:srgbClr val="FCDC00"/>
              </a:solidFill>
            </a:endParaRPr>
          </a:p>
        </p:txBody>
      </p:sp>
      <p:pic>
        <p:nvPicPr>
          <p:cNvPr id="14340" name="Imagem 5" descr="cap12_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33" y="1412776"/>
            <a:ext cx="7216775" cy="451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863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Decisões de investimento</a:t>
            </a:r>
          </a:p>
        </p:txBody>
      </p:sp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ct val="100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Por ser uma das alavancas fundamentais do crescimento das empresas, as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decisões de investimento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devem ser consideradas no âmbito da estratégia global da empresa.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Os investimentos podem ser agrupados nas seguintes categorias</a:t>
            </a:r>
            <a:r>
              <a:rPr lang="pt-PT" sz="22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Expansão.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Substituição.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Renovação.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Outros.</a:t>
            </a:r>
          </a:p>
        </p:txBody>
      </p:sp>
      <p:sp>
        <p:nvSpPr>
          <p:cNvPr id="15364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60A1D91-1764-634A-8B4E-BF0030693CE1}" type="slidenum">
              <a:rPr lang="pt-BR">
                <a:solidFill>
                  <a:srgbClr val="FCDC00"/>
                </a:solidFill>
              </a:rPr>
              <a:pPr eaLnBrk="1" hangingPunct="1"/>
              <a:t>11</a:t>
            </a:fld>
            <a:endParaRPr lang="pt-BR">
              <a:solidFill>
                <a:srgbClr val="FCD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5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b="1" dirty="0">
                <a:solidFill>
                  <a:srgbClr val="000000"/>
                </a:solidFill>
                <a:latin typeface="Arial" charset="0"/>
              </a:rPr>
              <a:t>Processo de </a:t>
            </a:r>
            <a:br>
              <a:rPr lang="pt-BR" b="1" dirty="0">
                <a:solidFill>
                  <a:srgbClr val="000000"/>
                </a:solidFill>
                <a:latin typeface="Arial" charset="0"/>
              </a:rPr>
            </a:br>
            <a:r>
              <a:rPr lang="pt-BR" b="1" dirty="0">
                <a:solidFill>
                  <a:srgbClr val="000000"/>
                </a:solidFill>
                <a:latin typeface="Arial" charset="0"/>
              </a:rPr>
              <a:t>investimento de capital</a:t>
            </a:r>
          </a:p>
        </p:txBody>
      </p:sp>
      <p:sp>
        <p:nvSpPr>
          <p:cNvPr id="16387" name="Espaço Reservado para Número de Slid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DFA6A13-F999-5649-A854-1AA05A2F0862}" type="slidenum">
              <a:rPr lang="pt-BR">
                <a:solidFill>
                  <a:srgbClr val="FCDC00"/>
                </a:solidFill>
              </a:rPr>
              <a:pPr eaLnBrk="1" hangingPunct="1"/>
              <a:t>12</a:t>
            </a:fld>
            <a:endParaRPr lang="pt-BR">
              <a:solidFill>
                <a:srgbClr val="FCDC00"/>
              </a:solidFill>
            </a:endParaRPr>
          </a:p>
        </p:txBody>
      </p:sp>
      <p:pic>
        <p:nvPicPr>
          <p:cNvPr id="16388" name="Imagem 8" descr="cap12_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343150"/>
            <a:ext cx="8204200" cy="344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657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Decisões de financiamento</a:t>
            </a:r>
          </a:p>
        </p:txBody>
      </p:sp>
      <p:sp>
        <p:nvSpPr>
          <p:cNvPr id="17411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A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política de financiamento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de uma empresa consiste na definição da melhor composição de recursos que serão utilizados no financiamento de suas atividades.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Em outras palavras, consiste na definição da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estrutura financeira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 mais adequada para a organização.</a:t>
            </a:r>
          </a:p>
          <a:p>
            <a:pPr eaLnBrk="1" hangingPunct="1">
              <a:lnSpc>
                <a:spcPct val="120000"/>
              </a:lnSpc>
              <a:spcBef>
                <a:spcPts val="30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Esses recursos podem ser classificados como:</a:t>
            </a:r>
            <a:endParaRPr lang="en-US" sz="2200" b="1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Recursos próprios ou de terceiros.</a:t>
            </a:r>
            <a:endParaRPr lang="en-US" sz="2200" b="1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Recursos permanentes ou temporários.</a:t>
            </a:r>
            <a:endParaRPr lang="en-US" sz="2200" b="1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Recursos onerosos ou não onerosos.</a:t>
            </a:r>
            <a:endParaRPr lang="pt-BR" sz="2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12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53AD29-BEB0-124A-9ABB-30F8C44890EB}" type="slidenum">
              <a:rPr lang="pt-BR">
                <a:solidFill>
                  <a:srgbClr val="FCDC00"/>
                </a:solidFill>
              </a:rPr>
              <a:pPr eaLnBrk="1" hangingPunct="1"/>
              <a:t>13</a:t>
            </a:fld>
            <a:endParaRPr lang="pt-BR">
              <a:solidFill>
                <a:srgbClr val="FCD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9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Financiamento de curto prazo</a:t>
            </a:r>
          </a:p>
        </p:txBody>
      </p:sp>
      <p:sp>
        <p:nvSpPr>
          <p:cNvPr id="19459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  <a:spcBef>
                <a:spcPts val="12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As principais fontes de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financiamento de curto prazo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podem ser agrupadas em:</a:t>
            </a:r>
          </a:p>
          <a:p>
            <a:pPr lvl="1" eaLnBrk="1" hangingPunct="1">
              <a:spcBef>
                <a:spcPts val="18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Crédito de fornecedores.</a:t>
            </a:r>
          </a:p>
          <a:p>
            <a:pPr lvl="1" eaLnBrk="1" hangingPunct="1">
              <a:spcBef>
                <a:spcPts val="18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Crédito bancário:</a:t>
            </a:r>
          </a:p>
          <a:p>
            <a:pPr lvl="2" eaLnBrk="1" hangingPunct="1"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Empréstimos de capital de giro.</a:t>
            </a:r>
          </a:p>
          <a:p>
            <a:pPr lvl="2" eaLnBrk="1" hangingPunct="1"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Desconto de títulos.</a:t>
            </a:r>
          </a:p>
          <a:p>
            <a:pPr lvl="2" eaLnBrk="1" hangingPunct="1"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Contas garantidas.</a:t>
            </a:r>
          </a:p>
          <a:p>
            <a:pPr lvl="2" eaLnBrk="1" hangingPunct="1"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Crédito rotativo.</a:t>
            </a:r>
          </a:p>
          <a:p>
            <a:pPr lvl="1" eaLnBrk="1" hangingPunct="1">
              <a:spcBef>
                <a:spcPts val="1800"/>
              </a:spcBef>
            </a:pPr>
            <a:r>
              <a:rPr lang="pt-BR" sz="2200" b="1" i="1" dirty="0" err="1" smtClean="0">
                <a:solidFill>
                  <a:srgbClr val="000000"/>
                </a:solidFill>
                <a:latin typeface="Arial" charset="0"/>
              </a:rPr>
              <a:t>Factoring</a:t>
            </a:r>
            <a:r>
              <a:rPr lang="pt-BR" sz="2200" b="1" i="1" dirty="0">
                <a:solidFill>
                  <a:srgbClr val="000000"/>
                </a:solidFill>
                <a:latin typeface="Arial" charset="0"/>
              </a:rPr>
              <a:t>.</a:t>
            </a:r>
            <a:endParaRPr lang="pt-BR" sz="2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460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8991EF9-8CDD-DD45-96DC-E5805B4C0083}" type="slidenum">
              <a:rPr lang="pt-BR">
                <a:solidFill>
                  <a:srgbClr val="FCDC00"/>
                </a:solidFill>
              </a:rPr>
              <a:pPr eaLnBrk="1" hangingPunct="1"/>
              <a:t>14</a:t>
            </a:fld>
            <a:endParaRPr lang="pt-BR">
              <a:solidFill>
                <a:srgbClr val="FCD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9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Financiamento de longo prazo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ts val="18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Pode-se distinguir dois tipos de financiamento de longo prazo:</a:t>
            </a:r>
          </a:p>
          <a:p>
            <a:pPr lvl="1" eaLnBrk="1" hangingPunct="1">
              <a:spcBef>
                <a:spcPts val="12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Financiamento com capitais próprios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lvl="2" eaLnBrk="1" hangingPunct="1">
              <a:spcBef>
                <a:spcPts val="9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Aumento de capital.</a:t>
            </a:r>
          </a:p>
          <a:p>
            <a:pPr lvl="2" eaLnBrk="1" hangingPunct="1">
              <a:spcBef>
                <a:spcPts val="9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Autofinanciamento.</a:t>
            </a:r>
          </a:p>
          <a:p>
            <a:pPr lvl="1" eaLnBrk="1" hangingPunct="1">
              <a:spcBef>
                <a:spcPts val="12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Financiamento com capitais de terceiros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lvl="2" eaLnBrk="1" hangingPunct="1">
              <a:spcBef>
                <a:spcPts val="9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Empréstimos bancários de longo prazo.</a:t>
            </a:r>
          </a:p>
          <a:p>
            <a:pPr lvl="2" eaLnBrk="1" hangingPunct="1">
              <a:spcBef>
                <a:spcPts val="9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Repasses de recursos internos.</a:t>
            </a:r>
          </a:p>
          <a:p>
            <a:pPr lvl="2" eaLnBrk="1" hangingPunct="1">
              <a:spcBef>
                <a:spcPts val="9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Arrendamento mercantil (leasing).</a:t>
            </a:r>
          </a:p>
          <a:p>
            <a:pPr lvl="2" eaLnBrk="1" hangingPunct="1">
              <a:spcBef>
                <a:spcPts val="9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Subscrição de debêntures.</a:t>
            </a:r>
          </a:p>
        </p:txBody>
      </p:sp>
      <p:sp>
        <p:nvSpPr>
          <p:cNvPr id="20484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F2E0AB8-3CA5-E749-AC51-394A8C959D27}" type="slidenum">
              <a:rPr lang="pt-BR">
                <a:solidFill>
                  <a:srgbClr val="FCDC00"/>
                </a:solidFill>
              </a:rPr>
              <a:pPr eaLnBrk="1" hangingPunct="1"/>
              <a:t>15</a:t>
            </a:fld>
            <a:endParaRPr lang="pt-BR">
              <a:solidFill>
                <a:srgbClr val="FCD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2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Estrutura de capital</a:t>
            </a:r>
            <a:endParaRPr lang="pt-BR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07" name="Espaço Reservado para Número de Slide 1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76A0CE-7F42-4C4F-A6D4-B14EDD3040F1}" type="slidenum">
              <a:rPr lang="pt-BR">
                <a:solidFill>
                  <a:srgbClr val="FCDC00"/>
                </a:solidFill>
              </a:rPr>
              <a:pPr eaLnBrk="1" hangingPunct="1"/>
              <a:t>16</a:t>
            </a:fld>
            <a:endParaRPr lang="pt-BR">
              <a:solidFill>
                <a:srgbClr val="FCDC00"/>
              </a:solidFill>
            </a:endParaRPr>
          </a:p>
        </p:txBody>
      </p:sp>
      <p:pic>
        <p:nvPicPr>
          <p:cNvPr id="21508" name="Imagem 15" descr="cap12_0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3" y="2193925"/>
            <a:ext cx="6881812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85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Estrutura e custo de capital</a:t>
            </a:r>
            <a:br>
              <a:rPr lang="pt-BR" dirty="0">
                <a:solidFill>
                  <a:srgbClr val="000000"/>
                </a:solidFill>
                <a:latin typeface="Arial" charset="0"/>
              </a:rPr>
            </a:br>
            <a:r>
              <a:rPr lang="pt-BR" sz="2800" dirty="0">
                <a:solidFill>
                  <a:srgbClr val="000000"/>
                </a:solidFill>
                <a:latin typeface="Arial" charset="0"/>
              </a:rPr>
              <a:t>Exemplo com empresas brasileiras</a:t>
            </a:r>
            <a:endParaRPr lang="pt-BR" sz="2800" i="1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2532" name="Imagem 6" descr="cap12_0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67" y="1268760"/>
            <a:ext cx="73628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5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dirty="0">
                <a:solidFill>
                  <a:srgbClr val="000000"/>
                </a:solidFill>
                <a:latin typeface="Arial" charset="0"/>
              </a:rPr>
              <a:t>Política de dividendos</a:t>
            </a:r>
            <a:endParaRPr lang="en-US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55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8EAB2F3-29C9-6240-B769-968655683562}" type="slidenum">
              <a:rPr lang="pt-BR">
                <a:solidFill>
                  <a:srgbClr val="FCDC00"/>
                </a:solidFill>
              </a:rPr>
              <a:pPr eaLnBrk="1" hangingPunct="1"/>
              <a:t>18</a:t>
            </a:fld>
            <a:endParaRPr lang="pt-BR">
              <a:solidFill>
                <a:srgbClr val="FCDC00"/>
              </a:solidFill>
            </a:endParaRPr>
          </a:p>
        </p:txBody>
      </p:sp>
      <p:pic>
        <p:nvPicPr>
          <p:cNvPr id="23556" name="Imagem 6" descr="cap12_1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15" y="1340768"/>
            <a:ext cx="7997825" cy="452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44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Diagnóstico </a:t>
            </a:r>
            <a:br>
              <a:rPr lang="pt-BR" dirty="0">
                <a:solidFill>
                  <a:srgbClr val="000000"/>
                </a:solidFill>
                <a:latin typeface="Arial" charset="0"/>
              </a:rPr>
            </a:br>
            <a:r>
              <a:rPr lang="pt-BR" dirty="0">
                <a:solidFill>
                  <a:srgbClr val="000000"/>
                </a:solidFill>
                <a:latin typeface="Arial" charset="0"/>
              </a:rPr>
              <a:t>financeiro da empresa</a:t>
            </a:r>
            <a:endParaRPr lang="pt-BR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O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diagnóstico financeiro da empresa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consiste na análise do desempenho e da evolução da situação econômico-financeira de uma organização.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O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diagnóstico financeiro 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deve privilegiar: </a:t>
            </a:r>
          </a:p>
          <a:p>
            <a:pPr lvl="1" eaLnBrk="1" hangingPunct="1">
              <a:spcBef>
                <a:spcPts val="12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A avaliação da capacidade da empresa para gerar resultados de forma a remunerar os investidores (ou seja, a </a:t>
            </a:r>
            <a:r>
              <a:rPr lang="pt-BR" sz="2000" b="1" dirty="0">
                <a:solidFill>
                  <a:srgbClr val="000000"/>
                </a:solidFill>
                <a:latin typeface="Arial" charset="0"/>
              </a:rPr>
              <a:t>rentabilidade)</a:t>
            </a:r>
            <a:r>
              <a:rPr lang="pt-BR" sz="2000" dirty="0">
                <a:solidFill>
                  <a:srgbClr val="000000"/>
                </a:solidFill>
                <a:latin typeface="Arial" charset="0"/>
              </a:rPr>
              <a:t>.</a:t>
            </a:r>
            <a:r>
              <a:rPr lang="pt-BR" sz="2000" b="1" dirty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lvl="1" eaLnBrk="1" hangingPunct="1">
              <a:spcBef>
                <a:spcPts val="12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A capacidade para honrar os seus compromissos (ou seja, o </a:t>
            </a:r>
            <a:r>
              <a:rPr lang="pt-BR" sz="2000" b="1" dirty="0">
                <a:solidFill>
                  <a:srgbClr val="000000"/>
                </a:solidFill>
                <a:latin typeface="Arial" charset="0"/>
              </a:rPr>
              <a:t>equilíbrio financeiro)</a:t>
            </a:r>
            <a:r>
              <a:rPr lang="pt-BR" sz="2000" dirty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lvl="1" eaLnBrk="1" hangingPunct="1">
              <a:spcBef>
                <a:spcPts val="12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A </a:t>
            </a:r>
            <a:r>
              <a:rPr lang="pt-BR" sz="2000" b="1" dirty="0">
                <a:solidFill>
                  <a:srgbClr val="000000"/>
                </a:solidFill>
                <a:latin typeface="Arial" charset="0"/>
              </a:rPr>
              <a:t>eficiência</a:t>
            </a:r>
            <a:r>
              <a:rPr lang="pt-BR" sz="2000" dirty="0">
                <a:solidFill>
                  <a:srgbClr val="000000"/>
                </a:solidFill>
                <a:latin typeface="Arial" charset="0"/>
              </a:rPr>
              <a:t> com que a empresa administra suas atividades operacionais.</a:t>
            </a:r>
          </a:p>
        </p:txBody>
      </p:sp>
    </p:spTree>
    <p:extLst>
      <p:ext uri="{BB962C8B-B14F-4D97-AF65-F5344CB8AC3E}">
        <p14:creationId xmlns:p14="http://schemas.microsoft.com/office/powerpoint/2010/main" val="373144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b="1" dirty="0">
                <a:solidFill>
                  <a:srgbClr val="000000"/>
                </a:solidFill>
                <a:latin typeface="Arial" charset="0"/>
              </a:rPr>
              <a:t>Administração financeira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Administração financeira nas organizações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dirty="0" smtClean="0">
                <a:solidFill>
                  <a:srgbClr val="000000"/>
                </a:solidFill>
                <a:latin typeface="Arial" charset="0"/>
              </a:rPr>
              <a:t>Demonstrações </a:t>
            </a:r>
            <a:r>
              <a:rPr lang="pt-BR" dirty="0">
                <a:solidFill>
                  <a:srgbClr val="000000"/>
                </a:solidFill>
                <a:latin typeface="Arial" charset="0"/>
              </a:rPr>
              <a:t>financeiras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Decisões de investimento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Decisões de financiamento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Política de dividendos</a:t>
            </a:r>
          </a:p>
          <a:p>
            <a:pPr lvl="1"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dirty="0">
                <a:solidFill>
                  <a:srgbClr val="000000"/>
                </a:solidFill>
                <a:latin typeface="Arial" charset="0"/>
              </a:rPr>
              <a:t>Diagnóstico financeiro da empresa</a:t>
            </a:r>
          </a:p>
        </p:txBody>
      </p:sp>
      <p:sp>
        <p:nvSpPr>
          <p:cNvPr id="4100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718D14D-6B06-D141-82CE-2406AA365A0B}" type="slidenum">
              <a:rPr lang="pt-BR">
                <a:solidFill>
                  <a:srgbClr val="FCDC00"/>
                </a:solidFill>
              </a:rPr>
              <a:pPr eaLnBrk="1" hangingPunct="1"/>
              <a:t>2</a:t>
            </a:fld>
            <a:endParaRPr lang="pt-BR">
              <a:solidFill>
                <a:srgbClr val="FCDC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9218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Fundamentos de </a:t>
            </a:r>
            <a:br>
              <a:rPr lang="pt-BR" dirty="0">
                <a:solidFill>
                  <a:srgbClr val="000000"/>
                </a:solidFill>
                <a:latin typeface="Arial" charset="0"/>
              </a:rPr>
            </a:br>
            <a:r>
              <a:rPr lang="pt-BR" dirty="0">
                <a:solidFill>
                  <a:srgbClr val="000000"/>
                </a:solidFill>
                <a:latin typeface="Arial" charset="0"/>
              </a:rPr>
              <a:t>administração financeira</a:t>
            </a:r>
          </a:p>
        </p:txBody>
      </p:sp>
      <p:sp>
        <p:nvSpPr>
          <p:cNvPr id="614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12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A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 administração financeira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 compreende o conjunto de atividades relacionadas com a gestão do fluxo de recursos financeiros na organização.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As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funções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 típicas do administrador financeiro são:</a:t>
            </a:r>
          </a:p>
          <a:p>
            <a:pPr lvl="1" eaLnBrk="1" hangingPunct="1">
              <a:lnSpc>
                <a:spcPct val="120000"/>
              </a:lnSpc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Análise, planejamento e controle financeiro.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Tomada de decisões de investimento.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lnSpc>
                <a:spcPct val="120000"/>
              </a:lnSpc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Tomada de decisões de financiamento.</a:t>
            </a:r>
          </a:p>
          <a:p>
            <a:pPr eaLnBrk="1" hangingPunct="1">
              <a:lnSpc>
                <a:spcPct val="120000"/>
              </a:lnSpc>
              <a:spcBef>
                <a:spcPts val="1800"/>
              </a:spcBef>
            </a:pPr>
            <a:r>
              <a:rPr lang="pt-BR" sz="2200" dirty="0">
                <a:solidFill>
                  <a:srgbClr val="000000"/>
                </a:solidFill>
                <a:latin typeface="Arial" charset="0"/>
              </a:rPr>
              <a:t>Para a administração financeira, o objetivo da empresa é a </a:t>
            </a: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maximização da riqueza dos proprietários de capital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, ou seja, a maximização do valor de mercado da empresa.</a:t>
            </a:r>
          </a:p>
        </p:txBody>
      </p:sp>
      <p:sp>
        <p:nvSpPr>
          <p:cNvPr id="6148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01A133D-542C-A349-ABD0-7C3A8B753208}" type="slidenum">
              <a:rPr lang="pt-BR">
                <a:solidFill>
                  <a:srgbClr val="FCDC00"/>
                </a:solidFill>
              </a:rPr>
              <a:pPr eaLnBrk="1" hangingPunct="1"/>
              <a:t>3</a:t>
            </a:fld>
            <a:endParaRPr lang="pt-BR">
              <a:solidFill>
                <a:srgbClr val="FCD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3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>
                <a:solidFill>
                  <a:srgbClr val="000000"/>
                </a:solidFill>
                <a:latin typeface="Arial" charset="0"/>
              </a:rPr>
              <a:t>Visão histórica da </a:t>
            </a:r>
            <a:br>
              <a:rPr lang="pt-BR">
                <a:solidFill>
                  <a:srgbClr val="000000"/>
                </a:solidFill>
                <a:latin typeface="Arial" charset="0"/>
              </a:rPr>
            </a:br>
            <a:r>
              <a:rPr lang="pt-BR">
                <a:solidFill>
                  <a:srgbClr val="000000"/>
                </a:solidFill>
                <a:latin typeface="Arial" charset="0"/>
              </a:rPr>
              <a:t>administração financeira</a:t>
            </a:r>
          </a:p>
        </p:txBody>
      </p:sp>
      <p:pic>
        <p:nvPicPr>
          <p:cNvPr id="7172" name="Imagem 4" descr="Imagem1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2214563"/>
            <a:ext cx="7242175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17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A estrutura da função </a:t>
            </a:r>
            <a:br>
              <a:rPr lang="pt-BR" dirty="0">
                <a:solidFill>
                  <a:srgbClr val="000000"/>
                </a:solidFill>
                <a:latin typeface="Arial" charset="0"/>
              </a:rPr>
            </a:br>
            <a:r>
              <a:rPr lang="pt-BR" dirty="0">
                <a:solidFill>
                  <a:srgbClr val="000000"/>
                </a:solidFill>
                <a:latin typeface="Arial" charset="0"/>
              </a:rPr>
              <a:t>financeira na organização</a:t>
            </a:r>
          </a:p>
        </p:txBody>
      </p:sp>
      <p:sp>
        <p:nvSpPr>
          <p:cNvPr id="8195" name="Espaço Reservado para Número de Slide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03ACDA-29A4-8A4A-A3AA-D8FE8EFB2B9C}" type="slidenum">
              <a:rPr lang="pt-BR">
                <a:solidFill>
                  <a:srgbClr val="FCDC00"/>
                </a:solidFill>
              </a:rPr>
              <a:pPr eaLnBrk="1" hangingPunct="1"/>
              <a:t>5</a:t>
            </a:fld>
            <a:endParaRPr lang="pt-BR">
              <a:solidFill>
                <a:srgbClr val="FCDC00"/>
              </a:solidFill>
            </a:endParaRPr>
          </a:p>
        </p:txBody>
      </p:sp>
      <p:pic>
        <p:nvPicPr>
          <p:cNvPr id="8196" name="Imagem 8" descr="cap12_0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556792"/>
            <a:ext cx="644842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04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Ciclos da empresa para a administração financeira</a:t>
            </a:r>
          </a:p>
        </p:txBody>
      </p:sp>
      <p:sp>
        <p:nvSpPr>
          <p:cNvPr id="9219" name="Espaço Reservado para Número de Slide 1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4279A30-0381-D24F-BCD7-C9F6FCEEF380}" type="slidenum">
              <a:rPr lang="pt-BR">
                <a:solidFill>
                  <a:srgbClr val="FCDC00"/>
                </a:solidFill>
              </a:rPr>
              <a:pPr eaLnBrk="1" hangingPunct="1"/>
              <a:t>6</a:t>
            </a:fld>
            <a:endParaRPr lang="pt-BR">
              <a:solidFill>
                <a:srgbClr val="FCDC00"/>
              </a:solidFill>
            </a:endParaRPr>
          </a:p>
        </p:txBody>
      </p:sp>
      <p:pic>
        <p:nvPicPr>
          <p:cNvPr id="9220" name="Imagem 16" descr="cap12_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487" y="1426493"/>
            <a:ext cx="4949825" cy="452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23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Ciclo de exploração</a:t>
            </a:r>
            <a:br>
              <a:rPr lang="pt-BR" dirty="0">
                <a:solidFill>
                  <a:srgbClr val="000000"/>
                </a:solidFill>
                <a:latin typeface="Arial" charset="0"/>
              </a:rPr>
            </a:br>
            <a:r>
              <a:rPr lang="pt-BR" sz="2800" dirty="0">
                <a:solidFill>
                  <a:srgbClr val="000000"/>
                </a:solidFill>
                <a:latin typeface="Arial" charset="0"/>
              </a:rPr>
              <a:t>Exemplo</a:t>
            </a:r>
            <a:endParaRPr lang="pt-BR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3" name="Espaço Reservado para Número de Slide 1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DBC7DDA-A88A-7B41-82C6-B9C406A11940}" type="slidenum">
              <a:rPr lang="pt-BR">
                <a:solidFill>
                  <a:srgbClr val="FCDC00"/>
                </a:solidFill>
              </a:rPr>
              <a:pPr eaLnBrk="1" hangingPunct="1"/>
              <a:t>7</a:t>
            </a:fld>
            <a:endParaRPr lang="pt-BR">
              <a:solidFill>
                <a:srgbClr val="FCDC00"/>
              </a:solidFill>
            </a:endParaRPr>
          </a:p>
        </p:txBody>
      </p:sp>
      <p:pic>
        <p:nvPicPr>
          <p:cNvPr id="10244" name="Imagem 26" descr="cap12_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2071688"/>
            <a:ext cx="76136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028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Dinâmica das </a:t>
            </a:r>
            <a:br>
              <a:rPr lang="pt-BR" dirty="0">
                <a:solidFill>
                  <a:srgbClr val="000000"/>
                </a:solidFill>
                <a:latin typeface="Arial" charset="0"/>
              </a:rPr>
            </a:br>
            <a:r>
              <a:rPr lang="pt-BR" dirty="0">
                <a:solidFill>
                  <a:srgbClr val="000000"/>
                </a:solidFill>
                <a:latin typeface="Arial" charset="0"/>
              </a:rPr>
              <a:t>decisões financeiras</a:t>
            </a:r>
          </a:p>
        </p:txBody>
      </p:sp>
      <p:sp>
        <p:nvSpPr>
          <p:cNvPr id="11267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1C5A94E-F042-BB4E-AA5A-52D38455ECB8}" type="slidenum">
              <a:rPr lang="pt-BR">
                <a:solidFill>
                  <a:srgbClr val="FCDC00"/>
                </a:solidFill>
              </a:rPr>
              <a:pPr eaLnBrk="1" hangingPunct="1"/>
              <a:t>8</a:t>
            </a:fld>
            <a:endParaRPr lang="pt-BR">
              <a:solidFill>
                <a:srgbClr val="FCDC00"/>
              </a:solidFill>
            </a:endParaRPr>
          </a:p>
        </p:txBody>
      </p:sp>
      <p:pic>
        <p:nvPicPr>
          <p:cNvPr id="11268" name="Imagem 46" descr="Imagem1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271713"/>
            <a:ext cx="8001000" cy="344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2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>
                <a:solidFill>
                  <a:srgbClr val="000000"/>
                </a:solidFill>
                <a:latin typeface="Arial" charset="0"/>
              </a:rPr>
              <a:t>Demonstrações financeiras</a:t>
            </a:r>
          </a:p>
        </p:txBody>
      </p:sp>
      <p:sp>
        <p:nvSpPr>
          <p:cNvPr id="1331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3615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Demonstrações financeiras obrigatórias</a:t>
            </a:r>
            <a:r>
              <a:rPr lang="pt-BR" sz="2200" dirty="0">
                <a:solidFill>
                  <a:srgbClr val="000000"/>
                </a:solidFill>
                <a:latin typeface="Arial" charset="0"/>
              </a:rPr>
              <a:t>: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Balanço patrimonial (BP).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Demonstração do resultado do exercício (DRE).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Demonstração das mutações do patrimônio líquido (DMPL).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Demonstração de origens e aplicações de recursos (DOAR).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120000"/>
              </a:lnSpc>
              <a:spcBef>
                <a:spcPts val="1800"/>
              </a:spcBef>
            </a:pPr>
            <a:r>
              <a:rPr lang="pt-BR" sz="2200" b="1" dirty="0">
                <a:solidFill>
                  <a:srgbClr val="000000"/>
                </a:solidFill>
                <a:latin typeface="Arial" charset="0"/>
              </a:rPr>
              <a:t>Demonstrações e relatórios financeiros facultativos: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Demonstração de fluxos de caixa (DFC).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Relatório da administração.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Notas explicativas.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pt-BR" sz="2000" dirty="0">
                <a:solidFill>
                  <a:srgbClr val="000000"/>
                </a:solidFill>
                <a:latin typeface="Arial" charset="0"/>
              </a:rPr>
              <a:t>Parecer de auditores independentes.</a:t>
            </a:r>
            <a:endParaRPr lang="en-US" sz="2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6" name="Espaço Reservado para Número de Slide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429375"/>
            <a:ext cx="642937" cy="4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06F6520-8DA7-0547-A181-B0796236D3A5}" type="slidenum">
              <a:rPr lang="pt-BR">
                <a:solidFill>
                  <a:srgbClr val="FCDC00"/>
                </a:solidFill>
              </a:rPr>
              <a:pPr eaLnBrk="1" hangingPunct="1"/>
              <a:t>9</a:t>
            </a:fld>
            <a:endParaRPr lang="pt-BR">
              <a:solidFill>
                <a:srgbClr val="FCD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81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3544</TotalTime>
  <Words>521</Words>
  <Application>Microsoft Macintosh PowerPoint</Application>
  <PresentationFormat>On-screen Show (4:3)</PresentationFormat>
  <Paragraphs>98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Tema do Office</vt:lpstr>
      <vt:lpstr>Personalizar design</vt:lpstr>
      <vt:lpstr>A Área de Finanças</vt:lpstr>
      <vt:lpstr>PowerPoint Presentation</vt:lpstr>
      <vt:lpstr>Fundamentos de  administração financeira</vt:lpstr>
      <vt:lpstr>Visão histórica da  administração financeira</vt:lpstr>
      <vt:lpstr>A estrutura da função  financeira na organização</vt:lpstr>
      <vt:lpstr>Ciclos da empresa para a administração financeira</vt:lpstr>
      <vt:lpstr>Ciclo de exploração Exemplo</vt:lpstr>
      <vt:lpstr>Dinâmica das  decisões financeiras</vt:lpstr>
      <vt:lpstr>Demonstrações financeiras</vt:lpstr>
      <vt:lpstr>Balanço patrimonial Estrutura</vt:lpstr>
      <vt:lpstr>Decisões de investimento</vt:lpstr>
      <vt:lpstr>Processo de  investimento de capital</vt:lpstr>
      <vt:lpstr>Decisões de financiamento</vt:lpstr>
      <vt:lpstr>Financiamento de curto prazo</vt:lpstr>
      <vt:lpstr>Financiamento de longo prazo</vt:lpstr>
      <vt:lpstr>Estrutura de capital</vt:lpstr>
      <vt:lpstr>Estrutura e custo de capital Exemplo com empresas brasileiras</vt:lpstr>
      <vt:lpstr>Política de dividendos</vt:lpstr>
      <vt:lpstr>Diagnóstico  financeiro da empresa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RFS</dc:creator>
  <cp:lastModifiedBy>Luciano Castro</cp:lastModifiedBy>
  <cp:revision>111</cp:revision>
  <dcterms:created xsi:type="dcterms:W3CDTF">2012-08-09T18:35:10Z</dcterms:created>
  <dcterms:modified xsi:type="dcterms:W3CDTF">2014-05-28T23:23:43Z</dcterms:modified>
</cp:coreProperties>
</file>