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81" r:id="rId3"/>
    <p:sldId id="372" r:id="rId4"/>
    <p:sldId id="374" r:id="rId5"/>
    <p:sldId id="375" r:id="rId6"/>
    <p:sldId id="376" r:id="rId7"/>
    <p:sldId id="377" r:id="rId8"/>
    <p:sldId id="378" r:id="rId9"/>
    <p:sldId id="379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87884" autoAdjust="0"/>
  </p:normalViewPr>
  <p:slideViewPr>
    <p:cSldViewPr>
      <p:cViewPr>
        <p:scale>
          <a:sx n="75" d="100"/>
          <a:sy n="75" d="100"/>
        </p:scale>
        <p:origin x="-208" y="1096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28/05/14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28/05/14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066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02371A-2939-0F47-8CC3-1C4951050081}" type="slidenum">
              <a:rPr lang="pt-BR">
                <a:latin typeface="Calibri" charset="0"/>
              </a:rPr>
              <a:pPr eaLnBrk="1" hangingPunct="1"/>
              <a:t>16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D9A869-D3E5-704D-9ECB-2FDECFE90BF6}" type="slidenum">
              <a:rPr lang="pt-BR">
                <a:latin typeface="Calibri" charset="0"/>
              </a:rPr>
              <a:pPr eaLnBrk="1" hangingPunct="1"/>
              <a:t>17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AC893D-EE34-C549-93EC-9530F6D55928}" type="slidenum">
              <a:rPr lang="pt-BR">
                <a:latin typeface="Calibri" charset="0"/>
              </a:rPr>
              <a:pPr eaLnBrk="1" hangingPunct="1"/>
              <a:t>19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12A1F8-CF17-3E4F-BF3F-8F63341F1D33}" type="slidenum">
              <a:rPr lang="pt-BR">
                <a:latin typeface="Calibri" charset="0"/>
              </a:rPr>
              <a:pPr eaLnBrk="1" hangingPunct="1"/>
              <a:t>2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eg"/><Relationship Id="rId3" Type="http://schemas.openxmlformats.org/officeDocument/2006/relationships/image" Target="../media/image7.gi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7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38150"/>
            <a:ext cx="8520112" cy="469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4313" y="1143000"/>
            <a:ext cx="8701087" cy="5399088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4500563" y="6615113"/>
            <a:ext cx="925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D49E-EE9E-4894-ACEA-DAA0106B892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59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22" Type="http://schemas.openxmlformats.org/officeDocument/2006/relationships/image" Target="../media/image2.gif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20" Type="http://schemas.openxmlformats.org/officeDocument/2006/relationships/image" Target="../media/image2.gif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36.xml"/><Relationship Id="rId18" Type="http://schemas.openxmlformats.org/officeDocument/2006/relationships/theme" Target="../theme/theme2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91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3"/>
          <p:cNvSpPr>
            <a:spLocks noGrp="1"/>
          </p:cNvSpPr>
          <p:nvPr>
            <p:ph type="ctrTitle" sz="quarter"/>
          </p:nvPr>
        </p:nvSpPr>
        <p:spPr>
          <a:xfrm>
            <a:off x="3239344" y="1916832"/>
            <a:ext cx="5904656" cy="1097736"/>
          </a:xfrm>
        </p:spPr>
        <p:txBody>
          <a:bodyPr/>
          <a:lstStyle/>
          <a:p>
            <a:r>
              <a:rPr lang="pt-BR" sz="4000" dirty="0" smtClean="0"/>
              <a:t>A Área de Finanças</a:t>
            </a:r>
          </a:p>
        </p:txBody>
      </p:sp>
      <p:sp>
        <p:nvSpPr>
          <p:cNvPr id="33795" name="Subtítulo 4"/>
          <p:cNvSpPr>
            <a:spLocks noGrp="1"/>
          </p:cNvSpPr>
          <p:nvPr>
            <p:ph type="subTitle" sz="quarter" idx="1"/>
          </p:nvPr>
        </p:nvSpPr>
        <p:spPr>
          <a:xfrm>
            <a:off x="323528" y="5708848"/>
            <a:ext cx="8820472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BR" sz="3200" b="1" dirty="0" smtClean="0"/>
              <a:t>Luciano Thomé e Castro</a:t>
            </a:r>
          </a:p>
          <a:p>
            <a:pPr algn="ctr">
              <a:lnSpc>
                <a:spcPct val="80000"/>
              </a:lnSpc>
            </a:pPr>
            <a:endParaRPr lang="pt-BR" sz="3200" b="1" dirty="0" smtClean="0"/>
          </a:p>
          <a:p>
            <a:pPr algn="ctr">
              <a:lnSpc>
                <a:spcPct val="80000"/>
              </a:lnSpc>
            </a:pPr>
            <a:r>
              <a:rPr lang="pt-BR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3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Balanço patrimonial</a:t>
            </a:r>
            <a:r>
              <a:rPr lang="pt-BR" sz="3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pt-BR" sz="3000" dirty="0">
                <a:solidFill>
                  <a:srgbClr val="000000"/>
                </a:solidFill>
                <a:latin typeface="Arial" charset="0"/>
              </a:rPr>
            </a:br>
            <a:r>
              <a:rPr lang="pt-BR" sz="2800" dirty="0">
                <a:solidFill>
                  <a:srgbClr val="000000"/>
                </a:solidFill>
                <a:latin typeface="Arial" charset="0"/>
              </a:rPr>
              <a:t>Estrutura</a:t>
            </a:r>
            <a:endParaRPr lang="pt-BR" sz="3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39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7D3202-2FBE-D14F-B9B7-567BC1CBA1F2}" type="slidenum">
              <a:rPr lang="pt-BR">
                <a:solidFill>
                  <a:srgbClr val="FCDC00"/>
                </a:solidFill>
              </a:rPr>
              <a:pPr eaLnBrk="1" hangingPunct="1"/>
              <a:t>10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14340" name="Imagem 5" descr="cap12_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33" y="1412776"/>
            <a:ext cx="7216775" cy="451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63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Decisões de investimento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Por ser uma das alavancas fundamentais do crescimento das empresas, as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decisões de investimento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devem ser consideradas no âmbito da estratégia global da empresa.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Os investimentos podem ser agrupados nas seguintes categorias</a:t>
            </a:r>
            <a:r>
              <a:rPr lang="pt-PT" sz="2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Expansão.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Substituição.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Renovação.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Outros.</a:t>
            </a:r>
          </a:p>
        </p:txBody>
      </p:sp>
      <p:sp>
        <p:nvSpPr>
          <p:cNvPr id="15364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0A1D91-1764-634A-8B4E-BF0030693CE1}" type="slidenum">
              <a:rPr lang="pt-BR">
                <a:solidFill>
                  <a:srgbClr val="FCDC00"/>
                </a:solidFill>
              </a:rPr>
              <a:pPr eaLnBrk="1" hangingPunct="1"/>
              <a:t>11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b="1" dirty="0">
                <a:solidFill>
                  <a:srgbClr val="000000"/>
                </a:solidFill>
                <a:latin typeface="Arial" charset="0"/>
              </a:rPr>
              <a:t>Processo de </a:t>
            </a:r>
            <a:br>
              <a:rPr lang="pt-BR" b="1" dirty="0">
                <a:solidFill>
                  <a:srgbClr val="000000"/>
                </a:solidFill>
                <a:latin typeface="Arial" charset="0"/>
              </a:rPr>
            </a:br>
            <a:r>
              <a:rPr lang="pt-BR" b="1" dirty="0">
                <a:solidFill>
                  <a:srgbClr val="000000"/>
                </a:solidFill>
                <a:latin typeface="Arial" charset="0"/>
              </a:rPr>
              <a:t>investimento de capital</a:t>
            </a:r>
          </a:p>
        </p:txBody>
      </p:sp>
      <p:sp>
        <p:nvSpPr>
          <p:cNvPr id="16387" name="Espaço Reservado para Número de Slid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FA6A13-F999-5649-A854-1AA05A2F0862}" type="slidenum">
              <a:rPr lang="pt-BR">
                <a:solidFill>
                  <a:srgbClr val="FCDC00"/>
                </a:solidFill>
              </a:rPr>
              <a:pPr eaLnBrk="1" hangingPunct="1"/>
              <a:t>12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16388" name="Imagem 8" descr="cap12_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343150"/>
            <a:ext cx="8204200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65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Decisões de financiamento</a:t>
            </a:r>
          </a:p>
        </p:txBody>
      </p:sp>
      <p:sp>
        <p:nvSpPr>
          <p:cNvPr id="17411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política de financiamento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de uma empresa consiste na definição da melhor composição de recursos que serão utilizados no financiamento de suas atividades.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Em outras palavras, consiste na definição da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estrutura financeira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 mais adequada para a organização.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Esses recursos podem ser classificados como: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Recursos próprios ou de terceiros.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Recursos permanentes ou temporários.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Recursos onerosos ou não onerosos.</a:t>
            </a:r>
            <a:endParaRPr lang="pt-BR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2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53AD29-BEB0-124A-9ABB-30F8C44890EB}" type="slidenum">
              <a:rPr lang="pt-BR">
                <a:solidFill>
                  <a:srgbClr val="FCDC00"/>
                </a:solidFill>
              </a:rPr>
              <a:pPr eaLnBrk="1" hangingPunct="1"/>
              <a:t>13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9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Financiamento de curto prazo</a:t>
            </a:r>
          </a:p>
        </p:txBody>
      </p:sp>
      <p:sp>
        <p:nvSpPr>
          <p:cNvPr id="19459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As principais fontes de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financiamento de curto prazo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podem ser agrupadas em:</a:t>
            </a:r>
          </a:p>
          <a:p>
            <a:pPr lvl="1" eaLnBrk="1" hangingPunct="1">
              <a:spcBef>
                <a:spcPts val="18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Crédito de fornecedores.</a:t>
            </a:r>
          </a:p>
          <a:p>
            <a:pPr lvl="1" eaLnBrk="1" hangingPunct="1">
              <a:spcBef>
                <a:spcPts val="18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Crédito bancário:</a:t>
            </a:r>
          </a:p>
          <a:p>
            <a:pPr lvl="2" eaLnBrk="1" hangingPunct="1"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Empréstimos de capital de giro.</a:t>
            </a:r>
          </a:p>
          <a:p>
            <a:pPr lvl="2" eaLnBrk="1" hangingPunct="1"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Desconto de títulos.</a:t>
            </a:r>
          </a:p>
          <a:p>
            <a:pPr lvl="2" eaLnBrk="1" hangingPunct="1"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Contas garantidas.</a:t>
            </a:r>
          </a:p>
          <a:p>
            <a:pPr lvl="2" eaLnBrk="1" hangingPunct="1"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Crédito rotativo.</a:t>
            </a:r>
          </a:p>
          <a:p>
            <a:pPr lvl="1" eaLnBrk="1" hangingPunct="1">
              <a:spcBef>
                <a:spcPts val="1800"/>
              </a:spcBef>
            </a:pPr>
            <a:r>
              <a:rPr lang="pt-BR" sz="2200" b="1" i="1" dirty="0" err="1" smtClean="0">
                <a:solidFill>
                  <a:srgbClr val="000000"/>
                </a:solidFill>
                <a:latin typeface="Arial" charset="0"/>
              </a:rPr>
              <a:t>Factoring</a:t>
            </a:r>
            <a:r>
              <a:rPr lang="pt-BR" sz="2200" b="1" i="1" dirty="0">
                <a:solidFill>
                  <a:srgbClr val="000000"/>
                </a:solidFill>
                <a:latin typeface="Arial" charset="0"/>
              </a:rPr>
              <a:t>.</a:t>
            </a:r>
            <a:endParaRPr lang="pt-BR" sz="2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0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991EF9-8CDD-DD45-96DC-E5805B4C0083}" type="slidenum">
              <a:rPr lang="pt-BR">
                <a:solidFill>
                  <a:srgbClr val="FCDC00"/>
                </a:solidFill>
              </a:rPr>
              <a:pPr eaLnBrk="1" hangingPunct="1"/>
              <a:t>14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9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Financiamento de longo prazo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Pode-se distinguir dois tipos de financiamento de longo prazo:</a:t>
            </a:r>
          </a:p>
          <a:p>
            <a:pPr lvl="1" eaLnBrk="1" hangingPunct="1">
              <a:spcBef>
                <a:spcPts val="12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Financiamento com capitais próprios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lvl="2" eaLnBrk="1" hangingPunct="1">
              <a:spcBef>
                <a:spcPts val="9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Aumento de capital.</a:t>
            </a:r>
          </a:p>
          <a:p>
            <a:pPr lvl="2" eaLnBrk="1" hangingPunct="1">
              <a:spcBef>
                <a:spcPts val="9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Autofinanciamento.</a:t>
            </a:r>
          </a:p>
          <a:p>
            <a:pPr lvl="1" eaLnBrk="1" hangingPunct="1">
              <a:spcBef>
                <a:spcPts val="12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Financiamento com capitais de terceiros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lvl="2" eaLnBrk="1" hangingPunct="1">
              <a:spcBef>
                <a:spcPts val="9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Empréstimos bancários de longo prazo.</a:t>
            </a:r>
          </a:p>
          <a:p>
            <a:pPr lvl="2" eaLnBrk="1" hangingPunct="1">
              <a:spcBef>
                <a:spcPts val="9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Repasses de recursos internos.</a:t>
            </a:r>
          </a:p>
          <a:p>
            <a:pPr lvl="2" eaLnBrk="1" hangingPunct="1">
              <a:spcBef>
                <a:spcPts val="9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Arrendamento mercantil (leasing).</a:t>
            </a:r>
          </a:p>
          <a:p>
            <a:pPr lvl="2" eaLnBrk="1" hangingPunct="1">
              <a:spcBef>
                <a:spcPts val="9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Subscrição de debêntures.</a:t>
            </a:r>
          </a:p>
        </p:txBody>
      </p:sp>
      <p:sp>
        <p:nvSpPr>
          <p:cNvPr id="20484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2E0AB8-3CA5-E749-AC51-394A8C959D27}" type="slidenum">
              <a:rPr lang="pt-BR">
                <a:solidFill>
                  <a:srgbClr val="FCDC00"/>
                </a:solidFill>
              </a:rPr>
              <a:pPr eaLnBrk="1" hangingPunct="1"/>
              <a:t>15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2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Estrutura de capital</a:t>
            </a:r>
            <a:endParaRPr lang="pt-BR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7" name="Espaço Reservado para Número de Slide 1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76A0CE-7F42-4C4F-A6D4-B14EDD3040F1}" type="slidenum">
              <a:rPr lang="pt-BR">
                <a:solidFill>
                  <a:srgbClr val="FCDC00"/>
                </a:solidFill>
              </a:rPr>
              <a:pPr eaLnBrk="1" hangingPunct="1"/>
              <a:t>16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21508" name="Imagem 15" descr="cap12_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2193925"/>
            <a:ext cx="6881812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8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Estrutura e custo de capital</a:t>
            </a:r>
            <a:br>
              <a:rPr lang="pt-BR" dirty="0">
                <a:solidFill>
                  <a:srgbClr val="000000"/>
                </a:solidFill>
                <a:latin typeface="Arial" charset="0"/>
              </a:rPr>
            </a:br>
            <a:r>
              <a:rPr lang="pt-BR" sz="2800" dirty="0">
                <a:solidFill>
                  <a:srgbClr val="000000"/>
                </a:solidFill>
                <a:latin typeface="Arial" charset="0"/>
              </a:rPr>
              <a:t>Exemplo com empresas brasileiras</a:t>
            </a:r>
            <a:endParaRPr lang="pt-BR" sz="2800" i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2532" name="Imagem 6" descr="cap12_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67" y="1268760"/>
            <a:ext cx="73628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>
                <a:solidFill>
                  <a:srgbClr val="000000"/>
                </a:solidFill>
                <a:latin typeface="Arial" charset="0"/>
              </a:rPr>
              <a:t>Política de dividendos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5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EAB2F3-29C9-6240-B769-968655683562}" type="slidenum">
              <a:rPr lang="pt-BR">
                <a:solidFill>
                  <a:srgbClr val="FCDC00"/>
                </a:solidFill>
              </a:rPr>
              <a:pPr eaLnBrk="1" hangingPunct="1"/>
              <a:t>18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23556" name="Imagem 6" descr="cap12_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15" y="1340768"/>
            <a:ext cx="7997825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44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Diagnóstico </a:t>
            </a:r>
            <a:br>
              <a:rPr lang="pt-BR" dirty="0">
                <a:solidFill>
                  <a:srgbClr val="000000"/>
                </a:solidFill>
                <a:latin typeface="Arial" charset="0"/>
              </a:rPr>
            </a:br>
            <a:r>
              <a:rPr lang="pt-BR" dirty="0">
                <a:solidFill>
                  <a:srgbClr val="000000"/>
                </a:solidFill>
                <a:latin typeface="Arial" charset="0"/>
              </a:rPr>
              <a:t>financeiro da empresa</a:t>
            </a:r>
            <a:endParaRPr lang="pt-BR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diagnóstico financeiro da empresa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consiste na análise do desempenho e da evolução da situação econômico-financeira de uma organização.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diagnóstico financeiro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deve privilegiar: </a:t>
            </a:r>
          </a:p>
          <a:p>
            <a:pPr lvl="1" eaLnBrk="1" hangingPunct="1">
              <a:spcBef>
                <a:spcPts val="12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A avaliação da capacidade da empresa para gerar resultados de forma a remunerar os investidores (ou seja, a </a:t>
            </a: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rentabilidade)</a:t>
            </a:r>
            <a:r>
              <a:rPr lang="pt-BR" sz="2000" dirty="0">
                <a:solidFill>
                  <a:srgbClr val="000000"/>
                </a:solidFill>
                <a:latin typeface="Arial" charset="0"/>
              </a:rPr>
              <a:t>.</a:t>
            </a: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1" eaLnBrk="1" hangingPunct="1">
              <a:spcBef>
                <a:spcPts val="12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A capacidade para honrar os seus compromissos (ou seja, o </a:t>
            </a: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equilíbrio financeiro)</a:t>
            </a:r>
            <a:r>
              <a:rPr lang="pt-BR" sz="20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 eaLnBrk="1" hangingPunct="1">
              <a:spcBef>
                <a:spcPts val="12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eficiência</a:t>
            </a:r>
            <a:r>
              <a:rPr lang="pt-BR" sz="2000" dirty="0">
                <a:solidFill>
                  <a:srgbClr val="000000"/>
                </a:solidFill>
                <a:latin typeface="Arial" charset="0"/>
              </a:rPr>
              <a:t> com que a empresa administra suas atividades operacionais.</a:t>
            </a:r>
          </a:p>
        </p:txBody>
      </p:sp>
    </p:spTree>
    <p:extLst>
      <p:ext uri="{BB962C8B-B14F-4D97-AF65-F5344CB8AC3E}">
        <p14:creationId xmlns:p14="http://schemas.microsoft.com/office/powerpoint/2010/main" val="373144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Administração financeira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Administração financeira nas organizações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Demonstrações 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financeiras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Decisões de investimento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Decisões de financiamento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Política de dividendos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Diagnóstico financeiro da empresa</a:t>
            </a:r>
          </a:p>
        </p:txBody>
      </p:sp>
      <p:sp>
        <p:nvSpPr>
          <p:cNvPr id="4100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18D14D-6B06-D141-82CE-2406AA365A0B}" type="slidenum">
              <a:rPr lang="pt-BR">
                <a:solidFill>
                  <a:srgbClr val="FCDC00"/>
                </a:solidFill>
              </a:rPr>
              <a:pPr eaLnBrk="1" hangingPunct="1"/>
              <a:t>2</a:t>
            </a:fld>
            <a:endParaRPr lang="pt-BR">
              <a:solidFill>
                <a:srgbClr val="FCDC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218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Fundamentos de </a:t>
            </a:r>
            <a:br>
              <a:rPr lang="pt-BR" dirty="0">
                <a:solidFill>
                  <a:srgbClr val="000000"/>
                </a:solidFill>
                <a:latin typeface="Arial" charset="0"/>
              </a:rPr>
            </a:br>
            <a:r>
              <a:rPr lang="pt-BR" dirty="0">
                <a:solidFill>
                  <a:srgbClr val="000000"/>
                </a:solidFill>
                <a:latin typeface="Arial" charset="0"/>
              </a:rPr>
              <a:t>administração financeira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 administração financeira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 compreende o conjunto de atividades relacionadas com a gestão do fluxo de recursos financeiros na organização.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As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funções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 típicas do administrador financeiro são: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Análise, planejamento e controle financeiro.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Tomada de decisões de investimento.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Tomada de decisões de financiamento.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Para a administração financeira, o objetivo da empresa é a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maximização da riqueza dos proprietários de capital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, ou seja, a maximização do valor de mercado da empresa.</a:t>
            </a:r>
          </a:p>
        </p:txBody>
      </p:sp>
      <p:sp>
        <p:nvSpPr>
          <p:cNvPr id="6148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1A133D-542C-A349-ABD0-7C3A8B753208}" type="slidenum">
              <a:rPr lang="pt-BR">
                <a:solidFill>
                  <a:srgbClr val="FCDC00"/>
                </a:solidFill>
              </a:rPr>
              <a:pPr eaLnBrk="1" hangingPunct="1"/>
              <a:t>3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3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>
                <a:solidFill>
                  <a:srgbClr val="000000"/>
                </a:solidFill>
                <a:latin typeface="Arial" charset="0"/>
              </a:rPr>
              <a:t>Visão histórica da </a:t>
            </a:r>
            <a:br>
              <a:rPr lang="pt-BR">
                <a:solidFill>
                  <a:srgbClr val="000000"/>
                </a:solidFill>
                <a:latin typeface="Arial" charset="0"/>
              </a:rPr>
            </a:br>
            <a:r>
              <a:rPr lang="pt-BR">
                <a:solidFill>
                  <a:srgbClr val="000000"/>
                </a:solidFill>
                <a:latin typeface="Arial" charset="0"/>
              </a:rPr>
              <a:t>administração financeira</a:t>
            </a:r>
          </a:p>
        </p:txBody>
      </p:sp>
      <p:pic>
        <p:nvPicPr>
          <p:cNvPr id="7172" name="Imagem 4" descr="Imagem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2214563"/>
            <a:ext cx="72421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17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A estrutura da função </a:t>
            </a:r>
            <a:br>
              <a:rPr lang="pt-BR" dirty="0">
                <a:solidFill>
                  <a:srgbClr val="000000"/>
                </a:solidFill>
                <a:latin typeface="Arial" charset="0"/>
              </a:rPr>
            </a:br>
            <a:r>
              <a:rPr lang="pt-BR" dirty="0">
                <a:solidFill>
                  <a:srgbClr val="000000"/>
                </a:solidFill>
                <a:latin typeface="Arial" charset="0"/>
              </a:rPr>
              <a:t>financeira na organização</a:t>
            </a:r>
          </a:p>
        </p:txBody>
      </p:sp>
      <p:sp>
        <p:nvSpPr>
          <p:cNvPr id="8195" name="Espaço Reservado para Número de Slid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03ACDA-29A4-8A4A-A3AA-D8FE8EFB2B9C}" type="slidenum">
              <a:rPr lang="pt-BR">
                <a:solidFill>
                  <a:srgbClr val="FCDC00"/>
                </a:solidFill>
              </a:rPr>
              <a:pPr eaLnBrk="1" hangingPunct="1"/>
              <a:t>5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8196" name="Imagem 8" descr="cap12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56792"/>
            <a:ext cx="64484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0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Ciclos da empresa para a administração financeira</a:t>
            </a:r>
          </a:p>
        </p:txBody>
      </p:sp>
      <p:sp>
        <p:nvSpPr>
          <p:cNvPr id="9219" name="Espaço Reservado para Número de Slide 1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279A30-0381-D24F-BCD7-C9F6FCEEF380}" type="slidenum">
              <a:rPr lang="pt-BR">
                <a:solidFill>
                  <a:srgbClr val="FCDC00"/>
                </a:solidFill>
              </a:rPr>
              <a:pPr eaLnBrk="1" hangingPunct="1"/>
              <a:t>6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9220" name="Imagem 16" descr="cap12_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87" y="1426493"/>
            <a:ext cx="494982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23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Ciclo de exploração</a:t>
            </a:r>
            <a:br>
              <a:rPr lang="pt-BR" dirty="0">
                <a:solidFill>
                  <a:srgbClr val="000000"/>
                </a:solidFill>
                <a:latin typeface="Arial" charset="0"/>
              </a:rPr>
            </a:br>
            <a:r>
              <a:rPr lang="pt-BR" sz="2800" dirty="0">
                <a:solidFill>
                  <a:srgbClr val="000000"/>
                </a:solidFill>
                <a:latin typeface="Arial" charset="0"/>
              </a:rPr>
              <a:t>Exemplo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3" name="Espaço Reservado para Número de Slide 1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BC7DDA-A88A-7B41-82C6-B9C406A11940}" type="slidenum">
              <a:rPr lang="pt-BR">
                <a:solidFill>
                  <a:srgbClr val="FCDC00"/>
                </a:solidFill>
              </a:rPr>
              <a:pPr eaLnBrk="1" hangingPunct="1"/>
              <a:t>7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10244" name="Imagem 26" descr="cap12_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071688"/>
            <a:ext cx="76136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28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Dinâmica das </a:t>
            </a:r>
            <a:br>
              <a:rPr lang="pt-BR" dirty="0">
                <a:solidFill>
                  <a:srgbClr val="000000"/>
                </a:solidFill>
                <a:latin typeface="Arial" charset="0"/>
              </a:rPr>
            </a:br>
            <a:r>
              <a:rPr lang="pt-BR" dirty="0">
                <a:solidFill>
                  <a:srgbClr val="000000"/>
                </a:solidFill>
                <a:latin typeface="Arial" charset="0"/>
              </a:rPr>
              <a:t>decisões financeiras</a:t>
            </a:r>
          </a:p>
        </p:txBody>
      </p:sp>
      <p:sp>
        <p:nvSpPr>
          <p:cNvPr id="11267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C5A94E-F042-BB4E-AA5A-52D38455ECB8}" type="slidenum">
              <a:rPr lang="pt-BR">
                <a:solidFill>
                  <a:srgbClr val="FCDC00"/>
                </a:solidFill>
              </a:rPr>
              <a:pPr eaLnBrk="1" hangingPunct="1"/>
              <a:t>8</a:t>
            </a:fld>
            <a:endParaRPr lang="pt-BR">
              <a:solidFill>
                <a:srgbClr val="FCDC00"/>
              </a:solidFill>
            </a:endParaRPr>
          </a:p>
        </p:txBody>
      </p:sp>
      <p:pic>
        <p:nvPicPr>
          <p:cNvPr id="11268" name="Imagem 46" descr="Imagem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271713"/>
            <a:ext cx="8001000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Demonstrações financeiras</a:t>
            </a:r>
          </a:p>
        </p:txBody>
      </p:sp>
      <p:sp>
        <p:nvSpPr>
          <p:cNvPr id="1331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15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Demonstrações financeiras obrigatórias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Balanço patrimonial (BP).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Demonstração do resultado do exercício (DRE).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Demonstração das mutações do patrimônio líquido (DMPL).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Demonstração de origens e aplicações de recursos (DOAR).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ts val="18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Demonstrações e relatórios financeiros facultativos: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Demonstração de fluxos de caixa (DFC).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Relatório da administração.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Notas explicativas.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Parecer de auditores independentes.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Espaço Reservado para Número de Slid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429375"/>
            <a:ext cx="642937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6F6520-8DA7-0547-A181-B0796236D3A5}" type="slidenum">
              <a:rPr lang="pt-BR">
                <a:solidFill>
                  <a:srgbClr val="FCDC00"/>
                </a:solidFill>
              </a:rPr>
              <a:pPr eaLnBrk="1" hangingPunct="1"/>
              <a:t>9</a:t>
            </a:fld>
            <a:endParaRPr lang="pt-BR">
              <a:solidFill>
                <a:srgbClr val="FCD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1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3544</TotalTime>
  <Words>521</Words>
  <Application>Microsoft Macintosh PowerPoint</Application>
  <PresentationFormat>On-screen Show (4:3)</PresentationFormat>
  <Paragraphs>98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Tema do Office</vt:lpstr>
      <vt:lpstr>Personalizar design</vt:lpstr>
      <vt:lpstr>A Área de Finanças</vt:lpstr>
      <vt:lpstr>PowerPoint Presentation</vt:lpstr>
      <vt:lpstr>Fundamentos de  administração financeira</vt:lpstr>
      <vt:lpstr>Visão histórica da  administração financeira</vt:lpstr>
      <vt:lpstr>A estrutura da função  financeira na organização</vt:lpstr>
      <vt:lpstr>Ciclos da empresa para a administração financeira</vt:lpstr>
      <vt:lpstr>Ciclo de exploração Exemplo</vt:lpstr>
      <vt:lpstr>Dinâmica das  decisões financeiras</vt:lpstr>
      <vt:lpstr>Demonstrações financeiras</vt:lpstr>
      <vt:lpstr>Balanço patrimonial Estrutura</vt:lpstr>
      <vt:lpstr>Decisões de investimento</vt:lpstr>
      <vt:lpstr>Processo de  investimento de capital</vt:lpstr>
      <vt:lpstr>Decisões de financiamento</vt:lpstr>
      <vt:lpstr>Financiamento de curto prazo</vt:lpstr>
      <vt:lpstr>Financiamento de longo prazo</vt:lpstr>
      <vt:lpstr>Estrutura de capital</vt:lpstr>
      <vt:lpstr>Estrutura e custo de capital Exemplo com empresas brasileiras</vt:lpstr>
      <vt:lpstr>Política de dividendos</vt:lpstr>
      <vt:lpstr>Diagnóstico  financeiro da empresa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Luciano Castro</cp:lastModifiedBy>
  <cp:revision>111</cp:revision>
  <dcterms:created xsi:type="dcterms:W3CDTF">2012-08-09T18:35:10Z</dcterms:created>
  <dcterms:modified xsi:type="dcterms:W3CDTF">2014-05-28T23:23:43Z</dcterms:modified>
</cp:coreProperties>
</file>