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458" r:id="rId3"/>
    <p:sldId id="444" r:id="rId4"/>
    <p:sldId id="446" r:id="rId5"/>
    <p:sldId id="447" r:id="rId6"/>
    <p:sldId id="443" r:id="rId7"/>
    <p:sldId id="448" r:id="rId8"/>
    <p:sldId id="450" r:id="rId9"/>
    <p:sldId id="451" r:id="rId10"/>
    <p:sldId id="459" r:id="rId11"/>
    <p:sldId id="452" r:id="rId12"/>
    <p:sldId id="453" r:id="rId13"/>
    <p:sldId id="45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3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14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94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72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3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35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79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0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98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46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53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3807-CCBD-43D0-8024-964DC3BACE01}" type="datetimeFigureOut">
              <a:rPr lang="pt-BR" smtClean="0"/>
              <a:t>21/03/2020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AB9E-FA64-491B-A204-60E2F784B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de novos serviços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pt-BR" sz="2000" dirty="0" smtClean="0"/>
              <a:t>Baseado no Capítulo 4 do livro: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000" b="1" dirty="0" smtClean="0"/>
              <a:t>Administração de Serviços: Operações, estratégia e tecnologia de informação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000" dirty="0" smtClean="0"/>
              <a:t>James A. </a:t>
            </a:r>
            <a:r>
              <a:rPr lang="pt-BR" sz="2000" dirty="0" err="1" smtClean="0"/>
              <a:t>Fitzsimmons</a:t>
            </a:r>
            <a:endParaRPr lang="pt-BR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pt-BR" sz="2000" dirty="0" smtClean="0"/>
              <a:t>Mona J. </a:t>
            </a:r>
            <a:r>
              <a:rPr lang="pt-BR" sz="2000" dirty="0" err="1" smtClean="0"/>
              <a:t>Fitzsimmons</a:t>
            </a:r>
            <a:endParaRPr lang="pt-BR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pt-BR" sz="1800" dirty="0" smtClean="0"/>
              <a:t>Editora Mc </a:t>
            </a:r>
            <a:r>
              <a:rPr lang="pt-BR" sz="1800" dirty="0" err="1" smtClean="0"/>
              <a:t>Graw</a:t>
            </a:r>
            <a:r>
              <a:rPr lang="pt-BR" sz="1800" dirty="0" smtClean="0"/>
              <a:t> Hill / </a:t>
            </a:r>
            <a:r>
              <a:rPr lang="pt-BR" sz="1800" dirty="0" err="1" smtClean="0"/>
              <a:t>Bookman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2276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4586831"/>
            <a:ext cx="12193057" cy="579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300" dirty="0" smtClean="0"/>
              <a:t>Abordagens genéricas para o projeto de sistemas de serviços</a:t>
            </a:r>
            <a:br>
              <a:rPr lang="pt-BR" sz="3300" dirty="0" smtClean="0"/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Abordagem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da linha de </a:t>
            </a:r>
            <a:r>
              <a:rPr lang="pt-BR" sz="2400" dirty="0" err="1">
                <a:solidFill>
                  <a:schemeClr val="bg1">
                    <a:lumMod val="65000"/>
                  </a:schemeClr>
                </a:solidFill>
              </a:rPr>
              <a:t>produç</a:t>
            </a:r>
            <a:r>
              <a:rPr lang="pt-BR" sz="2400" dirty="0" err="1" smtClean="0">
                <a:solidFill>
                  <a:schemeClr val="bg1">
                    <a:lumMod val="65000"/>
                  </a:schemeClr>
                </a:solidFill>
              </a:rPr>
              <a:t>ão</a:t>
            </a: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pt-BR" sz="1200" dirty="0" smtClean="0"/>
          </a:p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Abordagem do cliente como coprodutor</a:t>
            </a:r>
          </a:p>
          <a:p>
            <a:endParaRPr lang="pt-BR" sz="1200" dirty="0" smtClean="0"/>
          </a:p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Abordagem do contato com o cliente</a:t>
            </a:r>
          </a:p>
          <a:p>
            <a:endParaRPr lang="pt-BR" sz="1200" dirty="0" smtClean="0"/>
          </a:p>
          <a:p>
            <a:r>
              <a:rPr lang="pt-BR" sz="2400" b="1" dirty="0"/>
              <a:t>Abordagem da </a:t>
            </a:r>
            <a:r>
              <a:rPr lang="pt-BR" sz="2400" b="1" dirty="0" smtClean="0"/>
              <a:t>capacitação </a:t>
            </a:r>
            <a:r>
              <a:rPr lang="pt-BR" sz="2400" b="1" dirty="0"/>
              <a:t>pela informação</a:t>
            </a:r>
          </a:p>
        </p:txBody>
      </p:sp>
    </p:spTree>
    <p:extLst>
      <p:ext uri="{BB962C8B-B14F-4D97-AF65-F5344CB8AC3E}">
        <p14:creationId xmlns:p14="http://schemas.microsoft.com/office/powerpoint/2010/main" val="9091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da capacitação pela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Nenhum </a:t>
            </a:r>
            <a:r>
              <a:rPr lang="pt-BR" sz="2400" dirty="0" err="1"/>
              <a:t>serviço</a:t>
            </a:r>
            <a:r>
              <a:rPr lang="pt-BR" sz="2400" dirty="0"/>
              <a:t> hoje consegue sobreviver sem fazer uso da </a:t>
            </a:r>
            <a:r>
              <a:rPr lang="pt-BR" sz="2400" b="1" dirty="0" smtClean="0"/>
              <a:t>tecnologia da informação </a:t>
            </a:r>
            <a:r>
              <a:rPr lang="pt-BR" sz="2400" dirty="0" smtClean="0"/>
              <a:t>(TI);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Uma das principais </a:t>
            </a:r>
            <a:r>
              <a:rPr lang="pt-BR" sz="2400" dirty="0" err="1"/>
              <a:t>funções</a:t>
            </a:r>
            <a:r>
              <a:rPr lang="pt-BR" sz="2400" dirty="0"/>
              <a:t> </a:t>
            </a:r>
            <a:r>
              <a:rPr lang="pt-BR" sz="2400" dirty="0" smtClean="0"/>
              <a:t>da TI é </a:t>
            </a:r>
            <a:r>
              <a:rPr lang="pt-BR" sz="2400" b="1" dirty="0"/>
              <a:t>delegar </a:t>
            </a:r>
            <a:r>
              <a:rPr lang="pt-BR" sz="2400" b="1" dirty="0" smtClean="0"/>
              <a:t>poder</a:t>
            </a:r>
            <a:r>
              <a:rPr lang="pt-BR" sz="2400" dirty="0" smtClean="0"/>
              <a:t>:</a:t>
            </a:r>
          </a:p>
          <a:p>
            <a:pPr lvl="1" algn="just"/>
            <a:r>
              <a:rPr lang="pt-BR" dirty="0" smtClean="0"/>
              <a:t>Aos </a:t>
            </a:r>
            <a:r>
              <a:rPr lang="pt-BR" b="1" dirty="0" smtClean="0"/>
              <a:t>empregados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Aos </a:t>
            </a:r>
            <a:r>
              <a:rPr lang="pt-BR" b="1" dirty="0" smtClean="0"/>
              <a:t>clientes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37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Abordagem da capacitação pela informação – </a:t>
            </a:r>
            <a:br>
              <a:rPr lang="pt-BR" sz="2800" dirty="0" smtClean="0"/>
            </a:br>
            <a:r>
              <a:rPr lang="pt-BR" sz="2800" dirty="0" err="1" smtClean="0"/>
              <a:t>Delegac</a:t>
            </a:r>
            <a:r>
              <a:rPr lang="pt-BR" sz="2800" dirty="0" err="1"/>
              <a:t>̧ão</a:t>
            </a:r>
            <a:r>
              <a:rPr lang="pt-BR" sz="2800" dirty="0"/>
              <a:t> de poder ao empregado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desenvolvimento de bancos de dados </a:t>
            </a:r>
            <a:r>
              <a:rPr lang="pt-BR" dirty="0" smtClean="0"/>
              <a:t>relacionais (ou integrados) aumentou a interação entre funcionários e possibilitou a delegação de poder ao empregado;</a:t>
            </a:r>
          </a:p>
          <a:p>
            <a:pPr algn="just">
              <a:lnSpc>
                <a:spcPct val="120000"/>
              </a:lnSpc>
            </a:pPr>
            <a:endParaRPr lang="pt-BR" sz="1000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Interação interna – Exemplo: </a:t>
            </a:r>
            <a:r>
              <a:rPr lang="pt-BR" dirty="0" err="1" smtClean="0"/>
              <a:t>funcionário</a:t>
            </a:r>
            <a:r>
              <a:rPr lang="pt-BR" dirty="0" smtClean="0"/>
              <a:t> solicita as </a:t>
            </a:r>
            <a:r>
              <a:rPr lang="pt-BR" dirty="0" err="1"/>
              <a:t>provisões</a:t>
            </a:r>
            <a:r>
              <a:rPr lang="pt-BR" dirty="0"/>
              <a:t> </a:t>
            </a:r>
            <a:r>
              <a:rPr lang="pt-BR" dirty="0" err="1"/>
              <a:t>necessárias</a:t>
            </a:r>
            <a:r>
              <a:rPr lang="pt-BR" dirty="0"/>
              <a:t> do </a:t>
            </a:r>
            <a:r>
              <a:rPr lang="pt-BR" dirty="0" smtClean="0"/>
              <a:t>estoque </a:t>
            </a:r>
            <a:r>
              <a:rPr lang="pt-BR" dirty="0"/>
              <a:t>e </a:t>
            </a:r>
            <a:r>
              <a:rPr lang="pt-BR" dirty="0" smtClean="0"/>
              <a:t>faz um </a:t>
            </a:r>
            <a:r>
              <a:rPr lang="pt-BR" dirty="0"/>
              <a:t>pedido de </a:t>
            </a:r>
            <a:r>
              <a:rPr lang="pt-BR" dirty="0" err="1"/>
              <a:t>reposição</a:t>
            </a:r>
            <a:r>
              <a:rPr lang="pt-BR" dirty="0"/>
              <a:t> de </a:t>
            </a:r>
            <a:r>
              <a:rPr lang="pt-BR" dirty="0" smtClean="0"/>
              <a:t>estoque, </a:t>
            </a:r>
            <a:r>
              <a:rPr lang="pt-BR" dirty="0"/>
              <a:t>sem ter de passar pelo setor de </a:t>
            </a:r>
            <a:r>
              <a:rPr lang="pt-BR" dirty="0" smtClean="0"/>
              <a:t>compras;</a:t>
            </a:r>
          </a:p>
          <a:p>
            <a:pPr algn="just">
              <a:lnSpc>
                <a:spcPct val="120000"/>
              </a:lnSpc>
            </a:pPr>
            <a:endParaRPr lang="pt-BR" sz="1000" dirty="0" smtClean="0"/>
          </a:p>
          <a:p>
            <a:pPr algn="just">
              <a:lnSpc>
                <a:spcPct val="120000"/>
              </a:lnSpc>
            </a:pPr>
            <a:r>
              <a:rPr lang="pt-BR" dirty="0"/>
              <a:t>Interação </a:t>
            </a:r>
            <a:r>
              <a:rPr lang="pt-BR" dirty="0" smtClean="0"/>
              <a:t>externa </a:t>
            </a:r>
            <a:r>
              <a:rPr lang="pt-BR" dirty="0"/>
              <a:t>– Exemplo: </a:t>
            </a:r>
            <a:r>
              <a:rPr lang="pt-BR" dirty="0" smtClean="0"/>
              <a:t>Quando </a:t>
            </a:r>
            <a:r>
              <a:rPr lang="pt-BR" dirty="0"/>
              <a:t>um voo da TAM é cancelado, um agente da TAM pode </a:t>
            </a:r>
            <a:r>
              <a:rPr lang="pt-BR" dirty="0" smtClean="0"/>
              <a:t>colocar </a:t>
            </a:r>
            <a:r>
              <a:rPr lang="pt-BR" dirty="0"/>
              <a:t>os passageiros em outro voo da TAM, </a:t>
            </a:r>
            <a:r>
              <a:rPr lang="pt-BR" dirty="0" smtClean="0"/>
              <a:t>ou em </a:t>
            </a:r>
            <a:r>
              <a:rPr lang="pt-BR" dirty="0"/>
              <a:t>voos de outras empresas, por meio de um terminal de </a:t>
            </a:r>
            <a:r>
              <a:rPr lang="pt-BR" dirty="0" smtClean="0"/>
              <a:t>computador;</a:t>
            </a:r>
          </a:p>
          <a:p>
            <a:pPr lvl="1" algn="just">
              <a:lnSpc>
                <a:spcPct val="120000"/>
              </a:lnSpc>
            </a:pPr>
            <a:r>
              <a:rPr lang="pt-BR" dirty="0" err="1" smtClean="0"/>
              <a:t>Não</a:t>
            </a:r>
            <a:r>
              <a:rPr lang="pt-BR" dirty="0" smtClean="0"/>
              <a:t> </a:t>
            </a:r>
            <a:r>
              <a:rPr lang="pt-BR" dirty="0"/>
              <a:t>é mais </a:t>
            </a:r>
            <a:r>
              <a:rPr lang="pt-BR" dirty="0" err="1"/>
              <a:t>necessário</a:t>
            </a:r>
            <a:r>
              <a:rPr lang="pt-BR" dirty="0"/>
              <a:t> que o agente ou o passageiro procure, desesperado, nos </a:t>
            </a:r>
            <a:r>
              <a:rPr lang="pt-BR" dirty="0" err="1"/>
              <a:t>balcões</a:t>
            </a:r>
            <a:r>
              <a:rPr lang="pt-BR" dirty="0"/>
              <a:t> de outras empresas por um assento </a:t>
            </a:r>
            <a:r>
              <a:rPr lang="pt-BR" dirty="0" err="1"/>
              <a:t>disponível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4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Abordagem da capacitação pela informação – </a:t>
            </a:r>
            <a:br>
              <a:rPr lang="pt-BR" sz="2800" dirty="0" smtClean="0"/>
            </a:br>
            <a:r>
              <a:rPr lang="pt-BR" sz="2800" dirty="0" err="1" smtClean="0"/>
              <a:t>Delegac</a:t>
            </a:r>
            <a:r>
              <a:rPr lang="pt-BR" sz="2800" dirty="0" err="1"/>
              <a:t>̧ão</a:t>
            </a:r>
            <a:r>
              <a:rPr lang="pt-BR" sz="2800" dirty="0"/>
              <a:t> de poder ao </a:t>
            </a:r>
            <a:r>
              <a:rPr lang="pt-BR" sz="2800" dirty="0" smtClean="0"/>
              <a:t>cliente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Com o uso da internet, hoje é possível: </a:t>
            </a:r>
          </a:p>
          <a:p>
            <a:pPr lvl="1" algn="just">
              <a:lnSpc>
                <a:spcPct val="120000"/>
              </a:lnSpc>
            </a:pPr>
            <a:r>
              <a:rPr lang="pt-BR" dirty="0" smtClean="0"/>
              <a:t>Uma </a:t>
            </a:r>
            <a:r>
              <a:rPr lang="pt-BR" dirty="0"/>
              <a:t>pessoa com problemas de </a:t>
            </a:r>
            <a:r>
              <a:rPr lang="pt-BR" dirty="0" err="1"/>
              <a:t>saúde</a:t>
            </a:r>
            <a:r>
              <a:rPr lang="pt-BR" dirty="0"/>
              <a:t> </a:t>
            </a:r>
            <a:r>
              <a:rPr lang="pt-BR" dirty="0" smtClean="0"/>
              <a:t>pode </a:t>
            </a:r>
            <a:r>
              <a:rPr lang="pt-BR" dirty="0"/>
              <a:t>buscar respostas no mundo </a:t>
            </a:r>
            <a:r>
              <a:rPr lang="pt-BR" dirty="0" smtClean="0"/>
              <a:t>inteiro;</a:t>
            </a:r>
          </a:p>
          <a:p>
            <a:pPr lvl="1" algn="just">
              <a:lnSpc>
                <a:spcPct val="120000"/>
              </a:lnSpc>
            </a:pPr>
            <a:r>
              <a:rPr lang="pt-BR" dirty="0" smtClean="0"/>
              <a:t>Fazer compras em vários países;</a:t>
            </a:r>
          </a:p>
          <a:p>
            <a:pPr algn="just">
              <a:lnSpc>
                <a:spcPct val="120000"/>
              </a:lnSpc>
            </a:pPr>
            <a:endParaRPr lang="pt-BR" sz="1300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TI fornece ao cliente novas maneiras de ser parte ativa no processo do </a:t>
            </a:r>
            <a:r>
              <a:rPr lang="pt-BR" dirty="0" err="1"/>
              <a:t>serviç</a:t>
            </a:r>
            <a:r>
              <a:rPr lang="pt-BR" dirty="0" err="1" smtClean="0"/>
              <a:t>o</a:t>
            </a:r>
            <a:r>
              <a:rPr lang="pt-BR" dirty="0" smtClean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dirty="0"/>
              <a:t> </a:t>
            </a:r>
            <a:r>
              <a:rPr lang="pt-BR" dirty="0" smtClean="0"/>
              <a:t>   Exemplos: </a:t>
            </a:r>
          </a:p>
          <a:p>
            <a:pPr lvl="1" algn="just">
              <a:lnSpc>
                <a:spcPct val="120000"/>
              </a:lnSpc>
            </a:pPr>
            <a:r>
              <a:rPr lang="pt-BR" dirty="0" smtClean="0"/>
              <a:t>Cliente pode rastrear encomenda no site da FedEx ou dos Correios (</a:t>
            </a:r>
            <a:r>
              <a:rPr lang="pt-BR" dirty="0"/>
              <a:t>S</a:t>
            </a:r>
            <a:r>
              <a:rPr lang="pt-BR" dirty="0" smtClean="0"/>
              <a:t>edex);</a:t>
            </a:r>
          </a:p>
          <a:p>
            <a:pPr lvl="1" algn="just">
              <a:lnSpc>
                <a:spcPct val="120000"/>
              </a:lnSpc>
            </a:pPr>
            <a:r>
              <a:rPr lang="pt-BR" dirty="0" smtClean="0"/>
              <a:t>Alguns supermercados no Brasil já oferecem caixas automáticos para </a:t>
            </a:r>
            <a:r>
              <a:rPr lang="pt-BR" i="1" dirty="0" err="1" smtClean="0"/>
              <a:t>check</a:t>
            </a:r>
            <a:r>
              <a:rPr lang="pt-BR" i="1" dirty="0" smtClean="0"/>
              <a:t> out</a:t>
            </a:r>
            <a:r>
              <a:rPr lang="pt-BR" dirty="0" smtClean="0"/>
              <a:t>, onde o próprio cliente lê  o código de barras dos itens que está comprando e faz o pagamento por cartão de débito ou crédito.</a:t>
            </a:r>
          </a:p>
        </p:txBody>
      </p:sp>
    </p:spTree>
    <p:extLst>
      <p:ext uri="{BB962C8B-B14F-4D97-AF65-F5344CB8AC3E}">
        <p14:creationId xmlns:p14="http://schemas.microsoft.com/office/powerpoint/2010/main" val="11102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3768683"/>
            <a:ext cx="12193057" cy="579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300" dirty="0" smtClean="0"/>
              <a:t>Abordagens genéricas para o projeto de sistemas de serviços</a:t>
            </a:r>
            <a:br>
              <a:rPr lang="pt-BR" sz="3300" dirty="0" smtClean="0"/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Abordagem </a:t>
            </a: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da linha de </a:t>
            </a:r>
            <a:r>
              <a:rPr lang="pt-BR" sz="2400" dirty="0" err="1">
                <a:solidFill>
                  <a:schemeClr val="bg1">
                    <a:lumMod val="65000"/>
                  </a:schemeClr>
                </a:solidFill>
              </a:rPr>
              <a:t>produç</a:t>
            </a:r>
            <a:r>
              <a:rPr lang="pt-BR" sz="2400" dirty="0" err="1" smtClean="0">
                <a:solidFill>
                  <a:schemeClr val="bg1">
                    <a:lumMod val="65000"/>
                  </a:schemeClr>
                </a:solidFill>
              </a:rPr>
              <a:t>ão</a:t>
            </a: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pt-BR" sz="1200" dirty="0" smtClean="0"/>
          </a:p>
          <a:p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Abordagem do cliente como coprodutor</a:t>
            </a:r>
          </a:p>
          <a:p>
            <a:endParaRPr lang="pt-BR" sz="1200" dirty="0" smtClean="0"/>
          </a:p>
          <a:p>
            <a:r>
              <a:rPr lang="pt-BR" sz="2400" b="1" dirty="0"/>
              <a:t>Abordagem do contato com o cliente</a:t>
            </a:r>
          </a:p>
          <a:p>
            <a:endParaRPr lang="pt-BR" sz="1200" dirty="0" smtClean="0"/>
          </a:p>
          <a:p>
            <a:r>
              <a:rPr lang="pt-BR" sz="2400" dirty="0"/>
              <a:t>Abordagem da capacitação pela informação</a:t>
            </a:r>
          </a:p>
        </p:txBody>
      </p:sp>
    </p:spTree>
    <p:extLst>
      <p:ext uri="{BB962C8B-B14F-4D97-AF65-F5344CB8AC3E}">
        <p14:creationId xmlns:p14="http://schemas.microsoft.com/office/powerpoint/2010/main" val="11767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Abordagem </a:t>
            </a:r>
            <a:r>
              <a:rPr lang="pt-BR" sz="3600" dirty="0"/>
              <a:t>do contato com o cliente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Na </a:t>
            </a:r>
            <a:r>
              <a:rPr lang="pt-BR" sz="2400" b="1" dirty="0" smtClean="0"/>
              <a:t>manufatura</a:t>
            </a:r>
            <a:r>
              <a:rPr lang="pt-BR" sz="2400" dirty="0" smtClean="0"/>
              <a:t>: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A </a:t>
            </a:r>
            <a:r>
              <a:rPr lang="pt-BR" sz="2000" dirty="0" err="1"/>
              <a:t>fabricação</a:t>
            </a:r>
            <a:r>
              <a:rPr lang="pt-BR" sz="2000" dirty="0"/>
              <a:t> de produtos é realizada em um ambiente </a:t>
            </a:r>
            <a:r>
              <a:rPr lang="pt-BR" sz="2000" dirty="0" smtClean="0"/>
              <a:t>controlado;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Ocorre uma </a:t>
            </a:r>
            <a:r>
              <a:rPr lang="pt-BR" sz="2000" dirty="0" err="1" smtClean="0"/>
              <a:t>conversão</a:t>
            </a:r>
            <a:r>
              <a:rPr lang="pt-BR" sz="2000" dirty="0" smtClean="0"/>
              <a:t> </a:t>
            </a:r>
            <a:r>
              <a:rPr lang="pt-BR" sz="2000" dirty="0" err="1"/>
              <a:t>contínua</a:t>
            </a:r>
            <a:r>
              <a:rPr lang="pt-BR" sz="2000" dirty="0"/>
              <a:t> e eficiente de insumos em produtos, sem </a:t>
            </a:r>
            <a:r>
              <a:rPr lang="pt-BR" sz="2000" dirty="0" smtClean="0"/>
              <a:t>envolvimento de clientes;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Formando estoques</a:t>
            </a:r>
            <a:r>
              <a:rPr lang="pt-BR" sz="2000" dirty="0"/>
              <a:t>, o processo produtivo </a:t>
            </a:r>
            <a:r>
              <a:rPr lang="pt-BR" sz="2000" dirty="0" smtClean="0"/>
              <a:t>independe das </a:t>
            </a:r>
            <a:r>
              <a:rPr lang="pt-BR" sz="2000" dirty="0" err="1"/>
              <a:t>variações</a:t>
            </a:r>
            <a:r>
              <a:rPr lang="pt-BR" sz="2000" dirty="0"/>
              <a:t> na demanda dos clientes </a:t>
            </a:r>
            <a:r>
              <a:rPr lang="pt-BR" sz="2000" dirty="0" smtClean="0"/>
              <a:t>e opera com </a:t>
            </a:r>
            <a:r>
              <a:rPr lang="pt-BR" sz="2000" dirty="0"/>
              <a:t>plena capacidade</a:t>
            </a:r>
            <a:r>
              <a:rPr lang="pt-BR" sz="2000" dirty="0" smtClean="0"/>
              <a:t>.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sz="200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Como projetar operações de </a:t>
            </a:r>
            <a:r>
              <a:rPr lang="pt-BR" sz="2400" b="1" dirty="0" err="1" smtClean="0">
                <a:solidFill>
                  <a:schemeClr val="bg1"/>
                </a:solidFill>
              </a:rPr>
              <a:t>serviços</a:t>
            </a:r>
            <a:r>
              <a:rPr lang="pt-BR" sz="2400" b="1" dirty="0" smtClean="0">
                <a:solidFill>
                  <a:schemeClr val="bg1"/>
                </a:solidFill>
              </a:rPr>
              <a:t> para atingir a mesma </a:t>
            </a:r>
            <a:r>
              <a:rPr lang="pt-BR" sz="2400" b="1" dirty="0" err="1" smtClean="0">
                <a:solidFill>
                  <a:schemeClr val="bg1"/>
                </a:solidFill>
              </a:rPr>
              <a:t>eficiência</a:t>
            </a:r>
            <a:r>
              <a:rPr lang="pt-BR" sz="2400" b="1" dirty="0" smtClean="0">
                <a:solidFill>
                  <a:schemeClr val="bg1"/>
                </a:solidFill>
              </a:rPr>
              <a:t> da manufatura, se os clientes participam do processo?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Os sistemas de </a:t>
            </a:r>
            <a:r>
              <a:rPr lang="pt-BR" dirty="0" err="1" smtClean="0">
                <a:solidFill>
                  <a:schemeClr val="bg1"/>
                </a:solidFill>
              </a:rPr>
              <a:t>prestação</a:t>
            </a:r>
            <a:r>
              <a:rPr lang="pt-BR" dirty="0" smtClean="0">
                <a:solidFill>
                  <a:schemeClr val="bg1"/>
                </a:solidFill>
              </a:rPr>
              <a:t> de </a:t>
            </a:r>
            <a:r>
              <a:rPr lang="pt-BR" dirty="0" err="1" smtClean="0">
                <a:solidFill>
                  <a:schemeClr val="bg1"/>
                </a:solidFill>
              </a:rPr>
              <a:t>serviços</a:t>
            </a:r>
            <a:r>
              <a:rPr lang="pt-BR" dirty="0" smtClean="0">
                <a:solidFill>
                  <a:schemeClr val="bg1"/>
                </a:solidFill>
              </a:rPr>
              <a:t> podem ser divididos em </a:t>
            </a:r>
            <a:r>
              <a:rPr lang="pt-BR" dirty="0" err="1" smtClean="0">
                <a:solidFill>
                  <a:schemeClr val="bg1"/>
                </a:solidFill>
              </a:rPr>
              <a:t>operações</a:t>
            </a:r>
            <a:r>
              <a:rPr lang="pt-BR" dirty="0" smtClean="0">
                <a:solidFill>
                  <a:schemeClr val="bg1"/>
                </a:solidFill>
              </a:rPr>
              <a:t> de </a:t>
            </a:r>
            <a:r>
              <a:rPr lang="pt-BR" b="1" dirty="0" smtClean="0">
                <a:solidFill>
                  <a:schemeClr val="bg1"/>
                </a:solidFill>
              </a:rPr>
              <a:t>baixo e alto contato com o cliente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624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Abordagem </a:t>
            </a:r>
            <a:r>
              <a:rPr lang="pt-BR" sz="3600" dirty="0"/>
              <a:t>do contato com o cliente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Na </a:t>
            </a:r>
            <a:r>
              <a:rPr lang="pt-BR" sz="2400" b="1" dirty="0" smtClean="0"/>
              <a:t>manufatura</a:t>
            </a:r>
            <a:r>
              <a:rPr lang="pt-BR" sz="2400" dirty="0" smtClean="0"/>
              <a:t>: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A </a:t>
            </a:r>
            <a:r>
              <a:rPr lang="pt-BR" sz="2000" dirty="0" err="1"/>
              <a:t>fabricação</a:t>
            </a:r>
            <a:r>
              <a:rPr lang="pt-BR" sz="2000" dirty="0"/>
              <a:t> de produtos é realizada em um ambiente </a:t>
            </a:r>
            <a:r>
              <a:rPr lang="pt-BR" sz="2000" dirty="0" smtClean="0"/>
              <a:t>controlado;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Ocorre uma </a:t>
            </a:r>
            <a:r>
              <a:rPr lang="pt-BR" sz="2000" dirty="0" err="1" smtClean="0"/>
              <a:t>conversão</a:t>
            </a:r>
            <a:r>
              <a:rPr lang="pt-BR" sz="2000" dirty="0" smtClean="0"/>
              <a:t> </a:t>
            </a:r>
            <a:r>
              <a:rPr lang="pt-BR" sz="2000" dirty="0" err="1"/>
              <a:t>contínua</a:t>
            </a:r>
            <a:r>
              <a:rPr lang="pt-BR" sz="2000" dirty="0"/>
              <a:t> e eficiente de insumos em produtos, sem </a:t>
            </a:r>
            <a:r>
              <a:rPr lang="pt-BR" sz="2000" dirty="0" smtClean="0"/>
              <a:t>envolvimento de clientes;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Formando estoques</a:t>
            </a:r>
            <a:r>
              <a:rPr lang="pt-BR" sz="2000" dirty="0"/>
              <a:t>, o processo produtivo </a:t>
            </a:r>
            <a:r>
              <a:rPr lang="pt-BR" sz="2000" dirty="0" smtClean="0"/>
              <a:t>independe das </a:t>
            </a:r>
            <a:r>
              <a:rPr lang="pt-BR" sz="2000" dirty="0" err="1"/>
              <a:t>variações</a:t>
            </a:r>
            <a:r>
              <a:rPr lang="pt-BR" sz="2000" dirty="0"/>
              <a:t> na demanda dos clientes </a:t>
            </a:r>
            <a:r>
              <a:rPr lang="pt-BR" sz="2000" dirty="0" smtClean="0"/>
              <a:t>e opera com </a:t>
            </a:r>
            <a:r>
              <a:rPr lang="pt-BR" sz="2000" dirty="0"/>
              <a:t>plena capacidade</a:t>
            </a:r>
            <a:r>
              <a:rPr lang="pt-BR" sz="2000" dirty="0" smtClean="0"/>
              <a:t>.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sz="200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solidFill>
                  <a:srgbClr val="C00000"/>
                </a:solidFill>
              </a:rPr>
              <a:t>Como projetar operações de </a:t>
            </a:r>
            <a:r>
              <a:rPr lang="pt-BR" sz="2400" b="1" dirty="0" err="1" smtClean="0">
                <a:solidFill>
                  <a:srgbClr val="C00000"/>
                </a:solidFill>
              </a:rPr>
              <a:t>servic</a:t>
            </a:r>
            <a:r>
              <a:rPr lang="pt-BR" sz="2400" b="1" dirty="0" err="1">
                <a:solidFill>
                  <a:srgbClr val="C00000"/>
                </a:solidFill>
              </a:rPr>
              <a:t>̧os</a:t>
            </a:r>
            <a:r>
              <a:rPr lang="pt-BR" sz="2400" b="1" dirty="0">
                <a:solidFill>
                  <a:srgbClr val="C00000"/>
                </a:solidFill>
              </a:rPr>
              <a:t> </a:t>
            </a:r>
            <a:r>
              <a:rPr lang="pt-BR" sz="2400" b="1" dirty="0" smtClean="0">
                <a:solidFill>
                  <a:srgbClr val="C00000"/>
                </a:solidFill>
              </a:rPr>
              <a:t>para </a:t>
            </a:r>
            <a:r>
              <a:rPr lang="pt-BR" sz="2400" b="1" dirty="0">
                <a:solidFill>
                  <a:srgbClr val="C00000"/>
                </a:solidFill>
              </a:rPr>
              <a:t>atingir a </a:t>
            </a:r>
            <a:r>
              <a:rPr lang="pt-BR" sz="2400" b="1" dirty="0" smtClean="0">
                <a:solidFill>
                  <a:srgbClr val="C00000"/>
                </a:solidFill>
              </a:rPr>
              <a:t>mesma </a:t>
            </a:r>
            <a:r>
              <a:rPr lang="pt-BR" sz="2400" b="1" dirty="0" err="1">
                <a:solidFill>
                  <a:srgbClr val="C00000"/>
                </a:solidFill>
              </a:rPr>
              <a:t>eficiência</a:t>
            </a:r>
            <a:r>
              <a:rPr lang="pt-BR" sz="2400" b="1" dirty="0">
                <a:solidFill>
                  <a:srgbClr val="C00000"/>
                </a:solidFill>
              </a:rPr>
              <a:t> da </a:t>
            </a:r>
            <a:r>
              <a:rPr lang="pt-BR" sz="2400" b="1" dirty="0" smtClean="0">
                <a:solidFill>
                  <a:srgbClr val="C00000"/>
                </a:solidFill>
              </a:rPr>
              <a:t>manufatura, se os </a:t>
            </a:r>
            <a:r>
              <a:rPr lang="pt-BR" sz="2400" b="1" dirty="0">
                <a:solidFill>
                  <a:srgbClr val="C00000"/>
                </a:solidFill>
              </a:rPr>
              <a:t>clientes participam do processo</a:t>
            </a:r>
            <a:r>
              <a:rPr lang="pt-BR" sz="2400" b="1" dirty="0" smtClean="0">
                <a:solidFill>
                  <a:srgbClr val="C00000"/>
                </a:solidFill>
              </a:rPr>
              <a:t>?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>
                <a:solidFill>
                  <a:schemeClr val="bg1"/>
                </a:solidFill>
              </a:rPr>
              <a:t>sistemas de </a:t>
            </a:r>
            <a:r>
              <a:rPr lang="pt-BR" dirty="0" err="1">
                <a:solidFill>
                  <a:schemeClr val="bg1"/>
                </a:solidFill>
              </a:rPr>
              <a:t>prestação</a:t>
            </a:r>
            <a:r>
              <a:rPr lang="pt-BR" dirty="0">
                <a:solidFill>
                  <a:schemeClr val="bg1"/>
                </a:solidFill>
              </a:rPr>
              <a:t> de </a:t>
            </a:r>
            <a:r>
              <a:rPr lang="pt-BR" dirty="0" err="1">
                <a:solidFill>
                  <a:schemeClr val="bg1"/>
                </a:solidFill>
              </a:rPr>
              <a:t>serviços</a:t>
            </a:r>
            <a:r>
              <a:rPr lang="pt-BR" dirty="0">
                <a:solidFill>
                  <a:schemeClr val="bg1"/>
                </a:solidFill>
              </a:rPr>
              <a:t> podem ser divididos em </a:t>
            </a:r>
            <a:r>
              <a:rPr lang="pt-BR" dirty="0" err="1">
                <a:solidFill>
                  <a:schemeClr val="bg1"/>
                </a:solidFill>
              </a:rPr>
              <a:t>operações</a:t>
            </a:r>
            <a:r>
              <a:rPr lang="pt-BR" dirty="0">
                <a:solidFill>
                  <a:schemeClr val="bg1"/>
                </a:solidFill>
              </a:rPr>
              <a:t> de </a:t>
            </a:r>
            <a:r>
              <a:rPr lang="pt-BR" b="1" dirty="0">
                <a:solidFill>
                  <a:schemeClr val="bg1"/>
                </a:solidFill>
              </a:rPr>
              <a:t>baixo e alto contato com o </a:t>
            </a:r>
            <a:r>
              <a:rPr lang="pt-BR" b="1" dirty="0" smtClean="0">
                <a:solidFill>
                  <a:schemeClr val="bg1"/>
                </a:solidFill>
              </a:rPr>
              <a:t>cliente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110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Abordagem </a:t>
            </a:r>
            <a:r>
              <a:rPr lang="pt-BR" sz="3600" dirty="0"/>
              <a:t>do contato com o cliente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Na </a:t>
            </a:r>
            <a:r>
              <a:rPr lang="pt-BR" sz="2400" b="1" dirty="0" smtClean="0"/>
              <a:t>manufatura</a:t>
            </a:r>
            <a:r>
              <a:rPr lang="pt-BR" sz="2400" dirty="0" smtClean="0"/>
              <a:t>: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A </a:t>
            </a:r>
            <a:r>
              <a:rPr lang="pt-BR" sz="2000" dirty="0" err="1"/>
              <a:t>fabricação</a:t>
            </a:r>
            <a:r>
              <a:rPr lang="pt-BR" sz="2000" dirty="0"/>
              <a:t> de produtos é realizada em um ambiente </a:t>
            </a:r>
            <a:r>
              <a:rPr lang="pt-BR" sz="2000" dirty="0" smtClean="0"/>
              <a:t>controlado;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Ocorre uma </a:t>
            </a:r>
            <a:r>
              <a:rPr lang="pt-BR" sz="2000" dirty="0" err="1" smtClean="0"/>
              <a:t>conversão</a:t>
            </a:r>
            <a:r>
              <a:rPr lang="pt-BR" sz="2000" dirty="0" smtClean="0"/>
              <a:t> </a:t>
            </a:r>
            <a:r>
              <a:rPr lang="pt-BR" sz="2000" dirty="0" err="1"/>
              <a:t>contínua</a:t>
            </a:r>
            <a:r>
              <a:rPr lang="pt-BR" sz="2000" dirty="0"/>
              <a:t> e eficiente de insumos em produtos, sem </a:t>
            </a:r>
            <a:r>
              <a:rPr lang="pt-BR" sz="2000" dirty="0" smtClean="0"/>
              <a:t>envolvimento de clientes;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Formando estoques</a:t>
            </a:r>
            <a:r>
              <a:rPr lang="pt-BR" sz="2000" dirty="0"/>
              <a:t>, o processo produtivo </a:t>
            </a:r>
            <a:r>
              <a:rPr lang="pt-BR" sz="2000" dirty="0" smtClean="0"/>
              <a:t>independe das </a:t>
            </a:r>
            <a:r>
              <a:rPr lang="pt-BR" sz="2000" dirty="0" err="1"/>
              <a:t>variações</a:t>
            </a:r>
            <a:r>
              <a:rPr lang="pt-BR" sz="2000" dirty="0"/>
              <a:t> na demanda dos clientes </a:t>
            </a:r>
            <a:r>
              <a:rPr lang="pt-BR" sz="2000" dirty="0" smtClean="0"/>
              <a:t>e opera com </a:t>
            </a:r>
            <a:r>
              <a:rPr lang="pt-BR" sz="2000" dirty="0"/>
              <a:t>plena capacidade</a:t>
            </a:r>
            <a:r>
              <a:rPr lang="pt-BR" sz="2000" dirty="0" smtClean="0"/>
              <a:t>.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sz="200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/>
              <a:t>Como projetar operações de </a:t>
            </a:r>
            <a:r>
              <a:rPr lang="pt-BR" sz="2400" b="1" dirty="0" err="1" smtClean="0"/>
              <a:t>servic</a:t>
            </a:r>
            <a:r>
              <a:rPr lang="pt-BR" sz="2400" b="1" dirty="0" err="1"/>
              <a:t>̧os</a:t>
            </a:r>
            <a:r>
              <a:rPr lang="pt-BR" sz="2400" b="1" dirty="0"/>
              <a:t> </a:t>
            </a:r>
            <a:r>
              <a:rPr lang="pt-BR" sz="2400" b="1" dirty="0" smtClean="0"/>
              <a:t>para </a:t>
            </a:r>
            <a:r>
              <a:rPr lang="pt-BR" sz="2400" b="1" dirty="0"/>
              <a:t>atingir a </a:t>
            </a:r>
            <a:r>
              <a:rPr lang="pt-BR" sz="2400" b="1" dirty="0" smtClean="0"/>
              <a:t>mesma </a:t>
            </a:r>
            <a:r>
              <a:rPr lang="pt-BR" sz="2400" b="1" dirty="0" err="1"/>
              <a:t>eficiência</a:t>
            </a:r>
            <a:r>
              <a:rPr lang="pt-BR" sz="2400" b="1" dirty="0"/>
              <a:t> da </a:t>
            </a:r>
            <a:r>
              <a:rPr lang="pt-BR" sz="2400" b="1" dirty="0" smtClean="0"/>
              <a:t>manufatura, se os </a:t>
            </a:r>
            <a:r>
              <a:rPr lang="pt-BR" sz="2400" b="1" dirty="0"/>
              <a:t>clientes participam do processo</a:t>
            </a:r>
            <a:r>
              <a:rPr lang="pt-BR" sz="2400" b="1" dirty="0" smtClean="0"/>
              <a:t>?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>
                <a:solidFill>
                  <a:srgbClr val="C00000"/>
                </a:solidFill>
              </a:rPr>
              <a:t>Os </a:t>
            </a:r>
            <a:r>
              <a:rPr lang="pt-BR" dirty="0">
                <a:solidFill>
                  <a:srgbClr val="C00000"/>
                </a:solidFill>
              </a:rPr>
              <a:t>sistemas de </a:t>
            </a:r>
            <a:r>
              <a:rPr lang="pt-BR" dirty="0" err="1">
                <a:solidFill>
                  <a:srgbClr val="C00000"/>
                </a:solidFill>
              </a:rPr>
              <a:t>prestação</a:t>
            </a:r>
            <a:r>
              <a:rPr lang="pt-BR" dirty="0">
                <a:solidFill>
                  <a:srgbClr val="C00000"/>
                </a:solidFill>
              </a:rPr>
              <a:t> de </a:t>
            </a:r>
            <a:r>
              <a:rPr lang="pt-BR" dirty="0" err="1">
                <a:solidFill>
                  <a:srgbClr val="C00000"/>
                </a:solidFill>
              </a:rPr>
              <a:t>serviços</a:t>
            </a:r>
            <a:r>
              <a:rPr lang="pt-BR" dirty="0">
                <a:solidFill>
                  <a:srgbClr val="C00000"/>
                </a:solidFill>
              </a:rPr>
              <a:t> podem ser divididos em </a:t>
            </a:r>
            <a:r>
              <a:rPr lang="pt-BR" dirty="0" err="1">
                <a:solidFill>
                  <a:srgbClr val="C00000"/>
                </a:solidFill>
              </a:rPr>
              <a:t>operações</a:t>
            </a:r>
            <a:r>
              <a:rPr lang="pt-BR" dirty="0">
                <a:solidFill>
                  <a:srgbClr val="C00000"/>
                </a:solidFill>
              </a:rPr>
              <a:t> de </a:t>
            </a:r>
            <a:r>
              <a:rPr lang="pt-BR" b="1" dirty="0">
                <a:solidFill>
                  <a:srgbClr val="C00000"/>
                </a:solidFill>
              </a:rPr>
              <a:t>baixo e alto contato com o </a:t>
            </a:r>
            <a:r>
              <a:rPr lang="pt-BR" b="1" dirty="0" smtClean="0">
                <a:solidFill>
                  <a:srgbClr val="C00000"/>
                </a:solidFill>
              </a:rPr>
              <a:t>cliente</a:t>
            </a:r>
            <a:r>
              <a:rPr lang="pt-BR" dirty="0" smtClean="0">
                <a:solidFill>
                  <a:srgbClr val="C00000"/>
                </a:solidFill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6686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Abordagem </a:t>
            </a:r>
            <a:r>
              <a:rPr lang="pt-BR" sz="2800" dirty="0"/>
              <a:t>do contato com o </a:t>
            </a:r>
            <a:r>
              <a:rPr lang="pt-BR" sz="2800" dirty="0" smtClean="0"/>
              <a:t>cliente – Grau </a:t>
            </a:r>
            <a:r>
              <a:rPr lang="pt-BR" sz="2800" dirty="0"/>
              <a:t>de contato com o cliente 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351338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/>
              <a:t>O </a:t>
            </a:r>
            <a:r>
              <a:rPr lang="pt-BR" sz="2200" dirty="0"/>
              <a:t>contato com o cliente refere-se à sua </a:t>
            </a:r>
            <a:r>
              <a:rPr lang="pt-BR" sz="2200" dirty="0" err="1"/>
              <a:t>presença</a:t>
            </a:r>
            <a:r>
              <a:rPr lang="pt-BR" sz="2200" dirty="0"/>
              <a:t> </a:t>
            </a:r>
            <a:r>
              <a:rPr lang="pt-BR" sz="2200" dirty="0" err="1"/>
              <a:t>física</a:t>
            </a:r>
            <a:r>
              <a:rPr lang="pt-BR" sz="2200" dirty="0"/>
              <a:t> no </a:t>
            </a:r>
            <a:r>
              <a:rPr lang="pt-BR" sz="2200" dirty="0" smtClean="0"/>
              <a:t>sistema;</a:t>
            </a:r>
          </a:p>
          <a:p>
            <a:pPr lvl="1" algn="just"/>
            <a:r>
              <a:rPr lang="pt-BR" sz="2000" dirty="0" smtClean="0"/>
              <a:t>Grau </a:t>
            </a:r>
            <a:r>
              <a:rPr lang="pt-BR" sz="2000" dirty="0"/>
              <a:t>de </a:t>
            </a:r>
            <a:r>
              <a:rPr lang="pt-BR" sz="2000" dirty="0" smtClean="0"/>
              <a:t>contato = tempo que o cliente está presente / tempo </a:t>
            </a:r>
            <a:r>
              <a:rPr lang="pt-BR" sz="2000" dirty="0"/>
              <a:t>total do </a:t>
            </a:r>
            <a:r>
              <a:rPr lang="pt-BR" sz="2000" dirty="0" err="1"/>
              <a:t>serviç</a:t>
            </a:r>
            <a:r>
              <a:rPr lang="pt-BR" sz="2000" dirty="0" err="1" smtClean="0"/>
              <a:t>o</a:t>
            </a:r>
            <a:r>
              <a:rPr lang="pt-BR" sz="2000" dirty="0" smtClean="0"/>
              <a:t>;</a:t>
            </a:r>
          </a:p>
          <a:p>
            <a:pPr lvl="1" algn="just"/>
            <a:endParaRPr lang="pt-BR" sz="800" dirty="0" smtClean="0"/>
          </a:p>
          <a:p>
            <a:pPr algn="just"/>
            <a:r>
              <a:rPr lang="pt-BR" sz="2200" dirty="0"/>
              <a:t>Em </a:t>
            </a:r>
            <a:r>
              <a:rPr lang="pt-BR" sz="2200" dirty="0" err="1"/>
              <a:t>serviços</a:t>
            </a:r>
            <a:r>
              <a:rPr lang="pt-BR" sz="2200" dirty="0"/>
              <a:t> de alto contato, o cliente exerce </a:t>
            </a:r>
            <a:r>
              <a:rPr lang="pt-BR" sz="2200" dirty="0" err="1"/>
              <a:t>influência</a:t>
            </a:r>
            <a:r>
              <a:rPr lang="pt-BR" sz="2200" dirty="0"/>
              <a:t> direta no processo produtivo;</a:t>
            </a:r>
          </a:p>
          <a:p>
            <a:pPr algn="just"/>
            <a:endParaRPr lang="pt-BR" sz="800" dirty="0" smtClean="0"/>
          </a:p>
          <a:p>
            <a:pPr algn="just"/>
            <a:r>
              <a:rPr lang="pt-BR" sz="2200" dirty="0"/>
              <a:t>Em serviços de baixo contato, clientes </a:t>
            </a:r>
            <a:r>
              <a:rPr lang="pt-BR" sz="2200" dirty="0" err="1"/>
              <a:t>não</a:t>
            </a:r>
            <a:r>
              <a:rPr lang="pt-BR" sz="2200" dirty="0"/>
              <a:t> exercem </a:t>
            </a:r>
            <a:r>
              <a:rPr lang="pt-BR" sz="2200" dirty="0" err="1"/>
              <a:t>influência</a:t>
            </a:r>
            <a:r>
              <a:rPr lang="pt-BR" sz="2200" dirty="0"/>
              <a:t> direta no processo produtivo, pois </a:t>
            </a:r>
            <a:r>
              <a:rPr lang="pt-BR" sz="2200" dirty="0" err="1"/>
              <a:t>não</a:t>
            </a:r>
            <a:r>
              <a:rPr lang="pt-BR" sz="2200" dirty="0"/>
              <a:t> </a:t>
            </a:r>
            <a:r>
              <a:rPr lang="pt-BR" sz="2200" dirty="0" err="1"/>
              <a:t>estão</a:t>
            </a:r>
            <a:r>
              <a:rPr lang="pt-BR" sz="2200" dirty="0"/>
              <a:t> presentes;</a:t>
            </a:r>
          </a:p>
          <a:p>
            <a:pPr algn="just"/>
            <a:endParaRPr lang="pt-BR" sz="800" dirty="0" smtClean="0"/>
          </a:p>
          <a:p>
            <a:pPr algn="just"/>
            <a:r>
              <a:rPr lang="pt-BR" sz="2200" dirty="0"/>
              <a:t>Mesmo para </a:t>
            </a:r>
            <a:r>
              <a:rPr lang="pt-BR" sz="2200" dirty="0" err="1"/>
              <a:t>serviços</a:t>
            </a:r>
            <a:r>
              <a:rPr lang="pt-BR" sz="2200" dirty="0"/>
              <a:t> de alto contato, é </a:t>
            </a:r>
            <a:r>
              <a:rPr lang="pt-BR" sz="2200" dirty="0" err="1"/>
              <a:t>possível</a:t>
            </a:r>
            <a:r>
              <a:rPr lang="pt-BR" sz="2200" dirty="0"/>
              <a:t> separar algumas </a:t>
            </a:r>
            <a:r>
              <a:rPr lang="pt-BR" sz="2200" dirty="0" err="1"/>
              <a:t>operações</a:t>
            </a:r>
            <a:r>
              <a:rPr lang="pt-BR" sz="2200" dirty="0"/>
              <a:t> para serem executadas como em uma </a:t>
            </a:r>
            <a:r>
              <a:rPr lang="pt-BR" sz="2200" dirty="0" err="1"/>
              <a:t>fábrica</a:t>
            </a:r>
            <a:r>
              <a:rPr lang="pt-BR" sz="2200" dirty="0"/>
              <a:t>;</a:t>
            </a:r>
          </a:p>
          <a:p>
            <a:pPr lvl="1" algn="just"/>
            <a:r>
              <a:rPr lang="pt-BR" sz="2000" dirty="0" smtClean="0"/>
              <a:t>Ex.: </a:t>
            </a:r>
            <a:r>
              <a:rPr lang="pt-BR" sz="2000" dirty="0" err="1" smtClean="0"/>
              <a:t>Manutenc</a:t>
            </a:r>
            <a:r>
              <a:rPr lang="pt-BR" sz="2000" dirty="0" err="1"/>
              <a:t>̧ão</a:t>
            </a:r>
            <a:r>
              <a:rPr lang="pt-BR" sz="2000" dirty="0"/>
              <a:t> de </a:t>
            </a:r>
            <a:r>
              <a:rPr lang="pt-BR" sz="2000" dirty="0" smtClean="0"/>
              <a:t>ônibus em um </a:t>
            </a:r>
            <a:r>
              <a:rPr lang="pt-BR" sz="2000" dirty="0"/>
              <a:t>sistema de transporte </a:t>
            </a:r>
            <a:r>
              <a:rPr lang="pt-BR" sz="2000" dirty="0" err="1" smtClean="0"/>
              <a:t>público</a:t>
            </a:r>
            <a:r>
              <a:rPr lang="pt-BR" sz="2000" dirty="0" smtClean="0"/>
              <a:t>;</a:t>
            </a:r>
          </a:p>
          <a:p>
            <a:pPr lvl="1" algn="just"/>
            <a:r>
              <a:rPr lang="pt-BR" sz="2000" dirty="0" smtClean="0"/>
              <a:t>Ex.: Lavanderia </a:t>
            </a:r>
            <a:r>
              <a:rPr lang="pt-BR" sz="2000" dirty="0"/>
              <a:t>de um </a:t>
            </a:r>
            <a:r>
              <a:rPr lang="pt-BR" sz="2000" dirty="0" smtClean="0"/>
              <a:t>hospital;</a:t>
            </a:r>
          </a:p>
        </p:txBody>
      </p:sp>
    </p:spTree>
    <p:extLst>
      <p:ext uri="{BB962C8B-B14F-4D97-AF65-F5344CB8AC3E}">
        <p14:creationId xmlns:p14="http://schemas.microsoft.com/office/powerpoint/2010/main" val="35289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Abordagem do contato com o cliente –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err="1" smtClean="0"/>
              <a:t>Separac</a:t>
            </a:r>
            <a:r>
              <a:rPr lang="pt-BR" sz="2800" dirty="0" err="1"/>
              <a:t>̧ão</a:t>
            </a:r>
            <a:r>
              <a:rPr lang="pt-BR" sz="2800" dirty="0"/>
              <a:t> das </a:t>
            </a:r>
            <a:r>
              <a:rPr lang="pt-BR" sz="2800" dirty="0" err="1"/>
              <a:t>operações</a:t>
            </a:r>
            <a:r>
              <a:rPr lang="pt-BR" sz="2800" dirty="0"/>
              <a:t> de alto e baixo contato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/>
              <a:t>Quando os </a:t>
            </a:r>
            <a:r>
              <a:rPr lang="pt-BR" dirty="0" err="1"/>
              <a:t>serviços</a:t>
            </a:r>
            <a:r>
              <a:rPr lang="pt-BR" dirty="0"/>
              <a:t> </a:t>
            </a:r>
            <a:r>
              <a:rPr lang="pt-BR" dirty="0" err="1"/>
              <a:t>são</a:t>
            </a:r>
            <a:r>
              <a:rPr lang="pt-BR" dirty="0"/>
              <a:t> divididos em </a:t>
            </a:r>
            <a:r>
              <a:rPr lang="pt-BR" dirty="0" err="1"/>
              <a:t>operações</a:t>
            </a:r>
            <a:r>
              <a:rPr lang="pt-BR" dirty="0"/>
              <a:t> de alto e de baixo contato, cada </a:t>
            </a:r>
            <a:r>
              <a:rPr lang="pt-BR" dirty="0" err="1"/>
              <a:t>área</a:t>
            </a:r>
            <a:r>
              <a:rPr lang="pt-BR" dirty="0"/>
              <a:t> pode ser projetada separadamente para obter um melhor desempenho</a:t>
            </a:r>
            <a:r>
              <a:rPr lang="pt-BR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pt-BR" sz="1300" dirty="0"/>
          </a:p>
          <a:p>
            <a:pPr algn="just">
              <a:lnSpc>
                <a:spcPct val="120000"/>
              </a:lnSpc>
            </a:pPr>
            <a:r>
              <a:rPr lang="pt-BR" dirty="0" err="1"/>
              <a:t>Operações</a:t>
            </a:r>
            <a:r>
              <a:rPr lang="pt-BR" dirty="0"/>
              <a:t> de alto contato requerem empregados com </a:t>
            </a:r>
            <a:r>
              <a:rPr lang="pt-BR" b="1" dirty="0"/>
              <a:t>excelentes habilidades interpessoais</a:t>
            </a:r>
            <a:r>
              <a:rPr lang="pt-BR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pt-BR" sz="1300" dirty="0"/>
          </a:p>
          <a:p>
            <a:pPr algn="just">
              <a:lnSpc>
                <a:spcPct val="120000"/>
              </a:lnSpc>
            </a:pPr>
            <a:r>
              <a:rPr lang="pt-BR" dirty="0" err="1"/>
              <a:t>Operações</a:t>
            </a:r>
            <a:r>
              <a:rPr lang="pt-BR" dirty="0"/>
              <a:t> de baixo contato podem ser </a:t>
            </a:r>
            <a:r>
              <a:rPr lang="pt-BR" b="1" dirty="0"/>
              <a:t>separadas fisicamente </a:t>
            </a:r>
            <a:r>
              <a:rPr lang="pt-BR" dirty="0"/>
              <a:t>das </a:t>
            </a:r>
            <a:r>
              <a:rPr lang="pt-BR" dirty="0" err="1"/>
              <a:t>operações</a:t>
            </a:r>
            <a:r>
              <a:rPr lang="pt-BR" dirty="0"/>
              <a:t> de contato com o cliente;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No entanto, há necessidade de </a:t>
            </a:r>
            <a:r>
              <a:rPr lang="pt-BR" dirty="0" err="1"/>
              <a:t>comunicação</a:t>
            </a:r>
            <a:r>
              <a:rPr lang="pt-BR" dirty="0"/>
              <a:t> para rastrear o andamento dos serviços</a:t>
            </a:r>
            <a:r>
              <a:rPr lang="pt-BR" dirty="0" smtClean="0"/>
              <a:t>;</a:t>
            </a:r>
          </a:p>
          <a:p>
            <a:pPr lvl="1" algn="just">
              <a:lnSpc>
                <a:spcPct val="120000"/>
              </a:lnSpc>
            </a:pPr>
            <a:endParaRPr lang="pt-BR" sz="1300" dirty="0"/>
          </a:p>
          <a:p>
            <a:pPr algn="just">
              <a:lnSpc>
                <a:spcPct val="120000"/>
              </a:lnSpc>
            </a:pPr>
            <a:r>
              <a:rPr lang="pt-BR" dirty="0"/>
              <a:t>As </a:t>
            </a:r>
            <a:r>
              <a:rPr lang="pt-BR" b="1" dirty="0"/>
              <a:t>empresas </a:t>
            </a:r>
            <a:r>
              <a:rPr lang="pt-BR" b="1" dirty="0" err="1"/>
              <a:t>aéreas</a:t>
            </a:r>
            <a:r>
              <a:rPr lang="pt-BR" b="1" dirty="0"/>
              <a:t> </a:t>
            </a:r>
            <a:r>
              <a:rPr lang="pt-BR" dirty="0"/>
              <a:t>usam essa abordagem com </a:t>
            </a:r>
            <a:r>
              <a:rPr lang="pt-BR" dirty="0" err="1"/>
              <a:t>eficiência</a:t>
            </a:r>
            <a:r>
              <a:rPr lang="pt-BR" dirty="0"/>
              <a:t> em suas </a:t>
            </a:r>
            <a:r>
              <a:rPr lang="pt-BR" dirty="0" err="1"/>
              <a:t>operações</a:t>
            </a:r>
            <a:r>
              <a:rPr lang="pt-BR" dirty="0"/>
              <a:t>: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Atendentes do setor de reservas e </a:t>
            </a:r>
            <a:r>
              <a:rPr lang="pt-BR" dirty="0" err="1"/>
              <a:t>comissários</a:t>
            </a:r>
            <a:r>
              <a:rPr lang="pt-BR" dirty="0"/>
              <a:t> de voo vestem uniformes elegantes e participam de treinamentos para atender aos passageiros;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Os carregadores de bagagem raramente </a:t>
            </a:r>
            <a:r>
              <a:rPr lang="pt-BR" dirty="0" err="1"/>
              <a:t>são</a:t>
            </a:r>
            <a:r>
              <a:rPr lang="pt-BR" dirty="0"/>
              <a:t> vistos;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A </a:t>
            </a:r>
            <a:r>
              <a:rPr lang="pt-BR" dirty="0" err="1"/>
              <a:t>manutenção</a:t>
            </a:r>
            <a:r>
              <a:rPr lang="pt-BR" dirty="0"/>
              <a:t> das aeronaves é realizada em um hangar distante, que opera como uma </a:t>
            </a:r>
            <a:r>
              <a:rPr lang="pt-BR" dirty="0" err="1"/>
              <a:t>fábrica</a:t>
            </a:r>
            <a:r>
              <a:rPr lang="pt-BR" dirty="0"/>
              <a:t>.</a:t>
            </a:r>
          </a:p>
          <a:p>
            <a:pPr lvl="1" algn="just">
              <a:lnSpc>
                <a:spcPct val="120000"/>
              </a:lnSpc>
            </a:pPr>
            <a:endParaRPr lang="pt-BR" dirty="0"/>
          </a:p>
          <a:p>
            <a:pPr algn="just"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5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5432" y="2742155"/>
            <a:ext cx="1580147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pt-BR" sz="2400" dirty="0" smtClean="0"/>
              <a:t>Projeto de operações de alto e baixo impacto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808" y="195012"/>
            <a:ext cx="903922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Oportunidades de vendas e projeto de serviços</a:t>
            </a:r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928" y="1539540"/>
            <a:ext cx="6121136" cy="404311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475928" y="5887453"/>
            <a:ext cx="759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Exemplo: Bancos utilizam todas as opções mostradas na figura.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5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13995</TotalTime>
  <Words>1056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Desenvolvimento de novos serviços</vt:lpstr>
      <vt:lpstr> Abordagens genéricas para o projeto de sistemas de serviços </vt:lpstr>
      <vt:lpstr> Abordagem do contato com o cliente </vt:lpstr>
      <vt:lpstr> Abordagem do contato com o cliente </vt:lpstr>
      <vt:lpstr> Abordagem do contato com o cliente </vt:lpstr>
      <vt:lpstr> Abordagem do contato com o cliente – Grau de contato com o cliente  </vt:lpstr>
      <vt:lpstr>Abordagem do contato com o cliente –  Separação das operações de alto e baixo contato</vt:lpstr>
      <vt:lpstr>Projeto de operações de alto e baixo impacto</vt:lpstr>
      <vt:lpstr>Oportunidades de vendas e projeto de serviços</vt:lpstr>
      <vt:lpstr> Abordagens genéricas para o projeto de sistemas de serviços </vt:lpstr>
      <vt:lpstr>Abordagem da capacitação pela informação</vt:lpstr>
      <vt:lpstr> Abordagem da capacitação pela informação –  Delegação de poder ao empregado </vt:lpstr>
      <vt:lpstr> Abordagem da capacitação pela informação –  Delegação de poder ao cliente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Schiavon</dc:creator>
  <cp:lastModifiedBy>Marcel Andreotti Musetti</cp:lastModifiedBy>
  <cp:revision>270</cp:revision>
  <dcterms:created xsi:type="dcterms:W3CDTF">2017-02-09T13:15:54Z</dcterms:created>
  <dcterms:modified xsi:type="dcterms:W3CDTF">2020-03-27T11:54:30Z</dcterms:modified>
</cp:coreProperties>
</file>