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embeddings/oleObject2.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bin" ContentType="application/vnd.openxmlformats-officedocument.oleObject"/>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embeddings/oleObject5.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sldIdLst>
    <p:sldId id="257" r:id="rId2"/>
    <p:sldId id="258" r:id="rId3"/>
    <p:sldId id="260" r:id="rId4"/>
    <p:sldId id="30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1" r:id="rId20"/>
    <p:sldId id="282" r:id="rId21"/>
    <p:sldId id="283" r:id="rId22"/>
    <p:sldId id="284" r:id="rId23"/>
    <p:sldId id="285" r:id="rId24"/>
    <p:sldId id="286" r:id="rId25"/>
    <p:sldId id="287" r:id="rId26"/>
    <p:sldId id="288" r:id="rId27"/>
    <p:sldId id="302" r:id="rId28"/>
    <p:sldId id="292" r:id="rId29"/>
    <p:sldId id="293" r:id="rId30"/>
    <p:sldId id="294" r:id="rId31"/>
    <p:sldId id="303" r:id="rId32"/>
    <p:sldId id="304" r:id="rId33"/>
    <p:sldId id="305" r:id="rId34"/>
    <p:sldId id="301"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9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ivanfrancajunior:Dropbox:2014:FSP:HSM:Disciplinas:Graduacao:SaudePublica:Saude&amp;CiclosdeVida%20II:Violencia&amp;CiclosdeVida:ASI%20sabbatical.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851063829787"/>
          <c:y val="0.0382978723404255"/>
          <c:w val="0.531914893617021"/>
          <c:h val="0.761702127659574"/>
        </c:manualLayout>
      </c:layout>
      <c:barChart>
        <c:barDir val="bar"/>
        <c:grouping val="clustered"/>
        <c:varyColors val="0"/>
        <c:ser>
          <c:idx val="0"/>
          <c:order val="0"/>
          <c:tx>
            <c:strRef>
              <c:f>Sheet1!$A$2</c:f>
              <c:strCache>
                <c:ptCount val="1"/>
                <c:pt idx="0">
                  <c:v>Transtorno emocional (%)</c:v>
                </c:pt>
              </c:strCache>
            </c:strRef>
          </c:tx>
          <c:spPr>
            <a:solidFill>
              <a:srgbClr val="006411"/>
            </a:solidFill>
            <a:ln w="15323">
              <a:solidFill>
                <a:srgbClr val="000000"/>
              </a:solidFill>
              <a:prstDash val="solid"/>
            </a:ln>
          </c:spPr>
          <c:invertIfNegative val="0"/>
          <c:dLbls>
            <c:spPr>
              <a:noFill/>
              <a:ln w="30645">
                <a:noFill/>
              </a:ln>
            </c:spPr>
            <c:txPr>
              <a:bodyPr/>
              <a:lstStyle/>
              <a:p>
                <a:pPr>
                  <a:defRPr sz="1448" b="1" i="0" u="none" strike="noStrike" baseline="0">
                    <a:solidFill>
                      <a:schemeClr val="tx2"/>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Sem violência</c:v>
                </c:pt>
                <c:pt idx="1">
                  <c:v>Violência moderada no passado</c:v>
                </c:pt>
                <c:pt idx="2">
                  <c:v>Violência moderada atual</c:v>
                </c:pt>
                <c:pt idx="3">
                  <c:v>Violência severa no passado</c:v>
                </c:pt>
                <c:pt idx="4">
                  <c:v>Violência severa atual</c:v>
                </c:pt>
              </c:strCache>
            </c:strRef>
          </c:cat>
          <c:val>
            <c:numRef>
              <c:f>Sheet1!$B$2:$F$2</c:f>
              <c:numCache>
                <c:formatCode>General</c:formatCode>
                <c:ptCount val="5"/>
                <c:pt idx="0">
                  <c:v>7.0</c:v>
                </c:pt>
                <c:pt idx="1">
                  <c:v>15.0</c:v>
                </c:pt>
                <c:pt idx="2">
                  <c:v>21.0</c:v>
                </c:pt>
                <c:pt idx="3">
                  <c:v>27.0</c:v>
                </c:pt>
                <c:pt idx="4">
                  <c:v>44.0</c:v>
                </c:pt>
              </c:numCache>
            </c:numRef>
          </c:val>
        </c:ser>
        <c:dLbls>
          <c:showLegendKey val="0"/>
          <c:showVal val="0"/>
          <c:showCatName val="0"/>
          <c:showSerName val="0"/>
          <c:showPercent val="0"/>
          <c:showBubbleSize val="0"/>
        </c:dLbls>
        <c:gapWidth val="150"/>
        <c:axId val="2117959944"/>
        <c:axId val="2117963288"/>
      </c:barChart>
      <c:catAx>
        <c:axId val="2117959944"/>
        <c:scaling>
          <c:orientation val="minMax"/>
        </c:scaling>
        <c:delete val="0"/>
        <c:axPos val="l"/>
        <c:numFmt formatCode="General" sourceLinked="1"/>
        <c:majorTickMark val="out"/>
        <c:minorTickMark val="none"/>
        <c:tickLblPos val="nextTo"/>
        <c:spPr>
          <a:ln w="15323">
            <a:solidFill>
              <a:srgbClr val="333399"/>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117963288"/>
        <c:crosses val="autoZero"/>
        <c:auto val="1"/>
        <c:lblAlgn val="ctr"/>
        <c:lblOffset val="100"/>
        <c:tickLblSkip val="1"/>
        <c:tickMarkSkip val="1"/>
        <c:noMultiLvlLbl val="0"/>
      </c:catAx>
      <c:valAx>
        <c:axId val="2117963288"/>
        <c:scaling>
          <c:orientation val="minMax"/>
        </c:scaling>
        <c:delete val="0"/>
        <c:axPos val="b"/>
        <c:numFmt formatCode="General" sourceLinked="1"/>
        <c:majorTickMark val="out"/>
        <c:minorTickMark val="none"/>
        <c:tickLblPos val="nextTo"/>
        <c:spPr>
          <a:ln w="15323">
            <a:solidFill>
              <a:srgbClr val="333399"/>
            </a:solidFill>
            <a:prstDash val="solid"/>
          </a:ln>
        </c:spPr>
        <c:txPr>
          <a:bodyPr rot="0" vert="horz"/>
          <a:lstStyle/>
          <a:p>
            <a:pPr>
              <a:defRPr sz="1267" b="1" i="0" u="none" strike="noStrike" baseline="0">
                <a:solidFill>
                  <a:schemeClr val="tx1"/>
                </a:solidFill>
                <a:latin typeface="Times New Roman"/>
                <a:ea typeface="Times New Roman"/>
                <a:cs typeface="Times New Roman"/>
              </a:defRPr>
            </a:pPr>
            <a:endParaRPr lang="en-US"/>
          </a:p>
        </c:txPr>
        <c:crossAx val="2117959944"/>
        <c:crosses val="autoZero"/>
        <c:crossBetween val="between"/>
      </c:valAx>
      <c:spPr>
        <a:noFill/>
        <a:ln w="30645">
          <a:noFill/>
        </a:ln>
      </c:spPr>
    </c:plotArea>
    <c:legend>
      <c:legendPos val="b"/>
      <c:layout>
        <c:manualLayout>
          <c:xMode val="edge"/>
          <c:yMode val="edge"/>
          <c:x val="0.51063829787234"/>
          <c:y val="0.927659574468085"/>
          <c:w val="0.36436170212766"/>
          <c:h val="0.0638297872340425"/>
        </c:manualLayout>
      </c:layout>
      <c:overlay val="0"/>
      <c:spPr>
        <a:noFill/>
        <a:ln w="30645">
          <a:noFill/>
        </a:ln>
      </c:spPr>
      <c:txPr>
        <a:bodyPr/>
        <a:lstStyle/>
        <a:p>
          <a:pPr>
            <a:defRPr sz="1164" b="1" i="0" u="none" strike="noStrike" baseline="0">
              <a:solidFill>
                <a:srgbClr val="0000D4"/>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629"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4308943089431"/>
          <c:y val="0.100671140939597"/>
          <c:w val="0.882113821138211"/>
          <c:h val="0.469798657718121"/>
        </c:manualLayout>
      </c:layout>
      <c:barChart>
        <c:barDir val="col"/>
        <c:grouping val="clustered"/>
        <c:varyColors val="0"/>
        <c:ser>
          <c:idx val="0"/>
          <c:order val="0"/>
          <c:tx>
            <c:strRef>
              <c:f>Sheet1!$A$2</c:f>
              <c:strCache>
                <c:ptCount val="1"/>
                <c:pt idx="0">
                  <c:v>Mulheres com Violência</c:v>
                </c:pt>
              </c:strCache>
            </c:strRef>
          </c:tx>
          <c:spPr>
            <a:solidFill>
              <a:srgbClr val="006411"/>
            </a:solidFill>
            <a:ln w="17591">
              <a:solidFill>
                <a:srgbClr val="000000"/>
              </a:solidFill>
              <a:prstDash val="solid"/>
            </a:ln>
          </c:spPr>
          <c:invertIfNegative val="0"/>
          <c:dLbls>
            <c:spPr>
              <a:noFill/>
              <a:ln w="35183">
                <a:noFill/>
              </a:ln>
            </c:spPr>
            <c:txPr>
              <a:bodyPr/>
              <a:lstStyle/>
              <a:p>
                <a:pPr>
                  <a:defRPr sz="1073" b="1" i="0" u="none" strike="noStrike" baseline="0">
                    <a:solidFill>
                      <a:schemeClr val="tx2"/>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Mortalidade infantil (menores de 1 ano)</c:v>
                </c:pt>
                <c:pt idx="1">
                  <c:v>Mortalidade em menores de 5 anos</c:v>
                </c:pt>
                <c:pt idx="2">
                  <c:v>Diarréia</c:v>
                </c:pt>
                <c:pt idx="3">
                  <c:v>Desnutrição</c:v>
                </c:pt>
                <c:pt idx="4">
                  <c:v>% de crianças imunizadas</c:v>
                </c:pt>
              </c:strCache>
            </c:strRef>
          </c:cat>
          <c:val>
            <c:numRef>
              <c:f>Sheet1!$B$2:$F$2</c:f>
              <c:numCache>
                <c:formatCode>General</c:formatCode>
                <c:ptCount val="5"/>
                <c:pt idx="0">
                  <c:v>47.0</c:v>
                </c:pt>
                <c:pt idx="1">
                  <c:v>60.0</c:v>
                </c:pt>
                <c:pt idx="2">
                  <c:v>19.0</c:v>
                </c:pt>
                <c:pt idx="3">
                  <c:v>24.0</c:v>
                </c:pt>
                <c:pt idx="4">
                  <c:v>68.0</c:v>
                </c:pt>
              </c:numCache>
            </c:numRef>
          </c:val>
        </c:ser>
        <c:ser>
          <c:idx val="1"/>
          <c:order val="1"/>
          <c:tx>
            <c:strRef>
              <c:f>Sheet1!$A$3</c:f>
              <c:strCache>
                <c:ptCount val="1"/>
                <c:pt idx="0">
                  <c:v>Mulheres sem Violência</c:v>
                </c:pt>
              </c:strCache>
            </c:strRef>
          </c:tx>
          <c:spPr>
            <a:solidFill>
              <a:srgbClr val="CCFFCC"/>
            </a:solidFill>
            <a:ln w="17591">
              <a:solidFill>
                <a:srgbClr val="000000"/>
              </a:solidFill>
              <a:prstDash val="solid"/>
            </a:ln>
          </c:spPr>
          <c:invertIfNegative val="0"/>
          <c:dLbls>
            <c:spPr>
              <a:noFill/>
              <a:ln w="35183">
                <a:noFill/>
              </a:ln>
            </c:spPr>
            <c:txPr>
              <a:bodyPr/>
              <a:lstStyle/>
              <a:p>
                <a:pPr>
                  <a:defRPr sz="1073" b="1" i="0" u="none" strike="noStrike" baseline="0">
                    <a:solidFill>
                      <a:srgbClr val="FFFF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Mortalidade infantil (menores de 1 ano)</c:v>
                </c:pt>
                <c:pt idx="1">
                  <c:v>Mortalidade em menores de 5 anos</c:v>
                </c:pt>
                <c:pt idx="2">
                  <c:v>Diarréia</c:v>
                </c:pt>
                <c:pt idx="3">
                  <c:v>Desnutrição</c:v>
                </c:pt>
                <c:pt idx="4">
                  <c:v>% de crianças imunizadas</c:v>
                </c:pt>
              </c:strCache>
            </c:strRef>
          </c:cat>
          <c:val>
            <c:numRef>
              <c:f>Sheet1!$B$3:$F$3</c:f>
              <c:numCache>
                <c:formatCode>General</c:formatCode>
                <c:ptCount val="5"/>
                <c:pt idx="0">
                  <c:v>37.0</c:v>
                </c:pt>
                <c:pt idx="1">
                  <c:v>46.0</c:v>
                </c:pt>
                <c:pt idx="2">
                  <c:v>16.0</c:v>
                </c:pt>
                <c:pt idx="3">
                  <c:v>21.0</c:v>
                </c:pt>
                <c:pt idx="4">
                  <c:v>71.0</c:v>
                </c:pt>
              </c:numCache>
            </c:numRef>
          </c:val>
        </c:ser>
        <c:dLbls>
          <c:showLegendKey val="0"/>
          <c:showVal val="0"/>
          <c:showCatName val="0"/>
          <c:showSerName val="0"/>
          <c:showPercent val="0"/>
          <c:showBubbleSize val="0"/>
        </c:dLbls>
        <c:gapWidth val="150"/>
        <c:axId val="2118071704"/>
        <c:axId val="2118075048"/>
      </c:barChart>
      <c:catAx>
        <c:axId val="2118071704"/>
        <c:scaling>
          <c:orientation val="minMax"/>
        </c:scaling>
        <c:delete val="0"/>
        <c:axPos val="b"/>
        <c:numFmt formatCode="General" sourceLinked="1"/>
        <c:majorTickMark val="out"/>
        <c:minorTickMark val="none"/>
        <c:tickLblPos val="nextTo"/>
        <c:spPr>
          <a:ln w="17591">
            <a:solidFill>
              <a:srgbClr val="333399"/>
            </a:solidFill>
            <a:prstDash val="solid"/>
          </a:ln>
        </c:spPr>
        <c:txPr>
          <a:bodyPr rot="0" vert="horz"/>
          <a:lstStyle/>
          <a:p>
            <a:pPr>
              <a:defRPr sz="1400" b="1" i="0" u="none" strike="noStrike" baseline="0">
                <a:solidFill>
                  <a:srgbClr val="FFFFFF"/>
                </a:solidFill>
                <a:latin typeface="Times New Roman"/>
                <a:ea typeface="Times New Roman"/>
                <a:cs typeface="Times New Roman"/>
              </a:defRPr>
            </a:pPr>
            <a:endParaRPr lang="en-US"/>
          </a:p>
        </c:txPr>
        <c:crossAx val="2118075048"/>
        <c:crosses val="autoZero"/>
        <c:auto val="1"/>
        <c:lblAlgn val="ctr"/>
        <c:lblOffset val="100"/>
        <c:tickLblSkip val="1"/>
        <c:tickMarkSkip val="1"/>
        <c:noMultiLvlLbl val="0"/>
      </c:catAx>
      <c:valAx>
        <c:axId val="2118075048"/>
        <c:scaling>
          <c:orientation val="minMax"/>
        </c:scaling>
        <c:delete val="0"/>
        <c:axPos val="l"/>
        <c:numFmt formatCode="General" sourceLinked="1"/>
        <c:majorTickMark val="out"/>
        <c:minorTickMark val="none"/>
        <c:tickLblPos val="nextTo"/>
        <c:spPr>
          <a:ln w="17591">
            <a:solidFill>
              <a:srgbClr val="333399"/>
            </a:solidFill>
            <a:prstDash val="solid"/>
          </a:ln>
        </c:spPr>
        <c:txPr>
          <a:bodyPr rot="0" vert="horz"/>
          <a:lstStyle/>
          <a:p>
            <a:pPr>
              <a:defRPr sz="1200" b="1" i="0" u="none" strike="noStrike" baseline="0">
                <a:solidFill>
                  <a:srgbClr val="FFFFFF"/>
                </a:solidFill>
                <a:latin typeface="Times New Roman"/>
                <a:ea typeface="Times New Roman"/>
                <a:cs typeface="Times New Roman"/>
              </a:defRPr>
            </a:pPr>
            <a:endParaRPr lang="en-US"/>
          </a:p>
        </c:txPr>
        <c:crossAx val="2118071704"/>
        <c:crosses val="autoZero"/>
        <c:crossBetween val="between"/>
      </c:valAx>
      <c:spPr>
        <a:noFill/>
        <a:ln w="35183">
          <a:noFill/>
        </a:ln>
      </c:spPr>
    </c:plotArea>
    <c:legend>
      <c:legendPos val="b"/>
      <c:layout>
        <c:manualLayout>
          <c:xMode val="edge"/>
          <c:yMode val="edge"/>
          <c:x val="0.181939011631308"/>
          <c:y val="0.718285734391814"/>
          <c:w val="0.642276422764228"/>
          <c:h val="0.0738255033557047"/>
        </c:manualLayout>
      </c:layout>
      <c:overlay val="0"/>
      <c:spPr>
        <a:noFill/>
        <a:ln w="35183">
          <a:noFill/>
        </a:ln>
      </c:spPr>
      <c:txPr>
        <a:bodyPr/>
        <a:lstStyle/>
        <a:p>
          <a:pPr>
            <a:defRPr sz="1400" b="1" i="0" u="none" strike="noStrike" baseline="0">
              <a:solidFill>
                <a:srgbClr val="FFFFFF"/>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177"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FFFF00"/>
                </a:solidFill>
              </a:defRPr>
            </a:pPr>
            <a:r>
              <a:rPr lang="en-US">
                <a:solidFill>
                  <a:srgbClr val="FFFF00"/>
                </a:solidFill>
              </a:rPr>
              <a:t>Abuso</a:t>
            </a:r>
            <a:r>
              <a:rPr lang="en-US" baseline="0">
                <a:solidFill>
                  <a:srgbClr val="FFFF00"/>
                </a:solidFill>
              </a:rPr>
              <a:t> sexual de meninas: </a:t>
            </a:r>
            <a:r>
              <a:rPr lang="en-US">
                <a:solidFill>
                  <a:srgbClr val="FFFF00"/>
                </a:solidFill>
              </a:rPr>
              <a:t>sensibilidade da entrevista face a face comparada  ao voto anônimo</a:t>
            </a:r>
          </a:p>
        </c:rich>
      </c:tx>
      <c:layout>
        <c:manualLayout>
          <c:xMode val="edge"/>
          <c:yMode val="edge"/>
          <c:x val="0.0621337903882704"/>
          <c:y val="0.0250391236306729"/>
        </c:manualLayout>
      </c:layout>
      <c:overlay val="0"/>
    </c:title>
    <c:autoTitleDeleted val="0"/>
    <c:plotArea>
      <c:layout/>
      <c:barChart>
        <c:barDir val="col"/>
        <c:grouping val="clustered"/>
        <c:varyColors val="0"/>
        <c:ser>
          <c:idx val="0"/>
          <c:order val="0"/>
          <c:tx>
            <c:strRef>
              <c:f>Sheet1!$C$6</c:f>
              <c:strCache>
                <c:ptCount val="1"/>
                <c:pt idx="0">
                  <c:v>Sensitivity</c:v>
                </c:pt>
              </c:strCache>
            </c:strRef>
          </c:tx>
          <c:spPr>
            <a:solidFill>
              <a:srgbClr val="FFFF00"/>
            </a:solidFill>
          </c:spPr>
          <c:invertIfNegative val="0"/>
          <c:cat>
            <c:strRef>
              <c:f>Sheet1!$B$7:$B$15</c:f>
              <c:strCache>
                <c:ptCount val="9"/>
                <c:pt idx="0">
                  <c:v>Tanzania city</c:v>
                </c:pt>
                <c:pt idx="1">
                  <c:v>Tanzania district</c:v>
                </c:pt>
                <c:pt idx="2">
                  <c:v>Belgrade</c:v>
                </c:pt>
                <c:pt idx="3">
                  <c:v>Tonga</c:v>
                </c:pt>
                <c:pt idx="4">
                  <c:v>Viet Nam</c:v>
                </c:pt>
                <c:pt idx="5">
                  <c:v>Maldives</c:v>
                </c:pt>
                <c:pt idx="6">
                  <c:v>Turkey</c:v>
                </c:pt>
                <c:pt idx="7">
                  <c:v>New Zealnad capital</c:v>
                </c:pt>
                <c:pt idx="8">
                  <c:v>New Zealand district</c:v>
                </c:pt>
              </c:strCache>
            </c:strRef>
          </c:cat>
          <c:val>
            <c:numRef>
              <c:f>Sheet1!$C$7:$C$15</c:f>
              <c:numCache>
                <c:formatCode>General</c:formatCode>
                <c:ptCount val="9"/>
                <c:pt idx="0">
                  <c:v>23.9</c:v>
                </c:pt>
                <c:pt idx="1">
                  <c:v>36.2</c:v>
                </c:pt>
                <c:pt idx="2">
                  <c:v>36.0</c:v>
                </c:pt>
                <c:pt idx="3">
                  <c:v>35.0</c:v>
                </c:pt>
                <c:pt idx="4">
                  <c:v>41.7</c:v>
                </c:pt>
                <c:pt idx="5">
                  <c:v>44.1</c:v>
                </c:pt>
                <c:pt idx="6">
                  <c:v>58.2</c:v>
                </c:pt>
                <c:pt idx="7">
                  <c:v>71.2</c:v>
                </c:pt>
                <c:pt idx="8">
                  <c:v>79.4</c:v>
                </c:pt>
              </c:numCache>
            </c:numRef>
          </c:val>
        </c:ser>
        <c:ser>
          <c:idx val="1"/>
          <c:order val="1"/>
          <c:tx>
            <c:v>Specificity</c:v>
          </c:tx>
          <c:invertIfNegative val="0"/>
          <c:val>
            <c:numRef>
              <c:f>Sheet1!$D$7:$D$15</c:f>
              <c:numCache>
                <c:formatCode>General</c:formatCode>
                <c:ptCount val="9"/>
                <c:pt idx="0">
                  <c:v>98.3</c:v>
                </c:pt>
                <c:pt idx="1">
                  <c:v>99.1</c:v>
                </c:pt>
                <c:pt idx="2">
                  <c:v>99.5</c:v>
                </c:pt>
                <c:pt idx="3">
                  <c:v>99.1</c:v>
                </c:pt>
                <c:pt idx="4">
                  <c:v>99.6</c:v>
                </c:pt>
                <c:pt idx="5">
                  <c:v>99.0</c:v>
                </c:pt>
                <c:pt idx="6">
                  <c:v>99.5</c:v>
                </c:pt>
                <c:pt idx="7">
                  <c:v>97.5</c:v>
                </c:pt>
                <c:pt idx="8">
                  <c:v>97.2</c:v>
                </c:pt>
              </c:numCache>
            </c:numRef>
          </c:val>
        </c:ser>
        <c:dLbls>
          <c:showLegendKey val="0"/>
          <c:showVal val="0"/>
          <c:showCatName val="0"/>
          <c:showSerName val="0"/>
          <c:showPercent val="0"/>
          <c:showBubbleSize val="0"/>
        </c:dLbls>
        <c:gapWidth val="150"/>
        <c:axId val="-2146111416"/>
        <c:axId val="-2144546328"/>
      </c:barChart>
      <c:catAx>
        <c:axId val="-2146111416"/>
        <c:scaling>
          <c:orientation val="minMax"/>
        </c:scaling>
        <c:delete val="0"/>
        <c:axPos val="b"/>
        <c:majorTickMark val="out"/>
        <c:minorTickMark val="none"/>
        <c:tickLblPos val="nextTo"/>
        <c:txPr>
          <a:bodyPr/>
          <a:lstStyle/>
          <a:p>
            <a:pPr>
              <a:defRPr>
                <a:solidFill>
                  <a:schemeClr val="tx1"/>
                </a:solidFill>
              </a:defRPr>
            </a:pPr>
            <a:endParaRPr lang="en-US"/>
          </a:p>
        </c:txPr>
        <c:crossAx val="-2144546328"/>
        <c:crosses val="autoZero"/>
        <c:auto val="1"/>
        <c:lblAlgn val="ctr"/>
        <c:lblOffset val="100"/>
        <c:noMultiLvlLbl val="0"/>
      </c:catAx>
      <c:valAx>
        <c:axId val="-2144546328"/>
        <c:scaling>
          <c:orientation val="minMax"/>
          <c:max val="100.0"/>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146111416"/>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5689223058"/>
          <c:y val="0.0346153846153846"/>
          <c:w val="0.776942355889724"/>
          <c:h val="0.7"/>
        </c:manualLayout>
      </c:layout>
      <c:barChart>
        <c:barDir val="col"/>
        <c:grouping val="clustered"/>
        <c:varyColors val="0"/>
        <c:ser>
          <c:idx val="0"/>
          <c:order val="0"/>
          <c:tx>
            <c:strRef>
              <c:f>Sheet1!$A$2</c:f>
              <c:strCache>
                <c:ptCount val="1"/>
                <c:pt idx="0">
                  <c:v>VF</c:v>
                </c:pt>
              </c:strCache>
            </c:strRef>
          </c:tx>
          <c:spPr>
            <a:solidFill>
              <a:srgbClr val="FFCC99"/>
            </a:solidFill>
            <a:ln w="13065">
              <a:solidFill>
                <a:srgbClr val="000000"/>
              </a:solidFill>
              <a:prstDash val="solid"/>
            </a:ln>
          </c:spPr>
          <c:invertIfNegative val="0"/>
          <c:cat>
            <c:strRef>
              <c:f>Sheet1!$B$1:$P$1</c:f>
              <c:strCache>
                <c:ptCount val="15"/>
                <c:pt idx="0">
                  <c:v>Peru R</c:v>
                </c:pt>
                <c:pt idx="1">
                  <c:v>Etiópia R</c:v>
                </c:pt>
                <c:pt idx="2">
                  <c:v>Peru Ur</c:v>
                </c:pt>
                <c:pt idx="3">
                  <c:v>Tanzania R</c:v>
                </c:pt>
                <c:pt idx="4">
                  <c:v>Bangladesh R</c:v>
                </c:pt>
                <c:pt idx="5">
                  <c:v>Samoa</c:v>
                </c:pt>
                <c:pt idx="6">
                  <c:v>Bangla Ur</c:v>
                </c:pt>
                <c:pt idx="7">
                  <c:v>Tailandia R</c:v>
                </c:pt>
                <c:pt idx="8">
                  <c:v>Brasil R</c:v>
                </c:pt>
                <c:pt idx="9">
                  <c:v>Tanz Urb</c:v>
                </c:pt>
                <c:pt idx="10">
                  <c:v>Namíbia Urb</c:v>
                </c:pt>
                <c:pt idx="11">
                  <c:v>Br Urb</c:v>
                </c:pt>
                <c:pt idx="12">
                  <c:v>Tai Urb</c:v>
                </c:pt>
                <c:pt idx="13">
                  <c:v>Servia Urb</c:v>
                </c:pt>
                <c:pt idx="14">
                  <c:v>Japão Urb</c:v>
                </c:pt>
              </c:strCache>
            </c:strRef>
          </c:cat>
          <c:val>
            <c:numRef>
              <c:f>Sheet1!$B$2:$P$2</c:f>
              <c:numCache>
                <c:formatCode>General</c:formatCode>
                <c:ptCount val="15"/>
                <c:pt idx="0">
                  <c:v>61.0</c:v>
                </c:pt>
                <c:pt idx="1">
                  <c:v>49.0</c:v>
                </c:pt>
                <c:pt idx="2">
                  <c:v>49.0</c:v>
                </c:pt>
                <c:pt idx="3">
                  <c:v>47.0</c:v>
                </c:pt>
                <c:pt idx="4">
                  <c:v>42.0</c:v>
                </c:pt>
                <c:pt idx="5">
                  <c:v>41.0</c:v>
                </c:pt>
                <c:pt idx="6">
                  <c:v>40.0</c:v>
                </c:pt>
                <c:pt idx="7">
                  <c:v>34.0</c:v>
                </c:pt>
                <c:pt idx="8">
                  <c:v>34.0</c:v>
                </c:pt>
                <c:pt idx="9">
                  <c:v>33.0</c:v>
                </c:pt>
                <c:pt idx="10">
                  <c:v>31.0</c:v>
                </c:pt>
                <c:pt idx="11">
                  <c:v>27.0</c:v>
                </c:pt>
                <c:pt idx="12">
                  <c:v>23.0</c:v>
                </c:pt>
                <c:pt idx="13">
                  <c:v>23.0</c:v>
                </c:pt>
                <c:pt idx="14">
                  <c:v>13.0</c:v>
                </c:pt>
              </c:numCache>
            </c:numRef>
          </c:val>
        </c:ser>
        <c:ser>
          <c:idx val="1"/>
          <c:order val="1"/>
          <c:tx>
            <c:strRef>
              <c:f>Sheet1!$A$3</c:f>
              <c:strCache>
                <c:ptCount val="1"/>
                <c:pt idx="0">
                  <c:v>VS</c:v>
                </c:pt>
              </c:strCache>
            </c:strRef>
          </c:tx>
          <c:spPr>
            <a:solidFill>
              <a:srgbClr val="DD2D32"/>
            </a:solidFill>
            <a:ln w="13065">
              <a:solidFill>
                <a:srgbClr val="000000"/>
              </a:solidFill>
              <a:prstDash val="solid"/>
            </a:ln>
          </c:spPr>
          <c:invertIfNegative val="0"/>
          <c:dPt>
            <c:idx val="1"/>
            <c:invertIfNegative val="0"/>
            <c:bubble3D val="0"/>
            <c:spPr>
              <a:solidFill>
                <a:srgbClr val="DD2D32"/>
              </a:solidFill>
              <a:ln w="13065">
                <a:solidFill>
                  <a:srgbClr val="006411"/>
                </a:solidFill>
                <a:prstDash val="solid"/>
              </a:ln>
            </c:spPr>
          </c:dPt>
          <c:cat>
            <c:strRef>
              <c:f>Sheet1!$B$1:$P$1</c:f>
              <c:strCache>
                <c:ptCount val="15"/>
                <c:pt idx="0">
                  <c:v>Peru R</c:v>
                </c:pt>
                <c:pt idx="1">
                  <c:v>Etiópia R</c:v>
                </c:pt>
                <c:pt idx="2">
                  <c:v>Peru Ur</c:v>
                </c:pt>
                <c:pt idx="3">
                  <c:v>Tanzania R</c:v>
                </c:pt>
                <c:pt idx="4">
                  <c:v>Bangladesh R</c:v>
                </c:pt>
                <c:pt idx="5">
                  <c:v>Samoa</c:v>
                </c:pt>
                <c:pt idx="6">
                  <c:v>Bangla Ur</c:v>
                </c:pt>
                <c:pt idx="7">
                  <c:v>Tailandia R</c:v>
                </c:pt>
                <c:pt idx="8">
                  <c:v>Brasil R</c:v>
                </c:pt>
                <c:pt idx="9">
                  <c:v>Tanz Urb</c:v>
                </c:pt>
                <c:pt idx="10">
                  <c:v>Namíbia Urb</c:v>
                </c:pt>
                <c:pt idx="11">
                  <c:v>Br Urb</c:v>
                </c:pt>
                <c:pt idx="12">
                  <c:v>Tai Urb</c:v>
                </c:pt>
                <c:pt idx="13">
                  <c:v>Servia Urb</c:v>
                </c:pt>
                <c:pt idx="14">
                  <c:v>Japão Urb</c:v>
                </c:pt>
              </c:strCache>
            </c:strRef>
          </c:cat>
          <c:val>
            <c:numRef>
              <c:f>Sheet1!$B$3:$P$3</c:f>
              <c:numCache>
                <c:formatCode>General</c:formatCode>
                <c:ptCount val="15"/>
                <c:pt idx="0">
                  <c:v>47.0</c:v>
                </c:pt>
                <c:pt idx="1">
                  <c:v>59.0</c:v>
                </c:pt>
                <c:pt idx="2">
                  <c:v>23.0</c:v>
                </c:pt>
                <c:pt idx="3">
                  <c:v>31.0</c:v>
                </c:pt>
                <c:pt idx="4">
                  <c:v>50.0</c:v>
                </c:pt>
                <c:pt idx="5">
                  <c:v>20.0</c:v>
                </c:pt>
                <c:pt idx="6">
                  <c:v>37.0</c:v>
                </c:pt>
                <c:pt idx="7">
                  <c:v>29.0</c:v>
                </c:pt>
                <c:pt idx="8">
                  <c:v>14.0</c:v>
                </c:pt>
                <c:pt idx="9">
                  <c:v>23.0</c:v>
                </c:pt>
                <c:pt idx="10">
                  <c:v>16.0</c:v>
                </c:pt>
                <c:pt idx="11">
                  <c:v>10.0</c:v>
                </c:pt>
                <c:pt idx="12">
                  <c:v>30.0</c:v>
                </c:pt>
                <c:pt idx="13">
                  <c:v>6.0</c:v>
                </c:pt>
                <c:pt idx="14">
                  <c:v>6.0</c:v>
                </c:pt>
              </c:numCache>
            </c:numRef>
          </c:val>
        </c:ser>
        <c:dLbls>
          <c:showLegendKey val="0"/>
          <c:showVal val="0"/>
          <c:showCatName val="0"/>
          <c:showSerName val="0"/>
          <c:showPercent val="0"/>
          <c:showBubbleSize val="0"/>
        </c:dLbls>
        <c:gapWidth val="150"/>
        <c:axId val="-2145459224"/>
        <c:axId val="-2145482120"/>
      </c:barChart>
      <c:catAx>
        <c:axId val="-2145459224"/>
        <c:scaling>
          <c:orientation val="minMax"/>
        </c:scaling>
        <c:delete val="0"/>
        <c:axPos val="b"/>
        <c:numFmt formatCode="General" sourceLinked="1"/>
        <c:majorTickMark val="out"/>
        <c:minorTickMark val="none"/>
        <c:tickLblPos val="nextTo"/>
        <c:spPr>
          <a:ln w="3266">
            <a:solidFill>
              <a:srgbClr val="000000"/>
            </a:solidFill>
            <a:prstDash val="solid"/>
          </a:ln>
        </c:spPr>
        <c:txPr>
          <a:bodyPr rot="-3600000" vert="horz"/>
          <a:lstStyle/>
          <a:p>
            <a:pPr>
              <a:defRPr sz="1100" b="1" i="0" u="none" strike="noStrike" baseline="0">
                <a:solidFill>
                  <a:srgbClr val="FFFFFF"/>
                </a:solidFill>
                <a:latin typeface="Arial"/>
                <a:ea typeface="Arial"/>
                <a:cs typeface="Arial"/>
              </a:defRPr>
            </a:pPr>
            <a:endParaRPr lang="en-US"/>
          </a:p>
        </c:txPr>
        <c:crossAx val="-2145482120"/>
        <c:crosses val="autoZero"/>
        <c:auto val="1"/>
        <c:lblAlgn val="ctr"/>
        <c:lblOffset val="100"/>
        <c:tickLblSkip val="1"/>
        <c:tickMarkSkip val="1"/>
        <c:noMultiLvlLbl val="0"/>
      </c:catAx>
      <c:valAx>
        <c:axId val="-2145482120"/>
        <c:scaling>
          <c:orientation val="minMax"/>
        </c:scaling>
        <c:delete val="0"/>
        <c:axPos val="l"/>
        <c:numFmt formatCode="General" sourceLinked="1"/>
        <c:majorTickMark val="out"/>
        <c:minorTickMark val="none"/>
        <c:tickLblPos val="nextTo"/>
        <c:spPr>
          <a:ln w="3266">
            <a:solidFill>
              <a:srgbClr val="000000"/>
            </a:solidFill>
            <a:prstDash val="solid"/>
          </a:ln>
        </c:spPr>
        <c:txPr>
          <a:bodyPr rot="-3600000" vert="horz"/>
          <a:lstStyle/>
          <a:p>
            <a:pPr>
              <a:defRPr sz="1440" b="1" i="0" u="none" strike="noStrike" baseline="0">
                <a:solidFill>
                  <a:srgbClr val="FFFFFF"/>
                </a:solidFill>
                <a:latin typeface="Arial"/>
                <a:ea typeface="Arial"/>
                <a:cs typeface="Arial"/>
              </a:defRPr>
            </a:pPr>
            <a:endParaRPr lang="en-US"/>
          </a:p>
        </c:txPr>
        <c:crossAx val="-2145459224"/>
        <c:crosses val="autoZero"/>
        <c:crossBetween val="between"/>
      </c:valAx>
      <c:spPr>
        <a:noFill/>
        <a:ln w="26130">
          <a:noFill/>
        </a:ln>
      </c:spPr>
    </c:plotArea>
    <c:legend>
      <c:legendPos val="r"/>
      <c:layout>
        <c:manualLayout>
          <c:xMode val="edge"/>
          <c:yMode val="edge"/>
          <c:x val="0.904761904761905"/>
          <c:y val="0.311538461538461"/>
          <c:w val="0.0852130325814536"/>
          <c:h val="0.142307692307692"/>
        </c:manualLayout>
      </c:layout>
      <c:overlay val="0"/>
      <c:spPr>
        <a:noFill/>
        <a:ln w="13065">
          <a:solidFill>
            <a:srgbClr val="000000"/>
          </a:solidFill>
          <a:prstDash val="solid"/>
        </a:ln>
      </c:spPr>
      <c:txPr>
        <a:bodyPr/>
        <a:lstStyle/>
        <a:p>
          <a:pPr>
            <a:defRPr sz="1157"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543"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4A07-3B8C-F94D-A7E3-F6900FB70F03}" type="datetimeFigureOut">
              <a:rPr lang="en-US" smtClean="0"/>
              <a:t>07/11/14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148DD-CD90-654D-8326-99FC10193F7D}" type="slidenum">
              <a:rPr lang="en-US" smtClean="0"/>
              <a:t>‹#›</a:t>
            </a:fld>
            <a:endParaRPr lang="en-US"/>
          </a:p>
        </p:txBody>
      </p:sp>
    </p:spTree>
    <p:extLst>
      <p:ext uri="{BB962C8B-B14F-4D97-AF65-F5344CB8AC3E}">
        <p14:creationId xmlns:p14="http://schemas.microsoft.com/office/powerpoint/2010/main" val="146535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p:spPr>
        <p:txBody>
          <a:bodyPr/>
          <a:lstStyle/>
          <a:p>
            <a:pPr eaLnBrk="1" hangingPunct="1"/>
            <a:endParaRPr lang="pt-BR" smtClean="0"/>
          </a:p>
        </p:txBody>
      </p:sp>
      <p:sp>
        <p:nvSpPr>
          <p:cNvPr id="7987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D26234-02B9-46ED-8B05-A95F4335B551}" type="slidenum">
              <a:rPr lang="pt-BR" sz="1200" smtClean="0">
                <a:solidFill>
                  <a:srgbClr val="000000"/>
                </a:solidFill>
              </a:rPr>
              <a:pPr eaLnBrk="1" hangingPunct="1"/>
              <a:t>1</a:t>
            </a:fld>
            <a:endParaRPr lang="pt-BR"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p:spPr>
        <p:txBody>
          <a:bodyPr/>
          <a:lstStyle/>
          <a:p>
            <a:pPr eaLnBrk="1" hangingPunct="1"/>
            <a:endParaRPr lang="pt-BR" smtClean="0"/>
          </a:p>
        </p:txBody>
      </p:sp>
      <p:sp>
        <p:nvSpPr>
          <p:cNvPr id="89092"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23D3BB-8810-4EA2-B209-4DA55941AA74}" type="slidenum">
              <a:rPr lang="pt-BR" sz="1200" smtClean="0"/>
              <a:pPr eaLnBrk="1" hangingPunct="1"/>
              <a:t>10</a:t>
            </a:fld>
            <a:endParaRPr lang="pt-BR"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ço Reservado para Imagem de Slide 1"/>
          <p:cNvSpPr>
            <a:spLocks noGrp="1" noRot="1" noChangeAspect="1" noTextEdit="1"/>
          </p:cNvSpPr>
          <p:nvPr>
            <p:ph type="sldImg"/>
          </p:nvPr>
        </p:nvSpPr>
        <p:spPr>
          <a:ln/>
        </p:spPr>
      </p:sp>
      <p:sp>
        <p:nvSpPr>
          <p:cNvPr id="90115" name="Espaço Reservado para Anotações 2"/>
          <p:cNvSpPr>
            <a:spLocks noGrp="1"/>
          </p:cNvSpPr>
          <p:nvPr>
            <p:ph type="body" idx="1"/>
          </p:nvPr>
        </p:nvSpPr>
        <p:spPr>
          <a:noFill/>
        </p:spPr>
        <p:txBody>
          <a:bodyPr/>
          <a:lstStyle/>
          <a:p>
            <a:pPr eaLnBrk="1" hangingPunct="1"/>
            <a:endParaRPr lang="pt-BR" smtClean="0"/>
          </a:p>
        </p:txBody>
      </p:sp>
      <p:sp>
        <p:nvSpPr>
          <p:cNvPr id="9011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C6B414-4B02-41B0-988E-4598D2FFDDA2}" type="slidenum">
              <a:rPr lang="pt-BR" sz="1200" smtClean="0"/>
              <a:pPr eaLnBrk="1" hangingPunct="1"/>
              <a:t>11</a:t>
            </a:fld>
            <a:endParaRPr lang="pt-BR"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Imagem de Slide 1"/>
          <p:cNvSpPr>
            <a:spLocks noGrp="1" noRot="1" noChangeAspect="1" noTextEdit="1"/>
          </p:cNvSpPr>
          <p:nvPr>
            <p:ph type="sldImg"/>
          </p:nvPr>
        </p:nvSpPr>
        <p:spPr>
          <a:ln/>
        </p:spPr>
      </p:sp>
      <p:sp>
        <p:nvSpPr>
          <p:cNvPr id="91139" name="Espaço Reservado para Anotações 2"/>
          <p:cNvSpPr>
            <a:spLocks noGrp="1"/>
          </p:cNvSpPr>
          <p:nvPr>
            <p:ph type="body" idx="1"/>
          </p:nvPr>
        </p:nvSpPr>
        <p:spPr>
          <a:noFill/>
        </p:spPr>
        <p:txBody>
          <a:bodyPr/>
          <a:lstStyle/>
          <a:p>
            <a:pPr eaLnBrk="1" hangingPunct="1"/>
            <a:endParaRPr lang="pt-BR" smtClean="0"/>
          </a:p>
        </p:txBody>
      </p:sp>
      <p:sp>
        <p:nvSpPr>
          <p:cNvPr id="9114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4E0F5C-1C4A-4CF3-9CD3-B5117129EF29}" type="slidenum">
              <a:rPr lang="pt-BR" sz="1200" smtClean="0"/>
              <a:pPr eaLnBrk="1" hangingPunct="1"/>
              <a:t>12</a:t>
            </a:fld>
            <a:endParaRPr lang="pt-BR"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Imagem de Slide 1"/>
          <p:cNvSpPr>
            <a:spLocks noGrp="1" noRot="1" noChangeAspect="1" noTextEdit="1"/>
          </p:cNvSpPr>
          <p:nvPr>
            <p:ph type="sldImg"/>
          </p:nvPr>
        </p:nvSpPr>
        <p:spPr>
          <a:ln/>
        </p:spPr>
      </p:sp>
      <p:sp>
        <p:nvSpPr>
          <p:cNvPr id="92163" name="Espaço Reservado para Anotações 2"/>
          <p:cNvSpPr>
            <a:spLocks noGrp="1"/>
          </p:cNvSpPr>
          <p:nvPr>
            <p:ph type="body" idx="1"/>
          </p:nvPr>
        </p:nvSpPr>
        <p:spPr>
          <a:noFill/>
        </p:spPr>
        <p:txBody>
          <a:bodyPr/>
          <a:lstStyle/>
          <a:p>
            <a:pPr eaLnBrk="1" hangingPunct="1"/>
            <a:endParaRPr lang="pt-BR" smtClean="0"/>
          </a:p>
        </p:txBody>
      </p:sp>
      <p:sp>
        <p:nvSpPr>
          <p:cNvPr id="9216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C44B95-B50E-4E4A-ABF1-58656CA167F9}" type="slidenum">
              <a:rPr lang="pt-BR" sz="1200" smtClean="0"/>
              <a:pPr eaLnBrk="1" hangingPunct="1"/>
              <a:t>13</a:t>
            </a:fld>
            <a:endParaRPr lang="pt-BR"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ço Reservado para Imagem de Slide 1"/>
          <p:cNvSpPr>
            <a:spLocks noGrp="1" noRot="1" noChangeAspect="1" noTextEdit="1"/>
          </p:cNvSpPr>
          <p:nvPr>
            <p:ph type="sldImg"/>
          </p:nvPr>
        </p:nvSpPr>
        <p:spPr>
          <a:ln/>
        </p:spPr>
      </p:sp>
      <p:sp>
        <p:nvSpPr>
          <p:cNvPr id="93187" name="Espaço Reservado para Anotações 2"/>
          <p:cNvSpPr>
            <a:spLocks noGrp="1"/>
          </p:cNvSpPr>
          <p:nvPr>
            <p:ph type="body" idx="1"/>
          </p:nvPr>
        </p:nvSpPr>
        <p:spPr>
          <a:noFill/>
        </p:spPr>
        <p:txBody>
          <a:bodyPr/>
          <a:lstStyle/>
          <a:p>
            <a:pPr eaLnBrk="1" hangingPunct="1"/>
            <a:endParaRPr lang="pt-BR" smtClean="0"/>
          </a:p>
        </p:txBody>
      </p:sp>
      <p:sp>
        <p:nvSpPr>
          <p:cNvPr id="9318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7D9FDD-3EC6-49ED-9222-F3CB02817DD2}" type="slidenum">
              <a:rPr lang="pt-BR" sz="1200" smtClean="0"/>
              <a:pPr eaLnBrk="1" hangingPunct="1"/>
              <a:t>14</a:t>
            </a:fld>
            <a:endParaRPr lang="pt-BR"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Imagem de Slide 1"/>
          <p:cNvSpPr>
            <a:spLocks noGrp="1" noRot="1" noChangeAspect="1" noTextEdit="1"/>
          </p:cNvSpPr>
          <p:nvPr>
            <p:ph type="sldImg"/>
          </p:nvPr>
        </p:nvSpPr>
        <p:spPr>
          <a:ln/>
        </p:spPr>
      </p:sp>
      <p:sp>
        <p:nvSpPr>
          <p:cNvPr id="94211" name="Espaço Reservado para Anotações 2"/>
          <p:cNvSpPr>
            <a:spLocks noGrp="1"/>
          </p:cNvSpPr>
          <p:nvPr>
            <p:ph type="body" idx="1"/>
          </p:nvPr>
        </p:nvSpPr>
        <p:spPr>
          <a:noFill/>
        </p:spPr>
        <p:txBody>
          <a:bodyPr/>
          <a:lstStyle/>
          <a:p>
            <a:pPr eaLnBrk="1" hangingPunct="1"/>
            <a:endParaRPr lang="pt-BR" smtClean="0"/>
          </a:p>
        </p:txBody>
      </p:sp>
      <p:sp>
        <p:nvSpPr>
          <p:cNvPr id="94212"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3AA703-BC8B-48C6-9B26-4C81F49576C2}" type="slidenum">
              <a:rPr lang="pt-BR" sz="1200" smtClean="0"/>
              <a:pPr eaLnBrk="1" hangingPunct="1"/>
              <a:t>15</a:t>
            </a:fld>
            <a:endParaRPr lang="pt-BR"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Imagem de Slide 1"/>
          <p:cNvSpPr>
            <a:spLocks noGrp="1" noRot="1" noChangeAspect="1" noTextEdit="1"/>
          </p:cNvSpPr>
          <p:nvPr>
            <p:ph type="sldImg"/>
          </p:nvPr>
        </p:nvSpPr>
        <p:spPr>
          <a:ln/>
        </p:spPr>
      </p:sp>
      <p:sp>
        <p:nvSpPr>
          <p:cNvPr id="95235" name="Espaço Reservado para Anotações 2"/>
          <p:cNvSpPr>
            <a:spLocks noGrp="1"/>
          </p:cNvSpPr>
          <p:nvPr>
            <p:ph type="body" idx="1"/>
          </p:nvPr>
        </p:nvSpPr>
        <p:spPr>
          <a:noFill/>
        </p:spPr>
        <p:txBody>
          <a:bodyPr/>
          <a:lstStyle/>
          <a:p>
            <a:pPr eaLnBrk="1" hangingPunct="1"/>
            <a:endParaRPr lang="pt-BR" smtClean="0"/>
          </a:p>
        </p:txBody>
      </p:sp>
      <p:sp>
        <p:nvSpPr>
          <p:cNvPr id="9523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AC6091-A9A2-43EC-BA9A-D4923C8A61D2}" type="slidenum">
              <a:rPr lang="pt-BR" sz="1200" smtClean="0"/>
              <a:pPr eaLnBrk="1" hangingPunct="1"/>
              <a:t>16</a:t>
            </a:fld>
            <a:endParaRPr lang="pt-BR"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a:ln/>
        </p:spPr>
      </p:sp>
      <p:sp>
        <p:nvSpPr>
          <p:cNvPr id="96259" name="Espaço Reservado para Anotações 2"/>
          <p:cNvSpPr>
            <a:spLocks noGrp="1"/>
          </p:cNvSpPr>
          <p:nvPr>
            <p:ph type="body" idx="1"/>
          </p:nvPr>
        </p:nvSpPr>
        <p:spPr>
          <a:noFill/>
        </p:spPr>
        <p:txBody>
          <a:bodyPr/>
          <a:lstStyle/>
          <a:p>
            <a:pPr eaLnBrk="1" hangingPunct="1"/>
            <a:endParaRPr lang="pt-BR" smtClean="0"/>
          </a:p>
        </p:txBody>
      </p:sp>
      <p:sp>
        <p:nvSpPr>
          <p:cNvPr id="9626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1B56E5-0705-44B9-9BF4-908495EE7D01}" type="slidenum">
              <a:rPr lang="pt-BR" sz="1200" smtClean="0"/>
              <a:pPr eaLnBrk="1" hangingPunct="1"/>
              <a:t>17</a:t>
            </a:fld>
            <a:endParaRPr lang="pt-BR"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a:ln/>
        </p:spPr>
      </p:sp>
      <p:sp>
        <p:nvSpPr>
          <p:cNvPr id="97283" name="Espaço Reservado para Anotações 2"/>
          <p:cNvSpPr>
            <a:spLocks noGrp="1"/>
          </p:cNvSpPr>
          <p:nvPr>
            <p:ph type="body" idx="1"/>
          </p:nvPr>
        </p:nvSpPr>
        <p:spPr>
          <a:noFill/>
        </p:spPr>
        <p:txBody>
          <a:bodyPr/>
          <a:lstStyle/>
          <a:p>
            <a:pPr eaLnBrk="1" hangingPunct="1"/>
            <a:endParaRPr lang="pt-BR" smtClean="0"/>
          </a:p>
        </p:txBody>
      </p:sp>
      <p:sp>
        <p:nvSpPr>
          <p:cNvPr id="9728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21E263-040E-47FA-BF0F-EA3DDCC5E12E}" type="slidenum">
              <a:rPr lang="pt-BR" sz="1200" smtClean="0"/>
              <a:pPr eaLnBrk="1" hangingPunct="1"/>
              <a:t>18</a:t>
            </a:fld>
            <a:endParaRPr lang="pt-BR"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234ACA-FF3B-462D-B0B6-2A7131959CDE}" type="slidenum">
              <a:rPr lang="pt-BR" sz="1200" smtClean="0"/>
              <a:pPr eaLnBrk="1" hangingPunct="1"/>
              <a:t>19</a:t>
            </a:fld>
            <a:endParaRPr lang="pt-BR" sz="1200" smtClean="0"/>
          </a:p>
        </p:txBody>
      </p:sp>
      <p:sp>
        <p:nvSpPr>
          <p:cNvPr id="104451" name="Rectangle 2"/>
          <p:cNvSpPr>
            <a:spLocks noGrp="1" noRot="1" noChangeAspect="1" noChangeArrowheads="1" noTextEdit="1"/>
          </p:cNvSpPr>
          <p:nvPr>
            <p:ph type="sldImg"/>
          </p:nvPr>
        </p:nvSpPr>
        <p:spPr>
          <a:xfrm>
            <a:off x="1144588" y="687388"/>
            <a:ext cx="4570412" cy="3427412"/>
          </a:xfrm>
          <a:ln/>
        </p:spPr>
      </p:sp>
      <p:sp>
        <p:nvSpPr>
          <p:cNvPr id="104452" name="Rectangle 3"/>
          <p:cNvSpPr>
            <a:spLocks noGrp="1" noChangeArrowheads="1"/>
          </p:cNvSpPr>
          <p:nvPr>
            <p:ph type="body" idx="1"/>
          </p:nvPr>
        </p:nvSpPr>
        <p:spPr>
          <a:xfrm>
            <a:off x="685800" y="4343400"/>
            <a:ext cx="5486400" cy="4113213"/>
          </a:xfrm>
          <a:noFill/>
        </p:spPr>
        <p:txBody>
          <a:bodyPr/>
          <a:lstStyle/>
          <a:p>
            <a:pPr eaLnBrk="1" hangingPunct="1"/>
            <a:endParaRPr lang="en-US" smtClean="0"/>
          </a:p>
          <a:p>
            <a:pPr eaLnBrk="1" hangingPunct="1"/>
            <a:endParaRPr lang="en-US" smtClean="0"/>
          </a:p>
          <a:p>
            <a:pPr eaLnBrk="1" hangingPunct="1"/>
            <a:r>
              <a:rPr lang="en-US" smtClean="0"/>
              <a:t> Good afternoon to everybody. Before I start my presentation I would like, on behalf of the World Health Organization to thank the colleagues who took on the organization of this briefing, those who sponsored it and all of you for being here.</a:t>
            </a:r>
          </a:p>
          <a:p>
            <a:pPr eaLnBrk="1" hangingPunct="1"/>
            <a:endParaRPr lang="en-US" smtClean="0"/>
          </a:p>
          <a:p>
            <a:pPr eaLnBrk="1" hangingPunct="1"/>
            <a:r>
              <a:rPr lang="en-US" smtClean="0"/>
              <a:t>It is an honour for me to be presenting the study results on behalf of the Multi-country Study Team and I want to acknowledge that this work was possible only because of the dedication and commitment of a large number of individuals and institutions internationally and in the participating countries.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ln/>
        </p:spPr>
      </p:sp>
      <p:sp>
        <p:nvSpPr>
          <p:cNvPr id="80899" name="Espaço Reservado para Anotações 2"/>
          <p:cNvSpPr>
            <a:spLocks noGrp="1"/>
          </p:cNvSpPr>
          <p:nvPr>
            <p:ph type="body" idx="1"/>
          </p:nvPr>
        </p:nvSpPr>
        <p:spPr>
          <a:noFill/>
        </p:spPr>
        <p:txBody>
          <a:bodyPr/>
          <a:lstStyle/>
          <a:p>
            <a:pPr eaLnBrk="1" hangingPunct="1"/>
            <a:endParaRPr lang="pt-BR" smtClean="0"/>
          </a:p>
        </p:txBody>
      </p:sp>
      <p:sp>
        <p:nvSpPr>
          <p:cNvPr id="8090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FCD350-FA22-44E3-A251-3994598D79CD}" type="slidenum">
              <a:rPr lang="pt-BR" sz="1200" smtClean="0">
                <a:solidFill>
                  <a:srgbClr val="000000"/>
                </a:solidFill>
              </a:rPr>
              <a:pPr eaLnBrk="1" hangingPunct="1"/>
              <a:t>2</a:t>
            </a:fld>
            <a:endParaRPr lang="pt-BR" sz="120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a:ln/>
        </p:spPr>
      </p:sp>
      <p:sp>
        <p:nvSpPr>
          <p:cNvPr id="105475" name="Espaço Reservado para Anotações 2"/>
          <p:cNvSpPr>
            <a:spLocks noGrp="1"/>
          </p:cNvSpPr>
          <p:nvPr>
            <p:ph type="body" idx="1"/>
          </p:nvPr>
        </p:nvSpPr>
        <p:spPr>
          <a:noFill/>
        </p:spPr>
        <p:txBody>
          <a:bodyPr/>
          <a:lstStyle/>
          <a:p>
            <a:pPr eaLnBrk="1" hangingPunct="1"/>
            <a:endParaRPr lang="pt-BR" smtClean="0"/>
          </a:p>
        </p:txBody>
      </p:sp>
      <p:sp>
        <p:nvSpPr>
          <p:cNvPr id="10547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65D326-5234-4183-B19E-C729C5F3EF00}" type="slidenum">
              <a:rPr lang="pt-BR" sz="1200" smtClean="0"/>
              <a:pPr eaLnBrk="1" hangingPunct="1"/>
              <a:t>20</a:t>
            </a:fld>
            <a:endParaRPr lang="pt-BR"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a:ln/>
        </p:spPr>
      </p:sp>
      <p:sp>
        <p:nvSpPr>
          <p:cNvPr id="106499" name="Espaço Reservado para Anotações 2"/>
          <p:cNvSpPr>
            <a:spLocks noGrp="1"/>
          </p:cNvSpPr>
          <p:nvPr>
            <p:ph type="body" idx="1"/>
          </p:nvPr>
        </p:nvSpPr>
        <p:spPr>
          <a:noFill/>
        </p:spPr>
        <p:txBody>
          <a:bodyPr/>
          <a:lstStyle/>
          <a:p>
            <a:pPr eaLnBrk="1" hangingPunct="1"/>
            <a:endParaRPr lang="pt-BR" smtClean="0"/>
          </a:p>
        </p:txBody>
      </p:sp>
      <p:sp>
        <p:nvSpPr>
          <p:cNvPr id="10650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829BE8-4C63-40B5-8FE3-2360CCF14985}" type="slidenum">
              <a:rPr lang="pt-BR" sz="1200" smtClean="0">
                <a:solidFill>
                  <a:srgbClr val="000000"/>
                </a:solidFill>
              </a:rPr>
              <a:pPr eaLnBrk="1" hangingPunct="1"/>
              <a:t>21</a:t>
            </a:fld>
            <a:endParaRPr lang="pt-BR" sz="120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a:ln/>
        </p:spPr>
      </p:sp>
      <p:sp>
        <p:nvSpPr>
          <p:cNvPr id="107523" name="Espaço Reservado para Anotações 2"/>
          <p:cNvSpPr>
            <a:spLocks noGrp="1"/>
          </p:cNvSpPr>
          <p:nvPr>
            <p:ph type="body" idx="1"/>
          </p:nvPr>
        </p:nvSpPr>
        <p:spPr>
          <a:noFill/>
        </p:spPr>
        <p:txBody>
          <a:bodyPr/>
          <a:lstStyle/>
          <a:p>
            <a:pPr eaLnBrk="1" hangingPunct="1"/>
            <a:endParaRPr lang="pt-BR" smtClean="0"/>
          </a:p>
        </p:txBody>
      </p:sp>
      <p:sp>
        <p:nvSpPr>
          <p:cNvPr id="10752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727445-7A50-487C-9DBB-C1B5E42C0C6F}" type="slidenum">
              <a:rPr lang="pt-BR" sz="1200" smtClean="0"/>
              <a:pPr eaLnBrk="1" hangingPunct="1"/>
              <a:t>22</a:t>
            </a:fld>
            <a:endParaRPr lang="pt-BR"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ço Reservado para Imagem de Slide 1"/>
          <p:cNvSpPr>
            <a:spLocks noGrp="1" noRot="1" noChangeAspect="1" noTextEdit="1"/>
          </p:cNvSpPr>
          <p:nvPr>
            <p:ph type="sldImg"/>
          </p:nvPr>
        </p:nvSpPr>
        <p:spPr>
          <a:ln/>
        </p:spPr>
      </p:sp>
      <p:sp>
        <p:nvSpPr>
          <p:cNvPr id="108547" name="Espaço Reservado para Anotações 2"/>
          <p:cNvSpPr>
            <a:spLocks noGrp="1"/>
          </p:cNvSpPr>
          <p:nvPr>
            <p:ph type="body" idx="1"/>
          </p:nvPr>
        </p:nvSpPr>
        <p:spPr>
          <a:noFill/>
        </p:spPr>
        <p:txBody>
          <a:bodyPr/>
          <a:lstStyle/>
          <a:p>
            <a:pPr eaLnBrk="1" hangingPunct="1"/>
            <a:endParaRPr lang="pt-BR" smtClean="0"/>
          </a:p>
        </p:txBody>
      </p:sp>
      <p:sp>
        <p:nvSpPr>
          <p:cNvPr id="10854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98E4CC-B740-4746-AF95-7ABB20E1CF21}" type="slidenum">
              <a:rPr lang="pt-BR" sz="1200" smtClean="0">
                <a:solidFill>
                  <a:srgbClr val="000000"/>
                </a:solidFill>
              </a:rPr>
              <a:pPr eaLnBrk="1" hangingPunct="1"/>
              <a:t>23</a:t>
            </a:fld>
            <a:endParaRPr lang="pt-BR" sz="1200"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ço Reservado para Imagem de Slide 1"/>
          <p:cNvSpPr>
            <a:spLocks noGrp="1" noRot="1" noChangeAspect="1" noTextEdit="1"/>
          </p:cNvSpPr>
          <p:nvPr>
            <p:ph type="sldImg"/>
          </p:nvPr>
        </p:nvSpPr>
        <p:spPr>
          <a:ln/>
        </p:spPr>
      </p:sp>
      <p:sp>
        <p:nvSpPr>
          <p:cNvPr id="109571" name="Espaço Reservado para Anotações 2"/>
          <p:cNvSpPr>
            <a:spLocks noGrp="1"/>
          </p:cNvSpPr>
          <p:nvPr>
            <p:ph type="body" idx="1"/>
          </p:nvPr>
        </p:nvSpPr>
        <p:spPr>
          <a:noFill/>
        </p:spPr>
        <p:txBody>
          <a:bodyPr/>
          <a:lstStyle/>
          <a:p>
            <a:pPr eaLnBrk="1" hangingPunct="1"/>
            <a:endParaRPr lang="pt-BR" smtClean="0"/>
          </a:p>
        </p:txBody>
      </p:sp>
      <p:sp>
        <p:nvSpPr>
          <p:cNvPr id="109572"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7ED792-5901-41D4-B81C-8339F459DCF5}" type="slidenum">
              <a:rPr lang="pt-BR" sz="1200" smtClean="0">
                <a:solidFill>
                  <a:srgbClr val="000000"/>
                </a:solidFill>
              </a:rPr>
              <a:pPr eaLnBrk="1" hangingPunct="1"/>
              <a:t>24</a:t>
            </a:fld>
            <a:endParaRPr lang="pt-BR" sz="120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ço Reservado para Imagem de Slide 1"/>
          <p:cNvSpPr>
            <a:spLocks noGrp="1" noRot="1" noChangeAspect="1" noTextEdit="1"/>
          </p:cNvSpPr>
          <p:nvPr>
            <p:ph type="sldImg"/>
          </p:nvPr>
        </p:nvSpPr>
        <p:spPr>
          <a:ln/>
        </p:spPr>
      </p:sp>
      <p:sp>
        <p:nvSpPr>
          <p:cNvPr id="110595" name="Espaço Reservado para Anotações 2"/>
          <p:cNvSpPr>
            <a:spLocks noGrp="1"/>
          </p:cNvSpPr>
          <p:nvPr>
            <p:ph type="body" idx="1"/>
          </p:nvPr>
        </p:nvSpPr>
        <p:spPr>
          <a:noFill/>
        </p:spPr>
        <p:txBody>
          <a:bodyPr/>
          <a:lstStyle/>
          <a:p>
            <a:pPr eaLnBrk="1" hangingPunct="1"/>
            <a:endParaRPr lang="pt-BR" smtClean="0"/>
          </a:p>
        </p:txBody>
      </p:sp>
      <p:sp>
        <p:nvSpPr>
          <p:cNvPr id="11059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3A2A6A-8B97-479C-9E25-430DA8C109C5}" type="slidenum">
              <a:rPr lang="pt-BR" sz="1200" smtClean="0">
                <a:solidFill>
                  <a:srgbClr val="000000"/>
                </a:solidFill>
              </a:rPr>
              <a:pPr eaLnBrk="1" hangingPunct="1"/>
              <a:t>25</a:t>
            </a:fld>
            <a:endParaRPr lang="pt-BR" sz="1200"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ço Reservado para Imagem de Slide 1"/>
          <p:cNvSpPr>
            <a:spLocks noGrp="1" noRot="1" noChangeAspect="1" noTextEdit="1"/>
          </p:cNvSpPr>
          <p:nvPr>
            <p:ph type="sldImg"/>
          </p:nvPr>
        </p:nvSpPr>
        <p:spPr>
          <a:ln/>
        </p:spPr>
      </p:sp>
      <p:sp>
        <p:nvSpPr>
          <p:cNvPr id="111619" name="Espaço Reservado para Anotações 2"/>
          <p:cNvSpPr>
            <a:spLocks noGrp="1"/>
          </p:cNvSpPr>
          <p:nvPr>
            <p:ph type="body" idx="1"/>
          </p:nvPr>
        </p:nvSpPr>
        <p:spPr>
          <a:noFill/>
        </p:spPr>
        <p:txBody>
          <a:bodyPr/>
          <a:lstStyle/>
          <a:p>
            <a:pPr eaLnBrk="1" hangingPunct="1"/>
            <a:endParaRPr lang="pt-BR" smtClean="0"/>
          </a:p>
        </p:txBody>
      </p:sp>
      <p:sp>
        <p:nvSpPr>
          <p:cNvPr id="11162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BD85C0-F2CE-4B9D-AD07-EA1529664E03}" type="slidenum">
              <a:rPr lang="pt-BR" sz="1200">
                <a:solidFill>
                  <a:prstClr val="black"/>
                </a:solidFill>
              </a:rPr>
              <a:pPr eaLnBrk="1" hangingPunct="1"/>
              <a:t>26</a:t>
            </a:fld>
            <a:endParaRPr lang="pt-BR"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Imagem de Slide 1"/>
          <p:cNvSpPr>
            <a:spLocks noGrp="1" noRot="1" noChangeAspect="1" noTextEdit="1"/>
          </p:cNvSpPr>
          <p:nvPr>
            <p:ph type="sldImg"/>
          </p:nvPr>
        </p:nvSpPr>
        <p:spPr>
          <a:ln/>
        </p:spPr>
      </p:sp>
      <p:sp>
        <p:nvSpPr>
          <p:cNvPr id="115715" name="Espaço Reservado para Anotações 2"/>
          <p:cNvSpPr>
            <a:spLocks noGrp="1"/>
          </p:cNvSpPr>
          <p:nvPr>
            <p:ph type="body" idx="1"/>
          </p:nvPr>
        </p:nvSpPr>
        <p:spPr>
          <a:noFill/>
        </p:spPr>
        <p:txBody>
          <a:bodyPr/>
          <a:lstStyle/>
          <a:p>
            <a:pPr eaLnBrk="1" hangingPunct="1"/>
            <a:endParaRPr lang="pt-BR" smtClean="0"/>
          </a:p>
        </p:txBody>
      </p:sp>
      <p:sp>
        <p:nvSpPr>
          <p:cNvPr id="11571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0E37BF-CA06-468D-A713-8503F876FF71}" type="slidenum">
              <a:rPr lang="pt-BR" sz="1200">
                <a:solidFill>
                  <a:prstClr val="black"/>
                </a:solidFill>
              </a:rPr>
              <a:pPr eaLnBrk="1" hangingPunct="1"/>
              <a:t>28</a:t>
            </a:fld>
            <a:endParaRPr lang="pt-BR"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p:spPr>
        <p:txBody>
          <a:bodyPr/>
          <a:lstStyle/>
          <a:p>
            <a:pPr eaLnBrk="1" hangingPunct="1"/>
            <a:endParaRPr lang="pt-BR" smtClean="0"/>
          </a:p>
        </p:txBody>
      </p:sp>
      <p:sp>
        <p:nvSpPr>
          <p:cNvPr id="11674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FEDD93-7429-4E02-B4BE-485CD913AB15}" type="slidenum">
              <a:rPr lang="pt-BR" sz="1200" smtClean="0"/>
              <a:pPr eaLnBrk="1" hangingPunct="1"/>
              <a:t>29</a:t>
            </a:fld>
            <a:endParaRPr lang="pt-BR"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Imagem de Slide 1"/>
          <p:cNvSpPr>
            <a:spLocks noGrp="1" noRot="1" noChangeAspect="1" noTextEdit="1"/>
          </p:cNvSpPr>
          <p:nvPr>
            <p:ph type="sldImg"/>
          </p:nvPr>
        </p:nvSpPr>
        <p:spPr>
          <a:ln/>
        </p:spPr>
      </p:sp>
      <p:sp>
        <p:nvSpPr>
          <p:cNvPr id="117763" name="Espaço Reservado para Anotações 2"/>
          <p:cNvSpPr>
            <a:spLocks noGrp="1"/>
          </p:cNvSpPr>
          <p:nvPr>
            <p:ph type="body" idx="1"/>
          </p:nvPr>
        </p:nvSpPr>
        <p:spPr>
          <a:noFill/>
        </p:spPr>
        <p:txBody>
          <a:bodyPr/>
          <a:lstStyle/>
          <a:p>
            <a:pPr eaLnBrk="1" hangingPunct="1"/>
            <a:endParaRPr lang="pt-BR" smtClean="0"/>
          </a:p>
        </p:txBody>
      </p:sp>
      <p:sp>
        <p:nvSpPr>
          <p:cNvPr id="11776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3B84D2-4094-4BC7-A79D-91339D13F185}" type="slidenum">
              <a:rPr lang="pt-BR" sz="1200" smtClean="0"/>
              <a:pPr eaLnBrk="1" hangingPunct="1"/>
              <a:t>30</a:t>
            </a:fld>
            <a:endParaRPr lang="pt-B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a:ln/>
        </p:spPr>
      </p:sp>
      <p:sp>
        <p:nvSpPr>
          <p:cNvPr id="82947" name="Espaço Reservado para Anotações 2"/>
          <p:cNvSpPr>
            <a:spLocks noGrp="1"/>
          </p:cNvSpPr>
          <p:nvPr>
            <p:ph type="body" idx="1"/>
          </p:nvPr>
        </p:nvSpPr>
        <p:spPr>
          <a:noFill/>
        </p:spPr>
        <p:txBody>
          <a:bodyPr/>
          <a:lstStyle/>
          <a:p>
            <a:pPr eaLnBrk="1" hangingPunct="1"/>
            <a:endParaRPr lang="pt-BR" smtClean="0"/>
          </a:p>
        </p:txBody>
      </p:sp>
      <p:sp>
        <p:nvSpPr>
          <p:cNvPr id="8294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EC781E-03DB-4D71-BD0E-E93550997795}" type="slidenum">
              <a:rPr lang="pt-BR" sz="1200" smtClean="0"/>
              <a:pPr eaLnBrk="1" hangingPunct="1"/>
              <a:t>3</a:t>
            </a:fld>
            <a:endParaRPr lang="pt-BR"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ço Reservado para Imagem de Slide 1"/>
          <p:cNvSpPr>
            <a:spLocks noGrp="1" noRot="1" noChangeAspect="1" noTextEdit="1"/>
          </p:cNvSpPr>
          <p:nvPr>
            <p:ph type="sldImg"/>
          </p:nvPr>
        </p:nvSpPr>
        <p:spPr>
          <a:ln/>
        </p:spPr>
      </p:sp>
      <p:sp>
        <p:nvSpPr>
          <p:cNvPr id="112643" name="Espaço Reservado para Anotações 2"/>
          <p:cNvSpPr>
            <a:spLocks noGrp="1"/>
          </p:cNvSpPr>
          <p:nvPr>
            <p:ph type="body" idx="1"/>
          </p:nvPr>
        </p:nvSpPr>
        <p:spPr>
          <a:noFill/>
        </p:spPr>
        <p:txBody>
          <a:bodyPr/>
          <a:lstStyle/>
          <a:p>
            <a:pPr eaLnBrk="1" hangingPunct="1"/>
            <a:endParaRPr lang="pt-BR" smtClean="0"/>
          </a:p>
        </p:txBody>
      </p:sp>
      <p:sp>
        <p:nvSpPr>
          <p:cNvPr id="11264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28F0F4-6C54-4F48-B106-1793B6B7EEA8}" type="slidenum">
              <a:rPr lang="pt-BR" sz="1200">
                <a:solidFill>
                  <a:prstClr val="black"/>
                </a:solidFill>
              </a:rPr>
              <a:pPr eaLnBrk="1" hangingPunct="1"/>
              <a:t>31</a:t>
            </a:fld>
            <a:endParaRPr lang="pt-BR" sz="12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ço Reservado para Imagem de Slide 1"/>
          <p:cNvSpPr>
            <a:spLocks noGrp="1" noRot="1" noChangeAspect="1" noTextEdit="1"/>
          </p:cNvSpPr>
          <p:nvPr>
            <p:ph type="sldImg"/>
          </p:nvPr>
        </p:nvSpPr>
        <p:spPr>
          <a:ln/>
        </p:spPr>
      </p:sp>
      <p:sp>
        <p:nvSpPr>
          <p:cNvPr id="113667" name="Espaço Reservado para Anotações 2"/>
          <p:cNvSpPr>
            <a:spLocks noGrp="1"/>
          </p:cNvSpPr>
          <p:nvPr>
            <p:ph type="body" idx="1"/>
          </p:nvPr>
        </p:nvSpPr>
        <p:spPr>
          <a:noFill/>
        </p:spPr>
        <p:txBody>
          <a:bodyPr/>
          <a:lstStyle/>
          <a:p>
            <a:pPr eaLnBrk="1" hangingPunct="1"/>
            <a:endParaRPr lang="pt-BR" smtClean="0"/>
          </a:p>
        </p:txBody>
      </p:sp>
      <p:sp>
        <p:nvSpPr>
          <p:cNvPr id="11366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3DFD79-6E34-4AEE-83C2-ECB8DEBA67B6}" type="slidenum">
              <a:rPr lang="pt-BR" sz="1200" smtClean="0"/>
              <a:pPr eaLnBrk="1" hangingPunct="1"/>
              <a:t>32</a:t>
            </a:fld>
            <a:endParaRPr lang="pt-BR"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ço Reservado para Imagem de Slide 1"/>
          <p:cNvSpPr>
            <a:spLocks noGrp="1" noRot="1" noChangeAspect="1" noTextEdit="1"/>
          </p:cNvSpPr>
          <p:nvPr>
            <p:ph type="sldImg"/>
          </p:nvPr>
        </p:nvSpPr>
        <p:spPr>
          <a:ln/>
        </p:spPr>
      </p:sp>
      <p:sp>
        <p:nvSpPr>
          <p:cNvPr id="114691" name="Espaço Reservado para Anotações 2"/>
          <p:cNvSpPr>
            <a:spLocks noGrp="1"/>
          </p:cNvSpPr>
          <p:nvPr>
            <p:ph type="body" idx="1"/>
          </p:nvPr>
        </p:nvSpPr>
        <p:spPr>
          <a:noFill/>
        </p:spPr>
        <p:txBody>
          <a:bodyPr/>
          <a:lstStyle/>
          <a:p>
            <a:pPr eaLnBrk="1" hangingPunct="1"/>
            <a:endParaRPr lang="pt-BR" smtClean="0"/>
          </a:p>
        </p:txBody>
      </p:sp>
      <p:sp>
        <p:nvSpPr>
          <p:cNvPr id="114692"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48B556-A99D-4ABC-8388-75B0DD8B76A6}" type="slidenum">
              <a:rPr lang="pt-BR" sz="1200" smtClean="0"/>
              <a:pPr eaLnBrk="1" hangingPunct="1"/>
              <a:t>33</a:t>
            </a:fld>
            <a:endParaRPr lang="pt-BR"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ço Reservado para Imagem de Slide 1"/>
          <p:cNvSpPr>
            <a:spLocks noGrp="1" noRot="1" noChangeAspect="1" noTextEdit="1"/>
          </p:cNvSpPr>
          <p:nvPr>
            <p:ph type="sldImg"/>
          </p:nvPr>
        </p:nvSpPr>
        <p:spPr>
          <a:ln/>
        </p:spPr>
      </p:sp>
      <p:sp>
        <p:nvSpPr>
          <p:cNvPr id="123907" name="Espaço Reservado para Anotações 2"/>
          <p:cNvSpPr>
            <a:spLocks noGrp="1"/>
          </p:cNvSpPr>
          <p:nvPr>
            <p:ph type="body" idx="1"/>
          </p:nvPr>
        </p:nvSpPr>
        <p:spPr>
          <a:noFill/>
        </p:spPr>
        <p:txBody>
          <a:bodyPr/>
          <a:lstStyle/>
          <a:p>
            <a:pPr eaLnBrk="1" hangingPunct="1"/>
            <a:endParaRPr lang="pt-BR" smtClean="0"/>
          </a:p>
        </p:txBody>
      </p:sp>
      <p:sp>
        <p:nvSpPr>
          <p:cNvPr id="12390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0387EA-EF7D-4FC0-BD22-E156B441042E}" type="slidenum">
              <a:rPr lang="pt-BR" sz="1200" smtClean="0">
                <a:solidFill>
                  <a:srgbClr val="000000"/>
                </a:solidFill>
              </a:rPr>
              <a:pPr eaLnBrk="1" hangingPunct="1"/>
              <a:t>35</a:t>
            </a:fld>
            <a:endParaRPr lang="pt-BR" sz="12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a:ln/>
        </p:spPr>
      </p:sp>
      <p:sp>
        <p:nvSpPr>
          <p:cNvPr id="83971" name="Espaço Reservado para Anotações 2"/>
          <p:cNvSpPr>
            <a:spLocks noGrp="1"/>
          </p:cNvSpPr>
          <p:nvPr>
            <p:ph type="body" idx="1"/>
          </p:nvPr>
        </p:nvSpPr>
        <p:spPr>
          <a:noFill/>
        </p:spPr>
        <p:txBody>
          <a:bodyPr/>
          <a:lstStyle/>
          <a:p>
            <a:pPr eaLnBrk="1" hangingPunct="1"/>
            <a:endParaRPr lang="pt-BR" smtClean="0"/>
          </a:p>
        </p:txBody>
      </p:sp>
      <p:sp>
        <p:nvSpPr>
          <p:cNvPr id="83972"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AE2A26-6322-469B-BE17-B65F99518CF0}" type="slidenum">
              <a:rPr lang="pt-BR" sz="1200" smtClean="0"/>
              <a:pPr eaLnBrk="1" hangingPunct="1"/>
              <a:t>4</a:t>
            </a:fld>
            <a:endParaRPr lang="pt-B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ln/>
        </p:spPr>
      </p:sp>
      <p:sp>
        <p:nvSpPr>
          <p:cNvPr id="81923" name="Espaço Reservado para Anotações 2"/>
          <p:cNvSpPr>
            <a:spLocks noGrp="1"/>
          </p:cNvSpPr>
          <p:nvPr>
            <p:ph type="body" idx="1"/>
          </p:nvPr>
        </p:nvSpPr>
        <p:spPr>
          <a:noFill/>
        </p:spPr>
        <p:txBody>
          <a:bodyPr/>
          <a:lstStyle/>
          <a:p>
            <a:pPr eaLnBrk="1" hangingPunct="1"/>
            <a:endParaRPr lang="pt-BR" smtClean="0"/>
          </a:p>
        </p:txBody>
      </p:sp>
      <p:sp>
        <p:nvSpPr>
          <p:cNvPr id="8192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FDE01D-C3E1-4678-B952-9D09AEA91E40}" type="slidenum">
              <a:rPr lang="pt-BR" sz="1200" smtClean="0">
                <a:solidFill>
                  <a:srgbClr val="000000"/>
                </a:solidFill>
              </a:rPr>
              <a:pPr eaLnBrk="1" hangingPunct="1"/>
              <a:t>5</a:t>
            </a:fld>
            <a:endParaRPr lang="pt-BR"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a:ln/>
        </p:spPr>
      </p:sp>
      <p:sp>
        <p:nvSpPr>
          <p:cNvPr id="84995" name="Espaço Reservado para Anotações 2"/>
          <p:cNvSpPr>
            <a:spLocks noGrp="1"/>
          </p:cNvSpPr>
          <p:nvPr>
            <p:ph type="body" idx="1"/>
          </p:nvPr>
        </p:nvSpPr>
        <p:spPr>
          <a:noFill/>
        </p:spPr>
        <p:txBody>
          <a:bodyPr/>
          <a:lstStyle/>
          <a:p>
            <a:pPr eaLnBrk="1" hangingPunct="1"/>
            <a:endParaRPr lang="pt-BR" smtClean="0"/>
          </a:p>
        </p:txBody>
      </p:sp>
      <p:sp>
        <p:nvSpPr>
          <p:cNvPr id="84996"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CC471B-32C4-453A-B00E-DF3F60F01553}" type="slidenum">
              <a:rPr lang="pt-BR" sz="1200" smtClean="0"/>
              <a:pPr eaLnBrk="1" hangingPunct="1"/>
              <a:t>6</a:t>
            </a:fld>
            <a:endParaRPr lang="pt-BR"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ln/>
        </p:spPr>
      </p:sp>
      <p:sp>
        <p:nvSpPr>
          <p:cNvPr id="86019" name="Espaço Reservado para Anotações 2"/>
          <p:cNvSpPr>
            <a:spLocks noGrp="1"/>
          </p:cNvSpPr>
          <p:nvPr>
            <p:ph type="body" idx="1"/>
          </p:nvPr>
        </p:nvSpPr>
        <p:spPr>
          <a:noFill/>
        </p:spPr>
        <p:txBody>
          <a:bodyPr/>
          <a:lstStyle/>
          <a:p>
            <a:pPr eaLnBrk="1" hangingPunct="1"/>
            <a:endParaRPr lang="pt-BR" smtClean="0"/>
          </a:p>
        </p:txBody>
      </p:sp>
      <p:sp>
        <p:nvSpPr>
          <p:cNvPr id="86020"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5F7B4F-808C-49D7-9839-E2AD05D4ADAA}" type="slidenum">
              <a:rPr lang="pt-BR" sz="1200" smtClean="0"/>
              <a:pPr eaLnBrk="1" hangingPunct="1"/>
              <a:t>7</a:t>
            </a:fld>
            <a:endParaRPr lang="pt-B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ln/>
        </p:spPr>
      </p:sp>
      <p:sp>
        <p:nvSpPr>
          <p:cNvPr id="87043" name="Espaço Reservado para Anotações 2"/>
          <p:cNvSpPr>
            <a:spLocks noGrp="1"/>
          </p:cNvSpPr>
          <p:nvPr>
            <p:ph type="body" idx="1"/>
          </p:nvPr>
        </p:nvSpPr>
        <p:spPr>
          <a:noFill/>
        </p:spPr>
        <p:txBody>
          <a:bodyPr/>
          <a:lstStyle/>
          <a:p>
            <a:pPr eaLnBrk="1" hangingPunct="1"/>
            <a:endParaRPr lang="pt-BR" smtClean="0"/>
          </a:p>
        </p:txBody>
      </p:sp>
      <p:sp>
        <p:nvSpPr>
          <p:cNvPr id="87044"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62AA4A-843A-458E-B195-9EF6B0D4A21B}" type="slidenum">
              <a:rPr lang="pt-BR" sz="1200" smtClean="0"/>
              <a:pPr eaLnBrk="1" hangingPunct="1"/>
              <a:t>8</a:t>
            </a:fld>
            <a:endParaRPr lang="pt-BR"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a:ln/>
        </p:spPr>
      </p:sp>
      <p:sp>
        <p:nvSpPr>
          <p:cNvPr id="88067" name="Espaço Reservado para Anotações 2"/>
          <p:cNvSpPr>
            <a:spLocks noGrp="1"/>
          </p:cNvSpPr>
          <p:nvPr>
            <p:ph type="body" idx="1"/>
          </p:nvPr>
        </p:nvSpPr>
        <p:spPr>
          <a:noFill/>
        </p:spPr>
        <p:txBody>
          <a:bodyPr/>
          <a:lstStyle/>
          <a:p>
            <a:pPr eaLnBrk="1" hangingPunct="1"/>
            <a:endParaRPr lang="pt-BR" smtClean="0"/>
          </a:p>
        </p:txBody>
      </p:sp>
      <p:sp>
        <p:nvSpPr>
          <p:cNvPr id="88068" name="Espaço Reservado para Número de Slide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1BC61C-1728-4278-9B7F-D6A1CD22CE30}" type="slidenum">
              <a:rPr lang="pt-BR" sz="1200" smtClean="0"/>
              <a:pPr eaLnBrk="1" hangingPunct="1"/>
              <a:t>9</a:t>
            </a:fld>
            <a:endParaRPr lang="pt-B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29133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65785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x-none" smtClean="0"/>
              <a:t>Click to edit Master title style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59604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Gráfico 2"/>
          <p:cNvSpPr>
            <a:spLocks noGrp="1"/>
          </p:cNvSpPr>
          <p:nvPr>
            <p:ph type="chart" idx="1"/>
          </p:nvPr>
        </p:nvSpPr>
        <p:spPr>
          <a:xfrm>
            <a:off x="685800" y="1981200"/>
            <a:ext cx="7772400" cy="4114800"/>
          </a:xfrm>
        </p:spPr>
        <p:txBody>
          <a:bodyPr/>
          <a:lstStyle/>
          <a:p>
            <a:pPr lvl="0"/>
            <a:endParaRPr lang="pt-BR" noProof="0"/>
          </a:p>
        </p:txBody>
      </p:sp>
      <p:sp>
        <p:nvSpPr>
          <p:cNvPr id="4" name="Espaço Reservado para Data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3124200" y="6248400"/>
            <a:ext cx="2895600" cy="457200"/>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BD5995DA-0F3B-47CD-95A4-4AF438EE7A5D}" type="slidenum">
              <a:rPr lang="pt-BR"/>
              <a:pPr>
                <a:defRPr/>
              </a:pPr>
              <a:t>‹#›</a:t>
            </a:fld>
            <a:endParaRPr lang="pt-BR"/>
          </a:p>
        </p:txBody>
      </p:sp>
    </p:spTree>
    <p:extLst>
      <p:ext uri="{BB962C8B-B14F-4D97-AF65-F5344CB8AC3E}">
        <p14:creationId xmlns:p14="http://schemas.microsoft.com/office/powerpoint/2010/main" val="48437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Conteúdo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01638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80276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25944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411891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smtClean="0"/>
              <a:t>Click to edit Master title style</a:t>
            </a:r>
            <a:endParaRPr lang="pt-BR"/>
          </a:p>
        </p:txBody>
      </p:sp>
      <p:sp>
        <p:nvSpPr>
          <p:cNvPr id="3"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75262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02821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10448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Drag picture to placeholder or click icon to add</a:t>
            </a:r>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738225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Saúde da Criança no contexto das políticas públicas</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2"/>
            <a:endParaRPr lang="pt-BR"/>
          </a:p>
          <a:p>
            <a:pPr lvl="2"/>
            <a:endParaRPr lang="pt-BR"/>
          </a:p>
          <a:p>
            <a:pPr lvl="2"/>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32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Times New Roman" pitchFamily="18"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Times New Roman" pitchFamily="18" charset="0"/>
        </a:defRPr>
      </a:lvl6pPr>
      <a:lvl7pPr marL="914400" algn="ctr" rtl="0" eaLnBrk="1" fontAlgn="base" hangingPunct="1">
        <a:spcBef>
          <a:spcPct val="0"/>
        </a:spcBef>
        <a:spcAft>
          <a:spcPct val="0"/>
        </a:spcAft>
        <a:defRPr sz="3200">
          <a:solidFill>
            <a:schemeClr val="tx2"/>
          </a:solidFill>
          <a:latin typeface="Times New Roman" pitchFamily="18" charset="0"/>
        </a:defRPr>
      </a:lvl7pPr>
      <a:lvl8pPr marL="1371600" algn="ctr" rtl="0" eaLnBrk="1" fontAlgn="base" hangingPunct="1">
        <a:spcBef>
          <a:spcPct val="0"/>
        </a:spcBef>
        <a:spcAft>
          <a:spcPct val="0"/>
        </a:spcAft>
        <a:defRPr sz="3200">
          <a:solidFill>
            <a:schemeClr val="tx2"/>
          </a:solidFill>
          <a:latin typeface="Times New Roman" pitchFamily="18" charset="0"/>
        </a:defRPr>
      </a:lvl8pPr>
      <a:lvl9pPr marL="1828800" algn="ctr"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Worksheet1.xls"/><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xcel_97_-_2004_Worksheet2.xls"/><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3.xls"/><Relationship Id="rId5"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4.bin"/><Relationship Id="rId5" Type="http://schemas.openxmlformats.org/officeDocument/2006/relationships/image" Target="../media/image9.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5.bin"/><Relationship Id="rId5" Type="http://schemas.openxmlformats.org/officeDocument/2006/relationships/image" Target="../media/image10.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medicina.fm.usp.br/departamento/mpr/cartilha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34975" y="1341438"/>
            <a:ext cx="84582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pt-BR" sz="3600" dirty="0" smtClean="0">
                <a:solidFill>
                  <a:schemeClr val="tx2"/>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Saúde e Ciclos de Vida II</a:t>
            </a:r>
            <a:endParaRPr lang="pt-BR" sz="3600" dirty="0">
              <a:solidFill>
                <a:schemeClr val="tx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defRPr/>
            </a:pPr>
            <a:endParaRPr lang="pt-BR" sz="3200" dirty="0">
              <a:solidFill>
                <a:schemeClr val="tx2"/>
              </a:solidFill>
              <a:latin typeface="Verdana" pitchFamily="34" charset="0"/>
              <a:ea typeface="Verdana" pitchFamily="34" charset="0"/>
              <a:cs typeface="Verdana" pitchFamily="34" charset="0"/>
            </a:endParaRPr>
          </a:p>
          <a:p>
            <a:pPr algn="ctr">
              <a:defRPr/>
            </a:pPr>
            <a:endParaRPr lang="pt-BR" sz="3200" dirty="0">
              <a:solidFill>
                <a:schemeClr val="tx2"/>
              </a:solidFill>
              <a:latin typeface="Verdana" pitchFamily="34" charset="0"/>
              <a:ea typeface="Verdana" pitchFamily="34" charset="0"/>
              <a:cs typeface="Verdana" pitchFamily="34" charset="0"/>
            </a:endParaRPr>
          </a:p>
          <a:p>
            <a:pPr algn="ctr">
              <a:defRPr/>
            </a:pPr>
            <a:endParaRPr lang="pt-BR" sz="3200" dirty="0">
              <a:solidFill>
                <a:schemeClr val="tx2"/>
              </a:solidFill>
              <a:latin typeface="Verdana" pitchFamily="34" charset="0"/>
              <a:ea typeface="Verdana" pitchFamily="34" charset="0"/>
              <a:cs typeface="Verdana" pitchFamily="34" charset="0"/>
            </a:endParaRPr>
          </a:p>
          <a:p>
            <a:pPr algn="ctr">
              <a:defRPr/>
            </a:pPr>
            <a:r>
              <a:rPr lang="pt-BR" sz="3200" b="1" dirty="0">
                <a:solidFill>
                  <a:schemeClr val="tx2"/>
                </a:solidFill>
                <a:latin typeface="Verdana" pitchFamily="34" charset="0"/>
                <a:ea typeface="Verdana" pitchFamily="34" charset="0"/>
                <a:cs typeface="Verdana" pitchFamily="34" charset="0"/>
              </a:rPr>
              <a:t>Violência e </a:t>
            </a:r>
            <a:r>
              <a:rPr lang="pt-BR" sz="3200" b="1" dirty="0" smtClean="0">
                <a:solidFill>
                  <a:schemeClr val="tx2"/>
                </a:solidFill>
                <a:latin typeface="Verdana" pitchFamily="34" charset="0"/>
                <a:ea typeface="Verdana" pitchFamily="34" charset="0"/>
                <a:cs typeface="Verdana" pitchFamily="34" charset="0"/>
              </a:rPr>
              <a:t>Ciclos de Vida</a:t>
            </a:r>
            <a:endParaRPr lang="pt-BR" sz="32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681219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4213" y="1052513"/>
            <a:ext cx="748823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b="1">
                <a:solidFill>
                  <a:schemeClr val="tx2"/>
                </a:solidFill>
              </a:rPr>
              <a:t>Um estudo referência - </a:t>
            </a:r>
            <a:r>
              <a:rPr lang="pt-BR" sz="2600">
                <a:solidFill>
                  <a:schemeClr val="tx2"/>
                </a:solidFill>
              </a:rPr>
              <a:t>Inquérito Nacional sobre Violência contra a Mulher nos Estados Unidos, 1998</a:t>
            </a:r>
            <a:r>
              <a:rPr lang="pt-BR" sz="2600" b="1" i="1">
                <a:solidFill>
                  <a:schemeClr val="tx2"/>
                </a:solidFill>
              </a:rPr>
              <a:t> </a:t>
            </a:r>
          </a:p>
        </p:txBody>
      </p:sp>
      <p:sp>
        <p:nvSpPr>
          <p:cNvPr id="43011" name="Text Box 3"/>
          <p:cNvSpPr txBox="1">
            <a:spLocks noChangeArrowheads="1"/>
          </p:cNvSpPr>
          <p:nvPr/>
        </p:nvSpPr>
        <p:spPr bwMode="auto">
          <a:xfrm>
            <a:off x="107950" y="95250"/>
            <a:ext cx="9290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3200" b="1" i="1">
                <a:solidFill>
                  <a:schemeClr val="tx2"/>
                </a:solidFill>
              </a:rPr>
              <a:t>Violência</a:t>
            </a:r>
            <a:r>
              <a:rPr lang="pt-BR" sz="3200" b="1">
                <a:solidFill>
                  <a:schemeClr val="tx2"/>
                </a:solidFill>
              </a:rPr>
              <a:t> contra homens e mulheres:peculiaridades</a:t>
            </a:r>
            <a:endParaRPr lang="pt-BR" sz="2800" b="1">
              <a:solidFill>
                <a:schemeClr val="tx2"/>
              </a:solidFill>
            </a:endParaRPr>
          </a:p>
        </p:txBody>
      </p:sp>
      <p:sp>
        <p:nvSpPr>
          <p:cNvPr id="43012" name="Text Box 4"/>
          <p:cNvSpPr txBox="1">
            <a:spLocks noChangeArrowheads="1"/>
          </p:cNvSpPr>
          <p:nvPr/>
        </p:nvSpPr>
        <p:spPr bwMode="auto">
          <a:xfrm>
            <a:off x="1498600" y="1538288"/>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0033CC"/>
                </a:solidFill>
              </a:rPr>
              <a:t>.</a:t>
            </a:r>
          </a:p>
        </p:txBody>
      </p:sp>
      <p:sp>
        <p:nvSpPr>
          <p:cNvPr id="43013" name="Text Box 5"/>
          <p:cNvSpPr txBox="1">
            <a:spLocks noChangeArrowheads="1"/>
          </p:cNvSpPr>
          <p:nvPr/>
        </p:nvSpPr>
        <p:spPr bwMode="auto">
          <a:xfrm>
            <a:off x="395288" y="1916113"/>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chemeClr val="tx2"/>
                </a:solidFill>
              </a:rPr>
              <a:t>Violência Física e Sexual na Vida segundo Sexo da Vítima</a:t>
            </a:r>
          </a:p>
        </p:txBody>
      </p:sp>
      <p:sp>
        <p:nvSpPr>
          <p:cNvPr id="43014" name="Text Box 7"/>
          <p:cNvSpPr txBox="1">
            <a:spLocks noChangeArrowheads="1"/>
          </p:cNvSpPr>
          <p:nvPr/>
        </p:nvSpPr>
        <p:spPr bwMode="auto">
          <a:xfrm>
            <a:off x="1604963" y="2492375"/>
            <a:ext cx="177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chemeClr val="tx2"/>
                </a:solidFill>
              </a:rPr>
              <a:t>Porcentagem</a:t>
            </a:r>
          </a:p>
        </p:txBody>
      </p:sp>
      <p:sp>
        <p:nvSpPr>
          <p:cNvPr id="43015" name="Line 8"/>
          <p:cNvSpPr>
            <a:spLocks noChangeShapeType="1"/>
          </p:cNvSpPr>
          <p:nvPr/>
        </p:nvSpPr>
        <p:spPr bwMode="auto">
          <a:xfrm>
            <a:off x="179388" y="2535238"/>
            <a:ext cx="8861425" cy="1587"/>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3016" name="Line 9"/>
          <p:cNvSpPr>
            <a:spLocks noChangeShapeType="1"/>
          </p:cNvSpPr>
          <p:nvPr/>
        </p:nvSpPr>
        <p:spPr bwMode="auto">
          <a:xfrm flipV="1">
            <a:off x="109538" y="3716338"/>
            <a:ext cx="8855075" cy="30162"/>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3017" name="Line 10"/>
          <p:cNvSpPr>
            <a:spLocks noChangeShapeType="1"/>
          </p:cNvSpPr>
          <p:nvPr/>
        </p:nvSpPr>
        <p:spPr bwMode="auto">
          <a:xfrm>
            <a:off x="250825" y="5703888"/>
            <a:ext cx="8859838" cy="1587"/>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3018" name="Text Box 11"/>
          <p:cNvSpPr txBox="1">
            <a:spLocks noChangeArrowheads="1"/>
          </p:cNvSpPr>
          <p:nvPr/>
        </p:nvSpPr>
        <p:spPr bwMode="auto">
          <a:xfrm>
            <a:off x="736600" y="3144838"/>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chemeClr val="tx2"/>
                </a:solidFill>
              </a:rPr>
              <a:t>Tipo</a:t>
            </a:r>
          </a:p>
        </p:txBody>
      </p:sp>
      <p:sp>
        <p:nvSpPr>
          <p:cNvPr id="43019" name="Line 12"/>
          <p:cNvSpPr>
            <a:spLocks noChangeShapeType="1"/>
          </p:cNvSpPr>
          <p:nvPr/>
        </p:nvSpPr>
        <p:spPr bwMode="auto">
          <a:xfrm>
            <a:off x="179388" y="2535238"/>
            <a:ext cx="3457575" cy="1211262"/>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3020" name="Text Box 13"/>
          <p:cNvSpPr txBox="1">
            <a:spLocks noChangeArrowheads="1"/>
          </p:cNvSpPr>
          <p:nvPr/>
        </p:nvSpPr>
        <p:spPr bwMode="auto">
          <a:xfrm>
            <a:off x="4502150" y="2840038"/>
            <a:ext cx="1119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solidFill>
                  <a:schemeClr val="tx2"/>
                </a:solidFill>
              </a:rPr>
              <a:t>mulher</a:t>
            </a:r>
          </a:p>
        </p:txBody>
      </p:sp>
      <p:sp>
        <p:nvSpPr>
          <p:cNvPr id="43021" name="Text Box 14"/>
          <p:cNvSpPr txBox="1">
            <a:spLocks noChangeArrowheads="1"/>
          </p:cNvSpPr>
          <p:nvPr/>
        </p:nvSpPr>
        <p:spPr bwMode="auto">
          <a:xfrm>
            <a:off x="6819900" y="2840038"/>
            <a:ext cx="11747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solidFill>
                  <a:schemeClr val="tx2"/>
                </a:solidFill>
              </a:rPr>
              <a:t>homem</a:t>
            </a:r>
          </a:p>
        </p:txBody>
      </p:sp>
      <p:sp>
        <p:nvSpPr>
          <p:cNvPr id="43022" name="Text Box 15"/>
          <p:cNvSpPr txBox="1">
            <a:spLocks noChangeArrowheads="1"/>
          </p:cNvSpPr>
          <p:nvPr/>
        </p:nvSpPr>
        <p:spPr bwMode="auto">
          <a:xfrm>
            <a:off x="827088" y="3983038"/>
            <a:ext cx="7921625"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solidFill>
                  <a:schemeClr val="tx2"/>
                </a:solidFill>
              </a:rPr>
              <a:t>Física ª                                  51,9                        66,4</a:t>
            </a:r>
          </a:p>
          <a:p>
            <a:r>
              <a:rPr lang="pt-BR" sz="2600">
                <a:solidFill>
                  <a:schemeClr val="tx2"/>
                </a:solidFill>
              </a:rPr>
              <a:t>Sexual ª                                17,6                          3,0</a:t>
            </a:r>
          </a:p>
          <a:p>
            <a:r>
              <a:rPr lang="pt-BR" sz="2600">
                <a:solidFill>
                  <a:schemeClr val="tx2"/>
                </a:solidFill>
              </a:rPr>
              <a:t>Física e Sexual ª                   55,0                        66,8</a:t>
            </a:r>
          </a:p>
        </p:txBody>
      </p:sp>
      <p:sp>
        <p:nvSpPr>
          <p:cNvPr id="43023" name="Text Box 16"/>
          <p:cNvSpPr txBox="1">
            <a:spLocks noChangeArrowheads="1"/>
          </p:cNvSpPr>
          <p:nvPr/>
        </p:nvSpPr>
        <p:spPr bwMode="auto">
          <a:xfrm>
            <a:off x="757238" y="6229350"/>
            <a:ext cx="6313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b="1">
                <a:solidFill>
                  <a:schemeClr val="tx2"/>
                </a:solidFill>
              </a:rPr>
              <a:t>ª p </a:t>
            </a:r>
            <a:r>
              <a:rPr lang="pt-BR" sz="2000" b="1">
                <a:solidFill>
                  <a:schemeClr val="tx2"/>
                </a:solidFill>
                <a:sym typeface="Symbol" pitchFamily="18" charset="2"/>
              </a:rPr>
              <a:t></a:t>
            </a:r>
            <a:r>
              <a:rPr lang="pt-BR" sz="2000" b="1">
                <a:solidFill>
                  <a:schemeClr val="tx2"/>
                </a:solidFill>
              </a:rPr>
              <a:t> 0,001                                                  [NIJ/CDC, 1998]</a:t>
            </a:r>
          </a:p>
        </p:txBody>
      </p:sp>
    </p:spTree>
    <p:extLst>
      <p:ext uri="{BB962C8B-B14F-4D97-AF65-F5344CB8AC3E}">
        <p14:creationId xmlns:p14="http://schemas.microsoft.com/office/powerpoint/2010/main" val="40076638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122"/>
          <p:cNvSpPr txBox="1">
            <a:spLocks noChangeArrowheads="1"/>
          </p:cNvSpPr>
          <p:nvPr/>
        </p:nvSpPr>
        <p:spPr bwMode="auto">
          <a:xfrm>
            <a:off x="900113" y="333375"/>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800">
                <a:solidFill>
                  <a:schemeClr val="tx2"/>
                </a:solidFill>
              </a:rPr>
              <a:t>Distribuição de Violência Física e Sexual segundo Sexo do Agressor e da Vítima</a:t>
            </a:r>
          </a:p>
        </p:txBody>
      </p:sp>
      <p:sp>
        <p:nvSpPr>
          <p:cNvPr id="44035" name="Text Box 5123"/>
          <p:cNvSpPr txBox="1">
            <a:spLocks noChangeArrowheads="1"/>
          </p:cNvSpPr>
          <p:nvPr/>
        </p:nvSpPr>
        <p:spPr bwMode="auto">
          <a:xfrm>
            <a:off x="6657975" y="6200775"/>
            <a:ext cx="201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b="1">
                <a:solidFill>
                  <a:srgbClr val="0033CC"/>
                </a:solidFill>
              </a:rPr>
              <a:t>[NIJ/CDC, 1998]</a:t>
            </a:r>
          </a:p>
        </p:txBody>
      </p:sp>
      <p:graphicFrame>
        <p:nvGraphicFramePr>
          <p:cNvPr id="44036" name="Object 5124"/>
          <p:cNvGraphicFramePr>
            <a:graphicFrameLocks noChangeAspect="1"/>
          </p:cNvGraphicFramePr>
          <p:nvPr>
            <p:extLst>
              <p:ext uri="{D42A27DB-BD31-4B8C-83A1-F6EECF244321}">
                <p14:modId xmlns:p14="http://schemas.microsoft.com/office/powerpoint/2010/main" val="1520851096"/>
              </p:ext>
            </p:extLst>
          </p:nvPr>
        </p:nvGraphicFramePr>
        <p:xfrm>
          <a:off x="-39688" y="1365250"/>
          <a:ext cx="8651876" cy="5133975"/>
        </p:xfrm>
        <a:graphic>
          <a:graphicData uri="http://schemas.openxmlformats.org/presentationml/2006/ole">
            <mc:AlternateContent xmlns:mc="http://schemas.openxmlformats.org/markup-compatibility/2006">
              <mc:Choice xmlns:v="urn:schemas-microsoft-com:vml" Requires="v">
                <p:oleObj spid="_x0000_s3116" name="Worksheet" r:id="rId4" imgW="4864100" imgH="2311400" progId="Excel.Sheet.8">
                  <p:embed/>
                </p:oleObj>
              </mc:Choice>
              <mc:Fallback>
                <p:oleObj name="Worksheet" r:id="rId4" imgW="4864100" imgH="2311400" progId="Excel.Sheet.8">
                  <p:embed/>
                  <p:pic>
                    <p:nvPicPr>
                      <p:cNvPr id="0" name=""/>
                      <p:cNvPicPr>
                        <a:picLocks noChangeAspect="1" noChangeArrowheads="1"/>
                      </p:cNvPicPr>
                      <p:nvPr/>
                    </p:nvPicPr>
                    <p:blipFill>
                      <a:blip r:embed="rId5"/>
                      <a:srcRect/>
                      <a:stretch>
                        <a:fillRect/>
                      </a:stretch>
                    </p:blipFill>
                    <p:spPr bwMode="auto">
                      <a:xfrm>
                        <a:off x="-39688" y="1365250"/>
                        <a:ext cx="8651876" cy="51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2060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9750" y="322263"/>
            <a:ext cx="828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800" b="1">
                <a:solidFill>
                  <a:schemeClr val="tx2"/>
                </a:solidFill>
              </a:rPr>
              <a:t>Distribuição de Violência Física e Sexual segundo relacionamento com agressor e sexo da vítima</a:t>
            </a:r>
          </a:p>
        </p:txBody>
      </p:sp>
      <p:graphicFrame>
        <p:nvGraphicFramePr>
          <p:cNvPr id="45059" name="Object 3"/>
          <p:cNvGraphicFramePr>
            <a:graphicFrameLocks noChangeAspect="1"/>
          </p:cNvGraphicFramePr>
          <p:nvPr>
            <p:extLst>
              <p:ext uri="{D42A27DB-BD31-4B8C-83A1-F6EECF244321}">
                <p14:modId xmlns:p14="http://schemas.microsoft.com/office/powerpoint/2010/main" val="1565953256"/>
              </p:ext>
            </p:extLst>
          </p:nvPr>
        </p:nvGraphicFramePr>
        <p:xfrm>
          <a:off x="-203200" y="1136491"/>
          <a:ext cx="10718800" cy="6114413"/>
        </p:xfrm>
        <a:graphic>
          <a:graphicData uri="http://schemas.openxmlformats.org/presentationml/2006/ole">
            <mc:AlternateContent xmlns:mc="http://schemas.openxmlformats.org/markup-compatibility/2006">
              <mc:Choice xmlns:v="urn:schemas-microsoft-com:vml" Requires="v">
                <p:oleObj spid="_x0000_s4140" name="Worksheet" r:id="rId4" imgW="7239000" imgH="3657600" progId="Excel.Sheet.8">
                  <p:embed/>
                </p:oleObj>
              </mc:Choice>
              <mc:Fallback>
                <p:oleObj name="Worksheet" r:id="rId4" imgW="7239000" imgH="3657600" progId="Excel.Sheet.8">
                  <p:embed/>
                  <p:pic>
                    <p:nvPicPr>
                      <p:cNvPr id="0" name=""/>
                      <p:cNvPicPr>
                        <a:picLocks noChangeAspect="1" noChangeArrowheads="1"/>
                      </p:cNvPicPr>
                      <p:nvPr/>
                    </p:nvPicPr>
                    <p:blipFill>
                      <a:blip r:embed="rId5"/>
                      <a:srcRect/>
                      <a:stretch>
                        <a:fillRect/>
                      </a:stretch>
                    </p:blipFill>
                    <p:spPr bwMode="auto">
                      <a:xfrm>
                        <a:off x="-203200" y="1136491"/>
                        <a:ext cx="10718800" cy="6114413"/>
                      </a:xfrm>
                      <a:prstGeom prst="rect">
                        <a:avLst/>
                      </a:prstGeom>
                      <a:noFill/>
                      <a:extLst/>
                    </p:spPr>
                  </p:pic>
                </p:oleObj>
              </mc:Fallback>
            </mc:AlternateContent>
          </a:graphicData>
        </a:graphic>
      </p:graphicFrame>
      <p:sp>
        <p:nvSpPr>
          <p:cNvPr id="45060" name="Text Box 4"/>
          <p:cNvSpPr txBox="1">
            <a:spLocks noChangeArrowheads="1"/>
          </p:cNvSpPr>
          <p:nvPr/>
        </p:nvSpPr>
        <p:spPr bwMode="auto">
          <a:xfrm>
            <a:off x="828675" y="6203950"/>
            <a:ext cx="8064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400" b="1" dirty="0">
                <a:solidFill>
                  <a:schemeClr val="tx2"/>
                </a:solidFill>
              </a:rPr>
              <a:t>(1) </a:t>
            </a:r>
            <a:r>
              <a:rPr lang="pt-BR" sz="1400" b="1" dirty="0" err="1">
                <a:solidFill>
                  <a:schemeClr val="tx2"/>
                </a:solidFill>
              </a:rPr>
              <a:t>p</a:t>
            </a:r>
            <a:r>
              <a:rPr lang="pt-BR" sz="1400" b="1" dirty="0">
                <a:solidFill>
                  <a:schemeClr val="tx2"/>
                </a:solidFill>
              </a:rPr>
              <a:t> </a:t>
            </a:r>
            <a:r>
              <a:rPr lang="pt-BR" sz="1400" b="1" dirty="0">
                <a:solidFill>
                  <a:schemeClr val="tx2"/>
                </a:solidFill>
                <a:sym typeface="Symbol" pitchFamily="18" charset="2"/>
              </a:rPr>
              <a:t></a:t>
            </a:r>
            <a:r>
              <a:rPr lang="pt-BR" sz="1400" b="1" dirty="0">
                <a:solidFill>
                  <a:schemeClr val="tx2"/>
                </a:solidFill>
              </a:rPr>
              <a:t> 0,001        (2) </a:t>
            </a:r>
            <a:r>
              <a:rPr lang="pt-BR" sz="1400" b="1" dirty="0" err="1">
                <a:solidFill>
                  <a:schemeClr val="tx2"/>
                </a:solidFill>
              </a:rPr>
              <a:t>p</a:t>
            </a:r>
            <a:r>
              <a:rPr lang="pt-BR" sz="1400" b="1" dirty="0">
                <a:solidFill>
                  <a:schemeClr val="tx2"/>
                </a:solidFill>
              </a:rPr>
              <a:t> </a:t>
            </a:r>
            <a:r>
              <a:rPr lang="pt-BR" sz="1400" b="1" dirty="0">
                <a:solidFill>
                  <a:schemeClr val="tx2"/>
                </a:solidFill>
                <a:sym typeface="Symbol" pitchFamily="18" charset="2"/>
              </a:rPr>
              <a:t></a:t>
            </a:r>
            <a:r>
              <a:rPr lang="pt-BR" sz="1400" b="1" dirty="0">
                <a:solidFill>
                  <a:schemeClr val="tx2"/>
                </a:solidFill>
              </a:rPr>
              <a:t> 0,01</a:t>
            </a:r>
            <a:r>
              <a:rPr lang="pt-BR" sz="1400" b="1" dirty="0">
                <a:solidFill>
                  <a:srgbClr val="0033CC"/>
                </a:solidFill>
              </a:rPr>
              <a:t>                              </a:t>
            </a:r>
            <a:r>
              <a:rPr lang="pt-BR" sz="1400" b="1" dirty="0">
                <a:solidFill>
                  <a:schemeClr val="tx2"/>
                </a:solidFill>
              </a:rPr>
              <a:t>[NIJ/CDC, 1998]</a:t>
            </a:r>
            <a:endParaRPr lang="pt-BR" sz="1400" b="1" dirty="0">
              <a:solidFill>
                <a:srgbClr val="0033CC"/>
              </a:solidFill>
            </a:endParaRPr>
          </a:p>
        </p:txBody>
      </p:sp>
    </p:spTree>
    <p:extLst>
      <p:ext uri="{BB962C8B-B14F-4D97-AF65-F5344CB8AC3E}">
        <p14:creationId xmlns:p14="http://schemas.microsoft.com/office/powerpoint/2010/main" val="627147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88913"/>
            <a:ext cx="7772400" cy="1143000"/>
          </a:xfrm>
        </p:spPr>
        <p:txBody>
          <a:bodyPr/>
          <a:lstStyle/>
          <a:p>
            <a:pPr eaLnBrk="1" hangingPunct="1"/>
            <a:r>
              <a:rPr lang="pt-BR" sz="3200" b="1" smtClean="0"/>
              <a:t>Pesquisas e/ou Atenção e Prevenção em Violência</a:t>
            </a:r>
          </a:p>
        </p:txBody>
      </p:sp>
      <p:sp>
        <p:nvSpPr>
          <p:cNvPr id="46083" name="Rectangle 3"/>
          <p:cNvSpPr>
            <a:spLocks noGrp="1" noChangeArrowheads="1"/>
          </p:cNvSpPr>
          <p:nvPr>
            <p:ph idx="1"/>
          </p:nvPr>
        </p:nvSpPr>
        <p:spPr>
          <a:xfrm>
            <a:off x="685800" y="1628775"/>
            <a:ext cx="7772400" cy="3600450"/>
          </a:xfrm>
        </p:spPr>
        <p:txBody>
          <a:bodyPr/>
          <a:lstStyle/>
          <a:p>
            <a:pPr eaLnBrk="1" hangingPunct="1">
              <a:lnSpc>
                <a:spcPct val="90000"/>
              </a:lnSpc>
              <a:spcBef>
                <a:spcPct val="0"/>
              </a:spcBef>
              <a:spcAft>
                <a:spcPct val="45000"/>
              </a:spcAft>
              <a:buFontTx/>
              <a:buNone/>
            </a:pPr>
            <a:r>
              <a:rPr lang="pt-BR" sz="2800" smtClean="0">
                <a:solidFill>
                  <a:srgbClr val="00B050"/>
                </a:solidFill>
              </a:rPr>
              <a:t>Alguns aspectos a serem observados</a:t>
            </a:r>
          </a:p>
          <a:p>
            <a:pPr eaLnBrk="1" hangingPunct="1">
              <a:lnSpc>
                <a:spcPct val="90000"/>
              </a:lnSpc>
              <a:spcBef>
                <a:spcPct val="0"/>
              </a:spcBef>
              <a:spcAft>
                <a:spcPct val="45000"/>
              </a:spcAft>
            </a:pPr>
            <a:r>
              <a:rPr lang="pt-BR" sz="2800" smtClean="0"/>
              <a:t>1. O diferencial entre homens e mulheres</a:t>
            </a:r>
          </a:p>
          <a:p>
            <a:pPr eaLnBrk="1" hangingPunct="1">
              <a:lnSpc>
                <a:spcPct val="90000"/>
              </a:lnSpc>
              <a:spcBef>
                <a:spcPct val="0"/>
              </a:spcBef>
              <a:spcAft>
                <a:spcPct val="45000"/>
              </a:spcAft>
            </a:pPr>
            <a:r>
              <a:rPr lang="pt-BR" sz="2800" smtClean="0"/>
              <a:t>2. Particularidades dos grupos etários – crianças; jovens; adultos jovens; meia idade e idosos</a:t>
            </a:r>
          </a:p>
          <a:p>
            <a:pPr eaLnBrk="1" hangingPunct="1">
              <a:lnSpc>
                <a:spcPct val="90000"/>
              </a:lnSpc>
              <a:spcBef>
                <a:spcPct val="0"/>
              </a:spcBef>
              <a:spcAft>
                <a:spcPct val="45000"/>
              </a:spcAft>
            </a:pPr>
            <a:r>
              <a:rPr lang="pt-BR" sz="2800" smtClean="0"/>
              <a:t>3.O silêncio que cerca as vítimas – como perguntar, como suportar as respostas e como acolher </a:t>
            </a:r>
          </a:p>
        </p:txBody>
      </p:sp>
      <p:sp>
        <p:nvSpPr>
          <p:cNvPr id="209924" name="Text Box 4"/>
          <p:cNvSpPr txBox="1">
            <a:spLocks noChangeArrowheads="1"/>
          </p:cNvSpPr>
          <p:nvPr/>
        </p:nvSpPr>
        <p:spPr bwMode="auto">
          <a:xfrm>
            <a:off x="1630363" y="5229225"/>
            <a:ext cx="58054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b="1">
                <a:solidFill>
                  <a:srgbClr val="00B050"/>
                </a:solidFill>
              </a:rPr>
              <a:t>Definição de violência – termo polissêmico </a:t>
            </a:r>
          </a:p>
          <a:p>
            <a:pPr eaLnBrk="1" hangingPunct="1"/>
            <a:endParaRPr lang="pt-BR" b="1">
              <a:solidFill>
                <a:srgbClr val="00B050"/>
              </a:solidFill>
            </a:endParaRPr>
          </a:p>
          <a:p>
            <a:pPr eaLnBrk="1" hangingPunct="1"/>
            <a:r>
              <a:rPr lang="pt-BR" b="1">
                <a:solidFill>
                  <a:srgbClr val="00B050"/>
                </a:solidFill>
              </a:rPr>
              <a:t>Cuidados éticos e metodológicos especiais</a:t>
            </a:r>
          </a:p>
        </p:txBody>
      </p:sp>
      <p:sp>
        <p:nvSpPr>
          <p:cNvPr id="209925" name="AutoShape 5"/>
          <p:cNvSpPr>
            <a:spLocks noChangeArrowheads="1"/>
          </p:cNvSpPr>
          <p:nvPr/>
        </p:nvSpPr>
        <p:spPr bwMode="auto">
          <a:xfrm>
            <a:off x="7740650" y="3860800"/>
            <a:ext cx="649288" cy="2663825"/>
          </a:xfrm>
          <a:prstGeom prst="curvedLeftArrow">
            <a:avLst>
              <a:gd name="adj1" fmla="val 95653"/>
              <a:gd name="adj2" fmla="val 16410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9926" name="AutoShape 6"/>
          <p:cNvSpPr>
            <a:spLocks noChangeArrowheads="1"/>
          </p:cNvSpPr>
          <p:nvPr/>
        </p:nvSpPr>
        <p:spPr bwMode="auto">
          <a:xfrm>
            <a:off x="250825" y="2852738"/>
            <a:ext cx="433388" cy="3024187"/>
          </a:xfrm>
          <a:prstGeom prst="curvedRightArrow">
            <a:avLst>
              <a:gd name="adj1" fmla="val 139560"/>
              <a:gd name="adj2" fmla="val 27912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2388884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animBg="1"/>
      <p:bldP spid="2099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233363" y="987425"/>
            <a:ext cx="3906837" cy="4457700"/>
          </a:xfrm>
          <a:prstGeom prst="rect">
            <a:avLst/>
          </a:prstGeom>
          <a:solidFill>
            <a:srgbClr val="F8D8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pt-BR" sz="2600" dirty="0">
                <a:solidFill>
                  <a:schemeClr val="bg2"/>
                </a:solidFill>
              </a:rPr>
              <a:t>Assassinatos</a:t>
            </a:r>
          </a:p>
          <a:p>
            <a:pPr eaLnBrk="1" hangingPunct="1">
              <a:buFontTx/>
              <a:buChar char="•"/>
            </a:pPr>
            <a:r>
              <a:rPr lang="pt-BR" sz="2600" dirty="0">
                <a:solidFill>
                  <a:schemeClr val="bg2"/>
                </a:solidFill>
              </a:rPr>
              <a:t>Estupros</a:t>
            </a:r>
          </a:p>
          <a:p>
            <a:pPr eaLnBrk="1" hangingPunct="1">
              <a:buFontTx/>
              <a:buChar char="•"/>
            </a:pPr>
            <a:r>
              <a:rPr lang="pt-BR" sz="2600" dirty="0">
                <a:solidFill>
                  <a:schemeClr val="bg2"/>
                </a:solidFill>
              </a:rPr>
              <a:t>Agressões físicas e sexuais</a:t>
            </a:r>
          </a:p>
          <a:p>
            <a:pPr eaLnBrk="1" hangingPunct="1">
              <a:buFontTx/>
              <a:buChar char="•"/>
            </a:pPr>
            <a:r>
              <a:rPr lang="pt-BR" sz="2600" dirty="0">
                <a:solidFill>
                  <a:schemeClr val="bg2"/>
                </a:solidFill>
              </a:rPr>
              <a:t>Abusos emocionais</a:t>
            </a:r>
          </a:p>
          <a:p>
            <a:pPr eaLnBrk="1" hangingPunct="1">
              <a:buFontTx/>
              <a:buChar char="•"/>
            </a:pPr>
            <a:r>
              <a:rPr lang="pt-BR" sz="2600" dirty="0">
                <a:solidFill>
                  <a:schemeClr val="bg2"/>
                </a:solidFill>
              </a:rPr>
              <a:t>Assédio sexual</a:t>
            </a:r>
          </a:p>
          <a:p>
            <a:pPr eaLnBrk="1" hangingPunct="1">
              <a:buFontTx/>
              <a:buChar char="•"/>
            </a:pPr>
            <a:r>
              <a:rPr lang="pt-BR" sz="2600" dirty="0">
                <a:solidFill>
                  <a:schemeClr val="bg2"/>
                </a:solidFill>
              </a:rPr>
              <a:t>Espancamentos</a:t>
            </a:r>
          </a:p>
          <a:p>
            <a:pPr eaLnBrk="1" hangingPunct="1">
              <a:buFontTx/>
              <a:buChar char="•"/>
            </a:pPr>
            <a:r>
              <a:rPr lang="pt-BR" sz="2600" dirty="0">
                <a:solidFill>
                  <a:schemeClr val="bg2"/>
                </a:solidFill>
              </a:rPr>
              <a:t>Compelir a pânico, aterrorizar</a:t>
            </a:r>
          </a:p>
          <a:p>
            <a:pPr eaLnBrk="1" hangingPunct="1">
              <a:buFontTx/>
              <a:buChar char="•"/>
            </a:pPr>
            <a:r>
              <a:rPr lang="pt-BR" sz="2600" dirty="0">
                <a:solidFill>
                  <a:schemeClr val="bg2"/>
                </a:solidFill>
              </a:rPr>
              <a:t>Prostituição forçada</a:t>
            </a:r>
          </a:p>
          <a:p>
            <a:pPr eaLnBrk="1" hangingPunct="1">
              <a:buFontTx/>
              <a:buChar char="•"/>
            </a:pPr>
            <a:r>
              <a:rPr lang="pt-BR" sz="2600" dirty="0">
                <a:solidFill>
                  <a:schemeClr val="bg2"/>
                </a:solidFill>
              </a:rPr>
              <a:t>Coerção à pornografia</a:t>
            </a:r>
          </a:p>
          <a:p>
            <a:pPr eaLnBrk="1" hangingPunct="1">
              <a:buFontTx/>
              <a:buChar char="•"/>
            </a:pPr>
            <a:r>
              <a:rPr lang="pt-BR" sz="2600" dirty="0">
                <a:solidFill>
                  <a:schemeClr val="bg2"/>
                </a:solidFill>
              </a:rPr>
              <a:t>Mutilação genital</a:t>
            </a:r>
          </a:p>
        </p:txBody>
      </p:sp>
      <p:sp>
        <p:nvSpPr>
          <p:cNvPr id="174083" name="Text Box 3"/>
          <p:cNvSpPr txBox="1">
            <a:spLocks noChangeArrowheads="1"/>
          </p:cNvSpPr>
          <p:nvPr/>
        </p:nvSpPr>
        <p:spPr bwMode="auto">
          <a:xfrm>
            <a:off x="4140200" y="993775"/>
            <a:ext cx="4697413" cy="1282700"/>
          </a:xfrm>
          <a:prstGeom prst="rect">
            <a:avLst/>
          </a:prstGeom>
          <a:solidFill>
            <a:srgbClr val="FBC3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pt-BR" sz="2600">
                <a:solidFill>
                  <a:srgbClr val="0033CC"/>
                </a:solidFill>
              </a:rPr>
              <a:t> Violência por causa de dote</a:t>
            </a:r>
          </a:p>
          <a:p>
            <a:pPr eaLnBrk="1" hangingPunct="1">
              <a:buFontTx/>
              <a:buChar char="•"/>
            </a:pPr>
            <a:r>
              <a:rPr lang="pt-BR" sz="2600">
                <a:solidFill>
                  <a:srgbClr val="0033CC"/>
                </a:solidFill>
              </a:rPr>
              <a:t> Violência tolerada ou perpetrada pelo Estado</a:t>
            </a:r>
          </a:p>
        </p:txBody>
      </p:sp>
      <p:sp>
        <p:nvSpPr>
          <p:cNvPr id="174084" name="Text Box 4"/>
          <p:cNvSpPr txBox="1">
            <a:spLocks noChangeArrowheads="1"/>
          </p:cNvSpPr>
          <p:nvPr/>
        </p:nvSpPr>
        <p:spPr bwMode="auto">
          <a:xfrm>
            <a:off x="4140200" y="2468563"/>
            <a:ext cx="4679950" cy="2076450"/>
          </a:xfrm>
          <a:prstGeom prst="rect">
            <a:avLst/>
          </a:prstGeom>
          <a:solidFill>
            <a:srgbClr val="FBC3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pt-BR" sz="2600">
                <a:solidFill>
                  <a:srgbClr val="0033CC"/>
                </a:solidFill>
              </a:rPr>
              <a:t> Impedimento ao trabalho</a:t>
            </a:r>
          </a:p>
          <a:p>
            <a:pPr eaLnBrk="1" hangingPunct="1">
              <a:buFontTx/>
              <a:buChar char="•"/>
            </a:pPr>
            <a:r>
              <a:rPr lang="pt-BR" sz="2600">
                <a:solidFill>
                  <a:srgbClr val="0033CC"/>
                </a:solidFill>
              </a:rPr>
              <a:t> Negar recursos financeiros</a:t>
            </a:r>
          </a:p>
          <a:p>
            <a:pPr eaLnBrk="1" hangingPunct="1">
              <a:buFontTx/>
              <a:buChar char="•"/>
            </a:pPr>
            <a:r>
              <a:rPr lang="pt-BR" sz="2600">
                <a:solidFill>
                  <a:srgbClr val="0033CC"/>
                </a:solidFill>
              </a:rPr>
              <a:t> Controle dos bens do casal </a:t>
            </a:r>
          </a:p>
          <a:p>
            <a:pPr eaLnBrk="1" hangingPunct="1">
              <a:buFontTx/>
              <a:buChar char="•"/>
            </a:pPr>
            <a:r>
              <a:rPr lang="pt-BR" sz="2600">
                <a:solidFill>
                  <a:srgbClr val="0033CC"/>
                </a:solidFill>
              </a:rPr>
              <a:t> Ameaças de expulsão da casa  e perda de bens</a:t>
            </a:r>
          </a:p>
        </p:txBody>
      </p:sp>
      <p:sp>
        <p:nvSpPr>
          <p:cNvPr id="174085" name="Text Box 5"/>
          <p:cNvSpPr txBox="1">
            <a:spLocks noChangeArrowheads="1"/>
          </p:cNvSpPr>
          <p:nvPr/>
        </p:nvSpPr>
        <p:spPr bwMode="auto">
          <a:xfrm>
            <a:off x="2268538" y="6162675"/>
            <a:ext cx="677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pt-BR" sz="2000" b="1" dirty="0">
                <a:solidFill>
                  <a:schemeClr val="tx2"/>
                </a:solidFill>
              </a:rPr>
              <a:t>[</a:t>
            </a:r>
            <a:r>
              <a:rPr lang="pt-BR" sz="2000" b="1" dirty="0" err="1">
                <a:solidFill>
                  <a:schemeClr val="tx2"/>
                </a:solidFill>
              </a:rPr>
              <a:t>National</a:t>
            </a:r>
            <a:r>
              <a:rPr lang="pt-BR" sz="2000" b="1" dirty="0">
                <a:solidFill>
                  <a:schemeClr val="tx2"/>
                </a:solidFill>
              </a:rPr>
              <a:t> </a:t>
            </a:r>
            <a:r>
              <a:rPr lang="pt-BR" sz="2000" b="1" dirty="0" err="1">
                <a:solidFill>
                  <a:schemeClr val="tx2"/>
                </a:solidFill>
              </a:rPr>
              <a:t>Research</a:t>
            </a:r>
            <a:r>
              <a:rPr lang="pt-BR" sz="2000" b="1" dirty="0">
                <a:solidFill>
                  <a:schemeClr val="tx2"/>
                </a:solidFill>
              </a:rPr>
              <a:t> </a:t>
            </a:r>
            <a:r>
              <a:rPr lang="pt-BR" sz="2000" b="1" dirty="0" err="1">
                <a:solidFill>
                  <a:schemeClr val="tx2"/>
                </a:solidFill>
              </a:rPr>
              <a:t>Council</a:t>
            </a:r>
            <a:r>
              <a:rPr lang="pt-BR" sz="2000" b="1" dirty="0">
                <a:solidFill>
                  <a:schemeClr val="tx2"/>
                </a:solidFill>
              </a:rPr>
              <a:t>, EUA, 1996; Nações Unidas, 1993; </a:t>
            </a:r>
            <a:r>
              <a:rPr lang="pt-BR" sz="2000" b="1" dirty="0" err="1">
                <a:solidFill>
                  <a:schemeClr val="tx2"/>
                </a:solidFill>
              </a:rPr>
              <a:t>School</a:t>
            </a:r>
            <a:r>
              <a:rPr lang="pt-BR" sz="2000" b="1" dirty="0">
                <a:solidFill>
                  <a:schemeClr val="tx2"/>
                </a:solidFill>
              </a:rPr>
              <a:t> </a:t>
            </a:r>
            <a:r>
              <a:rPr lang="pt-BR" sz="2000" b="1" dirty="0" err="1">
                <a:solidFill>
                  <a:schemeClr val="tx2"/>
                </a:solidFill>
              </a:rPr>
              <a:t>of</a:t>
            </a:r>
            <a:r>
              <a:rPr lang="pt-BR" sz="2000" b="1" dirty="0">
                <a:solidFill>
                  <a:schemeClr val="tx2"/>
                </a:solidFill>
              </a:rPr>
              <a:t> </a:t>
            </a:r>
            <a:r>
              <a:rPr lang="pt-BR" sz="2000" b="1" dirty="0" err="1">
                <a:solidFill>
                  <a:schemeClr val="tx2"/>
                </a:solidFill>
              </a:rPr>
              <a:t>Public</a:t>
            </a:r>
            <a:r>
              <a:rPr lang="pt-BR" sz="2000" b="1" dirty="0">
                <a:solidFill>
                  <a:schemeClr val="tx2"/>
                </a:solidFill>
              </a:rPr>
              <a:t> Health, </a:t>
            </a:r>
            <a:r>
              <a:rPr lang="pt-BR" sz="2000" b="1" dirty="0" err="1">
                <a:solidFill>
                  <a:schemeClr val="tx2"/>
                </a:solidFill>
              </a:rPr>
              <a:t>Johns</a:t>
            </a:r>
            <a:r>
              <a:rPr lang="pt-BR" sz="2000" b="1" dirty="0">
                <a:solidFill>
                  <a:schemeClr val="tx2"/>
                </a:solidFill>
              </a:rPr>
              <a:t> Hopkins, 1999]</a:t>
            </a:r>
          </a:p>
        </p:txBody>
      </p:sp>
      <p:sp>
        <p:nvSpPr>
          <p:cNvPr id="47110" name="Text Box 6"/>
          <p:cNvSpPr txBox="1">
            <a:spLocks noChangeArrowheads="1"/>
          </p:cNvSpPr>
          <p:nvPr/>
        </p:nvSpPr>
        <p:spPr bwMode="auto">
          <a:xfrm>
            <a:off x="611188" y="0"/>
            <a:ext cx="7993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800" b="1">
                <a:solidFill>
                  <a:schemeClr val="tx2"/>
                </a:solidFill>
              </a:rPr>
              <a:t>A violência por delimitações de atos </a:t>
            </a:r>
            <a:endParaRPr lang="pt-BR" sz="2800">
              <a:solidFill>
                <a:srgbClr val="000066"/>
              </a:solidFill>
            </a:endParaRPr>
          </a:p>
        </p:txBody>
      </p:sp>
      <p:sp>
        <p:nvSpPr>
          <p:cNvPr id="174087" name="Text Box 7"/>
          <p:cNvSpPr txBox="1">
            <a:spLocks noChangeArrowheads="1"/>
          </p:cNvSpPr>
          <p:nvPr/>
        </p:nvSpPr>
        <p:spPr bwMode="auto">
          <a:xfrm>
            <a:off x="4140200" y="5157788"/>
            <a:ext cx="4679950" cy="885825"/>
          </a:xfrm>
          <a:prstGeom prst="rect">
            <a:avLst/>
          </a:prstGeom>
          <a:solidFill>
            <a:srgbClr val="FBC3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pt-BR" sz="2600">
                <a:solidFill>
                  <a:srgbClr val="0033CC"/>
                </a:solidFill>
              </a:rPr>
              <a:t> Uso das crianças para controlar uma vítima adulta</a:t>
            </a:r>
          </a:p>
        </p:txBody>
      </p:sp>
    </p:spTree>
    <p:extLst>
      <p:ext uri="{BB962C8B-B14F-4D97-AF65-F5344CB8AC3E}">
        <p14:creationId xmlns:p14="http://schemas.microsoft.com/office/powerpoint/2010/main" val="3538328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blinds(horizontal)">
                                      <p:cBhvr>
                                        <p:cTn id="7" dur="5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083"/>
                                        </p:tgtEl>
                                        <p:attrNameLst>
                                          <p:attrName>style.visibility</p:attrName>
                                        </p:attrNameLst>
                                      </p:cBhvr>
                                      <p:to>
                                        <p:strVal val="visible"/>
                                      </p:to>
                                    </p:set>
                                    <p:animEffect transition="in" filter="blinds(horizontal)">
                                      <p:cBhvr>
                                        <p:cTn id="12" dur="500"/>
                                        <p:tgtEl>
                                          <p:spTgt spid="17408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4084"/>
                                        </p:tgtEl>
                                        <p:attrNameLst>
                                          <p:attrName>style.visibility</p:attrName>
                                        </p:attrNameLst>
                                      </p:cBhvr>
                                      <p:to>
                                        <p:strVal val="visible"/>
                                      </p:to>
                                    </p:set>
                                    <p:animEffect transition="in" filter="blinds(horizontal)">
                                      <p:cBhvr>
                                        <p:cTn id="15" dur="500"/>
                                        <p:tgtEl>
                                          <p:spTgt spid="174084"/>
                                        </p:tgtEl>
                                      </p:cBhvr>
                                    </p:animEffect>
                                  </p:childTnLst>
                                </p:cTn>
                              </p:par>
                            </p:childTnLst>
                          </p:cTn>
                        </p:par>
                        <p:par>
                          <p:cTn id="16" fill="hold" nodeType="afterGroup">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74085"/>
                                        </p:tgtEl>
                                        <p:attrNameLst>
                                          <p:attrName>style.visibility</p:attrName>
                                        </p:attrNameLst>
                                      </p:cBhvr>
                                      <p:to>
                                        <p:strVal val="visible"/>
                                      </p:to>
                                    </p:set>
                                    <p:anim calcmode="lin" valueType="num">
                                      <p:cBhvr additive="base">
                                        <p:cTn id="19" dur="500" fill="hold"/>
                                        <p:tgtEl>
                                          <p:spTgt spid="174085"/>
                                        </p:tgtEl>
                                        <p:attrNameLst>
                                          <p:attrName>ppt_x</p:attrName>
                                        </p:attrNameLst>
                                      </p:cBhvr>
                                      <p:tavLst>
                                        <p:tav tm="0">
                                          <p:val>
                                            <p:strVal val="0-#ppt_w/2"/>
                                          </p:val>
                                        </p:tav>
                                        <p:tav tm="100000">
                                          <p:val>
                                            <p:strVal val="#ppt_x"/>
                                          </p:val>
                                        </p:tav>
                                      </p:tavLst>
                                    </p:anim>
                                    <p:anim calcmode="lin" valueType="num">
                                      <p:cBhvr additive="base">
                                        <p:cTn id="20" dur="500" fill="hold"/>
                                        <p:tgtEl>
                                          <p:spTgt spid="174085"/>
                                        </p:tgtEl>
                                        <p:attrNameLst>
                                          <p:attrName>ppt_y</p:attrName>
                                        </p:attrNameLst>
                                      </p:cBhvr>
                                      <p:tavLst>
                                        <p:tav tm="0">
                                          <p:val>
                                            <p:strVal val="#ppt_y"/>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174087"/>
                                        </p:tgtEl>
                                        <p:attrNameLst>
                                          <p:attrName>style.visibility</p:attrName>
                                        </p:attrNameLst>
                                      </p:cBhvr>
                                      <p:to>
                                        <p:strVal val="visible"/>
                                      </p:to>
                                    </p:set>
                                    <p:animEffect transition="in" filter="blinds(horizontal)">
                                      <p:cBhvr>
                                        <p:cTn id="23"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autoUpdateAnimBg="0"/>
      <p:bldP spid="174083" grpId="0" animBg="1" autoUpdateAnimBg="0"/>
      <p:bldP spid="174084" grpId="0" animBg="1" autoUpdateAnimBg="0"/>
      <p:bldP spid="174085" grpId="0" autoUpdateAnimBg="0"/>
      <p:bldP spid="17408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2733676" y="1027113"/>
            <a:ext cx="2344738" cy="1828800"/>
            <a:chOff x="2498" y="415"/>
            <a:chExt cx="1477" cy="1152"/>
          </a:xfrm>
        </p:grpSpPr>
        <p:sp>
          <p:nvSpPr>
            <p:cNvPr id="48155" name="AutoShape 3"/>
            <p:cNvSpPr>
              <a:spLocks noChangeArrowheads="1"/>
            </p:cNvSpPr>
            <p:nvPr/>
          </p:nvSpPr>
          <p:spPr bwMode="auto">
            <a:xfrm rot="7361213">
              <a:off x="2227" y="953"/>
              <a:ext cx="885" cy="344"/>
            </a:xfrm>
            <a:prstGeom prst="curvedUpArrow">
              <a:avLst>
                <a:gd name="adj1" fmla="val 51453"/>
                <a:gd name="adj2" fmla="val 102907"/>
                <a:gd name="adj3" fmla="val 33333"/>
              </a:avLst>
            </a:prstGeom>
            <a:solidFill>
              <a:srgbClr val="FFFF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8156" name="Group 4"/>
            <p:cNvGrpSpPr>
              <a:grpSpLocks/>
            </p:cNvGrpSpPr>
            <p:nvPr/>
          </p:nvGrpSpPr>
          <p:grpSpPr bwMode="auto">
            <a:xfrm>
              <a:off x="2903" y="415"/>
              <a:ext cx="1072" cy="843"/>
              <a:chOff x="2903" y="415"/>
              <a:chExt cx="1072" cy="843"/>
            </a:xfrm>
          </p:grpSpPr>
          <p:sp>
            <p:nvSpPr>
              <p:cNvPr id="48157" name="Oval 5"/>
              <p:cNvSpPr>
                <a:spLocks noChangeArrowheads="1"/>
              </p:cNvSpPr>
              <p:nvPr/>
            </p:nvSpPr>
            <p:spPr bwMode="auto">
              <a:xfrm>
                <a:off x="2918" y="415"/>
                <a:ext cx="1033" cy="843"/>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158" name="Text Box 6"/>
              <p:cNvSpPr txBox="1">
                <a:spLocks noChangeArrowheads="1"/>
              </p:cNvSpPr>
              <p:nvPr/>
            </p:nvSpPr>
            <p:spPr bwMode="auto">
              <a:xfrm>
                <a:off x="2903" y="494"/>
                <a:ext cx="1072"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600" dirty="0"/>
                  <a:t>parceiro</a:t>
                </a:r>
              </a:p>
              <a:p>
                <a:pPr algn="ctr"/>
                <a:r>
                  <a:rPr lang="pt-BR" sz="2600" dirty="0" err="1"/>
                  <a:t>ex</a:t>
                </a:r>
                <a:r>
                  <a:rPr lang="pt-BR" sz="2600" dirty="0"/>
                  <a:t>-parceiro</a:t>
                </a:r>
              </a:p>
            </p:txBody>
          </p:sp>
        </p:grpSp>
      </p:grpSp>
      <p:grpSp>
        <p:nvGrpSpPr>
          <p:cNvPr id="210951" name="Group 7"/>
          <p:cNvGrpSpPr>
            <a:grpSpLocks/>
          </p:cNvGrpSpPr>
          <p:nvPr/>
        </p:nvGrpSpPr>
        <p:grpSpPr bwMode="auto">
          <a:xfrm>
            <a:off x="5613400" y="2141538"/>
            <a:ext cx="1989138" cy="2008187"/>
            <a:chOff x="4312" y="1117"/>
            <a:chExt cx="1253" cy="1265"/>
          </a:xfrm>
        </p:grpSpPr>
        <p:sp>
          <p:nvSpPr>
            <p:cNvPr id="48151" name="AutoShape 8"/>
            <p:cNvSpPr>
              <a:spLocks noChangeArrowheads="1"/>
            </p:cNvSpPr>
            <p:nvPr/>
          </p:nvSpPr>
          <p:spPr bwMode="auto">
            <a:xfrm rot="-9189693">
              <a:off x="4312" y="1117"/>
              <a:ext cx="804" cy="379"/>
            </a:xfrm>
            <a:prstGeom prst="curvedUpArrow">
              <a:avLst>
                <a:gd name="adj1" fmla="val 42427"/>
                <a:gd name="adj2" fmla="val 84855"/>
                <a:gd name="adj3" fmla="val 33333"/>
              </a:avLst>
            </a:prstGeom>
            <a:solidFill>
              <a:srgbClr val="FFFF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8152" name="Group 9"/>
            <p:cNvGrpSpPr>
              <a:grpSpLocks/>
            </p:cNvGrpSpPr>
            <p:nvPr/>
          </p:nvGrpSpPr>
          <p:grpSpPr bwMode="auto">
            <a:xfrm>
              <a:off x="4532" y="1538"/>
              <a:ext cx="1033" cy="844"/>
              <a:chOff x="4532" y="1538"/>
              <a:chExt cx="1033" cy="844"/>
            </a:xfrm>
          </p:grpSpPr>
          <p:sp>
            <p:nvSpPr>
              <p:cNvPr id="48153" name="Oval 10"/>
              <p:cNvSpPr>
                <a:spLocks noChangeArrowheads="1"/>
              </p:cNvSpPr>
              <p:nvPr/>
            </p:nvSpPr>
            <p:spPr bwMode="auto">
              <a:xfrm>
                <a:off x="4532" y="1538"/>
                <a:ext cx="1033" cy="844"/>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154" name="Text Box 11"/>
              <p:cNvSpPr txBox="1">
                <a:spLocks noChangeArrowheads="1"/>
              </p:cNvSpPr>
              <p:nvPr/>
            </p:nvSpPr>
            <p:spPr bwMode="auto">
              <a:xfrm>
                <a:off x="4670" y="1800"/>
                <a:ext cx="82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t>estranho</a:t>
                </a:r>
              </a:p>
            </p:txBody>
          </p:sp>
        </p:grpSp>
      </p:grpSp>
      <p:grpSp>
        <p:nvGrpSpPr>
          <p:cNvPr id="210956" name="Group 12"/>
          <p:cNvGrpSpPr>
            <a:grpSpLocks/>
          </p:cNvGrpSpPr>
          <p:nvPr/>
        </p:nvGrpSpPr>
        <p:grpSpPr bwMode="auto">
          <a:xfrm>
            <a:off x="971550" y="2738438"/>
            <a:ext cx="2005013" cy="1874837"/>
            <a:chOff x="1388" y="1493"/>
            <a:chExt cx="1263" cy="1181"/>
          </a:xfrm>
        </p:grpSpPr>
        <p:sp>
          <p:nvSpPr>
            <p:cNvPr id="48147" name="AutoShape 13"/>
            <p:cNvSpPr>
              <a:spLocks noChangeArrowheads="1"/>
            </p:cNvSpPr>
            <p:nvPr/>
          </p:nvSpPr>
          <p:spPr bwMode="auto">
            <a:xfrm rot="1991667">
              <a:off x="1847" y="2295"/>
              <a:ext cx="804" cy="379"/>
            </a:xfrm>
            <a:prstGeom prst="curvedUpArrow">
              <a:avLst>
                <a:gd name="adj1" fmla="val 42427"/>
                <a:gd name="adj2" fmla="val 84855"/>
                <a:gd name="adj3" fmla="val 33333"/>
              </a:avLst>
            </a:prstGeom>
            <a:solidFill>
              <a:srgbClr val="FFFF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8148" name="Group 14"/>
            <p:cNvGrpSpPr>
              <a:grpSpLocks/>
            </p:cNvGrpSpPr>
            <p:nvPr/>
          </p:nvGrpSpPr>
          <p:grpSpPr bwMode="auto">
            <a:xfrm>
              <a:off x="1388" y="1493"/>
              <a:ext cx="1033" cy="844"/>
              <a:chOff x="1388" y="1493"/>
              <a:chExt cx="1033" cy="844"/>
            </a:xfrm>
          </p:grpSpPr>
          <p:sp>
            <p:nvSpPr>
              <p:cNvPr id="48149" name="Oval 15"/>
              <p:cNvSpPr>
                <a:spLocks noChangeArrowheads="1"/>
              </p:cNvSpPr>
              <p:nvPr/>
            </p:nvSpPr>
            <p:spPr bwMode="auto">
              <a:xfrm>
                <a:off x="1388" y="1493"/>
                <a:ext cx="1033" cy="844"/>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150" name="Text Box 16"/>
              <p:cNvSpPr txBox="1">
                <a:spLocks noChangeArrowheads="1"/>
              </p:cNvSpPr>
              <p:nvPr/>
            </p:nvSpPr>
            <p:spPr bwMode="auto">
              <a:xfrm>
                <a:off x="1549" y="1761"/>
                <a:ext cx="78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t>familiar</a:t>
                </a:r>
              </a:p>
            </p:txBody>
          </p:sp>
        </p:grpSp>
      </p:grpSp>
      <p:grpSp>
        <p:nvGrpSpPr>
          <p:cNvPr id="210961" name="Group 17"/>
          <p:cNvGrpSpPr>
            <a:grpSpLocks/>
          </p:cNvGrpSpPr>
          <p:nvPr/>
        </p:nvGrpSpPr>
        <p:grpSpPr bwMode="auto">
          <a:xfrm>
            <a:off x="4727575" y="4598988"/>
            <a:ext cx="2068513" cy="2030412"/>
            <a:chOff x="3754" y="2665"/>
            <a:chExt cx="1303" cy="1279"/>
          </a:xfrm>
        </p:grpSpPr>
        <p:sp>
          <p:nvSpPr>
            <p:cNvPr id="48143" name="AutoShape 18"/>
            <p:cNvSpPr>
              <a:spLocks noChangeArrowheads="1"/>
            </p:cNvSpPr>
            <p:nvPr/>
          </p:nvSpPr>
          <p:spPr bwMode="auto">
            <a:xfrm rot="-4538238">
              <a:off x="4442" y="2936"/>
              <a:ext cx="885" cy="344"/>
            </a:xfrm>
            <a:prstGeom prst="curvedUpArrow">
              <a:avLst>
                <a:gd name="adj1" fmla="val 51453"/>
                <a:gd name="adj2" fmla="val 102907"/>
                <a:gd name="adj3" fmla="val 33333"/>
              </a:avLst>
            </a:prstGeom>
            <a:solidFill>
              <a:srgbClr val="FFFF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8144" name="Group 19"/>
            <p:cNvGrpSpPr>
              <a:grpSpLocks/>
            </p:cNvGrpSpPr>
            <p:nvPr/>
          </p:nvGrpSpPr>
          <p:grpSpPr bwMode="auto">
            <a:xfrm>
              <a:off x="3754" y="3101"/>
              <a:ext cx="1154" cy="843"/>
              <a:chOff x="3754" y="3101"/>
              <a:chExt cx="1154" cy="843"/>
            </a:xfrm>
          </p:grpSpPr>
          <p:sp>
            <p:nvSpPr>
              <p:cNvPr id="48145" name="Oval 20"/>
              <p:cNvSpPr>
                <a:spLocks noChangeArrowheads="1"/>
              </p:cNvSpPr>
              <p:nvPr/>
            </p:nvSpPr>
            <p:spPr bwMode="auto">
              <a:xfrm>
                <a:off x="3813" y="3101"/>
                <a:ext cx="1033" cy="843"/>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146" name="Text Box 21"/>
              <p:cNvSpPr txBox="1">
                <a:spLocks noChangeArrowheads="1"/>
              </p:cNvSpPr>
              <p:nvPr/>
            </p:nvSpPr>
            <p:spPr bwMode="auto">
              <a:xfrm>
                <a:off x="3754" y="3173"/>
                <a:ext cx="115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500"/>
                  <a:t>agente institucional</a:t>
                </a:r>
                <a:endParaRPr lang="pt-BR" sz="2600"/>
              </a:p>
            </p:txBody>
          </p:sp>
        </p:grpSp>
      </p:grpSp>
      <p:sp>
        <p:nvSpPr>
          <p:cNvPr id="210966" name="Text Box 22"/>
          <p:cNvSpPr txBox="1">
            <a:spLocks noChangeArrowheads="1"/>
          </p:cNvSpPr>
          <p:nvPr/>
        </p:nvSpPr>
        <p:spPr bwMode="auto">
          <a:xfrm>
            <a:off x="2786063" y="2927350"/>
            <a:ext cx="30527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dirty="0">
                <a:solidFill>
                  <a:srgbClr val="FFFF00"/>
                </a:solidFill>
              </a:rPr>
              <a:t>Violência psicológica</a:t>
            </a:r>
          </a:p>
        </p:txBody>
      </p:sp>
      <p:sp>
        <p:nvSpPr>
          <p:cNvPr id="210967" name="Text Box 23"/>
          <p:cNvSpPr txBox="1">
            <a:spLocks noChangeArrowheads="1"/>
          </p:cNvSpPr>
          <p:nvPr/>
        </p:nvSpPr>
        <p:spPr bwMode="auto">
          <a:xfrm>
            <a:off x="3225800" y="3730625"/>
            <a:ext cx="22637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solidFill>
                  <a:srgbClr val="FFFF00"/>
                </a:solidFill>
              </a:rPr>
              <a:t>Violência física</a:t>
            </a:r>
          </a:p>
        </p:txBody>
      </p:sp>
      <p:sp>
        <p:nvSpPr>
          <p:cNvPr id="210968" name="Text Box 24"/>
          <p:cNvSpPr txBox="1">
            <a:spLocks noChangeArrowheads="1"/>
          </p:cNvSpPr>
          <p:nvPr/>
        </p:nvSpPr>
        <p:spPr bwMode="auto">
          <a:xfrm>
            <a:off x="3290888" y="4533900"/>
            <a:ext cx="23923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600">
                <a:solidFill>
                  <a:srgbClr val="FFFF00"/>
                </a:solidFill>
              </a:rPr>
              <a:t>Violência sexual</a:t>
            </a:r>
          </a:p>
        </p:txBody>
      </p:sp>
      <p:sp>
        <p:nvSpPr>
          <p:cNvPr id="210969" name="Text Box 25"/>
          <p:cNvSpPr txBox="1">
            <a:spLocks noChangeArrowheads="1"/>
          </p:cNvSpPr>
          <p:nvPr/>
        </p:nvSpPr>
        <p:spPr bwMode="auto">
          <a:xfrm>
            <a:off x="254000" y="44450"/>
            <a:ext cx="82057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3200" dirty="0">
                <a:solidFill>
                  <a:srgbClr val="FFFF00"/>
                </a:solidFill>
              </a:rPr>
              <a:t>Violência por delimitação de tipos de atos e agressores – definindo comportamentos</a:t>
            </a:r>
          </a:p>
        </p:txBody>
      </p:sp>
      <p:grpSp>
        <p:nvGrpSpPr>
          <p:cNvPr id="210970" name="Group 26"/>
          <p:cNvGrpSpPr>
            <a:grpSpLocks/>
          </p:cNvGrpSpPr>
          <p:nvPr/>
        </p:nvGrpSpPr>
        <p:grpSpPr bwMode="auto">
          <a:xfrm>
            <a:off x="1849438" y="5256213"/>
            <a:ext cx="2681287" cy="1338262"/>
            <a:chOff x="1941" y="3079"/>
            <a:chExt cx="1689" cy="843"/>
          </a:xfrm>
        </p:grpSpPr>
        <p:sp>
          <p:nvSpPr>
            <p:cNvPr id="48139" name="AutoShape 27"/>
            <p:cNvSpPr>
              <a:spLocks noChangeArrowheads="1"/>
            </p:cNvSpPr>
            <p:nvPr/>
          </p:nvSpPr>
          <p:spPr bwMode="auto">
            <a:xfrm rot="-752589">
              <a:off x="2745" y="3265"/>
              <a:ext cx="885" cy="344"/>
            </a:xfrm>
            <a:prstGeom prst="curvedUpArrow">
              <a:avLst>
                <a:gd name="adj1" fmla="val 51453"/>
                <a:gd name="adj2" fmla="val 102907"/>
                <a:gd name="adj3" fmla="val 33333"/>
              </a:avLst>
            </a:prstGeom>
            <a:solidFill>
              <a:srgbClr val="FFFF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8140" name="Group 28"/>
            <p:cNvGrpSpPr>
              <a:grpSpLocks/>
            </p:cNvGrpSpPr>
            <p:nvPr/>
          </p:nvGrpSpPr>
          <p:grpSpPr bwMode="auto">
            <a:xfrm>
              <a:off x="1941" y="3079"/>
              <a:ext cx="1162" cy="843"/>
              <a:chOff x="1941" y="3079"/>
              <a:chExt cx="1162" cy="843"/>
            </a:xfrm>
          </p:grpSpPr>
          <p:sp>
            <p:nvSpPr>
              <p:cNvPr id="48141" name="Oval 29"/>
              <p:cNvSpPr>
                <a:spLocks noChangeArrowheads="1"/>
              </p:cNvSpPr>
              <p:nvPr/>
            </p:nvSpPr>
            <p:spPr bwMode="auto">
              <a:xfrm>
                <a:off x="1996" y="3079"/>
                <a:ext cx="1033" cy="843"/>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8142" name="Text Box 30"/>
              <p:cNvSpPr txBox="1">
                <a:spLocks noChangeArrowheads="1"/>
              </p:cNvSpPr>
              <p:nvPr/>
            </p:nvSpPr>
            <p:spPr bwMode="auto">
              <a:xfrm>
                <a:off x="1941" y="3363"/>
                <a:ext cx="11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500"/>
                  <a:t>conhecidos</a:t>
                </a:r>
              </a:p>
            </p:txBody>
          </p:sp>
        </p:grpSp>
      </p:grpSp>
    </p:spTree>
    <p:extLst>
      <p:ext uri="{BB962C8B-B14F-4D97-AF65-F5344CB8AC3E}">
        <p14:creationId xmlns:p14="http://schemas.microsoft.com/office/powerpoint/2010/main" val="146473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0969"/>
                                        </p:tgtEl>
                                        <p:attrNameLst>
                                          <p:attrName>style.visibility</p:attrName>
                                        </p:attrNameLst>
                                      </p:cBhvr>
                                      <p:to>
                                        <p:strVal val="visible"/>
                                      </p:to>
                                    </p:set>
                                    <p:animEffect transition="in" filter="blinds(horizontal)">
                                      <p:cBhvr>
                                        <p:cTn id="7" dur="500"/>
                                        <p:tgtEl>
                                          <p:spTgt spid="21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09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096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096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094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09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096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097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0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6" grpId="0"/>
      <p:bldP spid="210967" grpId="0"/>
      <p:bldP spid="210968" grpId="0"/>
      <p:bldP spid="2109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7950" y="115888"/>
            <a:ext cx="9036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800" b="1" i="1" dirty="0">
                <a:solidFill>
                  <a:schemeClr val="tx2"/>
                </a:solidFill>
                <a:latin typeface="Arial" pitchFamily="34" charset="0"/>
              </a:rPr>
              <a:t>Violência e geração, situação social e gênero</a:t>
            </a:r>
          </a:p>
        </p:txBody>
      </p:sp>
      <p:sp>
        <p:nvSpPr>
          <p:cNvPr id="175107" name="Text Box 3"/>
          <p:cNvSpPr txBox="1">
            <a:spLocks noChangeArrowheads="1"/>
          </p:cNvSpPr>
          <p:nvPr/>
        </p:nvSpPr>
        <p:spPr bwMode="auto">
          <a:xfrm>
            <a:off x="250825" y="1789113"/>
            <a:ext cx="8748713" cy="487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30000"/>
              </a:lnSpc>
            </a:pPr>
            <a:r>
              <a:rPr lang="pt-BR" b="1" dirty="0">
                <a:solidFill>
                  <a:srgbClr val="FFFFFF"/>
                </a:solidFill>
                <a:latin typeface="Arial" pitchFamily="34" charset="0"/>
              </a:rPr>
              <a:t>Geração:</a:t>
            </a:r>
            <a:r>
              <a:rPr lang="pt-BR" b="1" dirty="0">
                <a:solidFill>
                  <a:srgbClr val="006699"/>
                </a:solidFill>
                <a:latin typeface="Arial" pitchFamily="34" charset="0"/>
              </a:rPr>
              <a:t> </a:t>
            </a:r>
            <a:r>
              <a:rPr lang="pt-BR" b="1" dirty="0">
                <a:solidFill>
                  <a:schemeClr val="tx2"/>
                </a:solidFill>
                <a:latin typeface="Arial" pitchFamily="34" charset="0"/>
              </a:rPr>
              <a:t>dinâmicas de agressividades e violência na socialização das crianças; desvalorização dos idosos </a:t>
            </a:r>
          </a:p>
          <a:p>
            <a:pPr>
              <a:lnSpc>
                <a:spcPct val="130000"/>
              </a:lnSpc>
            </a:pPr>
            <a:r>
              <a:rPr lang="pt-BR" b="1" dirty="0">
                <a:solidFill>
                  <a:srgbClr val="FFFFFF"/>
                </a:solidFill>
                <a:latin typeface="Arial" pitchFamily="34" charset="0"/>
              </a:rPr>
              <a:t>Gênero:</a:t>
            </a:r>
            <a:r>
              <a:rPr lang="pt-BR" b="1" dirty="0">
                <a:solidFill>
                  <a:srgbClr val="003366"/>
                </a:solidFill>
                <a:latin typeface="Arial" pitchFamily="34" charset="0"/>
              </a:rPr>
              <a:t> </a:t>
            </a:r>
            <a:r>
              <a:rPr lang="pt-BR" b="1" dirty="0">
                <a:solidFill>
                  <a:srgbClr val="FFFF00"/>
                </a:solidFill>
                <a:latin typeface="Arial" pitchFamily="34" charset="0"/>
              </a:rPr>
              <a:t>identidade de sujeito e atribuições culturais de cada qual nas relações entre homens e mulheres (exercício das feminilidades/masculinidades)</a:t>
            </a:r>
          </a:p>
          <a:p>
            <a:pPr>
              <a:lnSpc>
                <a:spcPct val="130000"/>
              </a:lnSpc>
            </a:pPr>
            <a:r>
              <a:rPr lang="pt-BR" b="1" dirty="0">
                <a:solidFill>
                  <a:srgbClr val="FFFFFF"/>
                </a:solidFill>
                <a:latin typeface="Arial" pitchFamily="34" charset="0"/>
              </a:rPr>
              <a:t>Situação Social de Classe e Raça/Etnia:</a:t>
            </a:r>
            <a:r>
              <a:rPr lang="pt-BR" b="1" dirty="0">
                <a:solidFill>
                  <a:srgbClr val="006699"/>
                </a:solidFill>
                <a:latin typeface="Arial" pitchFamily="34" charset="0"/>
              </a:rPr>
              <a:t> </a:t>
            </a:r>
            <a:r>
              <a:rPr lang="pt-BR" b="1" dirty="0">
                <a:solidFill>
                  <a:srgbClr val="FFFF00"/>
                </a:solidFill>
                <a:latin typeface="Arial" pitchFamily="34" charset="0"/>
              </a:rPr>
              <a:t>identidade produtiva, jurídica e política de sujeito social </a:t>
            </a:r>
            <a:r>
              <a:rPr lang="pt-BR" dirty="0">
                <a:solidFill>
                  <a:srgbClr val="FFFF00"/>
                </a:solidFill>
                <a:latin typeface="Arial" pitchFamily="34" charset="0"/>
              </a:rPr>
              <a:t> </a:t>
            </a:r>
            <a:endParaRPr lang="pt-BR" b="1" dirty="0">
              <a:solidFill>
                <a:srgbClr val="FFFF00"/>
              </a:solidFill>
              <a:latin typeface="Arial" pitchFamily="34" charset="0"/>
            </a:endParaRPr>
          </a:p>
          <a:p>
            <a:pPr>
              <a:lnSpc>
                <a:spcPct val="130000"/>
              </a:lnSpc>
            </a:pPr>
            <a:r>
              <a:rPr lang="pt-BR" b="1" dirty="0">
                <a:solidFill>
                  <a:srgbClr val="FFFFFF"/>
                </a:solidFill>
                <a:latin typeface="Arial" pitchFamily="34" charset="0"/>
              </a:rPr>
              <a:t>Desigualdades  e Iniquidades na vida social:</a:t>
            </a:r>
            <a:r>
              <a:rPr lang="pt-BR" b="1" dirty="0">
                <a:solidFill>
                  <a:srgbClr val="003366"/>
                </a:solidFill>
                <a:latin typeface="Arial" pitchFamily="34" charset="0"/>
              </a:rPr>
              <a:t> </a:t>
            </a:r>
            <a:r>
              <a:rPr lang="pt-BR" b="1" dirty="0">
                <a:solidFill>
                  <a:srgbClr val="FFFF00"/>
                </a:solidFill>
                <a:latin typeface="Arial" pitchFamily="34" charset="0"/>
              </a:rPr>
              <a:t>Trabalho; Família; Vida comunitária; Corpo e saúde; Emoções, subjetividade e saúde; Sexualidade; Vida reprodutiva</a:t>
            </a:r>
            <a:r>
              <a:rPr lang="pt-BR" sz="2600" b="1" dirty="0">
                <a:solidFill>
                  <a:srgbClr val="003366"/>
                </a:solidFill>
                <a:latin typeface="Arial" pitchFamily="34" charset="0"/>
              </a:rPr>
              <a:t> </a:t>
            </a:r>
          </a:p>
        </p:txBody>
      </p:sp>
      <p:sp>
        <p:nvSpPr>
          <p:cNvPr id="175109" name="Text Box 5"/>
          <p:cNvSpPr txBox="1">
            <a:spLocks noChangeArrowheads="1"/>
          </p:cNvSpPr>
          <p:nvPr/>
        </p:nvSpPr>
        <p:spPr bwMode="auto">
          <a:xfrm>
            <a:off x="250825" y="836613"/>
            <a:ext cx="85693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75000"/>
              </a:lnSpc>
            </a:pPr>
            <a:r>
              <a:rPr lang="pt-BR" b="1" dirty="0"/>
              <a:t>DIFERENÇAS transformadas em DESIGUALDADES </a:t>
            </a:r>
          </a:p>
          <a:p>
            <a:pPr>
              <a:lnSpc>
                <a:spcPct val="75000"/>
              </a:lnSpc>
            </a:pPr>
            <a:r>
              <a:rPr lang="pt-BR" b="1" dirty="0"/>
              <a:t>(de valor e de poder social)</a:t>
            </a:r>
            <a:endParaRPr lang="pt-BR" dirty="0"/>
          </a:p>
        </p:txBody>
      </p:sp>
    </p:spTree>
    <p:extLst>
      <p:ext uri="{BB962C8B-B14F-4D97-AF65-F5344CB8AC3E}">
        <p14:creationId xmlns:p14="http://schemas.microsoft.com/office/powerpoint/2010/main" val="1010829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75107"/>
                                        </p:tgtEl>
                                        <p:attrNameLst>
                                          <p:attrName>style.visibility</p:attrName>
                                        </p:attrNameLst>
                                      </p:cBhvr>
                                      <p:to>
                                        <p:strVal val="visible"/>
                                      </p:to>
                                    </p:set>
                                    <p:anim calcmode="lin" valueType="num">
                                      <p:cBhvr additive="base">
                                        <p:cTn id="11" dur="500" fill="hold"/>
                                        <p:tgtEl>
                                          <p:spTgt spid="175107"/>
                                        </p:tgtEl>
                                        <p:attrNameLst>
                                          <p:attrName>ppt_x</p:attrName>
                                        </p:attrNameLst>
                                      </p:cBhvr>
                                      <p:tavLst>
                                        <p:tav tm="0">
                                          <p:val>
                                            <p:strVal val="0-#ppt_w/2"/>
                                          </p:val>
                                        </p:tav>
                                        <p:tav tm="100000">
                                          <p:val>
                                            <p:strVal val="#ppt_x"/>
                                          </p:val>
                                        </p:tav>
                                      </p:tavLst>
                                    </p:anim>
                                    <p:anim calcmode="lin" valueType="num">
                                      <p:cBhvr additive="base">
                                        <p:cTn id="12" dur="500" fill="hold"/>
                                        <p:tgtEl>
                                          <p:spTgt spid="175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utoUpdateAnimBg="0"/>
      <p:bldP spid="1751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988"/>
            <a:ext cx="8229600" cy="792163"/>
          </a:xfrm>
        </p:spPr>
        <p:txBody>
          <a:bodyPr/>
          <a:lstStyle/>
          <a:p>
            <a:pPr algn="l" eaLnBrk="1" hangingPunct="1"/>
            <a:r>
              <a:rPr lang="pt-BR" sz="2800" b="1" smtClean="0">
                <a:latin typeface="Arial" pitchFamily="34" charset="0"/>
              </a:rPr>
              <a:t>O silêncio das vítimas </a:t>
            </a:r>
          </a:p>
        </p:txBody>
      </p:sp>
      <p:sp>
        <p:nvSpPr>
          <p:cNvPr id="185347" name="Rectangle 3"/>
          <p:cNvSpPr>
            <a:spLocks noChangeArrowheads="1"/>
          </p:cNvSpPr>
          <p:nvPr/>
        </p:nvSpPr>
        <p:spPr bwMode="auto">
          <a:xfrm>
            <a:off x="323850" y="765175"/>
            <a:ext cx="8820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b="1">
                <a:solidFill>
                  <a:srgbClr val="0000FF"/>
                </a:solidFill>
                <a:latin typeface="Arial" pitchFamily="34" charset="0"/>
              </a:rPr>
              <a:t>Porque não se conta o que está acontecendo? </a:t>
            </a:r>
            <a:r>
              <a:rPr lang="pt-BR" b="1">
                <a:solidFill>
                  <a:schemeClr val="accent2"/>
                </a:solidFill>
                <a:latin typeface="Arial" pitchFamily="34" charset="0"/>
              </a:rPr>
              <a:t> Representações (banalização e naturalização) e sentimentos contraditórios em estudos com Mulheres</a:t>
            </a:r>
          </a:p>
        </p:txBody>
      </p:sp>
      <p:sp>
        <p:nvSpPr>
          <p:cNvPr id="185348" name="Text Box 4"/>
          <p:cNvSpPr txBox="1">
            <a:spLocks noChangeArrowheads="1"/>
          </p:cNvSpPr>
          <p:nvPr/>
        </p:nvSpPr>
        <p:spPr bwMode="auto">
          <a:xfrm>
            <a:off x="323850" y="2060575"/>
            <a:ext cx="835342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20000"/>
              </a:lnSpc>
              <a:buFont typeface="Wingdings" pitchFamily="2" charset="2"/>
              <a:buChar char="Ø"/>
            </a:pPr>
            <a:r>
              <a:rPr lang="pt-BR" sz="2600">
                <a:solidFill>
                  <a:schemeClr val="tx2"/>
                </a:solidFill>
                <a:latin typeface="Arial" pitchFamily="34" charset="0"/>
              </a:rPr>
              <a:t>  </a:t>
            </a:r>
            <a:r>
              <a:rPr lang="pt-BR">
                <a:solidFill>
                  <a:schemeClr val="tx2"/>
                </a:solidFill>
                <a:latin typeface="Arial" pitchFamily="34" charset="0"/>
              </a:rPr>
              <a:t>Não crê ser importante falar; não há por que falar</a:t>
            </a:r>
          </a:p>
          <a:p>
            <a:pPr eaLnBrk="1" hangingPunct="1">
              <a:lnSpc>
                <a:spcPct val="120000"/>
              </a:lnSpc>
              <a:buFont typeface="Wingdings" pitchFamily="2" charset="2"/>
              <a:buChar char="Ø"/>
            </a:pPr>
            <a:r>
              <a:rPr lang="pt-BR">
                <a:solidFill>
                  <a:schemeClr val="tx2"/>
                </a:solidFill>
                <a:latin typeface="Arial" pitchFamily="34" charset="0"/>
              </a:rPr>
              <a:t> Sente-se envergonhada ou humilhada</a:t>
            </a:r>
          </a:p>
          <a:p>
            <a:pPr eaLnBrk="1" hangingPunct="1">
              <a:lnSpc>
                <a:spcPct val="120000"/>
              </a:lnSpc>
              <a:buFont typeface="Wingdings" pitchFamily="2" charset="2"/>
              <a:buChar char="Ø"/>
            </a:pPr>
            <a:r>
              <a:rPr lang="pt-BR">
                <a:solidFill>
                  <a:schemeClr val="tx2"/>
                </a:solidFill>
                <a:latin typeface="Arial" pitchFamily="34" charset="0"/>
              </a:rPr>
              <a:t> Sente-se culpada pelo fato       </a:t>
            </a:r>
          </a:p>
          <a:p>
            <a:pPr eaLnBrk="1" hangingPunct="1">
              <a:lnSpc>
                <a:spcPct val="120000"/>
              </a:lnSpc>
              <a:buFont typeface="Wingdings" pitchFamily="2" charset="2"/>
              <a:buChar char="Ø"/>
            </a:pPr>
            <a:r>
              <a:rPr lang="pt-BR">
                <a:solidFill>
                  <a:schemeClr val="tx2"/>
                </a:solidFill>
                <a:latin typeface="Arial" pitchFamily="34" charset="0"/>
              </a:rPr>
              <a:t> Teme pela sua segurança e dos filhos</a:t>
            </a:r>
          </a:p>
          <a:p>
            <a:pPr eaLnBrk="1" hangingPunct="1">
              <a:lnSpc>
                <a:spcPct val="120000"/>
              </a:lnSpc>
              <a:buFont typeface="Wingdings" pitchFamily="2" charset="2"/>
              <a:buChar char="Ø"/>
            </a:pPr>
            <a:r>
              <a:rPr lang="pt-BR">
                <a:solidFill>
                  <a:schemeClr val="tx2"/>
                </a:solidFill>
                <a:latin typeface="Arial" pitchFamily="34" charset="0"/>
              </a:rPr>
              <a:t> Sente que não tem controle sobre sua vida</a:t>
            </a:r>
          </a:p>
          <a:p>
            <a:pPr eaLnBrk="1" hangingPunct="1">
              <a:lnSpc>
                <a:spcPct val="120000"/>
              </a:lnSpc>
              <a:buFont typeface="Wingdings" pitchFamily="2" charset="2"/>
              <a:buChar char="Ø"/>
            </a:pPr>
            <a:r>
              <a:rPr lang="pt-BR">
                <a:latin typeface="Arial" pitchFamily="34" charset="0"/>
              </a:rPr>
              <a:t> Espera que o agressor mude; ele promete</a:t>
            </a:r>
          </a:p>
          <a:p>
            <a:pPr eaLnBrk="1" hangingPunct="1">
              <a:lnSpc>
                <a:spcPct val="120000"/>
              </a:lnSpc>
              <a:buFont typeface="Wingdings" pitchFamily="2" charset="2"/>
              <a:buChar char="Ø"/>
            </a:pPr>
            <a:r>
              <a:rPr lang="pt-BR">
                <a:latin typeface="Arial" pitchFamily="34" charset="0"/>
              </a:rPr>
              <a:t> Tem medo de perder os filhos</a:t>
            </a:r>
          </a:p>
          <a:p>
            <a:pPr eaLnBrk="1" hangingPunct="1">
              <a:lnSpc>
                <a:spcPct val="120000"/>
              </a:lnSpc>
              <a:buFont typeface="Wingdings" pitchFamily="2" charset="2"/>
              <a:buChar char="Ø"/>
            </a:pPr>
            <a:r>
              <a:rPr lang="pt-BR">
                <a:latin typeface="Arial" pitchFamily="34" charset="0"/>
              </a:rPr>
              <a:t> Quer proteger o parceiro: razões econômicas ou afetivas</a:t>
            </a:r>
            <a:r>
              <a:rPr lang="pt-BR" sz="2600">
                <a:latin typeface="Arial" pitchFamily="34" charset="0"/>
              </a:rPr>
              <a:t> </a:t>
            </a:r>
          </a:p>
          <a:p>
            <a:pPr eaLnBrk="1" hangingPunct="1">
              <a:lnSpc>
                <a:spcPct val="120000"/>
              </a:lnSpc>
              <a:buFont typeface="Wingdings" pitchFamily="2" charset="2"/>
              <a:buChar char="Ø"/>
            </a:pPr>
            <a:r>
              <a:rPr lang="pt-BR" sz="2600">
                <a:latin typeface="Arial" pitchFamily="34" charset="0"/>
              </a:rPr>
              <a:t> </a:t>
            </a:r>
            <a:r>
              <a:rPr lang="pt-BR">
                <a:latin typeface="Arial" pitchFamily="34" charset="0"/>
              </a:rPr>
              <a:t>Teve más experiências quando falou no passado</a:t>
            </a:r>
            <a:r>
              <a:rPr lang="pt-BR" sz="2600">
                <a:latin typeface="Arial" pitchFamily="34" charset="0"/>
              </a:rPr>
              <a:t> </a:t>
            </a:r>
          </a:p>
          <a:p>
            <a:pPr eaLnBrk="1" hangingPunct="1">
              <a:lnSpc>
                <a:spcPct val="120000"/>
              </a:lnSpc>
              <a:buFont typeface="Wingdings" pitchFamily="2" charset="2"/>
              <a:buNone/>
            </a:pPr>
            <a:r>
              <a:rPr lang="pt-BR" sz="1800">
                <a:solidFill>
                  <a:srgbClr val="006666"/>
                </a:solidFill>
                <a:latin typeface="Arial" pitchFamily="34" charset="0"/>
              </a:rPr>
              <a:t>( WHO VAW Brasil; Estudo SUS-GSP; Estudo duas capitais: SP e RE)</a:t>
            </a:r>
          </a:p>
        </p:txBody>
      </p:sp>
    </p:spTree>
    <p:extLst>
      <p:ext uri="{BB962C8B-B14F-4D97-AF65-F5344CB8AC3E}">
        <p14:creationId xmlns:p14="http://schemas.microsoft.com/office/powerpoint/2010/main" val="3757503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00013"/>
            <a:ext cx="8229600" cy="8207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pt-BR" altLang="pt-BR" sz="3200" b="1" smtClean="0"/>
              <a:t>Considerações éticas nas pesquisas</a:t>
            </a:r>
            <a:endParaRPr lang="pt-BR" altLang="pt-BR" sz="3200" b="1" smtClean="0">
              <a:latin typeface="Lucida Casual" charset="0"/>
            </a:endParaRPr>
          </a:p>
        </p:txBody>
      </p:sp>
      <p:sp>
        <p:nvSpPr>
          <p:cNvPr id="205827" name="Rectangle 3"/>
          <p:cNvSpPr>
            <a:spLocks noGrp="1" noChangeArrowheads="1"/>
          </p:cNvSpPr>
          <p:nvPr>
            <p:ph idx="1"/>
          </p:nvPr>
        </p:nvSpPr>
        <p:spPr>
          <a:xfrm>
            <a:off x="550863" y="836613"/>
            <a:ext cx="8593137" cy="576103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eaLnBrk="1" hangingPunct="1">
              <a:buClr>
                <a:srgbClr val="CC3300"/>
              </a:buClr>
            </a:pPr>
            <a:r>
              <a:rPr lang="pt-BR" altLang="pt-BR" smtClean="0"/>
              <a:t>Sensibilidade do tema da pesquisa</a:t>
            </a:r>
          </a:p>
          <a:p>
            <a:pPr eaLnBrk="1" hangingPunct="1">
              <a:buClr>
                <a:srgbClr val="CC3300"/>
              </a:buClr>
            </a:pPr>
            <a:r>
              <a:rPr lang="pt-BR" altLang="pt-BR" smtClean="0"/>
              <a:t>Consentimento individual / participação voluntária</a:t>
            </a:r>
          </a:p>
          <a:p>
            <a:pPr eaLnBrk="1" hangingPunct="1">
              <a:buClr>
                <a:srgbClr val="CC3300"/>
              </a:buClr>
            </a:pPr>
            <a:r>
              <a:rPr lang="pt-BR" altLang="pt-BR" smtClean="0"/>
              <a:t>Confidencialidade e vínculo adequado à entrevista</a:t>
            </a:r>
          </a:p>
          <a:p>
            <a:pPr eaLnBrk="1" hangingPunct="1">
              <a:buClr>
                <a:srgbClr val="CC3300"/>
              </a:buClr>
            </a:pPr>
            <a:r>
              <a:rPr lang="pt-BR" altLang="pt-BR" smtClean="0"/>
              <a:t>Segurança física dos informantes e pesquisadores</a:t>
            </a:r>
          </a:p>
          <a:p>
            <a:pPr eaLnBrk="1" hangingPunct="1">
              <a:buClr>
                <a:srgbClr val="CC3300"/>
              </a:buClr>
            </a:pPr>
            <a:r>
              <a:rPr lang="pt-BR" altLang="pt-BR" smtClean="0"/>
              <a:t>Respeitar as decisões das mulheres e suas escolhas</a:t>
            </a:r>
          </a:p>
          <a:p>
            <a:pPr eaLnBrk="1" hangingPunct="1">
              <a:buClr>
                <a:srgbClr val="CC3300"/>
              </a:buClr>
            </a:pPr>
            <a:r>
              <a:rPr lang="pt-BR" altLang="pt-BR" smtClean="0"/>
              <a:t>Mecanismos de suporte (mulheres e pesquisadoras) </a:t>
            </a:r>
          </a:p>
          <a:p>
            <a:pPr eaLnBrk="1" hangingPunct="1">
              <a:buClr>
                <a:srgbClr val="CC3300"/>
              </a:buClr>
            </a:pPr>
            <a:r>
              <a:rPr lang="pt-BR" altLang="pt-BR" smtClean="0"/>
              <a:t>A segurança da entrevistada precede a obtenção do dado: privacidade na entrevista ( sem outros adultos e crianças maiores de 2 anos); questionário “substituto”</a:t>
            </a:r>
          </a:p>
          <a:p>
            <a:pPr eaLnBrk="1" hangingPunct="1">
              <a:buClr>
                <a:srgbClr val="CC3300"/>
              </a:buClr>
            </a:pPr>
            <a:r>
              <a:rPr lang="pt-BR" altLang="pt-BR" smtClean="0"/>
              <a:t>Primeiro acolhimento nos limites da  obtenção de dados da pesquisa; situações de risco de vida</a:t>
            </a:r>
          </a:p>
          <a:p>
            <a:pPr eaLnBrk="1" hangingPunct="1">
              <a:buClr>
                <a:srgbClr val="CC3300"/>
              </a:buClr>
            </a:pPr>
            <a:r>
              <a:rPr lang="pt-BR" altLang="pt-BR" smtClean="0"/>
              <a:t>Achados utilizados em prol dos direitos das mulheres (políticas públicas/ advocacy)</a:t>
            </a:r>
            <a:endParaRPr lang="pt-BR" altLang="pt-BR" smtClean="0">
              <a:solidFill>
                <a:schemeClr val="tx2"/>
              </a:solidFill>
            </a:endParaRPr>
          </a:p>
        </p:txBody>
      </p:sp>
    </p:spTree>
    <p:extLst>
      <p:ext uri="{BB962C8B-B14F-4D97-AF65-F5344CB8AC3E}">
        <p14:creationId xmlns:p14="http://schemas.microsoft.com/office/powerpoint/2010/main" val="3025540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8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8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8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58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58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in-title-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6035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1196975"/>
            <a:ext cx="8002587" cy="795338"/>
          </a:xfrm>
        </p:spPr>
        <p:txBody>
          <a:bodyPr/>
          <a:lstStyle/>
          <a:p>
            <a:r>
              <a:rPr lang="pt-BR" b="1" smtClean="0"/>
              <a:t>A definição de violência da OMS</a:t>
            </a:r>
          </a:p>
        </p:txBody>
      </p:sp>
      <p:sp>
        <p:nvSpPr>
          <p:cNvPr id="160771" name="Rectangle 3"/>
          <p:cNvSpPr>
            <a:spLocks noGrp="1" noChangeArrowheads="1"/>
          </p:cNvSpPr>
          <p:nvPr>
            <p:ph idx="1"/>
          </p:nvPr>
        </p:nvSpPr>
        <p:spPr>
          <a:xfrm>
            <a:off x="468313" y="1989138"/>
            <a:ext cx="8305800" cy="4235450"/>
          </a:xfrm>
        </p:spPr>
        <p:txBody>
          <a:bodyPr/>
          <a:lstStyle/>
          <a:p>
            <a:pPr>
              <a:lnSpc>
                <a:spcPct val="130000"/>
              </a:lnSpc>
              <a:buFontTx/>
              <a:buNone/>
            </a:pPr>
            <a:r>
              <a:rPr lang="pt-BR" sz="3000" smtClean="0"/>
              <a:t>O uso intencional da força física ou do poder, real ou em ameaça, contra si próprio, contra outra pessoa, ou contra um grupo ou uma comunidade, que resulte ou tenha a possibilidade de resultar em lesão, morte, dano psicológico, deficiência de desenvolvimento ou privação </a:t>
            </a:r>
            <a:r>
              <a:rPr lang="pt-BR" sz="2400" smtClean="0">
                <a:solidFill>
                  <a:schemeClr val="tx2"/>
                </a:solidFill>
              </a:rPr>
              <a:t>(Relatório Mundial sobre violência, 2002).</a:t>
            </a:r>
            <a:r>
              <a:rPr lang="pt-BR" sz="2000" smtClean="0">
                <a:solidFill>
                  <a:schemeClr val="tx2"/>
                </a:solidFill>
              </a:rPr>
              <a:t> </a:t>
            </a:r>
          </a:p>
        </p:txBody>
      </p:sp>
    </p:spTree>
    <p:extLst>
      <p:ext uri="{BB962C8B-B14F-4D97-AF65-F5344CB8AC3E}">
        <p14:creationId xmlns:p14="http://schemas.microsoft.com/office/powerpoint/2010/main" val="4025232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vaw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260350"/>
            <a:ext cx="835342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207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95288" y="1700213"/>
            <a:ext cx="845820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3600" b="1" dirty="0">
                <a:solidFill>
                  <a:schemeClr val="tx2"/>
                </a:solidFill>
                <a:latin typeface="Tahoma" pitchFamily="34" charset="0"/>
                <a:cs typeface="Arial" pitchFamily="34" charset="0"/>
              </a:rPr>
              <a:t>Resultados do estudo populacional </a:t>
            </a:r>
            <a:r>
              <a:rPr lang="pt-BR" sz="3600" b="1" dirty="0">
                <a:solidFill>
                  <a:schemeClr val="tx2"/>
                </a:solidFill>
                <a:cs typeface="Arial" pitchFamily="34" charset="0"/>
              </a:rPr>
              <a:t>  </a:t>
            </a:r>
          </a:p>
          <a:p>
            <a:endParaRPr lang="pt-BR" sz="3600" b="1" dirty="0">
              <a:solidFill>
                <a:schemeClr val="tx2"/>
              </a:solidFill>
              <a:cs typeface="Arial" pitchFamily="34" charset="0"/>
            </a:endParaRPr>
          </a:p>
          <a:p>
            <a:endParaRPr lang="pt-BR" sz="2800" b="1" dirty="0">
              <a:solidFill>
                <a:schemeClr val="tx2"/>
              </a:solidFill>
              <a:latin typeface="Tahoma" pitchFamily="34" charset="0"/>
              <a:cs typeface="Arial" pitchFamily="34" charset="0"/>
            </a:endParaRPr>
          </a:p>
          <a:p>
            <a:endParaRPr lang="pt-BR" sz="2800" b="1" dirty="0">
              <a:solidFill>
                <a:schemeClr val="tx2"/>
              </a:solidFill>
              <a:latin typeface="Tahoma" pitchFamily="34" charset="0"/>
              <a:cs typeface="Arial" pitchFamily="34" charset="0"/>
            </a:endParaRPr>
          </a:p>
          <a:p>
            <a:r>
              <a:rPr lang="pt-BR" sz="2800" dirty="0">
                <a:solidFill>
                  <a:schemeClr val="tx2"/>
                </a:solidFill>
                <a:latin typeface="Tahoma" pitchFamily="34" charset="0"/>
                <a:cs typeface="Arial" pitchFamily="34" charset="0"/>
              </a:rPr>
              <a:t>Prevalências da violência física e violência sexual</a:t>
            </a:r>
          </a:p>
          <a:p>
            <a:endParaRPr lang="pt-BR" sz="2800" dirty="0">
              <a:solidFill>
                <a:schemeClr val="tx2"/>
              </a:solidFill>
              <a:latin typeface="Tahoma" pitchFamily="34" charset="0"/>
              <a:cs typeface="Arial" pitchFamily="34" charset="0"/>
            </a:endParaRPr>
          </a:p>
          <a:p>
            <a:r>
              <a:rPr lang="pt-BR" sz="2800" dirty="0">
                <a:solidFill>
                  <a:schemeClr val="tx2"/>
                </a:solidFill>
                <a:latin typeface="Tahoma" pitchFamily="34" charset="0"/>
                <a:cs typeface="Arial" pitchFamily="34" charset="0"/>
              </a:rPr>
              <a:t>Invisibilidades</a:t>
            </a:r>
            <a:endParaRPr lang="pt-BR" sz="3200" b="1" dirty="0">
              <a:solidFill>
                <a:schemeClr val="tx2"/>
              </a:solidFill>
              <a:cs typeface="Arial" pitchFamily="34" charset="0"/>
            </a:endParaRPr>
          </a:p>
          <a:p>
            <a:endParaRPr lang="pt-BR" sz="5400" b="1" dirty="0">
              <a:solidFill>
                <a:schemeClr val="tx2"/>
              </a:solidFill>
              <a:cs typeface="Arial" pitchFamily="34" charset="0"/>
            </a:endParaRPr>
          </a:p>
        </p:txBody>
      </p:sp>
      <p:sp>
        <p:nvSpPr>
          <p:cNvPr id="60419" name="Text Box 3"/>
          <p:cNvSpPr txBox="1">
            <a:spLocks noChangeArrowheads="1"/>
          </p:cNvSpPr>
          <p:nvPr/>
        </p:nvSpPr>
        <p:spPr bwMode="auto">
          <a:xfrm>
            <a:off x="6208713" y="5875338"/>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000">
                <a:solidFill>
                  <a:srgbClr val="04617B"/>
                </a:solidFill>
                <a:cs typeface="Arial" pitchFamily="34" charset="0"/>
              </a:rPr>
              <a:t>Schraiber et al, 2002</a:t>
            </a:r>
          </a:p>
        </p:txBody>
      </p:sp>
    </p:spTree>
    <p:extLst>
      <p:ext uri="{BB962C8B-B14F-4D97-AF65-F5344CB8AC3E}">
        <p14:creationId xmlns:p14="http://schemas.microsoft.com/office/powerpoint/2010/main" val="27612086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85800" y="1844675"/>
            <a:ext cx="8062913"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30000"/>
              </a:lnSpc>
            </a:pPr>
            <a:r>
              <a:rPr lang="pt-BR" b="1">
                <a:solidFill>
                  <a:schemeClr val="tx2"/>
                </a:solidFill>
                <a:latin typeface="Times"/>
              </a:rPr>
              <a:t>a. Deu-lhe um tapa ou jogou algo em você que poderia machucá-la?</a:t>
            </a:r>
          </a:p>
          <a:p>
            <a:pPr eaLnBrk="1" hangingPunct="1">
              <a:lnSpc>
                <a:spcPct val="130000"/>
              </a:lnSpc>
              <a:buFont typeface="Wingdings" pitchFamily="2" charset="2"/>
              <a:buNone/>
            </a:pPr>
            <a:endParaRPr lang="pt-BR" sz="1000" b="1">
              <a:solidFill>
                <a:schemeClr val="tx2"/>
              </a:solidFill>
              <a:latin typeface="Times"/>
            </a:endParaRPr>
          </a:p>
          <a:p>
            <a:pPr eaLnBrk="1" hangingPunct="1">
              <a:lnSpc>
                <a:spcPct val="130000"/>
              </a:lnSpc>
              <a:buFont typeface="Wingdings" pitchFamily="2" charset="2"/>
              <a:buNone/>
            </a:pPr>
            <a:r>
              <a:rPr lang="pt-BR" b="1">
                <a:solidFill>
                  <a:schemeClr val="tx2"/>
                </a:solidFill>
                <a:latin typeface="Times"/>
              </a:rPr>
              <a:t>b. Empurrou-a ou deu-lhe um tranco/chacoalhão?</a:t>
            </a:r>
          </a:p>
          <a:p>
            <a:pPr eaLnBrk="1" hangingPunct="1">
              <a:lnSpc>
                <a:spcPct val="130000"/>
              </a:lnSpc>
              <a:buFont typeface="Wingdings" pitchFamily="2" charset="2"/>
              <a:buNone/>
            </a:pPr>
            <a:endParaRPr lang="pt-BR" sz="1000" b="1">
              <a:solidFill>
                <a:schemeClr val="tx2"/>
              </a:solidFill>
              <a:latin typeface="Times"/>
            </a:endParaRPr>
          </a:p>
          <a:p>
            <a:pPr eaLnBrk="1" hangingPunct="1">
              <a:lnSpc>
                <a:spcPct val="130000"/>
              </a:lnSpc>
              <a:buFont typeface="Wingdings" pitchFamily="2" charset="2"/>
              <a:buNone/>
            </a:pPr>
            <a:r>
              <a:rPr lang="pt-BR" b="1">
                <a:solidFill>
                  <a:schemeClr val="tx2"/>
                </a:solidFill>
                <a:latin typeface="Times"/>
              </a:rPr>
              <a:t>c. Machucou-a com um soco ou com algum objeto?</a:t>
            </a:r>
          </a:p>
          <a:p>
            <a:pPr eaLnBrk="1" hangingPunct="1">
              <a:lnSpc>
                <a:spcPct val="130000"/>
              </a:lnSpc>
              <a:buFont typeface="Wingdings" pitchFamily="2" charset="2"/>
              <a:buNone/>
            </a:pPr>
            <a:endParaRPr lang="pt-BR" sz="1000" b="1">
              <a:solidFill>
                <a:schemeClr val="tx2"/>
              </a:solidFill>
              <a:latin typeface="Times"/>
            </a:endParaRPr>
          </a:p>
          <a:p>
            <a:pPr eaLnBrk="1" hangingPunct="1">
              <a:lnSpc>
                <a:spcPct val="130000"/>
              </a:lnSpc>
              <a:buFont typeface="Wingdings" pitchFamily="2" charset="2"/>
              <a:buNone/>
            </a:pPr>
            <a:r>
              <a:rPr lang="pt-BR" b="1">
                <a:solidFill>
                  <a:schemeClr val="tx2"/>
                </a:solidFill>
                <a:latin typeface="Times"/>
              </a:rPr>
              <a:t>d. Deu-lhe um chute, arrastou ou surrou você?</a:t>
            </a:r>
          </a:p>
          <a:p>
            <a:pPr eaLnBrk="1" hangingPunct="1">
              <a:lnSpc>
                <a:spcPct val="130000"/>
              </a:lnSpc>
              <a:buFont typeface="Wingdings" pitchFamily="2" charset="2"/>
              <a:buNone/>
            </a:pPr>
            <a:endParaRPr lang="pt-BR" sz="1000" b="1">
              <a:solidFill>
                <a:schemeClr val="tx2"/>
              </a:solidFill>
              <a:latin typeface="Times"/>
            </a:endParaRPr>
          </a:p>
          <a:p>
            <a:pPr eaLnBrk="1" hangingPunct="1">
              <a:lnSpc>
                <a:spcPct val="130000"/>
              </a:lnSpc>
              <a:buFont typeface="Wingdings" pitchFamily="2" charset="2"/>
              <a:buNone/>
            </a:pPr>
            <a:r>
              <a:rPr lang="pt-BR" b="1">
                <a:solidFill>
                  <a:schemeClr val="tx2"/>
                </a:solidFill>
                <a:latin typeface="Times"/>
              </a:rPr>
              <a:t>e. Estrangulou ou queimou você de propósito?</a:t>
            </a:r>
          </a:p>
          <a:p>
            <a:pPr eaLnBrk="1" hangingPunct="1">
              <a:lnSpc>
                <a:spcPct val="130000"/>
              </a:lnSpc>
              <a:buFont typeface="Wingdings" pitchFamily="2" charset="2"/>
              <a:buNone/>
            </a:pPr>
            <a:endParaRPr lang="pt-BR" sz="1000" b="1">
              <a:solidFill>
                <a:schemeClr val="tx2"/>
              </a:solidFill>
              <a:latin typeface="Times"/>
            </a:endParaRPr>
          </a:p>
          <a:p>
            <a:pPr eaLnBrk="1" hangingPunct="1">
              <a:lnSpc>
                <a:spcPct val="130000"/>
              </a:lnSpc>
              <a:buFont typeface="Wingdings" pitchFamily="2" charset="2"/>
              <a:buNone/>
            </a:pPr>
            <a:r>
              <a:rPr lang="pt-BR" b="1">
                <a:solidFill>
                  <a:schemeClr val="tx2"/>
                </a:solidFill>
                <a:latin typeface="Times"/>
              </a:rPr>
              <a:t>f. Ameaçou usar ou realmente usou arma de fogo, faca ou outro tipo de arma contra você?	</a:t>
            </a:r>
            <a:endParaRPr lang="pt-BR" b="1">
              <a:solidFill>
                <a:schemeClr val="tx2"/>
              </a:solidFill>
            </a:endParaRPr>
          </a:p>
        </p:txBody>
      </p:sp>
      <p:sp>
        <p:nvSpPr>
          <p:cNvPr id="140291" name="Text Box 3"/>
          <p:cNvSpPr txBox="1">
            <a:spLocks noChangeArrowheads="1"/>
          </p:cNvSpPr>
          <p:nvPr/>
        </p:nvSpPr>
        <p:spPr bwMode="auto">
          <a:xfrm>
            <a:off x="228600" y="819150"/>
            <a:ext cx="8915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800">
                <a:solidFill>
                  <a:schemeClr val="tx2"/>
                </a:solidFill>
                <a:latin typeface="Times"/>
              </a:rPr>
              <a:t>Alguma vez, o seu atual marido/companheiro, ou qualquer outro companheiro, tratou você da seguinte forma:</a:t>
            </a:r>
          </a:p>
        </p:txBody>
      </p:sp>
      <p:sp>
        <p:nvSpPr>
          <p:cNvPr id="61444" name="Text Box 4"/>
          <p:cNvSpPr txBox="1">
            <a:spLocks noChangeArrowheads="1"/>
          </p:cNvSpPr>
          <p:nvPr/>
        </p:nvSpPr>
        <p:spPr bwMode="auto">
          <a:xfrm>
            <a:off x="2771775" y="44450"/>
            <a:ext cx="2562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3200" b="1">
                <a:solidFill>
                  <a:schemeClr val="tx2"/>
                </a:solidFill>
              </a:rPr>
              <a:t>A    Pergunta</a:t>
            </a:r>
            <a:r>
              <a:rPr lang="pt-BR"/>
              <a:t> </a:t>
            </a:r>
          </a:p>
        </p:txBody>
      </p:sp>
    </p:spTree>
    <p:extLst>
      <p:ext uri="{BB962C8B-B14F-4D97-AF65-F5344CB8AC3E}">
        <p14:creationId xmlns:p14="http://schemas.microsoft.com/office/powerpoint/2010/main" val="669377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anim calcmode="lin" valueType="num">
                                      <p:cBhvr additive="base">
                                        <p:cTn id="7" dur="500" fill="hold"/>
                                        <p:tgtEl>
                                          <p:spTgt spid="140291"/>
                                        </p:tgtEl>
                                        <p:attrNameLst>
                                          <p:attrName>ppt_x</p:attrName>
                                        </p:attrNameLst>
                                      </p:cBhvr>
                                      <p:tavLst>
                                        <p:tav tm="0">
                                          <p:val>
                                            <p:strVal val="0-#ppt_w/2"/>
                                          </p:val>
                                        </p:tav>
                                        <p:tav tm="100000">
                                          <p:val>
                                            <p:strVal val="#ppt_x"/>
                                          </p:val>
                                        </p:tav>
                                      </p:tavLst>
                                    </p:anim>
                                    <p:anim calcmode="lin" valueType="num">
                                      <p:cBhvr additive="base">
                                        <p:cTn id="8" dur="500" fill="hold"/>
                                        <p:tgtEl>
                                          <p:spTgt spid="140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0"/>
                                        </p:tgtEl>
                                        <p:attrNameLst>
                                          <p:attrName>style.visibility</p:attrName>
                                        </p:attrNameLst>
                                      </p:cBhvr>
                                      <p:to>
                                        <p:strVal val="visible"/>
                                      </p:to>
                                    </p:set>
                                    <p:anim calcmode="lin" valueType="num">
                                      <p:cBhvr additive="base">
                                        <p:cTn id="13" dur="500" fill="hold"/>
                                        <p:tgtEl>
                                          <p:spTgt spid="140290"/>
                                        </p:tgtEl>
                                        <p:attrNameLst>
                                          <p:attrName>ppt_x</p:attrName>
                                        </p:attrNameLst>
                                      </p:cBhvr>
                                      <p:tavLst>
                                        <p:tav tm="0">
                                          <p:val>
                                            <p:strVal val="0-#ppt_w/2"/>
                                          </p:val>
                                        </p:tav>
                                        <p:tav tm="100000">
                                          <p:val>
                                            <p:strVal val="#ppt_x"/>
                                          </p:val>
                                        </p:tav>
                                      </p:tavLst>
                                    </p:anim>
                                    <p:anim calcmode="lin" valueType="num">
                                      <p:cBhvr additive="base">
                                        <p:cTn id="14" dur="500" fill="hold"/>
                                        <p:tgtEl>
                                          <p:spTgt spid="140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27584" y="692175"/>
            <a:ext cx="8569325" cy="936625"/>
          </a:xfrm>
          <a:ln>
            <a:miter lim="800000"/>
            <a:headEnd/>
            <a:tailEnd/>
          </a:ln>
          <a:extLst/>
        </p:spPr>
        <p:txBody>
          <a:bodyPr/>
          <a:lstStyle/>
          <a:p>
            <a:pPr>
              <a:defRPr/>
            </a:pPr>
            <a:r>
              <a:rPr lang="pt-BR" sz="3200" b="1" dirty="0"/>
              <a:t>Prevalência  de Violência Física por parceiro</a:t>
            </a:r>
            <a:endParaRPr lang="pt-BR" sz="3200" dirty="0"/>
          </a:p>
        </p:txBody>
      </p:sp>
      <p:sp>
        <p:nvSpPr>
          <p:cNvPr id="111619" name="Text Box 3"/>
          <p:cNvSpPr txBox="1">
            <a:spLocks noChangeArrowheads="1"/>
          </p:cNvSpPr>
          <p:nvPr/>
        </p:nvSpPr>
        <p:spPr bwMode="auto">
          <a:xfrm>
            <a:off x="5562600" y="2582863"/>
            <a:ext cx="2609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solidFill>
                  <a:srgbClr val="000000"/>
                </a:solidFill>
                <a:cs typeface="Arial" pitchFamily="34" charset="0"/>
              </a:rPr>
              <a:t>Mulheres alguma vez parceiras</a:t>
            </a:r>
          </a:p>
        </p:txBody>
      </p:sp>
      <p:sp>
        <p:nvSpPr>
          <p:cNvPr id="111620" name="Text Box 4"/>
          <p:cNvSpPr txBox="1">
            <a:spLocks noChangeArrowheads="1"/>
          </p:cNvSpPr>
          <p:nvPr/>
        </p:nvSpPr>
        <p:spPr bwMode="auto">
          <a:xfrm>
            <a:off x="5364163" y="2108200"/>
            <a:ext cx="306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dirty="0">
                <a:solidFill>
                  <a:srgbClr val="FFFF00"/>
                </a:solidFill>
                <a:cs typeface="Arial" pitchFamily="34" charset="0"/>
              </a:rPr>
              <a:t> </a:t>
            </a:r>
            <a:r>
              <a:rPr lang="pt-BR" b="1" dirty="0">
                <a:solidFill>
                  <a:srgbClr val="FFFF00"/>
                </a:solidFill>
                <a:cs typeface="Arial" pitchFamily="34" charset="0"/>
              </a:rPr>
              <a:t>SP </a:t>
            </a:r>
            <a:r>
              <a:rPr lang="pt-BR" b="1" dirty="0" err="1">
                <a:solidFill>
                  <a:srgbClr val="FFFF00"/>
                </a:solidFill>
                <a:cs typeface="Arial" pitchFamily="34" charset="0"/>
              </a:rPr>
              <a:t>n</a:t>
            </a:r>
            <a:r>
              <a:rPr lang="pt-BR" b="1" dirty="0">
                <a:solidFill>
                  <a:srgbClr val="FFFF00"/>
                </a:solidFill>
                <a:cs typeface="Arial" pitchFamily="34" charset="0"/>
              </a:rPr>
              <a:t>=940</a:t>
            </a:r>
            <a:r>
              <a:rPr lang="pt-BR" dirty="0">
                <a:solidFill>
                  <a:srgbClr val="FFFF00"/>
                </a:solidFill>
                <a:cs typeface="Arial" pitchFamily="34" charset="0"/>
              </a:rPr>
              <a:t>  </a:t>
            </a:r>
            <a:r>
              <a:rPr lang="pt-BR" b="1" dirty="0">
                <a:solidFill>
                  <a:srgbClr val="FFFF00"/>
                </a:solidFill>
                <a:cs typeface="Arial" pitchFamily="34" charset="0"/>
              </a:rPr>
              <a:t>PE </a:t>
            </a:r>
            <a:r>
              <a:rPr lang="pt-BR" b="1" dirty="0" err="1">
                <a:solidFill>
                  <a:srgbClr val="FFFF00"/>
                </a:solidFill>
                <a:cs typeface="Arial" pitchFamily="34" charset="0"/>
              </a:rPr>
              <a:t>n</a:t>
            </a:r>
            <a:r>
              <a:rPr lang="pt-BR" b="1" dirty="0">
                <a:solidFill>
                  <a:srgbClr val="FFFF00"/>
                </a:solidFill>
                <a:cs typeface="Arial" pitchFamily="34" charset="0"/>
              </a:rPr>
              <a:t>=1188</a:t>
            </a:r>
          </a:p>
        </p:txBody>
      </p:sp>
      <p:graphicFrame>
        <p:nvGraphicFramePr>
          <p:cNvPr id="111621" name="Object 5"/>
          <p:cNvGraphicFramePr>
            <a:graphicFrameLocks noChangeAspect="1"/>
          </p:cNvGraphicFramePr>
          <p:nvPr>
            <p:extLst>
              <p:ext uri="{D42A27DB-BD31-4B8C-83A1-F6EECF244321}">
                <p14:modId xmlns:p14="http://schemas.microsoft.com/office/powerpoint/2010/main" val="4026291839"/>
              </p:ext>
            </p:extLst>
          </p:nvPr>
        </p:nvGraphicFramePr>
        <p:xfrm>
          <a:off x="1187450" y="1773238"/>
          <a:ext cx="6769100" cy="4995862"/>
        </p:xfrm>
        <a:graphic>
          <a:graphicData uri="http://schemas.openxmlformats.org/presentationml/2006/ole">
            <mc:AlternateContent xmlns:mc="http://schemas.openxmlformats.org/markup-compatibility/2006">
              <mc:Choice xmlns:v="urn:schemas-microsoft-com:vml" Requires="v">
                <p:oleObj spid="_x0000_s6188" name="Chart" r:id="rId4" imgW="5905500" imgH="4076700" progId="MSGraph.Chart.8">
                  <p:embed followColorScheme="full"/>
                </p:oleObj>
              </mc:Choice>
              <mc:Fallback>
                <p:oleObj name="Chart" r:id="rId4" imgW="5905500" imgH="4076700" progId="MSGraph.Chart.8">
                  <p:embed followColorScheme="full"/>
                  <p:pic>
                    <p:nvPicPr>
                      <p:cNvPr id="0" name=""/>
                      <p:cNvPicPr>
                        <a:picLocks noChangeAspect="1" noChangeArrowheads="1"/>
                      </p:cNvPicPr>
                      <p:nvPr/>
                    </p:nvPicPr>
                    <p:blipFill>
                      <a:blip r:embed="rId5"/>
                      <a:srcRect/>
                      <a:stretch>
                        <a:fillRect/>
                      </a:stretch>
                    </p:blipFill>
                    <p:spPr bwMode="auto">
                      <a:xfrm>
                        <a:off x="1187450" y="1773238"/>
                        <a:ext cx="67691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2" name="Text Box 6"/>
          <p:cNvSpPr txBox="1">
            <a:spLocks noChangeArrowheads="1"/>
          </p:cNvSpPr>
          <p:nvPr/>
        </p:nvSpPr>
        <p:spPr bwMode="auto">
          <a:xfrm>
            <a:off x="468313" y="21796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pt-BR" b="1">
                <a:solidFill>
                  <a:srgbClr val="000000"/>
                </a:solidFill>
                <a:cs typeface="Arial" pitchFamily="34" charset="0"/>
              </a:rPr>
              <a:t>%</a:t>
            </a:r>
          </a:p>
        </p:txBody>
      </p:sp>
    </p:spTree>
    <p:extLst>
      <p:ext uri="{BB962C8B-B14F-4D97-AF65-F5344CB8AC3E}">
        <p14:creationId xmlns:p14="http://schemas.microsoft.com/office/powerpoint/2010/main" val="820203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0-#ppt_w/2"/>
                                          </p:val>
                                        </p:tav>
                                        <p:tav tm="100000">
                                          <p:val>
                                            <p:strVal val="#ppt_x"/>
                                          </p:val>
                                        </p:tav>
                                      </p:tavLst>
                                    </p:anim>
                                    <p:anim calcmode="lin" valueType="num">
                                      <p:cBhvr additive="base">
                                        <p:cTn id="8" dur="500" fill="hold"/>
                                        <p:tgtEl>
                                          <p:spTgt spid="1116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620"/>
                                        </p:tgtEl>
                                        <p:attrNameLst>
                                          <p:attrName>style.visibility</p:attrName>
                                        </p:attrNameLst>
                                      </p:cBhvr>
                                      <p:to>
                                        <p:strVal val="visible"/>
                                      </p:to>
                                    </p:set>
                                    <p:anim calcmode="lin" valueType="num">
                                      <p:cBhvr additive="base">
                                        <p:cTn id="12" dur="500" fill="hold"/>
                                        <p:tgtEl>
                                          <p:spTgt spid="111620"/>
                                        </p:tgtEl>
                                        <p:attrNameLst>
                                          <p:attrName>ppt_x</p:attrName>
                                        </p:attrNameLst>
                                      </p:cBhvr>
                                      <p:tavLst>
                                        <p:tav tm="0">
                                          <p:val>
                                            <p:strVal val="0-#ppt_w/2"/>
                                          </p:val>
                                        </p:tav>
                                        <p:tav tm="100000">
                                          <p:val>
                                            <p:strVal val="#ppt_x"/>
                                          </p:val>
                                        </p:tav>
                                      </p:tavLst>
                                    </p:anim>
                                    <p:anim calcmode="lin" valueType="num">
                                      <p:cBhvr additive="base">
                                        <p:cTn id="13" dur="500" fill="hold"/>
                                        <p:tgtEl>
                                          <p:spTgt spid="1116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1622"/>
                                        </p:tgtEl>
                                        <p:attrNameLst>
                                          <p:attrName>style.visibility</p:attrName>
                                        </p:attrNameLst>
                                      </p:cBhvr>
                                      <p:to>
                                        <p:strVal val="visible"/>
                                      </p:to>
                                    </p:set>
                                    <p:anim calcmode="lin" valueType="num">
                                      <p:cBhvr additive="base">
                                        <p:cTn id="17" dur="500" fill="hold"/>
                                        <p:tgtEl>
                                          <p:spTgt spid="111622"/>
                                        </p:tgtEl>
                                        <p:attrNameLst>
                                          <p:attrName>ppt_x</p:attrName>
                                        </p:attrNameLst>
                                      </p:cBhvr>
                                      <p:tavLst>
                                        <p:tav tm="0">
                                          <p:val>
                                            <p:strVal val="0-#ppt_w/2"/>
                                          </p:val>
                                        </p:tav>
                                        <p:tav tm="100000">
                                          <p:val>
                                            <p:strVal val="#ppt_x"/>
                                          </p:val>
                                        </p:tav>
                                      </p:tavLst>
                                    </p:anim>
                                    <p:anim calcmode="lin" valueType="num">
                                      <p:cBhvr additive="base">
                                        <p:cTn id="18" dur="500" fill="hold"/>
                                        <p:tgtEl>
                                          <p:spTgt spid="11162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1619"/>
                                        </p:tgtEl>
                                        <p:attrNameLst>
                                          <p:attrName>style.visibility</p:attrName>
                                        </p:attrNameLst>
                                      </p:cBhvr>
                                      <p:to>
                                        <p:strVal val="visible"/>
                                      </p:to>
                                    </p:set>
                                    <p:anim calcmode="lin" valueType="num">
                                      <p:cBhvr additive="base">
                                        <p:cTn id="22" dur="500" fill="hold"/>
                                        <p:tgtEl>
                                          <p:spTgt spid="111619"/>
                                        </p:tgtEl>
                                        <p:attrNameLst>
                                          <p:attrName>ppt_x</p:attrName>
                                        </p:attrNameLst>
                                      </p:cBhvr>
                                      <p:tavLst>
                                        <p:tav tm="0">
                                          <p:val>
                                            <p:strVal val="0-#ppt_w/2"/>
                                          </p:val>
                                        </p:tav>
                                        <p:tav tm="100000">
                                          <p:val>
                                            <p:strVal val="#ppt_x"/>
                                          </p:val>
                                        </p:tav>
                                      </p:tavLst>
                                    </p:anim>
                                    <p:anim calcmode="lin" valueType="num">
                                      <p:cBhvr additive="base">
                                        <p:cTn id="23" dur="500" fill="hold"/>
                                        <p:tgtEl>
                                          <p:spTgt spid="111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autoUpdateAnimBg="0"/>
      <p:bldOleChart spid="111621" grpId="0"/>
      <p:bldP spid="1116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95288" y="1196975"/>
            <a:ext cx="87137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3200" b="1" dirty="0">
                <a:solidFill>
                  <a:srgbClr val="FFFF00"/>
                </a:solidFill>
                <a:latin typeface="Calibri" pitchFamily="34" charset="0"/>
                <a:cs typeface="Arial" pitchFamily="34" charset="0"/>
              </a:rPr>
              <a:t>Violência Física Perpetrada por Outras Pessoas</a:t>
            </a:r>
            <a:endParaRPr lang="en-GB" sz="3200" dirty="0">
              <a:solidFill>
                <a:srgbClr val="FFFF00"/>
              </a:solidFill>
              <a:latin typeface="Calibri" pitchFamily="34" charset="0"/>
              <a:cs typeface="Arial" pitchFamily="34" charset="0"/>
            </a:endParaRPr>
          </a:p>
        </p:txBody>
      </p:sp>
      <p:graphicFrame>
        <p:nvGraphicFramePr>
          <p:cNvPr id="112643" name="Object 3"/>
          <p:cNvGraphicFramePr>
            <a:graphicFrameLocks noChangeAspect="1"/>
          </p:cNvGraphicFramePr>
          <p:nvPr>
            <p:extLst>
              <p:ext uri="{D42A27DB-BD31-4B8C-83A1-F6EECF244321}">
                <p14:modId xmlns:p14="http://schemas.microsoft.com/office/powerpoint/2010/main" val="1913583057"/>
              </p:ext>
            </p:extLst>
          </p:nvPr>
        </p:nvGraphicFramePr>
        <p:xfrm>
          <a:off x="842963" y="1990725"/>
          <a:ext cx="6681787" cy="4597400"/>
        </p:xfrm>
        <a:graphic>
          <a:graphicData uri="http://schemas.openxmlformats.org/presentationml/2006/ole">
            <mc:AlternateContent xmlns:mc="http://schemas.openxmlformats.org/markup-compatibility/2006">
              <mc:Choice xmlns:v="urn:schemas-microsoft-com:vml" Requires="v">
                <p:oleObj spid="_x0000_s7212"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842963" y="1990725"/>
                        <a:ext cx="6681787"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44" name="Text Box 4"/>
          <p:cNvSpPr txBox="1">
            <a:spLocks noChangeArrowheads="1"/>
          </p:cNvSpPr>
          <p:nvPr/>
        </p:nvSpPr>
        <p:spPr bwMode="auto">
          <a:xfrm>
            <a:off x="5602288" y="2466975"/>
            <a:ext cx="3290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dirty="0">
                <a:solidFill>
                  <a:srgbClr val="FFFF00"/>
                </a:solidFill>
                <a:cs typeface="Arial" pitchFamily="34" charset="0"/>
              </a:rPr>
              <a:t>SP n=1172</a:t>
            </a:r>
            <a:r>
              <a:rPr lang="pt-BR" dirty="0">
                <a:solidFill>
                  <a:srgbClr val="FFFF00"/>
                </a:solidFill>
                <a:cs typeface="Arial" pitchFamily="34" charset="0"/>
              </a:rPr>
              <a:t>    </a:t>
            </a:r>
            <a:r>
              <a:rPr lang="pt-BR" b="1" dirty="0">
                <a:solidFill>
                  <a:srgbClr val="FFFF00"/>
                </a:solidFill>
                <a:cs typeface="Arial" pitchFamily="34" charset="0"/>
              </a:rPr>
              <a:t>PE n=1473</a:t>
            </a:r>
          </a:p>
        </p:txBody>
      </p:sp>
      <p:sp>
        <p:nvSpPr>
          <p:cNvPr id="112645" name="Text Box 5"/>
          <p:cNvSpPr txBox="1">
            <a:spLocks noChangeArrowheads="1"/>
          </p:cNvSpPr>
          <p:nvPr/>
        </p:nvSpPr>
        <p:spPr bwMode="auto">
          <a:xfrm>
            <a:off x="250825" y="225107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pt-BR" b="1">
                <a:solidFill>
                  <a:srgbClr val="000000"/>
                </a:solidFill>
                <a:cs typeface="Arial" pitchFamily="34" charset="0"/>
              </a:rPr>
              <a:t>%</a:t>
            </a:r>
          </a:p>
        </p:txBody>
      </p:sp>
      <p:sp>
        <p:nvSpPr>
          <p:cNvPr id="112646" name="Text Box 6"/>
          <p:cNvSpPr txBox="1">
            <a:spLocks noChangeArrowheads="1"/>
          </p:cNvSpPr>
          <p:nvPr/>
        </p:nvSpPr>
        <p:spPr bwMode="auto">
          <a:xfrm>
            <a:off x="5580063" y="2887663"/>
            <a:ext cx="345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solidFill>
                  <a:srgbClr val="000000"/>
                </a:solidFill>
                <a:cs typeface="Arial" pitchFamily="34" charset="0"/>
              </a:rPr>
              <a:t>Todas as Mulheres da amostra</a:t>
            </a:r>
            <a:endParaRPr lang="pt-BR">
              <a:solidFill>
                <a:srgbClr val="000000"/>
              </a:solidFill>
              <a:cs typeface="Arial" pitchFamily="34" charset="0"/>
            </a:endParaRPr>
          </a:p>
        </p:txBody>
      </p:sp>
    </p:spTree>
    <p:extLst>
      <p:ext uri="{BB962C8B-B14F-4D97-AF65-F5344CB8AC3E}">
        <p14:creationId xmlns:p14="http://schemas.microsoft.com/office/powerpoint/2010/main" val="2710117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additive="base">
                                        <p:cTn id="7" dur="500" fill="hold"/>
                                        <p:tgtEl>
                                          <p:spTgt spid="112643"/>
                                        </p:tgtEl>
                                        <p:attrNameLst>
                                          <p:attrName>ppt_x</p:attrName>
                                        </p:attrNameLst>
                                      </p:cBhvr>
                                      <p:tavLst>
                                        <p:tav tm="0">
                                          <p:val>
                                            <p:strVal val="0-#ppt_w/2"/>
                                          </p:val>
                                        </p:tav>
                                        <p:tav tm="100000">
                                          <p:val>
                                            <p:strVal val="#ppt_x"/>
                                          </p:val>
                                        </p:tav>
                                      </p:tavLst>
                                    </p:anim>
                                    <p:anim calcmode="lin" valueType="num">
                                      <p:cBhvr additive="base">
                                        <p:cTn id="8" dur="500" fill="hold"/>
                                        <p:tgtEl>
                                          <p:spTgt spid="1126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644"/>
                                        </p:tgtEl>
                                        <p:attrNameLst>
                                          <p:attrName>style.visibility</p:attrName>
                                        </p:attrNameLst>
                                      </p:cBhvr>
                                      <p:to>
                                        <p:strVal val="visible"/>
                                      </p:to>
                                    </p:set>
                                    <p:anim calcmode="lin" valueType="num">
                                      <p:cBhvr additive="base">
                                        <p:cTn id="12" dur="500" fill="hold"/>
                                        <p:tgtEl>
                                          <p:spTgt spid="112644"/>
                                        </p:tgtEl>
                                        <p:attrNameLst>
                                          <p:attrName>ppt_x</p:attrName>
                                        </p:attrNameLst>
                                      </p:cBhvr>
                                      <p:tavLst>
                                        <p:tav tm="0">
                                          <p:val>
                                            <p:strVal val="0-#ppt_w/2"/>
                                          </p:val>
                                        </p:tav>
                                        <p:tav tm="100000">
                                          <p:val>
                                            <p:strVal val="#ppt_x"/>
                                          </p:val>
                                        </p:tav>
                                      </p:tavLst>
                                    </p:anim>
                                    <p:anim calcmode="lin" valueType="num">
                                      <p:cBhvr additive="base">
                                        <p:cTn id="13" dur="500" fill="hold"/>
                                        <p:tgtEl>
                                          <p:spTgt spid="11264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2645"/>
                                        </p:tgtEl>
                                        <p:attrNameLst>
                                          <p:attrName>style.visibility</p:attrName>
                                        </p:attrNameLst>
                                      </p:cBhvr>
                                      <p:to>
                                        <p:strVal val="visible"/>
                                      </p:to>
                                    </p:set>
                                    <p:anim calcmode="lin" valueType="num">
                                      <p:cBhvr additive="base">
                                        <p:cTn id="17" dur="500" fill="hold"/>
                                        <p:tgtEl>
                                          <p:spTgt spid="112645"/>
                                        </p:tgtEl>
                                        <p:attrNameLst>
                                          <p:attrName>ppt_x</p:attrName>
                                        </p:attrNameLst>
                                      </p:cBhvr>
                                      <p:tavLst>
                                        <p:tav tm="0">
                                          <p:val>
                                            <p:strVal val="0-#ppt_w/2"/>
                                          </p:val>
                                        </p:tav>
                                        <p:tav tm="100000">
                                          <p:val>
                                            <p:strVal val="#ppt_x"/>
                                          </p:val>
                                        </p:tav>
                                      </p:tavLst>
                                    </p:anim>
                                    <p:anim calcmode="lin" valueType="num">
                                      <p:cBhvr additive="base">
                                        <p:cTn id="18" dur="500" fill="hold"/>
                                        <p:tgtEl>
                                          <p:spTgt spid="11264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2646"/>
                                        </p:tgtEl>
                                        <p:attrNameLst>
                                          <p:attrName>style.visibility</p:attrName>
                                        </p:attrNameLst>
                                      </p:cBhvr>
                                      <p:to>
                                        <p:strVal val="visible"/>
                                      </p:to>
                                    </p:set>
                                    <p:anim calcmode="lin" valueType="num">
                                      <p:cBhvr additive="base">
                                        <p:cTn id="22" dur="500" fill="hold"/>
                                        <p:tgtEl>
                                          <p:spTgt spid="112646"/>
                                        </p:tgtEl>
                                        <p:attrNameLst>
                                          <p:attrName>ppt_x</p:attrName>
                                        </p:attrNameLst>
                                      </p:cBhvr>
                                      <p:tavLst>
                                        <p:tav tm="0">
                                          <p:val>
                                            <p:strVal val="0-#ppt_w/2"/>
                                          </p:val>
                                        </p:tav>
                                        <p:tav tm="100000">
                                          <p:val>
                                            <p:strVal val="#ppt_x"/>
                                          </p:val>
                                        </p:tav>
                                      </p:tavLst>
                                    </p:anim>
                                    <p:anim calcmode="lin" valueType="num">
                                      <p:cBhvr additive="base">
                                        <p:cTn id="23" dur="500" fill="hold"/>
                                        <p:tgtEl>
                                          <p:spTgt spid="1126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43" grpId="0"/>
      <p:bldP spid="112644" grpId="0" autoUpdateAnimBg="0"/>
      <p:bldP spid="112645" grpId="0" autoUpdateAnimBg="0"/>
      <p:bldP spid="1126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609600" y="3360738"/>
            <a:ext cx="7924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20000"/>
              </a:lnSpc>
            </a:pPr>
            <a:endParaRPr lang="pt-BR" dirty="0">
              <a:latin typeface="Times"/>
              <a:cs typeface="Arial" pitchFamily="34" charset="0"/>
            </a:endParaRPr>
          </a:p>
          <a:p>
            <a:pPr eaLnBrk="1" hangingPunct="1">
              <a:lnSpc>
                <a:spcPct val="120000"/>
              </a:lnSpc>
            </a:pPr>
            <a:r>
              <a:rPr lang="pt-BR" dirty="0">
                <a:latin typeface="Times"/>
                <a:cs typeface="Arial" pitchFamily="34" charset="0"/>
              </a:rPr>
              <a:t>	</a:t>
            </a:r>
            <a:r>
              <a:rPr lang="pt-BR" b="1" dirty="0">
                <a:cs typeface="Arial" pitchFamily="34" charset="0"/>
              </a:rPr>
              <a:t>- forçou-a fisicamente a manter relações sexuais quando você não queria?</a:t>
            </a:r>
          </a:p>
          <a:p>
            <a:pPr eaLnBrk="1" hangingPunct="1">
              <a:lnSpc>
                <a:spcPct val="120000"/>
              </a:lnSpc>
            </a:pPr>
            <a:r>
              <a:rPr lang="pt-BR" b="1" dirty="0">
                <a:cs typeface="Arial" pitchFamily="34" charset="0"/>
              </a:rPr>
              <a:t>	- você teve relação sexual porque estava com medo do que ele pudesse fazer?</a:t>
            </a:r>
          </a:p>
          <a:p>
            <a:pPr eaLnBrk="1" hangingPunct="1">
              <a:lnSpc>
                <a:spcPct val="120000"/>
              </a:lnSpc>
            </a:pPr>
            <a:r>
              <a:rPr lang="pt-BR" b="1" dirty="0">
                <a:cs typeface="Arial" pitchFamily="34" charset="0"/>
              </a:rPr>
              <a:t>	- forçou-a a uma prática sexual degradante ou humilhante?</a:t>
            </a:r>
            <a:r>
              <a:rPr lang="pt-BR" dirty="0">
                <a:cs typeface="Arial" pitchFamily="34" charset="0"/>
              </a:rPr>
              <a:t>	</a:t>
            </a:r>
          </a:p>
          <a:p>
            <a:pPr eaLnBrk="1" hangingPunct="1">
              <a:lnSpc>
                <a:spcPct val="120000"/>
              </a:lnSpc>
            </a:pPr>
            <a:endParaRPr lang="pt-BR" dirty="0">
              <a:cs typeface="Arial" pitchFamily="34" charset="0"/>
            </a:endParaRPr>
          </a:p>
        </p:txBody>
      </p:sp>
      <p:sp>
        <p:nvSpPr>
          <p:cNvPr id="139267" name="Text Box 3"/>
          <p:cNvSpPr txBox="1">
            <a:spLocks noChangeArrowheads="1"/>
          </p:cNvSpPr>
          <p:nvPr/>
        </p:nvSpPr>
        <p:spPr bwMode="auto">
          <a:xfrm>
            <a:off x="304800" y="2071688"/>
            <a:ext cx="86106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0000"/>
              </a:lnSpc>
            </a:pPr>
            <a:r>
              <a:rPr lang="pt-BR" sz="2800" b="1" dirty="0">
                <a:solidFill>
                  <a:srgbClr val="21B2C9"/>
                </a:solidFill>
                <a:latin typeface="Times"/>
                <a:cs typeface="Arial" pitchFamily="34" charset="0"/>
              </a:rPr>
              <a:t>Alguma vez, o seu atual marido/companheiro, ou qualquer outro companheiro, tratou você da seguinte forma:</a:t>
            </a:r>
            <a:endParaRPr lang="pt-BR" dirty="0">
              <a:solidFill>
                <a:srgbClr val="21B2C9"/>
              </a:solidFill>
              <a:cs typeface="Arial" pitchFamily="34" charset="0"/>
            </a:endParaRPr>
          </a:p>
        </p:txBody>
      </p:sp>
      <p:sp>
        <p:nvSpPr>
          <p:cNvPr id="64516" name="Text Box 4"/>
          <p:cNvSpPr txBox="1">
            <a:spLocks noChangeArrowheads="1"/>
          </p:cNvSpPr>
          <p:nvPr/>
        </p:nvSpPr>
        <p:spPr bwMode="auto">
          <a:xfrm>
            <a:off x="2971800" y="1125538"/>
            <a:ext cx="25019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3600" b="1" dirty="0">
                <a:solidFill>
                  <a:srgbClr val="FFFF00"/>
                </a:solidFill>
                <a:latin typeface="Calibri" pitchFamily="34" charset="0"/>
                <a:cs typeface="Arial" pitchFamily="34" charset="0"/>
              </a:rPr>
              <a:t>A   Pergunta</a:t>
            </a:r>
            <a:endParaRPr lang="pt-BR" sz="3200" b="1" dirty="0">
              <a:solidFill>
                <a:srgbClr val="FFFF00"/>
              </a:solidFill>
              <a:latin typeface="Calibri" pitchFamily="34" charset="0"/>
              <a:cs typeface="Arial" pitchFamily="34" charset="0"/>
            </a:endParaRPr>
          </a:p>
        </p:txBody>
      </p:sp>
    </p:spTree>
    <p:extLst>
      <p:ext uri="{BB962C8B-B14F-4D97-AF65-F5344CB8AC3E}">
        <p14:creationId xmlns:p14="http://schemas.microsoft.com/office/powerpoint/2010/main" val="1461242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 calcmode="lin" valueType="num">
                                      <p:cBhvr additive="base">
                                        <p:cTn id="7" dur="500" fill="hold"/>
                                        <p:tgtEl>
                                          <p:spTgt spid="139267"/>
                                        </p:tgtEl>
                                        <p:attrNameLst>
                                          <p:attrName>ppt_x</p:attrName>
                                        </p:attrNameLst>
                                      </p:cBhvr>
                                      <p:tavLst>
                                        <p:tav tm="0">
                                          <p:val>
                                            <p:strVal val="0-#ppt_w/2"/>
                                          </p:val>
                                        </p:tav>
                                        <p:tav tm="100000">
                                          <p:val>
                                            <p:strVal val="#ppt_x"/>
                                          </p:val>
                                        </p:tav>
                                      </p:tavLst>
                                    </p:anim>
                                    <p:anim calcmode="lin" valueType="num">
                                      <p:cBhvr additive="base">
                                        <p:cTn id="8" dur="500" fill="hold"/>
                                        <p:tgtEl>
                                          <p:spTgt spid="1392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266"/>
                                        </p:tgtEl>
                                        <p:attrNameLst>
                                          <p:attrName>style.visibility</p:attrName>
                                        </p:attrNameLst>
                                      </p:cBhvr>
                                      <p:to>
                                        <p:strVal val="visible"/>
                                      </p:to>
                                    </p:set>
                                    <p:anim calcmode="lin" valueType="num">
                                      <p:cBhvr additive="base">
                                        <p:cTn id="11" dur="500" fill="hold"/>
                                        <p:tgtEl>
                                          <p:spTgt spid="139266"/>
                                        </p:tgtEl>
                                        <p:attrNameLst>
                                          <p:attrName>ppt_x</p:attrName>
                                        </p:attrNameLst>
                                      </p:cBhvr>
                                      <p:tavLst>
                                        <p:tav tm="0">
                                          <p:val>
                                            <p:strVal val="0-#ppt_w/2"/>
                                          </p:val>
                                        </p:tav>
                                        <p:tav tm="100000">
                                          <p:val>
                                            <p:strVal val="#ppt_x"/>
                                          </p:val>
                                        </p:tav>
                                      </p:tavLst>
                                    </p:anim>
                                    <p:anim calcmode="lin" valueType="num">
                                      <p:cBhvr additive="base">
                                        <p:cTn id="12" dur="500" fill="hold"/>
                                        <p:tgtEl>
                                          <p:spTgt spid="139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13928" y="476672"/>
            <a:ext cx="8610600" cy="1143001"/>
          </a:xfrm>
          <a:ln>
            <a:miter lim="800000"/>
            <a:headEnd/>
            <a:tailEnd/>
          </a:ln>
          <a:extLst/>
        </p:spPr>
        <p:txBody>
          <a:bodyPr/>
          <a:lstStyle/>
          <a:p>
            <a:pPr eaLnBrk="1" hangingPunct="1">
              <a:defRPr/>
            </a:pPr>
            <a:r>
              <a:rPr lang="pt-BR" sz="2800" b="1" dirty="0"/>
              <a:t>Prevalência de Violência </a:t>
            </a:r>
            <a:r>
              <a:rPr lang="pt-BR" sz="2800" b="1" dirty="0" smtClean="0"/>
              <a:t>Sexual por </a:t>
            </a:r>
            <a:r>
              <a:rPr lang="pt-BR" sz="2800" b="1" dirty="0"/>
              <a:t>parceiro</a:t>
            </a:r>
            <a:endParaRPr lang="pt-BR" sz="2800" dirty="0"/>
          </a:p>
        </p:txBody>
      </p:sp>
      <p:sp>
        <p:nvSpPr>
          <p:cNvPr id="113668" name="Text Box 4"/>
          <p:cNvSpPr txBox="1">
            <a:spLocks noChangeArrowheads="1"/>
          </p:cNvSpPr>
          <p:nvPr/>
        </p:nvSpPr>
        <p:spPr bwMode="auto">
          <a:xfrm>
            <a:off x="5580112" y="2924944"/>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dirty="0">
                <a:solidFill>
                  <a:prstClr val="black"/>
                </a:solidFill>
                <a:cs typeface="Arial" pitchFamily="34" charset="0"/>
              </a:rPr>
              <a:t>Mulheres alguma vez unidas </a:t>
            </a:r>
          </a:p>
        </p:txBody>
      </p:sp>
      <p:graphicFrame>
        <p:nvGraphicFramePr>
          <p:cNvPr id="113669" name="Object 5"/>
          <p:cNvGraphicFramePr>
            <a:graphicFrameLocks noChangeAspect="1"/>
          </p:cNvGraphicFramePr>
          <p:nvPr>
            <p:extLst>
              <p:ext uri="{D42A27DB-BD31-4B8C-83A1-F6EECF244321}">
                <p14:modId xmlns:p14="http://schemas.microsoft.com/office/powerpoint/2010/main" val="810597487"/>
              </p:ext>
            </p:extLst>
          </p:nvPr>
        </p:nvGraphicFramePr>
        <p:xfrm>
          <a:off x="1403648" y="1882030"/>
          <a:ext cx="6767512" cy="4859338"/>
        </p:xfrm>
        <a:graphic>
          <a:graphicData uri="http://schemas.openxmlformats.org/presentationml/2006/ole">
            <mc:AlternateContent xmlns:mc="http://schemas.openxmlformats.org/markup-compatibility/2006">
              <mc:Choice xmlns:v="urn:schemas-microsoft-com:vml" Requires="v">
                <p:oleObj spid="_x0000_s8236" name="Chart" r:id="rId4" imgW="6172200" imgH="4419600" progId="MSGraph.Chart.8">
                  <p:embed followColorScheme="full"/>
                </p:oleObj>
              </mc:Choice>
              <mc:Fallback>
                <p:oleObj name="Chart" r:id="rId4" imgW="6172200" imgH="4419600" progId="MSGraph.Chart.8">
                  <p:embed followColorScheme="full"/>
                  <p:pic>
                    <p:nvPicPr>
                      <p:cNvPr id="0" name=""/>
                      <p:cNvPicPr>
                        <a:picLocks noChangeAspect="1" noChangeArrowheads="1"/>
                      </p:cNvPicPr>
                      <p:nvPr/>
                    </p:nvPicPr>
                    <p:blipFill>
                      <a:blip r:embed="rId5"/>
                      <a:srcRect/>
                      <a:stretch>
                        <a:fillRect/>
                      </a:stretch>
                    </p:blipFill>
                    <p:spPr bwMode="auto">
                      <a:xfrm>
                        <a:off x="1403648" y="1882030"/>
                        <a:ext cx="6767512" cy="485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0" name="Text Box 6"/>
          <p:cNvSpPr txBox="1">
            <a:spLocks noChangeArrowheads="1"/>
          </p:cNvSpPr>
          <p:nvPr/>
        </p:nvSpPr>
        <p:spPr bwMode="auto">
          <a:xfrm>
            <a:off x="5219700" y="2333823"/>
            <a:ext cx="3441700" cy="519113"/>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800" dirty="0">
                <a:solidFill>
                  <a:prstClr val="black"/>
                </a:solidFill>
                <a:cs typeface="Arial" pitchFamily="34" charset="0"/>
              </a:rPr>
              <a:t> </a:t>
            </a:r>
            <a:r>
              <a:rPr lang="pt-BR" sz="2800" dirty="0">
                <a:solidFill>
                  <a:srgbClr val="0F6FC6"/>
                </a:solidFill>
                <a:cs typeface="Arial" pitchFamily="34" charset="0"/>
              </a:rPr>
              <a:t>SP n=940</a:t>
            </a:r>
            <a:r>
              <a:rPr lang="pt-BR" sz="2800" dirty="0">
                <a:solidFill>
                  <a:srgbClr val="009DD9"/>
                </a:solidFill>
                <a:cs typeface="Arial" pitchFamily="34" charset="0"/>
              </a:rPr>
              <a:t>  </a:t>
            </a:r>
            <a:r>
              <a:rPr lang="pt-BR" sz="2800" dirty="0">
                <a:solidFill>
                  <a:srgbClr val="CCCCFF"/>
                </a:solidFill>
                <a:cs typeface="Arial" pitchFamily="34" charset="0"/>
              </a:rPr>
              <a:t>PE n=1188</a:t>
            </a:r>
          </a:p>
        </p:txBody>
      </p:sp>
      <p:sp>
        <p:nvSpPr>
          <p:cNvPr id="113671" name="Text Box 7"/>
          <p:cNvSpPr txBox="1">
            <a:spLocks noChangeArrowheads="1"/>
          </p:cNvSpPr>
          <p:nvPr/>
        </p:nvSpPr>
        <p:spPr bwMode="auto">
          <a:xfrm>
            <a:off x="802432" y="2035696"/>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pt-BR" b="1" dirty="0">
                <a:solidFill>
                  <a:prstClr val="black"/>
                </a:solidFill>
                <a:cs typeface="Arial" pitchFamily="34" charset="0"/>
              </a:rPr>
              <a:t>%</a:t>
            </a:r>
          </a:p>
        </p:txBody>
      </p:sp>
    </p:spTree>
    <p:extLst>
      <p:ext uri="{BB962C8B-B14F-4D97-AF65-F5344CB8AC3E}">
        <p14:creationId xmlns:p14="http://schemas.microsoft.com/office/powerpoint/2010/main" val="2237713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additive="base">
                                        <p:cTn id="7" dur="500" fill="hold"/>
                                        <p:tgtEl>
                                          <p:spTgt spid="113669"/>
                                        </p:tgtEl>
                                        <p:attrNameLst>
                                          <p:attrName>ppt_x</p:attrName>
                                        </p:attrNameLst>
                                      </p:cBhvr>
                                      <p:tavLst>
                                        <p:tav tm="0">
                                          <p:val>
                                            <p:strVal val="0-#ppt_w/2"/>
                                          </p:val>
                                        </p:tav>
                                        <p:tav tm="100000">
                                          <p:val>
                                            <p:strVal val="#ppt_x"/>
                                          </p:val>
                                        </p:tav>
                                      </p:tavLst>
                                    </p:anim>
                                    <p:anim calcmode="lin" valueType="num">
                                      <p:cBhvr additive="base">
                                        <p:cTn id="8" dur="500" fill="hold"/>
                                        <p:tgtEl>
                                          <p:spTgt spid="1136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3668"/>
                                        </p:tgtEl>
                                        <p:attrNameLst>
                                          <p:attrName>style.visibility</p:attrName>
                                        </p:attrNameLst>
                                      </p:cBhvr>
                                      <p:to>
                                        <p:strVal val="visible"/>
                                      </p:to>
                                    </p:set>
                                    <p:anim calcmode="lin" valueType="num">
                                      <p:cBhvr additive="base">
                                        <p:cTn id="12" dur="500" fill="hold"/>
                                        <p:tgtEl>
                                          <p:spTgt spid="113668"/>
                                        </p:tgtEl>
                                        <p:attrNameLst>
                                          <p:attrName>ppt_x</p:attrName>
                                        </p:attrNameLst>
                                      </p:cBhvr>
                                      <p:tavLst>
                                        <p:tav tm="0">
                                          <p:val>
                                            <p:strVal val="0-#ppt_w/2"/>
                                          </p:val>
                                        </p:tav>
                                        <p:tav tm="100000">
                                          <p:val>
                                            <p:strVal val="#ppt_x"/>
                                          </p:val>
                                        </p:tav>
                                      </p:tavLst>
                                    </p:anim>
                                    <p:anim calcmode="lin" valueType="num">
                                      <p:cBhvr additive="base">
                                        <p:cTn id="13" dur="500" fill="hold"/>
                                        <p:tgtEl>
                                          <p:spTgt spid="11366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3670"/>
                                        </p:tgtEl>
                                        <p:attrNameLst>
                                          <p:attrName>style.visibility</p:attrName>
                                        </p:attrNameLst>
                                      </p:cBhvr>
                                      <p:to>
                                        <p:strVal val="visible"/>
                                      </p:to>
                                    </p:set>
                                    <p:anim calcmode="lin" valueType="num">
                                      <p:cBhvr additive="base">
                                        <p:cTn id="17" dur="500" fill="hold"/>
                                        <p:tgtEl>
                                          <p:spTgt spid="113670"/>
                                        </p:tgtEl>
                                        <p:attrNameLst>
                                          <p:attrName>ppt_x</p:attrName>
                                        </p:attrNameLst>
                                      </p:cBhvr>
                                      <p:tavLst>
                                        <p:tav tm="0">
                                          <p:val>
                                            <p:strVal val="0-#ppt_w/2"/>
                                          </p:val>
                                        </p:tav>
                                        <p:tav tm="100000">
                                          <p:val>
                                            <p:strVal val="#ppt_x"/>
                                          </p:val>
                                        </p:tav>
                                      </p:tavLst>
                                    </p:anim>
                                    <p:anim calcmode="lin" valueType="num">
                                      <p:cBhvr additive="base">
                                        <p:cTn id="18" dur="500" fill="hold"/>
                                        <p:tgtEl>
                                          <p:spTgt spid="11367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3671"/>
                                        </p:tgtEl>
                                        <p:attrNameLst>
                                          <p:attrName>style.visibility</p:attrName>
                                        </p:attrNameLst>
                                      </p:cBhvr>
                                      <p:to>
                                        <p:strVal val="visible"/>
                                      </p:to>
                                    </p:set>
                                    <p:anim calcmode="lin" valueType="num">
                                      <p:cBhvr additive="base">
                                        <p:cTn id="22" dur="500" fill="hold"/>
                                        <p:tgtEl>
                                          <p:spTgt spid="113671"/>
                                        </p:tgtEl>
                                        <p:attrNameLst>
                                          <p:attrName>ppt_x</p:attrName>
                                        </p:attrNameLst>
                                      </p:cBhvr>
                                      <p:tavLst>
                                        <p:tav tm="0">
                                          <p:val>
                                            <p:strVal val="0-#ppt_w/2"/>
                                          </p:val>
                                        </p:tav>
                                        <p:tav tm="100000">
                                          <p:val>
                                            <p:strVal val="#ppt_x"/>
                                          </p:val>
                                        </p:tav>
                                      </p:tavLst>
                                    </p:anim>
                                    <p:anim calcmode="lin" valueType="num">
                                      <p:cBhvr additive="base">
                                        <p:cTn id="23"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utoUpdateAnimBg="0"/>
      <p:bldOleChart spid="113669" grpId="0"/>
      <p:bldP spid="113670" grpId="0" animBg="1" autoUpdateAnimBg="0"/>
      <p:bldP spid="11367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426049318"/>
              </p:ext>
            </p:extLst>
          </p:nvPr>
        </p:nvGraphicFramePr>
        <p:xfrm>
          <a:off x="628476" y="379727"/>
          <a:ext cx="7777392" cy="5918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733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Object 2"/>
          <p:cNvGraphicFramePr>
            <a:graphicFrameLocks noChangeAspect="1"/>
          </p:cNvGraphicFramePr>
          <p:nvPr>
            <p:extLst>
              <p:ext uri="{D42A27DB-BD31-4B8C-83A1-F6EECF244321}">
                <p14:modId xmlns:p14="http://schemas.microsoft.com/office/powerpoint/2010/main" val="2046528544"/>
              </p:ext>
            </p:extLst>
          </p:nvPr>
        </p:nvGraphicFramePr>
        <p:xfrm>
          <a:off x="209550" y="2205038"/>
          <a:ext cx="8747125" cy="4659312"/>
        </p:xfrm>
        <a:graphic>
          <a:graphicData uri="http://schemas.openxmlformats.org/presentationml/2006/ole">
            <mc:AlternateContent xmlns:mc="http://schemas.openxmlformats.org/markup-compatibility/2006">
              <mc:Choice xmlns:v="urn:schemas-microsoft-com:vml" Requires="v">
                <p:oleObj spid="_x0000_s10284" name="Worksheet" r:id="rId4" imgW="8394700" imgH="5334000" progId="Excel.Sheet.8">
                  <p:embed/>
                </p:oleObj>
              </mc:Choice>
              <mc:Fallback>
                <p:oleObj name="Worksheet" r:id="rId4" imgW="8394700" imgH="5334000" progId="Excel.Sheet.8">
                  <p:embed/>
                  <p:pic>
                    <p:nvPicPr>
                      <p:cNvPr id="0" name=""/>
                      <p:cNvPicPr>
                        <a:picLocks noChangeAspect="1" noChangeArrowheads="1"/>
                      </p:cNvPicPr>
                      <p:nvPr/>
                    </p:nvPicPr>
                    <p:blipFill>
                      <a:blip r:embed="rId5"/>
                      <a:srcRect/>
                      <a:stretch>
                        <a:fillRect/>
                      </a:stretch>
                    </p:blipFill>
                    <p:spPr bwMode="auto">
                      <a:xfrm>
                        <a:off x="209550" y="2205038"/>
                        <a:ext cx="8747125" cy="46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9635" name="Text Box 3"/>
          <p:cNvSpPr txBox="1">
            <a:spLocks noChangeArrowheads="1"/>
          </p:cNvSpPr>
          <p:nvPr/>
        </p:nvSpPr>
        <p:spPr bwMode="auto">
          <a:xfrm>
            <a:off x="1080442" y="322288"/>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800" b="1" dirty="0">
                <a:solidFill>
                  <a:schemeClr val="tx2"/>
                </a:solidFill>
                <a:latin typeface="Calibri"/>
                <a:cs typeface="Arial" pitchFamily="34" charset="0"/>
              </a:rPr>
              <a:t>Estudo </a:t>
            </a:r>
            <a:r>
              <a:rPr lang="pt-BR" sz="2800" b="1" dirty="0" err="1">
                <a:solidFill>
                  <a:schemeClr val="tx2"/>
                </a:solidFill>
                <a:latin typeface="Calibri"/>
                <a:cs typeface="Arial" pitchFamily="34" charset="0"/>
              </a:rPr>
              <a:t>multipaíses</a:t>
            </a:r>
            <a:r>
              <a:rPr lang="pt-BR" sz="2800" b="1" dirty="0">
                <a:solidFill>
                  <a:schemeClr val="tx2"/>
                </a:solidFill>
                <a:latin typeface="Calibri"/>
                <a:cs typeface="Arial" pitchFamily="34" charset="0"/>
              </a:rPr>
              <a:t>: As mulheres contam ?</a:t>
            </a:r>
          </a:p>
        </p:txBody>
      </p:sp>
      <p:sp>
        <p:nvSpPr>
          <p:cNvPr id="187396" name="Text Box 4"/>
          <p:cNvSpPr txBox="1">
            <a:spLocks noChangeArrowheads="1"/>
          </p:cNvSpPr>
          <p:nvPr/>
        </p:nvSpPr>
        <p:spPr bwMode="auto">
          <a:xfrm>
            <a:off x="2178050" y="2755776"/>
            <a:ext cx="2468563" cy="457200"/>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dirty="0">
                <a:solidFill>
                  <a:prstClr val="black"/>
                </a:solidFill>
                <a:latin typeface="Arial" pitchFamily="34" charset="0"/>
                <a:cs typeface="Arial" pitchFamily="34" charset="0"/>
              </a:rPr>
              <a:t>Violência Física</a:t>
            </a:r>
          </a:p>
        </p:txBody>
      </p:sp>
      <p:sp>
        <p:nvSpPr>
          <p:cNvPr id="187397" name="Text Box 5"/>
          <p:cNvSpPr txBox="1">
            <a:spLocks noChangeArrowheads="1"/>
          </p:cNvSpPr>
          <p:nvPr/>
        </p:nvSpPr>
        <p:spPr bwMode="auto">
          <a:xfrm>
            <a:off x="1118394" y="1127199"/>
            <a:ext cx="7056438" cy="1006475"/>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000" b="1" dirty="0">
                <a:latin typeface="Arial" pitchFamily="34" charset="0"/>
                <a:cs typeface="Arial" pitchFamily="34" charset="0"/>
              </a:rPr>
              <a:t>A importância do treinamento e da boa relação (privacidade, sigilo e segurança) na entrevista: </a:t>
            </a:r>
            <a:r>
              <a:rPr lang="pt-BR" sz="2000" b="1" dirty="0">
                <a:solidFill>
                  <a:srgbClr val="990000"/>
                </a:solidFill>
                <a:latin typeface="Arial" pitchFamily="34" charset="0"/>
                <a:cs typeface="Arial" pitchFamily="34" charset="0"/>
              </a:rPr>
              <a:t>para 24% ZMP e 21% SP o primeiro relato foi na pesquisa</a:t>
            </a:r>
          </a:p>
        </p:txBody>
      </p:sp>
    </p:spTree>
    <p:extLst>
      <p:ext uri="{BB962C8B-B14F-4D97-AF65-F5344CB8AC3E}">
        <p14:creationId xmlns:p14="http://schemas.microsoft.com/office/powerpoint/2010/main" val="2850090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additive="base">
                                        <p:cTn id="7" dur="500" fill="hold"/>
                                        <p:tgtEl>
                                          <p:spTgt spid="187396"/>
                                        </p:tgtEl>
                                        <p:attrNameLst>
                                          <p:attrName>ppt_x</p:attrName>
                                        </p:attrNameLst>
                                      </p:cBhvr>
                                      <p:tavLst>
                                        <p:tav tm="0">
                                          <p:val>
                                            <p:strVal val="#ppt_x"/>
                                          </p:val>
                                        </p:tav>
                                        <p:tav tm="100000">
                                          <p:val>
                                            <p:strVal val="#ppt_x"/>
                                          </p:val>
                                        </p:tav>
                                      </p:tavLst>
                                    </p:anim>
                                    <p:anim calcmode="lin" valueType="num">
                                      <p:cBhvr additive="base">
                                        <p:cTn id="8" dur="500" fill="hold"/>
                                        <p:tgtEl>
                                          <p:spTgt spid="1873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87394"/>
                                        </p:tgtEl>
                                        <p:attrNameLst>
                                          <p:attrName>style.visibility</p:attrName>
                                        </p:attrNameLst>
                                      </p:cBhvr>
                                      <p:to>
                                        <p:strVal val="visible"/>
                                      </p:to>
                                    </p:set>
                                    <p:anim calcmode="lin" valueType="num">
                                      <p:cBhvr additive="base">
                                        <p:cTn id="12" dur="500" fill="hold"/>
                                        <p:tgtEl>
                                          <p:spTgt spid="187394"/>
                                        </p:tgtEl>
                                        <p:attrNameLst>
                                          <p:attrName>ppt_x</p:attrName>
                                        </p:attrNameLst>
                                      </p:cBhvr>
                                      <p:tavLst>
                                        <p:tav tm="0">
                                          <p:val>
                                            <p:strVal val="0-#ppt_w/2"/>
                                          </p:val>
                                        </p:tav>
                                        <p:tav tm="100000">
                                          <p:val>
                                            <p:strVal val="#ppt_x"/>
                                          </p:val>
                                        </p:tav>
                                      </p:tavLst>
                                    </p:anim>
                                    <p:anim calcmode="lin" valueType="num">
                                      <p:cBhvr additive="base">
                                        <p:cTn id="13" dur="500" fill="hold"/>
                                        <p:tgtEl>
                                          <p:spTgt spid="18739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7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1873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25152" y="-315416"/>
            <a:ext cx="8915400" cy="1143000"/>
          </a:xfrm>
          <a:ln>
            <a:miter lim="800000"/>
            <a:headEnd/>
            <a:tailEnd/>
          </a:ln>
          <a:extLst/>
        </p:spPr>
        <p:txBody>
          <a:bodyPr>
            <a:normAutofit/>
          </a:bodyPr>
          <a:lstStyle/>
          <a:p>
            <a:pPr eaLnBrk="1" hangingPunct="1">
              <a:defRPr/>
            </a:pPr>
            <a:r>
              <a:rPr lang="pt-BR" sz="3200" b="1" dirty="0"/>
              <a:t>Violência física: a quem as mulheres contam</a:t>
            </a:r>
          </a:p>
        </p:txBody>
      </p:sp>
      <p:graphicFrame>
        <p:nvGraphicFramePr>
          <p:cNvPr id="70659" name="Object 3"/>
          <p:cNvGraphicFramePr>
            <a:graphicFrameLocks noChangeAspect="1"/>
          </p:cNvGraphicFramePr>
          <p:nvPr>
            <p:extLst>
              <p:ext uri="{D42A27DB-BD31-4B8C-83A1-F6EECF244321}">
                <p14:modId xmlns:p14="http://schemas.microsoft.com/office/powerpoint/2010/main" val="1839058238"/>
              </p:ext>
            </p:extLst>
          </p:nvPr>
        </p:nvGraphicFramePr>
        <p:xfrm>
          <a:off x="222250" y="990600"/>
          <a:ext cx="8540750" cy="5626100"/>
        </p:xfrm>
        <a:graphic>
          <a:graphicData uri="http://schemas.openxmlformats.org/presentationml/2006/ole">
            <mc:AlternateContent xmlns:mc="http://schemas.openxmlformats.org/markup-compatibility/2006">
              <mc:Choice xmlns:v="urn:schemas-microsoft-com:vml" Requires="v">
                <p:oleObj spid="_x0000_s11308" name="Chart" r:id="rId4" imgW="8572500" imgH="5626100" progId="MSGraph.Chart.8">
                  <p:embed followColorScheme="full"/>
                </p:oleObj>
              </mc:Choice>
              <mc:Fallback>
                <p:oleObj name="Chart" r:id="rId4" imgW="8572500" imgH="5626100" progId="MSGraph.Chart.8">
                  <p:embed followColorScheme="full"/>
                  <p:pic>
                    <p:nvPicPr>
                      <p:cNvPr id="0" name=""/>
                      <p:cNvPicPr>
                        <a:picLocks noChangeAspect="1" noChangeArrowheads="1"/>
                      </p:cNvPicPr>
                      <p:nvPr/>
                    </p:nvPicPr>
                    <p:blipFill>
                      <a:blip r:embed="rId5"/>
                      <a:srcRect/>
                      <a:stretch>
                        <a:fillRect/>
                      </a:stretch>
                    </p:blipFill>
                    <p:spPr bwMode="auto">
                      <a:xfrm>
                        <a:off x="222250" y="990600"/>
                        <a:ext cx="8540750" cy="562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0" name="Text Box 4"/>
          <p:cNvSpPr txBox="1">
            <a:spLocks noChangeArrowheads="1"/>
          </p:cNvSpPr>
          <p:nvPr/>
        </p:nvSpPr>
        <p:spPr bwMode="auto">
          <a:xfrm>
            <a:off x="5699125" y="103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p>
        </p:txBody>
      </p:sp>
      <p:sp>
        <p:nvSpPr>
          <p:cNvPr id="188421" name="Text Box 5"/>
          <p:cNvSpPr txBox="1">
            <a:spLocks noChangeArrowheads="1"/>
          </p:cNvSpPr>
          <p:nvPr/>
        </p:nvSpPr>
        <p:spPr bwMode="auto">
          <a:xfrm>
            <a:off x="4643438" y="950913"/>
            <a:ext cx="3743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b="1">
                <a:solidFill>
                  <a:srgbClr val="990000"/>
                </a:solidFill>
                <a:latin typeface="Arial" pitchFamily="34" charset="0"/>
              </a:rPr>
              <a:t>Quem ajuda</a:t>
            </a:r>
            <a:r>
              <a:rPr lang="pt-BR" b="1">
                <a:solidFill>
                  <a:srgbClr val="006600"/>
                </a:solidFill>
                <a:latin typeface="Arial" pitchFamily="34" charset="0"/>
              </a:rPr>
              <a:t>: </a:t>
            </a:r>
            <a:r>
              <a:rPr lang="pt-BR" b="1">
                <a:solidFill>
                  <a:schemeClr val="accent2"/>
                </a:solidFill>
                <a:latin typeface="Arial" pitchFamily="34" charset="0"/>
              </a:rPr>
              <a:t>pais 44%; </a:t>
            </a:r>
            <a:r>
              <a:rPr lang="pt-BR" b="1">
                <a:solidFill>
                  <a:srgbClr val="006600"/>
                </a:solidFill>
                <a:latin typeface="Arial" pitchFamily="34" charset="0"/>
              </a:rPr>
              <a:t> irmãos 37%; pais 36%; </a:t>
            </a:r>
          </a:p>
        </p:txBody>
      </p:sp>
    </p:spTree>
    <p:extLst>
      <p:ext uri="{BB962C8B-B14F-4D97-AF65-F5344CB8AC3E}">
        <p14:creationId xmlns:p14="http://schemas.microsoft.com/office/powerpoint/2010/main" val="4025942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501650" y="404813"/>
            <a:ext cx="8678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pt-BR" sz="3200" b="1" dirty="0">
                <a:solidFill>
                  <a:schemeClr val="bg2">
                    <a:lumMod val="25000"/>
                  </a:schemeClr>
                </a:solidFill>
              </a:rPr>
              <a:t>Expressões da Violência Fatal e Não Fatal</a:t>
            </a:r>
            <a:endParaRPr lang="pt-BR" sz="2000" b="1" dirty="0">
              <a:solidFill>
                <a:schemeClr val="bg2">
                  <a:lumMod val="25000"/>
                </a:schemeClr>
              </a:solidFill>
            </a:endParaRPr>
          </a:p>
        </p:txBody>
      </p:sp>
      <p:sp>
        <p:nvSpPr>
          <p:cNvPr id="36867" name="Text Box 3"/>
          <p:cNvSpPr txBox="1">
            <a:spLocks noChangeArrowheads="1"/>
          </p:cNvSpPr>
          <p:nvPr/>
        </p:nvSpPr>
        <p:spPr bwMode="auto">
          <a:xfrm rot="-5400000">
            <a:off x="5976938" y="3496101"/>
            <a:ext cx="510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pt-BR"/>
              <a:t>Violências Física, Sexual, Psicológica e Negligência</a:t>
            </a:r>
          </a:p>
        </p:txBody>
      </p:sp>
      <p:sp>
        <p:nvSpPr>
          <p:cNvPr id="36868" name="Rectangle 4"/>
          <p:cNvSpPr>
            <a:spLocks noChangeArrowheads="1"/>
          </p:cNvSpPr>
          <p:nvPr/>
        </p:nvSpPr>
        <p:spPr bwMode="auto">
          <a:xfrm>
            <a:off x="2771775" y="6326188"/>
            <a:ext cx="5765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cultural (étnica; preferência sexual; de gênero)</a:t>
            </a:r>
          </a:p>
        </p:txBody>
      </p:sp>
      <p:sp>
        <p:nvSpPr>
          <p:cNvPr id="36869" name="Rectangle 5"/>
          <p:cNvSpPr>
            <a:spLocks noChangeArrowheads="1"/>
          </p:cNvSpPr>
          <p:nvPr/>
        </p:nvSpPr>
        <p:spPr bwMode="auto">
          <a:xfrm>
            <a:off x="2770188" y="5876925"/>
            <a:ext cx="14414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econômica</a:t>
            </a:r>
          </a:p>
        </p:txBody>
      </p:sp>
      <p:sp>
        <p:nvSpPr>
          <p:cNvPr id="36870" name="Rectangle 6"/>
          <p:cNvSpPr>
            <a:spLocks noChangeArrowheads="1"/>
          </p:cNvSpPr>
          <p:nvPr/>
        </p:nvSpPr>
        <p:spPr bwMode="auto">
          <a:xfrm>
            <a:off x="2916238" y="5373688"/>
            <a:ext cx="1069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política</a:t>
            </a:r>
          </a:p>
        </p:txBody>
      </p:sp>
      <p:sp>
        <p:nvSpPr>
          <p:cNvPr id="36871" name="Rectangle 7"/>
          <p:cNvSpPr>
            <a:spLocks noChangeArrowheads="1"/>
          </p:cNvSpPr>
          <p:nvPr/>
        </p:nvSpPr>
        <p:spPr bwMode="auto">
          <a:xfrm>
            <a:off x="2987675" y="4941888"/>
            <a:ext cx="8509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social</a:t>
            </a:r>
          </a:p>
        </p:txBody>
      </p:sp>
      <p:sp>
        <p:nvSpPr>
          <p:cNvPr id="36872" name="Rectangle 8"/>
          <p:cNvSpPr>
            <a:spLocks noChangeArrowheads="1"/>
          </p:cNvSpPr>
          <p:nvPr/>
        </p:nvSpPr>
        <p:spPr bwMode="auto">
          <a:xfrm>
            <a:off x="971550" y="494188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b="1" dirty="0"/>
              <a:t>coletiva</a:t>
            </a:r>
          </a:p>
        </p:txBody>
      </p:sp>
      <p:sp>
        <p:nvSpPr>
          <p:cNvPr id="36873" name="Rectangle 9"/>
          <p:cNvSpPr>
            <a:spLocks noChangeArrowheads="1"/>
          </p:cNvSpPr>
          <p:nvPr/>
        </p:nvSpPr>
        <p:spPr bwMode="auto">
          <a:xfrm>
            <a:off x="3390900" y="3836988"/>
            <a:ext cx="1644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comunidade</a:t>
            </a:r>
          </a:p>
        </p:txBody>
      </p:sp>
      <p:sp>
        <p:nvSpPr>
          <p:cNvPr id="36874" name="Rectangle 10"/>
          <p:cNvSpPr>
            <a:spLocks noChangeArrowheads="1"/>
          </p:cNvSpPr>
          <p:nvPr/>
        </p:nvSpPr>
        <p:spPr bwMode="auto">
          <a:xfrm>
            <a:off x="5676900" y="3836988"/>
            <a:ext cx="14874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conhecidos</a:t>
            </a:r>
          </a:p>
        </p:txBody>
      </p:sp>
      <p:sp>
        <p:nvSpPr>
          <p:cNvPr id="36875" name="Rectangle 11"/>
          <p:cNvSpPr>
            <a:spLocks noChangeArrowheads="1"/>
          </p:cNvSpPr>
          <p:nvPr/>
        </p:nvSpPr>
        <p:spPr bwMode="auto">
          <a:xfrm>
            <a:off x="6019800" y="420528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t>colegas de trabalho</a:t>
            </a:r>
          </a:p>
        </p:txBody>
      </p:sp>
      <p:sp>
        <p:nvSpPr>
          <p:cNvPr id="36876" name="Rectangle 12"/>
          <p:cNvSpPr>
            <a:spLocks noChangeArrowheads="1"/>
          </p:cNvSpPr>
          <p:nvPr/>
        </p:nvSpPr>
        <p:spPr bwMode="auto">
          <a:xfrm>
            <a:off x="6051550" y="4548188"/>
            <a:ext cx="1005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t>vizinhos</a:t>
            </a:r>
          </a:p>
        </p:txBody>
      </p:sp>
      <p:sp>
        <p:nvSpPr>
          <p:cNvPr id="36877" name="Rectangle 13"/>
          <p:cNvSpPr>
            <a:spLocks noChangeArrowheads="1"/>
          </p:cNvSpPr>
          <p:nvPr/>
        </p:nvSpPr>
        <p:spPr bwMode="auto">
          <a:xfrm>
            <a:off x="6064250" y="48275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a:t>amigos</a:t>
            </a:r>
          </a:p>
        </p:txBody>
      </p:sp>
      <p:sp>
        <p:nvSpPr>
          <p:cNvPr id="36878" name="Rectangle 14"/>
          <p:cNvSpPr>
            <a:spLocks noChangeArrowheads="1"/>
          </p:cNvSpPr>
          <p:nvPr/>
        </p:nvSpPr>
        <p:spPr bwMode="auto">
          <a:xfrm>
            <a:off x="900113" y="2568575"/>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b="1" dirty="0">
                <a:solidFill>
                  <a:srgbClr val="FFFFFF"/>
                </a:solidFill>
              </a:rPr>
              <a:t>interpessoal</a:t>
            </a:r>
          </a:p>
        </p:txBody>
      </p:sp>
      <p:sp>
        <p:nvSpPr>
          <p:cNvPr id="36879" name="Rectangle 15"/>
          <p:cNvSpPr>
            <a:spLocks noChangeArrowheads="1"/>
          </p:cNvSpPr>
          <p:nvPr/>
        </p:nvSpPr>
        <p:spPr bwMode="auto">
          <a:xfrm>
            <a:off x="1676400" y="1069975"/>
            <a:ext cx="1099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b="1" u="sng" dirty="0"/>
              <a:t>Violência</a:t>
            </a:r>
          </a:p>
        </p:txBody>
      </p:sp>
      <p:sp>
        <p:nvSpPr>
          <p:cNvPr id="36880" name="Rectangle 16"/>
          <p:cNvSpPr>
            <a:spLocks noChangeArrowheads="1"/>
          </p:cNvSpPr>
          <p:nvPr/>
        </p:nvSpPr>
        <p:spPr bwMode="auto">
          <a:xfrm>
            <a:off x="900113" y="1450975"/>
            <a:ext cx="14415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b="1" dirty="0"/>
              <a:t>a  si  próprio</a:t>
            </a:r>
          </a:p>
        </p:txBody>
      </p:sp>
      <p:sp>
        <p:nvSpPr>
          <p:cNvPr id="36881" name="Rectangle 17"/>
          <p:cNvSpPr>
            <a:spLocks noChangeArrowheads="1"/>
          </p:cNvSpPr>
          <p:nvPr/>
        </p:nvSpPr>
        <p:spPr bwMode="auto">
          <a:xfrm>
            <a:off x="3378200" y="1524000"/>
            <a:ext cx="38576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sz="2200" b="1"/>
              <a:t>comportamento suicida</a:t>
            </a:r>
          </a:p>
        </p:txBody>
      </p:sp>
      <p:sp>
        <p:nvSpPr>
          <p:cNvPr id="36882" name="Rectangle 18"/>
          <p:cNvSpPr>
            <a:spLocks noChangeArrowheads="1"/>
          </p:cNvSpPr>
          <p:nvPr/>
        </p:nvSpPr>
        <p:spPr bwMode="auto">
          <a:xfrm>
            <a:off x="3378200" y="2047875"/>
            <a:ext cx="18049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t>auto agressão</a:t>
            </a:r>
          </a:p>
        </p:txBody>
      </p:sp>
      <p:sp>
        <p:nvSpPr>
          <p:cNvPr id="36883" name="Rectangle 19"/>
          <p:cNvSpPr>
            <a:spLocks noChangeArrowheads="1"/>
          </p:cNvSpPr>
          <p:nvPr/>
        </p:nvSpPr>
        <p:spPr bwMode="auto">
          <a:xfrm>
            <a:off x="3352800" y="2592388"/>
            <a:ext cx="1566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solidFill>
                  <a:srgbClr val="CC6600"/>
                </a:solidFill>
              </a:rPr>
              <a:t>familiares</a:t>
            </a:r>
          </a:p>
          <a:p>
            <a:pPr eaLnBrk="0" hangingPunct="0"/>
            <a:r>
              <a:rPr lang="pt-BR" sz="2200" b="1">
                <a:solidFill>
                  <a:srgbClr val="CC6600"/>
                </a:solidFill>
              </a:rPr>
              <a:t>(doméstica)</a:t>
            </a:r>
          </a:p>
        </p:txBody>
      </p:sp>
      <p:sp>
        <p:nvSpPr>
          <p:cNvPr id="36884" name="Rectangle 20"/>
          <p:cNvSpPr>
            <a:spLocks noChangeArrowheads="1"/>
          </p:cNvSpPr>
          <p:nvPr/>
        </p:nvSpPr>
        <p:spPr bwMode="auto">
          <a:xfrm>
            <a:off x="6456363" y="2019300"/>
            <a:ext cx="1138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solidFill>
                  <a:srgbClr val="CC6600"/>
                </a:solidFill>
              </a:rPr>
              <a:t>criança,</a:t>
            </a:r>
          </a:p>
          <a:p>
            <a:pPr eaLnBrk="0" hangingPunct="0"/>
            <a:r>
              <a:rPr lang="pt-BR" sz="2200" b="1">
                <a:solidFill>
                  <a:srgbClr val="CC6600"/>
                </a:solidFill>
              </a:rPr>
              <a:t>jovens</a:t>
            </a:r>
          </a:p>
        </p:txBody>
      </p:sp>
      <p:sp>
        <p:nvSpPr>
          <p:cNvPr id="36885" name="Rectangle 22"/>
          <p:cNvSpPr>
            <a:spLocks noChangeArrowheads="1"/>
          </p:cNvSpPr>
          <p:nvPr/>
        </p:nvSpPr>
        <p:spPr bwMode="auto">
          <a:xfrm>
            <a:off x="6719888" y="3468688"/>
            <a:ext cx="8048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200" b="1">
                <a:solidFill>
                  <a:srgbClr val="CC6600"/>
                </a:solidFill>
              </a:rPr>
              <a:t>idoso</a:t>
            </a:r>
          </a:p>
        </p:txBody>
      </p:sp>
      <p:sp>
        <p:nvSpPr>
          <p:cNvPr id="36886" name="AutoShape 23"/>
          <p:cNvSpPr>
            <a:spLocks/>
          </p:cNvSpPr>
          <p:nvPr/>
        </p:nvSpPr>
        <p:spPr bwMode="auto">
          <a:xfrm>
            <a:off x="7848600" y="1295400"/>
            <a:ext cx="304800" cy="5257800"/>
          </a:xfrm>
          <a:prstGeom prst="rightBrace">
            <a:avLst>
              <a:gd name="adj1" fmla="val 143750"/>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87" name="AutoShape 24"/>
          <p:cNvSpPr>
            <a:spLocks noChangeArrowheads="1"/>
          </p:cNvSpPr>
          <p:nvPr/>
        </p:nvSpPr>
        <p:spPr bwMode="auto">
          <a:xfrm>
            <a:off x="2997200" y="27686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88" name="AutoShape 25"/>
          <p:cNvSpPr>
            <a:spLocks noChangeArrowheads="1"/>
          </p:cNvSpPr>
          <p:nvPr/>
        </p:nvSpPr>
        <p:spPr bwMode="auto">
          <a:xfrm>
            <a:off x="5199063" y="40259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89" name="AutoShape 26"/>
          <p:cNvSpPr>
            <a:spLocks noChangeArrowheads="1"/>
          </p:cNvSpPr>
          <p:nvPr/>
        </p:nvSpPr>
        <p:spPr bwMode="auto">
          <a:xfrm>
            <a:off x="2268538" y="515778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0" name="AutoShape 27"/>
          <p:cNvSpPr>
            <a:spLocks noChangeArrowheads="1"/>
          </p:cNvSpPr>
          <p:nvPr/>
        </p:nvSpPr>
        <p:spPr bwMode="auto">
          <a:xfrm>
            <a:off x="2984500" y="16510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1" name="AutoShape 28"/>
          <p:cNvSpPr>
            <a:spLocks noChangeArrowheads="1"/>
          </p:cNvSpPr>
          <p:nvPr/>
        </p:nvSpPr>
        <p:spPr bwMode="auto">
          <a:xfrm>
            <a:off x="5867400" y="248443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2" name="AutoShape 29"/>
          <p:cNvSpPr>
            <a:spLocks noChangeArrowheads="1"/>
          </p:cNvSpPr>
          <p:nvPr/>
        </p:nvSpPr>
        <p:spPr bwMode="auto">
          <a:xfrm>
            <a:off x="5619750" y="435768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sz="1800">
              <a:solidFill>
                <a:schemeClr val="tx2"/>
              </a:solidFill>
              <a:latin typeface="Arial" pitchFamily="34" charset="0"/>
            </a:endParaRPr>
          </a:p>
        </p:txBody>
      </p:sp>
      <p:sp>
        <p:nvSpPr>
          <p:cNvPr id="36893" name="AutoShape 30"/>
          <p:cNvSpPr>
            <a:spLocks noChangeArrowheads="1"/>
          </p:cNvSpPr>
          <p:nvPr/>
        </p:nvSpPr>
        <p:spPr bwMode="auto">
          <a:xfrm>
            <a:off x="2971800" y="22352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4" name="AutoShape 31"/>
          <p:cNvSpPr>
            <a:spLocks noChangeArrowheads="1"/>
          </p:cNvSpPr>
          <p:nvPr/>
        </p:nvSpPr>
        <p:spPr bwMode="auto">
          <a:xfrm>
            <a:off x="5076825" y="29972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5" name="AutoShape 32"/>
          <p:cNvSpPr>
            <a:spLocks noChangeArrowheads="1"/>
          </p:cNvSpPr>
          <p:nvPr/>
        </p:nvSpPr>
        <p:spPr bwMode="auto">
          <a:xfrm>
            <a:off x="5619750" y="464978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6" name="AutoShape 33"/>
          <p:cNvSpPr>
            <a:spLocks noChangeArrowheads="1"/>
          </p:cNvSpPr>
          <p:nvPr/>
        </p:nvSpPr>
        <p:spPr bwMode="auto">
          <a:xfrm>
            <a:off x="5632450" y="497998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7" name="AutoShape 34"/>
          <p:cNvSpPr>
            <a:spLocks noChangeArrowheads="1"/>
          </p:cNvSpPr>
          <p:nvPr/>
        </p:nvSpPr>
        <p:spPr bwMode="auto">
          <a:xfrm>
            <a:off x="2268538" y="5589588"/>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8" name="AutoShape 35"/>
          <p:cNvSpPr>
            <a:spLocks noChangeArrowheads="1"/>
          </p:cNvSpPr>
          <p:nvPr/>
        </p:nvSpPr>
        <p:spPr bwMode="auto">
          <a:xfrm>
            <a:off x="2268538" y="61087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9" name="AutoShape 36"/>
          <p:cNvSpPr>
            <a:spLocks noChangeArrowheads="1"/>
          </p:cNvSpPr>
          <p:nvPr/>
        </p:nvSpPr>
        <p:spPr bwMode="auto">
          <a:xfrm>
            <a:off x="2268538" y="6516688"/>
            <a:ext cx="381000" cy="152400"/>
          </a:xfrm>
          <a:prstGeom prst="rightArrow">
            <a:avLst>
              <a:gd name="adj1" fmla="val 50000"/>
              <a:gd name="adj2" fmla="val 62500"/>
            </a:avLst>
          </a:prstGeom>
          <a:solidFill>
            <a:schemeClr val="accent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900" name="AutoShape 37"/>
          <p:cNvSpPr>
            <a:spLocks noChangeArrowheads="1"/>
          </p:cNvSpPr>
          <p:nvPr/>
        </p:nvSpPr>
        <p:spPr bwMode="auto">
          <a:xfrm>
            <a:off x="3009900" y="40132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901" name="AutoShape 38"/>
          <p:cNvSpPr>
            <a:spLocks noChangeArrowheads="1"/>
          </p:cNvSpPr>
          <p:nvPr/>
        </p:nvSpPr>
        <p:spPr bwMode="auto">
          <a:xfrm>
            <a:off x="5846763" y="3429000"/>
            <a:ext cx="381000" cy="152400"/>
          </a:xfrm>
          <a:prstGeom prst="rightArrow">
            <a:avLst>
              <a:gd name="adj1" fmla="val 50000"/>
              <a:gd name="adj2" fmla="val 62500"/>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902" name="Text Box 41"/>
          <p:cNvSpPr txBox="1">
            <a:spLocks noChangeArrowheads="1"/>
          </p:cNvSpPr>
          <p:nvPr/>
        </p:nvSpPr>
        <p:spPr bwMode="auto">
          <a:xfrm>
            <a:off x="5364163" y="2822575"/>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a:solidFill>
                  <a:srgbClr val="990000"/>
                </a:solidFill>
              </a:rPr>
              <a:t>mulher, homem</a:t>
            </a:r>
          </a:p>
        </p:txBody>
      </p:sp>
      <p:sp>
        <p:nvSpPr>
          <p:cNvPr id="36903" name="AutoShape 44"/>
          <p:cNvSpPr>
            <a:spLocks noChangeArrowheads="1"/>
          </p:cNvSpPr>
          <p:nvPr/>
        </p:nvSpPr>
        <p:spPr bwMode="auto">
          <a:xfrm flipV="1">
            <a:off x="4859338" y="3284538"/>
            <a:ext cx="360362" cy="358775"/>
          </a:xfrm>
          <a:custGeom>
            <a:avLst/>
            <a:gdLst>
              <a:gd name="T0" fmla="*/ 4210129 w 21600"/>
              <a:gd name="T1" fmla="*/ 0 h 21600"/>
              <a:gd name="T2" fmla="*/ 4210129 w 21600"/>
              <a:gd name="T3" fmla="*/ 3354280 h 21600"/>
              <a:gd name="T4" fmla="*/ 900972 w 21600"/>
              <a:gd name="T5" fmla="*/ 5959236 h 21600"/>
              <a:gd name="T6" fmla="*/ 6012073 w 21600"/>
              <a:gd name="T7" fmla="*/ 167714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7289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9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9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9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8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8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9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8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8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8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8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8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8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8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8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8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8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8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8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8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8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8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87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8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8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88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P spid="36871" grpId="0"/>
      <p:bldP spid="36872" grpId="0"/>
      <p:bldP spid="36873" grpId="0"/>
      <p:bldP spid="36874" grpId="0"/>
      <p:bldP spid="36875" grpId="0"/>
      <p:bldP spid="36876" grpId="0"/>
      <p:bldP spid="36877" grpId="0"/>
      <p:bldP spid="36878" grpId="0"/>
      <p:bldP spid="36880" grpId="0"/>
      <p:bldP spid="36881" grpId="0"/>
      <p:bldP spid="36882" grpId="0"/>
      <p:bldP spid="36883" grpId="0"/>
      <p:bldP spid="36884" grpId="0"/>
      <p:bldP spid="36885" grpId="0"/>
      <p:bldP spid="36886" grpId="0" animBg="1"/>
      <p:bldP spid="36887" grpId="0" animBg="1"/>
      <p:bldP spid="36888" grpId="0" animBg="1"/>
      <p:bldP spid="36889" grpId="0" animBg="1"/>
      <p:bldP spid="36890" grpId="0" animBg="1"/>
      <p:bldP spid="36891" grpId="0" animBg="1"/>
      <p:bldP spid="36892" grpId="0" animBg="1"/>
      <p:bldP spid="36893" grpId="0" animBg="1"/>
      <p:bldP spid="36894" grpId="0" animBg="1"/>
      <p:bldP spid="36895" grpId="0" animBg="1"/>
      <p:bldP spid="36896" grpId="0" animBg="1"/>
      <p:bldP spid="36897" grpId="0" animBg="1"/>
      <p:bldP spid="36898" grpId="0" animBg="1"/>
      <p:bldP spid="36899" grpId="0" animBg="1"/>
      <p:bldP spid="36900" grpId="0" animBg="1"/>
      <p:bldP spid="36901" grpId="0" animBg="1"/>
      <p:bldP spid="36902" grpId="0"/>
      <p:bldP spid="369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0"/>
            <a:ext cx="8229600" cy="692150"/>
          </a:xfrm>
        </p:spPr>
        <p:txBody>
          <a:bodyPr/>
          <a:lstStyle/>
          <a:p>
            <a:pPr algn="l" eaLnBrk="1" hangingPunct="1"/>
            <a:r>
              <a:rPr lang="pt-BR" sz="2800" b="1" smtClean="0"/>
              <a:t>Estudo multipaíses: Prevalência da VPI nos países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876676867"/>
              </p:ext>
            </p:extLst>
          </p:nvPr>
        </p:nvGraphicFramePr>
        <p:xfrm>
          <a:off x="479425" y="776288"/>
          <a:ext cx="8613775" cy="5921375"/>
        </p:xfrm>
        <a:graphic>
          <a:graphicData uri="http://schemas.openxmlformats.org/drawingml/2006/chart">
            <c:chart xmlns:c="http://schemas.openxmlformats.org/drawingml/2006/chart" xmlns:r="http://schemas.openxmlformats.org/officeDocument/2006/relationships" r:id="rId3"/>
          </a:graphicData>
        </a:graphic>
      </p:graphicFrame>
      <p:sp>
        <p:nvSpPr>
          <p:cNvPr id="196613" name="Oval 5"/>
          <p:cNvSpPr>
            <a:spLocks noChangeArrowheads="1"/>
          </p:cNvSpPr>
          <p:nvPr/>
        </p:nvSpPr>
        <p:spPr bwMode="auto">
          <a:xfrm>
            <a:off x="4572000" y="1054100"/>
            <a:ext cx="2393950" cy="1222375"/>
          </a:xfrm>
          <a:prstGeom prst="ellipse">
            <a:avLst/>
          </a:prstGeom>
          <a:solidFill>
            <a:srgbClr val="FFCCFF"/>
          </a:solidFill>
          <a:ln w="9525">
            <a:solidFill>
              <a:srgbClr val="99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14" name="Oval 6"/>
          <p:cNvSpPr>
            <a:spLocks noChangeArrowheads="1"/>
          </p:cNvSpPr>
          <p:nvPr/>
        </p:nvSpPr>
        <p:spPr bwMode="auto">
          <a:xfrm>
            <a:off x="5992813" y="1054100"/>
            <a:ext cx="2393950" cy="1222375"/>
          </a:xfrm>
          <a:prstGeom prst="ellipse">
            <a:avLst/>
          </a:prstGeom>
          <a:solidFill>
            <a:srgbClr val="FFCCFF">
              <a:alpha val="50195"/>
            </a:srgbClr>
          </a:solidFill>
          <a:ln w="9525">
            <a:solidFill>
              <a:srgbClr val="99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sz="1800">
              <a:solidFill>
                <a:srgbClr val="CC3300"/>
              </a:solidFill>
              <a:latin typeface="Arial" pitchFamily="34" charset="0"/>
            </a:endParaRPr>
          </a:p>
        </p:txBody>
      </p:sp>
      <p:sp>
        <p:nvSpPr>
          <p:cNvPr id="196615" name="Text Box 7"/>
          <p:cNvSpPr txBox="1">
            <a:spLocks noChangeArrowheads="1"/>
          </p:cNvSpPr>
          <p:nvPr/>
        </p:nvSpPr>
        <p:spPr bwMode="auto">
          <a:xfrm>
            <a:off x="4873625" y="1196975"/>
            <a:ext cx="9032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b="1">
                <a:latin typeface="Arial" pitchFamily="34" charset="0"/>
              </a:rPr>
              <a:t>Física</a:t>
            </a:r>
          </a:p>
          <a:p>
            <a:pPr algn="ctr"/>
            <a:r>
              <a:rPr lang="pt-BR" sz="2000" b="1">
                <a:solidFill>
                  <a:srgbClr val="CC3300"/>
                </a:solidFill>
                <a:latin typeface="Arial" pitchFamily="34" charset="0"/>
              </a:rPr>
              <a:t>19% </a:t>
            </a:r>
          </a:p>
          <a:p>
            <a:pPr algn="ctr"/>
            <a:r>
              <a:rPr lang="pt-BR" sz="2000" b="1">
                <a:solidFill>
                  <a:srgbClr val="CC3300"/>
                </a:solidFill>
                <a:latin typeface="Arial" pitchFamily="34" charset="0"/>
              </a:rPr>
              <a:t> </a:t>
            </a:r>
            <a:r>
              <a:rPr lang="pt-BR" sz="2000" b="1">
                <a:solidFill>
                  <a:schemeClr val="accent2"/>
                </a:solidFill>
                <a:latin typeface="Arial" pitchFamily="34" charset="0"/>
              </a:rPr>
              <a:t>23%</a:t>
            </a:r>
          </a:p>
        </p:txBody>
      </p:sp>
      <p:sp>
        <p:nvSpPr>
          <p:cNvPr id="196616" name="Text Box 8"/>
          <p:cNvSpPr txBox="1">
            <a:spLocks noChangeArrowheads="1"/>
          </p:cNvSpPr>
          <p:nvPr/>
        </p:nvSpPr>
        <p:spPr bwMode="auto">
          <a:xfrm>
            <a:off x="7146925" y="1196975"/>
            <a:ext cx="1003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b="1">
                <a:latin typeface="Arial" pitchFamily="34" charset="0"/>
              </a:rPr>
              <a:t>Sexual</a:t>
            </a:r>
          </a:p>
          <a:p>
            <a:pPr algn="ctr"/>
            <a:r>
              <a:rPr lang="pt-BR" sz="2000" b="1">
                <a:solidFill>
                  <a:srgbClr val="CC3300"/>
                </a:solidFill>
                <a:latin typeface="Arial" pitchFamily="34" charset="0"/>
              </a:rPr>
              <a:t>2%</a:t>
            </a:r>
          </a:p>
          <a:p>
            <a:pPr algn="ctr"/>
            <a:r>
              <a:rPr lang="pt-BR" sz="2000" b="1">
                <a:solidFill>
                  <a:srgbClr val="CC3300"/>
                </a:solidFill>
                <a:latin typeface="Arial" pitchFamily="34" charset="0"/>
              </a:rPr>
              <a:t> </a:t>
            </a:r>
            <a:r>
              <a:rPr lang="pt-BR" sz="2000" b="1">
                <a:solidFill>
                  <a:schemeClr val="accent2"/>
                </a:solidFill>
                <a:latin typeface="Arial" pitchFamily="34" charset="0"/>
              </a:rPr>
              <a:t>3%</a:t>
            </a:r>
          </a:p>
        </p:txBody>
      </p:sp>
      <p:sp>
        <p:nvSpPr>
          <p:cNvPr id="196617" name="Text Box 9"/>
          <p:cNvSpPr txBox="1">
            <a:spLocks noChangeArrowheads="1"/>
          </p:cNvSpPr>
          <p:nvPr/>
        </p:nvSpPr>
        <p:spPr bwMode="auto">
          <a:xfrm>
            <a:off x="6218238" y="14986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b="1">
                <a:solidFill>
                  <a:srgbClr val="CC3300"/>
                </a:solidFill>
                <a:latin typeface="Arial" pitchFamily="34" charset="0"/>
              </a:rPr>
              <a:t>8%</a:t>
            </a:r>
          </a:p>
          <a:p>
            <a:pPr algn="ctr"/>
            <a:r>
              <a:rPr lang="pt-BR" sz="2000" b="1">
                <a:solidFill>
                  <a:schemeClr val="accent2"/>
                </a:solidFill>
                <a:latin typeface="Arial" pitchFamily="34" charset="0"/>
              </a:rPr>
              <a:t>11%</a:t>
            </a:r>
          </a:p>
        </p:txBody>
      </p:sp>
      <p:sp>
        <p:nvSpPr>
          <p:cNvPr id="196618" name="Text Box 10"/>
          <p:cNvSpPr txBox="1">
            <a:spLocks noChangeArrowheads="1"/>
          </p:cNvSpPr>
          <p:nvPr/>
        </p:nvSpPr>
        <p:spPr bwMode="auto">
          <a:xfrm>
            <a:off x="5435600" y="692150"/>
            <a:ext cx="2179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b="1"/>
              <a:t>Brasil: </a:t>
            </a:r>
            <a:r>
              <a:rPr lang="pt-BR" sz="2000" b="1">
                <a:solidFill>
                  <a:srgbClr val="CC0000"/>
                </a:solidFill>
              </a:rPr>
              <a:t>SP  ;  </a:t>
            </a:r>
            <a:r>
              <a:rPr lang="pt-BR" sz="2000" b="1">
                <a:solidFill>
                  <a:schemeClr val="accent2"/>
                </a:solidFill>
              </a:rPr>
              <a:t>ZMP</a:t>
            </a:r>
          </a:p>
        </p:txBody>
      </p:sp>
      <p:sp>
        <p:nvSpPr>
          <p:cNvPr id="196622" name="Line 14"/>
          <p:cNvSpPr>
            <a:spLocks noChangeShapeType="1"/>
          </p:cNvSpPr>
          <p:nvPr/>
        </p:nvSpPr>
        <p:spPr bwMode="auto">
          <a:xfrm flipV="1">
            <a:off x="6443663" y="2492375"/>
            <a:ext cx="0" cy="792163"/>
          </a:xfrm>
          <a:prstGeom prst="line">
            <a:avLst/>
          </a:prstGeom>
          <a:noFill/>
          <a:ln w="952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6623" name="Line 15"/>
          <p:cNvSpPr>
            <a:spLocks noChangeShapeType="1"/>
          </p:cNvSpPr>
          <p:nvPr/>
        </p:nvSpPr>
        <p:spPr bwMode="auto">
          <a:xfrm flipV="1">
            <a:off x="5076825" y="2276475"/>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1679527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6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66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6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66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6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P spid="196615" grpId="0"/>
      <p:bldP spid="196616" grpId="0"/>
      <p:bldP spid="196617" grpId="0"/>
      <p:bldP spid="196618" grpId="0"/>
      <p:bldP spid="196622" grpId="0" animBg="1"/>
      <p:bldP spid="1966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29480" y="888504"/>
            <a:ext cx="8763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BR" sz="3200" b="1" dirty="0">
                <a:solidFill>
                  <a:srgbClr val="FFFF00"/>
                </a:solidFill>
                <a:latin typeface="Calibri"/>
                <a:cs typeface="Arial" pitchFamily="34" charset="0"/>
              </a:rPr>
              <a:t>Violência sexual desde os 15 anos cometida por outros agressores</a:t>
            </a:r>
            <a:r>
              <a:rPr lang="pt-BR" sz="4000" dirty="0">
                <a:solidFill>
                  <a:srgbClr val="FFFF00"/>
                </a:solidFill>
                <a:latin typeface="Calibri"/>
                <a:cs typeface="Arial" pitchFamily="34" charset="0"/>
              </a:rPr>
              <a:t> </a:t>
            </a:r>
          </a:p>
        </p:txBody>
      </p:sp>
      <p:graphicFrame>
        <p:nvGraphicFramePr>
          <p:cNvPr id="114691" name="Object 3"/>
          <p:cNvGraphicFramePr>
            <a:graphicFrameLocks noChangeAspect="1"/>
          </p:cNvGraphicFramePr>
          <p:nvPr>
            <p:extLst>
              <p:ext uri="{D42A27DB-BD31-4B8C-83A1-F6EECF244321}">
                <p14:modId xmlns:p14="http://schemas.microsoft.com/office/powerpoint/2010/main" val="3449945377"/>
              </p:ext>
            </p:extLst>
          </p:nvPr>
        </p:nvGraphicFramePr>
        <p:xfrm>
          <a:off x="995363" y="2817813"/>
          <a:ext cx="6097587" cy="4065587"/>
        </p:xfrm>
        <a:graphic>
          <a:graphicData uri="http://schemas.openxmlformats.org/presentationml/2006/ole">
            <mc:AlternateContent xmlns:mc="http://schemas.openxmlformats.org/markup-compatibility/2006">
              <mc:Choice xmlns:v="urn:schemas-microsoft-com:vml" Requires="v">
                <p:oleObj spid="_x0000_s1028"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995363" y="2817813"/>
                        <a:ext cx="6097587" cy="406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2" name="Rectangle 4"/>
          <p:cNvSpPr>
            <a:spLocks noChangeArrowheads="1"/>
          </p:cNvSpPr>
          <p:nvPr/>
        </p:nvSpPr>
        <p:spPr bwMode="auto">
          <a:xfrm>
            <a:off x="5019675" y="2683768"/>
            <a:ext cx="3595688" cy="4572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1800" b="1" dirty="0">
                <a:solidFill>
                  <a:srgbClr val="CCFFCC"/>
                </a:solidFill>
                <a:latin typeface="Arial" pitchFamily="34" charset="0"/>
                <a:cs typeface="Arial" pitchFamily="34" charset="0"/>
              </a:rPr>
              <a:t>SP n=1172</a:t>
            </a:r>
            <a:r>
              <a:rPr lang="pt-BR" sz="1800" dirty="0">
                <a:solidFill>
                  <a:srgbClr val="009DD9"/>
                </a:solidFill>
                <a:latin typeface="Arial" pitchFamily="34" charset="0"/>
                <a:cs typeface="Arial" pitchFamily="34" charset="0"/>
              </a:rPr>
              <a:t>        </a:t>
            </a:r>
            <a:r>
              <a:rPr lang="pt-BR" sz="1800" b="1" dirty="0">
                <a:solidFill>
                  <a:srgbClr val="CCCCFF"/>
                </a:solidFill>
                <a:latin typeface="Arial" pitchFamily="34" charset="0"/>
                <a:cs typeface="Arial" pitchFamily="34" charset="0"/>
              </a:rPr>
              <a:t>PE n=1473</a:t>
            </a:r>
            <a:endParaRPr lang="pt-BR" sz="2000" b="1" dirty="0">
              <a:solidFill>
                <a:srgbClr val="CCCCFF"/>
              </a:solidFill>
              <a:latin typeface="Arial" pitchFamily="34" charset="0"/>
              <a:cs typeface="Arial" pitchFamily="34" charset="0"/>
            </a:endParaRPr>
          </a:p>
        </p:txBody>
      </p:sp>
      <p:sp>
        <p:nvSpPr>
          <p:cNvPr id="114693" name="Text Box 5"/>
          <p:cNvSpPr txBox="1">
            <a:spLocks noChangeArrowheads="1"/>
          </p:cNvSpPr>
          <p:nvPr/>
        </p:nvSpPr>
        <p:spPr bwMode="auto">
          <a:xfrm>
            <a:off x="5127625" y="3176141"/>
            <a:ext cx="354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solidFill>
                  <a:prstClr val="black"/>
                </a:solidFill>
                <a:cs typeface="Arial" pitchFamily="34" charset="0"/>
              </a:rPr>
              <a:t>Todas as Mulheres da amostra</a:t>
            </a:r>
            <a:endParaRPr lang="pt-BR">
              <a:solidFill>
                <a:prstClr val="black"/>
              </a:solidFill>
              <a:cs typeface="Arial" pitchFamily="34" charset="0"/>
            </a:endParaRPr>
          </a:p>
        </p:txBody>
      </p:sp>
      <p:sp>
        <p:nvSpPr>
          <p:cNvPr id="114694" name="Text Box 6"/>
          <p:cNvSpPr txBox="1">
            <a:spLocks noChangeArrowheads="1"/>
          </p:cNvSpPr>
          <p:nvPr/>
        </p:nvSpPr>
        <p:spPr bwMode="auto">
          <a:xfrm>
            <a:off x="483870" y="29845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pt-BR" b="1" dirty="0">
                <a:solidFill>
                  <a:prstClr val="black"/>
                </a:solidFill>
                <a:cs typeface="Arial" pitchFamily="34" charset="0"/>
              </a:rPr>
              <a:t>%</a:t>
            </a:r>
          </a:p>
        </p:txBody>
      </p:sp>
    </p:spTree>
    <p:extLst>
      <p:ext uri="{BB962C8B-B14F-4D97-AF65-F5344CB8AC3E}">
        <p14:creationId xmlns:p14="http://schemas.microsoft.com/office/powerpoint/2010/main" val="4159290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additive="base">
                                        <p:cTn id="7" dur="500" fill="hold"/>
                                        <p:tgtEl>
                                          <p:spTgt spid="114691"/>
                                        </p:tgtEl>
                                        <p:attrNameLst>
                                          <p:attrName>ppt_x</p:attrName>
                                        </p:attrNameLst>
                                      </p:cBhvr>
                                      <p:tavLst>
                                        <p:tav tm="0">
                                          <p:val>
                                            <p:strVal val="0-#ppt_w/2"/>
                                          </p:val>
                                        </p:tav>
                                        <p:tav tm="100000">
                                          <p:val>
                                            <p:strVal val="#ppt_x"/>
                                          </p:val>
                                        </p:tav>
                                      </p:tavLst>
                                    </p:anim>
                                    <p:anim calcmode="lin" valueType="num">
                                      <p:cBhvr additive="base">
                                        <p:cTn id="8" dur="500" fill="hold"/>
                                        <p:tgtEl>
                                          <p:spTgt spid="1146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4692"/>
                                        </p:tgtEl>
                                        <p:attrNameLst>
                                          <p:attrName>style.visibility</p:attrName>
                                        </p:attrNameLst>
                                      </p:cBhvr>
                                      <p:to>
                                        <p:strVal val="visible"/>
                                      </p:to>
                                    </p:set>
                                    <p:anim calcmode="lin" valueType="num">
                                      <p:cBhvr additive="base">
                                        <p:cTn id="12" dur="500" fill="hold"/>
                                        <p:tgtEl>
                                          <p:spTgt spid="114692"/>
                                        </p:tgtEl>
                                        <p:attrNameLst>
                                          <p:attrName>ppt_x</p:attrName>
                                        </p:attrNameLst>
                                      </p:cBhvr>
                                      <p:tavLst>
                                        <p:tav tm="0">
                                          <p:val>
                                            <p:strVal val="0-#ppt_w/2"/>
                                          </p:val>
                                        </p:tav>
                                        <p:tav tm="100000">
                                          <p:val>
                                            <p:strVal val="#ppt_x"/>
                                          </p:val>
                                        </p:tav>
                                      </p:tavLst>
                                    </p:anim>
                                    <p:anim calcmode="lin" valueType="num">
                                      <p:cBhvr additive="base">
                                        <p:cTn id="13" dur="500" fill="hold"/>
                                        <p:tgtEl>
                                          <p:spTgt spid="11469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4693"/>
                                        </p:tgtEl>
                                        <p:attrNameLst>
                                          <p:attrName>style.visibility</p:attrName>
                                        </p:attrNameLst>
                                      </p:cBhvr>
                                      <p:to>
                                        <p:strVal val="visible"/>
                                      </p:to>
                                    </p:set>
                                    <p:anim calcmode="lin" valueType="num">
                                      <p:cBhvr additive="base">
                                        <p:cTn id="17" dur="500" fill="hold"/>
                                        <p:tgtEl>
                                          <p:spTgt spid="114693"/>
                                        </p:tgtEl>
                                        <p:attrNameLst>
                                          <p:attrName>ppt_x</p:attrName>
                                        </p:attrNameLst>
                                      </p:cBhvr>
                                      <p:tavLst>
                                        <p:tav tm="0">
                                          <p:val>
                                            <p:strVal val="0-#ppt_w/2"/>
                                          </p:val>
                                        </p:tav>
                                        <p:tav tm="100000">
                                          <p:val>
                                            <p:strVal val="#ppt_x"/>
                                          </p:val>
                                        </p:tav>
                                      </p:tavLst>
                                    </p:anim>
                                    <p:anim calcmode="lin" valueType="num">
                                      <p:cBhvr additive="base">
                                        <p:cTn id="18" dur="500" fill="hold"/>
                                        <p:tgtEl>
                                          <p:spTgt spid="11469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4694"/>
                                        </p:tgtEl>
                                        <p:attrNameLst>
                                          <p:attrName>style.visibility</p:attrName>
                                        </p:attrNameLst>
                                      </p:cBhvr>
                                      <p:to>
                                        <p:strVal val="visible"/>
                                      </p:to>
                                    </p:set>
                                    <p:anim calcmode="lin" valueType="num">
                                      <p:cBhvr additive="base">
                                        <p:cTn id="22" dur="500" fill="hold"/>
                                        <p:tgtEl>
                                          <p:spTgt spid="114694"/>
                                        </p:tgtEl>
                                        <p:attrNameLst>
                                          <p:attrName>ppt_x</p:attrName>
                                        </p:attrNameLst>
                                      </p:cBhvr>
                                      <p:tavLst>
                                        <p:tav tm="0">
                                          <p:val>
                                            <p:strVal val="0-#ppt_w/2"/>
                                          </p:val>
                                        </p:tav>
                                        <p:tav tm="100000">
                                          <p:val>
                                            <p:strVal val="#ppt_x"/>
                                          </p:val>
                                        </p:tav>
                                      </p:tavLst>
                                    </p:anim>
                                    <p:anim calcmode="lin" valueType="num">
                                      <p:cBhvr additive="base">
                                        <p:cTn id="23" dur="500" fill="hold"/>
                                        <p:tgtEl>
                                          <p:spTgt spid="1146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4691" grpId="0"/>
      <p:bldP spid="114692" grpId="0" animBg="1" autoUpdateAnimBg="0"/>
      <p:bldP spid="114693" grpId="0" autoUpdateAnimBg="0"/>
      <p:bldP spid="1146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7950" y="152400"/>
            <a:ext cx="86677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pt-BR" sz="3200" dirty="0" smtClean="0">
                <a:solidFill>
                  <a:srgbClr val="FFFF00"/>
                </a:solidFill>
                <a:latin typeface="Arial" pitchFamily="34" charset="0"/>
              </a:rPr>
              <a:t>Invisibilidades: a importância da pergunta Polissemia do termo </a:t>
            </a:r>
            <a:r>
              <a:rPr lang="pt-BR" sz="3200" b="1" dirty="0" smtClean="0">
                <a:solidFill>
                  <a:srgbClr val="FFFF00"/>
                </a:solidFill>
                <a:latin typeface="Arial" pitchFamily="34" charset="0"/>
              </a:rPr>
              <a:t>violência</a:t>
            </a:r>
            <a:endParaRPr lang="pt-BR" sz="3200" dirty="0" smtClean="0">
              <a:solidFill>
                <a:srgbClr val="FFFF00"/>
              </a:solidFill>
              <a:latin typeface="Arial" pitchFamily="34" charset="0"/>
            </a:endParaRPr>
          </a:p>
        </p:txBody>
      </p:sp>
      <p:sp>
        <p:nvSpPr>
          <p:cNvPr id="186371" name="Rectangle 3"/>
          <p:cNvSpPr>
            <a:spLocks noChangeArrowheads="1"/>
          </p:cNvSpPr>
          <p:nvPr/>
        </p:nvSpPr>
        <p:spPr bwMode="auto">
          <a:xfrm>
            <a:off x="1403350" y="2276475"/>
            <a:ext cx="72723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pt-BR">
                <a:latin typeface="Arial" pitchFamily="34" charset="0"/>
              </a:rPr>
              <a:t>44,4% relataram agressões físicas;</a:t>
            </a:r>
          </a:p>
          <a:p>
            <a:pPr eaLnBrk="0" hangingPunct="0"/>
            <a:r>
              <a:rPr lang="pt-BR">
                <a:latin typeface="Arial" pitchFamily="34" charset="0"/>
              </a:rPr>
              <a:t>        76,9% por parceiro ou familiar</a:t>
            </a:r>
          </a:p>
          <a:p>
            <a:pPr eaLnBrk="0" hangingPunct="0"/>
            <a:endParaRPr lang="pt-BR">
              <a:latin typeface="Arial" pitchFamily="34" charset="0"/>
            </a:endParaRPr>
          </a:p>
          <a:p>
            <a:pPr algn="r" eaLnBrk="0" hangingPunct="0"/>
            <a:r>
              <a:rPr lang="pt-BR">
                <a:latin typeface="Arial" pitchFamily="34" charset="0"/>
              </a:rPr>
              <a:t>11,5% relataram relações sexuais forçadas;</a:t>
            </a:r>
          </a:p>
          <a:p>
            <a:pPr eaLnBrk="0" hangingPunct="0"/>
            <a:r>
              <a:rPr lang="pt-BR">
                <a:latin typeface="Arial" pitchFamily="34" charset="0"/>
              </a:rPr>
              <a:t>                               62,2% por parceiro ou familiar</a:t>
            </a:r>
          </a:p>
        </p:txBody>
      </p:sp>
      <p:sp>
        <p:nvSpPr>
          <p:cNvPr id="186372" name="Rectangle 4"/>
          <p:cNvSpPr>
            <a:spLocks noChangeArrowheads="1"/>
          </p:cNvSpPr>
          <p:nvPr/>
        </p:nvSpPr>
        <p:spPr bwMode="auto">
          <a:xfrm>
            <a:off x="827088" y="141287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b="1">
                <a:latin typeface="Arial" pitchFamily="34" charset="0"/>
              </a:rPr>
              <a:t>322 mulheres foram entrevistadas no CSE - FMUSP</a:t>
            </a:r>
          </a:p>
        </p:txBody>
      </p:sp>
      <p:sp>
        <p:nvSpPr>
          <p:cNvPr id="186374" name="Line 6"/>
          <p:cNvSpPr>
            <a:spLocks noChangeShapeType="1"/>
          </p:cNvSpPr>
          <p:nvPr/>
        </p:nvSpPr>
        <p:spPr bwMode="auto">
          <a:xfrm>
            <a:off x="1908175" y="2924175"/>
            <a:ext cx="0" cy="1512888"/>
          </a:xfrm>
          <a:prstGeom prst="line">
            <a:avLst/>
          </a:prstGeom>
          <a:noFill/>
          <a:ln w="9525">
            <a:solidFill>
              <a:srgbClr val="B8203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6375" name="Text Box 7"/>
          <p:cNvSpPr txBox="1">
            <a:spLocks noChangeArrowheads="1"/>
          </p:cNvSpPr>
          <p:nvPr/>
        </p:nvSpPr>
        <p:spPr bwMode="auto">
          <a:xfrm>
            <a:off x="179388" y="4508500"/>
            <a:ext cx="3744912" cy="822325"/>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a:solidFill>
                  <a:srgbClr val="990000"/>
                </a:solidFill>
                <a:latin typeface="Arial" pitchFamily="34" charset="0"/>
              </a:rPr>
              <a:t>46,9% consideraram sofrer violência na vida</a:t>
            </a:r>
          </a:p>
        </p:txBody>
      </p:sp>
      <p:sp>
        <p:nvSpPr>
          <p:cNvPr id="186376" name="Line 8"/>
          <p:cNvSpPr>
            <a:spLocks noChangeShapeType="1"/>
          </p:cNvSpPr>
          <p:nvPr/>
        </p:nvSpPr>
        <p:spPr bwMode="auto">
          <a:xfrm>
            <a:off x="6011863" y="4221163"/>
            <a:ext cx="0" cy="6477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6377" name="Text Box 9"/>
          <p:cNvSpPr txBox="1">
            <a:spLocks noChangeArrowheads="1"/>
          </p:cNvSpPr>
          <p:nvPr/>
        </p:nvSpPr>
        <p:spPr bwMode="auto">
          <a:xfrm>
            <a:off x="4751388" y="4868863"/>
            <a:ext cx="4392612" cy="822325"/>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a:solidFill>
                  <a:srgbClr val="990000"/>
                </a:solidFill>
                <a:latin typeface="Arial" pitchFamily="34" charset="0"/>
              </a:rPr>
              <a:t>70,3% consideraram sofrer violência na vida</a:t>
            </a:r>
          </a:p>
        </p:txBody>
      </p:sp>
      <p:sp>
        <p:nvSpPr>
          <p:cNvPr id="186378" name="Text Box 10"/>
          <p:cNvSpPr txBox="1">
            <a:spLocks noChangeArrowheads="1"/>
          </p:cNvSpPr>
          <p:nvPr/>
        </p:nvSpPr>
        <p:spPr bwMode="auto">
          <a:xfrm>
            <a:off x="684213" y="5661025"/>
            <a:ext cx="78958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dirty="0">
                <a:latin typeface="Arial" pitchFamily="34" charset="0"/>
              </a:rPr>
              <a:t>Perguntadas : O que é Violência</a:t>
            </a:r>
          </a:p>
          <a:p>
            <a:r>
              <a:rPr lang="pt-BR" dirty="0">
                <a:latin typeface="Arial" pitchFamily="34" charset="0"/>
              </a:rPr>
              <a:t>A resposta: abuso ou agressão sexual.... </a:t>
            </a:r>
            <a:r>
              <a:rPr lang="pt-BR" b="1" dirty="0">
                <a:solidFill>
                  <a:srgbClr val="FFFF00"/>
                </a:solidFill>
                <a:latin typeface="Arial" pitchFamily="34" charset="0"/>
              </a:rPr>
              <a:t>por estranhos</a:t>
            </a:r>
          </a:p>
        </p:txBody>
      </p:sp>
    </p:spTree>
    <p:extLst>
      <p:ext uri="{BB962C8B-B14F-4D97-AF65-F5344CB8AC3E}">
        <p14:creationId xmlns:p14="http://schemas.microsoft.com/office/powerpoint/2010/main" val="138673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637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637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637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637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63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6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2" grpId="0" autoUpdateAnimBg="0"/>
      <p:bldP spid="186374" grpId="0" animBg="1"/>
      <p:bldP spid="186375" grpId="0"/>
      <p:bldP spid="186376" grpId="0" animBg="1"/>
      <p:bldP spid="186377" grpId="0"/>
      <p:bldP spid="18637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1438" y="549275"/>
            <a:ext cx="5364162" cy="3816350"/>
          </a:xfrm>
          <a:ln>
            <a:miter lim="800000"/>
            <a:headEnd/>
            <a:tailEnd/>
          </a:ln>
          <a:extLst/>
        </p:spPr>
        <p:txBody>
          <a:bodyPr/>
          <a:lstStyle/>
          <a:p>
            <a:pPr eaLnBrk="1" hangingPunct="1">
              <a:defRPr/>
            </a:pPr>
            <a:r>
              <a:rPr lang="pt-BR" sz="2600" b="1" dirty="0">
                <a:solidFill>
                  <a:schemeClr val="tx1"/>
                </a:solidFill>
              </a:rPr>
              <a:t>Violência ou Abuso Sexual na Infância:</a:t>
            </a:r>
            <a:br>
              <a:rPr lang="pt-BR" sz="2600" b="1" dirty="0">
                <a:solidFill>
                  <a:schemeClr val="tx1"/>
                </a:solidFill>
              </a:rPr>
            </a:br>
            <a:r>
              <a:rPr lang="pt-BR" sz="2600" b="1" dirty="0">
                <a:solidFill>
                  <a:schemeClr val="tx1"/>
                </a:solidFill>
              </a:rPr>
              <a:t>Antes dos 15 anos, alguém tocou em você sexualmente ou obrigou-a a alguma atividade sexual que você não queria?</a:t>
            </a:r>
            <a:br>
              <a:rPr lang="pt-BR" sz="2600" b="1" dirty="0">
                <a:solidFill>
                  <a:schemeClr val="tx1"/>
                </a:solidFill>
              </a:rPr>
            </a:br>
            <a:r>
              <a:rPr lang="pt-BR" sz="2600" b="1" dirty="0">
                <a:solidFill>
                  <a:schemeClr val="tx1"/>
                </a:solidFill>
              </a:rPr>
              <a:t/>
            </a:r>
            <a:br>
              <a:rPr lang="pt-BR" sz="2600" b="1" dirty="0">
                <a:solidFill>
                  <a:schemeClr val="tx1"/>
                </a:solidFill>
              </a:rPr>
            </a:br>
            <a:endParaRPr lang="pt-BR" sz="2600" b="1" dirty="0">
              <a:solidFill>
                <a:srgbClr val="006600"/>
              </a:solidFill>
            </a:endParaRPr>
          </a:p>
        </p:txBody>
      </p:sp>
      <p:sp>
        <p:nvSpPr>
          <p:cNvPr id="68611" name="Text Box 3"/>
          <p:cNvSpPr txBox="1">
            <a:spLocks noChangeArrowheads="1"/>
          </p:cNvSpPr>
          <p:nvPr/>
        </p:nvSpPr>
        <p:spPr bwMode="auto">
          <a:xfrm>
            <a:off x="6300788" y="620077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t>[Schraiber et al., 2002]</a:t>
            </a:r>
          </a:p>
        </p:txBody>
      </p:sp>
      <p:sp>
        <p:nvSpPr>
          <p:cNvPr id="68612" name="Text Box 4"/>
          <p:cNvSpPr txBox="1">
            <a:spLocks noChangeArrowheads="1"/>
          </p:cNvSpPr>
          <p:nvPr/>
        </p:nvSpPr>
        <p:spPr bwMode="auto">
          <a:xfrm>
            <a:off x="168275" y="188913"/>
            <a:ext cx="8435975" cy="519112"/>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2800" b="1">
                <a:solidFill>
                  <a:schemeClr val="tx2"/>
                </a:solidFill>
                <a:latin typeface="Arial" pitchFamily="34" charset="0"/>
              </a:rPr>
              <a:t>Sub-informações em pesquisas: revelação difícil</a:t>
            </a:r>
          </a:p>
        </p:txBody>
      </p:sp>
      <p:grpSp>
        <p:nvGrpSpPr>
          <p:cNvPr id="68613" name="Group 5"/>
          <p:cNvGrpSpPr>
            <a:grpSpLocks/>
          </p:cNvGrpSpPr>
          <p:nvPr/>
        </p:nvGrpSpPr>
        <p:grpSpPr bwMode="auto">
          <a:xfrm>
            <a:off x="395288" y="4437063"/>
            <a:ext cx="4464050" cy="2208212"/>
            <a:chOff x="1152" y="1440"/>
            <a:chExt cx="9848" cy="5184"/>
          </a:xfrm>
        </p:grpSpPr>
        <p:grpSp>
          <p:nvGrpSpPr>
            <p:cNvPr id="68616" name="Group 6"/>
            <p:cNvGrpSpPr>
              <a:grpSpLocks/>
            </p:cNvGrpSpPr>
            <p:nvPr/>
          </p:nvGrpSpPr>
          <p:grpSpPr bwMode="auto">
            <a:xfrm>
              <a:off x="1152" y="1440"/>
              <a:ext cx="9839" cy="4736"/>
              <a:chOff x="1152" y="2100"/>
              <a:chExt cx="9839" cy="4736"/>
            </a:xfrm>
          </p:grpSpPr>
          <p:pic>
            <p:nvPicPr>
              <p:cNvPr id="68623" name="Picture 7" descr="sadk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 y="2100"/>
                <a:ext cx="4518" cy="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8" descr="happyk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4" y="2100"/>
                <a:ext cx="4637" cy="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17" name="Group 9"/>
            <p:cNvGrpSpPr>
              <a:grpSpLocks/>
            </p:cNvGrpSpPr>
            <p:nvPr/>
          </p:nvGrpSpPr>
          <p:grpSpPr bwMode="auto">
            <a:xfrm>
              <a:off x="3024" y="6192"/>
              <a:ext cx="5472" cy="432"/>
              <a:chOff x="3024" y="7056"/>
              <a:chExt cx="5472" cy="432"/>
            </a:xfrm>
          </p:grpSpPr>
          <p:sp>
            <p:nvSpPr>
              <p:cNvPr id="68621" name="Rectangle 10"/>
              <p:cNvSpPr>
                <a:spLocks noChangeArrowheads="1"/>
              </p:cNvSpPr>
              <p:nvPr/>
            </p:nvSpPr>
            <p:spPr bwMode="auto">
              <a:xfrm>
                <a:off x="3024" y="7056"/>
                <a:ext cx="432" cy="432"/>
              </a:xfrm>
              <a:prstGeom prst="rect">
                <a:avLst/>
              </a:prstGeom>
              <a:solidFill>
                <a:srgbClr val="FFFFFF"/>
              </a:solidFill>
              <a:ln w="9525">
                <a:solidFill>
                  <a:srgbClr val="000000"/>
                </a:solidFill>
                <a:miter lim="800000"/>
                <a:headEnd/>
                <a:tailEnd/>
              </a:ln>
            </p:spPr>
            <p:txBody>
              <a:bodyPr/>
              <a:lstStyle/>
              <a:p>
                <a:endParaRPr lang="pt-BR"/>
              </a:p>
            </p:txBody>
          </p:sp>
          <p:sp>
            <p:nvSpPr>
              <p:cNvPr id="68622" name="Rectangle 11"/>
              <p:cNvSpPr>
                <a:spLocks noChangeArrowheads="1"/>
              </p:cNvSpPr>
              <p:nvPr/>
            </p:nvSpPr>
            <p:spPr bwMode="auto">
              <a:xfrm>
                <a:off x="8064" y="7056"/>
                <a:ext cx="432" cy="432"/>
              </a:xfrm>
              <a:prstGeom prst="rect">
                <a:avLst/>
              </a:prstGeom>
              <a:solidFill>
                <a:srgbClr val="FFFFFF"/>
              </a:solidFill>
              <a:ln w="9525">
                <a:solidFill>
                  <a:srgbClr val="000000"/>
                </a:solidFill>
                <a:miter lim="800000"/>
                <a:headEnd/>
                <a:tailEnd/>
              </a:ln>
            </p:spPr>
            <p:txBody>
              <a:bodyPr/>
              <a:lstStyle/>
              <a:p>
                <a:endParaRPr lang="pt-BR"/>
              </a:p>
            </p:txBody>
          </p:sp>
        </p:grpSp>
        <p:grpSp>
          <p:nvGrpSpPr>
            <p:cNvPr id="68618" name="Group 12"/>
            <p:cNvGrpSpPr>
              <a:grpSpLocks/>
            </p:cNvGrpSpPr>
            <p:nvPr/>
          </p:nvGrpSpPr>
          <p:grpSpPr bwMode="auto">
            <a:xfrm>
              <a:off x="1161" y="1444"/>
              <a:ext cx="9839" cy="4736"/>
              <a:chOff x="1152" y="2100"/>
              <a:chExt cx="9839" cy="4736"/>
            </a:xfrm>
          </p:grpSpPr>
          <p:pic>
            <p:nvPicPr>
              <p:cNvPr id="68619" name="Picture 13" descr="sadk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 y="2100"/>
                <a:ext cx="4518" cy="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4" descr="happyk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4" y="2100"/>
                <a:ext cx="4637" cy="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9455" name="Rectangle 15"/>
          <p:cNvSpPr>
            <a:spLocks noChangeArrowheads="1"/>
          </p:cNvSpPr>
          <p:nvPr/>
        </p:nvSpPr>
        <p:spPr bwMode="auto">
          <a:xfrm>
            <a:off x="5435600" y="1484313"/>
            <a:ext cx="3313113" cy="3529012"/>
          </a:xfrm>
          <a:prstGeom prst="rect">
            <a:avLst/>
          </a:prstGeom>
          <a:noFill/>
          <a:ln w="5715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189456" name="Text Box 16"/>
          <p:cNvSpPr txBox="1">
            <a:spLocks noChangeArrowheads="1"/>
          </p:cNvSpPr>
          <p:nvPr/>
        </p:nvSpPr>
        <p:spPr bwMode="auto">
          <a:xfrm>
            <a:off x="5867400" y="1700213"/>
            <a:ext cx="24384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2800" dirty="0">
                <a:solidFill>
                  <a:srgbClr val="990000"/>
                </a:solidFill>
              </a:rPr>
              <a:t>SP</a:t>
            </a:r>
            <a:r>
              <a:rPr lang="pt-BR" sz="2800" dirty="0">
                <a:solidFill>
                  <a:schemeClr val="tx2"/>
                </a:solidFill>
              </a:rPr>
              <a:t>           </a:t>
            </a:r>
            <a:r>
              <a:rPr lang="pt-BR" sz="2800" dirty="0">
                <a:solidFill>
                  <a:srgbClr val="CC6600"/>
                </a:solidFill>
              </a:rPr>
              <a:t> ZMP</a:t>
            </a:r>
          </a:p>
          <a:p>
            <a:pPr eaLnBrk="1" hangingPunct="1"/>
            <a:endParaRPr lang="pt-BR" sz="2800" dirty="0">
              <a:solidFill>
                <a:srgbClr val="FF9900"/>
              </a:solidFill>
            </a:endParaRPr>
          </a:p>
          <a:p>
            <a:pPr eaLnBrk="1" hangingPunct="1"/>
            <a:r>
              <a:rPr lang="pt-BR" sz="2800" dirty="0">
                <a:solidFill>
                  <a:schemeClr val="tx2"/>
                </a:solidFill>
              </a:rPr>
              <a:t>FACE A FACE</a:t>
            </a:r>
          </a:p>
          <a:p>
            <a:pPr eaLnBrk="1" hangingPunct="1"/>
            <a:r>
              <a:rPr lang="pt-BR" sz="2800" dirty="0"/>
              <a:t>7,8% ;  5,8%</a:t>
            </a:r>
          </a:p>
          <a:p>
            <a:pPr eaLnBrk="1" hangingPunct="1"/>
            <a:endParaRPr lang="pt-BR" sz="2800" dirty="0">
              <a:solidFill>
                <a:srgbClr val="CC6600"/>
              </a:solidFill>
            </a:endParaRPr>
          </a:p>
          <a:p>
            <a:pPr eaLnBrk="1" hangingPunct="1"/>
            <a:r>
              <a:rPr lang="pt-BR" sz="2800" dirty="0">
                <a:solidFill>
                  <a:schemeClr val="tx2"/>
                </a:solidFill>
              </a:rPr>
              <a:t>ANÔNIMA</a:t>
            </a:r>
          </a:p>
          <a:p>
            <a:pPr eaLnBrk="1" hangingPunct="1"/>
            <a:r>
              <a:rPr lang="pt-BR" sz="2800" dirty="0">
                <a:solidFill>
                  <a:srgbClr val="FFFFFF"/>
                </a:solidFill>
              </a:rPr>
              <a:t>11,6%;  8,7%</a:t>
            </a:r>
          </a:p>
        </p:txBody>
      </p:sp>
      <p:sp>
        <p:nvSpPr>
          <p:cNvPr id="2" name="TextBox 1"/>
          <p:cNvSpPr txBox="1"/>
          <p:nvPr/>
        </p:nvSpPr>
        <p:spPr>
          <a:xfrm>
            <a:off x="399368" y="3691168"/>
            <a:ext cx="4482680" cy="369332"/>
          </a:xfrm>
          <a:prstGeom prst="rect">
            <a:avLst/>
          </a:prstGeom>
          <a:noFill/>
        </p:spPr>
        <p:txBody>
          <a:bodyPr wrap="none" rtlCol="0">
            <a:spAutoFit/>
          </a:bodyPr>
          <a:lstStyle/>
          <a:p>
            <a:r>
              <a:rPr lang="pt-BR" b="1" dirty="0"/>
              <a:t>Entrevista </a:t>
            </a:r>
            <a:r>
              <a:rPr lang="pt-BR" b="1" dirty="0">
                <a:solidFill>
                  <a:srgbClr val="CC6600"/>
                </a:solidFill>
              </a:rPr>
              <a:t>Face a face</a:t>
            </a:r>
            <a:r>
              <a:rPr lang="pt-BR" b="1" dirty="0"/>
              <a:t> E  </a:t>
            </a:r>
            <a:r>
              <a:rPr lang="pt-BR" b="1" dirty="0">
                <a:solidFill>
                  <a:srgbClr val="006600"/>
                </a:solidFill>
              </a:rPr>
              <a:t>Cédulas anônimas</a:t>
            </a:r>
            <a:endParaRPr lang="en-US" dirty="0"/>
          </a:p>
        </p:txBody>
      </p:sp>
    </p:spTree>
    <p:extLst>
      <p:ext uri="{BB962C8B-B14F-4D97-AF65-F5344CB8AC3E}">
        <p14:creationId xmlns:p14="http://schemas.microsoft.com/office/powerpoint/2010/main" val="877528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55" grpId="0" animBg="1"/>
      <p:bldP spid="189456"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Viol</a:t>
            </a:r>
            <a:r>
              <a:rPr lang="en-US" dirty="0" err="1" smtClean="0"/>
              <a:t>ência</a:t>
            </a:r>
            <a:r>
              <a:rPr lang="en-US" dirty="0" smtClean="0"/>
              <a:t> contra </a:t>
            </a:r>
            <a:r>
              <a:rPr lang="en-US" dirty="0" err="1" smtClean="0"/>
              <a:t>os</a:t>
            </a:r>
            <a:r>
              <a:rPr lang="en-US" dirty="0" smtClean="0"/>
              <a:t> </a:t>
            </a:r>
            <a:r>
              <a:rPr lang="en-US" dirty="0" err="1" smtClean="0"/>
              <a:t>idosos</a:t>
            </a:r>
            <a:endParaRPr lang="en-US" dirty="0"/>
          </a:p>
        </p:txBody>
      </p:sp>
      <p:sp>
        <p:nvSpPr>
          <p:cNvPr id="4" name="TextBox 3"/>
          <p:cNvSpPr txBox="1"/>
          <p:nvPr/>
        </p:nvSpPr>
        <p:spPr>
          <a:xfrm>
            <a:off x="396744" y="2232967"/>
            <a:ext cx="8390482" cy="446276"/>
          </a:xfrm>
          <a:prstGeom prst="rect">
            <a:avLst/>
          </a:prstGeom>
          <a:noFill/>
        </p:spPr>
        <p:txBody>
          <a:bodyPr wrap="none" rtlCol="0">
            <a:spAutoFit/>
          </a:bodyPr>
          <a:lstStyle/>
          <a:p>
            <a:r>
              <a:rPr lang="en-US" sz="2300" dirty="0" err="1" smtClean="0"/>
              <a:t>Literatura</a:t>
            </a:r>
            <a:r>
              <a:rPr lang="en-US" sz="2300" dirty="0" smtClean="0"/>
              <a:t> </a:t>
            </a:r>
            <a:r>
              <a:rPr lang="en-US" sz="2300" dirty="0" err="1" smtClean="0"/>
              <a:t>menos</a:t>
            </a:r>
            <a:r>
              <a:rPr lang="en-US" sz="2300" dirty="0" smtClean="0"/>
              <a:t> </a:t>
            </a:r>
            <a:r>
              <a:rPr lang="en-US" sz="2300" dirty="0" err="1" smtClean="0"/>
              <a:t>abundante</a:t>
            </a:r>
            <a:r>
              <a:rPr lang="en-US" sz="2300" dirty="0" smtClean="0"/>
              <a:t> </a:t>
            </a:r>
            <a:r>
              <a:rPr lang="en-US" sz="2300" dirty="0" err="1" smtClean="0"/>
              <a:t>quando</a:t>
            </a:r>
            <a:r>
              <a:rPr lang="en-US" sz="2300" dirty="0" smtClean="0"/>
              <a:t> </a:t>
            </a:r>
            <a:r>
              <a:rPr lang="en-US" sz="2300" dirty="0" err="1" smtClean="0"/>
              <a:t>comparada</a:t>
            </a:r>
            <a:r>
              <a:rPr lang="en-US" sz="2300" dirty="0" smtClean="0"/>
              <a:t> a </a:t>
            </a:r>
            <a:r>
              <a:rPr lang="en-US" sz="2300" dirty="0" err="1" smtClean="0"/>
              <a:t>crian</a:t>
            </a:r>
            <a:r>
              <a:rPr lang="en-US" sz="2300" dirty="0" err="1" smtClean="0"/>
              <a:t>ças</a:t>
            </a:r>
            <a:r>
              <a:rPr lang="en-US" sz="2300" dirty="0" smtClean="0"/>
              <a:t> e </a:t>
            </a:r>
            <a:r>
              <a:rPr lang="en-US" sz="2300" dirty="0" err="1" smtClean="0"/>
              <a:t>mulheres</a:t>
            </a:r>
            <a:endParaRPr lang="en-US" sz="2300" dirty="0"/>
          </a:p>
        </p:txBody>
      </p:sp>
      <p:sp>
        <p:nvSpPr>
          <p:cNvPr id="5" name="TextBox 4"/>
          <p:cNvSpPr txBox="1"/>
          <p:nvPr/>
        </p:nvSpPr>
        <p:spPr>
          <a:xfrm>
            <a:off x="396744" y="3107035"/>
            <a:ext cx="8481790" cy="2186496"/>
          </a:xfrm>
          <a:prstGeom prst="rect">
            <a:avLst/>
          </a:prstGeom>
          <a:noFill/>
        </p:spPr>
        <p:txBody>
          <a:bodyPr wrap="none" rtlCol="0">
            <a:spAutoFit/>
          </a:bodyPr>
          <a:lstStyle/>
          <a:p>
            <a:pPr>
              <a:lnSpc>
                <a:spcPct val="150000"/>
              </a:lnSpc>
            </a:pPr>
            <a:r>
              <a:rPr lang="en-US" sz="2300" dirty="0" err="1" smtClean="0"/>
              <a:t>Em</a:t>
            </a:r>
            <a:r>
              <a:rPr lang="en-US" sz="2300" dirty="0" smtClean="0"/>
              <a:t> </a:t>
            </a:r>
            <a:r>
              <a:rPr lang="en-US" sz="2300" dirty="0" err="1" smtClean="0"/>
              <a:t>uma</a:t>
            </a:r>
            <a:r>
              <a:rPr lang="en-US" sz="2300" dirty="0" smtClean="0"/>
              <a:t> </a:t>
            </a:r>
            <a:r>
              <a:rPr lang="en-US" sz="2300" dirty="0" err="1" smtClean="0"/>
              <a:t>revis</a:t>
            </a:r>
            <a:r>
              <a:rPr lang="en-US" sz="2300" dirty="0" err="1" smtClean="0"/>
              <a:t>ão</a:t>
            </a:r>
            <a:r>
              <a:rPr lang="en-US" sz="2300" dirty="0" smtClean="0"/>
              <a:t> </a:t>
            </a:r>
            <a:r>
              <a:rPr lang="en-US" sz="2300" dirty="0" err="1" smtClean="0"/>
              <a:t>sistemática</a:t>
            </a:r>
            <a:r>
              <a:rPr lang="en-US" sz="2300" dirty="0" smtClean="0"/>
              <a:t> dos </a:t>
            </a:r>
            <a:r>
              <a:rPr lang="en-US" sz="2300" dirty="0" err="1" smtClean="0"/>
              <a:t>estudos</a:t>
            </a:r>
            <a:r>
              <a:rPr lang="en-US" sz="2300" dirty="0" smtClean="0"/>
              <a:t> de </a:t>
            </a:r>
            <a:r>
              <a:rPr lang="en-US" sz="2300" dirty="0" err="1" smtClean="0"/>
              <a:t>prevalência</a:t>
            </a:r>
            <a:r>
              <a:rPr lang="en-US" sz="2300" dirty="0" smtClean="0"/>
              <a:t>, Cooper e cols </a:t>
            </a:r>
            <a:br>
              <a:rPr lang="en-US" sz="2300" dirty="0" smtClean="0"/>
            </a:br>
            <a:r>
              <a:rPr lang="en-US" sz="2300" dirty="0" smtClean="0"/>
              <a:t>(2008) </a:t>
            </a:r>
            <a:r>
              <a:rPr lang="en-US" sz="2300" dirty="0" err="1" smtClean="0"/>
              <a:t>sumarizaram</a:t>
            </a:r>
            <a:r>
              <a:rPr lang="en-US" sz="2300" dirty="0" smtClean="0"/>
              <a:t> </a:t>
            </a:r>
            <a:r>
              <a:rPr lang="en-US" sz="2300" dirty="0" err="1" smtClean="0"/>
              <a:t>que</a:t>
            </a:r>
            <a:r>
              <a:rPr lang="en-US" sz="2300" dirty="0" smtClean="0"/>
              <a:t> </a:t>
            </a:r>
            <a:r>
              <a:rPr lang="en-US" sz="2300" dirty="0" err="1" smtClean="0"/>
              <a:t>cerca</a:t>
            </a:r>
            <a:r>
              <a:rPr lang="en-US" sz="2300" dirty="0" smtClean="0"/>
              <a:t> de 6,3</a:t>
            </a:r>
            <a:r>
              <a:rPr lang="en-US" sz="2300" dirty="0"/>
              <a:t>% </a:t>
            </a:r>
            <a:r>
              <a:rPr lang="en-US" sz="2300" dirty="0" err="1" smtClean="0"/>
              <a:t>idosos</a:t>
            </a:r>
            <a:r>
              <a:rPr lang="en-US" sz="2300" dirty="0" smtClean="0"/>
              <a:t> </a:t>
            </a:r>
            <a:r>
              <a:rPr lang="en-US" sz="2300" dirty="0" err="1" smtClean="0"/>
              <a:t>relataram</a:t>
            </a:r>
            <a:r>
              <a:rPr lang="en-US" sz="2300" dirty="0" smtClean="0"/>
              <a:t> </a:t>
            </a:r>
            <a:r>
              <a:rPr lang="en-US" sz="2300" dirty="0" err="1" smtClean="0"/>
              <a:t>abuso</a:t>
            </a:r>
            <a:r>
              <a:rPr lang="en-US" sz="2300" dirty="0" smtClean="0"/>
              <a:t> </a:t>
            </a:r>
            <a:br>
              <a:rPr lang="en-US" sz="2300" dirty="0" smtClean="0"/>
            </a:br>
            <a:r>
              <a:rPr lang="en-US" sz="2300" dirty="0" err="1" smtClean="0"/>
              <a:t>significativo</a:t>
            </a:r>
            <a:r>
              <a:rPr lang="en-US" sz="2300" dirty="0" smtClean="0"/>
              <a:t> no </a:t>
            </a:r>
            <a:r>
              <a:rPr lang="en-US" sz="2300" dirty="0" err="1" smtClean="0"/>
              <a:t>último</a:t>
            </a:r>
            <a:r>
              <a:rPr lang="en-US" sz="2300" dirty="0" smtClean="0"/>
              <a:t> </a:t>
            </a:r>
            <a:r>
              <a:rPr lang="en-US" sz="2300" dirty="0" err="1" smtClean="0"/>
              <a:t>mês</a:t>
            </a:r>
            <a:r>
              <a:rPr lang="en-US" sz="2300" dirty="0" smtClean="0"/>
              <a:t> e </a:t>
            </a:r>
            <a:r>
              <a:rPr lang="en-US" sz="2300" dirty="0" err="1" smtClean="0"/>
              <a:t>que</a:t>
            </a:r>
            <a:r>
              <a:rPr lang="en-US" sz="2300" dirty="0" smtClean="0"/>
              <a:t> </a:t>
            </a:r>
            <a:r>
              <a:rPr lang="en-US" sz="2300" dirty="0" smtClean="0"/>
              <a:t> 5,6</a:t>
            </a:r>
            <a:r>
              <a:rPr lang="en-US" sz="2300" dirty="0"/>
              <a:t>% </a:t>
            </a:r>
            <a:r>
              <a:rPr lang="en-US" sz="2300" dirty="0" smtClean="0"/>
              <a:t>dos </a:t>
            </a:r>
            <a:r>
              <a:rPr lang="en-US" sz="2300" dirty="0" err="1" smtClean="0"/>
              <a:t>casais</a:t>
            </a:r>
            <a:r>
              <a:rPr lang="en-US" sz="2300" dirty="0" smtClean="0"/>
              <a:t>  </a:t>
            </a:r>
            <a:r>
              <a:rPr lang="en-US" sz="2300" dirty="0" err="1" smtClean="0"/>
              <a:t>relataram</a:t>
            </a:r>
            <a:r>
              <a:rPr lang="en-US" sz="2300" dirty="0" smtClean="0"/>
              <a:t> a </a:t>
            </a:r>
            <a:br>
              <a:rPr lang="en-US" sz="2300" dirty="0" smtClean="0"/>
            </a:br>
            <a:r>
              <a:rPr lang="en-US" sz="2300" dirty="0" err="1" smtClean="0"/>
              <a:t>ocorr</a:t>
            </a:r>
            <a:r>
              <a:rPr lang="en-US" sz="2300" dirty="0" err="1" smtClean="0"/>
              <a:t>ência</a:t>
            </a:r>
            <a:r>
              <a:rPr lang="en-US" sz="2300" dirty="0" smtClean="0"/>
              <a:t> de </a:t>
            </a:r>
            <a:r>
              <a:rPr lang="en-US" sz="2300" dirty="0" err="1" smtClean="0"/>
              <a:t>violência</a:t>
            </a:r>
            <a:r>
              <a:rPr lang="en-US" sz="2300" dirty="0" smtClean="0"/>
              <a:t> </a:t>
            </a:r>
            <a:r>
              <a:rPr lang="en-US" sz="2300" dirty="0" err="1" smtClean="0"/>
              <a:t>física</a:t>
            </a:r>
            <a:r>
              <a:rPr lang="en-US" sz="2300" dirty="0" smtClean="0"/>
              <a:t> no </a:t>
            </a:r>
            <a:r>
              <a:rPr lang="en-US" sz="2300" dirty="0" err="1" smtClean="0"/>
              <a:t>último</a:t>
            </a:r>
            <a:r>
              <a:rPr lang="en-US" sz="2300" dirty="0" smtClean="0"/>
              <a:t> </a:t>
            </a:r>
            <a:r>
              <a:rPr lang="en-US" sz="2300" dirty="0" err="1" smtClean="0"/>
              <a:t>ano</a:t>
            </a:r>
            <a:endParaRPr lang="en-US" sz="2300" dirty="0"/>
          </a:p>
        </p:txBody>
      </p:sp>
    </p:spTree>
    <p:extLst>
      <p:ext uri="{BB962C8B-B14F-4D97-AF65-F5344CB8AC3E}">
        <p14:creationId xmlns:p14="http://schemas.microsoft.com/office/powerpoint/2010/main" val="115909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482975" y="115887"/>
            <a:ext cx="7772400" cy="720725"/>
          </a:xfrm>
        </p:spPr>
        <p:txBody>
          <a:bodyPr/>
          <a:lstStyle/>
          <a:p>
            <a:r>
              <a:rPr lang="pt-BR" sz="2800" b="1" dirty="0" smtClean="0"/>
              <a:t>PARA SABER MAIS:</a:t>
            </a:r>
          </a:p>
        </p:txBody>
      </p:sp>
      <p:sp>
        <p:nvSpPr>
          <p:cNvPr id="51203" name="Rectangle 3"/>
          <p:cNvSpPr>
            <a:spLocks noGrp="1" noChangeArrowheads="1"/>
          </p:cNvSpPr>
          <p:nvPr>
            <p:ph idx="1"/>
          </p:nvPr>
        </p:nvSpPr>
        <p:spPr>
          <a:xfrm>
            <a:off x="0" y="863759"/>
            <a:ext cx="9144000" cy="6300787"/>
          </a:xfrm>
          <a:solidFill>
            <a:schemeClr val="accent3">
              <a:lumMod val="75000"/>
            </a:schemeClr>
          </a:solidFill>
        </p:spPr>
        <p:txBody>
          <a:bodyPr/>
          <a:lstStyle/>
          <a:p>
            <a:pPr marL="457200" indent="-457200">
              <a:lnSpc>
                <a:spcPct val="80000"/>
              </a:lnSpc>
              <a:spcBef>
                <a:spcPct val="0"/>
              </a:spcBef>
              <a:spcAft>
                <a:spcPct val="50000"/>
              </a:spcAft>
              <a:defRPr/>
            </a:pPr>
            <a:r>
              <a:rPr lang="pt-BR" sz="1700" dirty="0" err="1" smtClean="0">
                <a:solidFill>
                  <a:schemeClr val="bg2"/>
                </a:solidFill>
              </a:rPr>
              <a:t>Schraiber</a:t>
            </a:r>
            <a:r>
              <a:rPr lang="pt-BR" sz="1700" dirty="0" smtClean="0">
                <a:solidFill>
                  <a:schemeClr val="bg2"/>
                </a:solidFill>
              </a:rPr>
              <a:t> LB, D’ Oliveira AFPL. Violência e Saúde IN </a:t>
            </a:r>
            <a:r>
              <a:rPr lang="pt-BR" sz="1700" b="1" dirty="0" smtClean="0">
                <a:solidFill>
                  <a:schemeClr val="bg2"/>
                </a:solidFill>
              </a:rPr>
              <a:t>Clínica Médica</a:t>
            </a:r>
            <a:r>
              <a:rPr lang="pt-BR" sz="1700" dirty="0" smtClean="0">
                <a:solidFill>
                  <a:schemeClr val="bg2"/>
                </a:solidFill>
              </a:rPr>
              <a:t> ed</a:t>
            </a:r>
            <a:r>
              <a:rPr lang="pt-BR" sz="1700" dirty="0" smtClean="0">
                <a:solidFill>
                  <a:schemeClr val="bg2"/>
                </a:solidFill>
              </a:rPr>
              <a:t>. Barueri </a:t>
            </a:r>
            <a:r>
              <a:rPr lang="pt-BR" sz="1700" dirty="0" smtClean="0">
                <a:solidFill>
                  <a:schemeClr val="bg2"/>
                </a:solidFill>
              </a:rPr>
              <a:t>- SP : Manole, 2009, v.1, p. 390-402 </a:t>
            </a:r>
            <a:endParaRPr lang="en-US" sz="1700" dirty="0" smtClean="0">
              <a:solidFill>
                <a:schemeClr val="bg2"/>
              </a:solidFill>
            </a:endParaRPr>
          </a:p>
          <a:p>
            <a:pPr marL="457200" indent="-457200">
              <a:lnSpc>
                <a:spcPct val="80000"/>
              </a:lnSpc>
              <a:spcBef>
                <a:spcPct val="0"/>
              </a:spcBef>
              <a:spcAft>
                <a:spcPct val="50000"/>
              </a:spcAft>
              <a:defRPr/>
            </a:pPr>
            <a:r>
              <a:rPr lang="en-US" sz="1700" dirty="0" smtClean="0">
                <a:solidFill>
                  <a:schemeClr val="bg2"/>
                </a:solidFill>
              </a:rPr>
              <a:t>Garcia-Moreno C, Jansen HAFM, Ellsberg M, </a:t>
            </a:r>
            <a:r>
              <a:rPr lang="en-US" sz="1700" dirty="0" err="1" smtClean="0">
                <a:solidFill>
                  <a:schemeClr val="bg2"/>
                </a:solidFill>
              </a:rPr>
              <a:t>Heise</a:t>
            </a:r>
            <a:r>
              <a:rPr lang="en-US" sz="1700" dirty="0" smtClean="0">
                <a:solidFill>
                  <a:schemeClr val="bg2"/>
                </a:solidFill>
              </a:rPr>
              <a:t> L, Watts C [on behalf of WHO </a:t>
            </a:r>
            <a:r>
              <a:rPr lang="en-US" sz="1700" dirty="0" err="1" smtClean="0">
                <a:solidFill>
                  <a:schemeClr val="bg2"/>
                </a:solidFill>
              </a:rPr>
              <a:t>Multicountry</a:t>
            </a:r>
            <a:r>
              <a:rPr lang="en-US" sz="1700" dirty="0" smtClean="0">
                <a:solidFill>
                  <a:schemeClr val="bg2"/>
                </a:solidFill>
              </a:rPr>
              <a:t> Study Team]. Prevalence of intimate partner violence: findings from the WHO multi-country study on women’s health and domestic violence.  </a:t>
            </a:r>
            <a:r>
              <a:rPr lang="en-US" sz="1700" b="1" dirty="0" smtClean="0">
                <a:solidFill>
                  <a:schemeClr val="bg2"/>
                </a:solidFill>
              </a:rPr>
              <a:t>Lancet</a:t>
            </a:r>
            <a:r>
              <a:rPr lang="en-US" sz="1700" dirty="0" smtClean="0">
                <a:solidFill>
                  <a:schemeClr val="bg2"/>
                </a:solidFill>
              </a:rPr>
              <a:t> 2006; 368: 1260-1269</a:t>
            </a:r>
            <a:r>
              <a:rPr lang="pt-BR" sz="1700" dirty="0" smtClean="0">
                <a:solidFill>
                  <a:schemeClr val="bg2"/>
                </a:solidFill>
              </a:rPr>
              <a:t> </a:t>
            </a:r>
            <a:endParaRPr lang="en-US" sz="1700" dirty="0" smtClean="0">
              <a:solidFill>
                <a:schemeClr val="bg2"/>
              </a:solidFill>
            </a:endParaRPr>
          </a:p>
          <a:p>
            <a:pPr marL="457200" indent="-457200">
              <a:lnSpc>
                <a:spcPct val="80000"/>
              </a:lnSpc>
              <a:spcBef>
                <a:spcPct val="0"/>
              </a:spcBef>
              <a:spcAft>
                <a:spcPct val="50000"/>
              </a:spcAft>
              <a:defRPr/>
            </a:pPr>
            <a:r>
              <a:rPr lang="pt-BR" sz="1700" dirty="0" smtClean="0">
                <a:solidFill>
                  <a:schemeClr val="bg2"/>
                </a:solidFill>
              </a:rPr>
              <a:t>D’Oliveira AFPL, </a:t>
            </a:r>
            <a:r>
              <a:rPr lang="pt-BR" sz="1700" dirty="0" err="1" smtClean="0">
                <a:solidFill>
                  <a:schemeClr val="bg2"/>
                </a:solidFill>
              </a:rPr>
              <a:t>Schraiber</a:t>
            </a:r>
            <a:r>
              <a:rPr lang="pt-BR" sz="1700" dirty="0" smtClean="0">
                <a:solidFill>
                  <a:schemeClr val="bg2"/>
                </a:solidFill>
              </a:rPr>
              <a:t> LB, França-Jr I, Diniz S, </a:t>
            </a:r>
            <a:r>
              <a:rPr lang="pt-BR" sz="1700" dirty="0" err="1" smtClean="0">
                <a:solidFill>
                  <a:schemeClr val="bg2"/>
                </a:solidFill>
              </a:rPr>
              <a:t>Ludermir</a:t>
            </a:r>
            <a:r>
              <a:rPr lang="pt-BR" sz="1700" dirty="0" smtClean="0">
                <a:solidFill>
                  <a:schemeClr val="bg2"/>
                </a:solidFill>
              </a:rPr>
              <a:t> AB, Portella AP et </a:t>
            </a:r>
            <a:r>
              <a:rPr lang="pt-BR" sz="1700" dirty="0" err="1" smtClean="0">
                <a:solidFill>
                  <a:schemeClr val="bg2"/>
                </a:solidFill>
              </a:rPr>
              <a:t>al.Fatores</a:t>
            </a:r>
            <a:r>
              <a:rPr lang="pt-BR" sz="1700" dirty="0" smtClean="0">
                <a:solidFill>
                  <a:schemeClr val="bg2"/>
                </a:solidFill>
              </a:rPr>
              <a:t> Associados à violência por parceiro íntimo em mulheres brasileiras. </a:t>
            </a:r>
            <a:r>
              <a:rPr lang="pt-BR" sz="1700" b="1" dirty="0" smtClean="0">
                <a:solidFill>
                  <a:schemeClr val="bg2"/>
                </a:solidFill>
              </a:rPr>
              <a:t>Rev. Saúde Pública</a:t>
            </a:r>
            <a:r>
              <a:rPr lang="pt-BR" sz="1700" dirty="0" smtClean="0">
                <a:solidFill>
                  <a:schemeClr val="bg2"/>
                </a:solidFill>
              </a:rPr>
              <a:t> 2009; </a:t>
            </a:r>
            <a:r>
              <a:rPr lang="en-US" sz="1700" dirty="0" smtClean="0">
                <a:solidFill>
                  <a:schemeClr val="bg2"/>
                </a:solidFill>
              </a:rPr>
              <a:t>43(2):299-310</a:t>
            </a:r>
            <a:r>
              <a:rPr lang="pt-BR" sz="1700" dirty="0" smtClean="0">
                <a:solidFill>
                  <a:schemeClr val="bg2"/>
                </a:solidFill>
              </a:rPr>
              <a:t>  </a:t>
            </a:r>
          </a:p>
          <a:p>
            <a:pPr marL="457200" indent="-457200">
              <a:lnSpc>
                <a:spcPct val="80000"/>
              </a:lnSpc>
              <a:spcBef>
                <a:spcPct val="0"/>
              </a:spcBef>
              <a:spcAft>
                <a:spcPct val="50000"/>
              </a:spcAft>
              <a:defRPr/>
            </a:pPr>
            <a:r>
              <a:rPr lang="pt-BR" sz="1700" dirty="0" err="1" smtClean="0">
                <a:solidFill>
                  <a:schemeClr val="bg2"/>
                </a:solidFill>
              </a:rPr>
              <a:t>Schraiber</a:t>
            </a:r>
            <a:r>
              <a:rPr lang="pt-BR" sz="1700" dirty="0" smtClean="0">
                <a:solidFill>
                  <a:schemeClr val="bg2"/>
                </a:solidFill>
              </a:rPr>
              <a:t> LB, d’Oliveira AFPL, França-Jr I, Diniz S, Portella AP, </a:t>
            </a:r>
            <a:r>
              <a:rPr lang="pt-BR" sz="1700" dirty="0" err="1" smtClean="0">
                <a:solidFill>
                  <a:schemeClr val="bg2"/>
                </a:solidFill>
              </a:rPr>
              <a:t>Ludermir</a:t>
            </a:r>
            <a:r>
              <a:rPr lang="pt-BR" sz="1700" dirty="0" smtClean="0">
                <a:solidFill>
                  <a:schemeClr val="bg2"/>
                </a:solidFill>
              </a:rPr>
              <a:t> AB et al. Prevalência da violência contra a mulher por parceiro íntimo em regiões do Brasil. </a:t>
            </a:r>
            <a:r>
              <a:rPr lang="pt-BR" sz="1700" b="1" dirty="0" smtClean="0">
                <a:solidFill>
                  <a:schemeClr val="bg2"/>
                </a:solidFill>
              </a:rPr>
              <a:t>Rev. Saúde Pública</a:t>
            </a:r>
            <a:r>
              <a:rPr lang="pt-BR" sz="1700" dirty="0" smtClean="0">
                <a:solidFill>
                  <a:schemeClr val="bg2"/>
                </a:solidFill>
              </a:rPr>
              <a:t> 2007; 41(5):797-807 </a:t>
            </a:r>
          </a:p>
          <a:p>
            <a:pPr marL="457200" indent="-457200">
              <a:lnSpc>
                <a:spcPct val="80000"/>
              </a:lnSpc>
              <a:spcBef>
                <a:spcPct val="0"/>
              </a:spcBef>
              <a:spcAft>
                <a:spcPct val="50000"/>
              </a:spcAft>
              <a:defRPr/>
            </a:pPr>
            <a:r>
              <a:rPr lang="en-US" sz="1700" dirty="0" smtClean="0">
                <a:solidFill>
                  <a:schemeClr val="bg2"/>
                </a:solidFill>
              </a:rPr>
              <a:t>Krug EG, Dahlberg LL, Mercy JÁ, </a:t>
            </a:r>
            <a:r>
              <a:rPr lang="en-US" sz="1700" dirty="0" err="1" smtClean="0">
                <a:solidFill>
                  <a:schemeClr val="bg2"/>
                </a:solidFill>
              </a:rPr>
              <a:t>Zwi</a:t>
            </a:r>
            <a:r>
              <a:rPr lang="en-US" sz="1700" dirty="0" smtClean="0">
                <a:solidFill>
                  <a:schemeClr val="bg2"/>
                </a:solidFill>
              </a:rPr>
              <a:t> AB, Lozano R, editors. </a:t>
            </a:r>
            <a:r>
              <a:rPr lang="en-US" sz="1700" b="1" dirty="0" smtClean="0">
                <a:solidFill>
                  <a:schemeClr val="bg2"/>
                </a:solidFill>
              </a:rPr>
              <a:t>World Report on violence and health.</a:t>
            </a:r>
            <a:r>
              <a:rPr lang="en-US" sz="1700" dirty="0" smtClean="0">
                <a:solidFill>
                  <a:schemeClr val="bg2"/>
                </a:solidFill>
              </a:rPr>
              <a:t> Geneva: WHO, 2002</a:t>
            </a:r>
            <a:r>
              <a:rPr lang="pt-BR" sz="1700" dirty="0" smtClean="0">
                <a:solidFill>
                  <a:schemeClr val="bg2"/>
                </a:solidFill>
              </a:rPr>
              <a:t> </a:t>
            </a:r>
          </a:p>
          <a:p>
            <a:pPr marL="457200" indent="-457200">
              <a:lnSpc>
                <a:spcPct val="80000"/>
              </a:lnSpc>
              <a:spcBef>
                <a:spcPct val="0"/>
              </a:spcBef>
              <a:spcAft>
                <a:spcPct val="50000"/>
              </a:spcAft>
              <a:defRPr/>
            </a:pPr>
            <a:r>
              <a:rPr lang="pt-BR" sz="1700" dirty="0" err="1" smtClean="0">
                <a:solidFill>
                  <a:schemeClr val="bg2"/>
                </a:solidFill>
              </a:rPr>
              <a:t>Schraiber</a:t>
            </a:r>
            <a:r>
              <a:rPr lang="pt-BR" sz="1700" dirty="0" smtClean="0">
                <a:solidFill>
                  <a:schemeClr val="bg2"/>
                </a:solidFill>
              </a:rPr>
              <a:t> LB, D’ Oliveira AFPL, Falcão MTC, Figueiredo W S. </a:t>
            </a:r>
            <a:r>
              <a:rPr lang="pt-BR" sz="1700" b="1" dirty="0" smtClean="0">
                <a:solidFill>
                  <a:schemeClr val="bg2"/>
                </a:solidFill>
              </a:rPr>
              <a:t>Violência dói e não é direito: A violência contra a mulher, a saúde e os direitos humanos</a:t>
            </a:r>
            <a:r>
              <a:rPr lang="pt-BR" sz="1700" dirty="0" smtClean="0">
                <a:solidFill>
                  <a:schemeClr val="bg2"/>
                </a:solidFill>
              </a:rPr>
              <a:t>. São Paulo: Editora UNESP, 2005</a:t>
            </a:r>
          </a:p>
          <a:p>
            <a:pPr marL="457200" indent="-457200">
              <a:lnSpc>
                <a:spcPct val="80000"/>
              </a:lnSpc>
              <a:spcBef>
                <a:spcPct val="0"/>
              </a:spcBef>
              <a:spcAft>
                <a:spcPct val="50000"/>
              </a:spcAft>
              <a:defRPr/>
            </a:pPr>
            <a:r>
              <a:rPr lang="pt-BR" sz="1700" dirty="0" err="1" smtClean="0">
                <a:solidFill>
                  <a:schemeClr val="bg2"/>
                </a:solidFill>
              </a:rPr>
              <a:t>Schraiber</a:t>
            </a:r>
            <a:r>
              <a:rPr lang="pt-BR" sz="1700" dirty="0" smtClean="0">
                <a:solidFill>
                  <a:schemeClr val="bg2"/>
                </a:solidFill>
              </a:rPr>
              <a:t> LB; d´Oliveira AFPL. O que devem saber os profissionais de saúde para promover os direitos e a saúde das mulheres em situação de violência doméstica. 2ª edição  CFSS/ FMUSP/ CREMESP, 2003 (também no site: </a:t>
            </a:r>
            <a:r>
              <a:rPr lang="pt-BR" sz="1700" b="1" dirty="0" smtClean="0">
                <a:solidFill>
                  <a:schemeClr val="tx2"/>
                </a:solidFill>
                <a:hlinkClick r:id="rId3"/>
              </a:rPr>
              <a:t>http://medicina.fm.usp.br/departamento/mpr/cartilhas.html</a:t>
            </a:r>
            <a:r>
              <a:rPr lang="pt-BR" sz="1700" dirty="0" smtClean="0">
                <a:solidFill>
                  <a:schemeClr val="bg2"/>
                </a:solidFill>
              </a:rPr>
              <a:t>)</a:t>
            </a:r>
          </a:p>
          <a:p>
            <a:r>
              <a:rPr lang="pt-BR" sz="1700" dirty="0" smtClean="0">
                <a:solidFill>
                  <a:schemeClr val="bg1"/>
                </a:solidFill>
              </a:rPr>
              <a:t>   </a:t>
            </a:r>
            <a:r>
              <a:rPr lang="pt-BR" sz="1700" dirty="0" smtClean="0">
                <a:solidFill>
                  <a:schemeClr val="bg2"/>
                </a:solidFill>
              </a:rPr>
              <a:t>Cooper C, </a:t>
            </a:r>
            <a:r>
              <a:rPr lang="pt-BR" sz="1700" dirty="0" err="1" smtClean="0">
                <a:solidFill>
                  <a:schemeClr val="bg2"/>
                </a:solidFill>
              </a:rPr>
              <a:t>Selwood</a:t>
            </a:r>
            <a:r>
              <a:rPr lang="pt-BR" sz="1700" dirty="0" smtClean="0">
                <a:solidFill>
                  <a:schemeClr val="bg2"/>
                </a:solidFill>
              </a:rPr>
              <a:t> A, </a:t>
            </a:r>
            <a:r>
              <a:rPr lang="pt-BR" sz="1700" dirty="0" err="1" smtClean="0">
                <a:solidFill>
                  <a:schemeClr val="bg2"/>
                </a:solidFill>
              </a:rPr>
              <a:t>Livingston</a:t>
            </a:r>
            <a:r>
              <a:rPr lang="pt-BR" sz="1700" dirty="0" smtClean="0">
                <a:solidFill>
                  <a:schemeClr val="bg2"/>
                </a:solidFill>
              </a:rPr>
              <a:t> G. The </a:t>
            </a:r>
            <a:r>
              <a:rPr lang="pt-BR" sz="1700" dirty="0" err="1">
                <a:solidFill>
                  <a:schemeClr val="bg2"/>
                </a:solidFill>
              </a:rPr>
              <a:t>prevalence</a:t>
            </a:r>
            <a:r>
              <a:rPr lang="pt-BR" sz="1700" dirty="0">
                <a:solidFill>
                  <a:schemeClr val="bg2"/>
                </a:solidFill>
              </a:rPr>
              <a:t> </a:t>
            </a:r>
            <a:r>
              <a:rPr lang="pt-BR" sz="1700" dirty="0" err="1">
                <a:solidFill>
                  <a:schemeClr val="bg2"/>
                </a:solidFill>
              </a:rPr>
              <a:t>of</a:t>
            </a:r>
            <a:r>
              <a:rPr lang="pt-BR" sz="1700" dirty="0">
                <a:solidFill>
                  <a:schemeClr val="bg2"/>
                </a:solidFill>
              </a:rPr>
              <a:t> </a:t>
            </a:r>
            <a:r>
              <a:rPr lang="pt-BR" sz="1700" dirty="0" err="1">
                <a:solidFill>
                  <a:schemeClr val="bg2"/>
                </a:solidFill>
              </a:rPr>
              <a:t>elder</a:t>
            </a:r>
            <a:r>
              <a:rPr lang="pt-BR" sz="1700" dirty="0">
                <a:solidFill>
                  <a:schemeClr val="bg2"/>
                </a:solidFill>
              </a:rPr>
              <a:t> abuse </a:t>
            </a:r>
            <a:r>
              <a:rPr lang="pt-BR" sz="1700" dirty="0" err="1">
                <a:solidFill>
                  <a:schemeClr val="bg2"/>
                </a:solidFill>
              </a:rPr>
              <a:t>and</a:t>
            </a:r>
            <a:r>
              <a:rPr lang="pt-BR" sz="1700" dirty="0">
                <a:solidFill>
                  <a:schemeClr val="bg2"/>
                </a:solidFill>
              </a:rPr>
              <a:t> </a:t>
            </a:r>
            <a:r>
              <a:rPr lang="pt-BR" sz="1700" dirty="0" err="1">
                <a:solidFill>
                  <a:schemeClr val="bg2"/>
                </a:solidFill>
              </a:rPr>
              <a:t>neglect</a:t>
            </a:r>
            <a:r>
              <a:rPr lang="pt-BR" sz="1700" dirty="0">
                <a:solidFill>
                  <a:schemeClr val="bg2"/>
                </a:solidFill>
              </a:rPr>
              <a:t>: a </a:t>
            </a:r>
            <a:r>
              <a:rPr lang="pt-BR" sz="1700" dirty="0" err="1">
                <a:solidFill>
                  <a:schemeClr val="bg2"/>
                </a:solidFill>
              </a:rPr>
              <a:t>systematic</a:t>
            </a:r>
            <a:r>
              <a:rPr lang="pt-BR" sz="1700" dirty="0">
                <a:solidFill>
                  <a:schemeClr val="bg2"/>
                </a:solidFill>
              </a:rPr>
              <a:t> </a:t>
            </a:r>
            <a:r>
              <a:rPr lang="pt-BR" sz="1700" dirty="0" smtClean="0">
                <a:solidFill>
                  <a:schemeClr val="bg2"/>
                </a:solidFill>
              </a:rPr>
              <a:t/>
            </a:r>
            <a:br>
              <a:rPr lang="pt-BR" sz="1700" dirty="0" smtClean="0">
                <a:solidFill>
                  <a:schemeClr val="bg2"/>
                </a:solidFill>
              </a:rPr>
            </a:br>
            <a:r>
              <a:rPr lang="pt-BR" sz="1700" dirty="0" smtClean="0">
                <a:solidFill>
                  <a:schemeClr val="bg2"/>
                </a:solidFill>
              </a:rPr>
              <a:t>   </a:t>
            </a:r>
            <a:r>
              <a:rPr lang="pt-BR" sz="1700" dirty="0" err="1" smtClean="0">
                <a:solidFill>
                  <a:schemeClr val="bg2"/>
                </a:solidFill>
              </a:rPr>
              <a:t>review</a:t>
            </a:r>
            <a:r>
              <a:rPr lang="pt-BR" sz="1700" dirty="0" smtClean="0">
                <a:solidFill>
                  <a:schemeClr val="bg2"/>
                </a:solidFill>
              </a:rPr>
              <a:t> </a:t>
            </a:r>
            <a:r>
              <a:rPr lang="pt-BR" sz="1700" b="1" dirty="0">
                <a:solidFill>
                  <a:schemeClr val="bg2"/>
                </a:solidFill>
              </a:rPr>
              <a:t>Age </a:t>
            </a:r>
            <a:r>
              <a:rPr lang="pt-BR" sz="1700" b="1" dirty="0" err="1">
                <a:solidFill>
                  <a:schemeClr val="bg2"/>
                </a:solidFill>
              </a:rPr>
              <a:t>Ageing</a:t>
            </a:r>
            <a:r>
              <a:rPr lang="pt-BR" sz="1700" dirty="0">
                <a:solidFill>
                  <a:schemeClr val="bg2"/>
                </a:solidFill>
              </a:rPr>
              <a:t> (2008) 37 (2): 151-</a:t>
            </a:r>
            <a:r>
              <a:rPr lang="pt-BR" sz="1700" dirty="0" smtClean="0">
                <a:solidFill>
                  <a:schemeClr val="bg2"/>
                </a:solidFill>
              </a:rPr>
              <a:t>160</a:t>
            </a:r>
            <a:endParaRPr lang="pt-BR" sz="1700" dirty="0" smtClean="0">
              <a:solidFill>
                <a:schemeClr val="bg2"/>
              </a:solidFill>
            </a:endParaRPr>
          </a:p>
        </p:txBody>
      </p:sp>
    </p:spTree>
    <p:extLst>
      <p:ext uri="{BB962C8B-B14F-4D97-AF65-F5344CB8AC3E}">
        <p14:creationId xmlns:p14="http://schemas.microsoft.com/office/powerpoint/2010/main" val="1630904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reeform 2"/>
          <p:cNvSpPr>
            <a:spLocks/>
          </p:cNvSpPr>
          <p:nvPr/>
        </p:nvSpPr>
        <p:spPr bwMode="auto">
          <a:xfrm>
            <a:off x="2700338" y="2170113"/>
            <a:ext cx="3930650" cy="3409950"/>
          </a:xfrm>
          <a:custGeom>
            <a:avLst/>
            <a:gdLst>
              <a:gd name="T0" fmla="*/ 0 w 2640"/>
              <a:gd name="T1" fmla="*/ 1206289462 h 2256"/>
              <a:gd name="T2" fmla="*/ 1596074677 w 2640"/>
              <a:gd name="T3" fmla="*/ 0 h 2256"/>
              <a:gd name="T4" fmla="*/ 2147483647 w 2640"/>
              <a:gd name="T5" fmla="*/ 0 h 2256"/>
              <a:gd name="T6" fmla="*/ 2147483647 w 2640"/>
              <a:gd name="T7" fmla="*/ 1206289462 h 2256"/>
              <a:gd name="T8" fmla="*/ 2147483647 w 2640"/>
              <a:gd name="T9" fmla="*/ 2147483647 h 2256"/>
              <a:gd name="T10" fmla="*/ 0 w 2640"/>
              <a:gd name="T11" fmla="*/ 1206289462 h 2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0" h="2256">
                <a:moveTo>
                  <a:pt x="0" y="528"/>
                </a:moveTo>
                <a:lnTo>
                  <a:pt x="720" y="0"/>
                </a:lnTo>
                <a:lnTo>
                  <a:pt x="2016" y="0"/>
                </a:lnTo>
                <a:lnTo>
                  <a:pt x="2640" y="528"/>
                </a:lnTo>
                <a:lnTo>
                  <a:pt x="1344" y="2256"/>
                </a:lnTo>
                <a:lnTo>
                  <a:pt x="0" y="528"/>
                </a:lnTo>
                <a:close/>
              </a:path>
            </a:pathLst>
          </a:custGeom>
          <a:gradFill rotWithShape="0">
            <a:gsLst>
              <a:gs pos="0">
                <a:srgbClr val="FFCCFF"/>
              </a:gs>
              <a:gs pos="100000">
                <a:srgbClr val="A987A9"/>
              </a:gs>
            </a:gsLst>
            <a:lin ang="5400000" scaled="1"/>
          </a:gradFill>
          <a:ln w="38100" cmpd="sng">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3" name="Oval 3"/>
          <p:cNvSpPr>
            <a:spLocks noChangeArrowheads="1"/>
          </p:cNvSpPr>
          <p:nvPr/>
        </p:nvSpPr>
        <p:spPr bwMode="auto">
          <a:xfrm>
            <a:off x="1476375" y="549275"/>
            <a:ext cx="6408738" cy="5616575"/>
          </a:xfrm>
          <a:prstGeom prst="ellipse">
            <a:avLst/>
          </a:prstGeom>
          <a:noFill/>
          <a:ln w="57150">
            <a:solidFill>
              <a:schemeClr val="accent2"/>
            </a:solidFill>
            <a:round/>
            <a:headEnd/>
            <a:tailEnd/>
          </a:ln>
          <a:effectLst/>
          <a:extLst>
            <a:ext uri="{909E8E84-426E-40dd-AFC4-6F175D3DCCD1}">
              <a14:hiddenFill xmlns:a14="http://schemas.microsoft.com/office/drawing/2010/main">
                <a:solidFill>
                  <a:srgbClr val="FFFF9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4" name="Oval 4"/>
          <p:cNvSpPr>
            <a:spLocks noChangeArrowheads="1"/>
          </p:cNvSpPr>
          <p:nvPr/>
        </p:nvSpPr>
        <p:spPr bwMode="auto">
          <a:xfrm>
            <a:off x="4932363" y="1428750"/>
            <a:ext cx="1285875" cy="1306513"/>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5" name="Oval 5"/>
          <p:cNvSpPr>
            <a:spLocks noChangeArrowheads="1"/>
          </p:cNvSpPr>
          <p:nvPr/>
        </p:nvSpPr>
        <p:spPr bwMode="auto">
          <a:xfrm>
            <a:off x="3132138" y="1401763"/>
            <a:ext cx="1309687" cy="1354137"/>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6" name="Oval 6"/>
          <p:cNvSpPr>
            <a:spLocks noChangeArrowheads="1"/>
          </p:cNvSpPr>
          <p:nvPr/>
        </p:nvSpPr>
        <p:spPr bwMode="auto">
          <a:xfrm>
            <a:off x="5795963" y="2687638"/>
            <a:ext cx="1285875" cy="1306512"/>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7" name="Oval 7"/>
          <p:cNvSpPr>
            <a:spLocks noChangeArrowheads="1"/>
          </p:cNvSpPr>
          <p:nvPr/>
        </p:nvSpPr>
        <p:spPr bwMode="auto">
          <a:xfrm>
            <a:off x="3276600" y="3962400"/>
            <a:ext cx="1285875" cy="1306513"/>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8" name="Oval 8"/>
          <p:cNvSpPr>
            <a:spLocks noChangeArrowheads="1"/>
          </p:cNvSpPr>
          <p:nvPr/>
        </p:nvSpPr>
        <p:spPr bwMode="auto">
          <a:xfrm>
            <a:off x="4859338" y="3994150"/>
            <a:ext cx="1285875" cy="1306513"/>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29" name="Text Box 9"/>
          <p:cNvSpPr txBox="1">
            <a:spLocks noChangeArrowheads="1"/>
          </p:cNvSpPr>
          <p:nvPr/>
        </p:nvSpPr>
        <p:spPr bwMode="auto">
          <a:xfrm>
            <a:off x="3281363" y="1550988"/>
            <a:ext cx="1201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Hematoma</a:t>
            </a:r>
          </a:p>
          <a:p>
            <a:pPr algn="ctr" eaLnBrk="1" hangingPunct="1"/>
            <a:r>
              <a:rPr lang="pt-BR" sz="1600" b="1">
                <a:solidFill>
                  <a:srgbClr val="0033CC"/>
                </a:solidFill>
                <a:latin typeface="Book Antiqua" pitchFamily="18" charset="0"/>
              </a:rPr>
              <a:t>Fratura</a:t>
            </a:r>
          </a:p>
        </p:txBody>
      </p:sp>
      <p:sp>
        <p:nvSpPr>
          <p:cNvPr id="184330" name="Text Box 10"/>
          <p:cNvSpPr txBox="1">
            <a:spLocks noChangeArrowheads="1"/>
          </p:cNvSpPr>
          <p:nvPr/>
        </p:nvSpPr>
        <p:spPr bwMode="auto">
          <a:xfrm>
            <a:off x="3203575" y="2181225"/>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Dor muscular</a:t>
            </a:r>
          </a:p>
        </p:txBody>
      </p:sp>
      <p:sp>
        <p:nvSpPr>
          <p:cNvPr id="184331" name="Text Box 11"/>
          <p:cNvSpPr txBox="1">
            <a:spLocks noChangeArrowheads="1"/>
          </p:cNvSpPr>
          <p:nvPr/>
        </p:nvSpPr>
        <p:spPr bwMode="auto">
          <a:xfrm>
            <a:off x="4984750" y="1419225"/>
            <a:ext cx="14144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DST</a:t>
            </a:r>
          </a:p>
          <a:p>
            <a:pPr algn="ctr" eaLnBrk="1" hangingPunct="1"/>
            <a:r>
              <a:rPr lang="pt-BR" sz="1600" b="1">
                <a:solidFill>
                  <a:srgbClr val="0033CC"/>
                </a:solidFill>
                <a:latin typeface="Book Antiqua" pitchFamily="18" charset="0"/>
              </a:rPr>
              <a:t>Sangramento</a:t>
            </a:r>
          </a:p>
          <a:p>
            <a:pPr algn="ctr" eaLnBrk="1" hangingPunct="1"/>
            <a:r>
              <a:rPr lang="pt-BR" sz="1600" b="1">
                <a:solidFill>
                  <a:srgbClr val="0033CC"/>
                </a:solidFill>
                <a:latin typeface="Book Antiqua" pitchFamily="18" charset="0"/>
              </a:rPr>
              <a:t>ITU</a:t>
            </a:r>
          </a:p>
        </p:txBody>
      </p:sp>
      <p:sp>
        <p:nvSpPr>
          <p:cNvPr id="184332" name="Text Box 12"/>
          <p:cNvSpPr txBox="1">
            <a:spLocks noChangeArrowheads="1"/>
          </p:cNvSpPr>
          <p:nvPr/>
        </p:nvSpPr>
        <p:spPr bwMode="auto">
          <a:xfrm>
            <a:off x="5148263" y="2170113"/>
            <a:ext cx="871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Dor pélvica</a:t>
            </a:r>
          </a:p>
        </p:txBody>
      </p:sp>
      <p:sp>
        <p:nvSpPr>
          <p:cNvPr id="184333" name="Text Box 13"/>
          <p:cNvSpPr txBox="1">
            <a:spLocks noChangeArrowheads="1"/>
          </p:cNvSpPr>
          <p:nvPr/>
        </p:nvSpPr>
        <p:spPr bwMode="auto">
          <a:xfrm>
            <a:off x="5010150" y="3933825"/>
            <a:ext cx="8572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70000"/>
              </a:lnSpc>
            </a:pPr>
            <a:r>
              <a:rPr lang="pt-BR" sz="1600" b="1">
                <a:solidFill>
                  <a:srgbClr val="0033CC"/>
                </a:solidFill>
                <a:latin typeface="Book Antiqua" pitchFamily="18" charset="0"/>
              </a:rPr>
              <a:t>Dor</a:t>
            </a:r>
          </a:p>
          <a:p>
            <a:pPr algn="ctr" eaLnBrk="1" hangingPunct="1">
              <a:lnSpc>
                <a:spcPct val="70000"/>
              </a:lnSpc>
            </a:pPr>
            <a:r>
              <a:rPr lang="pt-BR" sz="1600" b="1">
                <a:solidFill>
                  <a:srgbClr val="0033CC"/>
                </a:solidFill>
                <a:latin typeface="Book Antiqua" pitchFamily="18" charset="0"/>
              </a:rPr>
              <a:t>de</a:t>
            </a:r>
          </a:p>
          <a:p>
            <a:pPr algn="ctr" eaLnBrk="1" hangingPunct="1">
              <a:lnSpc>
                <a:spcPct val="70000"/>
              </a:lnSpc>
            </a:pPr>
            <a:r>
              <a:rPr lang="pt-BR" sz="1600" b="1">
                <a:solidFill>
                  <a:srgbClr val="0033CC"/>
                </a:solidFill>
                <a:latin typeface="Book Antiqua" pitchFamily="18" charset="0"/>
              </a:rPr>
              <a:t>cabeça</a:t>
            </a:r>
          </a:p>
        </p:txBody>
      </p:sp>
      <p:sp>
        <p:nvSpPr>
          <p:cNvPr id="184334" name="Text Box 14"/>
          <p:cNvSpPr txBox="1">
            <a:spLocks noChangeArrowheads="1"/>
          </p:cNvSpPr>
          <p:nvPr/>
        </p:nvSpPr>
        <p:spPr bwMode="auto">
          <a:xfrm>
            <a:off x="3492500" y="3827463"/>
            <a:ext cx="10715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Dor</a:t>
            </a:r>
          </a:p>
          <a:p>
            <a:pPr algn="r" eaLnBrk="1" hangingPunct="1"/>
            <a:r>
              <a:rPr lang="pt-BR" sz="1600" b="1">
                <a:solidFill>
                  <a:srgbClr val="0033CC"/>
                </a:solidFill>
                <a:latin typeface="Book Antiqua" pitchFamily="18" charset="0"/>
              </a:rPr>
              <a:t>epigastr. abdom</a:t>
            </a:r>
            <a:r>
              <a:rPr lang="pt-BR" sz="1400">
                <a:solidFill>
                  <a:srgbClr val="0033CC"/>
                </a:solidFill>
                <a:latin typeface="Book Antiqua" pitchFamily="18" charset="0"/>
              </a:rPr>
              <a:t>.</a:t>
            </a:r>
          </a:p>
        </p:txBody>
      </p:sp>
      <p:sp>
        <p:nvSpPr>
          <p:cNvPr id="184335" name="Text Box 15"/>
          <p:cNvSpPr txBox="1">
            <a:spLocks noChangeArrowheads="1"/>
          </p:cNvSpPr>
          <p:nvPr/>
        </p:nvSpPr>
        <p:spPr bwMode="auto">
          <a:xfrm>
            <a:off x="5651500" y="2863850"/>
            <a:ext cx="80168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70000"/>
              </a:lnSpc>
            </a:pPr>
            <a:r>
              <a:rPr lang="pt-BR" sz="1600" b="1">
                <a:solidFill>
                  <a:srgbClr val="0033CC"/>
                </a:solidFill>
                <a:latin typeface="Book Antiqua" pitchFamily="18" charset="0"/>
              </a:rPr>
              <a:t>Dor</a:t>
            </a:r>
          </a:p>
          <a:p>
            <a:pPr algn="ctr" eaLnBrk="1" hangingPunct="1">
              <a:lnSpc>
                <a:spcPct val="70000"/>
              </a:lnSpc>
            </a:pPr>
            <a:r>
              <a:rPr lang="pt-BR" sz="1600" b="1">
                <a:solidFill>
                  <a:srgbClr val="0033CC"/>
                </a:solidFill>
                <a:latin typeface="Book Antiqua" pitchFamily="18" charset="0"/>
              </a:rPr>
              <a:t>em</a:t>
            </a:r>
          </a:p>
          <a:p>
            <a:pPr algn="ctr" eaLnBrk="1" hangingPunct="1">
              <a:lnSpc>
                <a:spcPct val="70000"/>
              </a:lnSpc>
            </a:pPr>
            <a:r>
              <a:rPr lang="pt-BR" sz="1600" b="1">
                <a:solidFill>
                  <a:srgbClr val="0033CC"/>
                </a:solidFill>
                <a:latin typeface="Book Antiqua" pitchFamily="18" charset="0"/>
              </a:rPr>
              <a:t>B. V.</a:t>
            </a:r>
          </a:p>
        </p:txBody>
      </p:sp>
      <p:grpSp>
        <p:nvGrpSpPr>
          <p:cNvPr id="184336" name="Group 16"/>
          <p:cNvGrpSpPr>
            <a:grpSpLocks/>
          </p:cNvGrpSpPr>
          <p:nvPr/>
        </p:nvGrpSpPr>
        <p:grpSpPr bwMode="auto">
          <a:xfrm>
            <a:off x="3059113" y="4581525"/>
            <a:ext cx="1393825" cy="606425"/>
            <a:chOff x="1887" y="3057"/>
            <a:chExt cx="936" cy="401"/>
          </a:xfrm>
        </p:grpSpPr>
        <p:sp>
          <p:nvSpPr>
            <p:cNvPr id="37930" name="Text Box 17"/>
            <p:cNvSpPr txBox="1">
              <a:spLocks noChangeArrowheads="1"/>
            </p:cNvSpPr>
            <p:nvPr/>
          </p:nvSpPr>
          <p:spPr bwMode="auto">
            <a:xfrm>
              <a:off x="1887" y="3057"/>
              <a:ext cx="67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lnSpc>
                  <a:spcPct val="80000"/>
                </a:lnSpc>
              </a:pPr>
              <a:r>
                <a:rPr lang="pt-BR" sz="1600" b="1">
                  <a:solidFill>
                    <a:srgbClr val="0033CC"/>
                  </a:solidFill>
                  <a:latin typeface="Book Antiqua" pitchFamily="18" charset="0"/>
                </a:rPr>
                <a:t>Diarréia</a:t>
              </a:r>
            </a:p>
            <a:p>
              <a:pPr algn="r" eaLnBrk="1" hangingPunct="1">
                <a:lnSpc>
                  <a:spcPct val="80000"/>
                </a:lnSpc>
              </a:pPr>
              <a:r>
                <a:rPr lang="pt-BR" sz="1600" b="1">
                  <a:solidFill>
                    <a:srgbClr val="0033CC"/>
                  </a:solidFill>
                  <a:latin typeface="Book Antiqua" pitchFamily="18" charset="0"/>
                </a:rPr>
                <a:t>Cólon</a:t>
              </a:r>
            </a:p>
          </p:txBody>
        </p:sp>
        <p:sp>
          <p:nvSpPr>
            <p:cNvPr id="37931" name="Text Box 18"/>
            <p:cNvSpPr txBox="1">
              <a:spLocks noChangeArrowheads="1"/>
            </p:cNvSpPr>
            <p:nvPr/>
          </p:nvSpPr>
          <p:spPr bwMode="auto">
            <a:xfrm>
              <a:off x="2197" y="3236"/>
              <a:ext cx="626"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600" b="1">
                  <a:solidFill>
                    <a:srgbClr val="0033CC"/>
                  </a:solidFill>
                  <a:latin typeface="Book Antiqua" pitchFamily="18" charset="0"/>
                </a:rPr>
                <a:t>irritável</a:t>
              </a:r>
            </a:p>
          </p:txBody>
        </p:sp>
      </p:grpSp>
      <p:grpSp>
        <p:nvGrpSpPr>
          <p:cNvPr id="184339" name="Group 19"/>
          <p:cNvGrpSpPr>
            <a:grpSpLocks/>
          </p:cNvGrpSpPr>
          <p:nvPr/>
        </p:nvGrpSpPr>
        <p:grpSpPr bwMode="auto">
          <a:xfrm>
            <a:off x="5148263" y="4633913"/>
            <a:ext cx="1081087" cy="595312"/>
            <a:chOff x="3313" y="3007"/>
            <a:chExt cx="725" cy="394"/>
          </a:xfrm>
        </p:grpSpPr>
        <p:sp>
          <p:nvSpPr>
            <p:cNvPr id="37928" name="Text Box 20"/>
            <p:cNvSpPr txBox="1">
              <a:spLocks noChangeArrowheads="1"/>
            </p:cNvSpPr>
            <p:nvPr/>
          </p:nvSpPr>
          <p:spPr bwMode="auto">
            <a:xfrm>
              <a:off x="3361" y="3007"/>
              <a:ext cx="677"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600" b="1">
                  <a:solidFill>
                    <a:srgbClr val="0033CC"/>
                  </a:solidFill>
                  <a:latin typeface="Book Antiqua" pitchFamily="18" charset="0"/>
                </a:rPr>
                <a:t>Desmaio</a:t>
              </a:r>
            </a:p>
            <a:p>
              <a:pPr algn="ctr" eaLnBrk="1" hangingPunct="1">
                <a:lnSpc>
                  <a:spcPct val="80000"/>
                </a:lnSpc>
              </a:pPr>
              <a:r>
                <a:rPr lang="pt-BR" sz="1600" b="1">
                  <a:solidFill>
                    <a:srgbClr val="0033CC"/>
                  </a:solidFill>
                  <a:latin typeface="Book Antiqua" pitchFamily="18" charset="0"/>
                </a:rPr>
                <a:t>Tontura</a:t>
              </a:r>
            </a:p>
          </p:txBody>
        </p:sp>
        <p:sp>
          <p:nvSpPr>
            <p:cNvPr id="37929" name="Text Box 21"/>
            <p:cNvSpPr txBox="1">
              <a:spLocks noChangeArrowheads="1"/>
            </p:cNvSpPr>
            <p:nvPr/>
          </p:nvSpPr>
          <p:spPr bwMode="auto">
            <a:xfrm>
              <a:off x="3313" y="3211"/>
              <a:ext cx="59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pPr>
              <a:r>
                <a:rPr lang="pt-BR" sz="1600" b="1">
                  <a:solidFill>
                    <a:srgbClr val="0033CC"/>
                  </a:solidFill>
                  <a:latin typeface="Book Antiqua" pitchFamily="18" charset="0"/>
                </a:rPr>
                <a:t>Insônia</a:t>
              </a:r>
            </a:p>
          </p:txBody>
        </p:sp>
      </p:grpSp>
      <p:sp>
        <p:nvSpPr>
          <p:cNvPr id="184342" name="Text Box 22"/>
          <p:cNvSpPr txBox="1">
            <a:spLocks noChangeArrowheads="1"/>
          </p:cNvSpPr>
          <p:nvPr/>
        </p:nvSpPr>
        <p:spPr bwMode="auto">
          <a:xfrm>
            <a:off x="3929063" y="3038475"/>
            <a:ext cx="153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2000" b="1">
                <a:solidFill>
                  <a:srgbClr val="0033CC"/>
                </a:solidFill>
                <a:latin typeface="Book Antiqua" pitchFamily="18" charset="0"/>
              </a:rPr>
              <a:t>Dor crônica</a:t>
            </a:r>
          </a:p>
        </p:txBody>
      </p:sp>
      <p:sp>
        <p:nvSpPr>
          <p:cNvPr id="184343" name="Text Box 23"/>
          <p:cNvSpPr txBox="1">
            <a:spLocks noChangeArrowheads="1"/>
          </p:cNvSpPr>
          <p:nvPr/>
        </p:nvSpPr>
        <p:spPr bwMode="auto">
          <a:xfrm>
            <a:off x="4211638" y="714375"/>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a:solidFill>
                  <a:schemeClr val="tx2"/>
                </a:solidFill>
                <a:latin typeface="Book Antiqua" pitchFamily="18" charset="0"/>
              </a:rPr>
              <a:t>Depressão</a:t>
            </a:r>
          </a:p>
        </p:txBody>
      </p:sp>
      <p:sp>
        <p:nvSpPr>
          <p:cNvPr id="184344" name="Text Box 24"/>
          <p:cNvSpPr txBox="1">
            <a:spLocks noChangeArrowheads="1"/>
          </p:cNvSpPr>
          <p:nvPr/>
        </p:nvSpPr>
        <p:spPr bwMode="auto">
          <a:xfrm rot="2891399">
            <a:off x="1766887" y="4829176"/>
            <a:ext cx="1687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dirty="0">
                <a:solidFill>
                  <a:schemeClr val="tx2"/>
                </a:solidFill>
                <a:latin typeface="Book Antiqua" pitchFamily="18" charset="0"/>
              </a:rPr>
              <a:t>Álcool/Drogas</a:t>
            </a:r>
          </a:p>
        </p:txBody>
      </p:sp>
      <p:sp>
        <p:nvSpPr>
          <p:cNvPr id="184345" name="Text Box 25"/>
          <p:cNvSpPr txBox="1">
            <a:spLocks noChangeArrowheads="1"/>
          </p:cNvSpPr>
          <p:nvPr/>
        </p:nvSpPr>
        <p:spPr bwMode="auto">
          <a:xfrm rot="3354551">
            <a:off x="6469857" y="2185193"/>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a:solidFill>
                  <a:schemeClr val="tx2"/>
                </a:solidFill>
                <a:latin typeface="Book Antiqua" pitchFamily="18" charset="0"/>
              </a:rPr>
              <a:t>Ansiedade</a:t>
            </a:r>
          </a:p>
        </p:txBody>
      </p:sp>
      <p:sp>
        <p:nvSpPr>
          <p:cNvPr id="184346" name="Text Box 26"/>
          <p:cNvSpPr txBox="1">
            <a:spLocks noChangeArrowheads="1"/>
          </p:cNvSpPr>
          <p:nvPr/>
        </p:nvSpPr>
        <p:spPr bwMode="auto">
          <a:xfrm rot="-3186372">
            <a:off x="1729582" y="1931193"/>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a:solidFill>
                  <a:schemeClr val="tx2"/>
                </a:solidFill>
                <a:latin typeface="Book Antiqua" pitchFamily="18" charset="0"/>
              </a:rPr>
              <a:t>Suicídio</a:t>
            </a:r>
          </a:p>
        </p:txBody>
      </p:sp>
      <p:sp>
        <p:nvSpPr>
          <p:cNvPr id="184347" name="Text Box 27"/>
          <p:cNvSpPr txBox="1">
            <a:spLocks noChangeArrowheads="1"/>
          </p:cNvSpPr>
          <p:nvPr/>
        </p:nvSpPr>
        <p:spPr bwMode="auto">
          <a:xfrm rot="-3158748">
            <a:off x="5991226" y="4506912"/>
            <a:ext cx="1992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a:solidFill>
                  <a:schemeClr val="tx2"/>
                </a:solidFill>
                <a:latin typeface="Book Antiqua" pitchFamily="18" charset="0"/>
              </a:rPr>
              <a:t>Medos/pesadelos</a:t>
            </a:r>
          </a:p>
        </p:txBody>
      </p:sp>
      <p:sp>
        <p:nvSpPr>
          <p:cNvPr id="184348" name="Text Box 28"/>
          <p:cNvSpPr txBox="1">
            <a:spLocks noChangeArrowheads="1"/>
          </p:cNvSpPr>
          <p:nvPr/>
        </p:nvSpPr>
        <p:spPr bwMode="auto">
          <a:xfrm>
            <a:off x="3556000" y="5513388"/>
            <a:ext cx="274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b="1" dirty="0">
                <a:solidFill>
                  <a:schemeClr val="tx2"/>
                </a:solidFill>
                <a:latin typeface="Book Antiqua" pitchFamily="18" charset="0"/>
              </a:rPr>
              <a:t>Negligência de cuidados</a:t>
            </a:r>
          </a:p>
        </p:txBody>
      </p:sp>
      <p:sp>
        <p:nvSpPr>
          <p:cNvPr id="184349" name="Text Box 29"/>
          <p:cNvSpPr txBox="1">
            <a:spLocks noChangeArrowheads="1"/>
          </p:cNvSpPr>
          <p:nvPr/>
        </p:nvSpPr>
        <p:spPr bwMode="auto">
          <a:xfrm>
            <a:off x="1763713" y="1181100"/>
            <a:ext cx="1558925" cy="541880"/>
          </a:xfrm>
          <a:prstGeom prst="rect">
            <a:avLst/>
          </a:prstGeom>
          <a:solidFill>
            <a:srgbClr val="B8D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800" b="1" dirty="0">
                <a:solidFill>
                  <a:srgbClr val="FF0000"/>
                </a:solidFill>
                <a:latin typeface="Book Antiqua" pitchFamily="18" charset="0"/>
              </a:rPr>
              <a:t>Alto custo da assistência</a:t>
            </a:r>
          </a:p>
        </p:txBody>
      </p:sp>
      <p:sp>
        <p:nvSpPr>
          <p:cNvPr id="184350" name="Text Box 30"/>
          <p:cNvSpPr txBox="1">
            <a:spLocks noChangeArrowheads="1"/>
          </p:cNvSpPr>
          <p:nvPr/>
        </p:nvSpPr>
        <p:spPr bwMode="auto">
          <a:xfrm>
            <a:off x="7308304" y="2997200"/>
            <a:ext cx="1572171" cy="757130"/>
          </a:xfrm>
          <a:prstGeom prst="rect">
            <a:avLst/>
          </a:prstGeom>
          <a:solidFill>
            <a:srgbClr val="B8D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800" b="1" dirty="0">
                <a:solidFill>
                  <a:srgbClr val="FF0000"/>
                </a:solidFill>
                <a:latin typeface="Book Antiqua" pitchFamily="18" charset="0"/>
              </a:rPr>
              <a:t>Uso aumentado de serviços</a:t>
            </a:r>
          </a:p>
        </p:txBody>
      </p:sp>
      <p:sp>
        <p:nvSpPr>
          <p:cNvPr id="184351" name="Text Box 31"/>
          <p:cNvSpPr txBox="1">
            <a:spLocks noChangeArrowheads="1"/>
          </p:cNvSpPr>
          <p:nvPr/>
        </p:nvSpPr>
        <p:spPr bwMode="auto">
          <a:xfrm>
            <a:off x="3924300" y="6021388"/>
            <a:ext cx="1431925" cy="763479"/>
          </a:xfrm>
          <a:prstGeom prst="rect">
            <a:avLst/>
          </a:prstGeom>
          <a:solidFill>
            <a:srgbClr val="B8D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800" b="1" dirty="0">
                <a:solidFill>
                  <a:srgbClr val="FF0000"/>
                </a:solidFill>
                <a:latin typeface="Book Antiqua" pitchFamily="18" charset="0"/>
              </a:rPr>
              <a:t>Invisibilidade dos casos</a:t>
            </a:r>
          </a:p>
        </p:txBody>
      </p:sp>
      <p:grpSp>
        <p:nvGrpSpPr>
          <p:cNvPr id="184352" name="Group 32"/>
          <p:cNvGrpSpPr>
            <a:grpSpLocks/>
          </p:cNvGrpSpPr>
          <p:nvPr/>
        </p:nvGrpSpPr>
        <p:grpSpPr bwMode="auto">
          <a:xfrm>
            <a:off x="755650" y="3644900"/>
            <a:ext cx="1376363" cy="763580"/>
            <a:chOff x="1008" y="2295"/>
            <a:chExt cx="867" cy="2941"/>
          </a:xfrm>
        </p:grpSpPr>
        <p:sp>
          <p:nvSpPr>
            <p:cNvPr id="37926" name="Rectangle 33"/>
            <p:cNvSpPr>
              <a:spLocks noChangeArrowheads="1"/>
            </p:cNvSpPr>
            <p:nvPr/>
          </p:nvSpPr>
          <p:spPr bwMode="auto">
            <a:xfrm>
              <a:off x="1008" y="2304"/>
              <a:ext cx="816" cy="336"/>
            </a:xfrm>
            <a:prstGeom prst="rect">
              <a:avLst/>
            </a:prstGeom>
            <a:solidFill>
              <a:srgbClr val="88A37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7927" name="Text Box 34"/>
            <p:cNvSpPr txBox="1">
              <a:spLocks noChangeArrowheads="1"/>
            </p:cNvSpPr>
            <p:nvPr/>
          </p:nvSpPr>
          <p:spPr bwMode="auto">
            <a:xfrm>
              <a:off x="1011" y="2295"/>
              <a:ext cx="864" cy="2941"/>
            </a:xfrm>
            <a:prstGeom prst="rect">
              <a:avLst/>
            </a:prstGeom>
            <a:solidFill>
              <a:srgbClr val="B8D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800" b="1" dirty="0">
                  <a:solidFill>
                    <a:srgbClr val="FF0000"/>
                  </a:solidFill>
                  <a:latin typeface="Book Antiqua" pitchFamily="18" charset="0"/>
                </a:rPr>
                <a:t>Baixa resolução </a:t>
              </a:r>
            </a:p>
            <a:p>
              <a:pPr algn="ctr" eaLnBrk="1" hangingPunct="1">
                <a:lnSpc>
                  <a:spcPct val="80000"/>
                </a:lnSpc>
              </a:pPr>
              <a:r>
                <a:rPr lang="pt-BR" sz="1800" b="1" dirty="0">
                  <a:solidFill>
                    <a:srgbClr val="FF0000"/>
                  </a:solidFill>
                  <a:latin typeface="Book Antiqua" pitchFamily="18" charset="0"/>
                </a:rPr>
                <a:t>dos casos</a:t>
              </a:r>
            </a:p>
          </p:txBody>
        </p:sp>
      </p:grpSp>
      <p:sp>
        <p:nvSpPr>
          <p:cNvPr id="184355" name="Text Box 35"/>
          <p:cNvSpPr txBox="1">
            <a:spLocks noChangeArrowheads="1"/>
          </p:cNvSpPr>
          <p:nvPr/>
        </p:nvSpPr>
        <p:spPr bwMode="auto">
          <a:xfrm>
            <a:off x="6445250" y="1196975"/>
            <a:ext cx="1222375" cy="541880"/>
          </a:xfrm>
          <a:prstGeom prst="rect">
            <a:avLst/>
          </a:prstGeom>
          <a:solidFill>
            <a:srgbClr val="B8D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pt-BR" sz="1800" b="1" dirty="0">
                <a:solidFill>
                  <a:srgbClr val="FF0000"/>
                </a:solidFill>
                <a:latin typeface="Book Antiqua" pitchFamily="18" charset="0"/>
              </a:rPr>
              <a:t>Pré-natal tardio</a:t>
            </a:r>
          </a:p>
        </p:txBody>
      </p:sp>
      <p:sp>
        <p:nvSpPr>
          <p:cNvPr id="184356" name="Text Box 36"/>
          <p:cNvSpPr txBox="1">
            <a:spLocks noChangeArrowheads="1"/>
          </p:cNvSpPr>
          <p:nvPr/>
        </p:nvSpPr>
        <p:spPr bwMode="auto">
          <a:xfrm>
            <a:off x="6767513" y="5085184"/>
            <a:ext cx="2286000" cy="15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lnSpc>
                <a:spcPct val="80000"/>
              </a:lnSpc>
            </a:pPr>
            <a:r>
              <a:rPr lang="pt-BR" sz="1600" dirty="0" smtClean="0">
                <a:latin typeface="Book Antiqua" pitchFamily="18" charset="0"/>
              </a:rPr>
              <a:t>SCHRAIBER </a:t>
            </a:r>
            <a:r>
              <a:rPr lang="pt-BR" sz="1600" dirty="0" err="1" smtClean="0">
                <a:latin typeface="Book Antiqua" pitchFamily="18" charset="0"/>
              </a:rPr>
              <a:t>et</a:t>
            </a:r>
            <a:r>
              <a:rPr lang="pt-BR" sz="1600" dirty="0" smtClean="0">
                <a:latin typeface="Book Antiqua" pitchFamily="18" charset="0"/>
              </a:rPr>
              <a:t> </a:t>
            </a:r>
            <a:r>
              <a:rPr lang="pt-BR" sz="1600" dirty="0" err="1" smtClean="0">
                <a:latin typeface="Book Antiqua" pitchFamily="18" charset="0"/>
              </a:rPr>
              <a:t>al</a:t>
            </a:r>
            <a:r>
              <a:rPr lang="pt-BR" sz="1600" dirty="0" smtClean="0">
                <a:latin typeface="Book Antiqua" pitchFamily="18" charset="0"/>
              </a:rPr>
              <a:t>, 2005</a:t>
            </a:r>
            <a:r>
              <a:rPr lang="pt-BR" sz="1400" dirty="0" smtClean="0">
                <a:latin typeface="Book Antiqua" pitchFamily="18" charset="0"/>
              </a:rPr>
              <a:t>:[</a:t>
            </a:r>
            <a:r>
              <a:rPr lang="pt-BR" sz="1200" dirty="0" smtClean="0">
                <a:latin typeface="Book Antiqua" pitchFamily="18" charset="0"/>
              </a:rPr>
              <a:t>AMA</a:t>
            </a:r>
            <a:r>
              <a:rPr lang="pt-BR" sz="1200" dirty="0">
                <a:latin typeface="Book Antiqua" pitchFamily="18" charset="0"/>
              </a:rPr>
              <a:t>, 1992; </a:t>
            </a:r>
          </a:p>
          <a:p>
            <a:pPr algn="r" eaLnBrk="1" hangingPunct="1">
              <a:lnSpc>
                <a:spcPct val="80000"/>
              </a:lnSpc>
            </a:pPr>
            <a:r>
              <a:rPr lang="pt-BR" sz="1200" dirty="0" err="1">
                <a:latin typeface="Book Antiqua" pitchFamily="18" charset="0"/>
              </a:rPr>
              <a:t>McFarlane</a:t>
            </a:r>
            <a:r>
              <a:rPr lang="pt-BR" sz="1200" dirty="0">
                <a:latin typeface="Book Antiqua" pitchFamily="18" charset="0"/>
              </a:rPr>
              <a:t>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1992;</a:t>
            </a:r>
          </a:p>
          <a:p>
            <a:pPr algn="r" eaLnBrk="1" hangingPunct="1">
              <a:lnSpc>
                <a:spcPct val="80000"/>
              </a:lnSpc>
            </a:pPr>
            <a:r>
              <a:rPr lang="pt-BR" sz="1200" dirty="0">
                <a:latin typeface="Book Antiqua" pitchFamily="18" charset="0"/>
              </a:rPr>
              <a:t> </a:t>
            </a:r>
            <a:r>
              <a:rPr lang="pt-BR" sz="1200" dirty="0" err="1">
                <a:latin typeface="Book Antiqua" pitchFamily="18" charset="0"/>
              </a:rPr>
              <a:t>Holtz</a:t>
            </a:r>
            <a:r>
              <a:rPr lang="pt-BR" sz="1200" dirty="0">
                <a:latin typeface="Book Antiqua" pitchFamily="18" charset="0"/>
              </a:rPr>
              <a:t>, 1994;</a:t>
            </a:r>
          </a:p>
          <a:p>
            <a:pPr algn="r" eaLnBrk="1" hangingPunct="1">
              <a:lnSpc>
                <a:spcPct val="80000"/>
              </a:lnSpc>
            </a:pPr>
            <a:r>
              <a:rPr lang="pt-BR" sz="1200" dirty="0">
                <a:latin typeface="Book Antiqua" pitchFamily="18" charset="0"/>
              </a:rPr>
              <a:t> Parker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1994; </a:t>
            </a:r>
          </a:p>
          <a:p>
            <a:pPr algn="r" eaLnBrk="1" hangingPunct="1">
              <a:lnSpc>
                <a:spcPct val="80000"/>
              </a:lnSpc>
            </a:pPr>
            <a:r>
              <a:rPr lang="pt-BR" sz="1200" dirty="0" err="1">
                <a:latin typeface="Book Antiqua" pitchFamily="18" charset="0"/>
              </a:rPr>
              <a:t>Heise</a:t>
            </a:r>
            <a:r>
              <a:rPr lang="pt-BR" sz="1200" dirty="0">
                <a:latin typeface="Book Antiqua" pitchFamily="18" charset="0"/>
              </a:rPr>
              <a:t>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1994;</a:t>
            </a:r>
          </a:p>
          <a:p>
            <a:pPr algn="r" eaLnBrk="1" hangingPunct="1">
              <a:lnSpc>
                <a:spcPct val="80000"/>
              </a:lnSpc>
            </a:pPr>
            <a:r>
              <a:rPr lang="pt-BR" sz="1200" dirty="0">
                <a:latin typeface="Book Antiqua" pitchFamily="18" charset="0"/>
              </a:rPr>
              <a:t> </a:t>
            </a:r>
            <a:r>
              <a:rPr lang="pt-BR" sz="1200" dirty="0" err="1">
                <a:latin typeface="Book Antiqua" pitchFamily="18" charset="0"/>
              </a:rPr>
              <a:t>McGrath</a:t>
            </a:r>
            <a:r>
              <a:rPr lang="pt-BR" sz="1200" dirty="0">
                <a:latin typeface="Book Antiqua" pitchFamily="18" charset="0"/>
              </a:rPr>
              <a:t>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1998;</a:t>
            </a:r>
          </a:p>
          <a:p>
            <a:pPr algn="r" eaLnBrk="1" hangingPunct="1">
              <a:lnSpc>
                <a:spcPct val="80000"/>
              </a:lnSpc>
            </a:pPr>
            <a:r>
              <a:rPr lang="pt-BR" sz="1200" dirty="0">
                <a:latin typeface="Book Antiqua" pitchFamily="18" charset="0"/>
              </a:rPr>
              <a:t> Durant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2000;</a:t>
            </a:r>
          </a:p>
          <a:p>
            <a:pPr algn="r" eaLnBrk="1" hangingPunct="1">
              <a:lnSpc>
                <a:spcPct val="80000"/>
              </a:lnSpc>
            </a:pPr>
            <a:r>
              <a:rPr lang="pt-BR" sz="1200" dirty="0">
                <a:latin typeface="Book Antiqua" pitchFamily="18" charset="0"/>
              </a:rPr>
              <a:t> </a:t>
            </a:r>
            <a:r>
              <a:rPr lang="pt-BR" sz="1200" dirty="0" err="1">
                <a:latin typeface="Book Antiqua" pitchFamily="18" charset="0"/>
              </a:rPr>
              <a:t>Hathaway</a:t>
            </a:r>
            <a:r>
              <a:rPr lang="pt-BR" sz="1200" dirty="0">
                <a:latin typeface="Book Antiqua" pitchFamily="18" charset="0"/>
              </a:rPr>
              <a:t> </a:t>
            </a:r>
            <a:r>
              <a:rPr lang="pt-BR" sz="1200" dirty="0" err="1">
                <a:latin typeface="Book Antiqua" pitchFamily="18" charset="0"/>
              </a:rPr>
              <a:t>et</a:t>
            </a:r>
            <a:r>
              <a:rPr lang="pt-BR" sz="1200" dirty="0">
                <a:latin typeface="Book Antiqua" pitchFamily="18" charset="0"/>
              </a:rPr>
              <a:t> </a:t>
            </a:r>
            <a:r>
              <a:rPr lang="pt-BR" sz="1200" dirty="0" err="1">
                <a:latin typeface="Book Antiqua" pitchFamily="18" charset="0"/>
              </a:rPr>
              <a:t>al</a:t>
            </a:r>
            <a:r>
              <a:rPr lang="pt-BR" sz="1200" dirty="0">
                <a:latin typeface="Book Antiqua" pitchFamily="18" charset="0"/>
              </a:rPr>
              <a:t>, 2000</a:t>
            </a:r>
            <a:r>
              <a:rPr lang="pt-BR" sz="1400" dirty="0">
                <a:latin typeface="Book Antiqua" pitchFamily="18" charset="0"/>
              </a:rPr>
              <a:t>]</a:t>
            </a:r>
          </a:p>
        </p:txBody>
      </p:sp>
      <p:grpSp>
        <p:nvGrpSpPr>
          <p:cNvPr id="184357" name="Group 37"/>
          <p:cNvGrpSpPr>
            <a:grpSpLocks/>
          </p:cNvGrpSpPr>
          <p:nvPr/>
        </p:nvGrpSpPr>
        <p:grpSpPr bwMode="auto">
          <a:xfrm>
            <a:off x="6300788" y="2997200"/>
            <a:ext cx="1008062" cy="981075"/>
            <a:chOff x="4255" y="1926"/>
            <a:chExt cx="569" cy="575"/>
          </a:xfrm>
        </p:grpSpPr>
        <p:sp>
          <p:nvSpPr>
            <p:cNvPr id="37924" name="Text Box 38"/>
            <p:cNvSpPr txBox="1">
              <a:spLocks noChangeArrowheads="1"/>
            </p:cNvSpPr>
            <p:nvPr/>
          </p:nvSpPr>
          <p:spPr bwMode="auto">
            <a:xfrm>
              <a:off x="4255" y="2059"/>
              <a:ext cx="48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pt-BR" sz="1600" b="1">
                  <a:solidFill>
                    <a:srgbClr val="0033CC"/>
                  </a:solidFill>
                  <a:latin typeface="Book Antiqua" pitchFamily="18" charset="0"/>
                </a:rPr>
                <a:t>RN </a:t>
              </a:r>
            </a:p>
            <a:p>
              <a:pPr algn="ctr" eaLnBrk="1" hangingPunct="1">
                <a:lnSpc>
                  <a:spcPct val="90000"/>
                </a:lnSpc>
              </a:pPr>
              <a:r>
                <a:rPr lang="pt-BR" sz="1600" b="1">
                  <a:solidFill>
                    <a:srgbClr val="0033CC"/>
                  </a:solidFill>
                  <a:latin typeface="Book Antiqua" pitchFamily="18" charset="0"/>
                </a:rPr>
                <a:t>baixo  peso</a:t>
              </a:r>
            </a:p>
          </p:txBody>
        </p:sp>
        <p:sp>
          <p:nvSpPr>
            <p:cNvPr id="37925" name="Text Box 39"/>
            <p:cNvSpPr txBox="1">
              <a:spLocks noChangeArrowheads="1"/>
            </p:cNvSpPr>
            <p:nvPr/>
          </p:nvSpPr>
          <p:spPr bwMode="auto">
            <a:xfrm>
              <a:off x="4344" y="1926"/>
              <a:ext cx="48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pt-BR" sz="1600" b="1">
                  <a:solidFill>
                    <a:srgbClr val="0033CC"/>
                  </a:solidFill>
                  <a:latin typeface="Book Antiqua" pitchFamily="18" charset="0"/>
                </a:rPr>
                <a:t>Aborto</a:t>
              </a:r>
            </a:p>
          </p:txBody>
        </p:sp>
      </p:grpSp>
      <p:sp>
        <p:nvSpPr>
          <p:cNvPr id="184360" name="Rectangle 40"/>
          <p:cNvSpPr>
            <a:spLocks noChangeArrowheads="1"/>
          </p:cNvSpPr>
          <p:nvPr/>
        </p:nvSpPr>
        <p:spPr bwMode="auto">
          <a:xfrm>
            <a:off x="1981200" y="-12700"/>
            <a:ext cx="4205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sz="3200" b="1" dirty="0">
                <a:solidFill>
                  <a:schemeClr val="bg2">
                    <a:lumMod val="25000"/>
                  </a:schemeClr>
                </a:solidFill>
              </a:rPr>
              <a:t>Repercussões na Saúde</a:t>
            </a:r>
            <a:endParaRPr lang="pt-BR" sz="2800" dirty="0">
              <a:solidFill>
                <a:schemeClr val="bg2">
                  <a:lumMod val="25000"/>
                </a:schemeClr>
              </a:solidFill>
            </a:endParaRPr>
          </a:p>
        </p:txBody>
      </p:sp>
      <p:sp>
        <p:nvSpPr>
          <p:cNvPr id="184361" name="Oval 41"/>
          <p:cNvSpPr>
            <a:spLocks noChangeArrowheads="1"/>
          </p:cNvSpPr>
          <p:nvPr/>
        </p:nvSpPr>
        <p:spPr bwMode="auto">
          <a:xfrm>
            <a:off x="2124075" y="2698750"/>
            <a:ext cx="1311275" cy="1354138"/>
          </a:xfrm>
          <a:prstGeom prst="ellipse">
            <a:avLst/>
          </a:prstGeom>
          <a:solidFill>
            <a:srgbClr val="CCFFCC">
              <a:alpha val="50195"/>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4362" name="Text Box 42"/>
          <p:cNvSpPr txBox="1">
            <a:spLocks noChangeArrowheads="1"/>
          </p:cNvSpPr>
          <p:nvPr/>
        </p:nvSpPr>
        <p:spPr bwMode="auto">
          <a:xfrm>
            <a:off x="2051050" y="3232150"/>
            <a:ext cx="1031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sz="1600" b="1">
                <a:solidFill>
                  <a:srgbClr val="0033CC"/>
                </a:solidFill>
                <a:latin typeface="Book Antiqua" pitchFamily="18" charset="0"/>
              </a:rPr>
              <a:t>Dispnéia</a:t>
            </a:r>
          </a:p>
          <a:p>
            <a:pPr algn="ctr" eaLnBrk="1" hangingPunct="1"/>
            <a:r>
              <a:rPr lang="pt-BR" sz="1600" b="1">
                <a:solidFill>
                  <a:srgbClr val="0033CC"/>
                </a:solidFill>
                <a:latin typeface="Book Antiqua" pitchFamily="18" charset="0"/>
              </a:rPr>
              <a:t>Asma</a:t>
            </a:r>
          </a:p>
        </p:txBody>
      </p:sp>
      <p:sp>
        <p:nvSpPr>
          <p:cNvPr id="184363" name="Text Box 43"/>
          <p:cNvSpPr txBox="1">
            <a:spLocks noChangeArrowheads="1"/>
          </p:cNvSpPr>
          <p:nvPr/>
        </p:nvSpPr>
        <p:spPr bwMode="auto">
          <a:xfrm>
            <a:off x="2798763" y="2762250"/>
            <a:ext cx="65881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70000"/>
              </a:lnSpc>
            </a:pPr>
            <a:r>
              <a:rPr lang="pt-BR" sz="1600" b="1">
                <a:solidFill>
                  <a:srgbClr val="0033CC"/>
                </a:solidFill>
                <a:latin typeface="Book Antiqua" pitchFamily="18" charset="0"/>
              </a:rPr>
              <a:t>Dor</a:t>
            </a:r>
          </a:p>
          <a:p>
            <a:pPr algn="ctr" eaLnBrk="1" hangingPunct="1">
              <a:lnSpc>
                <a:spcPct val="70000"/>
              </a:lnSpc>
            </a:pPr>
            <a:r>
              <a:rPr lang="pt-BR" sz="1600" b="1">
                <a:solidFill>
                  <a:srgbClr val="0033CC"/>
                </a:solidFill>
                <a:latin typeface="Book Antiqua" pitchFamily="18" charset="0"/>
              </a:rPr>
              <a:t>no</a:t>
            </a:r>
          </a:p>
          <a:p>
            <a:pPr algn="ctr" eaLnBrk="1" hangingPunct="1">
              <a:lnSpc>
                <a:spcPct val="70000"/>
              </a:lnSpc>
            </a:pPr>
            <a:r>
              <a:rPr lang="pt-BR" sz="1600" b="1">
                <a:solidFill>
                  <a:srgbClr val="0033CC"/>
                </a:solidFill>
                <a:latin typeface="Book Antiqua" pitchFamily="18" charset="0"/>
              </a:rPr>
              <a:t>peito</a:t>
            </a:r>
          </a:p>
        </p:txBody>
      </p:sp>
    </p:spTree>
    <p:extLst>
      <p:ext uri="{BB962C8B-B14F-4D97-AF65-F5344CB8AC3E}">
        <p14:creationId xmlns:p14="http://schemas.microsoft.com/office/powerpoint/2010/main" val="1413713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60"/>
                                        </p:tgtEl>
                                        <p:attrNameLst>
                                          <p:attrName>style.visibility</p:attrName>
                                        </p:attrNameLst>
                                      </p:cBhvr>
                                      <p:to>
                                        <p:strVal val="visible"/>
                                      </p:to>
                                    </p:set>
                                    <p:animEffect transition="in" filter="blinds(horizontal)">
                                      <p:cBhvr>
                                        <p:cTn id="7" dur="500"/>
                                        <p:tgtEl>
                                          <p:spTgt spid="184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 calcmode="lin" valueType="num">
                                      <p:cBhvr>
                                        <p:cTn id="12" dur="1000" fill="hold"/>
                                        <p:tgtEl>
                                          <p:spTgt spid="184325"/>
                                        </p:tgtEl>
                                        <p:attrNameLst>
                                          <p:attrName>ppt_w</p:attrName>
                                        </p:attrNameLst>
                                      </p:cBhvr>
                                      <p:tavLst>
                                        <p:tav tm="0">
                                          <p:val>
                                            <p:fltVal val="0"/>
                                          </p:val>
                                        </p:tav>
                                        <p:tav tm="100000">
                                          <p:val>
                                            <p:strVal val="#ppt_w"/>
                                          </p:val>
                                        </p:tav>
                                      </p:tavLst>
                                    </p:anim>
                                    <p:anim calcmode="lin" valueType="num">
                                      <p:cBhvr>
                                        <p:cTn id="13" dur="1000" fill="hold"/>
                                        <p:tgtEl>
                                          <p:spTgt spid="184325"/>
                                        </p:tgtEl>
                                        <p:attrNameLst>
                                          <p:attrName>ppt_h</p:attrName>
                                        </p:attrNameLst>
                                      </p:cBhvr>
                                      <p:tavLst>
                                        <p:tav tm="0">
                                          <p:val>
                                            <p:fltVal val="0"/>
                                          </p:val>
                                        </p:tav>
                                        <p:tav tm="100000">
                                          <p:val>
                                            <p:strVal val="#ppt_h"/>
                                          </p:val>
                                        </p:tav>
                                      </p:tavLst>
                                    </p:anim>
                                    <p:anim calcmode="lin" valueType="num">
                                      <p:cBhvr>
                                        <p:cTn id="14" dur="1000" fill="hold"/>
                                        <p:tgtEl>
                                          <p:spTgt spid="18432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4325"/>
                                        </p:tgtEl>
                                        <p:attrNameLst>
                                          <p:attrName>ppt_y</p:attrName>
                                        </p:attrNameLst>
                                      </p:cBhvr>
                                      <p:tavLst>
                                        <p:tav tm="0" fmla="#ppt_y+(sin(-2*pi*(1-$))*-#ppt_x+cos(-2*pi*(1-$))*(1-#ppt_y))*(1-$)">
                                          <p:val>
                                            <p:fltVal val="0"/>
                                          </p:val>
                                        </p:tav>
                                        <p:tav tm="100000">
                                          <p:val>
                                            <p:fltVal val="1"/>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84329"/>
                                        </p:tgtEl>
                                        <p:attrNameLst>
                                          <p:attrName>style.visibility</p:attrName>
                                        </p:attrNameLst>
                                      </p:cBhvr>
                                      <p:to>
                                        <p:strVal val="visible"/>
                                      </p:to>
                                    </p:set>
                                    <p:anim calcmode="lin" valueType="num">
                                      <p:cBhvr additive="base">
                                        <p:cTn id="18" dur="500" fill="hold"/>
                                        <p:tgtEl>
                                          <p:spTgt spid="184329"/>
                                        </p:tgtEl>
                                        <p:attrNameLst>
                                          <p:attrName>ppt_x</p:attrName>
                                        </p:attrNameLst>
                                      </p:cBhvr>
                                      <p:tavLst>
                                        <p:tav tm="0">
                                          <p:val>
                                            <p:strVal val="0-#ppt_w/2"/>
                                          </p:val>
                                        </p:tav>
                                        <p:tav tm="100000">
                                          <p:val>
                                            <p:strVal val="#ppt_x"/>
                                          </p:val>
                                        </p:tav>
                                      </p:tavLst>
                                    </p:anim>
                                    <p:anim calcmode="lin" valueType="num">
                                      <p:cBhvr additive="base">
                                        <p:cTn id="19" dur="500" fill="hold"/>
                                        <p:tgtEl>
                                          <p:spTgt spid="1843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4330"/>
                                        </p:tgtEl>
                                        <p:attrNameLst>
                                          <p:attrName>style.visibility</p:attrName>
                                        </p:attrNameLst>
                                      </p:cBhvr>
                                      <p:to>
                                        <p:strVal val="visible"/>
                                      </p:to>
                                    </p:set>
                                    <p:anim calcmode="lin" valueType="num">
                                      <p:cBhvr additive="base">
                                        <p:cTn id="22" dur="500" fill="hold"/>
                                        <p:tgtEl>
                                          <p:spTgt spid="184330"/>
                                        </p:tgtEl>
                                        <p:attrNameLst>
                                          <p:attrName>ppt_x</p:attrName>
                                        </p:attrNameLst>
                                      </p:cBhvr>
                                      <p:tavLst>
                                        <p:tav tm="0">
                                          <p:val>
                                            <p:strVal val="0-#ppt_w/2"/>
                                          </p:val>
                                        </p:tav>
                                        <p:tav tm="100000">
                                          <p:val>
                                            <p:strVal val="#ppt_x"/>
                                          </p:val>
                                        </p:tav>
                                      </p:tavLst>
                                    </p:anim>
                                    <p:anim calcmode="lin" valueType="num">
                                      <p:cBhvr additive="base">
                                        <p:cTn id="23" dur="500" fill="hold"/>
                                        <p:tgtEl>
                                          <p:spTgt spid="184330"/>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84324"/>
                                        </p:tgtEl>
                                        <p:attrNameLst>
                                          <p:attrName>style.visibility</p:attrName>
                                        </p:attrNameLst>
                                      </p:cBhvr>
                                      <p:to>
                                        <p:strVal val="visible"/>
                                      </p:to>
                                    </p:set>
                                    <p:anim calcmode="lin" valueType="num">
                                      <p:cBhvr>
                                        <p:cTn id="28" dur="1000" fill="hold"/>
                                        <p:tgtEl>
                                          <p:spTgt spid="184324"/>
                                        </p:tgtEl>
                                        <p:attrNameLst>
                                          <p:attrName>ppt_w</p:attrName>
                                        </p:attrNameLst>
                                      </p:cBhvr>
                                      <p:tavLst>
                                        <p:tav tm="0">
                                          <p:val>
                                            <p:fltVal val="0"/>
                                          </p:val>
                                        </p:tav>
                                        <p:tav tm="100000">
                                          <p:val>
                                            <p:strVal val="#ppt_w"/>
                                          </p:val>
                                        </p:tav>
                                      </p:tavLst>
                                    </p:anim>
                                    <p:anim calcmode="lin" valueType="num">
                                      <p:cBhvr>
                                        <p:cTn id="29" dur="1000" fill="hold"/>
                                        <p:tgtEl>
                                          <p:spTgt spid="184324"/>
                                        </p:tgtEl>
                                        <p:attrNameLst>
                                          <p:attrName>ppt_h</p:attrName>
                                        </p:attrNameLst>
                                      </p:cBhvr>
                                      <p:tavLst>
                                        <p:tav tm="0">
                                          <p:val>
                                            <p:fltVal val="0"/>
                                          </p:val>
                                        </p:tav>
                                        <p:tav tm="100000">
                                          <p:val>
                                            <p:strVal val="#ppt_h"/>
                                          </p:val>
                                        </p:tav>
                                      </p:tavLst>
                                    </p:anim>
                                    <p:anim calcmode="lin" valueType="num">
                                      <p:cBhvr>
                                        <p:cTn id="30" dur="1000" fill="hold"/>
                                        <p:tgtEl>
                                          <p:spTgt spid="18432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4324"/>
                                        </p:tgtEl>
                                        <p:attrNameLst>
                                          <p:attrName>ppt_y</p:attrName>
                                        </p:attrNameLst>
                                      </p:cBhvr>
                                      <p:tavLst>
                                        <p:tav tm="0" fmla="#ppt_y+(sin(-2*pi*(1-$))*-#ppt_x+cos(-2*pi*(1-$))*(1-#ppt_y))*(1-$)">
                                          <p:val>
                                            <p:fltVal val="0"/>
                                          </p:val>
                                        </p:tav>
                                        <p:tav tm="100000">
                                          <p:val>
                                            <p:fltVal val="1"/>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4331"/>
                                        </p:tgtEl>
                                        <p:attrNameLst>
                                          <p:attrName>style.visibility</p:attrName>
                                        </p:attrNameLst>
                                      </p:cBhvr>
                                      <p:to>
                                        <p:strVal val="visible"/>
                                      </p:to>
                                    </p:set>
                                    <p:anim calcmode="lin" valueType="num">
                                      <p:cBhvr additive="base">
                                        <p:cTn id="34" dur="500" fill="hold"/>
                                        <p:tgtEl>
                                          <p:spTgt spid="184331"/>
                                        </p:tgtEl>
                                        <p:attrNameLst>
                                          <p:attrName>ppt_x</p:attrName>
                                        </p:attrNameLst>
                                      </p:cBhvr>
                                      <p:tavLst>
                                        <p:tav tm="0">
                                          <p:val>
                                            <p:strVal val="0-#ppt_w/2"/>
                                          </p:val>
                                        </p:tav>
                                        <p:tav tm="100000">
                                          <p:val>
                                            <p:strVal val="#ppt_x"/>
                                          </p:val>
                                        </p:tav>
                                      </p:tavLst>
                                    </p:anim>
                                    <p:anim calcmode="lin" valueType="num">
                                      <p:cBhvr additive="base">
                                        <p:cTn id="35" dur="500" fill="hold"/>
                                        <p:tgtEl>
                                          <p:spTgt spid="18433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84332"/>
                                        </p:tgtEl>
                                        <p:attrNameLst>
                                          <p:attrName>style.visibility</p:attrName>
                                        </p:attrNameLst>
                                      </p:cBhvr>
                                      <p:to>
                                        <p:strVal val="visible"/>
                                      </p:to>
                                    </p:set>
                                    <p:anim calcmode="lin" valueType="num">
                                      <p:cBhvr additive="base">
                                        <p:cTn id="38" dur="500" fill="hold"/>
                                        <p:tgtEl>
                                          <p:spTgt spid="184332"/>
                                        </p:tgtEl>
                                        <p:attrNameLst>
                                          <p:attrName>ppt_x</p:attrName>
                                        </p:attrNameLst>
                                      </p:cBhvr>
                                      <p:tavLst>
                                        <p:tav tm="0">
                                          <p:val>
                                            <p:strVal val="0-#ppt_w/2"/>
                                          </p:val>
                                        </p:tav>
                                        <p:tav tm="100000">
                                          <p:val>
                                            <p:strVal val="#ppt_x"/>
                                          </p:val>
                                        </p:tav>
                                      </p:tavLst>
                                    </p:anim>
                                    <p:anim calcmode="lin" valueType="num">
                                      <p:cBhvr additive="base">
                                        <p:cTn id="39" dur="500" fill="hold"/>
                                        <p:tgtEl>
                                          <p:spTgt spid="184332"/>
                                        </p:tgtEl>
                                        <p:attrNameLst>
                                          <p:attrName>ppt_y</p:attrName>
                                        </p:attrNameLst>
                                      </p:cBhvr>
                                      <p:tavLst>
                                        <p:tav tm="0">
                                          <p:val>
                                            <p:strVal val="#ppt_y"/>
                                          </p:val>
                                        </p:tav>
                                        <p:tav tm="100000">
                                          <p:val>
                                            <p:strVal val="#ppt_y"/>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84326"/>
                                        </p:tgtEl>
                                        <p:attrNameLst>
                                          <p:attrName>style.visibility</p:attrName>
                                        </p:attrNameLst>
                                      </p:cBhvr>
                                      <p:to>
                                        <p:strVal val="visible"/>
                                      </p:to>
                                    </p:set>
                                    <p:anim calcmode="lin" valueType="num">
                                      <p:cBhvr>
                                        <p:cTn id="42" dur="500" fill="hold"/>
                                        <p:tgtEl>
                                          <p:spTgt spid="184326"/>
                                        </p:tgtEl>
                                        <p:attrNameLst>
                                          <p:attrName>ppt_w</p:attrName>
                                        </p:attrNameLst>
                                      </p:cBhvr>
                                      <p:tavLst>
                                        <p:tav tm="0">
                                          <p:val>
                                            <p:fltVal val="0"/>
                                          </p:val>
                                        </p:tav>
                                        <p:tav tm="100000">
                                          <p:val>
                                            <p:strVal val="#ppt_w"/>
                                          </p:val>
                                        </p:tav>
                                      </p:tavLst>
                                    </p:anim>
                                    <p:anim calcmode="lin" valueType="num">
                                      <p:cBhvr>
                                        <p:cTn id="43" dur="500" fill="hold"/>
                                        <p:tgtEl>
                                          <p:spTgt spid="184326"/>
                                        </p:tgtEl>
                                        <p:attrNameLst>
                                          <p:attrName>ppt_h</p:attrName>
                                        </p:attrNameLst>
                                      </p:cBhvr>
                                      <p:tavLst>
                                        <p:tav tm="0">
                                          <p:val>
                                            <p:fltVal val="0"/>
                                          </p:val>
                                        </p:tav>
                                        <p:tav tm="100000">
                                          <p:val>
                                            <p:strVal val="#ppt_h"/>
                                          </p:val>
                                        </p:tav>
                                      </p:tavLst>
                                    </p:anim>
                                    <p:anim calcmode="lin" valueType="num">
                                      <p:cBhvr>
                                        <p:cTn id="44" dur="500" fill="hold"/>
                                        <p:tgtEl>
                                          <p:spTgt spid="184326"/>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84326"/>
                                        </p:tgtEl>
                                        <p:attrNameLst>
                                          <p:attrName>ppt_y</p:attrName>
                                        </p:attrNameLst>
                                      </p:cBhvr>
                                      <p:tavLst>
                                        <p:tav tm="0" fmla="#ppt_y+(sin(-2*pi*(1-$))*-#ppt_x+cos(-2*pi*(1-$))*(1-#ppt_y))*(1-$)">
                                          <p:val>
                                            <p:fltVal val="0"/>
                                          </p:val>
                                        </p:tav>
                                        <p:tav tm="100000">
                                          <p:val>
                                            <p:fltVal val="1"/>
                                          </p:val>
                                        </p:tav>
                                      </p:tavLst>
                                    </p:anim>
                                  </p:childTnLst>
                                </p:cTn>
                              </p:par>
                              <p:par>
                                <p:cTn id="46" presetID="2" presetClass="entr" presetSubtype="8" fill="hold" nodeType="withEffect">
                                  <p:stCondLst>
                                    <p:cond delay="0"/>
                                  </p:stCondLst>
                                  <p:childTnLst>
                                    <p:set>
                                      <p:cBhvr>
                                        <p:cTn id="47" dur="1" fill="hold">
                                          <p:stCondLst>
                                            <p:cond delay="0"/>
                                          </p:stCondLst>
                                        </p:cTn>
                                        <p:tgtEl>
                                          <p:spTgt spid="184357"/>
                                        </p:tgtEl>
                                        <p:attrNameLst>
                                          <p:attrName>style.visibility</p:attrName>
                                        </p:attrNameLst>
                                      </p:cBhvr>
                                      <p:to>
                                        <p:strVal val="visible"/>
                                      </p:to>
                                    </p:set>
                                    <p:anim calcmode="lin" valueType="num">
                                      <p:cBhvr additive="base">
                                        <p:cTn id="48" dur="500" fill="hold"/>
                                        <p:tgtEl>
                                          <p:spTgt spid="184357"/>
                                        </p:tgtEl>
                                        <p:attrNameLst>
                                          <p:attrName>ppt_x</p:attrName>
                                        </p:attrNameLst>
                                      </p:cBhvr>
                                      <p:tavLst>
                                        <p:tav tm="0">
                                          <p:val>
                                            <p:strVal val="0-#ppt_w/2"/>
                                          </p:val>
                                        </p:tav>
                                        <p:tav tm="100000">
                                          <p:val>
                                            <p:strVal val="#ppt_x"/>
                                          </p:val>
                                        </p:tav>
                                      </p:tavLst>
                                    </p:anim>
                                    <p:anim calcmode="lin" valueType="num">
                                      <p:cBhvr additive="base">
                                        <p:cTn id="49" dur="500" fill="hold"/>
                                        <p:tgtEl>
                                          <p:spTgt spid="18435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84335"/>
                                        </p:tgtEl>
                                        <p:attrNameLst>
                                          <p:attrName>style.visibility</p:attrName>
                                        </p:attrNameLst>
                                      </p:cBhvr>
                                      <p:to>
                                        <p:strVal val="visible"/>
                                      </p:to>
                                    </p:set>
                                    <p:anim calcmode="lin" valueType="num">
                                      <p:cBhvr additive="base">
                                        <p:cTn id="52" dur="500" fill="hold"/>
                                        <p:tgtEl>
                                          <p:spTgt spid="184335"/>
                                        </p:tgtEl>
                                        <p:attrNameLst>
                                          <p:attrName>ppt_x</p:attrName>
                                        </p:attrNameLst>
                                      </p:cBhvr>
                                      <p:tavLst>
                                        <p:tav tm="0">
                                          <p:val>
                                            <p:strVal val="0-#ppt_w/2"/>
                                          </p:val>
                                        </p:tav>
                                        <p:tav tm="100000">
                                          <p:val>
                                            <p:strVal val="#ppt_x"/>
                                          </p:val>
                                        </p:tav>
                                      </p:tavLst>
                                    </p:anim>
                                    <p:anim calcmode="lin" valueType="num">
                                      <p:cBhvr additive="base">
                                        <p:cTn id="53" dur="500" fill="hold"/>
                                        <p:tgtEl>
                                          <p:spTgt spid="18433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
                            </p:stCondLst>
                            <p:childTnLst>
                              <p:par>
                                <p:cTn id="55" presetID="15" presetClass="entr" presetSubtype="0" fill="hold" grpId="0" nodeType="afterEffect">
                                  <p:stCondLst>
                                    <p:cond delay="1000"/>
                                  </p:stCondLst>
                                  <p:childTnLst>
                                    <p:set>
                                      <p:cBhvr>
                                        <p:cTn id="56" dur="1" fill="hold">
                                          <p:stCondLst>
                                            <p:cond delay="0"/>
                                          </p:stCondLst>
                                        </p:cTn>
                                        <p:tgtEl>
                                          <p:spTgt spid="184328"/>
                                        </p:tgtEl>
                                        <p:attrNameLst>
                                          <p:attrName>style.visibility</p:attrName>
                                        </p:attrNameLst>
                                      </p:cBhvr>
                                      <p:to>
                                        <p:strVal val="visible"/>
                                      </p:to>
                                    </p:set>
                                    <p:anim calcmode="lin" valueType="num">
                                      <p:cBhvr>
                                        <p:cTn id="57" dur="1000" fill="hold"/>
                                        <p:tgtEl>
                                          <p:spTgt spid="184328"/>
                                        </p:tgtEl>
                                        <p:attrNameLst>
                                          <p:attrName>ppt_w</p:attrName>
                                        </p:attrNameLst>
                                      </p:cBhvr>
                                      <p:tavLst>
                                        <p:tav tm="0">
                                          <p:val>
                                            <p:fltVal val="0"/>
                                          </p:val>
                                        </p:tav>
                                        <p:tav tm="100000">
                                          <p:val>
                                            <p:strVal val="#ppt_w"/>
                                          </p:val>
                                        </p:tav>
                                      </p:tavLst>
                                    </p:anim>
                                    <p:anim calcmode="lin" valueType="num">
                                      <p:cBhvr>
                                        <p:cTn id="58" dur="1000" fill="hold"/>
                                        <p:tgtEl>
                                          <p:spTgt spid="184328"/>
                                        </p:tgtEl>
                                        <p:attrNameLst>
                                          <p:attrName>ppt_h</p:attrName>
                                        </p:attrNameLst>
                                      </p:cBhvr>
                                      <p:tavLst>
                                        <p:tav tm="0">
                                          <p:val>
                                            <p:fltVal val="0"/>
                                          </p:val>
                                        </p:tav>
                                        <p:tav tm="100000">
                                          <p:val>
                                            <p:strVal val="#ppt_h"/>
                                          </p:val>
                                        </p:tav>
                                      </p:tavLst>
                                    </p:anim>
                                    <p:anim calcmode="lin" valueType="num">
                                      <p:cBhvr>
                                        <p:cTn id="59" dur="1000" fill="hold"/>
                                        <p:tgtEl>
                                          <p:spTgt spid="18432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4328"/>
                                        </p:tgtEl>
                                        <p:attrNameLst>
                                          <p:attrName>ppt_y</p:attrName>
                                        </p:attrNameLst>
                                      </p:cBhvr>
                                      <p:tavLst>
                                        <p:tav tm="0" fmla="#ppt_y+(sin(-2*pi*(1-$))*-#ppt_x+cos(-2*pi*(1-$))*(1-#ppt_y))*(1-$)">
                                          <p:val>
                                            <p:fltVal val="0"/>
                                          </p:val>
                                        </p:tav>
                                        <p:tav tm="100000">
                                          <p:val>
                                            <p:fltVal val="1"/>
                                          </p:val>
                                        </p:tav>
                                      </p:tavLst>
                                    </p:anim>
                                  </p:childTnLst>
                                </p:cTn>
                              </p:par>
                              <p:par>
                                <p:cTn id="61" presetID="2" presetClass="entr" presetSubtype="8" fill="hold" nodeType="withEffect">
                                  <p:stCondLst>
                                    <p:cond delay="1000"/>
                                  </p:stCondLst>
                                  <p:childTnLst>
                                    <p:set>
                                      <p:cBhvr>
                                        <p:cTn id="62" dur="1" fill="hold">
                                          <p:stCondLst>
                                            <p:cond delay="0"/>
                                          </p:stCondLst>
                                        </p:cTn>
                                        <p:tgtEl>
                                          <p:spTgt spid="184339"/>
                                        </p:tgtEl>
                                        <p:attrNameLst>
                                          <p:attrName>style.visibility</p:attrName>
                                        </p:attrNameLst>
                                      </p:cBhvr>
                                      <p:to>
                                        <p:strVal val="visible"/>
                                      </p:to>
                                    </p:set>
                                    <p:anim calcmode="lin" valueType="num">
                                      <p:cBhvr additive="base">
                                        <p:cTn id="63" dur="500" fill="hold"/>
                                        <p:tgtEl>
                                          <p:spTgt spid="184339"/>
                                        </p:tgtEl>
                                        <p:attrNameLst>
                                          <p:attrName>ppt_x</p:attrName>
                                        </p:attrNameLst>
                                      </p:cBhvr>
                                      <p:tavLst>
                                        <p:tav tm="0">
                                          <p:val>
                                            <p:strVal val="0-#ppt_w/2"/>
                                          </p:val>
                                        </p:tav>
                                        <p:tav tm="100000">
                                          <p:val>
                                            <p:strVal val="#ppt_x"/>
                                          </p:val>
                                        </p:tav>
                                      </p:tavLst>
                                    </p:anim>
                                    <p:anim calcmode="lin" valueType="num">
                                      <p:cBhvr additive="base">
                                        <p:cTn id="64" dur="500" fill="hold"/>
                                        <p:tgtEl>
                                          <p:spTgt spid="18433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4333"/>
                                        </p:tgtEl>
                                        <p:attrNameLst>
                                          <p:attrName>style.visibility</p:attrName>
                                        </p:attrNameLst>
                                      </p:cBhvr>
                                      <p:to>
                                        <p:strVal val="visible"/>
                                      </p:to>
                                    </p:set>
                                    <p:anim calcmode="lin" valueType="num">
                                      <p:cBhvr additive="base">
                                        <p:cTn id="67" dur="500" fill="hold"/>
                                        <p:tgtEl>
                                          <p:spTgt spid="184333"/>
                                        </p:tgtEl>
                                        <p:attrNameLst>
                                          <p:attrName>ppt_x</p:attrName>
                                        </p:attrNameLst>
                                      </p:cBhvr>
                                      <p:tavLst>
                                        <p:tav tm="0">
                                          <p:val>
                                            <p:strVal val="0-#ppt_w/2"/>
                                          </p:val>
                                        </p:tav>
                                        <p:tav tm="100000">
                                          <p:val>
                                            <p:strVal val="#ppt_x"/>
                                          </p:val>
                                        </p:tav>
                                      </p:tavLst>
                                    </p:anim>
                                    <p:anim calcmode="lin" valueType="num">
                                      <p:cBhvr additive="base">
                                        <p:cTn id="68" dur="500" fill="hold"/>
                                        <p:tgtEl>
                                          <p:spTgt spid="184333"/>
                                        </p:tgtEl>
                                        <p:attrNameLst>
                                          <p:attrName>ppt_y</p:attrName>
                                        </p:attrNameLst>
                                      </p:cBhvr>
                                      <p:tavLst>
                                        <p:tav tm="0">
                                          <p:val>
                                            <p:strVal val="#ppt_y"/>
                                          </p:val>
                                        </p:tav>
                                        <p:tav tm="100000">
                                          <p:val>
                                            <p:strVal val="#ppt_y"/>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184327"/>
                                        </p:tgtEl>
                                        <p:attrNameLst>
                                          <p:attrName>style.visibility</p:attrName>
                                        </p:attrNameLst>
                                      </p:cBhvr>
                                      <p:to>
                                        <p:strVal val="visible"/>
                                      </p:to>
                                    </p:set>
                                    <p:anim calcmode="lin" valueType="num">
                                      <p:cBhvr>
                                        <p:cTn id="71" dur="1000" fill="hold"/>
                                        <p:tgtEl>
                                          <p:spTgt spid="184327"/>
                                        </p:tgtEl>
                                        <p:attrNameLst>
                                          <p:attrName>ppt_w</p:attrName>
                                        </p:attrNameLst>
                                      </p:cBhvr>
                                      <p:tavLst>
                                        <p:tav tm="0">
                                          <p:val>
                                            <p:fltVal val="0"/>
                                          </p:val>
                                        </p:tav>
                                        <p:tav tm="100000">
                                          <p:val>
                                            <p:strVal val="#ppt_w"/>
                                          </p:val>
                                        </p:tav>
                                      </p:tavLst>
                                    </p:anim>
                                    <p:anim calcmode="lin" valueType="num">
                                      <p:cBhvr>
                                        <p:cTn id="72" dur="1000" fill="hold"/>
                                        <p:tgtEl>
                                          <p:spTgt spid="184327"/>
                                        </p:tgtEl>
                                        <p:attrNameLst>
                                          <p:attrName>ppt_h</p:attrName>
                                        </p:attrNameLst>
                                      </p:cBhvr>
                                      <p:tavLst>
                                        <p:tav tm="0">
                                          <p:val>
                                            <p:fltVal val="0"/>
                                          </p:val>
                                        </p:tav>
                                        <p:tav tm="100000">
                                          <p:val>
                                            <p:strVal val="#ppt_h"/>
                                          </p:val>
                                        </p:tav>
                                      </p:tavLst>
                                    </p:anim>
                                    <p:anim calcmode="lin" valueType="num">
                                      <p:cBhvr>
                                        <p:cTn id="73" dur="1000" fill="hold"/>
                                        <p:tgtEl>
                                          <p:spTgt spid="18432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84327"/>
                                        </p:tgtEl>
                                        <p:attrNameLst>
                                          <p:attrName>ppt_y</p:attrName>
                                        </p:attrNameLst>
                                      </p:cBhvr>
                                      <p:tavLst>
                                        <p:tav tm="0" fmla="#ppt_y+(sin(-2*pi*(1-$))*-#ppt_x+cos(-2*pi*(1-$))*(1-#ppt_y))*(1-$)">
                                          <p:val>
                                            <p:fltVal val="0"/>
                                          </p:val>
                                        </p:tav>
                                        <p:tav tm="100000">
                                          <p:val>
                                            <p:fltVal val="1"/>
                                          </p:val>
                                        </p:tav>
                                      </p:tavLst>
                                    </p:anim>
                                  </p:childTnLst>
                                </p:cTn>
                              </p:par>
                              <p:par>
                                <p:cTn id="75" presetID="2" presetClass="entr" presetSubtype="8" fill="hold" nodeType="withEffect">
                                  <p:stCondLst>
                                    <p:cond delay="0"/>
                                  </p:stCondLst>
                                  <p:childTnLst>
                                    <p:set>
                                      <p:cBhvr>
                                        <p:cTn id="76" dur="1" fill="hold">
                                          <p:stCondLst>
                                            <p:cond delay="0"/>
                                          </p:stCondLst>
                                        </p:cTn>
                                        <p:tgtEl>
                                          <p:spTgt spid="184336"/>
                                        </p:tgtEl>
                                        <p:attrNameLst>
                                          <p:attrName>style.visibility</p:attrName>
                                        </p:attrNameLst>
                                      </p:cBhvr>
                                      <p:to>
                                        <p:strVal val="visible"/>
                                      </p:to>
                                    </p:set>
                                    <p:anim calcmode="lin" valueType="num">
                                      <p:cBhvr additive="base">
                                        <p:cTn id="77" dur="500" fill="hold"/>
                                        <p:tgtEl>
                                          <p:spTgt spid="184336"/>
                                        </p:tgtEl>
                                        <p:attrNameLst>
                                          <p:attrName>ppt_x</p:attrName>
                                        </p:attrNameLst>
                                      </p:cBhvr>
                                      <p:tavLst>
                                        <p:tav tm="0">
                                          <p:val>
                                            <p:strVal val="0-#ppt_w/2"/>
                                          </p:val>
                                        </p:tav>
                                        <p:tav tm="100000">
                                          <p:val>
                                            <p:strVal val="#ppt_x"/>
                                          </p:val>
                                        </p:tav>
                                      </p:tavLst>
                                    </p:anim>
                                    <p:anim calcmode="lin" valueType="num">
                                      <p:cBhvr additive="base">
                                        <p:cTn id="78" dur="500" fill="hold"/>
                                        <p:tgtEl>
                                          <p:spTgt spid="18433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84334"/>
                                        </p:tgtEl>
                                        <p:attrNameLst>
                                          <p:attrName>style.visibility</p:attrName>
                                        </p:attrNameLst>
                                      </p:cBhvr>
                                      <p:to>
                                        <p:strVal val="visible"/>
                                      </p:to>
                                    </p:set>
                                    <p:anim calcmode="lin" valueType="num">
                                      <p:cBhvr additive="base">
                                        <p:cTn id="81" dur="500" fill="hold"/>
                                        <p:tgtEl>
                                          <p:spTgt spid="184334"/>
                                        </p:tgtEl>
                                        <p:attrNameLst>
                                          <p:attrName>ppt_x</p:attrName>
                                        </p:attrNameLst>
                                      </p:cBhvr>
                                      <p:tavLst>
                                        <p:tav tm="0">
                                          <p:val>
                                            <p:strVal val="0-#ppt_w/2"/>
                                          </p:val>
                                        </p:tav>
                                        <p:tav tm="100000">
                                          <p:val>
                                            <p:strVal val="#ppt_x"/>
                                          </p:val>
                                        </p:tav>
                                      </p:tavLst>
                                    </p:anim>
                                    <p:anim calcmode="lin" valueType="num">
                                      <p:cBhvr additive="base">
                                        <p:cTn id="82" dur="500" fill="hold"/>
                                        <p:tgtEl>
                                          <p:spTgt spid="184334"/>
                                        </p:tgtEl>
                                        <p:attrNameLst>
                                          <p:attrName>ppt_y</p:attrName>
                                        </p:attrNameLst>
                                      </p:cBhvr>
                                      <p:tavLst>
                                        <p:tav tm="0">
                                          <p:val>
                                            <p:strVal val="#ppt_y"/>
                                          </p:val>
                                        </p:tav>
                                        <p:tav tm="100000">
                                          <p:val>
                                            <p:strVal val="#ppt_y"/>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184361"/>
                                        </p:tgtEl>
                                        <p:attrNameLst>
                                          <p:attrName>style.visibility</p:attrName>
                                        </p:attrNameLst>
                                      </p:cBhvr>
                                      <p:to>
                                        <p:strVal val="visible"/>
                                      </p:to>
                                    </p:set>
                                    <p:anim calcmode="lin" valueType="num">
                                      <p:cBhvr>
                                        <p:cTn id="85" dur="1000" fill="hold"/>
                                        <p:tgtEl>
                                          <p:spTgt spid="184361"/>
                                        </p:tgtEl>
                                        <p:attrNameLst>
                                          <p:attrName>ppt_w</p:attrName>
                                        </p:attrNameLst>
                                      </p:cBhvr>
                                      <p:tavLst>
                                        <p:tav tm="0">
                                          <p:val>
                                            <p:fltVal val="0"/>
                                          </p:val>
                                        </p:tav>
                                        <p:tav tm="100000">
                                          <p:val>
                                            <p:strVal val="#ppt_w"/>
                                          </p:val>
                                        </p:tav>
                                      </p:tavLst>
                                    </p:anim>
                                    <p:anim calcmode="lin" valueType="num">
                                      <p:cBhvr>
                                        <p:cTn id="86" dur="1000" fill="hold"/>
                                        <p:tgtEl>
                                          <p:spTgt spid="184361"/>
                                        </p:tgtEl>
                                        <p:attrNameLst>
                                          <p:attrName>ppt_h</p:attrName>
                                        </p:attrNameLst>
                                      </p:cBhvr>
                                      <p:tavLst>
                                        <p:tav tm="0">
                                          <p:val>
                                            <p:fltVal val="0"/>
                                          </p:val>
                                        </p:tav>
                                        <p:tav tm="100000">
                                          <p:val>
                                            <p:strVal val="#ppt_h"/>
                                          </p:val>
                                        </p:tav>
                                      </p:tavLst>
                                    </p:anim>
                                    <p:anim calcmode="lin" valueType="num">
                                      <p:cBhvr>
                                        <p:cTn id="87" dur="1000" fill="hold"/>
                                        <p:tgtEl>
                                          <p:spTgt spid="184361"/>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84361"/>
                                        </p:tgtEl>
                                        <p:attrNameLst>
                                          <p:attrName>ppt_y</p:attrName>
                                        </p:attrNameLst>
                                      </p:cBhvr>
                                      <p:tavLst>
                                        <p:tav tm="0" fmla="#ppt_y+(sin(-2*pi*(1-$))*-#ppt_x+cos(-2*pi*(1-$))*(1-#ppt_y))*(1-$)">
                                          <p:val>
                                            <p:fltVal val="0"/>
                                          </p:val>
                                        </p:tav>
                                        <p:tav tm="100000">
                                          <p:val>
                                            <p:fltVal val="1"/>
                                          </p:val>
                                        </p:tav>
                                      </p:tavLst>
                                    </p:anim>
                                  </p:childTnLst>
                                </p:cTn>
                              </p:par>
                              <p:par>
                                <p:cTn id="89" presetID="2" presetClass="entr" presetSubtype="8" fill="hold" grpId="0" nodeType="withEffect">
                                  <p:stCondLst>
                                    <p:cond delay="1000"/>
                                  </p:stCondLst>
                                  <p:childTnLst>
                                    <p:set>
                                      <p:cBhvr>
                                        <p:cTn id="90" dur="1" fill="hold">
                                          <p:stCondLst>
                                            <p:cond delay="0"/>
                                          </p:stCondLst>
                                        </p:cTn>
                                        <p:tgtEl>
                                          <p:spTgt spid="184362"/>
                                        </p:tgtEl>
                                        <p:attrNameLst>
                                          <p:attrName>style.visibility</p:attrName>
                                        </p:attrNameLst>
                                      </p:cBhvr>
                                      <p:to>
                                        <p:strVal val="visible"/>
                                      </p:to>
                                    </p:set>
                                    <p:anim calcmode="lin" valueType="num">
                                      <p:cBhvr additive="base">
                                        <p:cTn id="91" dur="500" fill="hold"/>
                                        <p:tgtEl>
                                          <p:spTgt spid="184362"/>
                                        </p:tgtEl>
                                        <p:attrNameLst>
                                          <p:attrName>ppt_x</p:attrName>
                                        </p:attrNameLst>
                                      </p:cBhvr>
                                      <p:tavLst>
                                        <p:tav tm="0">
                                          <p:val>
                                            <p:strVal val="0-#ppt_w/2"/>
                                          </p:val>
                                        </p:tav>
                                        <p:tav tm="100000">
                                          <p:val>
                                            <p:strVal val="#ppt_x"/>
                                          </p:val>
                                        </p:tav>
                                      </p:tavLst>
                                    </p:anim>
                                    <p:anim calcmode="lin" valueType="num">
                                      <p:cBhvr additive="base">
                                        <p:cTn id="92" dur="500" fill="hold"/>
                                        <p:tgtEl>
                                          <p:spTgt spid="18436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000"/>
                                  </p:stCondLst>
                                  <p:childTnLst>
                                    <p:set>
                                      <p:cBhvr>
                                        <p:cTn id="94" dur="1" fill="hold">
                                          <p:stCondLst>
                                            <p:cond delay="0"/>
                                          </p:stCondLst>
                                        </p:cTn>
                                        <p:tgtEl>
                                          <p:spTgt spid="184363"/>
                                        </p:tgtEl>
                                        <p:attrNameLst>
                                          <p:attrName>style.visibility</p:attrName>
                                        </p:attrNameLst>
                                      </p:cBhvr>
                                      <p:to>
                                        <p:strVal val="visible"/>
                                      </p:to>
                                    </p:set>
                                    <p:anim calcmode="lin" valueType="num">
                                      <p:cBhvr additive="base">
                                        <p:cTn id="95" dur="500" fill="hold"/>
                                        <p:tgtEl>
                                          <p:spTgt spid="184363"/>
                                        </p:tgtEl>
                                        <p:attrNameLst>
                                          <p:attrName>ppt_x</p:attrName>
                                        </p:attrNameLst>
                                      </p:cBhvr>
                                      <p:tavLst>
                                        <p:tav tm="0">
                                          <p:val>
                                            <p:strVal val="0-#ppt_w/2"/>
                                          </p:val>
                                        </p:tav>
                                        <p:tav tm="100000">
                                          <p:val>
                                            <p:strVal val="#ppt_x"/>
                                          </p:val>
                                        </p:tav>
                                      </p:tavLst>
                                    </p:anim>
                                    <p:anim calcmode="lin" valueType="num">
                                      <p:cBhvr additive="base">
                                        <p:cTn id="96" dur="500" fill="hold"/>
                                        <p:tgtEl>
                                          <p:spTgt spid="184363"/>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184343"/>
                                        </p:tgtEl>
                                        <p:attrNameLst>
                                          <p:attrName>style.visibility</p:attrName>
                                        </p:attrNameLst>
                                      </p:cBhvr>
                                      <p:to>
                                        <p:strVal val="visible"/>
                                      </p:to>
                                    </p:set>
                                    <p:anim calcmode="lin" valueType="num">
                                      <p:cBhvr additive="base">
                                        <p:cTn id="101" dur="500" fill="hold"/>
                                        <p:tgtEl>
                                          <p:spTgt spid="184343"/>
                                        </p:tgtEl>
                                        <p:attrNameLst>
                                          <p:attrName>ppt_x</p:attrName>
                                        </p:attrNameLst>
                                      </p:cBhvr>
                                      <p:tavLst>
                                        <p:tav tm="0">
                                          <p:val>
                                            <p:strVal val="0-#ppt_w/2"/>
                                          </p:val>
                                        </p:tav>
                                        <p:tav tm="100000">
                                          <p:val>
                                            <p:strVal val="#ppt_x"/>
                                          </p:val>
                                        </p:tav>
                                      </p:tavLst>
                                    </p:anim>
                                    <p:anim calcmode="lin" valueType="num">
                                      <p:cBhvr additive="base">
                                        <p:cTn id="102" dur="500" fill="hold"/>
                                        <p:tgtEl>
                                          <p:spTgt spid="184343"/>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500"/>
                            </p:stCondLst>
                            <p:childTnLst>
                              <p:par>
                                <p:cTn id="104" presetID="2" presetClass="entr" presetSubtype="8" fill="hold" grpId="0" nodeType="afterEffect">
                                  <p:stCondLst>
                                    <p:cond delay="1000"/>
                                  </p:stCondLst>
                                  <p:childTnLst>
                                    <p:set>
                                      <p:cBhvr>
                                        <p:cTn id="105" dur="1" fill="hold">
                                          <p:stCondLst>
                                            <p:cond delay="0"/>
                                          </p:stCondLst>
                                        </p:cTn>
                                        <p:tgtEl>
                                          <p:spTgt spid="184345"/>
                                        </p:tgtEl>
                                        <p:attrNameLst>
                                          <p:attrName>style.visibility</p:attrName>
                                        </p:attrNameLst>
                                      </p:cBhvr>
                                      <p:to>
                                        <p:strVal val="visible"/>
                                      </p:to>
                                    </p:set>
                                    <p:anim calcmode="lin" valueType="num">
                                      <p:cBhvr additive="base">
                                        <p:cTn id="106" dur="500" fill="hold"/>
                                        <p:tgtEl>
                                          <p:spTgt spid="184345"/>
                                        </p:tgtEl>
                                        <p:attrNameLst>
                                          <p:attrName>ppt_x</p:attrName>
                                        </p:attrNameLst>
                                      </p:cBhvr>
                                      <p:tavLst>
                                        <p:tav tm="0">
                                          <p:val>
                                            <p:strVal val="0-#ppt_w/2"/>
                                          </p:val>
                                        </p:tav>
                                        <p:tav tm="100000">
                                          <p:val>
                                            <p:strVal val="#ppt_x"/>
                                          </p:val>
                                        </p:tav>
                                      </p:tavLst>
                                    </p:anim>
                                    <p:anim calcmode="lin" valueType="num">
                                      <p:cBhvr additive="base">
                                        <p:cTn id="107" dur="500" fill="hold"/>
                                        <p:tgtEl>
                                          <p:spTgt spid="184345"/>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2000"/>
                            </p:stCondLst>
                            <p:childTnLst>
                              <p:par>
                                <p:cTn id="109" presetID="2" presetClass="entr" presetSubtype="8" fill="hold" grpId="0" nodeType="afterEffect">
                                  <p:stCondLst>
                                    <p:cond delay="1000"/>
                                  </p:stCondLst>
                                  <p:childTnLst>
                                    <p:set>
                                      <p:cBhvr>
                                        <p:cTn id="110" dur="1" fill="hold">
                                          <p:stCondLst>
                                            <p:cond delay="0"/>
                                          </p:stCondLst>
                                        </p:cTn>
                                        <p:tgtEl>
                                          <p:spTgt spid="184347"/>
                                        </p:tgtEl>
                                        <p:attrNameLst>
                                          <p:attrName>style.visibility</p:attrName>
                                        </p:attrNameLst>
                                      </p:cBhvr>
                                      <p:to>
                                        <p:strVal val="visible"/>
                                      </p:to>
                                    </p:set>
                                    <p:anim calcmode="lin" valueType="num">
                                      <p:cBhvr additive="base">
                                        <p:cTn id="111" dur="500" fill="hold"/>
                                        <p:tgtEl>
                                          <p:spTgt spid="184347"/>
                                        </p:tgtEl>
                                        <p:attrNameLst>
                                          <p:attrName>ppt_x</p:attrName>
                                        </p:attrNameLst>
                                      </p:cBhvr>
                                      <p:tavLst>
                                        <p:tav tm="0">
                                          <p:val>
                                            <p:strVal val="0-#ppt_w/2"/>
                                          </p:val>
                                        </p:tav>
                                        <p:tav tm="100000">
                                          <p:val>
                                            <p:strVal val="#ppt_x"/>
                                          </p:val>
                                        </p:tav>
                                      </p:tavLst>
                                    </p:anim>
                                    <p:anim calcmode="lin" valueType="num">
                                      <p:cBhvr additive="base">
                                        <p:cTn id="112" dur="500" fill="hold"/>
                                        <p:tgtEl>
                                          <p:spTgt spid="184347"/>
                                        </p:tgtEl>
                                        <p:attrNameLst>
                                          <p:attrName>ppt_y</p:attrName>
                                        </p:attrNameLst>
                                      </p:cBhvr>
                                      <p:tavLst>
                                        <p:tav tm="0">
                                          <p:val>
                                            <p:strVal val="#ppt_y"/>
                                          </p:val>
                                        </p:tav>
                                        <p:tav tm="100000">
                                          <p:val>
                                            <p:strVal val="#ppt_y"/>
                                          </p:val>
                                        </p:tav>
                                      </p:tavLst>
                                    </p:anim>
                                  </p:childTnLst>
                                </p:cTn>
                              </p:par>
                            </p:childTnLst>
                          </p:cTn>
                        </p:par>
                        <p:par>
                          <p:cTn id="113" fill="hold" nodeType="afterGroup">
                            <p:stCondLst>
                              <p:cond delay="3500"/>
                            </p:stCondLst>
                            <p:childTnLst>
                              <p:par>
                                <p:cTn id="114" presetID="2" presetClass="entr" presetSubtype="8" fill="hold" grpId="0" nodeType="afterEffect">
                                  <p:stCondLst>
                                    <p:cond delay="1000"/>
                                  </p:stCondLst>
                                  <p:childTnLst>
                                    <p:set>
                                      <p:cBhvr>
                                        <p:cTn id="115" dur="1" fill="hold">
                                          <p:stCondLst>
                                            <p:cond delay="0"/>
                                          </p:stCondLst>
                                        </p:cTn>
                                        <p:tgtEl>
                                          <p:spTgt spid="184348"/>
                                        </p:tgtEl>
                                        <p:attrNameLst>
                                          <p:attrName>style.visibility</p:attrName>
                                        </p:attrNameLst>
                                      </p:cBhvr>
                                      <p:to>
                                        <p:strVal val="visible"/>
                                      </p:to>
                                    </p:set>
                                    <p:anim calcmode="lin" valueType="num">
                                      <p:cBhvr additive="base">
                                        <p:cTn id="116" dur="500" fill="hold"/>
                                        <p:tgtEl>
                                          <p:spTgt spid="184348"/>
                                        </p:tgtEl>
                                        <p:attrNameLst>
                                          <p:attrName>ppt_x</p:attrName>
                                        </p:attrNameLst>
                                      </p:cBhvr>
                                      <p:tavLst>
                                        <p:tav tm="0">
                                          <p:val>
                                            <p:strVal val="0-#ppt_w/2"/>
                                          </p:val>
                                        </p:tav>
                                        <p:tav tm="100000">
                                          <p:val>
                                            <p:strVal val="#ppt_x"/>
                                          </p:val>
                                        </p:tav>
                                      </p:tavLst>
                                    </p:anim>
                                    <p:anim calcmode="lin" valueType="num">
                                      <p:cBhvr additive="base">
                                        <p:cTn id="117" dur="500" fill="hold"/>
                                        <p:tgtEl>
                                          <p:spTgt spid="184348"/>
                                        </p:tgtEl>
                                        <p:attrNameLst>
                                          <p:attrName>ppt_y</p:attrName>
                                        </p:attrNameLst>
                                      </p:cBhvr>
                                      <p:tavLst>
                                        <p:tav tm="0">
                                          <p:val>
                                            <p:strVal val="#ppt_y"/>
                                          </p:val>
                                        </p:tav>
                                        <p:tav tm="100000">
                                          <p:val>
                                            <p:strVal val="#ppt_y"/>
                                          </p:val>
                                        </p:tav>
                                      </p:tavLst>
                                    </p:anim>
                                  </p:childTnLst>
                                </p:cTn>
                              </p:par>
                            </p:childTnLst>
                          </p:cTn>
                        </p:par>
                        <p:par>
                          <p:cTn id="118" fill="hold" nodeType="afterGroup">
                            <p:stCondLst>
                              <p:cond delay="5000"/>
                            </p:stCondLst>
                            <p:childTnLst>
                              <p:par>
                                <p:cTn id="119" presetID="2" presetClass="entr" presetSubtype="8" fill="hold" grpId="0" nodeType="afterEffect">
                                  <p:stCondLst>
                                    <p:cond delay="1000"/>
                                  </p:stCondLst>
                                  <p:childTnLst>
                                    <p:set>
                                      <p:cBhvr>
                                        <p:cTn id="120" dur="1" fill="hold">
                                          <p:stCondLst>
                                            <p:cond delay="0"/>
                                          </p:stCondLst>
                                        </p:cTn>
                                        <p:tgtEl>
                                          <p:spTgt spid="184344"/>
                                        </p:tgtEl>
                                        <p:attrNameLst>
                                          <p:attrName>style.visibility</p:attrName>
                                        </p:attrNameLst>
                                      </p:cBhvr>
                                      <p:to>
                                        <p:strVal val="visible"/>
                                      </p:to>
                                    </p:set>
                                    <p:anim calcmode="lin" valueType="num">
                                      <p:cBhvr additive="base">
                                        <p:cTn id="121" dur="500" fill="hold"/>
                                        <p:tgtEl>
                                          <p:spTgt spid="184344"/>
                                        </p:tgtEl>
                                        <p:attrNameLst>
                                          <p:attrName>ppt_x</p:attrName>
                                        </p:attrNameLst>
                                      </p:cBhvr>
                                      <p:tavLst>
                                        <p:tav tm="0">
                                          <p:val>
                                            <p:strVal val="0-#ppt_w/2"/>
                                          </p:val>
                                        </p:tav>
                                        <p:tav tm="100000">
                                          <p:val>
                                            <p:strVal val="#ppt_x"/>
                                          </p:val>
                                        </p:tav>
                                      </p:tavLst>
                                    </p:anim>
                                    <p:anim calcmode="lin" valueType="num">
                                      <p:cBhvr additive="base">
                                        <p:cTn id="122" dur="500" fill="hold"/>
                                        <p:tgtEl>
                                          <p:spTgt spid="184344"/>
                                        </p:tgtEl>
                                        <p:attrNameLst>
                                          <p:attrName>ppt_y</p:attrName>
                                        </p:attrNameLst>
                                      </p:cBhvr>
                                      <p:tavLst>
                                        <p:tav tm="0">
                                          <p:val>
                                            <p:strVal val="#ppt_y"/>
                                          </p:val>
                                        </p:tav>
                                        <p:tav tm="100000">
                                          <p:val>
                                            <p:strVal val="#ppt_y"/>
                                          </p:val>
                                        </p:tav>
                                      </p:tavLst>
                                    </p:anim>
                                  </p:childTnLst>
                                </p:cTn>
                              </p:par>
                            </p:childTnLst>
                          </p:cTn>
                        </p:par>
                        <p:par>
                          <p:cTn id="123" fill="hold" nodeType="afterGroup">
                            <p:stCondLst>
                              <p:cond delay="6500"/>
                            </p:stCondLst>
                            <p:childTnLst>
                              <p:par>
                                <p:cTn id="124" presetID="2" presetClass="entr" presetSubtype="8" fill="hold" grpId="0" nodeType="afterEffect">
                                  <p:stCondLst>
                                    <p:cond delay="1000"/>
                                  </p:stCondLst>
                                  <p:childTnLst>
                                    <p:set>
                                      <p:cBhvr>
                                        <p:cTn id="125" dur="1" fill="hold">
                                          <p:stCondLst>
                                            <p:cond delay="0"/>
                                          </p:stCondLst>
                                        </p:cTn>
                                        <p:tgtEl>
                                          <p:spTgt spid="184346"/>
                                        </p:tgtEl>
                                        <p:attrNameLst>
                                          <p:attrName>style.visibility</p:attrName>
                                        </p:attrNameLst>
                                      </p:cBhvr>
                                      <p:to>
                                        <p:strVal val="visible"/>
                                      </p:to>
                                    </p:set>
                                    <p:anim calcmode="lin" valueType="num">
                                      <p:cBhvr additive="base">
                                        <p:cTn id="126" dur="500" fill="hold"/>
                                        <p:tgtEl>
                                          <p:spTgt spid="184346"/>
                                        </p:tgtEl>
                                        <p:attrNameLst>
                                          <p:attrName>ppt_x</p:attrName>
                                        </p:attrNameLst>
                                      </p:cBhvr>
                                      <p:tavLst>
                                        <p:tav tm="0">
                                          <p:val>
                                            <p:strVal val="0-#ppt_w/2"/>
                                          </p:val>
                                        </p:tav>
                                        <p:tav tm="100000">
                                          <p:val>
                                            <p:strVal val="#ppt_x"/>
                                          </p:val>
                                        </p:tav>
                                      </p:tavLst>
                                    </p:anim>
                                    <p:anim calcmode="lin" valueType="num">
                                      <p:cBhvr additive="base">
                                        <p:cTn id="127" dur="500" fill="hold"/>
                                        <p:tgtEl>
                                          <p:spTgt spid="184346"/>
                                        </p:tgtEl>
                                        <p:attrNameLst>
                                          <p:attrName>ppt_y</p:attrName>
                                        </p:attrNameLst>
                                      </p:cBhvr>
                                      <p:tavLst>
                                        <p:tav tm="0">
                                          <p:val>
                                            <p:strVal val="#ppt_y"/>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9" presetClass="entr" presetSubtype="10" fill="hold" grpId="0" nodeType="clickEffect">
                                  <p:stCondLst>
                                    <p:cond delay="0"/>
                                  </p:stCondLst>
                                  <p:childTnLst>
                                    <p:set>
                                      <p:cBhvr>
                                        <p:cTn id="131" dur="1" fill="hold">
                                          <p:stCondLst>
                                            <p:cond delay="0"/>
                                          </p:stCondLst>
                                        </p:cTn>
                                        <p:tgtEl>
                                          <p:spTgt spid="184322"/>
                                        </p:tgtEl>
                                        <p:attrNameLst>
                                          <p:attrName>style.visibility</p:attrName>
                                        </p:attrNameLst>
                                      </p:cBhvr>
                                      <p:to>
                                        <p:strVal val="visible"/>
                                      </p:to>
                                    </p:set>
                                    <p:anim calcmode="lin" valueType="num">
                                      <p:cBhvr>
                                        <p:cTn id="132" dur="5000" fill="hold"/>
                                        <p:tgtEl>
                                          <p:spTgt spid="184322"/>
                                        </p:tgtEl>
                                        <p:attrNameLst>
                                          <p:attrName>ppt_w</p:attrName>
                                        </p:attrNameLst>
                                      </p:cBhvr>
                                      <p:tavLst>
                                        <p:tav tm="0" fmla="#ppt_w*sin(2.5*pi*$)">
                                          <p:val>
                                            <p:fltVal val="0"/>
                                          </p:val>
                                        </p:tav>
                                        <p:tav tm="100000">
                                          <p:val>
                                            <p:fltVal val="1"/>
                                          </p:val>
                                        </p:tav>
                                      </p:tavLst>
                                    </p:anim>
                                    <p:anim calcmode="lin" valueType="num">
                                      <p:cBhvr>
                                        <p:cTn id="133" dur="5000" fill="hold"/>
                                        <p:tgtEl>
                                          <p:spTgt spid="184322"/>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5000"/>
                            </p:stCondLst>
                            <p:childTnLst>
                              <p:par>
                                <p:cTn id="135" presetID="2" presetClass="entr" presetSubtype="8" fill="hold" grpId="0" nodeType="afterEffect">
                                  <p:stCondLst>
                                    <p:cond delay="0"/>
                                  </p:stCondLst>
                                  <p:childTnLst>
                                    <p:set>
                                      <p:cBhvr>
                                        <p:cTn id="136" dur="1" fill="hold">
                                          <p:stCondLst>
                                            <p:cond delay="0"/>
                                          </p:stCondLst>
                                        </p:cTn>
                                        <p:tgtEl>
                                          <p:spTgt spid="184342"/>
                                        </p:tgtEl>
                                        <p:attrNameLst>
                                          <p:attrName>style.visibility</p:attrName>
                                        </p:attrNameLst>
                                      </p:cBhvr>
                                      <p:to>
                                        <p:strVal val="visible"/>
                                      </p:to>
                                    </p:set>
                                    <p:anim calcmode="lin" valueType="num">
                                      <p:cBhvr additive="base">
                                        <p:cTn id="137" dur="500" fill="hold"/>
                                        <p:tgtEl>
                                          <p:spTgt spid="184342"/>
                                        </p:tgtEl>
                                        <p:attrNameLst>
                                          <p:attrName>ppt_x</p:attrName>
                                        </p:attrNameLst>
                                      </p:cBhvr>
                                      <p:tavLst>
                                        <p:tav tm="0">
                                          <p:val>
                                            <p:strVal val="0-#ppt_w/2"/>
                                          </p:val>
                                        </p:tav>
                                        <p:tav tm="100000">
                                          <p:val>
                                            <p:strVal val="#ppt_x"/>
                                          </p:val>
                                        </p:tav>
                                      </p:tavLst>
                                    </p:anim>
                                    <p:anim calcmode="lin" valueType="num">
                                      <p:cBhvr additive="base">
                                        <p:cTn id="138" dur="500" fill="hold"/>
                                        <p:tgtEl>
                                          <p:spTgt spid="184342"/>
                                        </p:tgtEl>
                                        <p:attrNameLst>
                                          <p:attrName>ppt_y</p:attrName>
                                        </p:attrNameLst>
                                      </p:cBhvr>
                                      <p:tavLst>
                                        <p:tav tm="0">
                                          <p:val>
                                            <p:strVal val="#ppt_y"/>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84323"/>
                                        </p:tgtEl>
                                        <p:attrNameLst>
                                          <p:attrName>style.visibility</p:attrName>
                                        </p:attrNameLst>
                                      </p:cBhvr>
                                      <p:to>
                                        <p:strVal val="visible"/>
                                      </p:to>
                                    </p:set>
                                  </p:childTnLst>
                                </p:cTn>
                              </p:par>
                              <p:par>
                                <p:cTn id="143" presetID="2" presetClass="entr" presetSubtype="8" fill="hold" grpId="0" nodeType="withEffect">
                                  <p:stCondLst>
                                    <p:cond delay="0"/>
                                  </p:stCondLst>
                                  <p:childTnLst>
                                    <p:set>
                                      <p:cBhvr>
                                        <p:cTn id="144" dur="1" fill="hold">
                                          <p:stCondLst>
                                            <p:cond delay="0"/>
                                          </p:stCondLst>
                                        </p:cTn>
                                        <p:tgtEl>
                                          <p:spTgt spid="184355"/>
                                        </p:tgtEl>
                                        <p:attrNameLst>
                                          <p:attrName>style.visibility</p:attrName>
                                        </p:attrNameLst>
                                      </p:cBhvr>
                                      <p:to>
                                        <p:strVal val="visible"/>
                                      </p:to>
                                    </p:set>
                                    <p:anim calcmode="lin" valueType="num">
                                      <p:cBhvr additive="base">
                                        <p:cTn id="145" dur="500" fill="hold"/>
                                        <p:tgtEl>
                                          <p:spTgt spid="184355"/>
                                        </p:tgtEl>
                                        <p:attrNameLst>
                                          <p:attrName>ppt_x</p:attrName>
                                        </p:attrNameLst>
                                      </p:cBhvr>
                                      <p:tavLst>
                                        <p:tav tm="0">
                                          <p:val>
                                            <p:strVal val="0-#ppt_w/2"/>
                                          </p:val>
                                        </p:tav>
                                        <p:tav tm="100000">
                                          <p:val>
                                            <p:strVal val="#ppt_x"/>
                                          </p:val>
                                        </p:tav>
                                      </p:tavLst>
                                    </p:anim>
                                    <p:anim calcmode="lin" valueType="num">
                                      <p:cBhvr additive="base">
                                        <p:cTn id="146" dur="500" fill="hold"/>
                                        <p:tgtEl>
                                          <p:spTgt spid="184355"/>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184350"/>
                                        </p:tgtEl>
                                        <p:attrNameLst>
                                          <p:attrName>style.visibility</p:attrName>
                                        </p:attrNameLst>
                                      </p:cBhvr>
                                      <p:to>
                                        <p:strVal val="visible"/>
                                      </p:to>
                                    </p:set>
                                    <p:anim calcmode="lin" valueType="num">
                                      <p:cBhvr additive="base">
                                        <p:cTn id="149" dur="500" fill="hold"/>
                                        <p:tgtEl>
                                          <p:spTgt spid="184350"/>
                                        </p:tgtEl>
                                        <p:attrNameLst>
                                          <p:attrName>ppt_x</p:attrName>
                                        </p:attrNameLst>
                                      </p:cBhvr>
                                      <p:tavLst>
                                        <p:tav tm="0">
                                          <p:val>
                                            <p:strVal val="0-#ppt_w/2"/>
                                          </p:val>
                                        </p:tav>
                                        <p:tav tm="100000">
                                          <p:val>
                                            <p:strVal val="#ppt_x"/>
                                          </p:val>
                                        </p:tav>
                                      </p:tavLst>
                                    </p:anim>
                                    <p:anim calcmode="lin" valueType="num">
                                      <p:cBhvr additive="base">
                                        <p:cTn id="150" dur="500" fill="hold"/>
                                        <p:tgtEl>
                                          <p:spTgt spid="184350"/>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184351"/>
                                        </p:tgtEl>
                                        <p:attrNameLst>
                                          <p:attrName>style.visibility</p:attrName>
                                        </p:attrNameLst>
                                      </p:cBhvr>
                                      <p:to>
                                        <p:strVal val="visible"/>
                                      </p:to>
                                    </p:set>
                                    <p:anim calcmode="lin" valueType="num">
                                      <p:cBhvr additive="base">
                                        <p:cTn id="153" dur="500" fill="hold"/>
                                        <p:tgtEl>
                                          <p:spTgt spid="184351"/>
                                        </p:tgtEl>
                                        <p:attrNameLst>
                                          <p:attrName>ppt_x</p:attrName>
                                        </p:attrNameLst>
                                      </p:cBhvr>
                                      <p:tavLst>
                                        <p:tav tm="0">
                                          <p:val>
                                            <p:strVal val="0-#ppt_w/2"/>
                                          </p:val>
                                        </p:tav>
                                        <p:tav tm="100000">
                                          <p:val>
                                            <p:strVal val="#ppt_x"/>
                                          </p:val>
                                        </p:tav>
                                      </p:tavLst>
                                    </p:anim>
                                    <p:anim calcmode="lin" valueType="num">
                                      <p:cBhvr additive="base">
                                        <p:cTn id="154" dur="500" fill="hold"/>
                                        <p:tgtEl>
                                          <p:spTgt spid="184351"/>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184352"/>
                                        </p:tgtEl>
                                        <p:attrNameLst>
                                          <p:attrName>style.visibility</p:attrName>
                                        </p:attrNameLst>
                                      </p:cBhvr>
                                      <p:to>
                                        <p:strVal val="visible"/>
                                      </p:to>
                                    </p:set>
                                    <p:anim calcmode="lin" valueType="num">
                                      <p:cBhvr additive="base">
                                        <p:cTn id="157" dur="500" fill="hold"/>
                                        <p:tgtEl>
                                          <p:spTgt spid="184352"/>
                                        </p:tgtEl>
                                        <p:attrNameLst>
                                          <p:attrName>ppt_x</p:attrName>
                                        </p:attrNameLst>
                                      </p:cBhvr>
                                      <p:tavLst>
                                        <p:tav tm="0">
                                          <p:val>
                                            <p:strVal val="0-#ppt_w/2"/>
                                          </p:val>
                                        </p:tav>
                                        <p:tav tm="100000">
                                          <p:val>
                                            <p:strVal val="#ppt_x"/>
                                          </p:val>
                                        </p:tav>
                                      </p:tavLst>
                                    </p:anim>
                                    <p:anim calcmode="lin" valueType="num">
                                      <p:cBhvr additive="base">
                                        <p:cTn id="158" dur="500" fill="hold"/>
                                        <p:tgtEl>
                                          <p:spTgt spid="184352"/>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184349"/>
                                        </p:tgtEl>
                                        <p:attrNameLst>
                                          <p:attrName>style.visibility</p:attrName>
                                        </p:attrNameLst>
                                      </p:cBhvr>
                                      <p:to>
                                        <p:strVal val="visible"/>
                                      </p:to>
                                    </p:set>
                                    <p:anim calcmode="lin" valueType="num">
                                      <p:cBhvr additive="base">
                                        <p:cTn id="161" dur="500" fill="hold"/>
                                        <p:tgtEl>
                                          <p:spTgt spid="184349"/>
                                        </p:tgtEl>
                                        <p:attrNameLst>
                                          <p:attrName>ppt_x</p:attrName>
                                        </p:attrNameLst>
                                      </p:cBhvr>
                                      <p:tavLst>
                                        <p:tav tm="0">
                                          <p:val>
                                            <p:strVal val="0-#ppt_w/2"/>
                                          </p:val>
                                        </p:tav>
                                        <p:tav tm="100000">
                                          <p:val>
                                            <p:strVal val="#ppt_x"/>
                                          </p:val>
                                        </p:tav>
                                      </p:tavLst>
                                    </p:anim>
                                    <p:anim calcmode="lin" valueType="num">
                                      <p:cBhvr additive="base">
                                        <p:cTn id="162" dur="500" fill="hold"/>
                                        <p:tgtEl>
                                          <p:spTgt spid="184349"/>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184356"/>
                                        </p:tgtEl>
                                        <p:attrNameLst>
                                          <p:attrName>style.visibility</p:attrName>
                                        </p:attrNameLst>
                                      </p:cBhvr>
                                      <p:to>
                                        <p:strVal val="visible"/>
                                      </p:to>
                                    </p:set>
                                    <p:anim calcmode="lin" valueType="num">
                                      <p:cBhvr additive="base">
                                        <p:cTn id="165" dur="500" fill="hold"/>
                                        <p:tgtEl>
                                          <p:spTgt spid="184356"/>
                                        </p:tgtEl>
                                        <p:attrNameLst>
                                          <p:attrName>ppt_x</p:attrName>
                                        </p:attrNameLst>
                                      </p:cBhvr>
                                      <p:tavLst>
                                        <p:tav tm="0">
                                          <p:val>
                                            <p:strVal val="0-#ppt_w/2"/>
                                          </p:val>
                                        </p:tav>
                                        <p:tav tm="100000">
                                          <p:val>
                                            <p:strVal val="#ppt_x"/>
                                          </p:val>
                                        </p:tav>
                                      </p:tavLst>
                                    </p:anim>
                                    <p:anim calcmode="lin" valueType="num">
                                      <p:cBhvr additive="base">
                                        <p:cTn id="166" dur="500" fill="hold"/>
                                        <p:tgtEl>
                                          <p:spTgt spid="184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animBg="1"/>
      <p:bldP spid="184324" grpId="0" animBg="1"/>
      <p:bldP spid="184325" grpId="0" animBg="1"/>
      <p:bldP spid="184326" grpId="0" animBg="1"/>
      <p:bldP spid="184327" grpId="0" animBg="1"/>
      <p:bldP spid="184328" grpId="0" animBg="1"/>
      <p:bldP spid="184329" grpId="0" autoUpdateAnimBg="0"/>
      <p:bldP spid="184330" grpId="0" autoUpdateAnimBg="0"/>
      <p:bldP spid="184331" grpId="0" autoUpdateAnimBg="0"/>
      <p:bldP spid="184332" grpId="0" autoUpdateAnimBg="0"/>
      <p:bldP spid="184333" grpId="0" autoUpdateAnimBg="0"/>
      <p:bldP spid="184334" grpId="0" autoUpdateAnimBg="0"/>
      <p:bldP spid="184335" grpId="0" autoUpdateAnimBg="0"/>
      <p:bldP spid="184342" grpId="0" autoUpdateAnimBg="0"/>
      <p:bldP spid="184343" grpId="0" autoUpdateAnimBg="0"/>
      <p:bldP spid="184344" grpId="0" autoUpdateAnimBg="0"/>
      <p:bldP spid="184345" grpId="0" autoUpdateAnimBg="0"/>
      <p:bldP spid="184346" grpId="0" autoUpdateAnimBg="0"/>
      <p:bldP spid="184347" grpId="0" autoUpdateAnimBg="0"/>
      <p:bldP spid="184348" grpId="0" autoUpdateAnimBg="0"/>
      <p:bldP spid="184349" grpId="0" animBg="1" autoUpdateAnimBg="0"/>
      <p:bldP spid="184350" grpId="0" animBg="1" autoUpdateAnimBg="0"/>
      <p:bldP spid="184351" grpId="0" animBg="1" autoUpdateAnimBg="0"/>
      <p:bldP spid="184355" grpId="0" animBg="1" autoUpdateAnimBg="0"/>
      <p:bldP spid="184356" grpId="0" autoUpdateAnimBg="0"/>
      <p:bldP spid="184360" grpId="0" autoUpdateAnimBg="0"/>
      <p:bldP spid="184361" grpId="0" animBg="1"/>
      <p:bldP spid="184362" grpId="0" autoUpdateAnimBg="0"/>
      <p:bldP spid="1843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574676"/>
            <a:ext cx="7924800" cy="609600"/>
          </a:xfrm>
        </p:spPr>
        <p:txBody>
          <a:bodyPr/>
          <a:lstStyle/>
          <a:p>
            <a:r>
              <a:rPr lang="pt-BR" sz="3200" b="1" dirty="0" smtClean="0"/>
              <a:t>Mortes Violentas</a:t>
            </a:r>
          </a:p>
        </p:txBody>
      </p:sp>
      <p:sp>
        <p:nvSpPr>
          <p:cNvPr id="162819" name="Rectangle 3"/>
          <p:cNvSpPr>
            <a:spLocks noGrp="1" noChangeArrowheads="1"/>
          </p:cNvSpPr>
          <p:nvPr>
            <p:ph idx="1"/>
          </p:nvPr>
        </p:nvSpPr>
        <p:spPr>
          <a:xfrm>
            <a:off x="119062" y="1493838"/>
            <a:ext cx="9139237" cy="4449762"/>
          </a:xfrm>
        </p:spPr>
        <p:txBody>
          <a:bodyPr>
            <a:normAutofit/>
          </a:bodyPr>
          <a:lstStyle/>
          <a:p>
            <a:pPr algn="ctr">
              <a:lnSpc>
                <a:spcPct val="120000"/>
              </a:lnSpc>
              <a:buFontTx/>
              <a:buNone/>
            </a:pPr>
            <a:r>
              <a:rPr lang="pt-BR" dirty="0" smtClean="0"/>
              <a:t>Relatório Mundial sobre Violência e Saúde, 2002</a:t>
            </a:r>
          </a:p>
          <a:p>
            <a:pPr algn="ctr"/>
            <a:endParaRPr lang="pt-BR" sz="1600" dirty="0" smtClean="0"/>
          </a:p>
          <a:p>
            <a:r>
              <a:rPr lang="pt-BR" sz="2600" dirty="0" smtClean="0"/>
              <a:t>Em 2004: 1,6 milhões de pessoas morreram por algum  tipo de violência (</a:t>
            </a:r>
            <a:r>
              <a:rPr lang="pt-BR" sz="2600" b="1" dirty="0" smtClean="0"/>
              <a:t>28,8/100 mil </a:t>
            </a:r>
            <a:r>
              <a:rPr lang="pt-BR" sz="2600" b="1" dirty="0" err="1" smtClean="0"/>
              <a:t>hab</a:t>
            </a:r>
            <a:r>
              <a:rPr lang="pt-BR" sz="2600" dirty="0" smtClean="0"/>
              <a:t>)</a:t>
            </a:r>
          </a:p>
          <a:p>
            <a:r>
              <a:rPr lang="pt-BR" sz="2600" b="1" dirty="0" smtClean="0"/>
              <a:t>52%</a:t>
            </a:r>
            <a:r>
              <a:rPr lang="pt-BR" sz="2600" dirty="0" smtClean="0"/>
              <a:t> por violência </a:t>
            </a:r>
            <a:r>
              <a:rPr lang="pt-BR" sz="2600" dirty="0"/>
              <a:t>auto-infligida; </a:t>
            </a:r>
            <a:r>
              <a:rPr lang="pt-BR" sz="2600" b="1" dirty="0" smtClean="0"/>
              <a:t>37%</a:t>
            </a:r>
            <a:r>
              <a:rPr lang="pt-BR" sz="2600" dirty="0" smtClean="0"/>
              <a:t> por violência interpessoal; </a:t>
            </a:r>
            <a:r>
              <a:rPr lang="pt-BR" sz="2600" b="1" dirty="0" smtClean="0"/>
              <a:t>11%</a:t>
            </a:r>
            <a:r>
              <a:rPr lang="pt-BR" sz="2600" dirty="0" smtClean="0"/>
              <a:t> por guerras</a:t>
            </a:r>
          </a:p>
          <a:p>
            <a:r>
              <a:rPr lang="pt-BR" sz="2600" dirty="0" smtClean="0"/>
              <a:t>Não é homogêneo por país, por faixa etária ou por sexo</a:t>
            </a:r>
          </a:p>
          <a:p>
            <a:r>
              <a:rPr lang="pt-BR" sz="2600" dirty="0" smtClean="0"/>
              <a:t>Mais </a:t>
            </a:r>
            <a:r>
              <a:rPr lang="pt-BR" sz="2600" dirty="0" smtClean="0"/>
              <a:t>de </a:t>
            </a:r>
            <a:r>
              <a:rPr lang="pt-BR" sz="2600" b="1" dirty="0" smtClean="0"/>
              <a:t>90%</a:t>
            </a:r>
            <a:r>
              <a:rPr lang="pt-BR" sz="2600" dirty="0" smtClean="0"/>
              <a:t> em países de menor renda </a:t>
            </a:r>
          </a:p>
          <a:p>
            <a:r>
              <a:rPr lang="pt-BR" sz="2600" b="1" dirty="0" smtClean="0"/>
              <a:t>77%</a:t>
            </a:r>
            <a:r>
              <a:rPr lang="pt-BR" sz="2600" dirty="0" smtClean="0"/>
              <a:t> dos homicídios  e </a:t>
            </a:r>
            <a:r>
              <a:rPr lang="pt-BR" sz="2600" b="1" dirty="0" smtClean="0"/>
              <a:t>60%</a:t>
            </a:r>
            <a:r>
              <a:rPr lang="pt-BR" sz="2600" dirty="0" smtClean="0"/>
              <a:t> dos suicídios entre homens </a:t>
            </a:r>
          </a:p>
          <a:p>
            <a:pPr algn="ctr"/>
            <a:endParaRPr lang="pt-BR" dirty="0" smtClean="0"/>
          </a:p>
        </p:txBody>
      </p:sp>
    </p:spTree>
    <p:extLst>
      <p:ext uri="{BB962C8B-B14F-4D97-AF65-F5344CB8AC3E}">
        <p14:creationId xmlns:p14="http://schemas.microsoft.com/office/powerpoint/2010/main" val="255515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371600" y="1524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chemeClr val="tx2"/>
                </a:solidFill>
              </a:rPr>
              <a:t>Violência física por parceiro e transtorno emocional - Nicarágua</a:t>
            </a:r>
            <a:endParaRPr lang="pt-BR">
              <a:solidFill>
                <a:schemeClr val="tx2"/>
              </a:solidFill>
            </a:endParaRPr>
          </a:p>
        </p:txBody>
      </p:sp>
      <p:grpSp>
        <p:nvGrpSpPr>
          <p:cNvPr id="38915" name="Group 3"/>
          <p:cNvGrpSpPr>
            <a:grpSpLocks/>
          </p:cNvGrpSpPr>
          <p:nvPr/>
        </p:nvGrpSpPr>
        <p:grpSpPr bwMode="auto">
          <a:xfrm>
            <a:off x="57670" y="896019"/>
            <a:ext cx="8891927" cy="5495962"/>
            <a:chOff x="711" y="705"/>
            <a:chExt cx="4934" cy="3053"/>
          </a:xfrm>
        </p:grpSpPr>
        <p:graphicFrame>
          <p:nvGraphicFramePr>
            <p:cNvPr id="2" name="Object 4"/>
            <p:cNvGraphicFramePr>
              <a:graphicFrameLocks noChangeAspect="1"/>
            </p:cNvGraphicFramePr>
            <p:nvPr>
              <p:extLst>
                <p:ext uri="{D42A27DB-BD31-4B8C-83A1-F6EECF244321}">
                  <p14:modId xmlns:p14="http://schemas.microsoft.com/office/powerpoint/2010/main" val="3716055657"/>
                </p:ext>
              </p:extLst>
            </p:nvPr>
          </p:nvGraphicFramePr>
          <p:xfrm>
            <a:off x="711" y="705"/>
            <a:ext cx="4017" cy="3053"/>
          </p:xfrm>
          <a:graphic>
            <a:graphicData uri="http://schemas.openxmlformats.org/drawingml/2006/chart">
              <c:chart xmlns:c="http://schemas.openxmlformats.org/drawingml/2006/chart" xmlns:r="http://schemas.openxmlformats.org/officeDocument/2006/relationships" r:id="rId3"/>
            </a:graphicData>
          </a:graphic>
        </p:graphicFrame>
        <p:sp>
          <p:nvSpPr>
            <p:cNvPr id="38918" name="Text Box 5"/>
            <p:cNvSpPr txBox="1">
              <a:spLocks noChangeArrowheads="1"/>
            </p:cNvSpPr>
            <p:nvPr/>
          </p:nvSpPr>
          <p:spPr bwMode="auto">
            <a:xfrm>
              <a:off x="4665" y="904"/>
              <a:ext cx="32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10,3</a:t>
              </a:r>
            </a:p>
          </p:txBody>
        </p:sp>
        <p:sp>
          <p:nvSpPr>
            <p:cNvPr id="38919" name="Text Box 6"/>
            <p:cNvSpPr txBox="1">
              <a:spLocks noChangeArrowheads="1"/>
            </p:cNvSpPr>
            <p:nvPr/>
          </p:nvSpPr>
          <p:spPr bwMode="auto">
            <a:xfrm>
              <a:off x="5116" y="904"/>
              <a:ext cx="52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4,9-21,6</a:t>
              </a:r>
            </a:p>
          </p:txBody>
        </p:sp>
        <p:sp>
          <p:nvSpPr>
            <p:cNvPr id="38920" name="Text Box 7"/>
            <p:cNvSpPr txBox="1">
              <a:spLocks noChangeArrowheads="1"/>
            </p:cNvSpPr>
            <p:nvPr/>
          </p:nvSpPr>
          <p:spPr bwMode="auto">
            <a:xfrm>
              <a:off x="4701" y="1332"/>
              <a:ext cx="2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4,8</a:t>
              </a:r>
            </a:p>
          </p:txBody>
        </p:sp>
        <p:sp>
          <p:nvSpPr>
            <p:cNvPr id="38921" name="Text Box 8"/>
            <p:cNvSpPr txBox="1">
              <a:spLocks noChangeArrowheads="1"/>
            </p:cNvSpPr>
            <p:nvPr/>
          </p:nvSpPr>
          <p:spPr bwMode="auto">
            <a:xfrm>
              <a:off x="5116" y="1332"/>
              <a:ext cx="529"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2,2-10,8</a:t>
              </a:r>
            </a:p>
          </p:txBody>
        </p:sp>
        <p:sp>
          <p:nvSpPr>
            <p:cNvPr id="38922" name="Text Box 9"/>
            <p:cNvSpPr txBox="1">
              <a:spLocks noChangeArrowheads="1"/>
            </p:cNvSpPr>
            <p:nvPr/>
          </p:nvSpPr>
          <p:spPr bwMode="auto">
            <a:xfrm>
              <a:off x="4715" y="1833"/>
              <a:ext cx="261"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3,6</a:t>
              </a:r>
            </a:p>
          </p:txBody>
        </p:sp>
        <p:sp>
          <p:nvSpPr>
            <p:cNvPr id="38923" name="Text Box 10"/>
            <p:cNvSpPr txBox="1">
              <a:spLocks noChangeArrowheads="1"/>
            </p:cNvSpPr>
            <p:nvPr/>
          </p:nvSpPr>
          <p:spPr bwMode="auto">
            <a:xfrm>
              <a:off x="5211" y="1833"/>
              <a:ext cx="33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1-12</a:t>
              </a:r>
            </a:p>
          </p:txBody>
        </p:sp>
        <p:sp>
          <p:nvSpPr>
            <p:cNvPr id="38924" name="Text Box 11"/>
            <p:cNvSpPr txBox="1">
              <a:spLocks noChangeArrowheads="1"/>
            </p:cNvSpPr>
            <p:nvPr/>
          </p:nvSpPr>
          <p:spPr bwMode="auto">
            <a:xfrm>
              <a:off x="4725" y="2323"/>
              <a:ext cx="261"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2,3</a:t>
              </a:r>
            </a:p>
          </p:txBody>
        </p:sp>
        <p:sp>
          <p:nvSpPr>
            <p:cNvPr id="38925" name="Text Box 12"/>
            <p:cNvSpPr txBox="1">
              <a:spLocks noChangeArrowheads="1"/>
            </p:cNvSpPr>
            <p:nvPr/>
          </p:nvSpPr>
          <p:spPr bwMode="auto">
            <a:xfrm>
              <a:off x="5165" y="2323"/>
              <a:ext cx="46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0,7-7,8</a:t>
              </a:r>
            </a:p>
          </p:txBody>
        </p:sp>
        <p:sp>
          <p:nvSpPr>
            <p:cNvPr id="38926" name="Text Box 13"/>
            <p:cNvSpPr txBox="1">
              <a:spLocks noChangeArrowheads="1"/>
            </p:cNvSpPr>
            <p:nvPr/>
          </p:nvSpPr>
          <p:spPr bwMode="auto">
            <a:xfrm>
              <a:off x="4788" y="2779"/>
              <a:ext cx="16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solidFill>
                    <a:srgbClr val="FFFFFF"/>
                  </a:solidFill>
                </a:rPr>
                <a:t>1</a:t>
              </a:r>
            </a:p>
          </p:txBody>
        </p:sp>
        <p:sp>
          <p:nvSpPr>
            <p:cNvPr id="38927" name="Text Box 14"/>
            <p:cNvSpPr txBox="1">
              <a:spLocks noChangeArrowheads="1"/>
            </p:cNvSpPr>
            <p:nvPr/>
          </p:nvSpPr>
          <p:spPr bwMode="auto">
            <a:xfrm>
              <a:off x="4714" y="3227"/>
              <a:ext cx="36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1600">
                  <a:solidFill>
                    <a:srgbClr val="FFFFFF"/>
                  </a:solidFill>
                </a:rPr>
                <a:t>OR</a:t>
              </a:r>
              <a:br>
                <a:rPr lang="pt-BR" sz="1600">
                  <a:solidFill>
                    <a:srgbClr val="FFFFFF"/>
                  </a:solidFill>
                </a:rPr>
              </a:br>
              <a:r>
                <a:rPr lang="pt-BR" sz="1600">
                  <a:solidFill>
                    <a:srgbClr val="FFFFFF"/>
                  </a:solidFill>
                </a:rPr>
                <a:t>Bruto</a:t>
              </a:r>
            </a:p>
          </p:txBody>
        </p:sp>
        <p:sp>
          <p:nvSpPr>
            <p:cNvPr id="38928" name="Text Box 15"/>
            <p:cNvSpPr txBox="1">
              <a:spLocks noChangeArrowheads="1"/>
            </p:cNvSpPr>
            <p:nvPr/>
          </p:nvSpPr>
          <p:spPr bwMode="auto">
            <a:xfrm>
              <a:off x="5261" y="3186"/>
              <a:ext cx="310"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1600">
                  <a:solidFill>
                    <a:srgbClr val="FFFFFF"/>
                  </a:solidFill>
                </a:rPr>
                <a:t>95%</a:t>
              </a:r>
              <a:br>
                <a:rPr lang="pt-BR" sz="1600">
                  <a:solidFill>
                    <a:srgbClr val="FFFFFF"/>
                  </a:solidFill>
                </a:rPr>
              </a:br>
              <a:r>
                <a:rPr lang="pt-BR" sz="1600">
                  <a:solidFill>
                    <a:srgbClr val="FFFFFF"/>
                  </a:solidFill>
                </a:rPr>
                <a:t>IC</a:t>
              </a:r>
            </a:p>
          </p:txBody>
        </p:sp>
        <p:sp>
          <p:nvSpPr>
            <p:cNvPr id="38929" name="Line 16"/>
            <p:cNvSpPr>
              <a:spLocks noChangeShapeType="1"/>
            </p:cNvSpPr>
            <p:nvPr/>
          </p:nvSpPr>
          <p:spPr bwMode="auto">
            <a:xfrm>
              <a:off x="4723" y="3102"/>
              <a:ext cx="875"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FFFFFF"/>
                </a:solidFill>
              </a:endParaRPr>
            </a:p>
          </p:txBody>
        </p:sp>
      </p:grpSp>
      <p:sp>
        <p:nvSpPr>
          <p:cNvPr id="38916" name="Text Box 17"/>
          <p:cNvSpPr txBox="1">
            <a:spLocks noChangeArrowheads="1"/>
          </p:cNvSpPr>
          <p:nvPr/>
        </p:nvSpPr>
        <p:spPr bwMode="auto">
          <a:xfrm>
            <a:off x="7086600" y="63246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600">
                <a:solidFill>
                  <a:schemeClr val="tx2"/>
                </a:solidFill>
              </a:rPr>
              <a:t>[Ellsberg et al, 1999]</a:t>
            </a:r>
          </a:p>
        </p:txBody>
      </p:sp>
    </p:spTree>
    <p:extLst>
      <p:ext uri="{BB962C8B-B14F-4D97-AF65-F5344CB8AC3E}">
        <p14:creationId xmlns:p14="http://schemas.microsoft.com/office/powerpoint/2010/main" val="24928609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718369845"/>
              </p:ext>
            </p:extLst>
          </p:nvPr>
        </p:nvGraphicFramePr>
        <p:xfrm>
          <a:off x="446088" y="738188"/>
          <a:ext cx="8342312" cy="6138862"/>
        </p:xfrm>
        <a:graphic>
          <a:graphicData uri="http://schemas.openxmlformats.org/drawingml/2006/chart">
            <c:chart xmlns:c="http://schemas.openxmlformats.org/drawingml/2006/chart" xmlns:r="http://schemas.openxmlformats.org/officeDocument/2006/relationships" r:id="rId3"/>
          </a:graphicData>
        </a:graphic>
      </p:graphicFrame>
      <p:sp>
        <p:nvSpPr>
          <p:cNvPr id="39939" name="Text Box 3"/>
          <p:cNvSpPr txBox="1">
            <a:spLocks noChangeArrowheads="1"/>
          </p:cNvSpPr>
          <p:nvPr/>
        </p:nvSpPr>
        <p:spPr bwMode="auto">
          <a:xfrm>
            <a:off x="1331913" y="379413"/>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chemeClr val="tx2"/>
                </a:solidFill>
              </a:rPr>
              <a:t>Abuso conjugal e saúde infantil - Nicarágua, DHS</a:t>
            </a:r>
            <a:endParaRPr lang="pt-BR" sz="3200">
              <a:solidFill>
                <a:schemeClr val="tx2"/>
              </a:solidFill>
            </a:endParaRPr>
          </a:p>
        </p:txBody>
      </p:sp>
      <p:sp>
        <p:nvSpPr>
          <p:cNvPr id="39940" name="Text Box 4"/>
          <p:cNvSpPr txBox="1">
            <a:spLocks noChangeArrowheads="1"/>
          </p:cNvSpPr>
          <p:nvPr/>
        </p:nvSpPr>
        <p:spPr bwMode="auto">
          <a:xfrm>
            <a:off x="7080250" y="6021388"/>
            <a:ext cx="173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600" dirty="0"/>
              <a:t>[</a:t>
            </a:r>
            <a:r>
              <a:rPr lang="pt-BR" sz="1600" dirty="0" err="1"/>
              <a:t>Heise</a:t>
            </a:r>
            <a:r>
              <a:rPr lang="pt-BR" sz="1600" dirty="0"/>
              <a:t> et al,  1999]</a:t>
            </a:r>
            <a:endParaRPr lang="pt-BR" dirty="0"/>
          </a:p>
        </p:txBody>
      </p:sp>
    </p:spTree>
    <p:extLst>
      <p:ext uri="{BB962C8B-B14F-4D97-AF65-F5344CB8AC3E}">
        <p14:creationId xmlns:p14="http://schemas.microsoft.com/office/powerpoint/2010/main" val="581347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46" name="Text Box 34"/>
          <p:cNvSpPr txBox="1">
            <a:spLocks noChangeArrowheads="1"/>
          </p:cNvSpPr>
          <p:nvPr/>
        </p:nvSpPr>
        <p:spPr bwMode="auto">
          <a:xfrm>
            <a:off x="684213" y="1196975"/>
            <a:ext cx="8137525"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sz="2800">
              <a:solidFill>
                <a:srgbClr val="000066"/>
              </a:solidFill>
            </a:endParaRPr>
          </a:p>
          <a:p>
            <a:pPr eaLnBrk="1" hangingPunct="1">
              <a:lnSpc>
                <a:spcPct val="130000"/>
              </a:lnSpc>
              <a:buFont typeface="Wingdings" pitchFamily="2" charset="2"/>
              <a:buChar char="è"/>
            </a:pPr>
            <a:r>
              <a:rPr lang="pt-BR" sz="2800">
                <a:solidFill>
                  <a:schemeClr val="tx2"/>
                </a:solidFill>
              </a:rPr>
              <a:t> Violências como transgressão de Direitos</a:t>
            </a:r>
          </a:p>
          <a:p>
            <a:pPr eaLnBrk="1" hangingPunct="1">
              <a:lnSpc>
                <a:spcPct val="130000"/>
              </a:lnSpc>
              <a:buFont typeface="Wingdings" pitchFamily="2" charset="2"/>
              <a:buChar char="è"/>
            </a:pPr>
            <a:r>
              <a:rPr lang="pt-BR" sz="2800">
                <a:solidFill>
                  <a:schemeClr val="tx2"/>
                </a:solidFill>
              </a:rPr>
              <a:t> Violências como questão de Saúde e Saúde Pública </a:t>
            </a:r>
          </a:p>
          <a:p>
            <a:pPr eaLnBrk="1" hangingPunct="1">
              <a:lnSpc>
                <a:spcPct val="130000"/>
              </a:lnSpc>
              <a:buFont typeface="Wingdings" pitchFamily="2" charset="2"/>
              <a:buChar char="è"/>
            </a:pPr>
            <a:r>
              <a:rPr lang="pt-BR" sz="2800">
                <a:solidFill>
                  <a:schemeClr val="tx2"/>
                </a:solidFill>
              </a:rPr>
              <a:t> Elevadas Magnitudes  </a:t>
            </a:r>
          </a:p>
          <a:p>
            <a:pPr eaLnBrk="1" hangingPunct="1">
              <a:lnSpc>
                <a:spcPct val="130000"/>
              </a:lnSpc>
              <a:buFont typeface="Wingdings" pitchFamily="2" charset="2"/>
              <a:buChar char="è"/>
            </a:pPr>
            <a:r>
              <a:rPr lang="pt-BR" sz="2800">
                <a:solidFill>
                  <a:schemeClr val="tx2"/>
                </a:solidFill>
              </a:rPr>
              <a:t> Invisibilidade na anamnese (relatos da pessoa)</a:t>
            </a:r>
          </a:p>
          <a:p>
            <a:pPr eaLnBrk="1" hangingPunct="1">
              <a:lnSpc>
                <a:spcPct val="130000"/>
              </a:lnSpc>
              <a:buFont typeface="Wingdings" pitchFamily="2" charset="2"/>
              <a:buChar char="è"/>
            </a:pPr>
            <a:r>
              <a:rPr lang="pt-BR" sz="2800">
                <a:solidFill>
                  <a:schemeClr val="tx2"/>
                </a:solidFill>
              </a:rPr>
              <a:t> Invisibilidade nos diagnósticos (registros)</a:t>
            </a:r>
          </a:p>
          <a:p>
            <a:pPr eaLnBrk="1" hangingPunct="1">
              <a:lnSpc>
                <a:spcPct val="130000"/>
              </a:lnSpc>
              <a:buFont typeface="Wingdings" pitchFamily="2" charset="2"/>
              <a:buChar char="è"/>
            </a:pPr>
            <a:r>
              <a:rPr lang="pt-BR" sz="2800">
                <a:solidFill>
                  <a:schemeClr val="tx2"/>
                </a:solidFill>
              </a:rPr>
              <a:t> Políticas de saúde recentes </a:t>
            </a:r>
          </a:p>
          <a:p>
            <a:pPr eaLnBrk="1" hangingPunct="1">
              <a:lnSpc>
                <a:spcPct val="130000"/>
              </a:lnSpc>
              <a:buFont typeface="Wingdings" pitchFamily="2" charset="2"/>
              <a:buChar char="è"/>
            </a:pPr>
            <a:r>
              <a:rPr lang="pt-BR" sz="2800">
                <a:solidFill>
                  <a:schemeClr val="tx2"/>
                </a:solidFill>
              </a:rPr>
              <a:t> Protocolos de assistência iniciais</a:t>
            </a:r>
          </a:p>
          <a:p>
            <a:pPr eaLnBrk="1" hangingPunct="1">
              <a:lnSpc>
                <a:spcPct val="130000"/>
              </a:lnSpc>
              <a:buFont typeface="Wingdings" pitchFamily="2" charset="2"/>
              <a:buChar char="è"/>
            </a:pPr>
            <a:r>
              <a:rPr lang="pt-BR" sz="2800">
                <a:solidFill>
                  <a:schemeClr val="tx2"/>
                </a:solidFill>
              </a:rPr>
              <a:t> Desafios atuais: trabalho em equipe e intersetorial</a:t>
            </a:r>
            <a:endParaRPr lang="pt-BR" sz="3200">
              <a:solidFill>
                <a:schemeClr val="tx2"/>
              </a:solidFill>
            </a:endParaRPr>
          </a:p>
        </p:txBody>
      </p:sp>
      <p:sp>
        <p:nvSpPr>
          <p:cNvPr id="64547" name="Text Box 35"/>
          <p:cNvSpPr txBox="1">
            <a:spLocks noChangeArrowheads="1"/>
          </p:cNvSpPr>
          <p:nvPr/>
        </p:nvSpPr>
        <p:spPr bwMode="auto">
          <a:xfrm>
            <a:off x="323850" y="333375"/>
            <a:ext cx="8820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pt-BR" sz="3200" dirty="0">
                <a:solidFill>
                  <a:schemeClr val="bg2">
                    <a:lumMod val="25000"/>
                  </a:schemeClr>
                </a:solidFill>
              </a:rPr>
              <a:t>Violência DOMESTICA - </a:t>
            </a:r>
            <a:r>
              <a:rPr lang="pt-BR" sz="2800" b="1" i="1" dirty="0">
                <a:solidFill>
                  <a:schemeClr val="bg2">
                    <a:lumMod val="25000"/>
                  </a:schemeClr>
                </a:solidFill>
              </a:rPr>
              <a:t>Problema de saúde e de direitos humanos:</a:t>
            </a:r>
          </a:p>
        </p:txBody>
      </p:sp>
    </p:spTree>
    <p:extLst>
      <p:ext uri="{BB962C8B-B14F-4D97-AF65-F5344CB8AC3E}">
        <p14:creationId xmlns:p14="http://schemas.microsoft.com/office/powerpoint/2010/main" val="1199426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44450"/>
            <a:ext cx="8229600" cy="865188"/>
          </a:xfrm>
        </p:spPr>
        <p:txBody>
          <a:bodyPr/>
          <a:lstStyle/>
          <a:p>
            <a:pPr eaLnBrk="1" hangingPunct="1">
              <a:buFontTx/>
              <a:buNone/>
            </a:pPr>
            <a:r>
              <a:rPr lang="pt-BR" sz="2800" smtClean="0">
                <a:solidFill>
                  <a:schemeClr val="tx2"/>
                </a:solidFill>
                <a:latin typeface="Arial" pitchFamily="34" charset="0"/>
              </a:rPr>
              <a:t>Violência: de que problema se trata ?</a:t>
            </a:r>
          </a:p>
        </p:txBody>
      </p:sp>
      <p:sp>
        <p:nvSpPr>
          <p:cNvPr id="177155" name="Text Box 3"/>
          <p:cNvSpPr txBox="1">
            <a:spLocks noChangeArrowheads="1"/>
          </p:cNvSpPr>
          <p:nvPr/>
        </p:nvSpPr>
        <p:spPr bwMode="auto">
          <a:xfrm>
            <a:off x="5356225" y="4221163"/>
            <a:ext cx="3776663"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20000"/>
              </a:spcBef>
            </a:pPr>
            <a:r>
              <a:rPr lang="pt-BR" sz="2000" b="1">
                <a:solidFill>
                  <a:schemeClr val="accent2"/>
                </a:solidFill>
                <a:latin typeface="Arial" pitchFamily="34" charset="0"/>
              </a:rPr>
              <a:t>Brasil: VF/S</a:t>
            </a:r>
            <a:r>
              <a:rPr lang="pt-BR" sz="2000" b="1">
                <a:latin typeface="Arial" pitchFamily="34" charset="0"/>
              </a:rPr>
              <a:t> </a:t>
            </a:r>
          </a:p>
          <a:p>
            <a:pPr algn="r" eaLnBrk="1" hangingPunct="1">
              <a:lnSpc>
                <a:spcPct val="110000"/>
              </a:lnSpc>
              <a:spcBef>
                <a:spcPct val="20000"/>
              </a:spcBef>
            </a:pPr>
            <a:r>
              <a:rPr lang="pt-BR" sz="2000" b="1">
                <a:solidFill>
                  <a:srgbClr val="990000"/>
                </a:solidFill>
                <a:latin typeface="Arial" pitchFamily="34" charset="0"/>
              </a:rPr>
              <a:t> M - </a:t>
            </a:r>
            <a:r>
              <a:rPr lang="pt-BR" sz="2000" b="1">
                <a:solidFill>
                  <a:srgbClr val="800000"/>
                </a:solidFill>
                <a:latin typeface="Arial" pitchFamily="34" charset="0"/>
              </a:rPr>
              <a:t>SP: 41%; </a:t>
            </a:r>
            <a:r>
              <a:rPr lang="pt-BR" sz="2000" b="1">
                <a:solidFill>
                  <a:srgbClr val="006600"/>
                </a:solidFill>
                <a:latin typeface="Arial" pitchFamily="34" charset="0"/>
              </a:rPr>
              <a:t>ZMPE: 40,6%</a:t>
            </a:r>
          </a:p>
          <a:p>
            <a:pPr algn="r" eaLnBrk="1" hangingPunct="1">
              <a:lnSpc>
                <a:spcPct val="110000"/>
              </a:lnSpc>
              <a:spcBef>
                <a:spcPct val="20000"/>
              </a:spcBef>
            </a:pPr>
            <a:r>
              <a:rPr lang="pt-BR" sz="2000" b="1">
                <a:latin typeface="Arial" pitchFamily="34" charset="0"/>
              </a:rPr>
              <a:t>M-19 UBS SUS/SP : 54,8%</a:t>
            </a:r>
          </a:p>
          <a:p>
            <a:pPr algn="r" eaLnBrk="1" hangingPunct="1">
              <a:lnSpc>
                <a:spcPct val="110000"/>
              </a:lnSpc>
            </a:pPr>
            <a:r>
              <a:rPr lang="pt-BR" sz="2000" b="1">
                <a:latin typeface="Arial" pitchFamily="34" charset="0"/>
              </a:rPr>
              <a:t>           H- 02 UBS : 69%</a:t>
            </a:r>
            <a:endParaRPr lang="pt-BR" sz="2000" b="1">
              <a:solidFill>
                <a:schemeClr val="accent2"/>
              </a:solidFill>
              <a:latin typeface="Arial" pitchFamily="34" charset="0"/>
            </a:endParaRPr>
          </a:p>
          <a:p>
            <a:pPr algn="r" eaLnBrk="1" hangingPunct="1"/>
            <a:r>
              <a:rPr lang="pt-BR" sz="2000" b="1">
                <a:solidFill>
                  <a:schemeClr val="accent2"/>
                </a:solidFill>
                <a:latin typeface="Arial" pitchFamily="34" charset="0"/>
              </a:rPr>
              <a:t>Brasil: V Sexual por PI</a:t>
            </a:r>
            <a:r>
              <a:rPr lang="pt-BR" sz="2000" b="1">
                <a:latin typeface="Arial" pitchFamily="34" charset="0"/>
              </a:rPr>
              <a:t> </a:t>
            </a:r>
            <a:r>
              <a:rPr lang="pt-BR" sz="2000" b="1">
                <a:solidFill>
                  <a:srgbClr val="990000"/>
                </a:solidFill>
                <a:latin typeface="Arial" pitchFamily="34" charset="0"/>
              </a:rPr>
              <a:t> </a:t>
            </a:r>
          </a:p>
          <a:p>
            <a:pPr algn="r" eaLnBrk="1" hangingPunct="1"/>
            <a:r>
              <a:rPr lang="pt-BR" sz="2000" b="1">
                <a:solidFill>
                  <a:srgbClr val="990000"/>
                </a:solidFill>
                <a:latin typeface="Arial" pitchFamily="34" charset="0"/>
              </a:rPr>
              <a:t>M:11,8%;</a:t>
            </a:r>
            <a:r>
              <a:rPr lang="pt-BR" sz="2000" b="1">
                <a:solidFill>
                  <a:srgbClr val="000099"/>
                </a:solidFill>
                <a:latin typeface="Arial" pitchFamily="34" charset="0"/>
              </a:rPr>
              <a:t> </a:t>
            </a:r>
            <a:r>
              <a:rPr lang="pt-BR" sz="2000" b="1">
                <a:solidFill>
                  <a:srgbClr val="990000"/>
                </a:solidFill>
                <a:latin typeface="Arial" pitchFamily="34" charset="0"/>
              </a:rPr>
              <a:t>H: 5,1%</a:t>
            </a:r>
            <a:endParaRPr lang="pt-BR" sz="2000" b="1">
              <a:solidFill>
                <a:srgbClr val="CC0066"/>
              </a:solidFill>
              <a:latin typeface="Arial" pitchFamily="34" charset="0"/>
            </a:endParaRPr>
          </a:p>
        </p:txBody>
      </p:sp>
      <p:sp>
        <p:nvSpPr>
          <p:cNvPr id="177156" name="Rectangle 4"/>
          <p:cNvSpPr>
            <a:spLocks noChangeArrowheads="1"/>
          </p:cNvSpPr>
          <p:nvPr/>
        </p:nvSpPr>
        <p:spPr bwMode="auto">
          <a:xfrm>
            <a:off x="107950" y="3933825"/>
            <a:ext cx="6192838"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pt-BR">
                <a:solidFill>
                  <a:srgbClr val="990000"/>
                </a:solidFill>
              </a:rPr>
              <a:t>Violência contra mulheres e homens adultos</a:t>
            </a:r>
          </a:p>
          <a:p>
            <a:pPr marL="342900" indent="-342900">
              <a:spcBef>
                <a:spcPct val="20000"/>
              </a:spcBef>
              <a:buFontTx/>
              <a:buChar char="•"/>
            </a:pPr>
            <a:r>
              <a:rPr lang="pt-BR"/>
              <a:t>Interpessoal e com altas magnitudes  </a:t>
            </a:r>
            <a:r>
              <a:rPr lang="pt-BR" b="1"/>
              <a:t>      </a:t>
            </a:r>
            <a:endParaRPr lang="pt-BR"/>
          </a:p>
          <a:p>
            <a:pPr marL="342900" indent="-342900">
              <a:spcBef>
                <a:spcPct val="20000"/>
              </a:spcBef>
              <a:buFontTx/>
              <a:buChar char="•"/>
            </a:pPr>
            <a:r>
              <a:rPr lang="pt-BR"/>
              <a:t>Sobressai o tipo sexual na diferença entre Homens e Mulheres </a:t>
            </a:r>
          </a:p>
          <a:p>
            <a:pPr marL="342900" indent="-342900">
              <a:spcBef>
                <a:spcPct val="20000"/>
              </a:spcBef>
              <a:buFontTx/>
              <a:buChar char="•"/>
            </a:pPr>
            <a:r>
              <a:rPr lang="pt-BR"/>
              <a:t>Homens são vítimas e agressores; Mulheres mais vítimas que agressoras e seu Parceiro é o principal agressor            </a:t>
            </a:r>
          </a:p>
        </p:txBody>
      </p:sp>
      <p:sp>
        <p:nvSpPr>
          <p:cNvPr id="177158" name="Text Box 6"/>
          <p:cNvSpPr txBox="1">
            <a:spLocks noChangeArrowheads="1"/>
          </p:cNvSpPr>
          <p:nvPr/>
        </p:nvSpPr>
        <p:spPr bwMode="auto">
          <a:xfrm>
            <a:off x="0" y="549275"/>
            <a:ext cx="9144000" cy="3378200"/>
          </a:xfrm>
          <a:prstGeom prst="rect">
            <a:avLst/>
          </a:prstGeom>
          <a:noFill/>
          <a:ln>
            <a:noFill/>
          </a:ln>
          <a:effectLst/>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solidFill>
                  <a:srgbClr val="990000"/>
                </a:solidFill>
              </a:rPr>
              <a:t>Violência contra crianças</a:t>
            </a:r>
          </a:p>
          <a:p>
            <a:pPr eaLnBrk="1" hangingPunct="1"/>
            <a:r>
              <a:rPr lang="pt-BR"/>
              <a:t>Crianças menores mais expostas à </a:t>
            </a:r>
            <a:r>
              <a:rPr lang="pt-BR" b="1"/>
              <a:t>violência física</a:t>
            </a:r>
            <a:r>
              <a:rPr lang="pt-BR"/>
              <a:t> ( 75% nas Filipinas, 59% no Egito, a 47% nos Estados Unidos); adolescentes à </a:t>
            </a:r>
            <a:r>
              <a:rPr lang="pt-BR" b="1"/>
              <a:t>violência sexual</a:t>
            </a:r>
            <a:r>
              <a:rPr lang="pt-BR"/>
              <a:t>, mais em meninas ( 20% das mulheres e 5 a 10% dos homens) – OMS, 2002 </a:t>
            </a:r>
          </a:p>
          <a:p>
            <a:pPr eaLnBrk="1" hangingPunct="1"/>
            <a:r>
              <a:rPr lang="pt-BR">
                <a:solidFill>
                  <a:srgbClr val="990000"/>
                </a:solidFill>
              </a:rPr>
              <a:t>Violência contra idosos</a:t>
            </a:r>
          </a:p>
          <a:p>
            <a:pPr eaLnBrk="1" hangingPunct="1"/>
            <a:r>
              <a:rPr lang="pt-BR"/>
              <a:t>Apenas 5 estudos; países desenvolvidos: 4% a 6% (doméstico)</a:t>
            </a:r>
          </a:p>
          <a:p>
            <a:pPr eaLnBrk="1" hangingPunct="1"/>
            <a:r>
              <a:rPr lang="pt-BR"/>
              <a:t>USA: 36% profissionais testemunharam abuso físico e 80% psicológico; 10% admitiram ter perpetrado abuso físico e 40%, psicológico </a:t>
            </a:r>
          </a:p>
        </p:txBody>
      </p:sp>
    </p:spTree>
    <p:extLst>
      <p:ext uri="{BB962C8B-B14F-4D97-AF65-F5344CB8AC3E}">
        <p14:creationId xmlns:p14="http://schemas.microsoft.com/office/powerpoint/2010/main" val="2219780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P spid="177156" grpId="0"/>
      <p:bldP spid="177158" grpId="0"/>
    </p:bldLst>
  </p:timing>
</p:sld>
</file>

<file path=ppt/theme/theme1.xml><?xml version="1.0" encoding="utf-8"?>
<a:theme xmlns:a="http://schemas.openxmlformats.org/drawingml/2006/main" name="IvanpptBLUE">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objetivos2007">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bjetivos20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bjetivos20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bjetivos20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bjetivos20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bjetivos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bjetivos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bjetivos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IvanpptBLUE.thmx</Template>
  <TotalTime>80</TotalTime>
  <Words>2250</Words>
  <Application>Microsoft Macintosh PowerPoint</Application>
  <PresentationFormat>On-screen Show (4:3)</PresentationFormat>
  <Paragraphs>343</Paragraphs>
  <Slides>35</Slides>
  <Notes>33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39" baseType="lpstr">
      <vt:lpstr>IvanpptBLUE</vt:lpstr>
      <vt:lpstr>Worksheet</vt:lpstr>
      <vt:lpstr>Chart</vt:lpstr>
      <vt:lpstr>Microsoft Excel 97 - 2004 Worksheet</vt:lpstr>
      <vt:lpstr>PowerPoint Presentation</vt:lpstr>
      <vt:lpstr>A definição de violência da OMS</vt:lpstr>
      <vt:lpstr>PowerPoint Presentation</vt:lpstr>
      <vt:lpstr>PowerPoint Presentation</vt:lpstr>
      <vt:lpstr>Mortes Violentas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Pesquisas e/ou Atenção e Prevenção em Violência</vt:lpstr>
      <vt:lpstr>PowerPoint Presentation</vt:lpstr>
      <vt:lpstr>PowerPoint Presentation</vt:lpstr>
      <vt:lpstr>PowerPoint Presentation</vt:lpstr>
      <vt:lpstr>O silêncio das vítimas </vt:lpstr>
      <vt:lpstr>Considerações éticas nas pesquisas</vt:lpstr>
      <vt:lpstr>PowerPoint Presentation</vt:lpstr>
      <vt:lpstr>PowerPoint Presentation</vt:lpstr>
      <vt:lpstr>PowerPoint Presentation</vt:lpstr>
      <vt:lpstr>PowerPoint Presentation</vt:lpstr>
      <vt:lpstr>Prevalência  de Violência Física por parceiro</vt:lpstr>
      <vt:lpstr>PowerPoint Presentation</vt:lpstr>
      <vt:lpstr>PowerPoint Presentation</vt:lpstr>
      <vt:lpstr>Prevalência de Violência Sexual por parceiro</vt:lpstr>
      <vt:lpstr>PowerPoint Presentation</vt:lpstr>
      <vt:lpstr>PowerPoint Presentation</vt:lpstr>
      <vt:lpstr>Violência física: a quem as mulheres contam</vt:lpstr>
      <vt:lpstr>Estudo multipaíses: Prevalência da VPI nos países</vt:lpstr>
      <vt:lpstr>PowerPoint Presentation</vt:lpstr>
      <vt:lpstr>PowerPoint Presentation</vt:lpstr>
      <vt:lpstr>Violência ou Abuso Sexual na Infância: Antes dos 15 anos, alguém tocou em você sexualmente ou obrigou-a a alguma atividade sexual que você não queria?  </vt:lpstr>
      <vt:lpstr>Violência contra os idosos</vt:lpstr>
      <vt:lpstr>PARA SABER MAIS: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Franca Junior</dc:creator>
  <cp:lastModifiedBy>Ivan Franca Junior</cp:lastModifiedBy>
  <cp:revision>38</cp:revision>
  <dcterms:created xsi:type="dcterms:W3CDTF">2014-11-05T09:44:45Z</dcterms:created>
  <dcterms:modified xsi:type="dcterms:W3CDTF">2014-11-07T12:22:41Z</dcterms:modified>
</cp:coreProperties>
</file>