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9" r:id="rId9"/>
    <p:sldId id="280" r:id="rId10"/>
    <p:sldId id="281" r:id="rId11"/>
    <p:sldId id="283" r:id="rId12"/>
    <p:sldId id="286" r:id="rId13"/>
    <p:sldId id="287" r:id="rId14"/>
    <p:sldId id="282" r:id="rId15"/>
    <p:sldId id="284" r:id="rId16"/>
    <p:sldId id="285" r:id="rId17"/>
    <p:sldId id="28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>
      <p:cViewPr varScale="1">
        <p:scale>
          <a:sx n="85" d="100"/>
          <a:sy n="85" d="100"/>
        </p:scale>
        <p:origin x="141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CA6B8-39A0-4930-B2F6-3C450ACFA30F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1AEB83-08FD-4746-A2DA-62CC9ACEF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6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EA15D8-A7E4-4C14-9689-1D381CB553F8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FOURTH YEAR LECTURE                                     Prof Kang'ethe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B203F-1B2E-4C84-8F5B-ABC434FE7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52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8931-BFAA-4AEE-933D-6058DD5DDB3F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FOURTH YEAR LECTURE                                     Prof Kang'ethe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66E8C-510D-47EC-A748-2BAC98974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15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0CBB-1176-4A78-BAC2-867756E7B3A3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FOURTH YEAR LECTURE                                     Prof Kang'ethe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FBDCC-B2E7-4C1A-AD1B-9F6AF568A1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26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0DF2-9201-41D2-99C9-ACEE922740F6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FOURTH YEAR LECTURE                                     Prof Kang'ethe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3EFB-96D1-4C6D-8514-D0ADD1B27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48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E1D92D-0DF0-4A79-8DAC-430AE02142C0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FOURTH YEAR LECTURE                                     Prof Kang'ethe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EF859-1093-45B5-85BF-F2A7823ED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56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CE87-5892-480F-BE50-8E0C6B9FAAA4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FOURTH YEAR LECTURE                                     Prof Kang'ethe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ED48-FD5B-4195-A82D-865441BE1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64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146EE0-7D94-4DB0-91BF-723A0F5C52C7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FOURTH YEAR LECTURE                                     Prof Kang'ethe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43967-D1F0-405C-8998-DBC25BA97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8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0A51-65F6-45EA-8BDF-16F1A3D9EC2F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FOURTH YEAR LECTURE                                     Prof Kang'ethe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B5F39-7C2E-4F2D-8768-80BB0D8B7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62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3058B9-5DCF-4E28-999C-565962038AC0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FOURTH YEAR LECTURE                                     Prof Kang'ethe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133A-7BD6-437D-ACF5-D009FCF9A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36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9DF321-0D3D-4797-8166-E22762C6CDDB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FOURTH YEAR LECTURE                                     Prof Kang'ethe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2F616-EFBB-43FA-A556-F7C901CB2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0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E1319D-6C86-4DE9-B49C-5AE74BD50357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FOURTH YEAR LECTURE                                     Prof Kang'ethe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2CC72-3A35-4450-ABA0-135594603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48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78C50E2-9165-4E64-9D11-DF4F6BB3C928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GB"/>
              <a:t>FOURTH YEAR LECTURE                                     Prof Kang'ethe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8420C536-DFB1-4872-9AF4-2E00948A62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64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6" r:id="rId10"/>
    <p:sldLayoutId id="214748376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1875"/>
            <a:ext cx="7772400" cy="1143000"/>
          </a:xfrm>
        </p:spPr>
        <p:txBody>
          <a:bodyPr/>
          <a:lstStyle/>
          <a:p>
            <a:r>
              <a:rPr lang="pt-BR" altLang="pt-BR" dirty="0">
                <a:latin typeface="Calibri Light" panose="020F0302020204030204" pitchFamily="34" charset="0"/>
                <a:ea typeface="ＭＳ Ｐゴシック" panose="020B0600070205080204" pitchFamily="34" charset="-128"/>
              </a:rPr>
              <a:t>Aditivos Alimentares</a:t>
            </a:r>
            <a:endParaRPr lang="pt-BR" altLang="pt-BR" sz="3600" dirty="0"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0" name="Text Box 1032"/>
          <p:cNvSpPr txBox="1">
            <a:spLocks noChangeArrowheads="1"/>
          </p:cNvSpPr>
          <p:nvPr/>
        </p:nvSpPr>
        <p:spPr bwMode="auto">
          <a:xfrm>
            <a:off x="2411760" y="5479689"/>
            <a:ext cx="6626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t-BR" altLang="pt-B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Bromatologia FBA0201</a:t>
            </a:r>
            <a:endParaRPr lang="pt-BR" alt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t-BR" altLang="pt-B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pt-BR" alt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5253" b="5568"/>
          <a:stretch/>
        </p:blipFill>
        <p:spPr>
          <a:xfrm>
            <a:off x="2667000" y="1752601"/>
            <a:ext cx="5029200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8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3447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Métodos Químicos</a:t>
            </a:r>
            <a:endParaRPr lang="pt-BR" altLang="pt-BR" dirty="0"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0592"/>
            <a:ext cx="8229600" cy="1126938"/>
          </a:xfrm>
        </p:spPr>
        <p:txBody>
          <a:bodyPr/>
          <a:lstStyle/>
          <a:p>
            <a:r>
              <a:rPr lang="pt-BR" sz="2400" dirty="0" smtClean="0"/>
              <a:t>Titulometria (Quantitativos) Exemplo:</a:t>
            </a:r>
          </a:p>
          <a:p>
            <a:pPr lvl="1"/>
            <a:r>
              <a:rPr lang="pt-BR" sz="2000" dirty="0" smtClean="0"/>
              <a:t>Acidulantes (titulação ácido-base)</a:t>
            </a:r>
          </a:p>
          <a:p>
            <a:pPr lvl="1"/>
            <a:r>
              <a:rPr lang="pt-BR" sz="2000" dirty="0" smtClean="0"/>
              <a:t>Conservantes (BHA e BHT)</a:t>
            </a:r>
          </a:p>
          <a:p>
            <a:pPr lvl="1"/>
            <a:endParaRPr lang="pt-BR" sz="2000" dirty="0" smtClean="0"/>
          </a:p>
          <a:p>
            <a:endParaRPr lang="pt-BR" sz="2800" dirty="0" smtClean="0"/>
          </a:p>
          <a:p>
            <a:pPr marL="403225" lvl="1" indent="0">
              <a:buNone/>
            </a:pPr>
            <a:r>
              <a:rPr lang="pt-BR" sz="1600" dirty="0"/>
              <a:t>	</a:t>
            </a:r>
          </a:p>
          <a:p>
            <a:pPr marL="82550" indent="0">
              <a:buNone/>
            </a:pPr>
            <a:endParaRPr lang="pt-BR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221" b="12223"/>
          <a:stretch/>
        </p:blipFill>
        <p:spPr>
          <a:xfrm>
            <a:off x="5410200" y="2895600"/>
            <a:ext cx="3440866" cy="19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3447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Métodos Instrumentais</a:t>
            </a:r>
            <a:endParaRPr lang="pt-BR" altLang="pt-BR" dirty="0"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0592"/>
            <a:ext cx="8229600" cy="4103408"/>
          </a:xfrm>
        </p:spPr>
        <p:txBody>
          <a:bodyPr/>
          <a:lstStyle/>
          <a:p>
            <a:r>
              <a:rPr lang="pt-BR" sz="2400" dirty="0" smtClean="0"/>
              <a:t>Espectrofotometria (Quantitativo e qualitativo) Exemplo: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Acidulante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 Antioxidante  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Antiumectante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Aromatizante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Conservante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Corantes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Edulcorante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Umectante</a:t>
            </a:r>
          </a:p>
          <a:p>
            <a:pPr lvl="1"/>
            <a:endParaRPr lang="pt-BR" sz="2000" dirty="0" smtClean="0"/>
          </a:p>
          <a:p>
            <a:endParaRPr lang="pt-BR" sz="2800" dirty="0" smtClean="0"/>
          </a:p>
          <a:p>
            <a:pPr marL="403225" lvl="1" indent="0">
              <a:buNone/>
            </a:pPr>
            <a:r>
              <a:rPr lang="pt-BR" sz="1600" dirty="0"/>
              <a:t>	</a:t>
            </a:r>
          </a:p>
          <a:p>
            <a:pPr marL="82550" indent="0">
              <a:buNone/>
            </a:pPr>
            <a:endParaRPr lang="pt-BR" sz="2000" dirty="0" smtClean="0"/>
          </a:p>
        </p:txBody>
      </p:sp>
      <p:pic>
        <p:nvPicPr>
          <p:cNvPr id="50178" name="Picture 2" descr="Resultado de imagem para spectrophot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762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5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3447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Métodos Instrumentais</a:t>
            </a:r>
            <a:endParaRPr lang="pt-BR" altLang="pt-BR" dirty="0"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0592"/>
            <a:ext cx="8229600" cy="4103408"/>
          </a:xfrm>
        </p:spPr>
        <p:txBody>
          <a:bodyPr/>
          <a:lstStyle/>
          <a:p>
            <a:r>
              <a:rPr lang="pt-BR" sz="2400" dirty="0" smtClean="0"/>
              <a:t>Cromatografia (Quantitativo e qualitativo) Exemplo: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Acidulante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 Antioxidante  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Antiumectante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Aromatizante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Conservante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Corantes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Edulcorante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Umectante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Espessantes</a:t>
            </a:r>
          </a:p>
          <a:p>
            <a:pPr marL="860425" lvl="1" indent="-457200">
              <a:buFont typeface="+mj-lt"/>
              <a:buAutoNum type="arabicPeriod"/>
            </a:pPr>
            <a:r>
              <a:rPr lang="pt-BR" sz="2000" dirty="0" smtClean="0"/>
              <a:t>Estabilizantes</a:t>
            </a:r>
          </a:p>
          <a:p>
            <a:pPr lvl="1"/>
            <a:endParaRPr lang="pt-BR" sz="2000" dirty="0" smtClean="0"/>
          </a:p>
          <a:p>
            <a:endParaRPr lang="pt-BR" sz="2800" dirty="0" smtClean="0"/>
          </a:p>
          <a:p>
            <a:pPr marL="403225" lvl="1" indent="0">
              <a:buNone/>
            </a:pPr>
            <a:r>
              <a:rPr lang="pt-BR" sz="1600" dirty="0"/>
              <a:t>	</a:t>
            </a:r>
          </a:p>
          <a:p>
            <a:pPr marL="82550" indent="0">
              <a:buNone/>
            </a:pPr>
            <a:endParaRPr lang="pt-BR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15551"/>
            <a:ext cx="2953330" cy="39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1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935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Análise de Nitrito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646790"/>
            <a:ext cx="3460750" cy="2090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1295400"/>
            <a:ext cx="55964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/>
              <a:t>Amostras:</a:t>
            </a:r>
          </a:p>
          <a:p>
            <a:r>
              <a:rPr lang="pt-BR" dirty="0" smtClean="0"/>
              <a:t>	Embutidos variados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b="1" i="1" dirty="0" smtClean="0"/>
              <a:t>Método:</a:t>
            </a:r>
          </a:p>
          <a:p>
            <a:r>
              <a:rPr lang="pt-BR" dirty="0" smtClean="0"/>
              <a:t>	Reação com ácido sulfanílico e difenilamina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b="1" i="1" dirty="0" smtClean="0"/>
              <a:t>Quantificação:</a:t>
            </a:r>
          </a:p>
          <a:p>
            <a:r>
              <a:rPr lang="pt-BR" dirty="0" smtClean="0"/>
              <a:t>	Espectrofotometria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8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Conservante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3152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Nitrato-Nitrito de sódio ou potássio</a:t>
            </a: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Funções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Manter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alto o potencial de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oxi-redução </a:t>
            </a:r>
            <a:endParaRPr lang="pt-B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Manter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ação contra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microorganismos anaeróbios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principalmente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Clostridium </a:t>
            </a:r>
            <a:r>
              <a:rPr lang="pt-B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botulinum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Atua por inativação enzimática.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Fixa-se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à mioglobina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formando nitrosomioglobina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, resistente a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cocção conferindo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ao produto uma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 avermelhada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característica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dos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produtos curados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1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Conservante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31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Nitrito </a:t>
            </a: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sódio ou </a:t>
            </a: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potássio</a:t>
            </a: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890" name="Picture 2" descr="upload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5143500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Conservante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31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Nitrato-Nitrito de sódio ou </a:t>
            </a: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potássio</a:t>
            </a: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97162"/>
            <a:ext cx="49389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9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3447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Métodos Instrumentais</a:t>
            </a:r>
            <a:endParaRPr lang="pt-BR" altLang="pt-BR" dirty="0"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0592"/>
            <a:ext cx="8229600" cy="4103408"/>
          </a:xfrm>
        </p:spPr>
        <p:txBody>
          <a:bodyPr/>
          <a:lstStyle/>
          <a:p>
            <a:r>
              <a:rPr lang="pt-BR" sz="2400" dirty="0" smtClean="0"/>
              <a:t>Quantificação por Espectrofotometria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endParaRPr lang="pt-BR" sz="2800" dirty="0" smtClean="0"/>
          </a:p>
          <a:p>
            <a:pPr marL="403225" lvl="1" indent="0">
              <a:buNone/>
            </a:pPr>
            <a:r>
              <a:rPr lang="pt-BR" sz="1600" dirty="0"/>
              <a:t>	</a:t>
            </a:r>
          </a:p>
          <a:p>
            <a:pPr marL="82550" indent="0">
              <a:buNone/>
            </a:pPr>
            <a:endParaRPr lang="pt-BR" sz="2000" dirty="0" smtClean="0"/>
          </a:p>
        </p:txBody>
      </p:sp>
      <p:pic>
        <p:nvPicPr>
          <p:cNvPr id="50178" name="Picture 2" descr="Resultado de imagem para spectrophot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762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457"/>
          <a:stretch/>
        </p:blipFill>
        <p:spPr>
          <a:xfrm>
            <a:off x="1188150" y="1981200"/>
            <a:ext cx="23481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8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822325"/>
            <a:ext cx="4713288" cy="800100"/>
          </a:xfrm>
          <a:noFill/>
        </p:spPr>
        <p:txBody>
          <a:bodyPr/>
          <a:lstStyle/>
          <a:p>
            <a:r>
              <a:rPr lang="pt-BR" altLang="pt-BR" b="1" dirty="0">
                <a:solidFill>
                  <a:schemeClr val="accent2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rPr>
              <a:t>Introdução</a:t>
            </a:r>
            <a:endParaRPr lang="pt-BR" altLang="pt-BR" b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1187450" y="2349500"/>
            <a:ext cx="7748588" cy="3773488"/>
          </a:xfrm>
          <a:noFill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	Os aditivos são substâncias adicionadas aos alimentos com a finalidade de conservar, intensificar ou modificar as propriedades do alimento sem prejudicar seu valor nutritivo.</a:t>
            </a:r>
          </a:p>
          <a:p>
            <a:pPr>
              <a:buFontTx/>
              <a:buNone/>
            </a:pPr>
            <a:endParaRPr lang="pt-BR" altLang="pt-BR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	Seu uso está relacionado com dois aspectos:</a:t>
            </a:r>
          </a:p>
          <a:p>
            <a:pPr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- ser tecnologicamente necessário</a:t>
            </a:r>
          </a:p>
          <a:p>
            <a:pPr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- ser de uso comprovadamente seguro à saúde do consumidor.</a:t>
            </a:r>
          </a:p>
          <a:p>
            <a:pPr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		</a:t>
            </a:r>
          </a:p>
        </p:txBody>
      </p:sp>
      <p:pic>
        <p:nvPicPr>
          <p:cNvPr id="6148" name="Picture 19" descr="HM000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88913"/>
            <a:ext cx="2447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87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err="1">
                <a:ea typeface="ＭＳ Ｐゴシック" panose="020B0600070205080204" pitchFamily="34" charset="-128"/>
              </a:rPr>
              <a:t>Função</a:t>
            </a:r>
            <a:r>
              <a:rPr lang="en-US" altLang="pt-BR" dirty="0">
                <a:ea typeface="ＭＳ Ｐゴシック" panose="020B0600070205080204" pitchFamily="34" charset="-128"/>
              </a:rPr>
              <a:t> dos </a:t>
            </a:r>
            <a:r>
              <a:rPr lang="en-US" altLang="pt-BR" dirty="0" err="1">
                <a:ea typeface="ＭＳ Ｐゴシック" panose="020B0600070205080204" pitchFamily="34" charset="-128"/>
              </a:rPr>
              <a:t>aditivos</a:t>
            </a:r>
            <a:r>
              <a:rPr lang="en-US" altLang="pt-BR" dirty="0">
                <a:ea typeface="ＭＳ Ｐゴシック" panose="020B0600070205080204" pitchFamily="34" charset="-128"/>
              </a:rPr>
              <a:t> </a:t>
            </a:r>
            <a:r>
              <a:rPr lang="en-US" altLang="pt-BR" dirty="0" err="1">
                <a:ea typeface="ＭＳ Ｐゴシック" panose="020B0600070205080204" pitchFamily="34" charset="-128"/>
              </a:rPr>
              <a:t>alimentares</a:t>
            </a:r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pt-BR" sz="2400" dirty="0" err="1">
                <a:ea typeface="ＭＳ Ｐゴシック" panose="020B0600070205080204" pitchFamily="34" charset="-128"/>
              </a:rPr>
              <a:t>Preservação</a:t>
            </a:r>
            <a:r>
              <a:rPr lang="en-US" altLang="pt-BR" sz="2400" dirty="0">
                <a:ea typeface="ＭＳ Ｐゴシック" panose="020B0600070205080204" pitchFamily="34" charset="-128"/>
              </a:rPr>
              <a:t> da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qualidade</a:t>
            </a:r>
            <a:r>
              <a:rPr lang="en-US" altLang="pt-BR" sz="2400" dirty="0"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nutricional</a:t>
            </a:r>
            <a:r>
              <a:rPr lang="en-US" altLang="pt-BR" sz="2400" dirty="0">
                <a:ea typeface="ＭＳ Ｐゴシック" panose="020B0600070205080204" pitchFamily="34" charset="-128"/>
              </a:rPr>
              <a:t> dos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alimentos</a:t>
            </a:r>
            <a:r>
              <a:rPr lang="en-US" altLang="pt-BR" sz="2400" dirty="0">
                <a:ea typeface="ＭＳ Ｐゴシック" panose="020B0600070205080204" pitchFamily="34" charset="-128"/>
              </a:rPr>
              <a:t>;</a:t>
            </a:r>
          </a:p>
          <a:p>
            <a:pPr>
              <a:lnSpc>
                <a:spcPct val="80000"/>
              </a:lnSpc>
            </a:pPr>
            <a:endParaRPr lang="en-US" altLang="pt-BR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pt-BR" sz="2400" dirty="0" err="1">
                <a:ea typeface="ＭＳ Ｐゴシック" panose="020B0600070205080204" pitchFamily="34" charset="-128"/>
              </a:rPr>
              <a:t>Manutenção</a:t>
            </a:r>
            <a:r>
              <a:rPr lang="en-US" altLang="pt-BR" sz="2400" dirty="0">
                <a:ea typeface="ＭＳ Ｐゴシック" panose="020B0600070205080204" pitchFamily="34" charset="-128"/>
              </a:rPr>
              <a:t> da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segurança</a:t>
            </a:r>
            <a:r>
              <a:rPr lang="en-US" altLang="pt-BR" sz="2400" dirty="0">
                <a:ea typeface="ＭＳ Ｐゴシック" panose="020B0600070205080204" pitchFamily="34" charset="-128"/>
              </a:rPr>
              <a:t> do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alimentos</a:t>
            </a:r>
            <a:r>
              <a:rPr lang="en-US" altLang="pt-BR" sz="2400" dirty="0">
                <a:ea typeface="ＭＳ Ｐゴシック" panose="020B0600070205080204" pitchFamily="34" charset="-128"/>
              </a:rPr>
              <a:t>, pela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inibição</a:t>
            </a:r>
            <a:r>
              <a:rPr lang="en-US" altLang="pt-BR" sz="2400" dirty="0">
                <a:ea typeface="ＭＳ Ｐゴシック" panose="020B0600070205080204" pitchFamily="34" charset="-128"/>
              </a:rPr>
              <a:t> do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desenvolvimento</a:t>
            </a:r>
            <a:r>
              <a:rPr lang="en-US" altLang="pt-BR" sz="2400" dirty="0">
                <a:ea typeface="ＭＳ Ｐゴシック" panose="020B0600070205080204" pitchFamily="34" charset="-128"/>
              </a:rPr>
              <a:t> de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microo</a:t>
            </a:r>
            <a:r>
              <a:rPr lang="en-US" altLang="pt-BR" sz="2400" dirty="0">
                <a:ea typeface="ＭＳ Ｐゴシック" panose="020B0600070205080204" pitchFamily="34" charset="-128"/>
              </a:rPr>
              <a:t>.;</a:t>
            </a:r>
          </a:p>
          <a:p>
            <a:pPr>
              <a:lnSpc>
                <a:spcPct val="80000"/>
              </a:lnSpc>
            </a:pPr>
            <a:endParaRPr lang="en-US" altLang="pt-BR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pt-BR" sz="2400" dirty="0" err="1">
                <a:ea typeface="ＭＳ Ｐゴシック" panose="020B0600070205080204" pitchFamily="34" charset="-128"/>
              </a:rPr>
              <a:t>Aperfeiçoamento</a:t>
            </a:r>
            <a:r>
              <a:rPr lang="en-US" altLang="pt-BR" sz="2400" dirty="0">
                <a:ea typeface="ＭＳ Ｐゴシック" panose="020B0600070205080204" pitchFamily="34" charset="-128"/>
              </a:rPr>
              <a:t> das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propriedades</a:t>
            </a:r>
            <a:r>
              <a:rPr lang="en-US" altLang="pt-BR" sz="2400" dirty="0"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funcionais</a:t>
            </a:r>
            <a:r>
              <a:rPr lang="en-US" altLang="pt-BR" sz="2400" dirty="0">
                <a:ea typeface="ＭＳ Ｐゴシック" panose="020B0600070205080204" pitchFamily="34" charset="-128"/>
              </a:rPr>
              <a:t> dos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alimentos</a:t>
            </a:r>
            <a:endParaRPr lang="en-US" altLang="pt-BR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pt-BR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pt-BR" sz="2400" dirty="0" err="1">
                <a:ea typeface="ＭＳ Ｐゴシック" panose="020B0600070205080204" pitchFamily="34" charset="-128"/>
              </a:rPr>
              <a:t>Melhoria</a:t>
            </a:r>
            <a:r>
              <a:rPr lang="en-US" altLang="pt-BR" sz="2400" dirty="0">
                <a:ea typeface="ＭＳ Ｐゴシック" panose="020B0600070205080204" pitchFamily="34" charset="-128"/>
              </a:rPr>
              <a:t> das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propriedades</a:t>
            </a:r>
            <a:r>
              <a:rPr lang="en-US" altLang="pt-BR" sz="2400" dirty="0"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sensoriais</a:t>
            </a:r>
            <a:r>
              <a:rPr lang="en-US" altLang="pt-BR" sz="2400" dirty="0">
                <a:ea typeface="ＭＳ Ｐゴシック" panose="020B0600070205080204" pitchFamily="34" charset="-128"/>
              </a:rPr>
              <a:t> dos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alimentos</a:t>
            </a:r>
            <a:r>
              <a:rPr lang="en-US" altLang="pt-BR" sz="2400" dirty="0">
                <a:ea typeface="ＭＳ Ｐゴシック" panose="020B0600070205080204" pitchFamily="34" charset="-128"/>
              </a:rPr>
              <a:t> com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intuito</a:t>
            </a:r>
            <a:r>
              <a:rPr lang="en-US" altLang="pt-BR" sz="2400" dirty="0">
                <a:ea typeface="ＭＳ Ｐゴシック" panose="020B0600070205080204" pitchFamily="34" charset="-128"/>
              </a:rPr>
              <a:t> de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torná-los</a:t>
            </a:r>
            <a:r>
              <a:rPr lang="en-US" altLang="pt-BR" sz="2400" dirty="0"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mais</a:t>
            </a:r>
            <a:r>
              <a:rPr lang="en-US" altLang="pt-BR" sz="2400" dirty="0"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atrativos</a:t>
            </a:r>
            <a:endParaRPr lang="en-US" altLang="pt-BR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pt-BR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pt-BR" sz="2400" dirty="0" err="1">
                <a:ea typeface="ＭＳ Ｐゴシック" panose="020B0600070205080204" pitchFamily="34" charset="-128"/>
              </a:rPr>
              <a:t>Diversificação</a:t>
            </a:r>
            <a:r>
              <a:rPr lang="en-US" altLang="pt-BR" sz="2400" dirty="0">
                <a:ea typeface="ＭＳ Ｐゴシック" panose="020B0600070205080204" pitchFamily="34" charset="-128"/>
              </a:rPr>
              <a:t> no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preparo</a:t>
            </a:r>
            <a:r>
              <a:rPr lang="en-US" altLang="pt-BR" sz="2400" dirty="0">
                <a:ea typeface="ＭＳ Ｐゴシック" panose="020B0600070205080204" pitchFamily="34" charset="-128"/>
              </a:rPr>
              <a:t> dos </a:t>
            </a:r>
            <a:r>
              <a:rPr lang="en-US" altLang="pt-BR" sz="2400" dirty="0" err="1">
                <a:ea typeface="ＭＳ Ｐゴシック" panose="020B0600070205080204" pitchFamily="34" charset="-128"/>
              </a:rPr>
              <a:t>alimentos</a:t>
            </a:r>
            <a:r>
              <a:rPr lang="en-US" altLang="pt-BR" sz="2400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44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pt-BR" altLang="pt-BR" dirty="0">
                <a:latin typeface="Calibri Light" panose="020F0302020204030204" pitchFamily="34" charset="0"/>
                <a:ea typeface="ＭＳ Ｐゴシック" panose="020B0600070205080204" pitchFamily="34" charset="-128"/>
              </a:rPr>
              <a:t>Classificação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196975"/>
            <a:ext cx="7632700" cy="5184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	</a:t>
            </a:r>
            <a:r>
              <a:rPr lang="pt-BR" altLang="pt-BR" sz="24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Os </a:t>
            </a: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aditivos são classificados de acordo com a ação que exercem no alimento.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1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- Acidulante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- Antioxidante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- </a:t>
            </a:r>
            <a:r>
              <a:rPr lang="pt-BR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Antiumectante</a:t>
            </a:r>
            <a:endParaRPr lang="pt-BR" altLang="pt-BR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pt-BR" altLang="pt-BR" sz="24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	- </a:t>
            </a: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Aromatizante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- </a:t>
            </a:r>
            <a:r>
              <a:rPr lang="pt-BR" altLang="pt-BR" sz="24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Conservante</a:t>
            </a:r>
            <a:endParaRPr lang="pt-BR" altLang="pt-BR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- Corantes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- Edulcorante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- </a:t>
            </a:r>
            <a:r>
              <a:rPr lang="pt-BR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Espessante</a:t>
            </a:r>
            <a:endParaRPr lang="pt-BR" altLang="pt-BR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- Estabilizante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</a:t>
            </a:r>
            <a:r>
              <a:rPr lang="pt-BR" altLang="pt-BR" sz="24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- Umectante</a:t>
            </a:r>
            <a:endParaRPr lang="pt-BR" altLang="pt-BR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076825" y="2852738"/>
            <a:ext cx="3405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altLang="pt-BR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Um mesmo aditivo pode ter mais de uma classificação de acordo com sua ação.</a:t>
            </a:r>
          </a:p>
        </p:txBody>
      </p:sp>
    </p:spTree>
    <p:extLst>
      <p:ext uri="{BB962C8B-B14F-4D97-AF65-F5344CB8AC3E}">
        <p14:creationId xmlns:p14="http://schemas.microsoft.com/office/powerpoint/2010/main" val="103921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Métodos de Análise</a:t>
            </a:r>
            <a:endParaRPr lang="pt-BR" altLang="pt-BR" dirty="0"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1905000"/>
            <a:ext cx="6858000" cy="4038600"/>
          </a:xfrm>
        </p:spPr>
        <p:txBody>
          <a:bodyPr/>
          <a:lstStyle/>
          <a:p>
            <a:r>
              <a:rPr lang="pt-BR" dirty="0" smtClean="0"/>
              <a:t>Químicos</a:t>
            </a:r>
          </a:p>
          <a:p>
            <a:r>
              <a:rPr lang="pt-BR" dirty="0" smtClean="0"/>
              <a:t>Instrumentais</a:t>
            </a:r>
          </a:p>
          <a:p>
            <a:endParaRPr lang="pt-BR" dirty="0"/>
          </a:p>
          <a:p>
            <a:pPr lvl="1"/>
            <a:r>
              <a:rPr lang="pt-BR" dirty="0" smtClean="0"/>
              <a:t>Ambos podem ser Qualitativos, ou seja, visam detectar a presença do aditivo, ou Quantitativos, além de detectar visam determinar em qual quantidade estão presentes no alimento.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Métodos Químicos</a:t>
            </a:r>
            <a:endParaRPr lang="pt-BR" altLang="pt-BR" dirty="0"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Testes de formação de compostos coloridos (Qualitativos)</a:t>
            </a:r>
          </a:p>
          <a:p>
            <a:endParaRPr lang="pt-BR" sz="2800" dirty="0" smtClean="0"/>
          </a:p>
          <a:p>
            <a:pPr marL="403225" lvl="1" indent="0">
              <a:buNone/>
            </a:pPr>
            <a:r>
              <a:rPr lang="pt-BR" dirty="0"/>
              <a:t>	</a:t>
            </a:r>
            <a:r>
              <a:rPr lang="pt-BR" sz="2000" dirty="0" smtClean="0"/>
              <a:t>Conservantes – ácido benzóico, sulfito</a:t>
            </a:r>
          </a:p>
          <a:p>
            <a:pPr marL="403225" lvl="1" indent="0">
              <a:buNone/>
            </a:pPr>
            <a:r>
              <a:rPr lang="pt-BR" sz="2000" dirty="0"/>
              <a:t>	</a:t>
            </a:r>
            <a:r>
              <a:rPr lang="pt-BR" sz="2000" dirty="0" smtClean="0"/>
              <a:t>Edulcorantes – sacarina</a:t>
            </a:r>
          </a:p>
          <a:p>
            <a:pPr marL="403225" lvl="1" indent="0">
              <a:buNone/>
            </a:pPr>
            <a:r>
              <a:rPr lang="pt-BR" sz="2000" dirty="0"/>
              <a:t>	</a:t>
            </a:r>
            <a:r>
              <a:rPr lang="pt-BR" sz="2000" dirty="0" smtClean="0"/>
              <a:t>Corantes – caramelo, carmim, clorofila.</a:t>
            </a:r>
          </a:p>
          <a:p>
            <a:pPr marL="403225" lvl="1" indent="0">
              <a:buNone/>
            </a:pPr>
            <a:r>
              <a:rPr lang="pt-BR" sz="2000" dirty="0"/>
              <a:t>	</a:t>
            </a:r>
            <a:r>
              <a:rPr lang="pt-BR" sz="2000" dirty="0" smtClean="0"/>
              <a:t>Antioxidantes – BHA, BHT, propil galato</a:t>
            </a:r>
          </a:p>
          <a:p>
            <a:pPr marL="403225" lvl="1" indent="0">
              <a:buNone/>
            </a:pPr>
            <a:r>
              <a:rPr lang="pt-BR" sz="2000" dirty="0" smtClean="0"/>
              <a:t>	</a:t>
            </a:r>
          </a:p>
          <a:p>
            <a:pPr marL="403225" lvl="1" indent="0">
              <a:buNone/>
            </a:pPr>
            <a:r>
              <a:rPr lang="pt-BR" sz="1600" dirty="0"/>
              <a:t>	</a:t>
            </a:r>
          </a:p>
          <a:p>
            <a:pPr marL="8255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77939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3447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Métodos Químicos</a:t>
            </a:r>
            <a:endParaRPr lang="pt-BR" altLang="pt-BR" dirty="0"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71" y="1006662"/>
            <a:ext cx="8229600" cy="4800600"/>
          </a:xfrm>
        </p:spPr>
        <p:txBody>
          <a:bodyPr/>
          <a:lstStyle/>
          <a:p>
            <a:r>
              <a:rPr lang="pt-BR" sz="2400" dirty="0" smtClean="0"/>
              <a:t>Testes de formação de compostos coloridos (Qualitativos) Exemplos</a:t>
            </a:r>
          </a:p>
          <a:p>
            <a:endParaRPr lang="pt-BR" sz="2800" dirty="0" smtClean="0"/>
          </a:p>
          <a:p>
            <a:pPr marL="403225" lvl="1" indent="0">
              <a:buNone/>
            </a:pPr>
            <a:r>
              <a:rPr lang="pt-BR" sz="2000" dirty="0" smtClean="0"/>
              <a:t>Conservantes</a:t>
            </a:r>
          </a:p>
          <a:p>
            <a:pPr marL="403225" lvl="1" indent="0">
              <a:buNone/>
            </a:pPr>
            <a:r>
              <a:rPr lang="pt-BR" sz="2000" dirty="0" smtClean="0"/>
              <a:t>ácido benzóico + cloreto férrico          benzoato férrico </a:t>
            </a:r>
            <a:r>
              <a:rPr lang="pt-BR" sz="1400" dirty="0" smtClean="0"/>
              <a:t>(pptado de cor salmão)</a:t>
            </a:r>
            <a:endParaRPr lang="pt-BR" sz="2000" dirty="0" smtClean="0"/>
          </a:p>
          <a:p>
            <a:pPr marL="403225" lvl="1" indent="0">
              <a:buNone/>
            </a:pPr>
            <a:endParaRPr lang="pt-BR" sz="2000" dirty="0" smtClean="0"/>
          </a:p>
          <a:p>
            <a:pPr marL="403225" lvl="1" indent="0">
              <a:buNone/>
            </a:pPr>
            <a:r>
              <a:rPr lang="pt-BR" sz="2000" dirty="0" smtClean="0"/>
              <a:t>Edulcorantes  </a:t>
            </a:r>
          </a:p>
          <a:p>
            <a:pPr marL="403225" lvl="1" indent="0">
              <a:buNone/>
            </a:pPr>
            <a:r>
              <a:rPr lang="pt-BR" sz="2000" dirty="0" smtClean="0"/>
              <a:t>sacarina</a:t>
            </a:r>
          </a:p>
          <a:p>
            <a:pPr marL="403225" lvl="1" indent="0">
              <a:buNone/>
            </a:pPr>
            <a:r>
              <a:rPr lang="pt-BR" sz="2000" dirty="0" smtClean="0"/>
              <a:t>Sacarina  + resorcinol 		   composto de cor verde intensa</a:t>
            </a:r>
          </a:p>
          <a:p>
            <a:pPr marL="403225" lvl="1" indent="0">
              <a:buNone/>
            </a:pPr>
            <a:endParaRPr lang="pt-BR" sz="2000" dirty="0"/>
          </a:p>
          <a:p>
            <a:pPr marL="403225" lvl="1" indent="0">
              <a:buNone/>
            </a:pPr>
            <a:r>
              <a:rPr lang="pt-BR" sz="2000" dirty="0" smtClean="0"/>
              <a:t>Antioxidantes</a:t>
            </a:r>
          </a:p>
          <a:p>
            <a:pPr marL="82550" indent="0">
              <a:buNone/>
            </a:pPr>
            <a:r>
              <a:rPr lang="pt-BR" sz="2000" dirty="0" smtClean="0"/>
              <a:t>    BHA + ácido diazobenzeno sulfônico	   </a:t>
            </a:r>
            <a:r>
              <a:rPr lang="pt-BR" sz="2000" dirty="0" smtClean="0"/>
              <a:t>comp. de cor vermelha intensa</a:t>
            </a:r>
            <a:endParaRPr lang="pt-BR" sz="2000" dirty="0" smtClean="0"/>
          </a:p>
          <a:p>
            <a:pPr marL="403225" lvl="1" indent="0">
              <a:buNone/>
            </a:pPr>
            <a:r>
              <a:rPr lang="pt-BR" sz="2000" dirty="0" smtClean="0"/>
              <a:t>	</a:t>
            </a:r>
          </a:p>
          <a:p>
            <a:pPr marL="403225" lvl="1" indent="0">
              <a:buNone/>
            </a:pPr>
            <a:r>
              <a:rPr lang="pt-BR" sz="1600" dirty="0"/>
              <a:t>	</a:t>
            </a:r>
          </a:p>
          <a:p>
            <a:pPr marL="82550" indent="0">
              <a:buNone/>
            </a:pPr>
            <a:endParaRPr lang="pt-BR" sz="20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0600" y="28956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20687" y="4453499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6200" y="420118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HCl</a:t>
            </a:r>
          </a:p>
          <a:p>
            <a:r>
              <a:rPr lang="pt-BR" sz="1400" dirty="0" smtClean="0"/>
              <a:t>  I</a:t>
            </a:r>
            <a:r>
              <a:rPr lang="pt-BR" sz="1400" baseline="-25000" dirty="0" smtClean="0"/>
              <a:t>2</a:t>
            </a:r>
            <a:endParaRPr lang="en-US" sz="1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57800" y="55626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82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3447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Métodos Químicos</a:t>
            </a:r>
            <a:endParaRPr lang="pt-BR" altLang="pt-BR" dirty="0"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71" y="1006662"/>
            <a:ext cx="8229600" cy="1126938"/>
          </a:xfrm>
        </p:spPr>
        <p:txBody>
          <a:bodyPr/>
          <a:lstStyle/>
          <a:p>
            <a:r>
              <a:rPr lang="pt-BR" sz="2400" dirty="0" smtClean="0"/>
              <a:t>Cromatografia em papel ou camada delgada (Qualitativos) Exemplo:</a:t>
            </a:r>
          </a:p>
          <a:p>
            <a:pPr lvl="1"/>
            <a:r>
              <a:rPr lang="pt-BR" sz="2000" dirty="0" smtClean="0"/>
              <a:t>Corantes</a:t>
            </a:r>
          </a:p>
          <a:p>
            <a:endParaRPr lang="pt-BR" sz="2800" dirty="0" smtClean="0"/>
          </a:p>
          <a:p>
            <a:pPr marL="403225" lvl="1" indent="0">
              <a:buNone/>
            </a:pPr>
            <a:r>
              <a:rPr lang="pt-BR" sz="1600" dirty="0"/>
              <a:t>	</a:t>
            </a:r>
          </a:p>
          <a:p>
            <a:pPr marL="82550" indent="0">
              <a:buNone/>
            </a:pPr>
            <a:endParaRPr lang="pt-BR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2819400" cy="3810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19700" y="5257800"/>
            <a:ext cx="2841374" cy="369332"/>
            <a:chOff x="5410200" y="4648200"/>
            <a:chExt cx="2841374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7010400" y="4648200"/>
              <a:ext cx="1241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002060"/>
                  </a:solidFill>
                </a:rPr>
                <a:t>Fase Móvel</a:t>
              </a:r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flipH="1">
              <a:off x="5410200" y="4832866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838700" y="4126468"/>
            <a:ext cx="3385882" cy="369332"/>
            <a:chOff x="5410200" y="4648200"/>
            <a:chExt cx="3385882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4648200"/>
              <a:ext cx="1785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002060"/>
                  </a:solidFill>
                </a:rPr>
                <a:t>Fase Estacionária</a:t>
              </a:r>
            </a:p>
          </p:txBody>
        </p:sp>
        <p:cxnSp>
          <p:nvCxnSpPr>
            <p:cNvPr id="11" name="Straight Arrow Connector 10"/>
            <p:cNvCxnSpPr>
              <a:stCxn id="10" idx="1"/>
            </p:cNvCxnSpPr>
            <p:nvPr/>
          </p:nvCxnSpPr>
          <p:spPr>
            <a:xfrm flipH="1">
              <a:off x="5410200" y="4832866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9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3447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Métodos Químicos</a:t>
            </a:r>
            <a:endParaRPr lang="pt-BR" altLang="pt-BR" dirty="0"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71" y="1006662"/>
            <a:ext cx="8229600" cy="1126938"/>
          </a:xfrm>
        </p:spPr>
        <p:txBody>
          <a:bodyPr/>
          <a:lstStyle/>
          <a:p>
            <a:r>
              <a:rPr lang="pt-BR" sz="2400" dirty="0" smtClean="0"/>
              <a:t>Cromatografia em papel ou camada delgada (Qualitativos) Exemplo:</a:t>
            </a:r>
          </a:p>
          <a:p>
            <a:pPr lvl="1"/>
            <a:r>
              <a:rPr lang="pt-BR" sz="2000" dirty="0" smtClean="0"/>
              <a:t>Corantes</a:t>
            </a:r>
          </a:p>
          <a:p>
            <a:endParaRPr lang="pt-BR" sz="2800" dirty="0" smtClean="0"/>
          </a:p>
          <a:p>
            <a:pPr marL="403225" lvl="1" indent="0">
              <a:buNone/>
            </a:pPr>
            <a:r>
              <a:rPr lang="pt-BR" sz="1600" dirty="0"/>
              <a:t>	</a:t>
            </a:r>
          </a:p>
          <a:p>
            <a:pPr marL="82550" indent="0">
              <a:buNone/>
            </a:pPr>
            <a:endParaRPr lang="pt-BR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44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421</TotalTime>
  <Words>314</Words>
  <Application>Microsoft Office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Gill Sans MT</vt:lpstr>
      <vt:lpstr>Wingdings 2</vt:lpstr>
      <vt:lpstr>Verdana</vt:lpstr>
      <vt:lpstr>Calibri</vt:lpstr>
      <vt:lpstr>Solstice</vt:lpstr>
      <vt:lpstr>Aditivos Alimentares</vt:lpstr>
      <vt:lpstr>Introdução</vt:lpstr>
      <vt:lpstr>Função dos aditivos alimentares</vt:lpstr>
      <vt:lpstr>Classificação</vt:lpstr>
      <vt:lpstr>Métodos de Análise</vt:lpstr>
      <vt:lpstr>Métodos Químicos</vt:lpstr>
      <vt:lpstr>Métodos Químicos</vt:lpstr>
      <vt:lpstr>Métodos Químicos</vt:lpstr>
      <vt:lpstr>Métodos Químicos</vt:lpstr>
      <vt:lpstr>Métodos Químicos</vt:lpstr>
      <vt:lpstr>Métodos Instrumentais</vt:lpstr>
      <vt:lpstr>Métodos Instrumentais</vt:lpstr>
      <vt:lpstr>Análise de Nitrito</vt:lpstr>
      <vt:lpstr>Conservante</vt:lpstr>
      <vt:lpstr>Conservante</vt:lpstr>
      <vt:lpstr>Conservante</vt:lpstr>
      <vt:lpstr>Métodos Instrumentais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ADDITIVES</dc:title>
  <dc:creator>GrandPa</dc:creator>
  <cp:lastModifiedBy>Eduardo Purgatto</cp:lastModifiedBy>
  <cp:revision>49</cp:revision>
  <dcterms:created xsi:type="dcterms:W3CDTF">2008-11-04T14:17:50Z</dcterms:created>
  <dcterms:modified xsi:type="dcterms:W3CDTF">2018-11-13T20:25:45Z</dcterms:modified>
</cp:coreProperties>
</file>