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0" r:id="rId2"/>
    <p:sldId id="259" r:id="rId3"/>
    <p:sldId id="263" r:id="rId4"/>
    <p:sldId id="294" r:id="rId5"/>
    <p:sldId id="292" r:id="rId6"/>
    <p:sldId id="293" r:id="rId7"/>
    <p:sldId id="313" r:id="rId8"/>
    <p:sldId id="31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283" r:id="rId18"/>
    <p:sldId id="284" r:id="rId19"/>
    <p:sldId id="282" r:id="rId20"/>
    <p:sldId id="303" r:id="rId21"/>
    <p:sldId id="304" r:id="rId22"/>
    <p:sldId id="305" r:id="rId23"/>
    <p:sldId id="306" r:id="rId24"/>
    <p:sldId id="307" r:id="rId25"/>
    <p:sldId id="309" r:id="rId26"/>
    <p:sldId id="312" r:id="rId27"/>
    <p:sldId id="308" r:id="rId28"/>
    <p:sldId id="310" r:id="rId29"/>
    <p:sldId id="311" r:id="rId30"/>
    <p:sldId id="291" r:id="rId3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>
      <p:cViewPr varScale="1">
        <p:scale>
          <a:sx n="107" d="100"/>
          <a:sy n="107" d="100"/>
        </p:scale>
        <p:origin x="1760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2D1AC-5D0E-4F90-851A-9F5D7DECEAF4}" type="datetimeFigureOut">
              <a:rPr lang="pt-BR" smtClean="0"/>
              <a:pPr/>
              <a:t>14/03/16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CA9F2-1FEB-4244-96A0-0A1BDF8D1408}" type="slidenum">
              <a:rPr lang="pt-BR" smtClean="0"/>
              <a:pPr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5393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4E307D-13FA-4CA8-99A9-8F147E9DCDD2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Site of action –</a:t>
            </a:r>
          </a:p>
          <a:p>
            <a:pPr eaLnBrk="1" hangingPunct="1"/>
            <a:r>
              <a:rPr lang="en-US" smtClean="0"/>
              <a:t>Mode of action </a:t>
            </a:r>
          </a:p>
          <a:p>
            <a:pPr lvl="1" eaLnBrk="1" hangingPunct="1"/>
            <a:r>
              <a:rPr lang="en-US" sz="1400" smtClean="0"/>
              <a:t>where and how a herbicide acts to kill the plant</a:t>
            </a:r>
          </a:p>
          <a:p>
            <a:pPr lvl="1" eaLnBrk="1" hangingPunct="1"/>
            <a:r>
              <a:rPr lang="pt-BR" sz="1400" smtClean="0"/>
              <a:t>-</a:t>
            </a:r>
            <a:r>
              <a:rPr lang="en-US" smtClean="0"/>
              <a:t>Cross resistance </a:t>
            </a:r>
          </a:p>
          <a:p>
            <a:pPr lvl="1" eaLnBrk="1" hangingPunct="1"/>
            <a:r>
              <a:rPr lang="en-US" sz="1400" smtClean="0"/>
              <a:t>resistance to herbicides with same of mode of action – even though 2</a:t>
            </a:r>
            <a:r>
              <a:rPr lang="en-US" sz="1400" baseline="30000" smtClean="0"/>
              <a:t>nd</a:t>
            </a:r>
            <a:r>
              <a:rPr lang="en-US" sz="1400" smtClean="0"/>
              <a:t> herbicide never used</a:t>
            </a:r>
          </a:p>
          <a:p>
            <a:pPr eaLnBrk="1" hangingPunct="1"/>
            <a:r>
              <a:rPr lang="en-US" smtClean="0"/>
              <a:t>Multiple resistance – </a:t>
            </a:r>
          </a:p>
          <a:p>
            <a:pPr lvl="1" eaLnBrk="1" hangingPunct="1"/>
            <a:r>
              <a:rPr lang="en-US" sz="1400" smtClean="0"/>
              <a:t>resistance to more than one moa</a:t>
            </a:r>
          </a:p>
          <a:p>
            <a:pPr lvl="1" eaLnBrk="1" hangingPunct="1"/>
            <a:r>
              <a:rPr lang="pt-BR" sz="1400" smtClean="0"/>
              <a:t> </a:t>
            </a:r>
            <a:endParaRPr lang="en-US" sz="1400" smtClean="0"/>
          </a:p>
        </p:txBody>
      </p:sp>
    </p:spTree>
    <p:extLst>
      <p:ext uri="{BB962C8B-B14F-4D97-AF65-F5344CB8AC3E}">
        <p14:creationId xmlns:p14="http://schemas.microsoft.com/office/powerpoint/2010/main" val="3047753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CA9F2-1FEB-4244-96A0-0A1BDF8D1408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1213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1092-BC46-49C9-ACF9-24C6370E17CF}" type="datetimeFigureOut">
              <a:rPr lang="pt-BR" smtClean="0"/>
              <a:pPr/>
              <a:t>14/03/16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E5BB9-C946-4662-ADCF-55F96CCDB68A}" type="slidenum">
              <a:rPr lang="pt-BR" smtClean="0"/>
              <a:pPr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1092-BC46-49C9-ACF9-24C6370E17CF}" type="datetimeFigureOut">
              <a:rPr lang="pt-BR" smtClean="0"/>
              <a:pPr/>
              <a:t>14/03/16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E5BB9-C946-4662-ADCF-55F96CCDB68A}" type="slidenum">
              <a:rPr lang="pt-BR" smtClean="0"/>
              <a:pPr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1092-BC46-49C9-ACF9-24C6370E17CF}" type="datetimeFigureOut">
              <a:rPr lang="pt-BR" smtClean="0"/>
              <a:pPr/>
              <a:t>14/03/16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E5BB9-C946-4662-ADCF-55F96CCDB68A}" type="slidenum">
              <a:rPr lang="pt-BR" smtClean="0"/>
              <a:pPr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1092-BC46-49C9-ACF9-24C6370E17CF}" type="datetimeFigureOut">
              <a:rPr lang="pt-BR" smtClean="0"/>
              <a:pPr/>
              <a:t>14/03/16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E5BB9-C946-4662-ADCF-55F96CCDB68A}" type="slidenum">
              <a:rPr lang="pt-BR" smtClean="0"/>
              <a:pPr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1092-BC46-49C9-ACF9-24C6370E17CF}" type="datetimeFigureOut">
              <a:rPr lang="pt-BR" smtClean="0"/>
              <a:pPr/>
              <a:t>14/03/16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E5BB9-C946-4662-ADCF-55F96CCDB68A}" type="slidenum">
              <a:rPr lang="pt-BR" smtClean="0"/>
              <a:pPr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1092-BC46-49C9-ACF9-24C6370E17CF}" type="datetimeFigureOut">
              <a:rPr lang="pt-BR" smtClean="0"/>
              <a:pPr/>
              <a:t>14/03/16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E5BB9-C946-4662-ADCF-55F96CCDB68A}" type="slidenum">
              <a:rPr lang="pt-BR" smtClean="0"/>
              <a:pPr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1092-BC46-49C9-ACF9-24C6370E17CF}" type="datetimeFigureOut">
              <a:rPr lang="pt-BR" smtClean="0"/>
              <a:pPr/>
              <a:t>14/03/16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E5BB9-C946-4662-ADCF-55F96CCDB68A}" type="slidenum">
              <a:rPr lang="pt-BR" smtClean="0"/>
              <a:pPr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1092-BC46-49C9-ACF9-24C6370E17CF}" type="datetimeFigureOut">
              <a:rPr lang="pt-BR" smtClean="0"/>
              <a:pPr/>
              <a:t>14/03/16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E5BB9-C946-4662-ADCF-55F96CCDB68A}" type="slidenum">
              <a:rPr lang="pt-BR" smtClean="0"/>
              <a:pPr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1092-BC46-49C9-ACF9-24C6370E17CF}" type="datetimeFigureOut">
              <a:rPr lang="pt-BR" smtClean="0"/>
              <a:pPr/>
              <a:t>14/03/16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E5BB9-C946-4662-ADCF-55F96CCDB68A}" type="slidenum">
              <a:rPr lang="pt-BR" smtClean="0"/>
              <a:pPr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1092-BC46-49C9-ACF9-24C6370E17CF}" type="datetimeFigureOut">
              <a:rPr lang="pt-BR" smtClean="0"/>
              <a:pPr/>
              <a:t>14/03/16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E5BB9-C946-4662-ADCF-55F96CCDB68A}" type="slidenum">
              <a:rPr lang="pt-BR" smtClean="0"/>
              <a:pPr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1092-BC46-49C9-ACF9-24C6370E17CF}" type="datetimeFigureOut">
              <a:rPr lang="pt-BR" smtClean="0"/>
              <a:pPr/>
              <a:t>14/03/16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E5BB9-C946-4662-ADCF-55F96CCDB68A}" type="slidenum">
              <a:rPr lang="pt-BR" smtClean="0"/>
              <a:pPr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1092-BC46-49C9-ACF9-24C6370E17CF}" type="datetimeFigureOut">
              <a:rPr lang="pt-BR" smtClean="0"/>
              <a:pPr/>
              <a:t>14/03/16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E5BB9-C946-4662-ADCF-55F96CCDB68A}" type="slidenum">
              <a:rPr lang="pt-BR" smtClean="0"/>
              <a:pPr/>
              <a:t>‹n.º›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10000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Metodologia de curvas de dose-resposta</a:t>
            </a:r>
            <a:endParaRPr lang="pt-BR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547664" y="5387975"/>
            <a:ext cx="6429420" cy="1470025"/>
          </a:xfrm>
          <a:prstGeom prst="rect">
            <a:avLst/>
          </a:prstGeom>
          <a:solidFill>
            <a:schemeClr val="bg1">
              <a:alpha val="2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Marcel</a:t>
            </a:r>
            <a:r>
              <a:rPr kumimoji="0" lang="pt-BR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Sereguin Cabral de Melo</a:t>
            </a: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dirty="0" smtClean="0">
                <a:latin typeface="Arial" pitchFamily="34" charset="0"/>
                <a:ea typeface="+mj-ea"/>
                <a:cs typeface="Arial" pitchFamily="34" charset="0"/>
              </a:rPr>
              <a:t>Doutorando em Fitotecnia – ESALQ/USP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melomsc@yahoo.com.br/ 019 8148 3737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4665"/>
            <a:ext cx="9144000" cy="686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734"/>
            <a:ext cx="9154333" cy="6850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8" y="-1550"/>
            <a:ext cx="9141932" cy="685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764704"/>
            <a:ext cx="756084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 smtClean="0"/>
              <a:t> Quantas doses?</a:t>
            </a:r>
          </a:p>
          <a:p>
            <a:pPr algn="just"/>
            <a:endParaRPr lang="pt-BR" sz="2400" b="1" dirty="0" smtClean="0"/>
          </a:p>
          <a:p>
            <a:pPr algn="ctr"/>
            <a:r>
              <a:rPr lang="pt-BR" sz="2400" b="1" dirty="0" smtClean="0"/>
              <a:t>6 – Mínimo</a:t>
            </a:r>
          </a:p>
          <a:p>
            <a:pPr algn="ctr"/>
            <a:endParaRPr lang="pt-BR" sz="2400" b="1" dirty="0" smtClean="0"/>
          </a:p>
          <a:p>
            <a:pPr algn="ctr"/>
            <a:r>
              <a:rPr lang="pt-BR" sz="2400" b="1" dirty="0" smtClean="0"/>
              <a:t>8 – Bom </a:t>
            </a:r>
          </a:p>
          <a:p>
            <a:pPr algn="ctr"/>
            <a:endParaRPr lang="pt-BR" sz="2400" b="1" dirty="0" smtClean="0"/>
          </a:p>
          <a:p>
            <a:pPr algn="ctr"/>
            <a:r>
              <a:rPr lang="pt-BR" sz="2400" b="1" dirty="0" smtClean="0"/>
              <a:t>10 – Excelente </a:t>
            </a:r>
          </a:p>
          <a:p>
            <a:pPr algn="just"/>
            <a:endParaRPr lang="pt-BR" sz="2800" b="1" dirty="0" smtClean="0"/>
          </a:p>
          <a:p>
            <a:pPr algn="just"/>
            <a:r>
              <a:rPr lang="pt-BR" sz="2800" b="1" dirty="0" smtClean="0"/>
              <a:t>Amplitude das doses </a:t>
            </a:r>
          </a:p>
          <a:p>
            <a:pPr algn="just"/>
            <a:endParaRPr lang="pt-BR" sz="2800" b="1" dirty="0" smtClean="0"/>
          </a:p>
          <a:p>
            <a:pPr algn="ctr">
              <a:buFontTx/>
              <a:buChar char="-"/>
            </a:pPr>
            <a:r>
              <a:rPr lang="pt-BR" sz="2400" b="1" dirty="0" smtClean="0"/>
              <a:t>Equidistância no eixo X</a:t>
            </a:r>
          </a:p>
          <a:p>
            <a:pPr algn="ctr">
              <a:buFontTx/>
              <a:buChar char="-"/>
            </a:pPr>
            <a:endParaRPr lang="pt-BR" sz="2400" b="1" dirty="0" smtClean="0"/>
          </a:p>
          <a:p>
            <a:pPr algn="ctr">
              <a:buFontTx/>
              <a:buChar char="-"/>
            </a:pPr>
            <a:r>
              <a:rPr lang="pt-BR" sz="2400" b="1" dirty="0" smtClean="0"/>
              <a:t>Múltiplas de 2, 4 ou 10</a:t>
            </a:r>
          </a:p>
          <a:p>
            <a:pPr algn="ctr">
              <a:buFontTx/>
              <a:buChar char="-"/>
            </a:pPr>
            <a:endParaRPr lang="pt-BR" sz="2400" b="1" dirty="0" smtClean="0"/>
          </a:p>
          <a:p>
            <a:pPr algn="ctr">
              <a:buFontTx/>
              <a:buChar char="-"/>
            </a:pPr>
            <a:r>
              <a:rPr lang="pt-BR" sz="2400" b="1" dirty="0" smtClean="0"/>
              <a:t>Depende da eficácia do herbicida (Controles extremos superiores e inferiores)</a:t>
            </a:r>
          </a:p>
          <a:p>
            <a:pPr algn="just">
              <a:buFontTx/>
              <a:buChar char="-"/>
            </a:pPr>
            <a:endParaRPr lang="pt-BR" sz="2400" b="1" dirty="0" smtClean="0"/>
          </a:p>
          <a:p>
            <a:pPr algn="just">
              <a:buFontTx/>
              <a:buChar char="-"/>
            </a:pPr>
            <a:endParaRPr lang="pt-BR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88640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Dose-resposta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211"/>
            <a:ext cx="9144000" cy="687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0" y="-3114"/>
            <a:ext cx="9139849" cy="686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49"/>
            <a:ext cx="9144000" cy="6861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rcel\Desktop\dose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0366"/>
          </a:xfrm>
          <a:prstGeom prst="rect">
            <a:avLst/>
          </a:prstGeom>
          <a:noFill/>
        </p:spPr>
      </p:pic>
      <p:sp>
        <p:nvSpPr>
          <p:cNvPr id="47106" name="CaixaDeTexto 2"/>
          <p:cNvSpPr txBox="1">
            <a:spLocks noChangeArrowheads="1"/>
          </p:cNvSpPr>
          <p:nvPr/>
        </p:nvSpPr>
        <p:spPr bwMode="auto">
          <a:xfrm>
            <a:off x="228600" y="228600"/>
            <a:ext cx="8666163" cy="557213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latin typeface="Arial" charset="0"/>
              </a:rPr>
              <a:t>Capim-amaragoso - </a:t>
            </a:r>
            <a:r>
              <a:rPr lang="pt-BR" sz="2800" b="1" i="1">
                <a:solidFill>
                  <a:schemeClr val="bg1"/>
                </a:solidFill>
                <a:latin typeface="Arial" charset="0"/>
              </a:rPr>
              <a:t>Digitaria insularis</a:t>
            </a:r>
            <a:r>
              <a:rPr lang="pt-BR" sz="2800" b="1">
                <a:solidFill>
                  <a:schemeClr val="bg1"/>
                </a:solidFill>
                <a:latin typeface="Arial" charset="0"/>
              </a:rPr>
              <a:t> - São Paulo</a:t>
            </a:r>
          </a:p>
        </p:txBody>
      </p:sp>
      <p:sp>
        <p:nvSpPr>
          <p:cNvPr id="47107" name="CaixaDeTexto 2"/>
          <p:cNvSpPr txBox="1">
            <a:spLocks noChangeArrowheads="1"/>
          </p:cNvSpPr>
          <p:nvPr/>
        </p:nvSpPr>
        <p:spPr bwMode="auto">
          <a:xfrm>
            <a:off x="228600" y="6148388"/>
            <a:ext cx="2320925" cy="557212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latin typeface="Arial" charset="0"/>
              </a:rPr>
              <a:t>Testemunha</a:t>
            </a:r>
          </a:p>
        </p:txBody>
      </p:sp>
      <p:sp>
        <p:nvSpPr>
          <p:cNvPr id="47108" name="CaixaDeTexto 2"/>
          <p:cNvSpPr txBox="1">
            <a:spLocks noChangeArrowheads="1"/>
          </p:cNvSpPr>
          <p:nvPr/>
        </p:nvSpPr>
        <p:spPr bwMode="auto">
          <a:xfrm>
            <a:off x="2743200" y="5638800"/>
            <a:ext cx="1033463" cy="557213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latin typeface="Arial" charset="0"/>
              </a:rPr>
              <a:t>3,0 L</a:t>
            </a:r>
          </a:p>
        </p:txBody>
      </p:sp>
      <p:sp>
        <p:nvSpPr>
          <p:cNvPr id="47109" name="CaixaDeTexto 2"/>
          <p:cNvSpPr txBox="1">
            <a:spLocks noChangeArrowheads="1"/>
          </p:cNvSpPr>
          <p:nvPr/>
        </p:nvSpPr>
        <p:spPr bwMode="auto">
          <a:xfrm>
            <a:off x="4648200" y="5486400"/>
            <a:ext cx="1033463" cy="557213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latin typeface="Arial" charset="0"/>
              </a:rPr>
              <a:t>6,0 L</a:t>
            </a:r>
          </a:p>
        </p:txBody>
      </p:sp>
      <p:sp>
        <p:nvSpPr>
          <p:cNvPr id="47110" name="CaixaDeTexto 2"/>
          <p:cNvSpPr txBox="1">
            <a:spLocks noChangeArrowheads="1"/>
          </p:cNvSpPr>
          <p:nvPr/>
        </p:nvSpPr>
        <p:spPr bwMode="auto">
          <a:xfrm>
            <a:off x="6324600" y="5029200"/>
            <a:ext cx="1033463" cy="557213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latin typeface="Arial" charset="0"/>
              </a:rPr>
              <a:t>9,0 L</a:t>
            </a:r>
          </a:p>
        </p:txBody>
      </p:sp>
      <p:sp>
        <p:nvSpPr>
          <p:cNvPr id="47111" name="CaixaDeTexto 2"/>
          <p:cNvSpPr txBox="1">
            <a:spLocks noChangeArrowheads="1"/>
          </p:cNvSpPr>
          <p:nvPr/>
        </p:nvSpPr>
        <p:spPr bwMode="auto">
          <a:xfrm>
            <a:off x="7924800" y="5029200"/>
            <a:ext cx="1231900" cy="557213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latin typeface="Arial" charset="0"/>
              </a:rPr>
              <a:t>12,0 L</a:t>
            </a:r>
          </a:p>
        </p:txBody>
      </p:sp>
      <p:sp>
        <p:nvSpPr>
          <p:cNvPr id="8" name="CaixaDeTexto 2"/>
          <p:cNvSpPr txBox="1">
            <a:spLocks noChangeArrowheads="1"/>
          </p:cNvSpPr>
          <p:nvPr/>
        </p:nvSpPr>
        <p:spPr bwMode="auto">
          <a:xfrm>
            <a:off x="7215206" y="928670"/>
            <a:ext cx="1234569" cy="52322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Arial" charset="0"/>
              </a:rPr>
              <a:t>POP 2</a:t>
            </a:r>
            <a:endParaRPr lang="pt-BR" sz="2800" b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rcel\Desktop\dose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7106" name="CaixaDeTexto 2"/>
          <p:cNvSpPr txBox="1">
            <a:spLocks noChangeArrowheads="1"/>
          </p:cNvSpPr>
          <p:nvPr/>
        </p:nvSpPr>
        <p:spPr bwMode="auto">
          <a:xfrm>
            <a:off x="228600" y="228600"/>
            <a:ext cx="8666163" cy="557213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latin typeface="Arial" charset="0"/>
              </a:rPr>
              <a:t>Capim-amaragoso - </a:t>
            </a:r>
            <a:r>
              <a:rPr lang="pt-BR" sz="2800" b="1" i="1">
                <a:solidFill>
                  <a:schemeClr val="bg1"/>
                </a:solidFill>
                <a:latin typeface="Arial" charset="0"/>
              </a:rPr>
              <a:t>Digitaria insularis</a:t>
            </a:r>
            <a:r>
              <a:rPr lang="pt-BR" sz="2800" b="1">
                <a:solidFill>
                  <a:schemeClr val="bg1"/>
                </a:solidFill>
                <a:latin typeface="Arial" charset="0"/>
              </a:rPr>
              <a:t> - São Paulo</a:t>
            </a:r>
          </a:p>
        </p:txBody>
      </p:sp>
      <p:sp>
        <p:nvSpPr>
          <p:cNvPr id="47107" name="CaixaDeTexto 2"/>
          <p:cNvSpPr txBox="1">
            <a:spLocks noChangeArrowheads="1"/>
          </p:cNvSpPr>
          <p:nvPr/>
        </p:nvSpPr>
        <p:spPr bwMode="auto">
          <a:xfrm>
            <a:off x="228600" y="6148388"/>
            <a:ext cx="2320925" cy="557212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latin typeface="Arial" charset="0"/>
              </a:rPr>
              <a:t>Testemunha</a:t>
            </a:r>
          </a:p>
        </p:txBody>
      </p:sp>
      <p:sp>
        <p:nvSpPr>
          <p:cNvPr id="47108" name="CaixaDeTexto 2"/>
          <p:cNvSpPr txBox="1">
            <a:spLocks noChangeArrowheads="1"/>
          </p:cNvSpPr>
          <p:nvPr/>
        </p:nvSpPr>
        <p:spPr bwMode="auto">
          <a:xfrm>
            <a:off x="2743200" y="5638800"/>
            <a:ext cx="1033463" cy="557213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latin typeface="Arial" charset="0"/>
              </a:rPr>
              <a:t>3,0 L</a:t>
            </a:r>
          </a:p>
        </p:txBody>
      </p:sp>
      <p:sp>
        <p:nvSpPr>
          <p:cNvPr id="47109" name="CaixaDeTexto 2"/>
          <p:cNvSpPr txBox="1">
            <a:spLocks noChangeArrowheads="1"/>
          </p:cNvSpPr>
          <p:nvPr/>
        </p:nvSpPr>
        <p:spPr bwMode="auto">
          <a:xfrm>
            <a:off x="4648200" y="5486400"/>
            <a:ext cx="1033463" cy="557213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latin typeface="Arial" charset="0"/>
              </a:rPr>
              <a:t>6,0 L</a:t>
            </a:r>
          </a:p>
        </p:txBody>
      </p:sp>
      <p:sp>
        <p:nvSpPr>
          <p:cNvPr id="47110" name="CaixaDeTexto 2"/>
          <p:cNvSpPr txBox="1">
            <a:spLocks noChangeArrowheads="1"/>
          </p:cNvSpPr>
          <p:nvPr/>
        </p:nvSpPr>
        <p:spPr bwMode="auto">
          <a:xfrm>
            <a:off x="6324600" y="5029200"/>
            <a:ext cx="1033463" cy="557213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latin typeface="Arial" charset="0"/>
              </a:rPr>
              <a:t>9,0 L</a:t>
            </a:r>
          </a:p>
        </p:txBody>
      </p:sp>
      <p:sp>
        <p:nvSpPr>
          <p:cNvPr id="47111" name="CaixaDeTexto 2"/>
          <p:cNvSpPr txBox="1">
            <a:spLocks noChangeArrowheads="1"/>
          </p:cNvSpPr>
          <p:nvPr/>
        </p:nvSpPr>
        <p:spPr bwMode="auto">
          <a:xfrm>
            <a:off x="7924800" y="5029200"/>
            <a:ext cx="1231900" cy="557213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latin typeface="Arial" charset="0"/>
              </a:rPr>
              <a:t>12,0 L</a:t>
            </a:r>
          </a:p>
        </p:txBody>
      </p:sp>
      <p:sp>
        <p:nvSpPr>
          <p:cNvPr id="8" name="CaixaDeTexto 2"/>
          <p:cNvSpPr txBox="1">
            <a:spLocks noChangeArrowheads="1"/>
          </p:cNvSpPr>
          <p:nvPr/>
        </p:nvSpPr>
        <p:spPr bwMode="auto">
          <a:xfrm>
            <a:off x="7215206" y="928670"/>
            <a:ext cx="1234569" cy="52322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Arial" charset="0"/>
              </a:rPr>
              <a:t>POP 3</a:t>
            </a:r>
            <a:endParaRPr lang="pt-BR" sz="2800" b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43608" y="764704"/>
            <a:ext cx="7056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i="1" dirty="0" smtClean="0">
                <a:solidFill>
                  <a:schemeClr val="bg1"/>
                </a:solidFill>
                <a:latin typeface="Arial Black" pitchFamily="34" charset="0"/>
              </a:rPr>
              <a:t>D. Insularis </a:t>
            </a:r>
            <a:r>
              <a:rPr lang="pt-BR" sz="3200" dirty="0" smtClean="0">
                <a:solidFill>
                  <a:schemeClr val="bg1"/>
                </a:solidFill>
                <a:latin typeface="Arial Black" pitchFamily="34" charset="0"/>
              </a:rPr>
              <a:t>aplicada na fase de seedling, </a:t>
            </a:r>
            <a:r>
              <a:rPr lang="pt-BR" sz="3200" i="1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pt-BR" sz="3200" dirty="0" smtClean="0">
                <a:solidFill>
                  <a:schemeClr val="bg1"/>
                </a:solidFill>
                <a:latin typeface="Arial Black" pitchFamily="34" charset="0"/>
              </a:rPr>
              <a:t>21 DAT</a:t>
            </a:r>
          </a:p>
          <a:p>
            <a:pPr algn="ctr"/>
            <a:r>
              <a:rPr lang="pt-BR" sz="3200" dirty="0" smtClean="0">
                <a:solidFill>
                  <a:schemeClr val="bg1"/>
                </a:solidFill>
                <a:latin typeface="Arial Black" pitchFamily="34" charset="0"/>
              </a:rPr>
              <a:t>180 g.e.a./ha</a:t>
            </a:r>
            <a:endParaRPr lang="pt-BR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argoso cam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8840"/>
            <a:ext cx="8229600" cy="2952328"/>
          </a:xfrm>
          <a:solidFill>
            <a:schemeClr val="bg1">
              <a:alpha val="61000"/>
            </a:schemeClr>
          </a:solidFill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ü"/>
              <a:tabLst>
                <a:tab pos="806450" algn="l"/>
              </a:tabLst>
            </a:pPr>
            <a:r>
              <a:rPr lang="pt-BR" sz="2300" b="1" dirty="0" smtClean="0"/>
              <a:t>Metodologia que representa a relação entre a dose de um determinado composto e a proporção da população que responde com um efeito positivo ou negativo.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  <a:tabLst>
                <a:tab pos="806450" algn="l"/>
              </a:tabLst>
            </a:pPr>
            <a:r>
              <a:rPr lang="pt-BR" sz="2300" b="1" dirty="0" smtClean="0">
                <a:solidFill>
                  <a:schemeClr val="tx1"/>
                </a:solidFill>
                <a:effectLst/>
              </a:rPr>
              <a:t>Curvas sigmóides</a:t>
            </a:r>
            <a:r>
              <a:rPr lang="pt-BR" sz="2300" b="1" dirty="0" smtClean="0"/>
              <a:t>.</a:t>
            </a:r>
            <a:endParaRPr lang="pt-BR" sz="2300" b="1" dirty="0" smtClean="0">
              <a:solidFill>
                <a:schemeClr val="tx1"/>
              </a:solidFill>
              <a:effectLst/>
            </a:endParaRPr>
          </a:p>
        </p:txBody>
      </p:sp>
      <p:pic>
        <p:nvPicPr>
          <p:cNvPr id="6" name="Imagem 5" descr="Logo Agrocon 23NOV0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92480" y="6606480"/>
            <a:ext cx="251520" cy="25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ixaDeTexto 12"/>
          <p:cNvSpPr txBox="1"/>
          <p:nvPr/>
        </p:nvSpPr>
        <p:spPr>
          <a:xfrm>
            <a:off x="3225829" y="368592"/>
            <a:ext cx="2696699" cy="646331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sz="3600" b="1" cap="all" dirty="0" smtClean="0">
                <a:solidFill>
                  <a:schemeClr val="bg1"/>
                </a:solidFill>
                <a:latin typeface="Calibri" pitchFamily="34" charset="0"/>
              </a:rPr>
              <a:t>“DEFINIÇão"</a:t>
            </a:r>
            <a:endParaRPr lang="pt-BR" sz="36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53" y="6178"/>
            <a:ext cx="9152253" cy="6851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161"/>
            <a:ext cx="9144000" cy="6898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291"/>
            <a:ext cx="9143999" cy="687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50"/>
            <a:ext cx="9144000" cy="6861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76" y="4628"/>
            <a:ext cx="9150176" cy="6853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9632" y="1484784"/>
            <a:ext cx="482453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 smtClean="0"/>
              <a:t> R</a:t>
            </a:r>
          </a:p>
          <a:p>
            <a:pPr algn="just"/>
            <a:r>
              <a:rPr lang="pt-BR" sz="2800" b="1" dirty="0" smtClean="0"/>
              <a:t>SAS</a:t>
            </a:r>
          </a:p>
          <a:p>
            <a:pPr algn="just"/>
            <a:r>
              <a:rPr lang="pt-BR" sz="2800" b="1" dirty="0" smtClean="0"/>
              <a:t>Sigmaplot</a:t>
            </a:r>
          </a:p>
          <a:p>
            <a:pPr algn="just"/>
            <a:r>
              <a:rPr lang="pt-BR" sz="2800" b="1" dirty="0" smtClean="0"/>
              <a:t>Tablecurve 2D</a:t>
            </a:r>
          </a:p>
          <a:p>
            <a:pPr algn="just"/>
            <a:r>
              <a:rPr lang="pt-BR" sz="2800" b="1" dirty="0" smtClean="0"/>
              <a:t>Labfit</a:t>
            </a:r>
          </a:p>
          <a:p>
            <a:pPr algn="just"/>
            <a:r>
              <a:rPr lang="pt-BR" sz="2800" b="1" dirty="0" smtClean="0"/>
              <a:t>Curve expert</a:t>
            </a:r>
          </a:p>
          <a:p>
            <a:pPr algn="just"/>
            <a:r>
              <a:rPr lang="pt-BR" sz="2800" b="1" dirty="0" smtClean="0"/>
              <a:t>Excel</a:t>
            </a:r>
            <a:endParaRPr lang="pt-BR" sz="2400" b="1" dirty="0" smtClean="0"/>
          </a:p>
          <a:p>
            <a:pPr algn="just">
              <a:buFontTx/>
              <a:buChar char="-"/>
            </a:pPr>
            <a:endParaRPr lang="pt-BR" sz="2400" b="1" dirty="0" smtClean="0"/>
          </a:p>
          <a:p>
            <a:pPr algn="just">
              <a:buFontTx/>
              <a:buChar char="-"/>
            </a:pPr>
            <a:endParaRPr lang="pt-BR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88640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Programas Estatísticos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11560" y="476672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Programa estatístico 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635"/>
            <a:ext cx="9144000" cy="6895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3"/>
            <a:ext cx="8964488" cy="471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11560" y="188640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Apresentação dos dados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0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Apresentação dos dados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771223"/>
            <a:ext cx="6048672" cy="6025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1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m 4" descr="Logo Agrocon 23NOV0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2480" y="0"/>
            <a:ext cx="251520" cy="25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arcel\Desktop\Fotos gerais\Fotos Colorado - Fort Collins\Experimento Amargoso a campo colina\P1000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92080" y="3284984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chemeClr val="bg1"/>
                </a:solidFill>
                <a:latin typeface="Arial Black" pitchFamily="34" charset="0"/>
              </a:rPr>
              <a:t>Obrigado!</a:t>
            </a:r>
            <a:endParaRPr lang="pt-BR" sz="40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9632" y="1484784"/>
            <a:ext cx="673224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 smtClean="0"/>
              <a:t> Objetivo</a:t>
            </a:r>
          </a:p>
          <a:p>
            <a:pPr algn="just"/>
            <a:r>
              <a:rPr lang="pt-BR" sz="2000" b="1" dirty="0" smtClean="0"/>
              <a:t>  </a:t>
            </a:r>
            <a:r>
              <a:rPr lang="pt-BR" sz="2400" b="1" dirty="0" smtClean="0"/>
              <a:t>- Claro e conciso</a:t>
            </a:r>
          </a:p>
          <a:p>
            <a:pPr algn="just"/>
            <a:r>
              <a:rPr lang="pt-BR" sz="2400" b="1" dirty="0" smtClean="0"/>
              <a:t>  - Específico (1 ou 2 perguntas)</a:t>
            </a:r>
          </a:p>
          <a:p>
            <a:pPr algn="just"/>
            <a:endParaRPr lang="pt-BR" sz="2400" b="1" dirty="0" smtClean="0"/>
          </a:p>
          <a:p>
            <a:pPr algn="just">
              <a:buFontTx/>
              <a:buChar char="-"/>
            </a:pPr>
            <a:r>
              <a:rPr lang="pt-BR" sz="2400" b="1" dirty="0" smtClean="0"/>
              <a:t>Quais os objetivos de uma curva de dose-resposta?</a:t>
            </a:r>
          </a:p>
          <a:p>
            <a:pPr algn="just">
              <a:buFontTx/>
              <a:buChar char="-"/>
            </a:pPr>
            <a:r>
              <a:rPr lang="pt-BR" sz="2400" b="1" dirty="0" smtClean="0"/>
              <a:t>Há diferenças de suscetibilidade interespecífica?</a:t>
            </a:r>
          </a:p>
          <a:p>
            <a:pPr algn="just">
              <a:buFontTx/>
              <a:buChar char="-"/>
            </a:pPr>
            <a:r>
              <a:rPr lang="pt-BR" sz="2400" b="1" dirty="0" smtClean="0"/>
              <a:t>Há diferenças de suscetibilidade entre biótipos?</a:t>
            </a:r>
          </a:p>
          <a:p>
            <a:pPr algn="just">
              <a:buFontTx/>
              <a:buChar char="-"/>
            </a:pPr>
            <a:r>
              <a:rPr lang="pt-BR" sz="2400" b="1" dirty="0" smtClean="0"/>
              <a:t>Há diferenças entre condições?</a:t>
            </a:r>
          </a:p>
          <a:p>
            <a:pPr algn="just">
              <a:buFontTx/>
              <a:buChar char="-"/>
            </a:pPr>
            <a:r>
              <a:rPr lang="pt-BR" sz="2400" b="1" dirty="0" smtClean="0"/>
              <a:t>Qual a melhor dose?</a:t>
            </a:r>
          </a:p>
          <a:p>
            <a:pPr algn="just">
              <a:buFontTx/>
              <a:buChar char="-"/>
            </a:pPr>
            <a:endParaRPr lang="pt-BR" sz="2400" b="1" dirty="0" smtClean="0"/>
          </a:p>
          <a:p>
            <a:pPr algn="just">
              <a:buFontTx/>
              <a:buChar char="-"/>
            </a:pPr>
            <a:endParaRPr lang="pt-BR" sz="2400" b="1" dirty="0" smtClean="0"/>
          </a:p>
          <a:p>
            <a:pPr algn="just">
              <a:buFontTx/>
              <a:buChar char="-"/>
            </a:pPr>
            <a:endParaRPr lang="pt-BR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88640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Princípios fundamentais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72816"/>
            <a:ext cx="4464496" cy="32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12160" y="1772816"/>
            <a:ext cx="28083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Controle percentual de 5 espécies do gênero </a:t>
            </a:r>
            <a:r>
              <a:rPr lang="pt-BR" b="1" i="1" dirty="0" smtClean="0"/>
              <a:t>Amaranthus </a:t>
            </a:r>
            <a:r>
              <a:rPr lang="pt-BR" b="1" dirty="0" smtClean="0"/>
              <a:t>quando submetidas a diferentes doses do herbicida trifloxysulfuron-sodium,   20 DAA</a:t>
            </a:r>
          </a:p>
          <a:p>
            <a:pPr algn="ctr"/>
            <a:endParaRPr lang="pt-BR" b="1" dirty="0" smtClean="0"/>
          </a:p>
          <a:p>
            <a:pPr algn="ctr"/>
            <a:endParaRPr lang="pt-BR" b="1" i="1" dirty="0" smtClean="0"/>
          </a:p>
          <a:p>
            <a:pPr algn="ctr"/>
            <a:r>
              <a:rPr lang="pt-BR" b="1" dirty="0" smtClean="0"/>
              <a:t>Carvalho et. al. 2006</a:t>
            </a:r>
            <a:endParaRPr lang="pt-BR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88640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Usos para metodologia de curva de dose-resposta</a:t>
            </a:r>
            <a:endParaRPr lang="pt-B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92080" y="1772816"/>
            <a:ext cx="38519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Controle percentual do capim-amargoso aos 21 DAA, utilizando como veículo água pura, solução de sulfato de amônio (SA – 15 g. L</a:t>
            </a:r>
            <a:r>
              <a:rPr lang="pt-BR" b="1" baseline="30000" dirty="0" smtClean="0"/>
              <a:t>-1</a:t>
            </a:r>
            <a:r>
              <a:rPr lang="pt-BR" b="1" dirty="0" smtClean="0"/>
              <a:t> ), Uréia (U - 5 g. L</a:t>
            </a:r>
            <a:r>
              <a:rPr lang="pt-BR" b="1" baseline="30000" dirty="0" smtClean="0"/>
              <a:t>-1</a:t>
            </a:r>
            <a:r>
              <a:rPr lang="pt-BR" b="1" dirty="0" smtClean="0"/>
              <a:t>) e solução de U + SA (2,5 + 7,5 g. L</a:t>
            </a:r>
            <a:r>
              <a:rPr lang="pt-BR" b="1" baseline="30000" dirty="0" smtClean="0"/>
              <a:t>-1 </a:t>
            </a:r>
            <a:r>
              <a:rPr lang="pt-BR" b="1" dirty="0" smtClean="0"/>
              <a:t>)</a:t>
            </a:r>
          </a:p>
          <a:p>
            <a:pPr algn="just"/>
            <a:endParaRPr lang="pt-BR" b="1" dirty="0" smtClean="0"/>
          </a:p>
          <a:p>
            <a:pPr algn="just"/>
            <a:endParaRPr lang="pt-BR" b="1" i="1" dirty="0" smtClean="0"/>
          </a:p>
          <a:p>
            <a:pPr algn="ctr"/>
            <a:r>
              <a:rPr lang="pt-BR" b="1" dirty="0" smtClean="0"/>
              <a:t>Carvalho et. al. 2009</a:t>
            </a:r>
            <a:endParaRPr lang="pt-BR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88640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Usos para metodologia de curva de dose-resposta</a:t>
            </a:r>
            <a:endParaRPr lang="pt-BR" sz="2800" b="1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5130379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rcel\Desktop\Fotos gerais\Fotos Colorado - Fort Collins\Experimento Amargoso a campo colina\P10001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CaixaDeTexto 1"/>
          <p:cNvSpPr txBox="1"/>
          <p:nvPr/>
        </p:nvSpPr>
        <p:spPr>
          <a:xfrm>
            <a:off x="714348" y="3071810"/>
            <a:ext cx="3260829" cy="261610"/>
          </a:xfrm>
          <a:prstGeom prst="rect">
            <a:avLst/>
          </a:prstGeom>
          <a:solidFill>
            <a:schemeClr val="tx1">
              <a:alpha val="5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Aplicação: 4 a 5 perfilhos do capim-amargoso</a:t>
            </a:r>
            <a:endParaRPr lang="pt-BR" sz="1100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4496647" cy="278608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3214678" y="1785926"/>
            <a:ext cx="1016625" cy="261610"/>
          </a:xfrm>
          <a:prstGeom prst="rect">
            <a:avLst/>
          </a:prstGeom>
          <a:solidFill>
            <a:schemeClr val="tx1">
              <a:alpha val="5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População 3</a:t>
            </a:r>
            <a:endParaRPr lang="pt-BR" sz="1100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357290" y="3429000"/>
            <a:ext cx="1874231" cy="261610"/>
          </a:xfrm>
          <a:prstGeom prst="rect">
            <a:avLst/>
          </a:prstGeom>
          <a:solidFill>
            <a:schemeClr val="tx1">
              <a:alpha val="5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Fator de resistência: 8,11</a:t>
            </a:r>
            <a:endParaRPr lang="pt-BR" sz="1100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714348" y="4143380"/>
            <a:ext cx="7715272" cy="2214578"/>
            <a:chOff x="2726" y="10485"/>
            <a:chExt cx="6988" cy="2347"/>
          </a:xfrm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2807" y="10485"/>
              <a:ext cx="6907" cy="2264"/>
              <a:chOff x="2413" y="10362"/>
              <a:chExt cx="6907" cy="2264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13" y="10362"/>
                <a:ext cx="3128" cy="2264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541" y="10362"/>
                <a:ext cx="3779" cy="2264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</p:pic>
        </p:grpSp>
        <p:sp>
          <p:nvSpPr>
            <p:cNvPr id="1031" name="Text Box 7"/>
            <p:cNvSpPr txBox="1">
              <a:spLocks noChangeArrowheads="1"/>
            </p:cNvSpPr>
            <p:nvPr/>
          </p:nvSpPr>
          <p:spPr bwMode="auto">
            <a:xfrm>
              <a:off x="5869" y="12452"/>
              <a:ext cx="329" cy="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t-BR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B</a:t>
              </a:r>
              <a:endPara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2" name="Text Box 8"/>
            <p:cNvSpPr txBox="1">
              <a:spLocks noChangeArrowheads="1"/>
            </p:cNvSpPr>
            <p:nvPr/>
          </p:nvSpPr>
          <p:spPr bwMode="auto">
            <a:xfrm>
              <a:off x="2726" y="12459"/>
              <a:ext cx="329" cy="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t-BR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</a:t>
              </a:r>
              <a:endPara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CaixaDeTexto 11"/>
          <p:cNvSpPr txBox="1"/>
          <p:nvPr/>
        </p:nvSpPr>
        <p:spPr>
          <a:xfrm>
            <a:off x="857224" y="6382100"/>
            <a:ext cx="3568606" cy="261610"/>
          </a:xfrm>
          <a:prstGeom prst="rect">
            <a:avLst/>
          </a:prstGeom>
          <a:solidFill>
            <a:schemeClr val="tx1">
              <a:alpha val="5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Aplicação: capim-amargoso adulto e </a:t>
            </a:r>
            <a:r>
              <a:rPr lang="pt-BR" sz="11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entouceirado</a:t>
            </a:r>
            <a:endParaRPr lang="pt-BR" sz="1100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786314" y="6357958"/>
            <a:ext cx="3493264" cy="261610"/>
          </a:xfrm>
          <a:prstGeom prst="rect">
            <a:avLst/>
          </a:prstGeom>
          <a:solidFill>
            <a:schemeClr val="tx1">
              <a:alpha val="5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Fator de resistência: 2,77 e 5,22, respectivamente</a:t>
            </a:r>
            <a:endParaRPr lang="pt-BR" sz="1100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7000892" y="4500570"/>
            <a:ext cx="1016625" cy="261610"/>
          </a:xfrm>
          <a:prstGeom prst="rect">
            <a:avLst/>
          </a:prstGeom>
          <a:solidFill>
            <a:schemeClr val="tx1">
              <a:alpha val="5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População 3</a:t>
            </a:r>
            <a:endParaRPr lang="pt-BR" sz="1100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695346" y="1484784"/>
            <a:ext cx="4448654" cy="461665"/>
          </a:xfrm>
          <a:prstGeom prst="rect">
            <a:avLst/>
          </a:prstGeom>
          <a:solidFill>
            <a:schemeClr val="bg1">
              <a:alpha val="5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pt-BR" sz="2400" u="sng" dirty="0" smtClean="0">
                <a:latin typeface="Arial" pitchFamily="34" charset="0"/>
                <a:cs typeface="Arial" pitchFamily="34" charset="0"/>
              </a:rPr>
              <a:t>Caracterização de resistência”</a:t>
            </a:r>
            <a:endParaRPr lang="pt-BR" sz="2400" u="sng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0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i="1" dirty="0" smtClean="0">
                <a:latin typeface="Arial" pitchFamily="34" charset="0"/>
                <a:cs typeface="Arial" pitchFamily="34" charset="0"/>
              </a:rPr>
              <a:t>Digitaria insularis 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aplicada na fase de seedling</a:t>
            </a:r>
            <a:endParaRPr lang="pt-BR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5517232"/>
            <a:ext cx="889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Sus:50        173.88</a:t>
            </a:r>
            <a:endParaRPr lang="pt-BR" dirty="0" smtClean="0"/>
          </a:p>
          <a:p>
            <a:r>
              <a:rPr lang="en-US" b="1" dirty="0" smtClean="0"/>
              <a:t>Res:50        626.13</a:t>
            </a:r>
            <a:endParaRPr lang="pt-BR" dirty="0" smtClean="0"/>
          </a:p>
          <a:p>
            <a:r>
              <a:rPr lang="en-US" dirty="0" err="1" smtClean="0"/>
              <a:t>Sus</a:t>
            </a:r>
            <a:r>
              <a:rPr lang="en-US" dirty="0" smtClean="0"/>
              <a:t>/Res:50/50     </a:t>
            </a:r>
            <a:r>
              <a:rPr lang="pt-BR" dirty="0" smtClean="0"/>
              <a:t>0.277702   0.036947 -19.549448</a:t>
            </a:r>
            <a:r>
              <a:rPr lang="en-US" dirty="0" smtClean="0"/>
              <a:t>       0  </a:t>
            </a:r>
            <a:r>
              <a:rPr lang="en-US" b="1" dirty="0" smtClean="0"/>
              <a:t>RES/SUS</a:t>
            </a:r>
            <a:r>
              <a:rPr lang="en-US" dirty="0" smtClean="0"/>
              <a:t> =  </a:t>
            </a:r>
            <a:r>
              <a:rPr lang="en-US" b="1" dirty="0" smtClean="0"/>
              <a:t>3,60 X</a:t>
            </a:r>
            <a:endParaRPr lang="pt-BR" dirty="0" smtClean="0"/>
          </a:p>
          <a:p>
            <a:endParaRPr lang="pt-BR" dirty="0"/>
          </a:p>
        </p:txBody>
      </p:sp>
      <p:pic>
        <p:nvPicPr>
          <p:cNvPr id="1026" name="Picture 2" descr="C:\Users\Marcel\Desktop\Curva controle seedling digin 25 DAA CSU.jpeg"/>
          <p:cNvPicPr>
            <a:picLocks noChangeAspect="1" noChangeArrowheads="1"/>
          </p:cNvPicPr>
          <p:nvPr/>
        </p:nvPicPr>
        <p:blipFill>
          <a:blip r:embed="rId2" cstate="print">
            <a:lum bright="-20000" contrast="60000"/>
          </a:blip>
          <a:srcRect/>
          <a:stretch>
            <a:fillRect/>
          </a:stretch>
        </p:blipFill>
        <p:spPr bwMode="auto">
          <a:xfrm>
            <a:off x="179512" y="908720"/>
            <a:ext cx="8964488" cy="4605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9632" y="1484784"/>
            <a:ext cx="673224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 smtClean="0"/>
              <a:t> Casualização (Que tipo?)</a:t>
            </a:r>
          </a:p>
          <a:p>
            <a:pPr algn="just"/>
            <a:endParaRPr lang="pt-BR" sz="2800" b="1" dirty="0" smtClean="0"/>
          </a:p>
          <a:p>
            <a:pPr algn="just"/>
            <a:r>
              <a:rPr lang="pt-BR" sz="2800" b="1" dirty="0" smtClean="0"/>
              <a:t>Repetições (Há variabilidade?)</a:t>
            </a:r>
          </a:p>
          <a:p>
            <a:pPr algn="just"/>
            <a:endParaRPr lang="pt-BR" sz="2800" b="1" dirty="0" smtClean="0"/>
          </a:p>
          <a:p>
            <a:pPr algn="just"/>
            <a:r>
              <a:rPr lang="pt-BR" sz="2800" b="1" dirty="0" smtClean="0"/>
              <a:t>Controle local </a:t>
            </a:r>
          </a:p>
          <a:p>
            <a:pPr algn="just">
              <a:buFontTx/>
              <a:buChar char="-"/>
            </a:pPr>
            <a:r>
              <a:rPr lang="pt-BR" sz="2400" b="1" dirty="0" smtClean="0"/>
              <a:t>Experimentos inteiramente casualizados</a:t>
            </a:r>
          </a:p>
          <a:p>
            <a:pPr algn="just">
              <a:buFontTx/>
              <a:buChar char="-"/>
            </a:pPr>
            <a:r>
              <a:rPr lang="pt-BR" sz="2400" b="1" dirty="0" smtClean="0"/>
              <a:t>Blocos ao acaso</a:t>
            </a:r>
          </a:p>
          <a:p>
            <a:pPr algn="just">
              <a:buFontTx/>
              <a:buChar char="-"/>
            </a:pPr>
            <a:r>
              <a:rPr lang="pt-BR" sz="2400" b="1" dirty="0" smtClean="0"/>
              <a:t>Quadrado latino</a:t>
            </a:r>
          </a:p>
          <a:p>
            <a:pPr algn="just">
              <a:buFontTx/>
              <a:buChar char="-"/>
            </a:pPr>
            <a:endParaRPr lang="pt-BR" sz="2400" b="1" dirty="0" smtClean="0"/>
          </a:p>
          <a:p>
            <a:pPr algn="just">
              <a:buFontTx/>
              <a:buChar char="-"/>
            </a:pPr>
            <a:endParaRPr lang="pt-BR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88640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Princípios fundamentais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442</Words>
  <Application>Microsoft Macintosh PowerPoint</Application>
  <PresentationFormat>Apresentação na tela (4:3)</PresentationFormat>
  <Paragraphs>104</Paragraphs>
  <Slides>30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5" baseType="lpstr">
      <vt:lpstr>Arial Black</vt:lpstr>
      <vt:lpstr>Calibri</vt:lpstr>
      <vt:lpstr>Wingdings</vt:lpstr>
      <vt:lpstr>Arial</vt:lpstr>
      <vt:lpstr>Office Theme</vt:lpstr>
      <vt:lpstr>Metodologia de curvas de dose-resposta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University of Tennessee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Marcel Sereguin Cabral de Melo</dc:creator>
  <cp:lastModifiedBy>Usuário do Microsoft Office</cp:lastModifiedBy>
  <cp:revision>50</cp:revision>
  <dcterms:created xsi:type="dcterms:W3CDTF">2011-12-16T15:14:27Z</dcterms:created>
  <dcterms:modified xsi:type="dcterms:W3CDTF">2016-03-15T00:51:00Z</dcterms:modified>
</cp:coreProperties>
</file>