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62" r:id="rId4"/>
    <p:sldId id="263" r:id="rId5"/>
    <p:sldId id="257" r:id="rId6"/>
    <p:sldId id="258" r:id="rId7"/>
    <p:sldId id="259" r:id="rId8"/>
    <p:sldId id="261" r:id="rId9"/>
    <p:sldId id="264" r:id="rId10"/>
    <p:sldId id="265" r:id="rId11"/>
    <p:sldId id="260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5" r:id="rId20"/>
    <p:sldId id="276" r:id="rId21"/>
    <p:sldId id="273" r:id="rId2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FF19DB-D52E-4010-8485-313F1940F05E}" v="82" dt="2020-02-28T17:27:38.8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67004D-21A3-476A-AAE4-FE77A6BA98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ECB5BA-0D1F-49D6-9AA3-D21EBCFC2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38DC492-B4EF-4FAA-A43E-8D7735C1A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8E9C8-B203-4797-8D85-2FD855BDC59E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6F82009-7C50-4A29-93A0-D169DD1A4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9E1B937-8BAD-4A66-A699-AE118B0D5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A3049-7564-4521-A5ED-BE038AB5E8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8002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D3C46E-DDA4-4F22-B905-E73851C7C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FB2B4D8-6160-4324-A22A-BE6A82C3DB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8769D31-A9F0-42E6-92D5-291A58257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8E9C8-B203-4797-8D85-2FD855BDC59E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FED1AB4-16AF-4098-A0FE-0C341DDB2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F2EE9DD-8B95-4D69-A073-A8FD2C281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A3049-7564-4521-A5ED-BE038AB5E8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5217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47E600F-5760-4FCD-84E9-965C95F916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8A9D2B2-3159-4798-BCEA-39975E20EC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C759C17-99D2-41FB-B937-76EB25027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8E9C8-B203-4797-8D85-2FD855BDC59E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00C84DE-A00C-4466-A52F-B96BF3B1B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3F6546B-B254-4577-8E94-CE0FCAFCF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A3049-7564-4521-A5ED-BE038AB5E8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7568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5214EA-57E1-4273-ADAA-1AF0D8547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F607E88-B863-4173-AF41-828CB4F61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C2EE7B2-E9EA-4387-B319-12BDD0219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8E9C8-B203-4797-8D85-2FD855BDC59E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DB6EFAE-0F0C-43EB-9B5E-163B4416C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2FA3F35-675D-43BF-BDF3-7697D4C4A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A3049-7564-4521-A5ED-BE038AB5E8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9551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BDD6FB-74B7-403B-B8FB-D820A780B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B4B46B5-E47B-4666-9BA2-6DCD9C4EF7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7A1C500-5204-4856-85F4-6327EC6E5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8E9C8-B203-4797-8D85-2FD855BDC59E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EE14FF0-40C5-435D-AADF-9C0B67EC9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7DC31BE-A303-40AD-BAFE-8C5352B2A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A3049-7564-4521-A5ED-BE038AB5E8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3569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CF2D2B-3877-4D2F-B61C-DB68622A9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91EC11D-2E7F-4081-AB61-927CA2B024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57C2E75-0441-4DF5-B43D-9883B74ED7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AB929E7-605C-4C8E-ACEF-2F1B8733C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8E9C8-B203-4797-8D85-2FD855BDC59E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E1CAF5E-B8D5-471B-A464-13FB5E6B8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448107F-6772-4306-93E5-EC6BA08F2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A3049-7564-4521-A5ED-BE038AB5E8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7878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AD470B-B0A3-4466-AD28-429EC24BF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EC19C2B-4208-402B-9A96-2ED775828C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B53A2BB-38C1-4C33-8717-CA1F1B716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A513629-1EF6-4EDC-A257-0E82DC1273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472F4BE-18E9-4ADD-85D1-291BA15265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4419348-A3FF-4777-9D01-F82736B39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8E9C8-B203-4797-8D85-2FD855BDC59E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E21BC56-B15B-45FD-A1A4-D35EF4AC6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1853829-86AB-454C-BC1C-061E0768A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A3049-7564-4521-A5ED-BE038AB5E8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1119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3225FC-0FE2-4610-8222-33832174D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1DD425C-E7A2-44B2-AAA0-551243067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8E9C8-B203-4797-8D85-2FD855BDC59E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0E8754F-725F-4CD5-A1F2-DE8984F2E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6666C94-94CD-4C3F-8C3B-E4A17DF6E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A3049-7564-4521-A5ED-BE038AB5E8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359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B351E78-FB95-4358-A41A-08020D53E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8E9C8-B203-4797-8D85-2FD855BDC59E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F753DE1-EAD0-482B-9888-FD36E5FB3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4CE00F8-E259-4E99-81F0-9F3829842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A3049-7564-4521-A5ED-BE038AB5E8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2981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1A4378-F4DF-4302-8B34-3CC0B75F3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72C3967-7082-4430-B3B0-EF872341C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18E1B4A-CE4F-4F1B-9510-406A29F20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0B576DF-5EA5-4F96-9904-2425AF94F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8E9C8-B203-4797-8D85-2FD855BDC59E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1E292A9-E488-4391-99D9-3414802FB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F4B7A16-4BAA-4D5D-AA31-5BA4E9CBC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A3049-7564-4521-A5ED-BE038AB5E8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6644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D2186A-D40B-472E-AE95-9B2E9793B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F8C5204-8FAE-464E-8BB1-EBA3C3B931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C5DC66D-6B22-41AE-9240-DB4F0AE34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9821D24-EC99-4913-9806-CFD005261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8E9C8-B203-4797-8D85-2FD855BDC59E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DECF94F-34D5-4B94-9424-04D3558EA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E8C1E9A-45BD-49DB-949E-982BA8605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A3049-7564-4521-A5ED-BE038AB5E8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2357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34175E9-3E72-45B4-B08E-99722BC17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11DAD4F-DA8C-47F2-948A-50E84B5BCC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2821853-5494-4FF2-B5C9-391A272D84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8E9C8-B203-4797-8D85-2FD855BDC59E}" type="datetimeFigureOut">
              <a:rPr lang="pt-BR" smtClean="0"/>
              <a:t>27/05/2020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B9E4A0C-D51E-4EC4-B369-CEE767A0A3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3ED0D7A-3AF3-408E-815A-68FDA4B647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A3049-7564-4521-A5ED-BE038AB5E8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4545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E4C27B6-DB04-4891-AF97-BA1671B17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 descr="Foto em preto e branco de pessoas na rua com prédio em cima&#10;&#10;Descrição gerada automaticamente">
            <a:extLst>
              <a:ext uri="{FF2B5EF4-FFF2-40B4-BE49-F238E27FC236}">
                <a16:creationId xmlns:a16="http://schemas.microsoft.com/office/drawing/2014/main" id="{54314208-F83F-4825-BD43-4A6EE4BBC1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93" r="-1" b="2254"/>
          <a:stretch/>
        </p:blipFill>
        <p:spPr>
          <a:xfrm>
            <a:off x="606719" y="-1"/>
            <a:ext cx="11585281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19898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C55098C-E78E-42F6-960C-E4F3E3B6AE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672" y="1152144"/>
            <a:ext cx="4816228" cy="3072393"/>
          </a:xfrm>
        </p:spPr>
        <p:txBody>
          <a:bodyPr>
            <a:normAutofit/>
          </a:bodyPr>
          <a:lstStyle/>
          <a:p>
            <a:r>
              <a:rPr lang="pt-BR" sz="5200" dirty="0">
                <a:solidFill>
                  <a:schemeClr val="bg1"/>
                </a:solidFill>
              </a:rPr>
              <a:t>A hipótese pós-moderna e a virada espacial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985AAE2-435C-4F91-909A-0400E7B5F3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6684" y="4462272"/>
            <a:ext cx="3953501" cy="1272831"/>
          </a:xfrm>
        </p:spPr>
        <p:txBody>
          <a:bodyPr anchor="t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AULA 3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E0EAE70-C355-42D1-BF00-CA8A17A74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id="{E6E58C95-A3F9-4C87-B9A5-32A7A75DDF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7B08CDDF-E602-4C1B-A248-A43292EB5D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6298B977-8F47-48C6-8454-11EF9478E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06A6FB8E-FB47-44B7-810F-B88B4CCA06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818DB8DB-4D04-42C0-BE68-842A9F29A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DBCFEA99-52A4-4E8E-B9C9-3D39B0E325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A6C0BB10-7324-4D11-A497-57A85CDB62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D7440F2E-8192-4FDF-AE8F-2833B7F403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B9F7DA6A-1872-4697-A567-20A0115A0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98BC1544-07ED-411D-880C-58CB114914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BA70D948-9946-455F-8155-D274F01DAB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807FCDBA-F7E3-4836-8253-15D212128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D6A9BF83-5C67-44B0-883C-82BCAA1923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94BA7F92-7961-489E-83BD-5518EB1E99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56ADE108-5AE8-4ACF-88B9-28A0B125B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75B2D25F-B666-4F19-816A-24456EAF46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A7D581F0-987F-45C5-A849-CC1B41222F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F388E533-92C3-428E-B078-81D6E1F2D9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C68AEED3-AAB1-48A9-8FC3-C68AE6675B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0A6CA6BC-FFA6-4C34-B200-6F61EE1730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77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52674EA-3A4B-4CD1-B82C-0ABAADF58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804" y="600001"/>
            <a:ext cx="3771206" cy="1630440"/>
          </a:xfrm>
        </p:spPr>
        <p:txBody>
          <a:bodyPr anchor="ctr">
            <a:normAutofit/>
          </a:bodyPr>
          <a:lstStyle/>
          <a:p>
            <a:r>
              <a:rPr lang="pt-BR" sz="3400">
                <a:solidFill>
                  <a:schemeClr val="bg1"/>
                </a:solidFill>
              </a:rPr>
              <a:t>Indústria Cultural e fragmentação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763482E-C6B0-4F8D-90FE-76C25B1BF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737776"/>
            <a:ext cx="242107" cy="1340860"/>
            <a:chOff x="56167" y="899960"/>
            <a:chExt cx="242107" cy="1340860"/>
          </a:xfrm>
        </p:grpSpPr>
        <p:sp>
          <p:nvSpPr>
            <p:cNvPr id="74" name="Rectangle 2">
              <a:extLst>
                <a:ext uri="{FF2B5EF4-FFF2-40B4-BE49-F238E27FC236}">
                  <a16:creationId xmlns:a16="http://schemas.microsoft.com/office/drawing/2014/main" id="{129B062B-A95D-44CF-8B39-3F512A3CB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4697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59">
              <a:extLst>
                <a:ext uri="{FF2B5EF4-FFF2-40B4-BE49-F238E27FC236}">
                  <a16:creationId xmlns:a16="http://schemas.microsoft.com/office/drawing/2014/main" id="{AAFA0D29-6110-416E-88A2-7FE5D20A1D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4697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2">
              <a:extLst>
                <a:ext uri="{FF2B5EF4-FFF2-40B4-BE49-F238E27FC236}">
                  <a16:creationId xmlns:a16="http://schemas.microsoft.com/office/drawing/2014/main" id="{6B53A87A-F27C-403F-89E6-5F9C7BF1D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3276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59">
              <a:extLst>
                <a:ext uri="{FF2B5EF4-FFF2-40B4-BE49-F238E27FC236}">
                  <a16:creationId xmlns:a16="http://schemas.microsoft.com/office/drawing/2014/main" id="{E9F992CA-17ED-4498-917B-82248E234B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3276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2">
              <a:extLst>
                <a:ext uri="{FF2B5EF4-FFF2-40B4-BE49-F238E27FC236}">
                  <a16:creationId xmlns:a16="http://schemas.microsoft.com/office/drawing/2014/main" id="{CCE48BBE-46D0-4D42-B76F-82EA8F3B6E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1854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59">
              <a:extLst>
                <a:ext uri="{FF2B5EF4-FFF2-40B4-BE49-F238E27FC236}">
                  <a16:creationId xmlns:a16="http://schemas.microsoft.com/office/drawing/2014/main" id="{2B60A21C-F925-4D53-9B82-2A54BD825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1854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2">
              <a:extLst>
                <a:ext uri="{FF2B5EF4-FFF2-40B4-BE49-F238E27FC236}">
                  <a16:creationId xmlns:a16="http://schemas.microsoft.com/office/drawing/2014/main" id="{F53E30A8-7102-40D6-A663-9858ED1065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04337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59">
              <a:extLst>
                <a:ext uri="{FF2B5EF4-FFF2-40B4-BE49-F238E27FC236}">
                  <a16:creationId xmlns:a16="http://schemas.microsoft.com/office/drawing/2014/main" id="{8FABC48A-DD76-4A1F-8D69-085FB47FA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04337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2">
              <a:extLst>
                <a:ext uri="{FF2B5EF4-FFF2-40B4-BE49-F238E27FC236}">
                  <a16:creationId xmlns:a16="http://schemas.microsoft.com/office/drawing/2014/main" id="{21429B45-62BB-4C66-9F32-F4474D01F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90126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59">
              <a:extLst>
                <a:ext uri="{FF2B5EF4-FFF2-40B4-BE49-F238E27FC236}">
                  <a16:creationId xmlns:a16="http://schemas.microsoft.com/office/drawing/2014/main" id="{6F8ED381-4DC0-432C-9E67-41B64DDBB4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90126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2">
              <a:extLst>
                <a:ext uri="{FF2B5EF4-FFF2-40B4-BE49-F238E27FC236}">
                  <a16:creationId xmlns:a16="http://schemas.microsoft.com/office/drawing/2014/main" id="{22C864E8-53DE-4D7E-845A-0AB035EF2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1802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59">
              <a:extLst>
                <a:ext uri="{FF2B5EF4-FFF2-40B4-BE49-F238E27FC236}">
                  <a16:creationId xmlns:a16="http://schemas.microsoft.com/office/drawing/2014/main" id="{F907663A-C35E-4E4E-86D3-EDE6C39E1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802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2">
              <a:extLst>
                <a:ext uri="{FF2B5EF4-FFF2-40B4-BE49-F238E27FC236}">
                  <a16:creationId xmlns:a16="http://schemas.microsoft.com/office/drawing/2014/main" id="{29FA51B0-D541-425F-B6B7-A0D8929EFC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0381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59">
              <a:extLst>
                <a:ext uri="{FF2B5EF4-FFF2-40B4-BE49-F238E27FC236}">
                  <a16:creationId xmlns:a16="http://schemas.microsoft.com/office/drawing/2014/main" id="{86A9FEBF-8037-4D08-BCB0-C5D294A2B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381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2">
              <a:extLst>
                <a:ext uri="{FF2B5EF4-FFF2-40B4-BE49-F238E27FC236}">
                  <a16:creationId xmlns:a16="http://schemas.microsoft.com/office/drawing/2014/main" id="{CC11EA10-D9DC-4A52-B789-8CD67A55C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8960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59">
              <a:extLst>
                <a:ext uri="{FF2B5EF4-FFF2-40B4-BE49-F238E27FC236}">
                  <a16:creationId xmlns:a16="http://schemas.microsoft.com/office/drawing/2014/main" id="{338DE07B-B730-4132-83B4-44986FED79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8960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2">
              <a:extLst>
                <a:ext uri="{FF2B5EF4-FFF2-40B4-BE49-F238E27FC236}">
                  <a16:creationId xmlns:a16="http://schemas.microsoft.com/office/drawing/2014/main" id="{6697E973-A918-4FD8-9A4C-5B13A5B65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7539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59">
              <a:extLst>
                <a:ext uri="{FF2B5EF4-FFF2-40B4-BE49-F238E27FC236}">
                  <a16:creationId xmlns:a16="http://schemas.microsoft.com/office/drawing/2014/main" id="{AA4CD7CC-D5FB-4427-A6D4-D594E979E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7539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2">
              <a:extLst>
                <a:ext uri="{FF2B5EF4-FFF2-40B4-BE49-F238E27FC236}">
                  <a16:creationId xmlns:a16="http://schemas.microsoft.com/office/drawing/2014/main" id="{DFC90C0F-5A62-47A8-B06E-2F6D61E7B3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6118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59">
              <a:extLst>
                <a:ext uri="{FF2B5EF4-FFF2-40B4-BE49-F238E27FC236}">
                  <a16:creationId xmlns:a16="http://schemas.microsoft.com/office/drawing/2014/main" id="{7BF589B4-EC07-4428-B4C9-09EB55FA2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6118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74" name="Picture 2" descr="Image result for cultural industry fragmentation">
            <a:extLst>
              <a:ext uri="{FF2B5EF4-FFF2-40B4-BE49-F238E27FC236}">
                <a16:creationId xmlns:a16="http://schemas.microsoft.com/office/drawing/2014/main" id="{AB73AA27-F2B0-4BB5-A54D-A1568177E8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7" r="25122"/>
          <a:stretch/>
        </p:blipFill>
        <p:spPr bwMode="auto">
          <a:xfrm>
            <a:off x="4636008" y="10"/>
            <a:ext cx="755599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40714"/>
            <a:ext cx="5291468" cy="42172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D283B0C-9790-4667-A3B1-1B66162E2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408" y="3048670"/>
            <a:ext cx="4282817" cy="3123466"/>
          </a:xfrm>
        </p:spPr>
        <p:txBody>
          <a:bodyPr anchor="ctr">
            <a:normAutofit/>
          </a:bodyPr>
          <a:lstStyle/>
          <a:p>
            <a:r>
              <a:rPr lang="pt-BR" sz="1800"/>
              <a:t>Ideologia e produção;</a:t>
            </a:r>
          </a:p>
          <a:p>
            <a:r>
              <a:rPr lang="pt-BR" sz="1800"/>
              <a:t>Multiplicação de modelos;</a:t>
            </a:r>
          </a:p>
          <a:p>
            <a:r>
              <a:rPr lang="pt-BR" sz="1800"/>
              <a:t>Novas plataformas de trocas;</a:t>
            </a:r>
          </a:p>
          <a:p>
            <a:r>
              <a:rPr lang="pt-BR" sz="1800"/>
              <a:t>Diversidade de sujeitos, concentração de significados;</a:t>
            </a:r>
          </a:p>
          <a:p>
            <a:r>
              <a:rPr lang="pt-BR" sz="1800"/>
              <a:t>As bolhas comunicativas;</a:t>
            </a:r>
          </a:p>
          <a:p>
            <a:r>
              <a:rPr lang="pt-BR" sz="1800"/>
              <a:t>Retorno comercial, perda do unitário.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5852160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066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543656B-3971-48B0-890A-D344C271F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804" y="600001"/>
            <a:ext cx="3771206" cy="1630440"/>
          </a:xfrm>
        </p:spPr>
        <p:txBody>
          <a:bodyPr anchor="ctr">
            <a:normAutofit/>
          </a:bodyPr>
          <a:lstStyle/>
          <a:p>
            <a:r>
              <a:rPr lang="pt-BR" sz="3400">
                <a:solidFill>
                  <a:schemeClr val="bg1"/>
                </a:solidFill>
              </a:rPr>
              <a:t>O tempo das tribos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763482E-C6B0-4F8D-90FE-76C25B1BF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737776"/>
            <a:ext cx="242107" cy="1340860"/>
            <a:chOff x="56167" y="899960"/>
            <a:chExt cx="242107" cy="1340860"/>
          </a:xfrm>
        </p:grpSpPr>
        <p:sp>
          <p:nvSpPr>
            <p:cNvPr id="74" name="Rectangle 2">
              <a:extLst>
                <a:ext uri="{FF2B5EF4-FFF2-40B4-BE49-F238E27FC236}">
                  <a16:creationId xmlns:a16="http://schemas.microsoft.com/office/drawing/2014/main" id="{129B062B-A95D-44CF-8B39-3F512A3CB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4697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59">
              <a:extLst>
                <a:ext uri="{FF2B5EF4-FFF2-40B4-BE49-F238E27FC236}">
                  <a16:creationId xmlns:a16="http://schemas.microsoft.com/office/drawing/2014/main" id="{AAFA0D29-6110-416E-88A2-7FE5D20A1D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4697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2">
              <a:extLst>
                <a:ext uri="{FF2B5EF4-FFF2-40B4-BE49-F238E27FC236}">
                  <a16:creationId xmlns:a16="http://schemas.microsoft.com/office/drawing/2014/main" id="{6B53A87A-F27C-403F-89E6-5F9C7BF1D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3276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59">
              <a:extLst>
                <a:ext uri="{FF2B5EF4-FFF2-40B4-BE49-F238E27FC236}">
                  <a16:creationId xmlns:a16="http://schemas.microsoft.com/office/drawing/2014/main" id="{E9F992CA-17ED-4498-917B-82248E234B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3276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2">
              <a:extLst>
                <a:ext uri="{FF2B5EF4-FFF2-40B4-BE49-F238E27FC236}">
                  <a16:creationId xmlns:a16="http://schemas.microsoft.com/office/drawing/2014/main" id="{CCE48BBE-46D0-4D42-B76F-82EA8F3B6E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1854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59">
              <a:extLst>
                <a:ext uri="{FF2B5EF4-FFF2-40B4-BE49-F238E27FC236}">
                  <a16:creationId xmlns:a16="http://schemas.microsoft.com/office/drawing/2014/main" id="{2B60A21C-F925-4D53-9B82-2A54BD825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1854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2">
              <a:extLst>
                <a:ext uri="{FF2B5EF4-FFF2-40B4-BE49-F238E27FC236}">
                  <a16:creationId xmlns:a16="http://schemas.microsoft.com/office/drawing/2014/main" id="{F53E30A8-7102-40D6-A663-9858ED1065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04337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59">
              <a:extLst>
                <a:ext uri="{FF2B5EF4-FFF2-40B4-BE49-F238E27FC236}">
                  <a16:creationId xmlns:a16="http://schemas.microsoft.com/office/drawing/2014/main" id="{8FABC48A-DD76-4A1F-8D69-085FB47FA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04337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2">
              <a:extLst>
                <a:ext uri="{FF2B5EF4-FFF2-40B4-BE49-F238E27FC236}">
                  <a16:creationId xmlns:a16="http://schemas.microsoft.com/office/drawing/2014/main" id="{21429B45-62BB-4C66-9F32-F4474D01F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90126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59">
              <a:extLst>
                <a:ext uri="{FF2B5EF4-FFF2-40B4-BE49-F238E27FC236}">
                  <a16:creationId xmlns:a16="http://schemas.microsoft.com/office/drawing/2014/main" id="{6F8ED381-4DC0-432C-9E67-41B64DDBB4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90126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2">
              <a:extLst>
                <a:ext uri="{FF2B5EF4-FFF2-40B4-BE49-F238E27FC236}">
                  <a16:creationId xmlns:a16="http://schemas.microsoft.com/office/drawing/2014/main" id="{22C864E8-53DE-4D7E-845A-0AB035EF2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1802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59">
              <a:extLst>
                <a:ext uri="{FF2B5EF4-FFF2-40B4-BE49-F238E27FC236}">
                  <a16:creationId xmlns:a16="http://schemas.microsoft.com/office/drawing/2014/main" id="{F907663A-C35E-4E4E-86D3-EDE6C39E1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802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2">
              <a:extLst>
                <a:ext uri="{FF2B5EF4-FFF2-40B4-BE49-F238E27FC236}">
                  <a16:creationId xmlns:a16="http://schemas.microsoft.com/office/drawing/2014/main" id="{29FA51B0-D541-425F-B6B7-A0D8929EFC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0381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59">
              <a:extLst>
                <a:ext uri="{FF2B5EF4-FFF2-40B4-BE49-F238E27FC236}">
                  <a16:creationId xmlns:a16="http://schemas.microsoft.com/office/drawing/2014/main" id="{86A9FEBF-8037-4D08-BCB0-C5D294A2B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381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2">
              <a:extLst>
                <a:ext uri="{FF2B5EF4-FFF2-40B4-BE49-F238E27FC236}">
                  <a16:creationId xmlns:a16="http://schemas.microsoft.com/office/drawing/2014/main" id="{CC11EA10-D9DC-4A52-B789-8CD67A55C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8960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59">
              <a:extLst>
                <a:ext uri="{FF2B5EF4-FFF2-40B4-BE49-F238E27FC236}">
                  <a16:creationId xmlns:a16="http://schemas.microsoft.com/office/drawing/2014/main" id="{338DE07B-B730-4132-83B4-44986FED79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8960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2">
              <a:extLst>
                <a:ext uri="{FF2B5EF4-FFF2-40B4-BE49-F238E27FC236}">
                  <a16:creationId xmlns:a16="http://schemas.microsoft.com/office/drawing/2014/main" id="{6697E973-A918-4FD8-9A4C-5B13A5B65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7539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59">
              <a:extLst>
                <a:ext uri="{FF2B5EF4-FFF2-40B4-BE49-F238E27FC236}">
                  <a16:creationId xmlns:a16="http://schemas.microsoft.com/office/drawing/2014/main" id="{AA4CD7CC-D5FB-4427-A6D4-D594E979E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7539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2">
              <a:extLst>
                <a:ext uri="{FF2B5EF4-FFF2-40B4-BE49-F238E27FC236}">
                  <a16:creationId xmlns:a16="http://schemas.microsoft.com/office/drawing/2014/main" id="{DFC90C0F-5A62-47A8-B06E-2F6D61E7B3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6118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59">
              <a:extLst>
                <a:ext uri="{FF2B5EF4-FFF2-40B4-BE49-F238E27FC236}">
                  <a16:creationId xmlns:a16="http://schemas.microsoft.com/office/drawing/2014/main" id="{7BF589B4-EC07-4428-B4C9-09EB55FA2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6118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98" name="Picture 2" descr="Image result for burkhini">
            <a:extLst>
              <a:ext uri="{FF2B5EF4-FFF2-40B4-BE49-F238E27FC236}">
                <a16:creationId xmlns:a16="http://schemas.microsoft.com/office/drawing/2014/main" id="{CE681660-0239-41D7-AF44-9B144602F5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82" b="2"/>
          <a:stretch/>
        </p:blipFill>
        <p:spPr bwMode="auto">
          <a:xfrm>
            <a:off x="4636008" y="10"/>
            <a:ext cx="755599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40714"/>
            <a:ext cx="5291468" cy="42172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7E5CB5F-B974-4844-9BA6-6FFA47577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408" y="3048670"/>
            <a:ext cx="4282817" cy="3123466"/>
          </a:xfrm>
        </p:spPr>
        <p:txBody>
          <a:bodyPr anchor="ctr">
            <a:normAutofit/>
          </a:bodyPr>
          <a:lstStyle/>
          <a:p>
            <a:r>
              <a:rPr lang="pt-BR" sz="1800"/>
              <a:t>Retorno às religiões;</a:t>
            </a:r>
          </a:p>
          <a:p>
            <a:r>
              <a:rPr lang="pt-BR" sz="1800"/>
              <a:t>As composições identitárias;</a:t>
            </a:r>
          </a:p>
          <a:p>
            <a:r>
              <a:rPr lang="pt-BR" sz="1800"/>
              <a:t>A valorização do cotidiano;</a:t>
            </a:r>
          </a:p>
          <a:p>
            <a:r>
              <a:rPr lang="pt-BR" sz="1800"/>
              <a:t>As celebrações não-cívicas;</a:t>
            </a:r>
          </a:p>
          <a:p>
            <a:r>
              <a:rPr lang="pt-BR" sz="1800"/>
              <a:t>A quebra da identidade nacional;</a:t>
            </a:r>
          </a:p>
          <a:p>
            <a:r>
              <a:rPr lang="pt-BR" sz="1800"/>
              <a:t>O reencantamento do mundo.</a:t>
            </a:r>
          </a:p>
          <a:p>
            <a:endParaRPr lang="pt-BR" sz="180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5852160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473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1E7530-396C-45F0-92F4-A885648D1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F3ABC6C-D881-49B2-80B6-A1C410BFC4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1341"/>
          <a:stretch/>
        </p:blipFill>
        <p:spPr>
          <a:xfrm>
            <a:off x="603671" y="-1"/>
            <a:ext cx="11588329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19898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5532605-1F3A-4DE8-9B51-A0775D730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675" y="721805"/>
            <a:ext cx="4557790" cy="2147520"/>
          </a:xfrm>
        </p:spPr>
        <p:txBody>
          <a:bodyPr>
            <a:norm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As narrativas dissonantes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DE8B58-F373-409E-A253-4380A6609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id="{F5ACE265-D22D-48CC-99DE-EB81AE92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6FE80EEA-F4ED-4436-8861-0BEAAEFE7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C3642BC8-86E8-47D0-8846-3E4D49E4B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82D35214-3634-4180-BF0E-45B614516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15BE89E6-3D1C-42B5-A950-E72889F8B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473771CC-5097-4E08-9606-24B0BC9A0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BE872634-00DA-47BD-880D-5C05FFADC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4F151F5C-DE9B-460E-BC51-471F4A8A5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34557B8A-4D2F-4D0D-B746-59EA85318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C764CD8E-E409-4E9B-8E87-746DDE36D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8E27A01D-2F01-4286-9453-3FBF6E84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460487A5-12EB-422E-9588-8FF06FAF7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7D522D20-C9F7-4B34-9066-4B43ADA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97B04F2C-295B-447A-8941-0AD4F5551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17D7FF91-B366-4534-B9B4-5710926E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B5B8116C-ADD9-4826-9C37-270377E8F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22D01D96-8DB8-40BF-83AC-4CA49EC26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44B584CD-5E60-4B15-847C-B30D15DA1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CF2BB7DC-B968-4F0B-9748-BF0E6E297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CF12C159-3F09-4861-9450-ECD5DB310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3B97D10-AA5F-4373-BD79-81701382C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6649" y="3379979"/>
            <a:ext cx="3874685" cy="3186359"/>
          </a:xfrm>
        </p:spPr>
        <p:txBody>
          <a:bodyPr anchor="ctr">
            <a:normAutofit/>
          </a:bodyPr>
          <a:lstStyle/>
          <a:p>
            <a:r>
              <a:rPr lang="pt-BR" sz="1800">
                <a:solidFill>
                  <a:schemeClr val="bg1"/>
                </a:solidFill>
              </a:rPr>
              <a:t>A não-absorção ambientalista;</a:t>
            </a:r>
          </a:p>
          <a:p>
            <a:r>
              <a:rPr lang="pt-BR" sz="1800">
                <a:solidFill>
                  <a:schemeClr val="bg1"/>
                </a:solidFill>
              </a:rPr>
              <a:t>Movimentos de gênero e étnicos;</a:t>
            </a:r>
          </a:p>
          <a:p>
            <a:r>
              <a:rPr lang="pt-BR" sz="1800">
                <a:solidFill>
                  <a:schemeClr val="bg1"/>
                </a:solidFill>
              </a:rPr>
              <a:t>Minorias nacionais; </a:t>
            </a:r>
          </a:p>
          <a:p>
            <a:r>
              <a:rPr lang="pt-BR" sz="1800">
                <a:solidFill>
                  <a:schemeClr val="bg1"/>
                </a:solidFill>
              </a:rPr>
              <a:t>Ações pelo consumo;</a:t>
            </a:r>
          </a:p>
          <a:p>
            <a:r>
              <a:rPr lang="pt-BR" sz="1800">
                <a:solidFill>
                  <a:schemeClr val="bg1"/>
                </a:solidFill>
              </a:rPr>
              <a:t>Defesa das periferias.</a:t>
            </a:r>
          </a:p>
        </p:txBody>
      </p:sp>
    </p:spTree>
    <p:extLst>
      <p:ext uri="{BB962C8B-B14F-4D97-AF65-F5344CB8AC3E}">
        <p14:creationId xmlns:p14="http://schemas.microsoft.com/office/powerpoint/2010/main" val="1401803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1E7530-396C-45F0-92F4-A885648D1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CFC1EEA-8F9D-489E-8BB6-24558CE744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44" r="1" b="5950"/>
          <a:stretch/>
        </p:blipFill>
        <p:spPr>
          <a:xfrm>
            <a:off x="603671" y="-1"/>
            <a:ext cx="11588329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19898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B140245-D642-457D-A7E6-D0B654DF7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144" y="543233"/>
            <a:ext cx="4253250" cy="2147520"/>
          </a:xfrm>
        </p:spPr>
        <p:txBody>
          <a:bodyPr>
            <a:norm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A compressão do tempo espaço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DE8B58-F373-409E-A253-4380A6609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id="{F5ACE265-D22D-48CC-99DE-EB81AE92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6FE80EEA-F4ED-4436-8861-0BEAAEFE7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C3642BC8-86E8-47D0-8846-3E4D49E4B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82D35214-3634-4180-BF0E-45B614516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15BE89E6-3D1C-42B5-A950-E72889F8B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473771CC-5097-4E08-9606-24B0BC9A0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BE872634-00DA-47BD-880D-5C05FFADC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4F151F5C-DE9B-460E-BC51-471F4A8A5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34557B8A-4D2F-4D0D-B746-59EA85318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C764CD8E-E409-4E9B-8E87-746DDE36D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8E27A01D-2F01-4286-9453-3FBF6E84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460487A5-12EB-422E-9588-8FF06FAF7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7D522D20-C9F7-4B34-9066-4B43ADA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97B04F2C-295B-447A-8941-0AD4F5551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17D7FF91-B366-4534-B9B4-5710926E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B5B8116C-ADD9-4826-9C37-270377E8F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22D01D96-8DB8-40BF-83AC-4CA49EC26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44B584CD-5E60-4B15-847C-B30D15DA1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CF2BB7DC-B968-4F0B-9748-BF0E6E297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CF12C159-3F09-4861-9450-ECD5DB310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7A015FF-5850-48A5-A509-ABE530C40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671" y="3379979"/>
            <a:ext cx="5327346" cy="3186359"/>
          </a:xfrm>
        </p:spPr>
        <p:txBody>
          <a:bodyPr anchor="ctr">
            <a:no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Hedonismo e conflito;</a:t>
            </a:r>
          </a:p>
          <a:p>
            <a:r>
              <a:rPr lang="pt-BR" sz="2400" dirty="0">
                <a:solidFill>
                  <a:schemeClr val="bg1"/>
                </a:solidFill>
              </a:rPr>
              <a:t>A velocidade dos fluxos;</a:t>
            </a:r>
          </a:p>
          <a:p>
            <a:r>
              <a:rPr lang="pt-BR" sz="2400" dirty="0">
                <a:solidFill>
                  <a:schemeClr val="bg1"/>
                </a:solidFill>
              </a:rPr>
              <a:t>As mudanças repentinas;</a:t>
            </a:r>
          </a:p>
          <a:p>
            <a:r>
              <a:rPr lang="pt-BR" sz="2400" dirty="0">
                <a:solidFill>
                  <a:schemeClr val="bg1"/>
                </a:solidFill>
              </a:rPr>
              <a:t>A aceleração da vida cotidiana;</a:t>
            </a:r>
          </a:p>
          <a:p>
            <a:r>
              <a:rPr lang="pt-BR" sz="2400" dirty="0">
                <a:solidFill>
                  <a:schemeClr val="bg1"/>
                </a:solidFill>
              </a:rPr>
              <a:t>O culto ao imediato;</a:t>
            </a:r>
          </a:p>
          <a:p>
            <a:r>
              <a:rPr lang="pt-BR" sz="2400" dirty="0">
                <a:solidFill>
                  <a:schemeClr val="bg1"/>
                </a:solidFill>
              </a:rPr>
              <a:t>A quebra dos direitos e solidariedades;</a:t>
            </a:r>
          </a:p>
        </p:txBody>
      </p:sp>
    </p:spTree>
    <p:extLst>
      <p:ext uri="{BB962C8B-B14F-4D97-AF65-F5344CB8AC3E}">
        <p14:creationId xmlns:p14="http://schemas.microsoft.com/office/powerpoint/2010/main" val="71856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08D6FED-5ED2-4890-9B45-091A28928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804" y="600001"/>
            <a:ext cx="3771206" cy="1630440"/>
          </a:xfrm>
        </p:spPr>
        <p:txBody>
          <a:bodyPr anchor="ctr">
            <a:normAutofit/>
          </a:bodyPr>
          <a:lstStyle/>
          <a:p>
            <a:r>
              <a:rPr lang="pt-BR" sz="3400">
                <a:solidFill>
                  <a:schemeClr val="bg1"/>
                </a:solidFill>
              </a:rPr>
              <a:t>O simulacro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763482E-C6B0-4F8D-90FE-76C25B1BF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737776"/>
            <a:ext cx="242107" cy="1340860"/>
            <a:chOff x="56167" y="899960"/>
            <a:chExt cx="242107" cy="1340860"/>
          </a:xfrm>
        </p:grpSpPr>
        <p:sp>
          <p:nvSpPr>
            <p:cNvPr id="45" name="Rectangle 2">
              <a:extLst>
                <a:ext uri="{FF2B5EF4-FFF2-40B4-BE49-F238E27FC236}">
                  <a16:creationId xmlns:a16="http://schemas.microsoft.com/office/drawing/2014/main" id="{129B062B-A95D-44CF-8B39-3F512A3CB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4697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59">
              <a:extLst>
                <a:ext uri="{FF2B5EF4-FFF2-40B4-BE49-F238E27FC236}">
                  <a16:creationId xmlns:a16="http://schemas.microsoft.com/office/drawing/2014/main" id="{AAFA0D29-6110-416E-88A2-7FE5D20A1D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4697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2">
              <a:extLst>
                <a:ext uri="{FF2B5EF4-FFF2-40B4-BE49-F238E27FC236}">
                  <a16:creationId xmlns:a16="http://schemas.microsoft.com/office/drawing/2014/main" id="{6B53A87A-F27C-403F-89E6-5F9C7BF1D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3276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59">
              <a:extLst>
                <a:ext uri="{FF2B5EF4-FFF2-40B4-BE49-F238E27FC236}">
                  <a16:creationId xmlns:a16="http://schemas.microsoft.com/office/drawing/2014/main" id="{E9F992CA-17ED-4498-917B-82248E234B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3276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2">
              <a:extLst>
                <a:ext uri="{FF2B5EF4-FFF2-40B4-BE49-F238E27FC236}">
                  <a16:creationId xmlns:a16="http://schemas.microsoft.com/office/drawing/2014/main" id="{CCE48BBE-46D0-4D42-B76F-82EA8F3B6E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1854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59">
              <a:extLst>
                <a:ext uri="{FF2B5EF4-FFF2-40B4-BE49-F238E27FC236}">
                  <a16:creationId xmlns:a16="http://schemas.microsoft.com/office/drawing/2014/main" id="{2B60A21C-F925-4D53-9B82-2A54BD825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1854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2">
              <a:extLst>
                <a:ext uri="{FF2B5EF4-FFF2-40B4-BE49-F238E27FC236}">
                  <a16:creationId xmlns:a16="http://schemas.microsoft.com/office/drawing/2014/main" id="{F53E30A8-7102-40D6-A663-9858ED1065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04337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9">
              <a:extLst>
                <a:ext uri="{FF2B5EF4-FFF2-40B4-BE49-F238E27FC236}">
                  <a16:creationId xmlns:a16="http://schemas.microsoft.com/office/drawing/2014/main" id="{8FABC48A-DD76-4A1F-8D69-085FB47FA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04337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2">
              <a:extLst>
                <a:ext uri="{FF2B5EF4-FFF2-40B4-BE49-F238E27FC236}">
                  <a16:creationId xmlns:a16="http://schemas.microsoft.com/office/drawing/2014/main" id="{21429B45-62BB-4C66-9F32-F4474D01F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90126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9">
              <a:extLst>
                <a:ext uri="{FF2B5EF4-FFF2-40B4-BE49-F238E27FC236}">
                  <a16:creationId xmlns:a16="http://schemas.microsoft.com/office/drawing/2014/main" id="{6F8ED381-4DC0-432C-9E67-41B64DDBB4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90126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2">
              <a:extLst>
                <a:ext uri="{FF2B5EF4-FFF2-40B4-BE49-F238E27FC236}">
                  <a16:creationId xmlns:a16="http://schemas.microsoft.com/office/drawing/2014/main" id="{22C864E8-53DE-4D7E-845A-0AB035EF2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1802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9">
              <a:extLst>
                <a:ext uri="{FF2B5EF4-FFF2-40B4-BE49-F238E27FC236}">
                  <a16:creationId xmlns:a16="http://schemas.microsoft.com/office/drawing/2014/main" id="{F907663A-C35E-4E4E-86D3-EDE6C39E1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802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2">
              <a:extLst>
                <a:ext uri="{FF2B5EF4-FFF2-40B4-BE49-F238E27FC236}">
                  <a16:creationId xmlns:a16="http://schemas.microsoft.com/office/drawing/2014/main" id="{29FA51B0-D541-425F-B6B7-A0D8929EFC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0381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9">
              <a:extLst>
                <a:ext uri="{FF2B5EF4-FFF2-40B4-BE49-F238E27FC236}">
                  <a16:creationId xmlns:a16="http://schemas.microsoft.com/office/drawing/2014/main" id="{86A9FEBF-8037-4D08-BCB0-C5D294A2B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381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2">
              <a:extLst>
                <a:ext uri="{FF2B5EF4-FFF2-40B4-BE49-F238E27FC236}">
                  <a16:creationId xmlns:a16="http://schemas.microsoft.com/office/drawing/2014/main" id="{CC11EA10-D9DC-4A52-B789-8CD67A55C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8960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38DE07B-B730-4132-83B4-44986FED79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8960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2">
              <a:extLst>
                <a:ext uri="{FF2B5EF4-FFF2-40B4-BE49-F238E27FC236}">
                  <a16:creationId xmlns:a16="http://schemas.microsoft.com/office/drawing/2014/main" id="{6697E973-A918-4FD8-9A4C-5B13A5B65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7539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59">
              <a:extLst>
                <a:ext uri="{FF2B5EF4-FFF2-40B4-BE49-F238E27FC236}">
                  <a16:creationId xmlns:a16="http://schemas.microsoft.com/office/drawing/2014/main" id="{AA4CD7CC-D5FB-4427-A6D4-D594E979E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7539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2">
              <a:extLst>
                <a:ext uri="{FF2B5EF4-FFF2-40B4-BE49-F238E27FC236}">
                  <a16:creationId xmlns:a16="http://schemas.microsoft.com/office/drawing/2014/main" id="{DFC90C0F-5A62-47A8-B06E-2F6D61E7B3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6118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59">
              <a:extLst>
                <a:ext uri="{FF2B5EF4-FFF2-40B4-BE49-F238E27FC236}">
                  <a16:creationId xmlns:a16="http://schemas.microsoft.com/office/drawing/2014/main" id="{7BF589B4-EC07-4428-B4C9-09EB55FA2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6118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2" descr="http://schlockfootage.files.wordpress.com/2011/04/560-blade-runner.jpg">
            <a:extLst>
              <a:ext uri="{FF2B5EF4-FFF2-40B4-BE49-F238E27FC236}">
                <a16:creationId xmlns:a16="http://schemas.microsoft.com/office/drawing/2014/main" id="{5476D8C7-34B6-4DFA-9158-EA34331A6D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3059" r="24223" b="-1"/>
          <a:stretch/>
        </p:blipFill>
        <p:spPr bwMode="auto">
          <a:xfrm>
            <a:off x="4636008" y="10"/>
            <a:ext cx="7555992" cy="6857990"/>
          </a:xfrm>
          <a:prstGeom prst="rect">
            <a:avLst/>
          </a:prstGeom>
          <a:noFill/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40714"/>
            <a:ext cx="5291468" cy="42172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BF5A236-AFD0-4447-9504-B66EF9588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408" y="3048670"/>
            <a:ext cx="4282817" cy="3123466"/>
          </a:xfrm>
        </p:spPr>
        <p:txBody>
          <a:bodyPr anchor="ctr">
            <a:normAutofit/>
          </a:bodyPr>
          <a:lstStyle/>
          <a:p>
            <a:r>
              <a:rPr lang="pt-BR" sz="1800"/>
              <a:t>Problematização do historicismo;</a:t>
            </a:r>
          </a:p>
          <a:p>
            <a:r>
              <a:rPr lang="pt-BR" sz="1800"/>
              <a:t>Apelo ao imagético;</a:t>
            </a:r>
          </a:p>
          <a:p>
            <a:r>
              <a:rPr lang="pt-BR" sz="1800"/>
              <a:t>Apologia ao que afeta;</a:t>
            </a:r>
          </a:p>
          <a:p>
            <a:r>
              <a:rPr lang="pt-BR" sz="1800"/>
              <a:t>Ausência de consensos;</a:t>
            </a:r>
          </a:p>
          <a:p>
            <a:r>
              <a:rPr lang="pt-BR" sz="1800"/>
              <a:t>Defesa do efêmero.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5852160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538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1E7530-396C-45F0-92F4-A885648D1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4D57C41-6A93-4A75-B1D3-FDD6EB9C8E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1341"/>
          <a:stretch/>
        </p:blipFill>
        <p:spPr>
          <a:xfrm>
            <a:off x="603671" y="-1"/>
            <a:ext cx="11588329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19898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CDBA7B7-3B9E-4CB1-9F4F-7361E2847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49" y="721805"/>
            <a:ext cx="3874686" cy="2147520"/>
          </a:xfrm>
        </p:spPr>
        <p:txBody>
          <a:bodyPr>
            <a:norm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Sincronia e variação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DE8B58-F373-409E-A253-4380A6609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id="{F5ACE265-D22D-48CC-99DE-EB81AE92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6FE80EEA-F4ED-4436-8861-0BEAAEFE7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C3642BC8-86E8-47D0-8846-3E4D49E4B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82D35214-3634-4180-BF0E-45B614516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15BE89E6-3D1C-42B5-A950-E72889F8B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473771CC-5097-4E08-9606-24B0BC9A0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BE872634-00DA-47BD-880D-5C05FFADC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4F151F5C-DE9B-460E-BC51-471F4A8A5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34557B8A-4D2F-4D0D-B746-59EA85318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C764CD8E-E409-4E9B-8E87-746DDE36D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8E27A01D-2F01-4286-9453-3FBF6E84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460487A5-12EB-422E-9588-8FF06FAF7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7D522D20-C9F7-4B34-9066-4B43ADA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97B04F2C-295B-447A-8941-0AD4F5551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17D7FF91-B366-4534-B9B4-5710926E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B5B8116C-ADD9-4826-9C37-270377E8F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22D01D96-8DB8-40BF-83AC-4CA49EC26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44B584CD-5E60-4B15-847C-B30D15DA1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CF2BB7DC-B968-4F0B-9748-BF0E6E297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CF12C159-3F09-4861-9450-ECD5DB310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D35A93C-DC9D-4A23-831F-AC6D5E72C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679" y="3379979"/>
            <a:ext cx="4327656" cy="3186359"/>
          </a:xfrm>
        </p:spPr>
        <p:txBody>
          <a:bodyPr anchor="ctr">
            <a:norm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Pluralidade discursiva;</a:t>
            </a:r>
          </a:p>
          <a:p>
            <a:r>
              <a:rPr lang="pt-BR" sz="2400" dirty="0">
                <a:solidFill>
                  <a:schemeClr val="bg1"/>
                </a:solidFill>
              </a:rPr>
              <a:t>Fenômenos simultâneos;</a:t>
            </a:r>
          </a:p>
          <a:p>
            <a:r>
              <a:rPr lang="pt-BR" sz="2400" dirty="0">
                <a:solidFill>
                  <a:schemeClr val="bg1"/>
                </a:solidFill>
              </a:rPr>
              <a:t>Abertura ao novo;</a:t>
            </a:r>
          </a:p>
          <a:p>
            <a:r>
              <a:rPr lang="pt-BR" sz="2400" dirty="0">
                <a:solidFill>
                  <a:schemeClr val="bg1"/>
                </a:solidFill>
              </a:rPr>
              <a:t>Virada espacial;</a:t>
            </a:r>
          </a:p>
          <a:p>
            <a:r>
              <a:rPr lang="pt-BR" sz="2400" dirty="0">
                <a:solidFill>
                  <a:schemeClr val="bg1"/>
                </a:solidFill>
              </a:rPr>
              <a:t>Acúmulo de tempos;</a:t>
            </a:r>
          </a:p>
          <a:p>
            <a:r>
              <a:rPr lang="pt-BR" sz="2400" dirty="0">
                <a:solidFill>
                  <a:schemeClr val="bg1"/>
                </a:solidFill>
              </a:rPr>
              <a:t>Apelo ao dinâmico.</a:t>
            </a:r>
          </a:p>
          <a:p>
            <a:endParaRPr lang="pt-B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562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1E7530-396C-45F0-92F4-A885648D1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http://1.bp.blogspot.com/-hUBSDLwQ4Ck/T9ej1aucy1I/AAAAAAAADTE/1fzofpRSdeo/s1600/blade_runner.jpg">
            <a:extLst>
              <a:ext uri="{FF2B5EF4-FFF2-40B4-BE49-F238E27FC236}">
                <a16:creationId xmlns:a16="http://schemas.microsoft.com/office/drawing/2014/main" id="{BE2C9087-D804-4719-A4F5-F48465D35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14543" r="1" b="14794"/>
          <a:stretch/>
        </p:blipFill>
        <p:spPr bwMode="auto">
          <a:xfrm>
            <a:off x="603671" y="-1"/>
            <a:ext cx="11588329" cy="6857999"/>
          </a:xfrm>
          <a:prstGeom prst="rect">
            <a:avLst/>
          </a:prstGeom>
          <a:noFill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19898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839C908-4B32-4E46-80AF-EC059C4C1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49" y="721805"/>
            <a:ext cx="3874686" cy="2147520"/>
          </a:xfrm>
        </p:spPr>
        <p:txBody>
          <a:bodyPr>
            <a:normAutofit/>
          </a:bodyPr>
          <a:lstStyle/>
          <a:p>
            <a:r>
              <a:rPr lang="pt-BR">
                <a:solidFill>
                  <a:schemeClr val="bg1"/>
                </a:solidFill>
              </a:rPr>
              <a:t>O espaço como diferenciador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DE8B58-F373-409E-A253-4380A6609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id="{F5ACE265-D22D-48CC-99DE-EB81AE92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6FE80EEA-F4ED-4436-8861-0BEAAEFE7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C3642BC8-86E8-47D0-8846-3E4D49E4B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82D35214-3634-4180-BF0E-45B614516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15BE89E6-3D1C-42B5-A950-E72889F8B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473771CC-5097-4E08-9606-24B0BC9A0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BE872634-00DA-47BD-880D-5C05FFADC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4F151F5C-DE9B-460E-BC51-471F4A8A5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34557B8A-4D2F-4D0D-B746-59EA85318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C764CD8E-E409-4E9B-8E87-746DDE36D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8E27A01D-2F01-4286-9453-3FBF6E84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460487A5-12EB-422E-9588-8FF06FAF7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7D522D20-C9F7-4B34-9066-4B43ADA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97B04F2C-295B-447A-8941-0AD4F5551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17D7FF91-B366-4534-B9B4-5710926E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B5B8116C-ADD9-4826-9C37-270377E8F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22D01D96-8DB8-40BF-83AC-4CA49EC26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44B584CD-5E60-4B15-847C-B30D15DA1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CF2BB7DC-B968-4F0B-9748-BF0E6E297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CF12C159-3F09-4861-9450-ECD5DB310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6B353DB-B441-4788-94A9-5535CA5A6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6649" y="3379979"/>
            <a:ext cx="5307303" cy="3186359"/>
          </a:xfrm>
        </p:spPr>
        <p:txBody>
          <a:bodyPr anchor="ctr">
            <a:noAutofit/>
          </a:bodyPr>
          <a:lstStyle/>
          <a:p>
            <a:r>
              <a:rPr lang="pt-BR" sz="2500" dirty="0">
                <a:solidFill>
                  <a:schemeClr val="bg1"/>
                </a:solidFill>
              </a:rPr>
              <a:t>O espaço qualifica;</a:t>
            </a:r>
          </a:p>
          <a:p>
            <a:r>
              <a:rPr lang="pt-BR" sz="2500" dirty="0">
                <a:solidFill>
                  <a:schemeClr val="bg1"/>
                </a:solidFill>
              </a:rPr>
              <a:t>O espaço provoca;</a:t>
            </a:r>
          </a:p>
          <a:p>
            <a:r>
              <a:rPr lang="pt-BR" sz="2500" dirty="0">
                <a:solidFill>
                  <a:schemeClr val="bg1"/>
                </a:solidFill>
              </a:rPr>
              <a:t>O espaço altera;</a:t>
            </a:r>
          </a:p>
          <a:p>
            <a:r>
              <a:rPr lang="pt-BR" sz="2500" dirty="0">
                <a:solidFill>
                  <a:schemeClr val="bg1"/>
                </a:solidFill>
              </a:rPr>
              <a:t>O espaço diferencia;</a:t>
            </a:r>
          </a:p>
          <a:p>
            <a:r>
              <a:rPr lang="pt-BR" sz="2500" dirty="0">
                <a:solidFill>
                  <a:schemeClr val="bg1"/>
                </a:solidFill>
              </a:rPr>
              <a:t>O espaço divide;</a:t>
            </a:r>
          </a:p>
          <a:p>
            <a:r>
              <a:rPr lang="pt-BR" sz="2500" dirty="0">
                <a:solidFill>
                  <a:schemeClr val="bg1"/>
                </a:solidFill>
              </a:rPr>
              <a:t>O espaço não homogeneíza;</a:t>
            </a:r>
          </a:p>
        </p:txBody>
      </p:sp>
    </p:spTree>
    <p:extLst>
      <p:ext uri="{BB962C8B-B14F-4D97-AF65-F5344CB8AC3E}">
        <p14:creationId xmlns:p14="http://schemas.microsoft.com/office/powerpoint/2010/main" val="1170506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1E7530-396C-45F0-92F4-A885648D1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0FA4F60-CA2A-4BD2-8A9F-8A4B72BEC0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71" r="1" b="13754"/>
          <a:stretch/>
        </p:blipFill>
        <p:spPr>
          <a:xfrm>
            <a:off x="603671" y="-1"/>
            <a:ext cx="11588329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19898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D52904D-1788-4913-81E3-3C3F31D52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49" y="721805"/>
            <a:ext cx="3874686" cy="2147520"/>
          </a:xfrm>
        </p:spPr>
        <p:txBody>
          <a:bodyPr>
            <a:norm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Tendência ao relativismo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DE8B58-F373-409E-A253-4380A6609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id="{F5ACE265-D22D-48CC-99DE-EB81AE92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6FE80EEA-F4ED-4436-8861-0BEAAEFE7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C3642BC8-86E8-47D0-8846-3E4D49E4B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82D35214-3634-4180-BF0E-45B614516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15BE89E6-3D1C-42B5-A950-E72889F8B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473771CC-5097-4E08-9606-24B0BC9A0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BE872634-00DA-47BD-880D-5C05FFADC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4F151F5C-DE9B-460E-BC51-471F4A8A5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34557B8A-4D2F-4D0D-B746-59EA85318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C764CD8E-E409-4E9B-8E87-746DDE36D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8E27A01D-2F01-4286-9453-3FBF6E84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460487A5-12EB-422E-9588-8FF06FAF7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7D522D20-C9F7-4B34-9066-4B43ADA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97B04F2C-295B-447A-8941-0AD4F5551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17D7FF91-B366-4534-B9B4-5710926E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B5B8116C-ADD9-4826-9C37-270377E8F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22D01D96-8DB8-40BF-83AC-4CA49EC26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44B584CD-5E60-4B15-847C-B30D15DA1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CF2BB7DC-B968-4F0B-9748-BF0E6E297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CF12C159-3F09-4861-9450-ECD5DB310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FA8F58F-F41B-40E2-A5B7-2050538BF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671" y="2631689"/>
            <a:ext cx="4960788" cy="3934650"/>
          </a:xfrm>
        </p:spPr>
        <p:txBody>
          <a:bodyPr anchor="ctr">
            <a:norm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A inexistência da verdade;</a:t>
            </a:r>
          </a:p>
          <a:p>
            <a:r>
              <a:rPr lang="pt-BR" sz="2400" dirty="0">
                <a:solidFill>
                  <a:schemeClr val="bg1"/>
                </a:solidFill>
              </a:rPr>
              <a:t>A invalidade das mesmas soluções;</a:t>
            </a:r>
          </a:p>
          <a:p>
            <a:r>
              <a:rPr lang="pt-BR" sz="2400" dirty="0">
                <a:solidFill>
                  <a:schemeClr val="bg1"/>
                </a:solidFill>
              </a:rPr>
              <a:t>Defesa da diversidade cultural;</a:t>
            </a:r>
          </a:p>
          <a:p>
            <a:r>
              <a:rPr lang="pt-BR" sz="2400" dirty="0">
                <a:solidFill>
                  <a:schemeClr val="bg1"/>
                </a:solidFill>
              </a:rPr>
              <a:t>Argumento das ;</a:t>
            </a:r>
          </a:p>
          <a:p>
            <a:r>
              <a:rPr lang="pt-BR" sz="2400" dirty="0">
                <a:solidFill>
                  <a:schemeClr val="bg1"/>
                </a:solidFill>
              </a:rPr>
              <a:t>Quem deve ser beneficiado?</a:t>
            </a:r>
          </a:p>
          <a:p>
            <a:r>
              <a:rPr lang="pt-BR" sz="2400" dirty="0">
                <a:solidFill>
                  <a:schemeClr val="bg1"/>
                </a:solidFill>
              </a:rPr>
              <a:t>Como olhar o passado?</a:t>
            </a:r>
          </a:p>
        </p:txBody>
      </p:sp>
    </p:spTree>
    <p:extLst>
      <p:ext uri="{BB962C8B-B14F-4D97-AF65-F5344CB8AC3E}">
        <p14:creationId xmlns:p14="http://schemas.microsoft.com/office/powerpoint/2010/main" val="17900068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62A749C-0CBC-4C5C-B8BA-9117B4AF0A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18979"/>
          <a:stretch/>
        </p:blipFill>
        <p:spPr>
          <a:xfrm>
            <a:off x="3485381" y="-73143"/>
            <a:ext cx="86695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80644ED-E3C1-42F9-94D6-8DEE37292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1030981"/>
            <a:ext cx="4297679" cy="1124712"/>
          </a:xfrm>
        </p:spPr>
        <p:txBody>
          <a:bodyPr anchor="b">
            <a:normAutofit/>
          </a:bodyPr>
          <a:lstStyle/>
          <a:p>
            <a:pPr algn="ctr"/>
            <a:r>
              <a:rPr lang="pt-BR" sz="3200" dirty="0"/>
              <a:t>O empirismo renovado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5F5E09C-8A5B-4382-9CB1-E67177ED2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365" y="2833118"/>
            <a:ext cx="4594301" cy="3757682"/>
          </a:xfrm>
        </p:spPr>
        <p:txBody>
          <a:bodyPr anchor="t">
            <a:normAutofit/>
          </a:bodyPr>
          <a:lstStyle/>
          <a:p>
            <a:r>
              <a:rPr lang="pt-BR" sz="2400" dirty="0"/>
              <a:t>Retorno ao campo;</a:t>
            </a:r>
          </a:p>
          <a:p>
            <a:r>
              <a:rPr lang="pt-BR" sz="2400" dirty="0"/>
              <a:t>Novas técnicas, novos sujeitos;</a:t>
            </a:r>
          </a:p>
          <a:p>
            <a:r>
              <a:rPr lang="pt-BR" sz="2400" dirty="0"/>
              <a:t>Apologia à subjetividade;</a:t>
            </a:r>
          </a:p>
          <a:p>
            <a:r>
              <a:rPr lang="pt-BR" sz="2400" dirty="0"/>
              <a:t>Negação à universalidade;</a:t>
            </a:r>
          </a:p>
          <a:p>
            <a:r>
              <a:rPr lang="pt-BR" sz="2400" dirty="0"/>
              <a:t>Destaque ao espacial;</a:t>
            </a:r>
          </a:p>
          <a:p>
            <a:endParaRPr lang="pt-BR" sz="1700" dirty="0"/>
          </a:p>
        </p:txBody>
      </p:sp>
    </p:spTree>
    <p:extLst>
      <p:ext uri="{BB962C8B-B14F-4D97-AF65-F5344CB8AC3E}">
        <p14:creationId xmlns:p14="http://schemas.microsoft.com/office/powerpoint/2010/main" val="29085160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http://2.bp.blogspot.com/-DsiQkPMLP_E/T-5QAvW7v0I/AAAAAAAAYlA/F87NFX29uF4/s400/roy-batty2.jpg">
            <a:extLst>
              <a:ext uri="{FF2B5EF4-FFF2-40B4-BE49-F238E27FC236}">
                <a16:creationId xmlns:a16="http://schemas.microsoft.com/office/drawing/2014/main" id="{19DD07ED-E88A-4423-B9B8-B3ACA017981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1994" r="16795" b="1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10CAB11-39F4-4D6C-998A-A6C15B231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795192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t-BR" sz="4800" dirty="0"/>
              <a:t>Contra a teleologia (meio e fim)</a:t>
            </a:r>
            <a:endParaRPr lang="en-US" sz="4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3D043FF-3422-4AF2-AF07-F96B96BE5840}"/>
              </a:ext>
            </a:extLst>
          </p:cNvPr>
          <p:cNvSpPr/>
          <p:nvPr/>
        </p:nvSpPr>
        <p:spPr>
          <a:xfrm>
            <a:off x="477980" y="4794508"/>
            <a:ext cx="70385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Há um fim definido para a História?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Qual a finalidade do mundo?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Chegaremos todos a ele?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Podemos prever as suas etapas?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O espírito único;</a:t>
            </a:r>
          </a:p>
        </p:txBody>
      </p:sp>
    </p:spTree>
    <p:extLst>
      <p:ext uri="{BB962C8B-B14F-4D97-AF65-F5344CB8AC3E}">
        <p14:creationId xmlns:p14="http://schemas.microsoft.com/office/powerpoint/2010/main" val="31971257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0E2F58BF-12E5-4B5A-AD25-4DAAA2742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31DF8362-F537-4E84-AFED-999283500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894" y="1122363"/>
            <a:ext cx="4282751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dirty="0" err="1"/>
              <a:t>Condições</a:t>
            </a:r>
            <a:r>
              <a:rPr lang="en-US" sz="4800" b="1" dirty="0"/>
              <a:t> para o debate</a:t>
            </a: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5A60AE61-D09F-4AD2-B4F3-C5328F5C4A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699" r="3210"/>
          <a:stretch/>
        </p:blipFill>
        <p:spPr>
          <a:xfrm>
            <a:off x="4868487" y="10"/>
            <a:ext cx="7323513" cy="6857990"/>
          </a:xfrm>
          <a:prstGeom prst="rect">
            <a:avLst/>
          </a:prstGeom>
        </p:spPr>
      </p:pic>
      <p:sp>
        <p:nvSpPr>
          <p:cNvPr id="18" name="Espaço Reservado para Conteúdo 2">
            <a:extLst>
              <a:ext uri="{FF2B5EF4-FFF2-40B4-BE49-F238E27FC236}">
                <a16:creationId xmlns:a16="http://schemas.microsoft.com/office/drawing/2014/main" id="{98683764-875A-4CA9-8A5F-E658CBCA4D20}"/>
              </a:ext>
            </a:extLst>
          </p:cNvPr>
          <p:cNvSpPr txBox="1">
            <a:spLocks/>
          </p:cNvSpPr>
          <p:nvPr/>
        </p:nvSpPr>
        <p:spPr>
          <a:xfrm>
            <a:off x="184121" y="4605643"/>
            <a:ext cx="4594301" cy="37576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Um período histórico?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Aproximação com sociologia;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Subjetividade e beleza;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Ausência de uma única estrutura;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Caos: transição ou sentido?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5748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 descr="http://z.about.com/d/scifi/1/0/3/C/1/bladerunner8.jpg">
            <a:extLst>
              <a:ext uri="{FF2B5EF4-FFF2-40B4-BE49-F238E27FC236}">
                <a16:creationId xmlns:a16="http://schemas.microsoft.com/office/drawing/2014/main" id="{78980345-E925-46B0-93D1-E6D8904710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r="21045" b="2"/>
          <a:stretch/>
        </p:blipFill>
        <p:spPr bwMode="auto"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  <a:noFill/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FD1C837-EE09-4DEB-9DCC-D192D4BF3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29" y="409299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t-BR" sz="4800" dirty="0"/>
              <a:t>Micropolítica e superposição</a:t>
            </a:r>
            <a:endParaRPr lang="en-US" sz="4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A622509-BFA5-4A5A-BF14-E49E282C422D}"/>
              </a:ext>
            </a:extLst>
          </p:cNvPr>
          <p:cNvSpPr/>
          <p:nvPr/>
        </p:nvSpPr>
        <p:spPr>
          <a:xfrm>
            <a:off x="109057" y="4583497"/>
            <a:ext cx="63001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Crítica e fuga do Estado;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A política fora do partidarismo;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Aversão totalitária;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O culto ao grupo ou ao indivíduo;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Agir e reagir;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Além da formalidade e do funcionalismo;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Ação além da classe e do trabalho.</a:t>
            </a:r>
          </a:p>
        </p:txBody>
      </p:sp>
    </p:spTree>
    <p:extLst>
      <p:ext uri="{BB962C8B-B14F-4D97-AF65-F5344CB8AC3E}">
        <p14:creationId xmlns:p14="http://schemas.microsoft.com/office/powerpoint/2010/main" val="3256407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http://cinemism.files.wordpress.com/2009/05/20080108_bladerunner.jpg">
            <a:extLst>
              <a:ext uri="{FF2B5EF4-FFF2-40B4-BE49-F238E27FC236}">
                <a16:creationId xmlns:a16="http://schemas.microsoft.com/office/drawing/2014/main" id="{9B38D402-F87A-4CA8-85DE-E9DB13D939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r="15944"/>
          <a:stretch/>
        </p:blipFill>
        <p:spPr bwMode="auto">
          <a:xfrm>
            <a:off x="3523485" y="0"/>
            <a:ext cx="8668512" cy="6857990"/>
          </a:xfrm>
          <a:prstGeom prst="rect">
            <a:avLst/>
          </a:prstGeom>
          <a:noFill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4BA7FAE-2422-4207-A79F-567DC2181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393" y="976143"/>
            <a:ext cx="4190948" cy="327485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 err="1"/>
              <a:t>Pessimismo</a:t>
            </a:r>
            <a:r>
              <a:rPr lang="en-US" sz="4800" dirty="0"/>
              <a:t> </a:t>
            </a:r>
            <a:r>
              <a:rPr lang="en-US" sz="4800" dirty="0" err="1"/>
              <a:t>pós-moderno</a:t>
            </a:r>
            <a:r>
              <a:rPr lang="en-US" sz="4800" dirty="0"/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6439297-4C68-41B6-9C87-DA65964A1342}"/>
              </a:ext>
            </a:extLst>
          </p:cNvPr>
          <p:cNvSpPr/>
          <p:nvPr/>
        </p:nvSpPr>
        <p:spPr>
          <a:xfrm>
            <a:off x="142420" y="4864473"/>
            <a:ext cx="74412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As diferentes violências do mundo: física, simbólica </a:t>
            </a:r>
            <a:r>
              <a:rPr lang="pt-BR" sz="2400" dirty="0" err="1"/>
              <a:t>etc</a:t>
            </a:r>
            <a:r>
              <a:rPr lang="pt-BR" sz="2400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Os diálogos impossíveis;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O caos e a fragmentação;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A sobrevivência e a liberdade como valores em si.</a:t>
            </a:r>
          </a:p>
        </p:txBody>
      </p:sp>
    </p:spTree>
    <p:extLst>
      <p:ext uri="{BB962C8B-B14F-4D97-AF65-F5344CB8AC3E}">
        <p14:creationId xmlns:p14="http://schemas.microsoft.com/office/powerpoint/2010/main" val="18477426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fukuyama end of history">
            <a:extLst>
              <a:ext uri="{FF2B5EF4-FFF2-40B4-BE49-F238E27FC236}">
                <a16:creationId xmlns:a16="http://schemas.microsoft.com/office/drawing/2014/main" id="{95F89ECA-EAE4-4B74-B7C2-1863934FE7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168"/>
          <a:stretch/>
        </p:blipFill>
        <p:spPr bwMode="auto">
          <a:xfrm>
            <a:off x="5182104" y="10"/>
            <a:ext cx="700989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6858000"/>
                </a:lnTo>
                <a:lnTo>
                  <a:pt x="21616" y="6858000"/>
                </a:lnTo>
                <a:lnTo>
                  <a:pt x="129867" y="6647018"/>
                </a:lnTo>
                <a:cubicBezTo>
                  <a:pt x="1043295" y="4758249"/>
                  <a:pt x="1332296" y="2559611"/>
                  <a:pt x="814641" y="380651"/>
                </a:cubicBezTo>
                <a:lnTo>
                  <a:pt x="714685" y="1"/>
                </a:lnTo>
                <a:lnTo>
                  <a:pt x="0" y="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73" name="Freeform: Shape 72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50631D6-B5C3-4766-9055-4278B90BB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16" y="578841"/>
            <a:ext cx="5185915" cy="2143012"/>
          </a:xfrm>
        </p:spPr>
        <p:txBody>
          <a:bodyPr>
            <a:normAutofit/>
          </a:bodyPr>
          <a:lstStyle/>
          <a:p>
            <a:pPr algn="ctr"/>
            <a:r>
              <a:rPr lang="pt-BR" dirty="0"/>
              <a:t>Contra o fim da História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37D31C2-DBBD-4EDF-AC96-9BCA9DE5C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215" y="2871982"/>
            <a:ext cx="5848001" cy="3181684"/>
          </a:xfrm>
        </p:spPr>
        <p:txBody>
          <a:bodyPr anchor="t">
            <a:normAutofit/>
          </a:bodyPr>
          <a:lstStyle/>
          <a:p>
            <a:r>
              <a:rPr lang="pt-BR" sz="1800" dirty="0" err="1"/>
              <a:t>Fukuyama</a:t>
            </a:r>
            <a:r>
              <a:rPr lang="pt-BR" sz="1800" dirty="0"/>
              <a:t> e o modelo definitivo;</a:t>
            </a:r>
          </a:p>
          <a:p>
            <a:r>
              <a:rPr lang="pt-BR" sz="1800" dirty="0"/>
              <a:t>República democrática e capitalista;</a:t>
            </a:r>
          </a:p>
          <a:p>
            <a:r>
              <a:rPr lang="pt-BR" sz="1800" dirty="0"/>
              <a:t>Aumento no volume de troca comercial;</a:t>
            </a:r>
          </a:p>
          <a:p>
            <a:r>
              <a:rPr lang="pt-BR" sz="1800" dirty="0"/>
              <a:t>Migrações, indústria cultural e hibridizações;</a:t>
            </a:r>
          </a:p>
          <a:p>
            <a:r>
              <a:rPr lang="pt-BR" sz="1800" dirty="0"/>
              <a:t>Apenas registrar as transições?</a:t>
            </a:r>
          </a:p>
          <a:p>
            <a:r>
              <a:rPr lang="pt-BR" sz="1800" dirty="0"/>
              <a:t>O fim das grandes mudanças?</a:t>
            </a:r>
          </a:p>
          <a:p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19390864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F74DCF-CE7F-413B-979A-76E885FA6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804" y="600001"/>
            <a:ext cx="3771206" cy="1630440"/>
          </a:xfrm>
        </p:spPr>
        <p:txBody>
          <a:bodyPr anchor="ctr">
            <a:normAutofit/>
          </a:bodyPr>
          <a:lstStyle/>
          <a:p>
            <a:r>
              <a:rPr lang="pt-BR" sz="3400">
                <a:solidFill>
                  <a:schemeClr val="bg1"/>
                </a:solidFill>
              </a:rPr>
              <a:t>Contra o fim do Espaço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763482E-C6B0-4F8D-90FE-76C25B1BF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737776"/>
            <a:ext cx="242107" cy="1340860"/>
            <a:chOff x="56167" y="899960"/>
            <a:chExt cx="242107" cy="1340860"/>
          </a:xfrm>
        </p:grpSpPr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id="{129B062B-A95D-44CF-8B39-3F512A3CB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4697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59">
              <a:extLst>
                <a:ext uri="{FF2B5EF4-FFF2-40B4-BE49-F238E27FC236}">
                  <a16:creationId xmlns:a16="http://schemas.microsoft.com/office/drawing/2014/main" id="{AAFA0D29-6110-416E-88A2-7FE5D20A1D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4697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6B53A87A-F27C-403F-89E6-5F9C7BF1D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3276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59">
              <a:extLst>
                <a:ext uri="{FF2B5EF4-FFF2-40B4-BE49-F238E27FC236}">
                  <a16:creationId xmlns:a16="http://schemas.microsoft.com/office/drawing/2014/main" id="{E9F992CA-17ED-4498-917B-82248E234B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3276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CCE48BBE-46D0-4D42-B76F-82EA8F3B6E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1854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59">
              <a:extLst>
                <a:ext uri="{FF2B5EF4-FFF2-40B4-BE49-F238E27FC236}">
                  <a16:creationId xmlns:a16="http://schemas.microsoft.com/office/drawing/2014/main" id="{2B60A21C-F925-4D53-9B82-2A54BD825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1854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F53E30A8-7102-40D6-A663-9858ED1065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04337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id="{8FABC48A-DD76-4A1F-8D69-085FB47FA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04337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21429B45-62BB-4C66-9F32-F4474D01F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90126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id="{6F8ED381-4DC0-432C-9E67-41B64DDBB4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90126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22C864E8-53DE-4D7E-845A-0AB035EF2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1802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id="{F907663A-C35E-4E4E-86D3-EDE6C39E1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802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29FA51B0-D541-425F-B6B7-A0D8929EFC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0381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id="{86A9FEBF-8037-4D08-BCB0-C5D294A2B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381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CC11EA10-D9DC-4A52-B789-8CD67A55C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8960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id="{338DE07B-B730-4132-83B4-44986FED79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8960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6697E973-A918-4FD8-9A4C-5B13A5B65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7539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id="{AA4CD7CC-D5FB-4427-A6D4-D594E979E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7539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DFC90C0F-5A62-47A8-B06E-2F6D61E7B3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6118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7BF589B4-EC07-4428-B4C9-09EB55FA2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6118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3974F518-DADB-464A-9CB7-964064DE20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43" r="10123"/>
          <a:stretch/>
        </p:blipFill>
        <p:spPr>
          <a:xfrm>
            <a:off x="4636008" y="10"/>
            <a:ext cx="7555992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40714"/>
            <a:ext cx="5291468" cy="42172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BA583C4-252C-4F29-98F9-54CC6E1AB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408" y="3048670"/>
            <a:ext cx="4282817" cy="3123466"/>
          </a:xfrm>
        </p:spPr>
        <p:txBody>
          <a:bodyPr anchor="ctr">
            <a:normAutofit/>
          </a:bodyPr>
          <a:lstStyle/>
          <a:p>
            <a:r>
              <a:rPr lang="pt-BR" sz="1800"/>
              <a:t>Badie e a irrelevância do espaço;</a:t>
            </a:r>
          </a:p>
          <a:p>
            <a:r>
              <a:rPr lang="pt-BR" sz="1800"/>
              <a:t>Tecnologia e velocidade de trocas;</a:t>
            </a:r>
          </a:p>
          <a:p>
            <a:r>
              <a:rPr lang="pt-BR" sz="1800"/>
              <a:t>Da Guerra Fria ao sistema internacional;</a:t>
            </a:r>
          </a:p>
          <a:p>
            <a:r>
              <a:rPr lang="pt-BR" sz="1800"/>
              <a:t>Porosidade das fronteiras;</a:t>
            </a:r>
          </a:p>
          <a:p>
            <a:r>
              <a:rPr lang="pt-BR" sz="1800"/>
              <a:t>Esvaziamento do território nacional;</a:t>
            </a:r>
          </a:p>
          <a:p>
            <a:r>
              <a:rPr lang="pt-BR" sz="1800"/>
              <a:t>Houve desaparecimento?</a:t>
            </a:r>
          </a:p>
          <a:p>
            <a:r>
              <a:rPr lang="pt-BR" sz="1800"/>
              <a:t>Houve homogeneização?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5852160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432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1E7530-396C-45F0-92F4-A885648D1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544C1BA-974A-49F3-80CC-185D3E8E5B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24" r="8617"/>
          <a:stretch/>
        </p:blipFill>
        <p:spPr>
          <a:xfrm>
            <a:off x="603671" y="-1"/>
            <a:ext cx="11588329" cy="68579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19898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3FA60E0-79DA-439E-90AC-AABB6F492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49" y="721805"/>
            <a:ext cx="4545624" cy="2147520"/>
          </a:xfrm>
        </p:spPr>
        <p:txBody>
          <a:bodyPr>
            <a:norm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A erosão da Grande Narrativa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1DE8B58-F373-409E-A253-4380A6609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17" name="Rectangle 64">
              <a:extLst>
                <a:ext uri="{FF2B5EF4-FFF2-40B4-BE49-F238E27FC236}">
                  <a16:creationId xmlns:a16="http://schemas.microsoft.com/office/drawing/2014/main" id="{F5ACE265-D22D-48CC-99DE-EB81AE92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id="{6FE80EEA-F4ED-4436-8861-0BEAAEFE7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C3642BC8-86E8-47D0-8846-3E4D49E4B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82D35214-3634-4180-BF0E-45B614516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15BE89E6-3D1C-42B5-A950-E72889F8B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473771CC-5097-4E08-9606-24B0BC9A0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BE872634-00DA-47BD-880D-5C05FFADC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4F151F5C-DE9B-460E-BC51-471F4A8A5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34557B8A-4D2F-4D0D-B746-59EA85318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C764CD8E-E409-4E9B-8E87-746DDE36D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8E27A01D-2F01-4286-9453-3FBF6E84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460487A5-12EB-422E-9588-8FF06FAF7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7D522D20-C9F7-4B34-9066-4B43ADA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97B04F2C-295B-447A-8941-0AD4F5551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17D7FF91-B366-4534-B9B4-5710926E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B5B8116C-ADD9-4826-9C37-270377E8F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22D01D96-8DB8-40BF-83AC-4CA49EC26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44B584CD-5E60-4B15-847C-B30D15DA1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CF2BB7DC-B968-4F0B-9748-BF0E6E297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CF12C159-3F09-4861-9450-ECD5DB310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F10B31E-E994-4398-BBF9-DE099D450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6649" y="3162651"/>
            <a:ext cx="4125424" cy="3403688"/>
          </a:xfrm>
        </p:spPr>
        <p:txBody>
          <a:bodyPr anchor="ctr">
            <a:normAutofit/>
          </a:bodyPr>
          <a:lstStyle/>
          <a:p>
            <a:r>
              <a:rPr lang="pt-BR" sz="1800" dirty="0">
                <a:solidFill>
                  <a:schemeClr val="bg1"/>
                </a:solidFill>
              </a:rPr>
              <a:t>O acúmulo de insatisfações;</a:t>
            </a:r>
          </a:p>
          <a:p>
            <a:r>
              <a:rPr lang="pt-BR" sz="1800" dirty="0">
                <a:solidFill>
                  <a:schemeClr val="bg1"/>
                </a:solidFill>
              </a:rPr>
              <a:t>As ascensões de descontentes;</a:t>
            </a:r>
          </a:p>
          <a:p>
            <a:r>
              <a:rPr lang="pt-BR" sz="1800" dirty="0">
                <a:solidFill>
                  <a:schemeClr val="bg1"/>
                </a:solidFill>
              </a:rPr>
              <a:t>O retorno das tradições;</a:t>
            </a:r>
          </a:p>
          <a:p>
            <a:r>
              <a:rPr lang="pt-BR" sz="1800" dirty="0">
                <a:solidFill>
                  <a:schemeClr val="bg1"/>
                </a:solidFill>
              </a:rPr>
              <a:t>Novos ciclos de fechamento;</a:t>
            </a:r>
          </a:p>
          <a:p>
            <a:r>
              <a:rPr lang="pt-BR" sz="1800" dirty="0">
                <a:solidFill>
                  <a:schemeClr val="bg1"/>
                </a:solidFill>
              </a:rPr>
              <a:t>A </a:t>
            </a:r>
            <a:r>
              <a:rPr lang="pt-BR" sz="1800" dirty="0" err="1">
                <a:solidFill>
                  <a:schemeClr val="bg1"/>
                </a:solidFill>
              </a:rPr>
              <a:t>irredução</a:t>
            </a:r>
            <a:r>
              <a:rPr lang="pt-BR" sz="1800" dirty="0">
                <a:solidFill>
                  <a:schemeClr val="bg1"/>
                </a:solidFill>
              </a:rPr>
              <a:t> humana;</a:t>
            </a:r>
          </a:p>
          <a:p>
            <a:r>
              <a:rPr lang="pt-BR" sz="1800" dirty="0">
                <a:solidFill>
                  <a:schemeClr val="bg1"/>
                </a:solidFill>
              </a:rPr>
              <a:t>O questionamento da ciência.</a:t>
            </a:r>
          </a:p>
          <a:p>
            <a:endParaRPr lang="pt-B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30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1E7530-396C-45F0-92F4-A885648D1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 descr="Uma imagem contendo edifício, ao ar livre, pessoa, comida&#10;&#10;Descrição gerada automaticamente">
            <a:extLst>
              <a:ext uri="{FF2B5EF4-FFF2-40B4-BE49-F238E27FC236}">
                <a16:creationId xmlns:a16="http://schemas.microsoft.com/office/drawing/2014/main" id="{3D873ACB-EB87-4AB7-85ED-011E1D1343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76" r="1" b="3765"/>
          <a:stretch/>
        </p:blipFill>
        <p:spPr>
          <a:xfrm>
            <a:off x="603671" y="-1"/>
            <a:ext cx="11588329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19898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FD06E60-3CE0-465D-BB70-2F97E898B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328" y="721805"/>
            <a:ext cx="4164007" cy="2147520"/>
          </a:xfrm>
        </p:spPr>
        <p:txBody>
          <a:bodyPr>
            <a:norm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Vida e fragmentação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DE8B58-F373-409E-A253-4380A6609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id="{F5ACE265-D22D-48CC-99DE-EB81AE92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6FE80EEA-F4ED-4436-8861-0BEAAEFE7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C3642BC8-86E8-47D0-8846-3E4D49E4B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82D35214-3634-4180-BF0E-45B614516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15BE89E6-3D1C-42B5-A950-E72889F8B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473771CC-5097-4E08-9606-24B0BC9A0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BE872634-00DA-47BD-880D-5C05FFADC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4F151F5C-DE9B-460E-BC51-471F4A8A5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34557B8A-4D2F-4D0D-B746-59EA85318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C764CD8E-E409-4E9B-8E87-746DDE36D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8E27A01D-2F01-4286-9453-3FBF6E84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460487A5-12EB-422E-9588-8FF06FAF7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7D522D20-C9F7-4B34-9066-4B43ADA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97B04F2C-295B-447A-8941-0AD4F5551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17D7FF91-B366-4534-B9B4-5710926E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B5B8116C-ADD9-4826-9C37-270377E8F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22D01D96-8DB8-40BF-83AC-4CA49EC26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44B584CD-5E60-4B15-847C-B30D15DA1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CF2BB7DC-B968-4F0B-9748-BF0E6E297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CF12C159-3F09-4861-9450-ECD5DB310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08B4616-D641-4F45-BE82-B5ED314EE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281" y="2869325"/>
            <a:ext cx="4167054" cy="3915523"/>
          </a:xfrm>
        </p:spPr>
        <p:txBody>
          <a:bodyPr anchor="ctr">
            <a:norm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Espaços disputados;</a:t>
            </a:r>
          </a:p>
          <a:p>
            <a:r>
              <a:rPr lang="pt-BR" sz="2400" dirty="0">
                <a:solidFill>
                  <a:schemeClr val="bg1"/>
                </a:solidFill>
              </a:rPr>
              <a:t>Quebra de solidariedades;</a:t>
            </a:r>
          </a:p>
          <a:p>
            <a:r>
              <a:rPr lang="pt-BR" sz="2400" dirty="0">
                <a:solidFill>
                  <a:schemeClr val="bg1"/>
                </a:solidFill>
              </a:rPr>
              <a:t>Arranjos temporários;</a:t>
            </a:r>
          </a:p>
          <a:p>
            <a:r>
              <a:rPr lang="pt-BR" sz="2400" dirty="0">
                <a:solidFill>
                  <a:schemeClr val="bg1"/>
                </a:solidFill>
              </a:rPr>
              <a:t>Imprevisibilidade da consciência de classe;</a:t>
            </a:r>
          </a:p>
          <a:p>
            <a:r>
              <a:rPr lang="pt-BR" sz="2400" dirty="0">
                <a:solidFill>
                  <a:schemeClr val="bg1"/>
                </a:solidFill>
              </a:rPr>
              <a:t>A repetição das crises;</a:t>
            </a:r>
          </a:p>
          <a:p>
            <a:endParaRPr lang="pt-B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698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2140B93-18B4-4301-B9A3-49D649F06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804" y="600001"/>
            <a:ext cx="3771206" cy="1630440"/>
          </a:xfrm>
        </p:spPr>
        <p:txBody>
          <a:bodyPr anchor="ctr">
            <a:normAutofit/>
          </a:bodyPr>
          <a:lstStyle/>
          <a:p>
            <a:r>
              <a:rPr lang="pt-BR" sz="3400">
                <a:solidFill>
                  <a:schemeClr val="bg1"/>
                </a:solidFill>
              </a:rPr>
              <a:t>O apelo ao belo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763482E-C6B0-4F8D-90FE-76C25B1BF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737776"/>
            <a:ext cx="242107" cy="1340860"/>
            <a:chOff x="56167" y="899960"/>
            <a:chExt cx="242107" cy="1340860"/>
          </a:xfrm>
        </p:grpSpPr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id="{129B062B-A95D-44CF-8B39-3F512A3CB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4697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59">
              <a:extLst>
                <a:ext uri="{FF2B5EF4-FFF2-40B4-BE49-F238E27FC236}">
                  <a16:creationId xmlns:a16="http://schemas.microsoft.com/office/drawing/2014/main" id="{AAFA0D29-6110-416E-88A2-7FE5D20A1D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4697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6B53A87A-F27C-403F-89E6-5F9C7BF1D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3276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59">
              <a:extLst>
                <a:ext uri="{FF2B5EF4-FFF2-40B4-BE49-F238E27FC236}">
                  <a16:creationId xmlns:a16="http://schemas.microsoft.com/office/drawing/2014/main" id="{E9F992CA-17ED-4498-917B-82248E234B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3276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CCE48BBE-46D0-4D42-B76F-82EA8F3B6E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1854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59">
              <a:extLst>
                <a:ext uri="{FF2B5EF4-FFF2-40B4-BE49-F238E27FC236}">
                  <a16:creationId xmlns:a16="http://schemas.microsoft.com/office/drawing/2014/main" id="{2B60A21C-F925-4D53-9B82-2A54BD825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1854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F53E30A8-7102-40D6-A663-9858ED1065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04337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id="{8FABC48A-DD76-4A1F-8D69-085FB47FA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04337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21429B45-62BB-4C66-9F32-F4474D01F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90126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id="{6F8ED381-4DC0-432C-9E67-41B64DDBB4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90126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22C864E8-53DE-4D7E-845A-0AB035EF2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1802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id="{F907663A-C35E-4E4E-86D3-EDE6C39E1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802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29FA51B0-D541-425F-B6B7-A0D8929EFC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0381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id="{86A9FEBF-8037-4D08-BCB0-C5D294A2B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381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CC11EA10-D9DC-4A52-B789-8CD67A55C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8960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id="{338DE07B-B730-4132-83B4-44986FED79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8960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6697E973-A918-4FD8-9A4C-5B13A5B65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7539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id="{AA4CD7CC-D5FB-4427-A6D4-D594E979E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7539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DFC90C0F-5A62-47A8-B06E-2F6D61E7B3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6118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7BF589B4-EC07-4428-B4C9-09EB55FA2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6118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62E151C0-324C-4328-BBF2-B5716080F4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25" r="11086"/>
          <a:stretch/>
        </p:blipFill>
        <p:spPr>
          <a:xfrm>
            <a:off x="4636008" y="10"/>
            <a:ext cx="7555992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40714"/>
            <a:ext cx="5291468" cy="42172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5DCD052-30A7-43B3-A7C6-42F7C89E5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408" y="3048670"/>
            <a:ext cx="4282817" cy="3123466"/>
          </a:xfrm>
        </p:spPr>
        <p:txBody>
          <a:bodyPr anchor="ctr">
            <a:normAutofit/>
          </a:bodyPr>
          <a:lstStyle/>
          <a:p>
            <a:r>
              <a:rPr lang="pt-BR" sz="1800"/>
              <a:t>Questionamento à racionalidade;</a:t>
            </a:r>
          </a:p>
          <a:p>
            <a:r>
              <a:rPr lang="pt-BR" sz="1800"/>
              <a:t>Crítica ao utilitarismo;</a:t>
            </a:r>
          </a:p>
          <a:p>
            <a:r>
              <a:rPr lang="pt-BR" sz="1800"/>
              <a:t>Desprezo ao universal;</a:t>
            </a:r>
          </a:p>
          <a:p>
            <a:r>
              <a:rPr lang="pt-BR" sz="1800"/>
              <a:t>Contra o padrão único de beleza; </a:t>
            </a:r>
          </a:p>
          <a:p>
            <a:r>
              <a:rPr lang="pt-BR" sz="1800"/>
              <a:t>A arte como performance;</a:t>
            </a:r>
          </a:p>
          <a:p>
            <a:r>
              <a:rPr lang="pt-BR" sz="1800"/>
              <a:t>As ações sensíveis.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5852160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348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3AD7488-2B29-4F8E-A5AE-1BCF485FB8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00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0F8A19E-48B0-4CC9-8EA4-DE76F1D0B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pt-BR" sz="3600"/>
              <a:t>A diminuição do Estado e da política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49DA714-ACD0-4892-B1EE-94B4A873C7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005" y="3928087"/>
            <a:ext cx="5227873" cy="2619839"/>
          </a:xfrm>
        </p:spPr>
        <p:txBody>
          <a:bodyPr anchor="ctr">
            <a:noAutofit/>
          </a:bodyPr>
          <a:lstStyle/>
          <a:p>
            <a:r>
              <a:rPr lang="pt-BR" sz="2000" dirty="0"/>
              <a:t>Crítica ao imobilismo;</a:t>
            </a:r>
          </a:p>
          <a:p>
            <a:r>
              <a:rPr lang="pt-BR" sz="2000" dirty="0"/>
              <a:t>Crítica à banalidade e ao desperdício;</a:t>
            </a:r>
          </a:p>
          <a:p>
            <a:r>
              <a:rPr lang="pt-BR" sz="2000" dirty="0"/>
              <a:t>Questionamento da racionalidade;</a:t>
            </a:r>
          </a:p>
          <a:p>
            <a:r>
              <a:rPr lang="pt-BR" sz="2000" dirty="0"/>
              <a:t>Repúdio às “ideologias”;</a:t>
            </a:r>
          </a:p>
          <a:p>
            <a:r>
              <a:rPr lang="pt-BR" sz="2000" dirty="0"/>
              <a:t>Distanciamento das instituições;</a:t>
            </a:r>
          </a:p>
          <a:p>
            <a:r>
              <a:rPr lang="pt-BR" sz="2000" dirty="0"/>
              <a:t>Apelo à nova linguagem;</a:t>
            </a:r>
          </a:p>
          <a:p>
            <a:r>
              <a:rPr lang="pt-BR" sz="2000" dirty="0"/>
              <a:t>Reformas do Estado;</a:t>
            </a:r>
          </a:p>
          <a:p>
            <a:r>
              <a:rPr lang="pt-BR" sz="2000" dirty="0"/>
              <a:t>Limitação do planejamento.</a:t>
            </a:r>
          </a:p>
          <a:p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981482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0F901BB-7A9C-4782-8C5A-6C8718133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52FFF79-FFA5-4847-84BC-C900064E4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554804"/>
            <a:ext cx="5212080" cy="1304902"/>
          </a:xfrm>
        </p:spPr>
        <p:txBody>
          <a:bodyPr anchor="ctr">
            <a:normAutofit/>
          </a:bodyPr>
          <a:lstStyle/>
          <a:p>
            <a:pPr algn="ctr"/>
            <a:r>
              <a:rPr lang="pt-BR" sz="4000" dirty="0"/>
              <a:t>Economia financeira e irracionalidade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6624E0-4F60-48BC-A7A3-E9E39558C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9941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E43E711-ED7C-4F67-8C9C-883F0F1580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1536192"/>
            <a:ext cx="242107" cy="1340860"/>
            <a:chOff x="56167" y="1536192"/>
            <a:chExt cx="242107" cy="1340860"/>
          </a:xfrm>
        </p:grpSpPr>
        <p:sp>
          <p:nvSpPr>
            <p:cNvPr id="15" name="Rectangle 2">
              <a:extLst>
                <a:ext uri="{FF2B5EF4-FFF2-40B4-BE49-F238E27FC236}">
                  <a16:creationId xmlns:a16="http://schemas.microsoft.com/office/drawing/2014/main" id="{BFD44635-7B35-43F7-907A-5F4A09900E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10595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9">
              <a:extLst>
                <a:ext uri="{FF2B5EF4-FFF2-40B4-BE49-F238E27FC236}">
                  <a16:creationId xmlns:a16="http://schemas.microsoft.com/office/drawing/2014/main" id="{E8071A92-E703-4F0B-B146-FB45E6404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0595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2">
              <a:extLst>
                <a:ext uri="{FF2B5EF4-FFF2-40B4-BE49-F238E27FC236}">
                  <a16:creationId xmlns:a16="http://schemas.microsoft.com/office/drawing/2014/main" id="{30CDB13D-825A-4010-B69F-E2BDE9B965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96383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59">
              <a:extLst>
                <a:ext uri="{FF2B5EF4-FFF2-40B4-BE49-F238E27FC236}">
                  <a16:creationId xmlns:a16="http://schemas.microsoft.com/office/drawing/2014/main" id="{687F9D24-E548-46EB-B99E-A16919193C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96383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2">
              <a:extLst>
                <a:ext uri="{FF2B5EF4-FFF2-40B4-BE49-F238E27FC236}">
                  <a16:creationId xmlns:a16="http://schemas.microsoft.com/office/drawing/2014/main" id="{D23A5B9C-1724-49E3-927E-4F9C7B8CFE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82172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59">
              <a:extLst>
                <a:ext uri="{FF2B5EF4-FFF2-40B4-BE49-F238E27FC236}">
                  <a16:creationId xmlns:a16="http://schemas.microsoft.com/office/drawing/2014/main" id="{E2E7A5C6-62AE-4D65-BEFF-3878A2DBD4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82172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">
              <a:extLst>
                <a:ext uri="{FF2B5EF4-FFF2-40B4-BE49-F238E27FC236}">
                  <a16:creationId xmlns:a16="http://schemas.microsoft.com/office/drawing/2014/main" id="{74986F38-A8B4-4AD8-9EBC-F3CF4244E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67960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59">
              <a:extLst>
                <a:ext uri="{FF2B5EF4-FFF2-40B4-BE49-F238E27FC236}">
                  <a16:creationId xmlns:a16="http://schemas.microsoft.com/office/drawing/2014/main" id="{EFE2AA36-AE9A-434A-BF86-05BD2BC511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67960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">
              <a:extLst>
                <a:ext uri="{FF2B5EF4-FFF2-40B4-BE49-F238E27FC236}">
                  <a16:creationId xmlns:a16="http://schemas.microsoft.com/office/drawing/2014/main" id="{6D627A13-8CD9-4FE9-9C0E-B3260CBDE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53749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59">
              <a:extLst>
                <a:ext uri="{FF2B5EF4-FFF2-40B4-BE49-F238E27FC236}">
                  <a16:creationId xmlns:a16="http://schemas.microsoft.com/office/drawing/2014/main" id="{1CF08CDA-0AA3-4324-97A4-758FF8D51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53749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">
              <a:extLst>
                <a:ext uri="{FF2B5EF4-FFF2-40B4-BE49-F238E27FC236}">
                  <a16:creationId xmlns:a16="http://schemas.microsoft.com/office/drawing/2014/main" id="{E15B14E4-75CA-4CFF-8DF7-0D5C55DDA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816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9">
              <a:extLst>
                <a:ext uri="{FF2B5EF4-FFF2-40B4-BE49-F238E27FC236}">
                  <a16:creationId xmlns:a16="http://schemas.microsoft.com/office/drawing/2014/main" id="{2955FC71-4A2A-4BE8-B5B7-51D6D551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816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">
              <a:extLst>
                <a:ext uri="{FF2B5EF4-FFF2-40B4-BE49-F238E27FC236}">
                  <a16:creationId xmlns:a16="http://schemas.microsoft.com/office/drawing/2014/main" id="{C6FC476A-8955-4A71-A7FC-11C7C5B6CB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67440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59">
              <a:extLst>
                <a:ext uri="{FF2B5EF4-FFF2-40B4-BE49-F238E27FC236}">
                  <a16:creationId xmlns:a16="http://schemas.microsoft.com/office/drawing/2014/main" id="{C62BB848-2E61-4DF4-A225-A7B2162B1C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67440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">
              <a:extLst>
                <a:ext uri="{FF2B5EF4-FFF2-40B4-BE49-F238E27FC236}">
                  <a16:creationId xmlns:a16="http://schemas.microsoft.com/office/drawing/2014/main" id="{86C20CE8-FBF1-447F-BF8D-C8816E62EB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53229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59">
              <a:extLst>
                <a:ext uri="{FF2B5EF4-FFF2-40B4-BE49-F238E27FC236}">
                  <a16:creationId xmlns:a16="http://schemas.microsoft.com/office/drawing/2014/main" id="{ECCE4064-2893-4646-AE80-31778C78A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53229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2">
              <a:extLst>
                <a:ext uri="{FF2B5EF4-FFF2-40B4-BE49-F238E27FC236}">
                  <a16:creationId xmlns:a16="http://schemas.microsoft.com/office/drawing/2014/main" id="{907126FA-D4A1-4E3C-A5EC-8065B6B143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39017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59">
              <a:extLst>
                <a:ext uri="{FF2B5EF4-FFF2-40B4-BE49-F238E27FC236}">
                  <a16:creationId xmlns:a16="http://schemas.microsoft.com/office/drawing/2014/main" id="{CF8762A6-ACD5-4523-9A0B-24D52085F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39017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2">
              <a:extLst>
                <a:ext uri="{FF2B5EF4-FFF2-40B4-BE49-F238E27FC236}">
                  <a16:creationId xmlns:a16="http://schemas.microsoft.com/office/drawing/2014/main" id="{30641FFA-55E1-4ABF-87B4-16945C4FA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24806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59">
              <a:extLst>
                <a:ext uri="{FF2B5EF4-FFF2-40B4-BE49-F238E27FC236}">
                  <a16:creationId xmlns:a16="http://schemas.microsoft.com/office/drawing/2014/main" id="{79403006-0BFD-4BAE-B973-DA170D5D58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24806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3E9B43E-EAD0-4538-AC76-D5288A81F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" y="3231931"/>
            <a:ext cx="5212080" cy="2985989"/>
          </a:xfrm>
        </p:spPr>
        <p:txBody>
          <a:bodyPr>
            <a:normAutofit/>
          </a:bodyPr>
          <a:lstStyle/>
          <a:p>
            <a:r>
              <a:rPr lang="pt-BR" sz="1800" dirty="0"/>
              <a:t>Da verticalidade à horizontalidade;</a:t>
            </a:r>
          </a:p>
          <a:p>
            <a:r>
              <a:rPr lang="pt-BR" sz="1800" dirty="0"/>
              <a:t>Produzir ou especular?;</a:t>
            </a:r>
          </a:p>
          <a:p>
            <a:r>
              <a:rPr lang="pt-BR" sz="1800" dirty="0"/>
              <a:t>Transferências de postos de trabalho;</a:t>
            </a:r>
          </a:p>
          <a:p>
            <a:r>
              <a:rPr lang="pt-BR" sz="1800" dirty="0"/>
              <a:t>Transferências de superfícies;</a:t>
            </a:r>
          </a:p>
          <a:p>
            <a:r>
              <a:rPr lang="pt-BR" sz="1800" dirty="0"/>
              <a:t>A irracionalidade da atribuição de valor;</a:t>
            </a:r>
          </a:p>
          <a:p>
            <a:r>
              <a:rPr lang="pt-BR" sz="1800" dirty="0"/>
              <a:t>A circulação como fim;</a:t>
            </a:r>
          </a:p>
          <a:p>
            <a:r>
              <a:rPr lang="pt-BR" sz="1800" dirty="0"/>
              <a:t>Diminuição de barreiras comerciais.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8D97435-F586-4F6B-AA14-BAAE73C4EA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97" r="30407"/>
          <a:stretch/>
        </p:blipFill>
        <p:spPr>
          <a:xfrm>
            <a:off x="6227376" y="10"/>
            <a:ext cx="566124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21288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669</Words>
  <Application>Microsoft Office PowerPoint</Application>
  <PresentationFormat>Widescreen</PresentationFormat>
  <Paragraphs>139</Paragraphs>
  <Slides>21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Tema do Office</vt:lpstr>
      <vt:lpstr>A hipótese pós-moderna e a virada espacial</vt:lpstr>
      <vt:lpstr>Condições para o debate</vt:lpstr>
      <vt:lpstr>Contra o fim da História</vt:lpstr>
      <vt:lpstr>Contra o fim do Espaço</vt:lpstr>
      <vt:lpstr>A erosão da Grande Narrativa</vt:lpstr>
      <vt:lpstr>Vida e fragmentação </vt:lpstr>
      <vt:lpstr>O apelo ao belo</vt:lpstr>
      <vt:lpstr>A diminuição do Estado e da política</vt:lpstr>
      <vt:lpstr>Economia financeira e irracionalidade</vt:lpstr>
      <vt:lpstr>Indústria Cultural e fragmentação</vt:lpstr>
      <vt:lpstr>O tempo das tribos</vt:lpstr>
      <vt:lpstr>As narrativas dissonantes</vt:lpstr>
      <vt:lpstr>A compressão do tempo espaço</vt:lpstr>
      <vt:lpstr>O simulacro</vt:lpstr>
      <vt:lpstr>Sincronia e variação</vt:lpstr>
      <vt:lpstr>O espaço como diferenciador</vt:lpstr>
      <vt:lpstr>Tendência ao relativismo</vt:lpstr>
      <vt:lpstr>O empirismo renovado</vt:lpstr>
      <vt:lpstr>Contra a teleologia (meio e fim)</vt:lpstr>
      <vt:lpstr>Micropolítica e superposição</vt:lpstr>
      <vt:lpstr>Pessimismo pós-moderno?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hipótese pós-moderna e a virada espacial</dc:title>
  <dc:creator>Rodrigo Valverde</dc:creator>
  <cp:lastModifiedBy>Rodrigo Valverde</cp:lastModifiedBy>
  <cp:revision>2</cp:revision>
  <dcterms:created xsi:type="dcterms:W3CDTF">2020-02-28T17:23:07Z</dcterms:created>
  <dcterms:modified xsi:type="dcterms:W3CDTF">2020-05-27T10:11:13Z</dcterms:modified>
</cp:coreProperties>
</file>