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0" r:id="rId4"/>
    <p:sldId id="262" r:id="rId5"/>
    <p:sldId id="259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5123" autoAdjust="0"/>
  </p:normalViewPr>
  <p:slideViewPr>
    <p:cSldViewPr snapToGrid="0">
      <p:cViewPr varScale="1">
        <p:scale>
          <a:sx n="103" d="100"/>
          <a:sy n="103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878FC-DB19-4FAE-9645-DFF3322A83EE}" type="datetimeFigureOut">
              <a:rPr lang="pt-BR" smtClean="0"/>
              <a:t>24/05/2018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1661E-B066-496E-8B2B-F36F7D1DCE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185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661E-B066-496E-8B2B-F36F7D1DCE28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44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661E-B066-496E-8B2B-F36F7D1DCE28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675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661E-B066-496E-8B2B-F36F7D1DCE28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97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Revogar: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eliminar a NJ do OJ. </a:t>
            </a:r>
          </a:p>
          <a:p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 </a:t>
            </a:r>
            <a:r>
              <a:rPr lang="pt-B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Ab-rogação: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revogação TOTAL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 </a:t>
            </a:r>
            <a:r>
              <a:rPr lang="pt-B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Derrogação</a:t>
            </a:r>
            <a:r>
              <a:rPr lang="pt-B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revogação PARCIAL.</a:t>
            </a:r>
            <a:endParaRPr lang="pt-B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1661E-B066-496E-8B2B-F36F7D1DCE28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58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1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59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4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4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6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98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3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8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0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2BA8C-4182-449B-BECF-AAF72841C02D}" type="datetimeFigureOut">
              <a:rPr lang="en-US" smtClean="0"/>
              <a:t>5/24/2018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F65D8-4323-49A5-8EC9-93D554DC132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6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Sistematicidade e antinomias</a:t>
            </a:r>
            <a:endParaRPr lang="en-US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MED - Aula </a:t>
            </a:r>
            <a:r>
              <a:rPr lang="pt-BR" dirty="0" smtClean="0"/>
              <a:t>10</a:t>
            </a:r>
            <a:endParaRPr lang="pt-BR" dirty="0"/>
          </a:p>
          <a:p>
            <a:r>
              <a:rPr lang="pt-BR" dirty="0"/>
              <a:t>Prof. Rafael </a:t>
            </a:r>
            <a:r>
              <a:rPr lang="pt-BR" dirty="0" err="1"/>
              <a:t>Mafei</a:t>
            </a:r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7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Conflitos entre critérios?</a:t>
            </a:r>
            <a:endParaRPr lang="en-US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192129"/>
              </p:ext>
            </p:extLst>
          </p:nvPr>
        </p:nvGraphicFramePr>
        <p:xfrm>
          <a:off x="838200" y="1690688"/>
          <a:ext cx="10461171" cy="4348480"/>
        </p:xfrm>
        <a:graphic>
          <a:graphicData uri="http://schemas.openxmlformats.org/drawingml/2006/table">
            <a:tbl>
              <a:tblPr/>
              <a:tblGrid>
                <a:gridCol w="3048455"/>
                <a:gridCol w="3063183"/>
                <a:gridCol w="4349533"/>
              </a:tblGrid>
              <a:tr h="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Conflito</a:t>
                      </a:r>
                      <a:endParaRPr lang="en-US" sz="28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Prevalência</a:t>
                      </a:r>
                      <a:endParaRPr lang="en-US" sz="28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Exemplo</a:t>
                      </a:r>
                      <a:endParaRPr lang="en-US" sz="28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Hierárquico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cronológico</a:t>
                      </a:r>
                      <a:endParaRPr lang="en-US" sz="28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Hierárquico</a:t>
                      </a:r>
                      <a:endParaRPr lang="en-US" sz="28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Normas pós-1988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declaradas 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inconstitucionais.</a:t>
                      </a:r>
                      <a:endParaRPr lang="pt-BR" sz="28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Especialidade</a:t>
                      </a:r>
                      <a:r>
                        <a:rPr lang="pt-B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cronológico</a:t>
                      </a:r>
                      <a:endParaRPr lang="pt-BR" sz="28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Especialidade</a:t>
                      </a:r>
                      <a:endParaRPr lang="pt-BR" sz="28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CPC</a:t>
                      </a:r>
                      <a:r>
                        <a:rPr lang="pt-BR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</a:t>
                      </a:r>
                      <a:r>
                        <a:rPr lang="pt-BR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rt. 15.  Na ausência de normas que regulem processos eleitorais, trabalhistas ou administrativos, as disposições deste Código lhes serão aplicadas supletiva e subsidiariamente.</a:t>
                      </a:r>
                      <a:endParaRPr lang="pt-BR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Conflito entre o critério hierárquico e o de especialidade</a:t>
                      </a:r>
                      <a:endParaRPr lang="pt-BR" sz="280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Hierárquico</a:t>
                      </a:r>
                      <a:endParaRPr lang="pt-BR" sz="2800" i="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Constituição permite</a:t>
                      </a:r>
                      <a:r>
                        <a:rPr lang="pt-B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interceptação telefônica; lei inferior regulamenta interceptação de telecomunicações  e permite interceptação também de mensagens de áudio e texto trocadas por aplicativos.</a:t>
                      </a:r>
                      <a:endParaRPr lang="pt-BR" sz="28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7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Recapitulando...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50697"/>
            <a:ext cx="10515600" cy="4351338"/>
          </a:xfrm>
        </p:spPr>
        <p:txBody>
          <a:bodyPr/>
          <a:lstStyle/>
          <a:p>
            <a:r>
              <a:rPr lang="pt-BR" dirty="0" smtClean="0"/>
              <a:t>Dogma da completude: </a:t>
            </a:r>
            <a:r>
              <a:rPr lang="pt-BR" i="1" dirty="0" smtClean="0"/>
              <a:t>sempre </a:t>
            </a:r>
            <a:r>
              <a:rPr lang="pt-BR" dirty="0" smtClean="0"/>
              <a:t>há </a:t>
            </a:r>
            <a:r>
              <a:rPr lang="pt-BR" i="1" dirty="0" smtClean="0"/>
              <a:t>uma </a:t>
            </a:r>
            <a:r>
              <a:rPr lang="pt-BR" dirty="0" smtClean="0"/>
              <a:t>NJ para conflito X</a:t>
            </a:r>
          </a:p>
          <a:p>
            <a:r>
              <a:rPr lang="pt-BR" dirty="0" smtClean="0"/>
              <a:t>“Sempre”</a:t>
            </a:r>
          </a:p>
          <a:p>
            <a:pPr lvl="1"/>
            <a:r>
              <a:rPr lang="pt-BR" dirty="0" smtClean="0"/>
              <a:t>De onde vem a NJ? Fontes formais do direito</a:t>
            </a:r>
          </a:p>
          <a:p>
            <a:pPr lvl="1"/>
            <a:r>
              <a:rPr lang="pt-BR" dirty="0" smtClean="0"/>
              <a:t>Se faltar NJ? Analogia ou princípios</a:t>
            </a:r>
          </a:p>
          <a:p>
            <a:r>
              <a:rPr lang="pt-BR" dirty="0" smtClean="0"/>
              <a:t>“Uma”: consistência interna do OJ</a:t>
            </a:r>
          </a:p>
          <a:p>
            <a:r>
              <a:rPr lang="pt-BR" dirty="0" smtClean="0"/>
              <a:t>Se houver mais de uma?</a:t>
            </a:r>
          </a:p>
          <a:p>
            <a:endParaRPr lang="pt-BR" dirty="0"/>
          </a:p>
          <a:p>
            <a:pPr lvl="1"/>
            <a:endParaRPr lang="pt-B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9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Relação entre normas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5562600" cy="4351338"/>
          </a:xfrm>
        </p:spPr>
        <p:txBody>
          <a:bodyPr/>
          <a:lstStyle/>
          <a:p>
            <a:r>
              <a:rPr lang="pt-BR" dirty="0" smtClean="0"/>
              <a:t>Como se relacionam normas dentro de um sistema de normas?</a:t>
            </a:r>
          </a:p>
          <a:p>
            <a:pPr lvl="1"/>
            <a:r>
              <a:rPr lang="pt-BR" dirty="0" smtClean="0"/>
              <a:t>Pelo conteúdo</a:t>
            </a:r>
          </a:p>
          <a:p>
            <a:pPr lvl="1"/>
            <a:r>
              <a:rPr lang="pt-BR" dirty="0" smtClean="0"/>
              <a:t>Pela autoridade (competência)</a:t>
            </a:r>
          </a:p>
          <a:p>
            <a:pPr lvl="2"/>
            <a:r>
              <a:rPr lang="pt-BR" dirty="0" smtClean="0">
                <a:solidFill>
                  <a:srgbClr val="FF0000"/>
                </a:solidFill>
              </a:rPr>
              <a:t>Problema: antinomias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0894" y="1748680"/>
            <a:ext cx="5090238" cy="436487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4099" y="188369"/>
            <a:ext cx="1129864" cy="150231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26" name="Picture 2" descr="Image result for jean doma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7168" y="188369"/>
            <a:ext cx="1138856" cy="14987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7020475" y="6178720"/>
            <a:ext cx="3821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Jean Domat, </a:t>
            </a:r>
            <a:r>
              <a:rPr lang="fr-FR" sz="1200" i="1" dirty="0" smtClean="0">
                <a:solidFill>
                  <a:srgbClr val="222222"/>
                </a:solidFill>
                <a:latin typeface="Arial" panose="020B0604020202020204" pitchFamily="34" charset="0"/>
              </a:rPr>
              <a:t>Lois </a:t>
            </a:r>
            <a:r>
              <a:rPr lang="fr-FR" sz="1200" i="1" dirty="0">
                <a:solidFill>
                  <a:srgbClr val="222222"/>
                </a:solidFill>
                <a:latin typeface="Arial" panose="020B0604020202020204" pitchFamily="34" charset="0"/>
              </a:rPr>
              <a:t>civiles dans leur ordre naturel</a:t>
            </a:r>
            <a:r>
              <a:rPr lang="fr-FR" sz="1200" dirty="0">
                <a:solidFill>
                  <a:srgbClr val="222222"/>
                </a:solidFill>
                <a:latin typeface="Arial" panose="020B0604020202020204" pitchFamily="34" charset="0"/>
              </a:rPr>
              <a:t> and </a:t>
            </a:r>
            <a:r>
              <a:rPr lang="fr-FR" sz="1200" i="1" dirty="0">
                <a:solidFill>
                  <a:srgbClr val="222222"/>
                </a:solidFill>
                <a:latin typeface="Arial" panose="020B0604020202020204" pitchFamily="34" charset="0"/>
              </a:rPr>
              <a:t>Le droit </a:t>
            </a:r>
            <a:r>
              <a:rPr lang="fr-FR" sz="1200" i="1" dirty="0" smtClean="0">
                <a:solidFill>
                  <a:srgbClr val="222222"/>
                </a:solidFill>
                <a:latin typeface="Arial" panose="020B0604020202020204" pitchFamily="34" charset="0"/>
              </a:rPr>
              <a:t>public </a:t>
            </a:r>
            <a:r>
              <a:rPr lang="fr-FR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(1697)</a:t>
            </a:r>
            <a:endParaRPr lang="en-US" sz="1200" dirty="0"/>
          </a:p>
        </p:txBody>
      </p:sp>
      <p:sp>
        <p:nvSpPr>
          <p:cNvPr id="7" name="Elipse 6"/>
          <p:cNvSpPr/>
          <p:nvPr/>
        </p:nvSpPr>
        <p:spPr>
          <a:xfrm>
            <a:off x="8808098" y="3508310"/>
            <a:ext cx="1764010" cy="326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ipse 8"/>
          <p:cNvSpPr/>
          <p:nvPr/>
        </p:nvSpPr>
        <p:spPr>
          <a:xfrm>
            <a:off x="7718209" y="2240279"/>
            <a:ext cx="595754" cy="326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lipse 9"/>
          <p:cNvSpPr/>
          <p:nvPr/>
        </p:nvSpPr>
        <p:spPr>
          <a:xfrm>
            <a:off x="8061414" y="4683816"/>
            <a:ext cx="2510694" cy="32657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9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“Sistema jurídico”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7951" y="1825625"/>
            <a:ext cx="8137132" cy="4351338"/>
          </a:xfrm>
        </p:spPr>
        <p:txBody>
          <a:bodyPr/>
          <a:lstStyle/>
          <a:p>
            <a:r>
              <a:rPr lang="pt-BR" dirty="0" smtClean="0"/>
              <a:t>“Sistema”</a:t>
            </a:r>
          </a:p>
          <a:p>
            <a:pPr lvl="1"/>
            <a:r>
              <a:rPr lang="pt-BR" b="1" dirty="0" smtClean="0"/>
              <a:t>Dedutivo</a:t>
            </a:r>
            <a:r>
              <a:rPr lang="pt-BR" dirty="0" smtClean="0"/>
              <a:t> – normas específicas derivadas de normas gerais</a:t>
            </a:r>
          </a:p>
          <a:p>
            <a:pPr lvl="2"/>
            <a:r>
              <a:rPr lang="pt-BR" dirty="0" smtClean="0"/>
              <a:t>Princípios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 smtClean="0">
                <a:sym typeface="Wingdings" panose="05000000000000000000" pitchFamily="2" charset="2"/>
              </a:rPr>
              <a:t>regras</a:t>
            </a:r>
            <a:endParaRPr lang="pt-BR" dirty="0" smtClean="0"/>
          </a:p>
          <a:p>
            <a:pPr lvl="1"/>
            <a:r>
              <a:rPr lang="pt-BR" b="1" dirty="0" smtClean="0"/>
              <a:t>Indutivo</a:t>
            </a:r>
            <a:r>
              <a:rPr lang="pt-BR" dirty="0" smtClean="0"/>
              <a:t> – normas gerais construídas a partir de classificações de normas específicas. </a:t>
            </a:r>
          </a:p>
          <a:p>
            <a:pPr lvl="2"/>
            <a:r>
              <a:rPr lang="pt-BR" dirty="0" smtClean="0"/>
              <a:t>Taxonomia jurídica: normas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smtClean="0"/>
              <a:t>institutos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 smtClean="0"/>
              <a:t>disciplinas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 smtClean="0"/>
              <a:t>áreas </a:t>
            </a:r>
            <a:r>
              <a:rPr lang="pt-BR" dirty="0">
                <a:sym typeface="Wingdings" panose="05000000000000000000" pitchFamily="2" charset="2"/>
              </a:rPr>
              <a:t> </a:t>
            </a:r>
            <a:r>
              <a:rPr lang="pt-BR" dirty="0" smtClean="0"/>
              <a:t>sistema jurídico.</a:t>
            </a:r>
          </a:p>
          <a:p>
            <a:pPr lvl="1"/>
            <a:r>
              <a:rPr lang="pt-BR" b="1" dirty="0" smtClean="0"/>
              <a:t>Coerente</a:t>
            </a:r>
            <a:r>
              <a:rPr lang="pt-BR" dirty="0" smtClean="0"/>
              <a:t> – ausência de contradição entre normas. </a:t>
            </a:r>
            <a:r>
              <a:rPr lang="pt-BR" dirty="0"/>
              <a:t>“Se num ordenamento vêm a existir normas incompatíveis, uma das duas, ou ambas, devem ser eliminadas</a:t>
            </a:r>
            <a:r>
              <a:rPr lang="pt-BR" dirty="0" smtClean="0"/>
              <a:t>”.</a:t>
            </a:r>
            <a:endParaRPr lang="en-US" dirty="0"/>
          </a:p>
        </p:txBody>
      </p:sp>
      <p:pic>
        <p:nvPicPr>
          <p:cNvPr id="2050" name="Picture 2" descr="Image result for norberto bobb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8061" y="1825625"/>
            <a:ext cx="2700640" cy="36593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8868061" y="5671335"/>
            <a:ext cx="270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Norberto Bobbio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54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Hipótese 1</a:t>
            </a:r>
            <a:endParaRPr lang="en-US" b="1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400" b="1" dirty="0" smtClean="0"/>
              <a:t>CF, art. 5º  LXV</a:t>
            </a:r>
            <a:r>
              <a:rPr lang="pt-BR" sz="2400" dirty="0" smtClean="0"/>
              <a:t> - a prisão ilegal será imediatamente relaxada pela autoridade judiciária;</a:t>
            </a:r>
          </a:p>
          <a:p>
            <a:endParaRPr lang="en-US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400" b="1" dirty="0" smtClean="0"/>
              <a:t>CPP, Art</a:t>
            </a:r>
            <a:r>
              <a:rPr lang="pt-BR" sz="2400" b="1" dirty="0"/>
              <a:t>. 310.</a:t>
            </a:r>
            <a:r>
              <a:rPr lang="pt-BR" sz="2400" dirty="0"/>
              <a:t>  Ao receber o auto de prisão em flagrante, o juiz deverá fundamentadamente:           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b="1" dirty="0" smtClean="0"/>
              <a:t>I</a:t>
            </a:r>
            <a:r>
              <a:rPr lang="pt-BR" sz="2400" dirty="0" smtClean="0"/>
              <a:t> </a:t>
            </a:r>
            <a:r>
              <a:rPr lang="pt-BR" sz="2400" dirty="0"/>
              <a:t>- relaxar a prisão ilegal; 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aixaDeTexto 5"/>
          <p:cNvSpPr txBox="1"/>
          <p:nvPr/>
        </p:nvSpPr>
        <p:spPr>
          <a:xfrm>
            <a:off x="838200" y="4880225"/>
            <a:ext cx="10309261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3200" dirty="0" smtClean="0"/>
              <a:t>Normas de conteúdo sobreposto não geram antinomia se uma </a:t>
            </a:r>
            <a:r>
              <a:rPr lang="pt-BR" sz="3200" dirty="0" smtClean="0"/>
              <a:t>replica a outra.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846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Hipótese 2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CPP Art</a:t>
            </a:r>
            <a:r>
              <a:rPr lang="pt-BR" sz="2400" b="1" dirty="0"/>
              <a:t>. 312.</a:t>
            </a:r>
            <a:r>
              <a:rPr lang="pt-BR" sz="2400" dirty="0"/>
              <a:t>  A prisão preventiva poderá ser decretada como garantia da ordem pública, da ordem econômica, por conveniência da instrução criminal, ou para assegurar a aplicação da lei penal, quando houver prova da existência do crime e indício suficiente de autoria. </a:t>
            </a:r>
            <a:endParaRPr lang="en-US" sz="24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BR" sz="2400" b="1" dirty="0" smtClean="0"/>
              <a:t>CPP </a:t>
            </a:r>
            <a:r>
              <a:rPr lang="pt-BR" sz="2400" b="1" dirty="0"/>
              <a:t>Art. 315. </a:t>
            </a:r>
            <a:r>
              <a:rPr lang="pt-BR" sz="2400" dirty="0"/>
              <a:t> A decisão que decretar, substituir ou denegar a prisão preventiva será sempre motivada.   </a:t>
            </a:r>
            <a:endParaRPr lang="en-US" sz="2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838200" y="4880225"/>
            <a:ext cx="10309261" cy="15696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sz="3200" dirty="0" smtClean="0"/>
              <a:t>Normas sobre mesmo tema não geram antinomia se, embora </a:t>
            </a:r>
            <a:r>
              <a:rPr lang="pt-BR" sz="3200" dirty="0" err="1" smtClean="0"/>
              <a:t>relaciondas</a:t>
            </a:r>
            <a:r>
              <a:rPr lang="pt-BR" sz="3200" dirty="0" smtClean="0"/>
              <a:t> ao mesmo assunto, não </a:t>
            </a:r>
            <a:r>
              <a:rPr lang="pt-BR" sz="3200" dirty="0" smtClean="0"/>
              <a:t>contêm </a:t>
            </a:r>
            <a:r>
              <a:rPr lang="pt-BR" sz="3200" dirty="0" smtClean="0"/>
              <a:t>determinações contraditórias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164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Hipótese 3</a:t>
            </a:r>
            <a:endParaRPr lang="en-US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b="1" dirty="0"/>
              <a:t>CF, art. </a:t>
            </a:r>
            <a:r>
              <a:rPr lang="pt-BR" b="1" dirty="0" smtClean="0"/>
              <a:t>5º,</a:t>
            </a:r>
            <a:r>
              <a:rPr lang="pt-BR" dirty="0" smtClean="0"/>
              <a:t> </a:t>
            </a:r>
            <a:r>
              <a:rPr lang="pt-BR" b="1" dirty="0" smtClean="0"/>
              <a:t>IV</a:t>
            </a:r>
            <a:r>
              <a:rPr lang="pt-BR" dirty="0" smtClean="0"/>
              <a:t> </a:t>
            </a:r>
            <a:r>
              <a:rPr lang="pt-BR" dirty="0"/>
              <a:t>- é livre a manifestação do </a:t>
            </a:r>
            <a:r>
              <a:rPr lang="pt-BR" dirty="0" smtClean="0"/>
              <a:t>pensamento.</a:t>
            </a:r>
            <a:endParaRPr lang="en-US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914400" y="3243165"/>
            <a:ext cx="5181600" cy="1417540"/>
          </a:xfrm>
        </p:spPr>
        <p:txBody>
          <a:bodyPr/>
          <a:lstStyle/>
          <a:p>
            <a:r>
              <a:rPr lang="pt-BR" b="1" dirty="0"/>
              <a:t>CP, Art. 287 </a:t>
            </a:r>
            <a:r>
              <a:rPr lang="pt-BR" dirty="0"/>
              <a:t>- Fazer, publicamente, apologia de fato criminoso ou de autor de crime</a:t>
            </a:r>
            <a:endParaRPr lang="en-US" dirty="0"/>
          </a:p>
        </p:txBody>
      </p:sp>
      <p:pic>
        <p:nvPicPr>
          <p:cNvPr id="3074" name="Picture 2" descr="Image result for &quot;eu sou 157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358" y="2074704"/>
            <a:ext cx="4451279" cy="233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0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Antinomias: hipóteses e exemplos</a:t>
            </a:r>
            <a:endParaRPr lang="en-US" b="1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42299" y="1825625"/>
            <a:ext cx="3651607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BR" b="1" dirty="0" smtClean="0"/>
              <a:t>Obrigatório e proibido</a:t>
            </a:r>
            <a:endParaRPr lang="en-US" b="1" dirty="0" smtClean="0"/>
          </a:p>
          <a:p>
            <a:pPr algn="just"/>
            <a:r>
              <a:rPr lang="pt-BR" sz="2400" dirty="0" smtClean="0"/>
              <a:t>CF </a:t>
            </a:r>
            <a:r>
              <a:rPr lang="pt-BR" sz="2400" dirty="0" err="1" smtClean="0"/>
              <a:t>Art</a:t>
            </a:r>
            <a:r>
              <a:rPr lang="pt-BR" sz="2400" dirty="0" smtClean="0"/>
              <a:t> </a:t>
            </a:r>
            <a:r>
              <a:rPr lang="pt-BR" sz="2400" dirty="0"/>
              <a:t>5o, XXX: "é garantido o direito de </a:t>
            </a:r>
            <a:r>
              <a:rPr lang="pt-BR" sz="2400" dirty="0" smtClean="0"/>
              <a:t>herança“</a:t>
            </a:r>
          </a:p>
          <a:p>
            <a:pPr algn="just"/>
            <a:r>
              <a:rPr lang="pt-BR" sz="2400" dirty="0" smtClean="0"/>
              <a:t>CC </a:t>
            </a:r>
            <a:r>
              <a:rPr lang="pt-BR" sz="2400" dirty="0"/>
              <a:t>2002, Art. 1.814: "São excluídos da sucessão os herdeiros ou legatários: </a:t>
            </a:r>
            <a:endParaRPr lang="pt-BR" dirty="0" smtClean="0"/>
          </a:p>
          <a:p>
            <a:pPr marL="457200" lvl="1" indent="0" algn="just">
              <a:buNone/>
            </a:pPr>
            <a:r>
              <a:rPr lang="pt-BR" dirty="0" smtClean="0"/>
              <a:t>I </a:t>
            </a:r>
            <a:r>
              <a:rPr lang="pt-BR" dirty="0"/>
              <a:t>- que houverem sido autores, coautores ou partícipes de homicídio doloso, ou tentativa deste, contra a pessoa de cuja sucessão se tratar, seu cônjuge, companheiro, ascendente ou descendente</a:t>
            </a:r>
            <a:endParaRPr lang="pt-BR" dirty="0" smtClean="0"/>
          </a:p>
        </p:txBody>
      </p:sp>
      <p:sp>
        <p:nvSpPr>
          <p:cNvPr id="7" name="Espaço Reservado para Conteúdo 5"/>
          <p:cNvSpPr txBox="1">
            <a:spLocks/>
          </p:cNvSpPr>
          <p:nvPr/>
        </p:nvSpPr>
        <p:spPr>
          <a:xfrm>
            <a:off x="4288605" y="1825625"/>
            <a:ext cx="36516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b="1" dirty="0" smtClean="0"/>
              <a:t>Obrigatório e negativamente permitida (permissão de não fazer)</a:t>
            </a:r>
            <a:endParaRPr lang="en-US" b="1" dirty="0" smtClean="0"/>
          </a:p>
          <a:p>
            <a:pPr fontAlgn="base"/>
            <a:r>
              <a:rPr lang="pt-BR" sz="2200" dirty="0" smtClean="0"/>
              <a:t>CP</a:t>
            </a:r>
            <a:r>
              <a:rPr lang="pt-BR" sz="2200" dirty="0"/>
              <a:t>, art. 342: negar ou calar a verdade como </a:t>
            </a:r>
            <a:r>
              <a:rPr lang="pt-BR" sz="2200" dirty="0" smtClean="0"/>
              <a:t>testemunha</a:t>
            </a:r>
          </a:p>
          <a:p>
            <a:pPr fontAlgn="base"/>
            <a:r>
              <a:rPr lang="pt-BR" sz="2200" dirty="0" smtClean="0"/>
              <a:t>CF</a:t>
            </a:r>
            <a:r>
              <a:rPr lang="pt-BR" sz="2200" dirty="0"/>
              <a:t>, art. 5o, XIV: é assegurado a todos o acesso à informação e resguardado o sigilo da fonte, quando necessário ao exercício profissional</a:t>
            </a:r>
            <a:endParaRPr lang="pt-BR" dirty="0"/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pt-BR" dirty="0" smtClean="0"/>
          </a:p>
        </p:txBody>
      </p:sp>
      <p:sp>
        <p:nvSpPr>
          <p:cNvPr id="9" name="Espaço Reservado para Conteúdo 5"/>
          <p:cNvSpPr txBox="1">
            <a:spLocks/>
          </p:cNvSpPr>
          <p:nvPr/>
        </p:nvSpPr>
        <p:spPr>
          <a:xfrm>
            <a:off x="8334911" y="1825625"/>
            <a:ext cx="36516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b="1" dirty="0" smtClean="0"/>
              <a:t>Proibido e </a:t>
            </a:r>
            <a:r>
              <a:rPr lang="pt-BR" b="1" dirty="0" smtClean="0"/>
              <a:t>positivamente permitida (permissão de fazer)</a:t>
            </a:r>
            <a:endParaRPr lang="en-US" b="1" dirty="0" smtClean="0"/>
          </a:p>
          <a:p>
            <a:pPr fontAlgn="base"/>
            <a:r>
              <a:rPr lang="pt-BR" sz="2200" dirty="0"/>
              <a:t>CP, Art. 287 - Fazer, publicamente, apologia de fato criminoso ou de autor de crime</a:t>
            </a:r>
          </a:p>
          <a:p>
            <a:pPr fontAlgn="base"/>
            <a:r>
              <a:rPr lang="pt-BR" sz="2200" dirty="0" smtClean="0"/>
              <a:t>CF</a:t>
            </a:r>
            <a:r>
              <a:rPr lang="pt-BR" sz="2200" dirty="0"/>
              <a:t>, art. 5o: </a:t>
            </a:r>
            <a:r>
              <a:rPr lang="pt-BR" sz="2200" dirty="0" smtClean="0"/>
              <a:t>IV </a:t>
            </a:r>
            <a:r>
              <a:rPr lang="pt-BR" sz="2200" dirty="0"/>
              <a:t>- é livre a manifestação do </a:t>
            </a:r>
            <a:r>
              <a:rPr lang="pt-BR" sz="2200" dirty="0" smtClean="0"/>
              <a:t>pensamento </a:t>
            </a:r>
          </a:p>
          <a:p>
            <a:pPr marL="457200" lvl="1" indent="0" algn="just">
              <a:buFont typeface="Arial" panose="020B0604020202020204" pitchFamily="34" charset="0"/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93305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Antinomias</a:t>
            </a:r>
            <a:r>
              <a:rPr lang="pt-BR" b="1" dirty="0" smtClean="0"/>
              <a:t>: solução</a:t>
            </a:r>
            <a:endParaRPr lang="en-US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 smtClean="0"/>
          </a:p>
          <a:p>
            <a:r>
              <a:rPr lang="pt-BR" b="1" dirty="0" smtClean="0"/>
              <a:t>Critério </a:t>
            </a:r>
            <a:r>
              <a:rPr lang="pt-BR" b="1" dirty="0" smtClean="0"/>
              <a:t>hierárquico: </a:t>
            </a:r>
            <a:r>
              <a:rPr lang="pt-BR" dirty="0" smtClean="0"/>
              <a:t>norma proveniente de fonte superior </a:t>
            </a:r>
            <a:r>
              <a:rPr lang="pt-BR" dirty="0" smtClean="0"/>
              <a:t>&gt; inferior</a:t>
            </a:r>
            <a:endParaRPr lang="pt-BR" dirty="0" smtClean="0"/>
          </a:p>
          <a:p>
            <a:r>
              <a:rPr lang="pt-BR" b="1" dirty="0" smtClean="0"/>
              <a:t>Critério de especialidade:</a:t>
            </a:r>
            <a:r>
              <a:rPr lang="pt-BR" dirty="0" smtClean="0"/>
              <a:t> norma específica </a:t>
            </a:r>
            <a:r>
              <a:rPr lang="pt-BR" dirty="0" smtClean="0"/>
              <a:t>&gt; geral</a:t>
            </a:r>
            <a:endParaRPr lang="pt-BR" dirty="0" smtClean="0"/>
          </a:p>
          <a:p>
            <a:r>
              <a:rPr lang="pt-BR" b="1" dirty="0" smtClean="0"/>
              <a:t>Critério temporal:</a:t>
            </a:r>
            <a:r>
              <a:rPr lang="pt-BR" dirty="0" smtClean="0"/>
              <a:t> norma posterior </a:t>
            </a:r>
            <a:r>
              <a:rPr lang="pt-BR" dirty="0" smtClean="0"/>
              <a:t>&gt; anterior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217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520</Words>
  <Application>Microsoft Office PowerPoint</Application>
  <PresentationFormat>Widescreen</PresentationFormat>
  <Paragraphs>74</Paragraphs>
  <Slides>10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do Office</vt:lpstr>
      <vt:lpstr>Sistematicidade e antinomias</vt:lpstr>
      <vt:lpstr>Recapitulando...</vt:lpstr>
      <vt:lpstr>Relação entre normas</vt:lpstr>
      <vt:lpstr>“Sistema jurídico”</vt:lpstr>
      <vt:lpstr>Hipótese 1</vt:lpstr>
      <vt:lpstr>Hipótese 2</vt:lpstr>
      <vt:lpstr>Hipótese 3</vt:lpstr>
      <vt:lpstr>Antinomias: hipóteses e exemplos</vt:lpstr>
      <vt:lpstr>Antinomias: solução</vt:lpstr>
      <vt:lpstr>Conflitos entre critérios?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Mafei</dc:creator>
  <cp:lastModifiedBy>Rafael Mafei</cp:lastModifiedBy>
  <cp:revision>47</cp:revision>
  <dcterms:created xsi:type="dcterms:W3CDTF">2018-05-14T20:56:50Z</dcterms:created>
  <dcterms:modified xsi:type="dcterms:W3CDTF">2018-05-24T23:42:32Z</dcterms:modified>
</cp:coreProperties>
</file>