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9"/>
  </p:notesMasterIdLst>
  <p:sldIdLst>
    <p:sldId id="667" r:id="rId2"/>
    <p:sldId id="620" r:id="rId3"/>
    <p:sldId id="297" r:id="rId4"/>
    <p:sldId id="645" r:id="rId5"/>
    <p:sldId id="651" r:id="rId6"/>
    <p:sldId id="648" r:id="rId7"/>
    <p:sldId id="649" r:id="rId8"/>
    <p:sldId id="646" r:id="rId9"/>
    <p:sldId id="621" r:id="rId10"/>
    <p:sldId id="628" r:id="rId11"/>
    <p:sldId id="629" r:id="rId12"/>
    <p:sldId id="630" r:id="rId13"/>
    <p:sldId id="631" r:id="rId14"/>
    <p:sldId id="632" r:id="rId15"/>
    <p:sldId id="333" r:id="rId16"/>
    <p:sldId id="322" r:id="rId17"/>
    <p:sldId id="276" r:id="rId18"/>
    <p:sldId id="313" r:id="rId19"/>
    <p:sldId id="274" r:id="rId20"/>
    <p:sldId id="275" r:id="rId21"/>
    <p:sldId id="280" r:id="rId22"/>
    <p:sldId id="281" r:id="rId23"/>
    <p:sldId id="633" r:id="rId24"/>
    <p:sldId id="634" r:id="rId25"/>
    <p:sldId id="636" r:id="rId26"/>
    <p:sldId id="354" r:id="rId27"/>
    <p:sldId id="643" r:id="rId28"/>
    <p:sldId id="345" r:id="rId29"/>
    <p:sldId id="635" r:id="rId30"/>
    <p:sldId id="283" r:id="rId31"/>
    <p:sldId id="284" r:id="rId32"/>
    <p:sldId id="638" r:id="rId33"/>
    <p:sldId id="285" r:id="rId34"/>
    <p:sldId id="286" r:id="rId35"/>
    <p:sldId id="637" r:id="rId36"/>
    <p:sldId id="639" r:id="rId37"/>
    <p:sldId id="640" r:id="rId38"/>
    <p:sldId id="641" r:id="rId39"/>
    <p:sldId id="642" r:id="rId40"/>
    <p:sldId id="321" r:id="rId41"/>
    <p:sldId id="609" r:id="rId42"/>
    <p:sldId id="772" r:id="rId43"/>
    <p:sldId id="773" r:id="rId44"/>
    <p:sldId id="774" r:id="rId45"/>
    <p:sldId id="776" r:id="rId46"/>
    <p:sldId id="777" r:id="rId47"/>
    <p:sldId id="778" r:id="rId48"/>
    <p:sldId id="779" r:id="rId49"/>
    <p:sldId id="780" r:id="rId50"/>
    <p:sldId id="781" r:id="rId51"/>
    <p:sldId id="782" r:id="rId52"/>
    <p:sldId id="783" r:id="rId53"/>
    <p:sldId id="784" r:id="rId54"/>
    <p:sldId id="838" r:id="rId55"/>
    <p:sldId id="839" r:id="rId56"/>
    <p:sldId id="840" r:id="rId57"/>
    <p:sldId id="841" r:id="rId58"/>
    <p:sldId id="842" r:id="rId59"/>
    <p:sldId id="843" r:id="rId60"/>
    <p:sldId id="844" r:id="rId61"/>
    <p:sldId id="845" r:id="rId62"/>
    <p:sldId id="846" r:id="rId63"/>
    <p:sldId id="847" r:id="rId64"/>
    <p:sldId id="848" r:id="rId65"/>
    <p:sldId id="849" r:id="rId66"/>
    <p:sldId id="850" r:id="rId67"/>
    <p:sldId id="851" r:id="rId68"/>
    <p:sldId id="852" r:id="rId69"/>
    <p:sldId id="853" r:id="rId70"/>
    <p:sldId id="854" r:id="rId71"/>
    <p:sldId id="855" r:id="rId72"/>
    <p:sldId id="856" r:id="rId73"/>
    <p:sldId id="857" r:id="rId74"/>
    <p:sldId id="858" r:id="rId75"/>
    <p:sldId id="859" r:id="rId76"/>
    <p:sldId id="860" r:id="rId77"/>
    <p:sldId id="785" r:id="rId78"/>
    <p:sldId id="786" r:id="rId79"/>
    <p:sldId id="787" r:id="rId80"/>
    <p:sldId id="788" r:id="rId81"/>
    <p:sldId id="789" r:id="rId82"/>
    <p:sldId id="790" r:id="rId83"/>
    <p:sldId id="791" r:id="rId84"/>
    <p:sldId id="792" r:id="rId85"/>
    <p:sldId id="797" r:id="rId86"/>
    <p:sldId id="800" r:id="rId87"/>
    <p:sldId id="801" r:id="rId88"/>
    <p:sldId id="804" r:id="rId89"/>
    <p:sldId id="805" r:id="rId90"/>
    <p:sldId id="816" r:id="rId91"/>
    <p:sldId id="817" r:id="rId92"/>
    <p:sldId id="818" r:id="rId93"/>
    <p:sldId id="819" r:id="rId94"/>
    <p:sldId id="820" r:id="rId95"/>
    <p:sldId id="821" r:id="rId96"/>
    <p:sldId id="822" r:id="rId97"/>
    <p:sldId id="823" r:id="rId98"/>
    <p:sldId id="824" r:id="rId99"/>
    <p:sldId id="668" r:id="rId100"/>
    <p:sldId id="671" r:id="rId101"/>
    <p:sldId id="672" r:id="rId102"/>
    <p:sldId id="673" r:id="rId103"/>
    <p:sldId id="674" r:id="rId104"/>
    <p:sldId id="675" r:id="rId105"/>
    <p:sldId id="676" r:id="rId106"/>
    <p:sldId id="677" r:id="rId107"/>
    <p:sldId id="678" r:id="rId108"/>
    <p:sldId id="825" r:id="rId109"/>
    <p:sldId id="826" r:id="rId110"/>
    <p:sldId id="827" r:id="rId111"/>
    <p:sldId id="828" r:id="rId112"/>
    <p:sldId id="829" r:id="rId113"/>
    <p:sldId id="830" r:id="rId114"/>
    <p:sldId id="831" r:id="rId115"/>
    <p:sldId id="832" r:id="rId116"/>
    <p:sldId id="833" r:id="rId117"/>
    <p:sldId id="834" r:id="rId118"/>
    <p:sldId id="835" r:id="rId119"/>
    <p:sldId id="836" r:id="rId120"/>
    <p:sldId id="837" r:id="rId121"/>
    <p:sldId id="679" r:id="rId122"/>
    <p:sldId id="680" r:id="rId123"/>
    <p:sldId id="681" r:id="rId124"/>
    <p:sldId id="682" r:id="rId125"/>
    <p:sldId id="683" r:id="rId126"/>
    <p:sldId id="684" r:id="rId127"/>
    <p:sldId id="685" r:id="rId128"/>
    <p:sldId id="722" r:id="rId129"/>
    <p:sldId id="723" r:id="rId130"/>
    <p:sldId id="724" r:id="rId131"/>
    <p:sldId id="725" r:id="rId132"/>
    <p:sldId id="726" r:id="rId133"/>
    <p:sldId id="727" r:id="rId134"/>
    <p:sldId id="728" r:id="rId135"/>
    <p:sldId id="729" r:id="rId136"/>
    <p:sldId id="730" r:id="rId137"/>
    <p:sldId id="731" r:id="rId138"/>
    <p:sldId id="732" r:id="rId139"/>
    <p:sldId id="733" r:id="rId140"/>
    <p:sldId id="734" r:id="rId141"/>
    <p:sldId id="735" r:id="rId142"/>
    <p:sldId id="736" r:id="rId143"/>
    <p:sldId id="737" r:id="rId144"/>
    <p:sldId id="738" r:id="rId145"/>
    <p:sldId id="739" r:id="rId146"/>
    <p:sldId id="740" r:id="rId147"/>
    <p:sldId id="741" r:id="rId148"/>
    <p:sldId id="742" r:id="rId149"/>
    <p:sldId id="743" r:id="rId150"/>
    <p:sldId id="744" r:id="rId151"/>
    <p:sldId id="745" r:id="rId152"/>
    <p:sldId id="746" r:id="rId153"/>
    <p:sldId id="747" r:id="rId154"/>
    <p:sldId id="748" r:id="rId155"/>
    <p:sldId id="749" r:id="rId156"/>
    <p:sldId id="750" r:id="rId157"/>
    <p:sldId id="751" r:id="rId158"/>
    <p:sldId id="752" r:id="rId159"/>
    <p:sldId id="753" r:id="rId160"/>
    <p:sldId id="754" r:id="rId161"/>
    <p:sldId id="755" r:id="rId162"/>
    <p:sldId id="756" r:id="rId163"/>
    <p:sldId id="757" r:id="rId164"/>
    <p:sldId id="758" r:id="rId165"/>
    <p:sldId id="759" r:id="rId166"/>
    <p:sldId id="760" r:id="rId167"/>
    <p:sldId id="761" r:id="rId168"/>
    <p:sldId id="762" r:id="rId169"/>
    <p:sldId id="763" r:id="rId170"/>
    <p:sldId id="764" r:id="rId171"/>
    <p:sldId id="765" r:id="rId172"/>
    <p:sldId id="766" r:id="rId173"/>
    <p:sldId id="767" r:id="rId174"/>
    <p:sldId id="768" r:id="rId175"/>
    <p:sldId id="769" r:id="rId176"/>
    <p:sldId id="770" r:id="rId177"/>
    <p:sldId id="771" r:id="rId17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00"/>
    <a:srgbClr val="008000"/>
    <a:srgbClr val="FF3300"/>
    <a:srgbClr val="00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1325" autoAdjust="0"/>
  </p:normalViewPr>
  <p:slideViewPr>
    <p:cSldViewPr>
      <p:cViewPr varScale="1">
        <p:scale>
          <a:sx n="91" d="100"/>
          <a:sy n="91" d="100"/>
        </p:scale>
        <p:origin x="10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heme" Target="theme/theme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QMC (JAN-DEZ 2017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'[quantidade mensal.xlsx]Planilha1'!$A$2</c:f>
              <c:strCache>
                <c:ptCount val="1"/>
                <c:pt idx="0">
                  <c:v>Produtividade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'[quantidade mensal.xlsx]Planilha1'!$B$1:$M$1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'[quantidade mensal.xlsx]Planilha1'!$B$2:$M$2</c:f>
              <c:numCache>
                <c:formatCode>0.00</c:formatCode>
                <c:ptCount val="12"/>
                <c:pt idx="0">
                  <c:v>4959112</c:v>
                </c:pt>
                <c:pt idx="1">
                  <c:v>4572172</c:v>
                </c:pt>
                <c:pt idx="2">
                  <c:v>5147162</c:v>
                </c:pt>
                <c:pt idx="3">
                  <c:v>4064340</c:v>
                </c:pt>
                <c:pt idx="4">
                  <c:v>4076570</c:v>
                </c:pt>
                <c:pt idx="5">
                  <c:v>3588917</c:v>
                </c:pt>
                <c:pt idx="6">
                  <c:v>3353756</c:v>
                </c:pt>
                <c:pt idx="7">
                  <c:v>3673649</c:v>
                </c:pt>
                <c:pt idx="8">
                  <c:v>3779218</c:v>
                </c:pt>
                <c:pt idx="9">
                  <c:v>4156957</c:v>
                </c:pt>
                <c:pt idx="10">
                  <c:v>3844810</c:v>
                </c:pt>
                <c:pt idx="11">
                  <c:v>4218819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5E-4F8C-8358-988B68DD1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8306560"/>
        <c:axId val="718303296"/>
      </c:barChart>
      <c:catAx>
        <c:axId val="718306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 smtClean="0"/>
                  <a:t>2017</a:t>
                </a:r>
                <a:endParaRPr lang="pt-BR" dirty="0"/>
              </a:p>
            </c:rich>
          </c:tx>
          <c:layout>
            <c:manualLayout>
              <c:xMode val="edge"/>
              <c:yMode val="edge"/>
              <c:x val="0.55789610947182888"/>
              <c:y val="0.93365155194396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718303296"/>
        <c:crosses val="autoZero"/>
        <c:auto val="1"/>
        <c:lblAlgn val="ctr"/>
        <c:lblOffset val="100"/>
        <c:noMultiLvlLbl val="0"/>
      </c:catAx>
      <c:valAx>
        <c:axId val="718303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dirty="0" smtClean="0"/>
                  <a:t>Kg </a:t>
                </a:r>
                <a:endParaRPr lang="pt-BR" dirty="0"/>
              </a:p>
            </c:rich>
          </c:tx>
          <c:layout>
            <c:manualLayout>
              <c:xMode val="edge"/>
              <c:yMode val="edge"/>
              <c:x val="4.4839650584963253E-3"/>
              <c:y val="0.437993221211752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7183065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37566B-D3FF-44AB-A0FA-EA9E36C07AE3}" type="datetimeFigureOut">
              <a:rPr lang="en-US"/>
              <a:pPr>
                <a:defRPr/>
              </a:pPr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002E177-AB57-412D-B8C4-5FCD9B67C04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00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EC76AC-3F31-46FD-9CAC-F824F20200E1}" type="slidenum">
              <a:rPr lang="pt-BR" altLang="en-US" smtClean="0"/>
              <a:pPr/>
              <a:t>123</a:t>
            </a:fld>
            <a:endParaRPr lang="pt-BR" altLang="en-US" smtClean="0"/>
          </a:p>
        </p:txBody>
      </p:sp>
      <p:sp>
        <p:nvSpPr>
          <p:cNvPr id="13312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3125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180C414-9700-4CDE-87D0-37BE9440C273}" type="slidenum">
              <a:rPr lang="en-US" altLang="en-US" sz="1200"/>
              <a:pPr algn="r"/>
              <a:t>123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5233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9BD87-8621-4F67-BBB5-95D9691ABDB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8728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114A2-E2F5-4058-8D84-8FDB7A5944D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3736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172EB-F8C8-4932-A4D3-FEE6749194B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571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1809D-8361-4AB6-858D-95087A7D33B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0878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739B3-9ADD-43CD-8997-D3001D66209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9398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C5E3B-DFAD-4C1E-96BC-3DEAF0B8047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9927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2F1B2-9AAF-4A77-A583-9066A903EFB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3189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BC726-596B-4808-981F-564A3D10E8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016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7A85-B866-4A48-8A66-70F3C84B2BD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1465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E63B-DBF6-4709-86BE-4BA9598428B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453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E118D-D022-4EE7-8835-1620A0544E6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9369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A95D2-836D-4199-8CBC-B8A56ECE658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3328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A4A9186-718D-4C0D-A353-4446644DDA2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hyperlink" Target="http://www.google.com.br/url?sa=i&amp;rct=j&amp;q=&amp;esrc=s&amp;source=images&amp;cd=&amp;cad=rja&amp;uact=8&amp;docid=Hahcl9CYC7GbFM&amp;tbnid=WA4Gj1JSMzY-5M:&amp;ved=0CAcQjRw&amp;url=http://www.nuke.cmminterativa.com.br/userimages/&amp;ei=rNkVVP6PKMOayATUp4C4Cw&amp;bvm=bv.75097201,d.aWw&amp;psig=AFQjCNH0_eJha7x6FuBMaDjFmpy1kWsm9g&amp;ust=1410804487359877" TargetMode="External"/><Relationship Id="rId4" Type="http://schemas.openxmlformats.org/officeDocument/2006/relationships/image" Target="../media/image12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Microsoft_Excel_97-2003_Worksheet1.xls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Microsoft_Excel_97-2003_Worksheet2.xls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9.w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1.wm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mailto:scmello@usp.b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FF9933"/>
          </a:solidFill>
        </p:spPr>
        <p:txBody>
          <a:bodyPr/>
          <a:lstStyle/>
          <a:p>
            <a:r>
              <a:rPr lang="pt-BR" altLang="pt-BR" smtClean="0"/>
              <a:t>CULTIVO DE FOLHOSAS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Influência da luz</a:t>
            </a:r>
          </a:p>
          <a:p>
            <a:pPr eaLnBrk="1" hangingPunct="1"/>
            <a:r>
              <a:rPr lang="pt-BR" altLang="en-US" smtClean="0"/>
              <a:t>Influência da temperatura</a:t>
            </a:r>
          </a:p>
          <a:p>
            <a:pPr eaLnBrk="1" hangingPunct="1"/>
            <a:r>
              <a:rPr lang="pt-BR" altLang="en-US" smtClean="0"/>
              <a:t>Influência da luz e da temperatura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Fisiologia da germinação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98740" y="1160748"/>
            <a:ext cx="7679666" cy="79128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80" tIns="34290" rIns="68580" bIns="3429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err="1"/>
              <a:t>Vantagens</a:t>
            </a:r>
            <a:r>
              <a:rPr lang="en-US" sz="3000" b="1" dirty="0"/>
              <a:t> de se cultivar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sistemas</a:t>
            </a:r>
            <a:r>
              <a:rPr lang="en-US" sz="3000" b="1" dirty="0"/>
              <a:t> </a:t>
            </a:r>
            <a:r>
              <a:rPr lang="en-US" sz="3000" b="1" dirty="0" err="1"/>
              <a:t>hidropônicos</a:t>
            </a:r>
            <a:endParaRPr lang="pt-BR" sz="3000" b="1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766888" y="2079625"/>
            <a:ext cx="5829300" cy="3921125"/>
          </a:xfrm>
        </p:spPr>
        <p:txBody>
          <a:bodyPr>
            <a:noAutofit/>
          </a:bodyPr>
          <a:lstStyle/>
          <a:p>
            <a:pPr algn="just">
              <a:defRPr/>
            </a:pPr>
            <a:endParaRPr lang="en-US" sz="2100" b="1" dirty="0">
              <a:solidFill>
                <a:srgbClr val="FFFF00"/>
              </a:solidFill>
            </a:endParaRPr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r>
              <a:rPr lang="en-US" sz="2100" b="1" dirty="0" err="1"/>
              <a:t>Elevada</a:t>
            </a:r>
            <a:r>
              <a:rPr lang="en-US" sz="2100" b="1" dirty="0"/>
              <a:t> </a:t>
            </a:r>
            <a:r>
              <a:rPr lang="en-US" sz="2100" b="1" dirty="0" err="1"/>
              <a:t>densidade</a:t>
            </a:r>
            <a:r>
              <a:rPr lang="en-US" sz="2100" b="1" dirty="0"/>
              <a:t> de </a:t>
            </a:r>
            <a:r>
              <a:rPr lang="en-US" sz="2100" b="1" dirty="0" err="1"/>
              <a:t>plantas</a:t>
            </a: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r>
              <a:rPr lang="en-US" sz="2100" b="1" dirty="0" err="1"/>
              <a:t>Maior</a:t>
            </a:r>
            <a:r>
              <a:rPr lang="en-US" sz="2100" b="1" dirty="0"/>
              <a:t> </a:t>
            </a:r>
            <a:r>
              <a:rPr lang="en-US" sz="2100" b="1" dirty="0" err="1"/>
              <a:t>economia</a:t>
            </a:r>
            <a:r>
              <a:rPr lang="en-US" sz="2100" b="1" dirty="0"/>
              <a:t> de </a:t>
            </a:r>
            <a:r>
              <a:rPr lang="en-US" sz="2100" b="1" dirty="0" err="1"/>
              <a:t>água</a:t>
            </a:r>
            <a:r>
              <a:rPr lang="en-US" sz="2100" b="1" dirty="0"/>
              <a:t> e </a:t>
            </a:r>
            <a:r>
              <a:rPr lang="en-US" sz="2100" b="1" dirty="0" err="1"/>
              <a:t>fertilizantes</a:t>
            </a: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r>
              <a:rPr lang="en-US" sz="2100" b="1" dirty="0" err="1"/>
              <a:t>Possibilidade</a:t>
            </a:r>
            <a:r>
              <a:rPr lang="en-US" sz="2100" b="1" dirty="0"/>
              <a:t> do </a:t>
            </a:r>
            <a:r>
              <a:rPr lang="en-US" sz="2100" b="1" dirty="0" err="1"/>
              <a:t>controle</a:t>
            </a:r>
            <a:r>
              <a:rPr lang="en-US" sz="2100" b="1" dirty="0"/>
              <a:t> do </a:t>
            </a:r>
            <a:r>
              <a:rPr lang="en-US" sz="2100" b="1" dirty="0" err="1"/>
              <a:t>ambiente</a:t>
            </a: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r>
              <a:rPr lang="en-US" sz="2100" b="1" dirty="0" err="1"/>
              <a:t>Redução</a:t>
            </a:r>
            <a:r>
              <a:rPr lang="en-US" sz="2100" b="1" dirty="0"/>
              <a:t> de </a:t>
            </a:r>
            <a:r>
              <a:rPr lang="en-US" sz="2100" b="1" dirty="0" err="1"/>
              <a:t>mão</a:t>
            </a:r>
            <a:r>
              <a:rPr lang="en-US" sz="2100" b="1" dirty="0"/>
              <a:t> de </a:t>
            </a:r>
            <a:r>
              <a:rPr lang="en-US" sz="2100" b="1" dirty="0" err="1"/>
              <a:t>obra</a:t>
            </a: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endParaRPr lang="en-US" sz="2100" b="1" dirty="0"/>
          </a:p>
          <a:p>
            <a:pPr marL="428625" indent="-428625" algn="l">
              <a:buFont typeface="Arial" panose="020B0604020202020204" pitchFamily="34" charset="0"/>
              <a:buChar char="•"/>
              <a:defRPr/>
            </a:pPr>
            <a:r>
              <a:rPr lang="en-US" sz="2100" b="1" dirty="0" err="1"/>
              <a:t>Produto</a:t>
            </a:r>
            <a:r>
              <a:rPr lang="en-US" sz="2100" b="1" dirty="0"/>
              <a:t> </a:t>
            </a:r>
            <a:r>
              <a:rPr lang="en-US" sz="2100" b="1" dirty="0" err="1"/>
              <a:t>diferenciado</a:t>
            </a:r>
            <a:r>
              <a:rPr lang="en-US" sz="2100" b="1" dirty="0"/>
              <a:t> no </a:t>
            </a:r>
            <a:r>
              <a:rPr lang="en-US" sz="2100" b="1" dirty="0" err="1"/>
              <a:t>mercado</a:t>
            </a:r>
            <a:r>
              <a:rPr lang="en-US" sz="2100" b="1" dirty="0"/>
              <a:t> </a:t>
            </a:r>
          </a:p>
          <a:p>
            <a:pPr algn="just">
              <a:defRPr/>
            </a:pPr>
            <a:endParaRPr lang="en-US" b="1" dirty="0"/>
          </a:p>
          <a:p>
            <a:pPr algn="just">
              <a:defRPr/>
            </a:pPr>
            <a:endParaRPr lang="en-US" dirty="0"/>
          </a:p>
          <a:p>
            <a:pPr algn="just">
              <a:defRPr/>
            </a:pPr>
            <a:endParaRPr lang="en-US" dirty="0"/>
          </a:p>
          <a:p>
            <a:pPr algn="just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ítulo 1"/>
          <p:cNvSpPr>
            <a:spLocks noGrp="1"/>
          </p:cNvSpPr>
          <p:nvPr>
            <p:ph type="title"/>
          </p:nvPr>
        </p:nvSpPr>
        <p:spPr>
          <a:xfrm>
            <a:off x="1463675" y="857250"/>
            <a:ext cx="6172200" cy="857250"/>
          </a:xfrm>
        </p:spPr>
        <p:txBody>
          <a:bodyPr/>
          <a:lstStyle/>
          <a:p>
            <a:r>
              <a:rPr lang="pt-BR" altLang="pt-BR" smtClean="0">
                <a:solidFill>
                  <a:schemeClr val="bg1"/>
                </a:solidFill>
                <a:latin typeface="Arial Rounded MT Bold"/>
              </a:rPr>
              <a:t>Sistema NFT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26674" y="1052736"/>
            <a:ext cx="6858000" cy="45021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80" tIns="34290" rIns="68580" bIns="3429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000" b="1" dirty="0"/>
              <a:t>Elevada densidade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38" y="2133600"/>
            <a:ext cx="6875462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1131095"/>
            <a:ext cx="7886700" cy="489594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altLang="en-US" b="1" dirty="0"/>
              <a:t>Sistema automatizado</a:t>
            </a:r>
          </a:p>
        </p:txBody>
      </p:sp>
      <p:pic>
        <p:nvPicPr>
          <p:cNvPr id="232453" name="Picture 5" descr="DSC016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" y="2424113"/>
            <a:ext cx="4579938" cy="343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Vivante 0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375" y="1717675"/>
            <a:ext cx="2720975" cy="204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idro Vegetal 0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3894138"/>
            <a:ext cx="2720975" cy="204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417" y="1063228"/>
            <a:ext cx="8236070" cy="544520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altLang="en-US" sz="3000" b="1" dirty="0"/>
              <a:t>Produto diferenciado</a:t>
            </a:r>
          </a:p>
        </p:txBody>
      </p:sp>
      <p:pic>
        <p:nvPicPr>
          <p:cNvPr id="84996" name="Picture 4" descr="Morikawa 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0625" y="1841500"/>
            <a:ext cx="2411413" cy="180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847850"/>
            <a:ext cx="3189288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1836738"/>
            <a:ext cx="24066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124325"/>
            <a:ext cx="20859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4135438"/>
            <a:ext cx="15890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Vivante 09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9863" y="4098925"/>
            <a:ext cx="2217737" cy="166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7" name="Picture 4" descr="Viscon hydroponics young plant advantages vegetables retail &amp; harvest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108450"/>
            <a:ext cx="2716213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85236" y="1160748"/>
            <a:ext cx="7957868" cy="79128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80" tIns="34290" rIns="68580" bIns="3429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err="1"/>
              <a:t>Desvantagens</a:t>
            </a:r>
            <a:r>
              <a:rPr lang="en-US" sz="3000" b="1" dirty="0"/>
              <a:t> de se cultivar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sistemas</a:t>
            </a:r>
            <a:r>
              <a:rPr lang="en-US" sz="3000" b="1" dirty="0"/>
              <a:t> </a:t>
            </a:r>
            <a:r>
              <a:rPr lang="en-US" sz="3000" b="1" dirty="0" err="1"/>
              <a:t>hidropônicos</a:t>
            </a:r>
            <a:endParaRPr lang="pt-BR" sz="3000" b="1" dirty="0"/>
          </a:p>
        </p:txBody>
      </p:sp>
      <p:sp>
        <p:nvSpPr>
          <p:cNvPr id="112645" name="Subtítulo 8"/>
          <p:cNvSpPr>
            <a:spLocks noGrp="1"/>
          </p:cNvSpPr>
          <p:nvPr>
            <p:ph type="subTitle" idx="1"/>
          </p:nvPr>
        </p:nvSpPr>
        <p:spPr>
          <a:xfrm>
            <a:off x="1766888" y="2079625"/>
            <a:ext cx="5829300" cy="3921125"/>
          </a:xfrm>
        </p:spPr>
        <p:txBody>
          <a:bodyPr/>
          <a:lstStyle/>
          <a:p>
            <a:pPr algn="just"/>
            <a:r>
              <a:rPr lang="en-US" altLang="pt-BR" sz="2100" b="1" smtClean="0"/>
              <a:t>Custo elevado de implantação</a:t>
            </a:r>
          </a:p>
          <a:p>
            <a:pPr algn="just"/>
            <a:endParaRPr lang="en-US" altLang="pt-BR" sz="2100" b="1" smtClean="0"/>
          </a:p>
          <a:p>
            <a:pPr algn="just"/>
            <a:r>
              <a:rPr lang="en-US" altLang="pt-BR" sz="2100" b="1" smtClean="0"/>
              <a:t>Contaminação rápida do sistema  por doenças – sistemas não totalmente controlados</a:t>
            </a:r>
          </a:p>
          <a:p>
            <a:pPr algn="just"/>
            <a:endParaRPr lang="en-US" altLang="pt-BR" sz="2100" b="1" smtClean="0"/>
          </a:p>
          <a:p>
            <a:pPr algn="just"/>
            <a:r>
              <a:rPr lang="en-US" altLang="pt-BR" sz="2100" b="1" smtClean="0"/>
              <a:t>Necessidade de conhecimento em manejo da nutrição para o desenvolvimento das plantas</a:t>
            </a:r>
          </a:p>
          <a:p>
            <a:pPr algn="just"/>
            <a:endParaRPr lang="en-US" altLang="pt-BR" sz="2100" b="1" smtClean="0"/>
          </a:p>
          <a:p>
            <a:pPr algn="just"/>
            <a:r>
              <a:rPr lang="en-US" altLang="pt-BR" sz="2100" b="1" smtClean="0"/>
              <a:t>Necessidade de monitoramento diário do Sistema</a:t>
            </a:r>
          </a:p>
          <a:p>
            <a:pPr algn="just"/>
            <a:endParaRPr lang="en-US" altLang="pt-BR" sz="2100" smtClean="0"/>
          </a:p>
          <a:p>
            <a:pPr algn="just"/>
            <a:endParaRPr lang="en-US" alt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737560" y="1077224"/>
            <a:ext cx="7194429" cy="680049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lIns="68580" tIns="34290" rIns="68580" bIns="3429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dirty="0" err="1"/>
              <a:t>Porque</a:t>
            </a:r>
            <a:r>
              <a:rPr lang="en-US" sz="2700" b="1" dirty="0"/>
              <a:t> </a:t>
            </a:r>
            <a:r>
              <a:rPr lang="en-US" sz="2700" b="1" dirty="0" err="1"/>
              <a:t>esse</a:t>
            </a:r>
            <a:r>
              <a:rPr lang="en-US" sz="2700" b="1" dirty="0"/>
              <a:t> Sistema </a:t>
            </a:r>
            <a:r>
              <a:rPr lang="en-US" sz="2700" b="1" dirty="0" err="1"/>
              <a:t>está</a:t>
            </a:r>
            <a:r>
              <a:rPr lang="en-US" sz="2700" b="1" dirty="0"/>
              <a:t> crescendo no Brasil??</a:t>
            </a:r>
            <a:endParaRPr lang="pt-BR" sz="2700" b="1" dirty="0"/>
          </a:p>
        </p:txBody>
      </p:sp>
      <p:sp>
        <p:nvSpPr>
          <p:cNvPr id="113669" name="Retângulo 2"/>
          <p:cNvSpPr>
            <a:spLocks noChangeArrowheads="1"/>
          </p:cNvSpPr>
          <p:nvPr/>
        </p:nvSpPr>
        <p:spPr bwMode="auto">
          <a:xfrm>
            <a:off x="1228725" y="2355850"/>
            <a:ext cx="701357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 b="1"/>
              <a:t>Alta pressão por pragas e doenças de solo</a:t>
            </a:r>
          </a:p>
          <a:p>
            <a:endParaRPr lang="en-US" altLang="pt-BR" b="1"/>
          </a:p>
          <a:p>
            <a:r>
              <a:rPr lang="en-US" altLang="pt-BR" b="1"/>
              <a:t>Instabilidade de preços  das hortaliças produzidas em sistemas convencionais durante o ano</a:t>
            </a:r>
          </a:p>
          <a:p>
            <a:endParaRPr lang="en-US" altLang="pt-BR" b="1"/>
          </a:p>
          <a:p>
            <a:r>
              <a:rPr lang="en-US" altLang="pt-BR" b="1"/>
              <a:t>Maior qualidade dos produtos na entressafra</a:t>
            </a:r>
          </a:p>
          <a:p>
            <a:endParaRPr lang="en-US" altLang="pt-BR" b="1"/>
          </a:p>
          <a:p>
            <a:r>
              <a:rPr lang="en-US" altLang="pt-BR" b="1"/>
              <a:t>Menor uso de mão de obra</a:t>
            </a:r>
          </a:p>
          <a:p>
            <a:endParaRPr lang="en-US" altLang="pt-BR" b="1"/>
          </a:p>
          <a:p>
            <a:r>
              <a:rPr lang="en-US" altLang="pt-BR" b="1"/>
              <a:t>Contaminantes microbiológicos (Coliformes, Escherichia spp., Salmonella spp.) vermes, cólera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263" y="1063228"/>
            <a:ext cx="8676017" cy="1069628"/>
          </a:xfrm>
          <a:solidFill>
            <a:srgbClr val="00330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b="1" dirty="0" err="1">
                <a:solidFill>
                  <a:srgbClr val="FFFF00"/>
                </a:solidFill>
                <a:latin typeface="Arial Rounded MT Bold"/>
              </a:rPr>
              <a:t>Possibilidade</a:t>
            </a:r>
            <a:r>
              <a:rPr lang="en-US" sz="2700" b="1" dirty="0">
                <a:solidFill>
                  <a:srgbClr val="FFFF00"/>
                </a:solidFill>
                <a:latin typeface="Arial Rounded MT Bold"/>
              </a:rPr>
              <a:t> de </a:t>
            </a:r>
            <a:r>
              <a:rPr lang="en-US" sz="2700" b="1" dirty="0" err="1">
                <a:solidFill>
                  <a:srgbClr val="FFFF00"/>
                </a:solidFill>
                <a:latin typeface="Arial Rounded MT Bold"/>
              </a:rPr>
              <a:t>produção</a:t>
            </a:r>
            <a:r>
              <a:rPr lang="en-US" sz="2700" b="1" dirty="0">
                <a:solidFill>
                  <a:srgbClr val="FFFF00"/>
                </a:solidFill>
                <a:latin typeface="Arial Rounded MT Bold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Arial Rounded MT Bold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Arial Rounded MT Bold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Arial Rounded MT Bold"/>
              </a:rPr>
              <a:t>pequenas</a:t>
            </a:r>
            <a:r>
              <a:rPr lang="en-US" sz="2700" b="1" dirty="0">
                <a:solidFill>
                  <a:srgbClr val="FFFF00"/>
                </a:solidFill>
                <a:latin typeface="Arial Rounded MT Bold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Arial Rounded MT Bold"/>
              </a:rPr>
              <a:t>áreas</a:t>
            </a:r>
            <a:r>
              <a:rPr lang="en-US" sz="2700" b="1" dirty="0">
                <a:solidFill>
                  <a:srgbClr val="FFFF00"/>
                </a:solidFill>
                <a:latin typeface="Arial Rounded MT Bold"/>
              </a:rPr>
              <a:t> e Mercado local</a:t>
            </a:r>
          </a:p>
        </p:txBody>
      </p:sp>
      <p:sp>
        <p:nvSpPr>
          <p:cNvPr id="114693" name="CaixaDeTexto 2"/>
          <p:cNvSpPr txBox="1">
            <a:spLocks noChangeArrowheads="1"/>
          </p:cNvSpPr>
          <p:nvPr/>
        </p:nvSpPr>
        <p:spPr bwMode="auto">
          <a:xfrm>
            <a:off x="1547813" y="2727325"/>
            <a:ext cx="61722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 sz="2100" b="1">
                <a:latin typeface="Arial Rounded MT Bold"/>
              </a:rPr>
              <a:t>Logística: reduz custos transporte, afeta a qualidade do produto</a:t>
            </a:r>
          </a:p>
          <a:p>
            <a:endParaRPr lang="en-US" altLang="pt-BR" sz="2100" b="1">
              <a:latin typeface="Arial Rounded MT Bold"/>
            </a:endParaRPr>
          </a:p>
          <a:p>
            <a:r>
              <a:rPr lang="en-US" altLang="pt-BR" sz="2100" b="1">
                <a:latin typeface="Arial Rounded MT Bold"/>
              </a:rPr>
              <a:t>Maior integração produtor/consumidor</a:t>
            </a:r>
          </a:p>
          <a:p>
            <a:endParaRPr lang="en-US" altLang="pt-BR" sz="2100" b="1">
              <a:latin typeface="Arial Rounded MT Bold"/>
            </a:endParaRPr>
          </a:p>
          <a:p>
            <a:r>
              <a:rPr lang="en-US" altLang="pt-BR" sz="2100" b="1">
                <a:latin typeface="Arial Rounded MT Bold"/>
              </a:rPr>
              <a:t>Credibilidade à marca</a:t>
            </a:r>
          </a:p>
          <a:p>
            <a:endParaRPr lang="en-US" altLang="pt-BR" sz="2100" b="1">
              <a:latin typeface="Arial Rounded MT Bold"/>
            </a:endParaRPr>
          </a:p>
          <a:p>
            <a:r>
              <a:rPr lang="en-US" altLang="pt-BR" sz="2100" b="1">
                <a:latin typeface="Arial Rounded MT Bold"/>
              </a:rPr>
              <a:t>Possibilidade de venda direta do produto</a:t>
            </a:r>
          </a:p>
          <a:p>
            <a:endParaRPr lang="en-US" altLang="pt-BR" sz="2100" b="1">
              <a:latin typeface="Arial Rounded MT Bold"/>
            </a:endParaRPr>
          </a:p>
          <a:p>
            <a:endParaRPr lang="en-US" altLang="pt-BR" sz="2100" b="1">
              <a:latin typeface="Arial Rounded MT Bold"/>
            </a:endParaRPr>
          </a:p>
          <a:p>
            <a:endParaRPr lang="en-US" altLang="pt-BR" sz="2100" b="1">
              <a:latin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46" y="1113762"/>
            <a:ext cx="6172200" cy="533040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 smtClean="0"/>
              <a:t>Hidroponia</a:t>
            </a:r>
            <a:endParaRPr lang="en-US" b="1" dirty="0"/>
          </a:p>
        </p:txBody>
      </p:sp>
      <p:pic>
        <p:nvPicPr>
          <p:cNvPr id="63494" name="Picture 6" descr="https://fbcdn-photos-b-a.akamaihd.net/hphotos-ak-xpf1/v/t1.0-0/c80.0.206.206/p206x206/11667402_902741713106170_3082830446843384233_n.jpg?oh=3a6c17ec0bbb0071b12886a476dca912&amp;oe=57C5D464&amp;__gda__=1474285573_57685548a6117794d39669b8e3b4e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6925" y="2457450"/>
            <a:ext cx="1884363" cy="188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2457450"/>
            <a:ext cx="2455862" cy="3273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CaixaDeTexto 2"/>
          <p:cNvSpPr txBox="1">
            <a:spLocks noChangeArrowheads="1"/>
          </p:cNvSpPr>
          <p:nvPr/>
        </p:nvSpPr>
        <p:spPr bwMode="auto">
          <a:xfrm>
            <a:off x="227013" y="2655888"/>
            <a:ext cx="2722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>
                <a:solidFill>
                  <a:srgbClr val="FF0000"/>
                </a:solidFill>
              </a:rPr>
              <a:t>Produção local em áreas urbanas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418" y="1063230"/>
            <a:ext cx="8287828" cy="583406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>
              <a:defRPr/>
            </a:pPr>
            <a:r>
              <a:rPr lang="pt-BR" sz="3000" b="1" dirty="0">
                <a:solidFill>
                  <a:srgbClr val="002060"/>
                </a:solidFill>
                <a:latin typeface="Arial Rounded MT Bold" pitchFamily="34" charset="0"/>
              </a:rPr>
              <a:t>Principais hortaliças </a:t>
            </a:r>
          </a:p>
        </p:txBody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Alface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Rúcula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Agrião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Almeirão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Menta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Salsa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Cebolinha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Manjericão</a:t>
            </a:r>
          </a:p>
          <a:p>
            <a:pPr>
              <a:lnSpc>
                <a:spcPct val="80000"/>
              </a:lnSpc>
            </a:pPr>
            <a:r>
              <a:rPr lang="pt-BR" altLang="pt-BR" b="1" smtClean="0">
                <a:latin typeface="Arial Rounded MT Bold"/>
              </a:rPr>
              <a:t>Morango</a:t>
            </a:r>
          </a:p>
          <a:p>
            <a:pPr>
              <a:lnSpc>
                <a:spcPct val="80000"/>
              </a:lnSpc>
            </a:pPr>
            <a:endParaRPr lang="pt-BR" altLang="pt-BR" b="1" smtClean="0">
              <a:solidFill>
                <a:schemeClr val="bg1"/>
              </a:solidFill>
              <a:latin typeface="Arial Rounded MT Bold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418" y="1063229"/>
            <a:ext cx="8210189" cy="638175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002060"/>
                </a:solidFill>
                <a:latin typeface="Arial Rounded MT Bold" pitchFamily="34" charset="0"/>
              </a:rPr>
              <a:t>Hortaliças folhosas</a:t>
            </a:r>
          </a:p>
        </p:txBody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 b="1" smtClean="0"/>
              <a:t>Ciclo rápido</a:t>
            </a:r>
          </a:p>
          <a:p>
            <a:r>
              <a:rPr lang="pt-BR" altLang="pt-BR" b="1" smtClean="0"/>
              <a:t>Maior precocidade</a:t>
            </a:r>
          </a:p>
          <a:p>
            <a:r>
              <a:rPr lang="pt-BR" altLang="pt-BR" b="1" smtClean="0"/>
              <a:t>Produto diferenciado</a:t>
            </a:r>
          </a:p>
          <a:p>
            <a:r>
              <a:rPr lang="pt-BR" altLang="pt-BR" b="1" smtClean="0"/>
              <a:t>Retorno rápido do investimento</a:t>
            </a:r>
          </a:p>
          <a:p>
            <a:r>
              <a:rPr lang="pt-BR" altLang="pt-BR" b="1" smtClean="0"/>
              <a:t>Maior valor agregado do produto</a:t>
            </a:r>
          </a:p>
          <a:p>
            <a:r>
              <a:rPr lang="pt-BR" altLang="pt-BR" b="1" smtClean="0"/>
              <a:t>Maior estabilidade de preços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1458913"/>
            <a:ext cx="8229600" cy="2192337"/>
          </a:xfrm>
        </p:spPr>
        <p:txBody>
          <a:bodyPr/>
          <a:lstStyle/>
          <a:p>
            <a:pPr algn="l" eaLnBrk="1" hangingPunct="1"/>
            <a:r>
              <a:rPr lang="pt-BR" altLang="en-US" sz="2800" smtClean="0"/>
              <a:t>Termodormência: não germinação após redução da temperatura</a:t>
            </a:r>
            <a:br>
              <a:rPr lang="pt-BR" altLang="en-US" sz="2800" smtClean="0"/>
            </a:br>
            <a:r>
              <a:rPr lang="pt-BR" altLang="en-US" sz="2800" smtClean="0"/>
              <a:t/>
            </a:r>
            <a:br>
              <a:rPr lang="pt-BR" altLang="en-US" sz="2800" smtClean="0"/>
            </a:br>
            <a:r>
              <a:rPr lang="pt-BR" altLang="en-US" sz="2800" smtClean="0"/>
              <a:t>Termoinibição: processo reversível quando as sementes são submetidas em temperatura adequada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3157538"/>
            <a:ext cx="8229600" cy="749300"/>
          </a:xfrm>
        </p:spPr>
        <p:txBody>
          <a:bodyPr/>
          <a:lstStyle/>
          <a:p>
            <a:pPr eaLnBrk="1" hangingPunct="1"/>
            <a:endParaRPr lang="pt-BR" altLang="en-US" smtClean="0"/>
          </a:p>
          <a:p>
            <a:pPr eaLnBrk="1" hangingPunct="1"/>
            <a:endParaRPr lang="pt-BR" altLang="en-US" smtClean="0"/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1650" y="4129425"/>
            <a:ext cx="820737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800" b="1" dirty="0" smtClean="0"/>
              <a:t>Quebra de dormência</a:t>
            </a: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76250" y="5145088"/>
            <a:ext cx="76327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Câmara fria (4 </a:t>
            </a:r>
            <a:r>
              <a:rPr lang="en-US" altLang="en-US" sz="2800">
                <a:cs typeface="Arial" panose="020B0604020202020204" pitchFamily="34" charset="0"/>
              </a:rPr>
              <a:t>ºC) por 48 horas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panose="020B0604020202020204" pitchFamily="34" charset="0"/>
              </a:rPr>
              <a:t>Condicionamento osmótico (pré-germinadas)</a:t>
            </a: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800" b="1" dirty="0" smtClean="0">
                <a:solidFill>
                  <a:schemeClr val="tx2"/>
                </a:solidFill>
              </a:rPr>
              <a:t>Germinação das sementes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457245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b="1" dirty="0" smtClean="0">
                <a:latin typeface="Arial Rounded MT Bold"/>
              </a:rPr>
              <a:t>Mini </a:t>
            </a:r>
            <a:r>
              <a:rPr lang="en-US" altLang="en-US" b="1" dirty="0" err="1" smtClean="0">
                <a:latin typeface="Arial Rounded MT Bold"/>
              </a:rPr>
              <a:t>alface</a:t>
            </a:r>
            <a:r>
              <a:rPr lang="en-US" altLang="en-US" b="1" dirty="0" smtClean="0">
                <a:latin typeface="Arial Rounded MT Bold"/>
              </a:rPr>
              <a:t>  </a:t>
            </a:r>
          </a:p>
        </p:txBody>
      </p:sp>
      <p:pic>
        <p:nvPicPr>
          <p:cNvPr id="118789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51350"/>
            <a:ext cx="153828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4564063"/>
            <a:ext cx="153511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4564063"/>
            <a:ext cx="156845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2" name="CaixaDeTexto 8"/>
          <p:cNvSpPr txBox="1">
            <a:spLocks noChangeArrowheads="1"/>
          </p:cNvSpPr>
          <p:nvPr/>
        </p:nvSpPr>
        <p:spPr bwMode="auto">
          <a:xfrm>
            <a:off x="1547813" y="2403475"/>
            <a:ext cx="25384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100" b="1">
                <a:latin typeface="Arial Rounded MT Bold"/>
              </a:rPr>
              <a:t>Tipo lisa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2100" b="1">
                <a:latin typeface="Arial Rounded MT Bold"/>
              </a:rPr>
              <a:t>Tipo mimosa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2100" b="1">
                <a:latin typeface="Arial Rounded MT Bold"/>
              </a:rPr>
              <a:t>Tipo romana</a:t>
            </a:r>
          </a:p>
        </p:txBody>
      </p:sp>
      <p:pic>
        <p:nvPicPr>
          <p:cNvPr id="118793" name="Picture 9" descr="https://encrypted-tbn2.gstatic.com/images?q=tbn:ANd9GcTtyxv5EnjWPjj-AhC7R2K5pQllt_2uuVM_7qkTTaQDan76ABqoa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4559300"/>
            <a:ext cx="13493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50775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altLang="en-US" b="1" dirty="0" smtClean="0">
                <a:latin typeface="Arial Rounded MT Bold"/>
              </a:rPr>
              <a:t>Alface tipo </a:t>
            </a:r>
            <a:r>
              <a:rPr lang="pt-BR" altLang="en-US" b="1" dirty="0" err="1" smtClean="0">
                <a:latin typeface="Arial Rounded MT Bold"/>
              </a:rPr>
              <a:t>frizze</a:t>
            </a:r>
            <a:endParaRPr lang="pt-BR" altLang="en-US" b="1" dirty="0" smtClean="0">
              <a:latin typeface="Arial Rounded MT Bold"/>
            </a:endParaRPr>
          </a:p>
        </p:txBody>
      </p:sp>
      <p:pic>
        <p:nvPicPr>
          <p:cNvPr id="119813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27325"/>
            <a:ext cx="22336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4" descr="http://www.sementesakama.com.br/fotos/intens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727325"/>
            <a:ext cx="25876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727325"/>
            <a:ext cx="2132012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826" y="972481"/>
            <a:ext cx="8249009" cy="421556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 smtClean="0"/>
              <a:t>Tipo</a:t>
            </a:r>
            <a:r>
              <a:rPr lang="en-US" b="1" dirty="0"/>
              <a:t> </a:t>
            </a:r>
            <a:r>
              <a:rPr lang="en-US" b="1" dirty="0" err="1" smtClean="0"/>
              <a:t>crocante</a:t>
            </a:r>
            <a:r>
              <a:rPr lang="en-US" b="1" dirty="0" smtClean="0"/>
              <a:t> </a:t>
            </a:r>
            <a:r>
              <a:rPr lang="en-US" b="1" dirty="0" err="1" smtClean="0"/>
              <a:t>tropicalizada</a:t>
            </a:r>
            <a:endParaRPr lang="pt-BR" b="1" dirty="0"/>
          </a:p>
        </p:txBody>
      </p:sp>
      <p:pic>
        <p:nvPicPr>
          <p:cNvPr id="1208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538288"/>
            <a:ext cx="1457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511300"/>
            <a:ext cx="14763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3051175"/>
            <a:ext cx="13319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2855913"/>
            <a:ext cx="11398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421188"/>
            <a:ext cx="1411288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560888"/>
            <a:ext cx="1379538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3" name="CaixaDeTexto 2"/>
          <p:cNvSpPr txBox="1">
            <a:spLocks noChangeArrowheads="1"/>
          </p:cNvSpPr>
          <p:nvPr/>
        </p:nvSpPr>
        <p:spPr bwMode="auto">
          <a:xfrm>
            <a:off x="4572000" y="1900238"/>
            <a:ext cx="1187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/>
              <a:t>Crocantela</a:t>
            </a:r>
          </a:p>
        </p:txBody>
      </p:sp>
      <p:sp>
        <p:nvSpPr>
          <p:cNvPr id="120844" name="CaixaDeTexto 9"/>
          <p:cNvSpPr txBox="1">
            <a:spLocks noChangeArrowheads="1"/>
          </p:cNvSpPr>
          <p:nvPr/>
        </p:nvSpPr>
        <p:spPr bwMode="auto">
          <a:xfrm>
            <a:off x="4611688" y="3536950"/>
            <a:ext cx="9318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/>
              <a:t>Romanela</a:t>
            </a:r>
          </a:p>
        </p:txBody>
      </p:sp>
      <p:sp>
        <p:nvSpPr>
          <p:cNvPr id="120845" name="CaixaDeTexto 10"/>
          <p:cNvSpPr txBox="1">
            <a:spLocks noChangeArrowheads="1"/>
          </p:cNvSpPr>
          <p:nvPr/>
        </p:nvSpPr>
        <p:spPr bwMode="auto">
          <a:xfrm>
            <a:off x="4572000" y="5159375"/>
            <a:ext cx="809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/>
              <a:t>Rubinela</a:t>
            </a:r>
          </a:p>
        </p:txBody>
      </p:sp>
      <p:sp>
        <p:nvSpPr>
          <p:cNvPr id="120846" name="CaixaDeTexto 8"/>
          <p:cNvSpPr txBox="1">
            <a:spLocks noChangeArrowheads="1"/>
          </p:cNvSpPr>
          <p:nvPr/>
        </p:nvSpPr>
        <p:spPr bwMode="auto">
          <a:xfrm>
            <a:off x="6405563" y="4959350"/>
            <a:ext cx="2160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/>
              <a:t>Prof. Fernando Cesar Sala</a:t>
            </a:r>
          </a:p>
        </p:txBody>
      </p:sp>
      <p:pic>
        <p:nvPicPr>
          <p:cNvPr id="120847" name="Imagem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2214563"/>
            <a:ext cx="1438275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8" name="CaixaDeTexto 15"/>
          <p:cNvSpPr txBox="1">
            <a:spLocks noChangeArrowheads="1"/>
          </p:cNvSpPr>
          <p:nvPr/>
        </p:nvSpPr>
        <p:spPr bwMode="auto">
          <a:xfrm>
            <a:off x="6405563" y="37274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/>
              <a:t>Brunela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18426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 smtClean="0"/>
              <a:t>Alface</a:t>
            </a:r>
            <a:r>
              <a:rPr lang="en-US" b="1" dirty="0" smtClean="0"/>
              <a:t> </a:t>
            </a:r>
            <a:r>
              <a:rPr lang="en-US" b="1" dirty="0" err="1" smtClean="0"/>
              <a:t>Romana</a:t>
            </a:r>
            <a:endParaRPr lang="en-US" b="1" dirty="0"/>
          </a:p>
        </p:txBody>
      </p:sp>
      <p:pic>
        <p:nvPicPr>
          <p:cNvPr id="12186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95513"/>
            <a:ext cx="244792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195513"/>
            <a:ext cx="27559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860800"/>
            <a:ext cx="27559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4" name="Retângulo 5"/>
          <p:cNvSpPr>
            <a:spLocks noChangeArrowheads="1"/>
          </p:cNvSpPr>
          <p:nvPr/>
        </p:nvSpPr>
        <p:spPr bwMode="auto">
          <a:xfrm>
            <a:off x="1160463" y="4618038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Lettuce Jamers</a:t>
            </a:r>
            <a:endParaRPr lang="en-US" altLang="pt-BR"/>
          </a:p>
        </p:txBody>
      </p:sp>
      <p:sp>
        <p:nvSpPr>
          <p:cNvPr id="121865" name="CaixaDeTexto 6"/>
          <p:cNvSpPr txBox="1">
            <a:spLocks noChangeArrowheads="1"/>
          </p:cNvSpPr>
          <p:nvPr/>
        </p:nvSpPr>
        <p:spPr bwMode="auto">
          <a:xfrm>
            <a:off x="6689725" y="3262313"/>
            <a:ext cx="1376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/>
              <a:t>Romanela – Prof. Fernando Sala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613" y="1108075"/>
            <a:ext cx="5189537" cy="43021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4500" b="1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Alface</a:t>
            </a:r>
            <a:r>
              <a:rPr lang="en-US" sz="4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roxa</a:t>
            </a:r>
            <a:r>
              <a:rPr lang="en-US" sz="4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vermelha</a:t>
            </a:r>
            <a:r>
              <a:rPr lang="en-US" sz="45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, bicolor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288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4359275"/>
            <a:ext cx="22145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565400"/>
            <a:ext cx="2238375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6575"/>
            <a:ext cx="2205038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2571750"/>
            <a:ext cx="223202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606675"/>
            <a:ext cx="2185987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8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4346575"/>
            <a:ext cx="223043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882775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18426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 smtClean="0"/>
              <a:t>Agrião</a:t>
            </a:r>
            <a:endParaRPr lang="en-US" b="1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80172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>
              <a:defRPr/>
            </a:pPr>
            <a:r>
              <a:rPr lang="pt-BR" b="1" dirty="0" smtClean="0"/>
              <a:t>RÚCULA</a:t>
            </a:r>
            <a:endParaRPr lang="pt-BR" b="1" dirty="0"/>
          </a:p>
        </p:txBody>
      </p:sp>
      <p:pic>
        <p:nvPicPr>
          <p:cNvPr id="12493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570163"/>
            <a:ext cx="439578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570163"/>
            <a:ext cx="4405312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463" y="2765425"/>
            <a:ext cx="2203450" cy="293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628650" y="1131094"/>
            <a:ext cx="7886700" cy="58017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300" b="1" dirty="0"/>
              <a:t>Espinafre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2746375"/>
            <a:ext cx="3941763" cy="295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5959" name="CaixaDeTexto 5"/>
          <p:cNvSpPr txBox="1">
            <a:spLocks noChangeArrowheads="1"/>
          </p:cNvSpPr>
          <p:nvPr/>
        </p:nvSpPr>
        <p:spPr bwMode="auto">
          <a:xfrm>
            <a:off x="204788" y="2254250"/>
            <a:ext cx="394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i="1"/>
              <a:t>Tetragonia tetragonoides</a:t>
            </a:r>
          </a:p>
        </p:txBody>
      </p:sp>
      <p:sp>
        <p:nvSpPr>
          <p:cNvPr id="125960" name="CaixaDeTexto 6"/>
          <p:cNvSpPr txBox="1">
            <a:spLocks noChangeArrowheads="1"/>
          </p:cNvSpPr>
          <p:nvPr/>
        </p:nvSpPr>
        <p:spPr bwMode="auto">
          <a:xfrm>
            <a:off x="5041900" y="2254250"/>
            <a:ext cx="3941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i="1"/>
              <a:t>Spinacea oleracea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685800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Salsa e cebolinha</a:t>
            </a:r>
            <a:br>
              <a:rPr lang="pt-BR" b="1" dirty="0" smtClean="0"/>
            </a:b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913" y="1633538"/>
            <a:ext cx="3182937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1633538"/>
            <a:ext cx="2803525" cy="210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" y="3827463"/>
            <a:ext cx="2803525" cy="210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28650" y="857251"/>
            <a:ext cx="7886700" cy="6858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300" b="1" dirty="0"/>
              <a:t/>
            </a:r>
            <a:br>
              <a:rPr lang="pt-BR" sz="3300" b="1" dirty="0"/>
            </a:br>
            <a:r>
              <a:rPr lang="pt-BR" sz="3300" b="1" dirty="0"/>
              <a:t>Coentro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2749550"/>
            <a:ext cx="4097338" cy="307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49550"/>
            <a:ext cx="4097338" cy="307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b="1" smtClean="0"/>
              <a:t>Peletização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5413"/>
            <a:ext cx="8229600" cy="4192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en-US" sz="2800" b="1" smtClean="0"/>
              <a:t>Vantagens:</a:t>
            </a:r>
          </a:p>
          <a:p>
            <a:pPr eaLnBrk="1" hangingPunct="1"/>
            <a:endParaRPr lang="pt-BR" altLang="en-US" sz="2800" smtClean="0"/>
          </a:p>
          <a:p>
            <a:pPr eaLnBrk="1" hangingPunct="1"/>
            <a:r>
              <a:rPr lang="pt-BR" altLang="en-US" sz="2800" smtClean="0"/>
              <a:t>Favorece a semeadura</a:t>
            </a:r>
          </a:p>
          <a:p>
            <a:pPr eaLnBrk="1" hangingPunct="1"/>
            <a:r>
              <a:rPr lang="pt-BR" altLang="en-US" sz="2800" smtClean="0"/>
              <a:t>Elimina a prática de desbaste</a:t>
            </a:r>
          </a:p>
          <a:p>
            <a:pPr eaLnBrk="1" hangingPunct="1"/>
            <a:r>
              <a:rPr lang="pt-BR" altLang="en-US" sz="2800" smtClean="0"/>
              <a:t>Possibilita a incorporação de produtos no pelete.</a:t>
            </a:r>
          </a:p>
          <a:p>
            <a:pPr eaLnBrk="1" hangingPunct="1"/>
            <a:r>
              <a:rPr lang="pt-BR" altLang="en-US" sz="2800" smtClean="0"/>
              <a:t>Pode ser associada com outra técnica (Priming)</a:t>
            </a:r>
          </a:p>
          <a:p>
            <a:pPr eaLnBrk="1" hangingPunct="1"/>
            <a:endParaRPr lang="pt-BR" altLang="en-US" smtClean="0"/>
          </a:p>
        </p:txBody>
      </p:sp>
      <p:pic>
        <p:nvPicPr>
          <p:cNvPr id="183298" name="Picture 2" descr="best seed treatments for lettu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475" y="1401763"/>
            <a:ext cx="2603500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401763"/>
            <a:ext cx="2230438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Resultado de imagem para manjericao hidropon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2306638"/>
            <a:ext cx="44291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8" descr="Resultado de imagem para manjericao cam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6638"/>
            <a:ext cx="4411663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28650" y="857251"/>
            <a:ext cx="7886700" cy="6858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300" b="1" dirty="0"/>
              <a:t/>
            </a:r>
            <a:br>
              <a:rPr lang="pt-BR" sz="3300" b="1" dirty="0"/>
            </a:br>
            <a:r>
              <a:rPr lang="pt-BR" sz="3300" b="1" dirty="0"/>
              <a:t>Manjericão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27088" y="1196975"/>
            <a:ext cx="7848600" cy="58420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Sistemas adotados no Brasil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0051" name="Imagem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3" r="2119"/>
          <a:stretch>
            <a:fillRect/>
          </a:stretch>
        </p:blipFill>
        <p:spPr bwMode="auto">
          <a:xfrm>
            <a:off x="1219200" y="2624138"/>
            <a:ext cx="670560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Rectangle 3"/>
          <p:cNvSpPr txBox="1">
            <a:spLocks noChangeArrowheads="1"/>
          </p:cNvSpPr>
          <p:nvPr/>
        </p:nvSpPr>
        <p:spPr bwMode="auto">
          <a:xfrm>
            <a:off x="2095500" y="1974850"/>
            <a:ext cx="4953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altLang="pt-BR" sz="2800" b="1">
                <a:solidFill>
                  <a:srgbClr val="C00000"/>
                </a:solidFill>
              </a:rPr>
              <a:t>Sistema hidropônico NFT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ítulo 1"/>
          <p:cNvSpPr>
            <a:spLocks noGrp="1"/>
          </p:cNvSpPr>
          <p:nvPr>
            <p:ph type="title"/>
          </p:nvPr>
        </p:nvSpPr>
        <p:spPr>
          <a:xfrm>
            <a:off x="1463675" y="857250"/>
            <a:ext cx="6172200" cy="857250"/>
          </a:xfrm>
        </p:spPr>
        <p:txBody>
          <a:bodyPr/>
          <a:lstStyle/>
          <a:p>
            <a:r>
              <a:rPr lang="pt-BR" altLang="pt-BR" smtClean="0">
                <a:solidFill>
                  <a:schemeClr val="bg1"/>
                </a:solidFill>
                <a:latin typeface="Arial Rounded MT Bold"/>
              </a:rPr>
              <a:t>Sistema NFT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127125" y="1052513"/>
            <a:ext cx="6858000" cy="45085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lIns="68580" tIns="34290" rIns="68580" bIns="3429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000" b="1" dirty="0" err="1"/>
              <a:t>Aeroponia</a:t>
            </a:r>
            <a:endParaRPr lang="pt-BR" sz="3000" b="1" dirty="0"/>
          </a:p>
        </p:txBody>
      </p:sp>
      <p:pic>
        <p:nvPicPr>
          <p:cNvPr id="131076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725738"/>
            <a:ext cx="949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rapezoide 3"/>
          <p:cNvSpPr/>
          <p:nvPr/>
        </p:nvSpPr>
        <p:spPr>
          <a:xfrm rot="10800000">
            <a:off x="2195513" y="3321050"/>
            <a:ext cx="4914900" cy="1890713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1078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2725738"/>
            <a:ext cx="949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725738"/>
            <a:ext cx="949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0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2725738"/>
            <a:ext cx="949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1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27325"/>
            <a:ext cx="949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to 10"/>
          <p:cNvCxnSpPr/>
          <p:nvPr/>
        </p:nvCxnSpPr>
        <p:spPr>
          <a:xfrm>
            <a:off x="2249488" y="3321050"/>
            <a:ext cx="48609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083" name="Grupo 98"/>
          <p:cNvGrpSpPr>
            <a:grpSpLocks/>
          </p:cNvGrpSpPr>
          <p:nvPr/>
        </p:nvGrpSpPr>
        <p:grpSpPr bwMode="auto">
          <a:xfrm>
            <a:off x="2695575" y="4154488"/>
            <a:ext cx="3743325" cy="1031875"/>
            <a:chOff x="2069079" y="4395327"/>
            <a:chExt cx="4991493" cy="1376108"/>
          </a:xfrm>
        </p:grpSpPr>
        <p:sp>
          <p:nvSpPr>
            <p:cNvPr id="12" name="Trapezoide 11"/>
            <p:cNvSpPr/>
            <p:nvPr/>
          </p:nvSpPr>
          <p:spPr>
            <a:xfrm rot="10800000">
              <a:off x="4156277" y="5377656"/>
              <a:ext cx="897537" cy="393779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617746" y="4812393"/>
              <a:ext cx="46570" cy="558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tângulo 13"/>
            <p:cNvSpPr/>
            <p:nvPr/>
          </p:nvSpPr>
          <p:spPr>
            <a:xfrm flipV="1">
              <a:off x="2147403" y="4738295"/>
              <a:ext cx="4792511" cy="465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147403" y="4545640"/>
              <a:ext cx="46570" cy="192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617746" y="4545640"/>
              <a:ext cx="46570" cy="1926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939913" y="4590099"/>
              <a:ext cx="44453" cy="1947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Seta à esquerda, à direita e acima 17"/>
            <p:cNvSpPr/>
            <p:nvPr/>
          </p:nvSpPr>
          <p:spPr>
            <a:xfrm>
              <a:off x="2069079" y="4410146"/>
              <a:ext cx="249786" cy="127025"/>
            </a:xfrm>
            <a:prstGeom prst="leftRigh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Seta à esquerda, à direita e acima 18"/>
            <p:cNvSpPr/>
            <p:nvPr/>
          </p:nvSpPr>
          <p:spPr>
            <a:xfrm>
              <a:off x="4511905" y="4395327"/>
              <a:ext cx="249786" cy="127025"/>
            </a:xfrm>
            <a:prstGeom prst="leftRigh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Seta à esquerda, à direita e acima 19"/>
            <p:cNvSpPr/>
            <p:nvPr/>
          </p:nvSpPr>
          <p:spPr>
            <a:xfrm>
              <a:off x="6810786" y="4410146"/>
              <a:ext cx="249786" cy="124909"/>
            </a:xfrm>
            <a:prstGeom prst="leftRight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1084" name="Grupo 32"/>
          <p:cNvGrpSpPr>
            <a:grpSpLocks/>
          </p:cNvGrpSpPr>
          <p:nvPr/>
        </p:nvGrpSpPr>
        <p:grpSpPr bwMode="auto">
          <a:xfrm>
            <a:off x="2511425" y="3667125"/>
            <a:ext cx="715963" cy="444500"/>
            <a:chOff x="1824842" y="3746263"/>
            <a:chExt cx="953285" cy="592400"/>
          </a:xfrm>
        </p:grpSpPr>
        <p:sp>
          <p:nvSpPr>
            <p:cNvPr id="21" name="Elipse 20"/>
            <p:cNvSpPr/>
            <p:nvPr/>
          </p:nvSpPr>
          <p:spPr>
            <a:xfrm>
              <a:off x="2330020" y="42921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Elipse 21"/>
            <p:cNvSpPr/>
            <p:nvPr/>
          </p:nvSpPr>
          <p:spPr>
            <a:xfrm>
              <a:off x="1932642" y="4270960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Elipse 22"/>
            <p:cNvSpPr/>
            <p:nvPr/>
          </p:nvSpPr>
          <p:spPr>
            <a:xfrm>
              <a:off x="2192628" y="416094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Elipse 23"/>
            <p:cNvSpPr/>
            <p:nvPr/>
          </p:nvSpPr>
          <p:spPr>
            <a:xfrm>
              <a:off x="2556187" y="412709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Elipse 24"/>
            <p:cNvSpPr/>
            <p:nvPr/>
          </p:nvSpPr>
          <p:spPr>
            <a:xfrm>
              <a:off x="1928415" y="4012843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Elipse 25"/>
            <p:cNvSpPr/>
            <p:nvPr/>
          </p:nvSpPr>
          <p:spPr>
            <a:xfrm>
              <a:off x="2706261" y="38478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Elipse 26"/>
            <p:cNvSpPr/>
            <p:nvPr/>
          </p:nvSpPr>
          <p:spPr>
            <a:xfrm>
              <a:off x="1824842" y="387532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Elipse 27"/>
            <p:cNvSpPr/>
            <p:nvPr/>
          </p:nvSpPr>
          <p:spPr>
            <a:xfrm>
              <a:off x="2330020" y="3915520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Elipse 28"/>
            <p:cNvSpPr/>
            <p:nvPr/>
          </p:nvSpPr>
          <p:spPr>
            <a:xfrm>
              <a:off x="2583665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Elipse 29"/>
            <p:cNvSpPr/>
            <p:nvPr/>
          </p:nvSpPr>
          <p:spPr>
            <a:xfrm>
              <a:off x="2000281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1085" name="Grupo 33"/>
          <p:cNvGrpSpPr>
            <a:grpSpLocks/>
          </p:cNvGrpSpPr>
          <p:nvPr/>
        </p:nvGrpSpPr>
        <p:grpSpPr bwMode="auto">
          <a:xfrm>
            <a:off x="3367088" y="3692525"/>
            <a:ext cx="714375" cy="444500"/>
            <a:chOff x="1824842" y="3746263"/>
            <a:chExt cx="953285" cy="592400"/>
          </a:xfrm>
        </p:grpSpPr>
        <p:sp>
          <p:nvSpPr>
            <p:cNvPr id="35" name="Elipse 34"/>
            <p:cNvSpPr/>
            <p:nvPr/>
          </p:nvSpPr>
          <p:spPr>
            <a:xfrm>
              <a:off x="2329024" y="4292117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Elipse 35"/>
            <p:cNvSpPr/>
            <p:nvPr/>
          </p:nvSpPr>
          <p:spPr>
            <a:xfrm>
              <a:off x="1932880" y="4270960"/>
              <a:ext cx="7202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Elipse 36"/>
            <p:cNvSpPr/>
            <p:nvPr/>
          </p:nvSpPr>
          <p:spPr>
            <a:xfrm>
              <a:off x="2193446" y="4160943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Elipse 37"/>
            <p:cNvSpPr/>
            <p:nvPr/>
          </p:nvSpPr>
          <p:spPr>
            <a:xfrm>
              <a:off x="2555693" y="4127092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Elipse 38"/>
            <p:cNvSpPr/>
            <p:nvPr/>
          </p:nvSpPr>
          <p:spPr>
            <a:xfrm>
              <a:off x="1928643" y="4012843"/>
              <a:ext cx="7202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Elipse 39"/>
            <p:cNvSpPr/>
            <p:nvPr/>
          </p:nvSpPr>
          <p:spPr>
            <a:xfrm>
              <a:off x="2706101" y="3847817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Elipse 40"/>
            <p:cNvSpPr/>
            <p:nvPr/>
          </p:nvSpPr>
          <p:spPr>
            <a:xfrm>
              <a:off x="1824842" y="3875322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Elipse 41"/>
            <p:cNvSpPr/>
            <p:nvPr/>
          </p:nvSpPr>
          <p:spPr>
            <a:xfrm>
              <a:off x="2329024" y="3915520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Elipse 42"/>
            <p:cNvSpPr/>
            <p:nvPr/>
          </p:nvSpPr>
          <p:spPr>
            <a:xfrm>
              <a:off x="2583233" y="3746263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Elipse 43"/>
            <p:cNvSpPr/>
            <p:nvPr/>
          </p:nvSpPr>
          <p:spPr>
            <a:xfrm>
              <a:off x="2000669" y="3746263"/>
              <a:ext cx="7202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1086" name="Grupo 44"/>
          <p:cNvGrpSpPr>
            <a:grpSpLocks/>
          </p:cNvGrpSpPr>
          <p:nvPr/>
        </p:nvGrpSpPr>
        <p:grpSpPr bwMode="auto">
          <a:xfrm>
            <a:off x="5149850" y="3657600"/>
            <a:ext cx="715963" cy="444500"/>
            <a:chOff x="1824842" y="3746263"/>
            <a:chExt cx="953285" cy="592400"/>
          </a:xfrm>
        </p:grpSpPr>
        <p:sp>
          <p:nvSpPr>
            <p:cNvPr id="46" name="Elipse 45"/>
            <p:cNvSpPr/>
            <p:nvPr/>
          </p:nvSpPr>
          <p:spPr>
            <a:xfrm>
              <a:off x="2330020" y="42921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Elipse 46"/>
            <p:cNvSpPr/>
            <p:nvPr/>
          </p:nvSpPr>
          <p:spPr>
            <a:xfrm>
              <a:off x="1932642" y="4270960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Elipse 47"/>
            <p:cNvSpPr/>
            <p:nvPr/>
          </p:nvSpPr>
          <p:spPr>
            <a:xfrm>
              <a:off x="2192628" y="416094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Elipse 48"/>
            <p:cNvSpPr/>
            <p:nvPr/>
          </p:nvSpPr>
          <p:spPr>
            <a:xfrm>
              <a:off x="2556187" y="412709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Elipse 49"/>
            <p:cNvSpPr/>
            <p:nvPr/>
          </p:nvSpPr>
          <p:spPr>
            <a:xfrm>
              <a:off x="1928415" y="4012843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Elipse 50"/>
            <p:cNvSpPr/>
            <p:nvPr/>
          </p:nvSpPr>
          <p:spPr>
            <a:xfrm>
              <a:off x="2706261" y="38478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Elipse 51"/>
            <p:cNvSpPr/>
            <p:nvPr/>
          </p:nvSpPr>
          <p:spPr>
            <a:xfrm>
              <a:off x="1824842" y="387532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Elipse 52"/>
            <p:cNvSpPr/>
            <p:nvPr/>
          </p:nvSpPr>
          <p:spPr>
            <a:xfrm>
              <a:off x="2330020" y="3915520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Elipse 53"/>
            <p:cNvSpPr/>
            <p:nvPr/>
          </p:nvSpPr>
          <p:spPr>
            <a:xfrm>
              <a:off x="2583665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Elipse 54"/>
            <p:cNvSpPr/>
            <p:nvPr/>
          </p:nvSpPr>
          <p:spPr>
            <a:xfrm>
              <a:off x="2000281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1087" name="Grupo 66"/>
          <p:cNvGrpSpPr>
            <a:grpSpLocks/>
          </p:cNvGrpSpPr>
          <p:nvPr/>
        </p:nvGrpSpPr>
        <p:grpSpPr bwMode="auto">
          <a:xfrm>
            <a:off x="4217988" y="3667125"/>
            <a:ext cx="715962" cy="444500"/>
            <a:chOff x="1824842" y="3746263"/>
            <a:chExt cx="953285" cy="592400"/>
          </a:xfrm>
        </p:grpSpPr>
        <p:sp>
          <p:nvSpPr>
            <p:cNvPr id="68" name="Elipse 67"/>
            <p:cNvSpPr/>
            <p:nvPr/>
          </p:nvSpPr>
          <p:spPr>
            <a:xfrm>
              <a:off x="2330019" y="42921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Elipse 68"/>
            <p:cNvSpPr/>
            <p:nvPr/>
          </p:nvSpPr>
          <p:spPr>
            <a:xfrm>
              <a:off x="1932641" y="4270960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Elipse 69"/>
            <p:cNvSpPr/>
            <p:nvPr/>
          </p:nvSpPr>
          <p:spPr>
            <a:xfrm>
              <a:off x="2192628" y="416094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Elipse 70"/>
            <p:cNvSpPr/>
            <p:nvPr/>
          </p:nvSpPr>
          <p:spPr>
            <a:xfrm>
              <a:off x="2556188" y="412709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Elipse 71"/>
            <p:cNvSpPr/>
            <p:nvPr/>
          </p:nvSpPr>
          <p:spPr>
            <a:xfrm>
              <a:off x="1928413" y="4012843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Elipse 72"/>
            <p:cNvSpPr/>
            <p:nvPr/>
          </p:nvSpPr>
          <p:spPr>
            <a:xfrm>
              <a:off x="2706261" y="38478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Elipse 73"/>
            <p:cNvSpPr/>
            <p:nvPr/>
          </p:nvSpPr>
          <p:spPr>
            <a:xfrm>
              <a:off x="1824842" y="387532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Elipse 74"/>
            <p:cNvSpPr/>
            <p:nvPr/>
          </p:nvSpPr>
          <p:spPr>
            <a:xfrm>
              <a:off x="2330019" y="3915520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Elipse 75"/>
            <p:cNvSpPr/>
            <p:nvPr/>
          </p:nvSpPr>
          <p:spPr>
            <a:xfrm>
              <a:off x="2583665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Elipse 76"/>
            <p:cNvSpPr/>
            <p:nvPr/>
          </p:nvSpPr>
          <p:spPr>
            <a:xfrm>
              <a:off x="2000280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1088" name="Grupo 77"/>
          <p:cNvGrpSpPr>
            <a:grpSpLocks/>
          </p:cNvGrpSpPr>
          <p:nvPr/>
        </p:nvGrpSpPr>
        <p:grpSpPr bwMode="auto">
          <a:xfrm>
            <a:off x="6111875" y="3609975"/>
            <a:ext cx="715963" cy="444500"/>
            <a:chOff x="1824842" y="3746263"/>
            <a:chExt cx="953285" cy="592400"/>
          </a:xfrm>
        </p:grpSpPr>
        <p:sp>
          <p:nvSpPr>
            <p:cNvPr id="79" name="Elipse 78"/>
            <p:cNvSpPr/>
            <p:nvPr/>
          </p:nvSpPr>
          <p:spPr>
            <a:xfrm>
              <a:off x="2330020" y="42921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Elipse 79"/>
            <p:cNvSpPr/>
            <p:nvPr/>
          </p:nvSpPr>
          <p:spPr>
            <a:xfrm>
              <a:off x="1932642" y="4270960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Elipse 80"/>
            <p:cNvSpPr/>
            <p:nvPr/>
          </p:nvSpPr>
          <p:spPr>
            <a:xfrm>
              <a:off x="2192628" y="416094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Elipse 81"/>
            <p:cNvSpPr/>
            <p:nvPr/>
          </p:nvSpPr>
          <p:spPr>
            <a:xfrm>
              <a:off x="2556187" y="412709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Elipse 82"/>
            <p:cNvSpPr/>
            <p:nvPr/>
          </p:nvSpPr>
          <p:spPr>
            <a:xfrm>
              <a:off x="1928415" y="4012843"/>
              <a:ext cx="71866" cy="444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Elipse 83"/>
            <p:cNvSpPr/>
            <p:nvPr/>
          </p:nvSpPr>
          <p:spPr>
            <a:xfrm>
              <a:off x="2706261" y="3847817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Elipse 84"/>
            <p:cNvSpPr/>
            <p:nvPr/>
          </p:nvSpPr>
          <p:spPr>
            <a:xfrm>
              <a:off x="1824842" y="3875322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Elipse 85"/>
            <p:cNvSpPr/>
            <p:nvPr/>
          </p:nvSpPr>
          <p:spPr>
            <a:xfrm>
              <a:off x="2330020" y="3915520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Elipse 86"/>
            <p:cNvSpPr/>
            <p:nvPr/>
          </p:nvSpPr>
          <p:spPr>
            <a:xfrm>
              <a:off x="2583665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Elipse 87"/>
            <p:cNvSpPr/>
            <p:nvPr/>
          </p:nvSpPr>
          <p:spPr>
            <a:xfrm>
              <a:off x="2000281" y="3746263"/>
              <a:ext cx="71866" cy="46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90" name="Conector reto 89"/>
          <p:cNvCxnSpPr/>
          <p:nvPr/>
        </p:nvCxnSpPr>
        <p:spPr>
          <a:xfrm flipV="1">
            <a:off x="4611688" y="5110163"/>
            <a:ext cx="2967037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>
            <a:off x="7505700" y="4562475"/>
            <a:ext cx="0" cy="65405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m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4119563"/>
            <a:ext cx="311150" cy="495300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00" name="Texto explicativo em elipse 99"/>
          <p:cNvSpPr/>
          <p:nvPr/>
        </p:nvSpPr>
        <p:spPr>
          <a:xfrm>
            <a:off x="1181100" y="1600200"/>
            <a:ext cx="1855788" cy="1339850"/>
          </a:xfrm>
          <a:prstGeom prst="wedgeEllipseCallout">
            <a:avLst>
              <a:gd name="adj1" fmla="val 22121"/>
              <a:gd name="adj2" fmla="val 1110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b="1" dirty="0" err="1">
                <a:solidFill>
                  <a:schemeClr val="tx1"/>
                </a:solidFill>
              </a:rPr>
              <a:t>Água</a:t>
            </a:r>
            <a:r>
              <a:rPr lang="en-US" sz="1500" b="1" dirty="0">
                <a:solidFill>
                  <a:schemeClr val="tx1"/>
                </a:solidFill>
              </a:rPr>
              <a:t> + </a:t>
            </a:r>
            <a:r>
              <a:rPr lang="en-US" sz="1500" b="1" dirty="0" err="1">
                <a:solidFill>
                  <a:schemeClr val="tx1"/>
                </a:solidFill>
              </a:rPr>
              <a:t>nutrientes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aplicados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nas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raízes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por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nebulização</a:t>
            </a:r>
            <a:endParaRPr lang="en-US" sz="15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3"/>
          <p:cNvSpPr>
            <a:spLocks noChangeArrowheads="1"/>
          </p:cNvSpPr>
          <p:nvPr/>
        </p:nvSpPr>
        <p:spPr bwMode="auto">
          <a:xfrm>
            <a:off x="1709738" y="1052513"/>
            <a:ext cx="5829300" cy="323850"/>
          </a:xfrm>
          <a:prstGeom prst="rect">
            <a:avLst/>
          </a:prstGeom>
          <a:noFill/>
          <a:ln>
            <a:noFill/>
          </a:ln>
          <a:effectLst>
            <a:outerShdw dist="254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/>
              <a:t>Produção de batata semente</a:t>
            </a:r>
            <a:endParaRPr lang="pt-BR" altLang="en-US" sz="2400" b="1">
              <a:solidFill>
                <a:srgbClr val="FFFF99"/>
              </a:solidFill>
            </a:endParaRPr>
          </a:p>
        </p:txBody>
      </p:sp>
      <p:pic>
        <p:nvPicPr>
          <p:cNvPr id="243721" name="Picture 9" descr="http://spudsmart.com/site/wp-content/uploads/2014/10/tuber-set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113" y="2143125"/>
            <a:ext cx="3586162" cy="238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0" name="Picture 2" descr="http://taga.co.in/writeups/chobi/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338" y="2144713"/>
            <a:ext cx="3105150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981200"/>
            <a:ext cx="6248400" cy="483870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2800" b="1">
                <a:solidFill>
                  <a:srgbClr val="C00000"/>
                </a:solidFill>
              </a:rPr>
              <a:t>Vantagens: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2400" b="1"/>
              <a:t>Maior controle das condições climáticas de cultivo (temperatura, luminosidade e umidade relativa do ar),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2400" b="1"/>
              <a:t>Não incidência de chuvas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2400" b="1"/>
              <a:t>Redução da ocorrência de pragas e doenças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27088" y="1196975"/>
            <a:ext cx="7848600" cy="58420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Local de cultivo - ESTUFAS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3554" name="Picture 2" descr="C:\Users\rcampagnol\Documents\ESALQ\SERVIÇOS PRESTADOS\CARTILHA SENAR\CULTIVO HIDROPÔNICO NFT\FOTOS\F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1200" y="1854200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1200" y="3340100"/>
            <a:ext cx="182880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:\Users\rcampagnol\Documents\ESALQ\SERVIÇOS PRESTADOS\CARTILHA SENAR\CULTIVO HIDROPÔNICO NFT\FOTOS\F9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1200" y="4483100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27088" y="1196975"/>
            <a:ext cx="7848600" cy="58420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Local de cultivo - TELADOS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2530" name="Picture 2" descr="C:\Users\rcampagnol\Documents\ESALQ\SERVIÇOS PRESTADOS\CARTILHA SENAR\CULTIVO HIDROPÔNICO NFT\FOTOS\F2B.JPG"/>
          <p:cNvPicPr>
            <a:picLocks noChangeAspect="1" noChangeArrowheads="1"/>
          </p:cNvPicPr>
          <p:nvPr/>
        </p:nvPicPr>
        <p:blipFill rotWithShape="1">
          <a:blip r:embed="rId2"/>
          <a:srcRect l="28958" b="53632"/>
          <a:stretch/>
        </p:blipFill>
        <p:spPr bwMode="auto">
          <a:xfrm>
            <a:off x="4572000" y="2025650"/>
            <a:ext cx="4330700" cy="37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2" name="Rectangle 3"/>
          <p:cNvSpPr txBox="1">
            <a:spLocks noChangeArrowheads="1"/>
          </p:cNvSpPr>
          <p:nvPr/>
        </p:nvSpPr>
        <p:spPr bwMode="auto">
          <a:xfrm>
            <a:off x="304800" y="2036763"/>
            <a:ext cx="3886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altLang="pt-BR" sz="2800" b="1"/>
              <a:t>Cultivo hidropônico sob </a:t>
            </a:r>
            <a:r>
              <a:rPr lang="pt-BR" altLang="pt-BR" sz="2800" b="1">
                <a:solidFill>
                  <a:srgbClr val="C00000"/>
                </a:solidFill>
              </a:rPr>
              <a:t>TELADO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Local de cultivo – A CÉU ABERTO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6197" name="Rectangle 3"/>
          <p:cNvSpPr txBox="1">
            <a:spLocks noChangeArrowheads="1"/>
          </p:cNvSpPr>
          <p:nvPr/>
        </p:nvSpPr>
        <p:spPr bwMode="auto">
          <a:xfrm>
            <a:off x="304800" y="2036763"/>
            <a:ext cx="3886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altLang="pt-BR" sz="2800" b="1"/>
              <a:t>Cultivo hidropônico a </a:t>
            </a:r>
            <a:r>
              <a:rPr lang="pt-BR" altLang="pt-BR" sz="2800" b="1">
                <a:solidFill>
                  <a:srgbClr val="C00000"/>
                </a:solidFill>
              </a:rPr>
              <a:t>CÉU ABERTO</a:t>
            </a:r>
          </a:p>
        </p:txBody>
      </p:sp>
      <p:pic>
        <p:nvPicPr>
          <p:cNvPr id="24578" name="Picture 2" descr="C:\Users\rcampagnol\Documents\ESALQ\SERVIÇOS PRESTADOS\CARTILHA SENAR\CULTIVO HIDROPÔNICO NFT\FOTOS\F2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17170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>
              <a:defRPr/>
            </a:pPr>
            <a:r>
              <a:rPr lang="en-US" b="1" dirty="0" err="1" smtClean="0">
                <a:latin typeface="Arial Rounded MT Bold"/>
              </a:rPr>
              <a:t>Hortaliças</a:t>
            </a:r>
            <a:r>
              <a:rPr lang="en-US" b="1" dirty="0" smtClean="0">
                <a:latin typeface="Arial Rounded MT Bold"/>
              </a:rPr>
              <a:t> </a:t>
            </a:r>
            <a:r>
              <a:rPr lang="en-US" b="1" dirty="0" err="1" smtClean="0">
                <a:latin typeface="Arial Rounded MT Bold"/>
              </a:rPr>
              <a:t>cultivadas</a:t>
            </a:r>
            <a:r>
              <a:rPr lang="en-US" b="1" dirty="0">
                <a:latin typeface="Arial Rounded MT Bold"/>
              </a:rPr>
              <a:t> </a:t>
            </a:r>
            <a:r>
              <a:rPr lang="en-US" b="1" dirty="0" err="1" smtClean="0">
                <a:latin typeface="Arial Rounded MT Bold"/>
              </a:rPr>
              <a:t>em</a:t>
            </a:r>
            <a:r>
              <a:rPr lang="en-US" b="1" dirty="0" smtClean="0">
                <a:latin typeface="Arial Rounded MT Bold"/>
              </a:rPr>
              <a:t> </a:t>
            </a:r>
            <a:r>
              <a:rPr lang="en-US" b="1" dirty="0" err="1" smtClean="0">
                <a:latin typeface="Arial Rounded MT Bold"/>
              </a:rPr>
              <a:t>Hidroponia</a:t>
            </a:r>
            <a:endParaRPr lang="en-US" b="1" dirty="0">
              <a:latin typeface="Arial Rounded MT Bold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586641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>
              <a:defRPr/>
            </a:pPr>
            <a:r>
              <a:rPr lang="pt-BR" b="1" dirty="0" smtClean="0"/>
              <a:t>Hortaliças baby</a:t>
            </a:r>
            <a:endParaRPr lang="pt-BR" b="1" dirty="0"/>
          </a:p>
        </p:txBody>
      </p:sp>
      <p:pic>
        <p:nvPicPr>
          <p:cNvPr id="1026" name="Picture 2" descr="http://metrocrops.com/images/pasted%20image%20628x451.jpg?crc=37995798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3136900"/>
            <a:ext cx="3317875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6" name="AutoShape 4" descr="Ack Micro Mix 1 pk"/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138247" name="Picture 6" descr="Ack Micro Mix 1 p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2571750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8" name="Picture 8" descr="Organic Herb Mixed Sal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2916238"/>
            <a:ext cx="19272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9" name="Picture 10" descr="Farm Fresh Mixed Sal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2916238"/>
            <a:ext cx="1747837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981200"/>
            <a:ext cx="8229600" cy="1550988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Tamanho ou capacidade: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Deve ser calculada em função do volume de solução exigido pelas plantas em cada fase de produção.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Reservatórios de solução nutritiva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3581400"/>
            <a:ext cx="2560638" cy="192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://www.revistacampoenegocios.com.br/wp-content/uploads/2014/12/Foto-01-A-Abrir-mat%C3%A9ria-com-a-foto-01-A-sobreposta-na-foto-01-Cr%C3%A9ditos-Adriano-Delaze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3200" y="3582988"/>
            <a:ext cx="2560638" cy="19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2" name="CaixaDeTexto 1"/>
          <p:cNvSpPr txBox="1">
            <a:spLocks noChangeArrowheads="1"/>
          </p:cNvSpPr>
          <p:nvPr/>
        </p:nvSpPr>
        <p:spPr bwMode="auto">
          <a:xfrm>
            <a:off x="4314825" y="4127500"/>
            <a:ext cx="60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4800" b="1"/>
              <a:t>X</a:t>
            </a:r>
          </a:p>
        </p:txBody>
      </p:sp>
      <p:sp>
        <p:nvSpPr>
          <p:cNvPr id="139273" name="CaixaDeTexto 4"/>
          <p:cNvSpPr txBox="1">
            <a:spLocks noChangeArrowheads="1"/>
          </p:cNvSpPr>
          <p:nvPr/>
        </p:nvSpPr>
        <p:spPr bwMode="auto">
          <a:xfrm>
            <a:off x="1295400" y="5562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/>
              <a:t>Grandes</a:t>
            </a:r>
          </a:p>
        </p:txBody>
      </p:sp>
      <p:sp>
        <p:nvSpPr>
          <p:cNvPr id="139274" name="CaixaDeTexto 9"/>
          <p:cNvSpPr txBox="1">
            <a:spLocks noChangeArrowheads="1"/>
          </p:cNvSpPr>
          <p:nvPr/>
        </p:nvSpPr>
        <p:spPr bwMode="auto">
          <a:xfrm>
            <a:off x="5156200" y="5562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/>
              <a:t>Pequenos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6477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/>
              <a:t>Desvantagens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Custo mais elevado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Perda de vigor das sementes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Menor velocidade de emissão da raiz primária</a:t>
            </a:r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1981200"/>
            <a:ext cx="8229600" cy="4027488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5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Volume de solução nutritiva  por planta (L planta</a:t>
            </a:r>
            <a:r>
              <a:rPr lang="pt-BR" altLang="pt-BR" sz="2400" b="1" baseline="30000">
                <a:solidFill>
                  <a:srgbClr val="C00000"/>
                </a:solidFill>
              </a:rPr>
              <a:t>-1</a:t>
            </a:r>
            <a:r>
              <a:rPr lang="pt-BR" altLang="pt-BR" sz="2400" b="1">
                <a:solidFill>
                  <a:srgbClr val="C00000"/>
                </a:solidFill>
              </a:rPr>
              <a:t>):</a:t>
            </a:r>
          </a:p>
          <a:p>
            <a:pPr eaLnBrk="1" hangingPunct="1">
              <a:lnSpc>
                <a:spcPts val="3500"/>
              </a:lnSpc>
            </a:pPr>
            <a:r>
              <a:rPr lang="pt-BR" altLang="pt-BR" sz="2200" b="1"/>
              <a:t>De </a:t>
            </a:r>
            <a:r>
              <a:rPr lang="pt-BR" altLang="pt-BR" sz="2800" b="1"/>
              <a:t>0,1</a:t>
            </a:r>
            <a:r>
              <a:rPr lang="pt-BR" altLang="pt-BR" sz="2200" b="1"/>
              <a:t> a </a:t>
            </a:r>
            <a:r>
              <a:rPr lang="pt-BR" altLang="pt-BR" sz="2800" b="1"/>
              <a:t>0,25</a:t>
            </a:r>
            <a:r>
              <a:rPr lang="pt-BR" altLang="pt-BR" sz="2200" b="1"/>
              <a:t> para </a:t>
            </a:r>
            <a:r>
              <a:rPr lang="pt-BR" altLang="pt-BR" sz="2200" b="1">
                <a:solidFill>
                  <a:srgbClr val="FFC000"/>
                </a:solidFill>
              </a:rPr>
              <a:t>BERÇÁRIO</a:t>
            </a:r>
            <a:r>
              <a:rPr lang="pt-BR" altLang="pt-BR" sz="2200" b="1"/>
              <a:t>; </a:t>
            </a:r>
          </a:p>
          <a:p>
            <a:pPr eaLnBrk="1" hangingPunct="1">
              <a:lnSpc>
                <a:spcPts val="3500"/>
              </a:lnSpc>
            </a:pPr>
            <a:r>
              <a:rPr lang="pt-BR" altLang="pt-BR" sz="2200" b="1"/>
              <a:t>De </a:t>
            </a:r>
            <a:r>
              <a:rPr lang="pt-BR" altLang="pt-BR" sz="2800" b="1"/>
              <a:t>0,25</a:t>
            </a:r>
            <a:r>
              <a:rPr lang="pt-BR" altLang="pt-BR" sz="2200" b="1"/>
              <a:t> a </a:t>
            </a:r>
            <a:r>
              <a:rPr lang="pt-BR" altLang="pt-BR" sz="2800" b="1"/>
              <a:t>0,5</a:t>
            </a:r>
            <a:r>
              <a:rPr lang="pt-BR" altLang="pt-BR" sz="2200" b="1"/>
              <a:t> para plantas de </a:t>
            </a:r>
            <a:r>
              <a:rPr lang="pt-BR" altLang="pt-BR" sz="2200" b="1">
                <a:solidFill>
                  <a:srgbClr val="00B050"/>
                </a:solidFill>
              </a:rPr>
              <a:t>PEQUENO PORTE </a:t>
            </a:r>
            <a:r>
              <a:rPr lang="pt-BR" altLang="pt-BR" sz="2200" b="1"/>
              <a:t>(rúcula, almeirão);</a:t>
            </a:r>
          </a:p>
          <a:p>
            <a:pPr eaLnBrk="1" hangingPunct="1">
              <a:lnSpc>
                <a:spcPts val="3500"/>
              </a:lnSpc>
            </a:pPr>
            <a:r>
              <a:rPr lang="pt-BR" altLang="pt-BR" sz="2200" b="1"/>
              <a:t>De </a:t>
            </a:r>
            <a:r>
              <a:rPr lang="pt-BR" altLang="pt-BR" sz="2800" b="1"/>
              <a:t>0,5</a:t>
            </a:r>
            <a:r>
              <a:rPr lang="pt-BR" altLang="pt-BR" sz="2200" b="1"/>
              <a:t> a </a:t>
            </a:r>
            <a:r>
              <a:rPr lang="pt-BR" altLang="pt-BR" sz="2800" b="1"/>
              <a:t>1,0</a:t>
            </a:r>
            <a:r>
              <a:rPr lang="pt-BR" altLang="pt-BR" sz="2200" b="1"/>
              <a:t> para plantas de </a:t>
            </a:r>
            <a:r>
              <a:rPr lang="pt-BR" altLang="pt-BR" sz="2200" b="1">
                <a:solidFill>
                  <a:srgbClr val="8AC6CD"/>
                </a:solidFill>
              </a:rPr>
              <a:t>PORTE</a:t>
            </a:r>
            <a:r>
              <a:rPr lang="pt-BR" altLang="pt-BR" sz="2200" b="1"/>
              <a:t> </a:t>
            </a:r>
            <a:r>
              <a:rPr lang="pt-BR" altLang="pt-BR" sz="2200" b="1">
                <a:solidFill>
                  <a:srgbClr val="8AC6CD"/>
                </a:solidFill>
              </a:rPr>
              <a:t>MÉDIO</a:t>
            </a:r>
            <a:r>
              <a:rPr lang="pt-BR" altLang="pt-BR" sz="2200" b="1"/>
              <a:t> </a:t>
            </a:r>
            <a:r>
              <a:rPr lang="pt-BR" altLang="pt-BR" sz="2200" b="1">
                <a:solidFill>
                  <a:srgbClr val="8AC6CD"/>
                </a:solidFill>
              </a:rPr>
              <a:t> </a:t>
            </a:r>
            <a:r>
              <a:rPr lang="pt-BR" altLang="pt-BR" sz="2200" b="1"/>
              <a:t>(alface, salsa, cebolinha, agrião, manjericão, morango);</a:t>
            </a:r>
          </a:p>
          <a:p>
            <a:pPr eaLnBrk="1" hangingPunct="1">
              <a:lnSpc>
                <a:spcPts val="3500"/>
              </a:lnSpc>
            </a:pPr>
            <a:r>
              <a:rPr lang="pt-BR" altLang="pt-BR" sz="2200" b="1"/>
              <a:t>De </a:t>
            </a:r>
            <a:r>
              <a:rPr lang="pt-BR" altLang="pt-BR" sz="2800" b="1"/>
              <a:t>1,0</a:t>
            </a:r>
            <a:r>
              <a:rPr lang="pt-BR" altLang="pt-BR" sz="2200" b="1"/>
              <a:t> a </a:t>
            </a:r>
            <a:r>
              <a:rPr lang="pt-BR" altLang="pt-BR" sz="2800" b="1"/>
              <a:t>5,0</a:t>
            </a:r>
            <a:r>
              <a:rPr lang="pt-BR" altLang="pt-BR" sz="2200" b="1"/>
              <a:t> para plantas de </a:t>
            </a:r>
            <a:r>
              <a:rPr lang="pt-BR" altLang="pt-BR" sz="2200" b="1">
                <a:solidFill>
                  <a:srgbClr val="FF0000"/>
                </a:solidFill>
              </a:rPr>
              <a:t>PORTE</a:t>
            </a:r>
            <a:r>
              <a:rPr lang="pt-BR" altLang="pt-BR" sz="2200" b="1"/>
              <a:t> </a:t>
            </a:r>
            <a:r>
              <a:rPr lang="pt-BR" altLang="pt-BR" sz="2200" b="1">
                <a:solidFill>
                  <a:srgbClr val="FF0000"/>
                </a:solidFill>
              </a:rPr>
              <a:t>GRANDE</a:t>
            </a:r>
            <a:r>
              <a:rPr lang="pt-BR" altLang="pt-BR" sz="2200" b="1"/>
              <a:t> (tomate, pepino).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Reservatórios de solução nutritiva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3"/>
          <p:cNvSpPr txBox="1">
            <a:spLocks noChangeArrowheads="1"/>
          </p:cNvSpPr>
          <p:nvPr/>
        </p:nvSpPr>
        <p:spPr bwMode="auto">
          <a:xfrm>
            <a:off x="304800" y="2347913"/>
            <a:ext cx="845820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Importantes tanto para </a:t>
            </a:r>
            <a:r>
              <a:rPr lang="pt-BR" altLang="pt-BR" sz="2400" b="1">
                <a:solidFill>
                  <a:srgbClr val="C00000"/>
                </a:solidFill>
              </a:rPr>
              <a:t>EVITAR </a:t>
            </a:r>
            <a:r>
              <a:rPr lang="pt-BR" altLang="pt-BR" sz="2400" b="1"/>
              <a:t>que ocorram </a:t>
            </a:r>
            <a:r>
              <a:rPr lang="pt-BR" altLang="pt-BR" sz="2400" b="1">
                <a:solidFill>
                  <a:srgbClr val="C00000"/>
                </a:solidFill>
              </a:rPr>
              <a:t>ENTUPIMENTOS </a:t>
            </a:r>
            <a:r>
              <a:rPr lang="pt-BR" altLang="pt-BR" sz="2400" b="1"/>
              <a:t>do sistema como </a:t>
            </a:r>
            <a:r>
              <a:rPr lang="pt-BR" altLang="pt-BR" sz="2400" b="1">
                <a:solidFill>
                  <a:srgbClr val="C00000"/>
                </a:solidFill>
              </a:rPr>
              <a:t>GARANTIR </a:t>
            </a:r>
            <a:r>
              <a:rPr lang="pt-BR" altLang="pt-BR" sz="2400" b="1"/>
              <a:t>uma </a:t>
            </a:r>
            <a:r>
              <a:rPr lang="pt-BR" altLang="pt-BR" sz="2400" b="1">
                <a:solidFill>
                  <a:srgbClr val="C00000"/>
                </a:solidFill>
              </a:rPr>
              <a:t>CONDIÇÃO ADEQUADA PARA O CULTIVO</a:t>
            </a:r>
            <a:r>
              <a:rPr lang="pt-BR" altLang="pt-BR" sz="2400" b="1"/>
              <a:t> das plantas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A escolha do tipo de filtro, produtos ou do equipamento </a:t>
            </a:r>
            <a:r>
              <a:rPr lang="pt-BR" altLang="pt-BR" sz="2400" b="1">
                <a:solidFill>
                  <a:srgbClr val="C00000"/>
                </a:solidFill>
              </a:rPr>
              <a:t>DEPENDE DA NECESSIDADE DO SISTEMA</a:t>
            </a:r>
            <a:r>
              <a:rPr lang="pt-BR" altLang="pt-BR" sz="2400" b="1"/>
              <a:t> e da </a:t>
            </a:r>
            <a:r>
              <a:rPr lang="pt-BR" altLang="pt-BR" sz="2400" b="1">
                <a:solidFill>
                  <a:srgbClr val="C00000"/>
                </a:solidFill>
              </a:rPr>
              <a:t>QUALIDADE DA ÁGUA</a:t>
            </a:r>
            <a:r>
              <a:rPr lang="pt-BR" altLang="pt-BR" sz="2400" b="1"/>
              <a:t>.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107721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Filtros, produtos e equipamentos para tratamento da água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/>
          <p:cNvSpPr txBox="1">
            <a:spLocks noChangeArrowheads="1"/>
          </p:cNvSpPr>
          <p:nvPr/>
        </p:nvSpPr>
        <p:spPr bwMode="auto">
          <a:xfrm>
            <a:off x="304800" y="2398713"/>
            <a:ext cx="845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Redução de microrganismos patogênicos: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107721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Filtros, produtos e equipamentos para tratamento da água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81000" y="2952750"/>
          <a:ext cx="84582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22860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Peróxido de hidrogênio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Cloro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Fungicidas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Ozônio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24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6553200" cy="2547938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Programação: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Durante o dia: 10 a 20 minutos de irrigação e intervalo de 10 a 20 minutos.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Durante a noite: 5 a 10 minutos de irrigação e intervalos de 2 a 4 horas.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Temporizadores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5300" name="Picture 4" descr="C:\Users\rcampagnol\Documents\ESALQ\SERVIÇOS PRESTADOS\CARTILHA SENAR\CULTIVO HIDROPÔNICO NFT\FOTOS\F5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1513" y="3987800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https://encrypted-tbn1.gstatic.com/images?q=tbn:ANd9GcR3YCkRNMG8kC05rDwwLTJTfsvkuZYFW07caobpn166Mk2N6r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1513" y="2159000"/>
            <a:ext cx="1828800" cy="137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5562600" cy="2160588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Materiais: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Madeira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Plástico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Metal*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Estrutura de suporte dos canais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 b="23523"/>
          <a:stretch>
            <a:fillRect/>
          </a:stretch>
        </p:blipFill>
        <p:spPr bwMode="auto">
          <a:xfrm>
            <a:off x="4751388" y="2138363"/>
            <a:ext cx="1828800" cy="1371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C:\Users\rcampagnol\Documents\ESALQ\SERVIÇOS PRESTADOS\CARTILHA SENAR\CULTIVO HIDROPÔNICO NFT\FOTOS\F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138363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C:\Users\rcampagnol\Documents\ESALQ\SERVIÇOS PRESTADOS\CARTILHA SENAR\CULTIVO HIDROPÔNICO NFT\FOTOS\F6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843338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niltoncometti.com.br/Pics_Hidro_Mult/Hidrom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6888" y="2138363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idrogood.com.br/wp-content/uploads/2015/02/Cavaletes-620x500.jpg"/>
          <p:cNvPicPr>
            <a:picLocks noChangeAspect="1" noChangeArrowheads="1"/>
          </p:cNvPicPr>
          <p:nvPr/>
        </p:nvPicPr>
        <p:blipFill rotWithShape="1">
          <a:blip r:embed="rId6"/>
          <a:srcRect t="7000"/>
          <a:stretch/>
        </p:blipFill>
        <p:spPr bwMode="auto">
          <a:xfrm>
            <a:off x="4751388" y="3843338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hortanova.pt/WebRoot/ce_pt/Shops/960473765/52B7/5973/FFED/FA3A/CFF2/C0A8/8008/B0C0/IMG_3010.jpg"/>
          <p:cNvPicPr>
            <a:picLocks noChangeAspect="1" noChangeArrowheads="1"/>
          </p:cNvPicPr>
          <p:nvPr/>
        </p:nvPicPr>
        <p:blipFill rotWithShape="1">
          <a:blip r:embed="rId7"/>
          <a:srcRect t="5113"/>
          <a:stretch/>
        </p:blipFill>
        <p:spPr bwMode="auto">
          <a:xfrm>
            <a:off x="6846888" y="3843338"/>
            <a:ext cx="1828800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8370888" cy="208597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CUIDADOS: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Espaçar corretamente os cavaletes para evitar que as canaletas enverguem;</a:t>
            </a:r>
          </a:p>
          <a:p>
            <a:pPr eaLnBrk="1" hangingPunct="1">
              <a:lnSpc>
                <a:spcPts val="3600"/>
              </a:lnSpc>
              <a:buFontTx/>
              <a:buNone/>
            </a:pPr>
            <a:endParaRPr lang="pt-BR" altLang="pt-BR" sz="2400" b="1"/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Estrutura de suporte dos canais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95400" y="4175125"/>
            <a:ext cx="76200" cy="128111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403600" y="4359275"/>
            <a:ext cx="76200" cy="109696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511800" y="4541838"/>
            <a:ext cx="76200" cy="914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620000" y="4724400"/>
            <a:ext cx="76200" cy="73183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5" name="Conector reto 14"/>
          <p:cNvCxnSpPr>
            <a:stCxn id="2" idx="0"/>
            <a:endCxn id="8" idx="0"/>
          </p:cNvCxnSpPr>
          <p:nvPr/>
        </p:nvCxnSpPr>
        <p:spPr>
          <a:xfrm rot="16200000" flipH="1">
            <a:off x="2295525" y="3213100"/>
            <a:ext cx="184150" cy="2108200"/>
          </a:xfrm>
          <a:prstGeom prst="curvedConnector3">
            <a:avLst>
              <a:gd name="adj1" fmla="val 121032"/>
            </a:avLst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41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4097338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148138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4191000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4198938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208463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4208463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5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4191000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4165600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Conector reto 14"/>
          <p:cNvCxnSpPr/>
          <p:nvPr/>
        </p:nvCxnSpPr>
        <p:spPr>
          <a:xfrm rot="16200000" flipH="1">
            <a:off x="4400550" y="3365500"/>
            <a:ext cx="184150" cy="2108200"/>
          </a:xfrm>
          <a:prstGeom prst="curvedConnector3">
            <a:avLst>
              <a:gd name="adj1" fmla="val 121032"/>
            </a:avLst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42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4249738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4300538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4343400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351338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4360863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4360863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4343400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5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4318000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ector reto 14"/>
          <p:cNvCxnSpPr/>
          <p:nvPr/>
        </p:nvCxnSpPr>
        <p:spPr>
          <a:xfrm rot="16200000" flipH="1">
            <a:off x="6525418" y="3536157"/>
            <a:ext cx="182563" cy="2108200"/>
          </a:xfrm>
          <a:prstGeom prst="curvedConnector3">
            <a:avLst>
              <a:gd name="adj1" fmla="val 121032"/>
            </a:avLst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437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4419600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4470400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3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13263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4522788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532313"/>
            <a:ext cx="274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4532313"/>
            <a:ext cx="27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45132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4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4487863"/>
            <a:ext cx="274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5105400" cy="3232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Altura das bancadas:</a:t>
            </a:r>
          </a:p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00B050"/>
                </a:solidFill>
              </a:rPr>
              <a:t>Para hortaliças folhosas: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Altura média de 1 a 1,5 m. </a:t>
            </a:r>
          </a:p>
          <a:p>
            <a:pPr eaLnBrk="1" hangingPunct="1">
              <a:lnSpc>
                <a:spcPts val="3600"/>
              </a:lnSpc>
              <a:buFontTx/>
              <a:buNone/>
            </a:pPr>
            <a:endParaRPr lang="pt-BR" altLang="pt-BR" sz="2400" b="1"/>
          </a:p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002060"/>
                </a:solidFill>
              </a:rPr>
              <a:t>Para hortaliças tutoradas: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/>
              <a:t>Altura até 0,5 m.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Estrutura de suporte dos canais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9396" name="Picture 4" descr="http://cptstatic.s3.amazonaws.com/imagens/enviadas/materias/materia7730/TOMATE-HIDROPONICO-CURSOS-C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6213" y="3951288"/>
            <a:ext cx="2560637" cy="19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http://www.revistahidroponia.com.br/produtor-destaque/imgs/edicao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6213" y="1908175"/>
            <a:ext cx="2560637" cy="19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Declividade das bancadas: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Estrutura de suporte dos canais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2667000" y="3186113"/>
            <a:ext cx="304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7391400" y="3795713"/>
            <a:ext cx="304800" cy="1828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tângulo 64"/>
          <p:cNvSpPr/>
          <p:nvPr/>
        </p:nvSpPr>
        <p:spPr>
          <a:xfrm rot="360000">
            <a:off x="2286000" y="3281363"/>
            <a:ext cx="5943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rco 65"/>
          <p:cNvSpPr/>
          <p:nvPr/>
        </p:nvSpPr>
        <p:spPr>
          <a:xfrm rot="13509174">
            <a:off x="6705600" y="3692525"/>
            <a:ext cx="441325" cy="441325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CaixaDeTexto 66"/>
          <p:cNvSpPr txBox="1">
            <a:spLocks noChangeArrowheads="1"/>
          </p:cNvSpPr>
          <p:nvPr/>
        </p:nvSpPr>
        <p:spPr bwMode="auto">
          <a:xfrm>
            <a:off x="5095875" y="3695700"/>
            <a:ext cx="192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= 3 a 8%</a:t>
            </a:r>
          </a:p>
        </p:txBody>
      </p:sp>
      <p:sp>
        <p:nvSpPr>
          <p:cNvPr id="68" name="CaixaDeTexto 67"/>
          <p:cNvSpPr txBox="1">
            <a:spLocks noChangeArrowheads="1"/>
          </p:cNvSpPr>
          <p:nvPr/>
        </p:nvSpPr>
        <p:spPr bwMode="auto">
          <a:xfrm>
            <a:off x="3733800" y="4176713"/>
            <a:ext cx="278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69" name="Conector reto 68"/>
          <p:cNvCxnSpPr/>
          <p:nvPr/>
        </p:nvCxnSpPr>
        <p:spPr>
          <a:xfrm>
            <a:off x="2347913" y="4078288"/>
            <a:ext cx="5835650" cy="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8258175" y="3895725"/>
            <a:ext cx="0" cy="1728788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2209800" y="3290888"/>
            <a:ext cx="0" cy="2332037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/>
          <p:cNvSpPr txBox="1">
            <a:spLocks noChangeArrowheads="1"/>
          </p:cNvSpPr>
          <p:nvPr/>
        </p:nvSpPr>
        <p:spPr bwMode="auto">
          <a:xfrm>
            <a:off x="1676400" y="4038600"/>
            <a:ext cx="582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3" name="CaixaDeTexto 72"/>
          <p:cNvSpPr txBox="1">
            <a:spLocks noChangeArrowheads="1"/>
          </p:cNvSpPr>
          <p:nvPr/>
        </p:nvSpPr>
        <p:spPr bwMode="auto">
          <a:xfrm>
            <a:off x="8256588" y="4343400"/>
            <a:ext cx="582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4" name="CaixaDeTexto 73"/>
          <p:cNvSpPr txBox="1">
            <a:spLocks noChangeArrowheads="1"/>
          </p:cNvSpPr>
          <p:nvPr/>
        </p:nvSpPr>
        <p:spPr bwMode="auto">
          <a:xfrm>
            <a:off x="3614738" y="4789488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pt-B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altLang="pt-B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(%) = [(H – h) / C] x 100</a:t>
            </a:r>
          </a:p>
        </p:txBody>
      </p:sp>
      <p:pic>
        <p:nvPicPr>
          <p:cNvPr id="14747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2768600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5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841625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2906713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7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982913"/>
            <a:ext cx="3413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3048000"/>
            <a:ext cx="3397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113088"/>
            <a:ext cx="3397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78175"/>
            <a:ext cx="3397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3243263"/>
            <a:ext cx="3397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ector de seta reta 15"/>
          <p:cNvCxnSpPr/>
          <p:nvPr/>
        </p:nvCxnSpPr>
        <p:spPr>
          <a:xfrm>
            <a:off x="3527425" y="3244850"/>
            <a:ext cx="1568450" cy="1619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/>
          <p:cNvSpPr txBox="1">
            <a:spLocks noChangeArrowheads="1"/>
          </p:cNvSpPr>
          <p:nvPr/>
        </p:nvSpPr>
        <p:spPr bwMode="auto">
          <a:xfrm>
            <a:off x="2947988" y="3006725"/>
            <a:ext cx="582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2" grpId="0"/>
      <p:bldP spid="73" grpId="0"/>
      <p:bldP spid="74" grpId="0"/>
      <p:bldP spid="86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Declividade das bancadas: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Estrutura de suporte dos canais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2667000" y="3079750"/>
            <a:ext cx="304800" cy="25606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7391400" y="4360863"/>
            <a:ext cx="304800" cy="1279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rco 65"/>
          <p:cNvSpPr/>
          <p:nvPr/>
        </p:nvSpPr>
        <p:spPr>
          <a:xfrm rot="13509174">
            <a:off x="6804025" y="4300538"/>
            <a:ext cx="441325" cy="441325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CaixaDeTexto 66"/>
          <p:cNvSpPr txBox="1">
            <a:spLocks noChangeArrowheads="1"/>
          </p:cNvSpPr>
          <p:nvPr/>
        </p:nvSpPr>
        <p:spPr bwMode="auto">
          <a:xfrm>
            <a:off x="5095875" y="4267200"/>
            <a:ext cx="192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= &gt; 12%</a:t>
            </a:r>
          </a:p>
        </p:txBody>
      </p:sp>
      <p:cxnSp>
        <p:nvCxnSpPr>
          <p:cNvPr id="71" name="Conector reto 70"/>
          <p:cNvCxnSpPr/>
          <p:nvPr/>
        </p:nvCxnSpPr>
        <p:spPr>
          <a:xfrm>
            <a:off x="2209800" y="2986088"/>
            <a:ext cx="0" cy="2652712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/>
          <p:cNvSpPr txBox="1">
            <a:spLocks noChangeArrowheads="1"/>
          </p:cNvSpPr>
          <p:nvPr/>
        </p:nvSpPr>
        <p:spPr bwMode="auto">
          <a:xfrm>
            <a:off x="1550988" y="3984625"/>
            <a:ext cx="5826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3" name="CaixaDeTexto 72"/>
          <p:cNvSpPr txBox="1">
            <a:spLocks noChangeArrowheads="1"/>
          </p:cNvSpPr>
          <p:nvPr/>
        </p:nvSpPr>
        <p:spPr bwMode="auto">
          <a:xfrm>
            <a:off x="8256588" y="4911725"/>
            <a:ext cx="582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849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2644775"/>
            <a:ext cx="3397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4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2855913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5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059113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3243263"/>
            <a:ext cx="3397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7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422650"/>
            <a:ext cx="3397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3622675"/>
            <a:ext cx="341312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835400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50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4060825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73375" y="2576513"/>
            <a:ext cx="3048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3657600" y="2811463"/>
            <a:ext cx="304800" cy="36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343400" y="2974975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5006975" y="3160713"/>
            <a:ext cx="304800" cy="36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5672138" y="337820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6400800" y="3595688"/>
            <a:ext cx="304800" cy="36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140575" y="3790950"/>
            <a:ext cx="304800" cy="36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7870825" y="3976688"/>
            <a:ext cx="304800" cy="36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5" name="Retângulo 64"/>
          <p:cNvSpPr/>
          <p:nvPr/>
        </p:nvSpPr>
        <p:spPr>
          <a:xfrm rot="943994">
            <a:off x="2416175" y="3600450"/>
            <a:ext cx="5943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2947988" y="2928938"/>
            <a:ext cx="582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3527425" y="3244850"/>
            <a:ext cx="1568450" cy="4127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83566">
            <a:off x="7621588" y="4278313"/>
            <a:ext cx="3397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3220">
            <a:off x="7326313" y="4191000"/>
            <a:ext cx="3397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3220">
            <a:off x="7007225" y="4103688"/>
            <a:ext cx="3397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3220">
            <a:off x="7170738" y="4148138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3220">
            <a:off x="6237288" y="3897313"/>
            <a:ext cx="341312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3220">
            <a:off x="6564313" y="3995738"/>
            <a:ext cx="339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3220">
            <a:off x="5602288" y="3722688"/>
            <a:ext cx="34131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s://colorindodesenhos.files.wordpress.com/2012/03/alface.gif?w=200&amp;h=1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3220">
            <a:off x="5308600" y="3646488"/>
            <a:ext cx="341313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Conector reto 68"/>
          <p:cNvCxnSpPr/>
          <p:nvPr/>
        </p:nvCxnSpPr>
        <p:spPr>
          <a:xfrm>
            <a:off x="2347913" y="4686300"/>
            <a:ext cx="5835650" cy="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8258175" y="4460875"/>
            <a:ext cx="0" cy="1189038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2" grpId="0"/>
      <p:bldP spid="73" grpId="0"/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Comprimento: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2667000" y="3186113"/>
            <a:ext cx="304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7391400" y="3795713"/>
            <a:ext cx="304800" cy="1828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tângulo 64"/>
          <p:cNvSpPr/>
          <p:nvPr/>
        </p:nvSpPr>
        <p:spPr>
          <a:xfrm rot="360000">
            <a:off x="2286000" y="3281363"/>
            <a:ext cx="5943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rco 65"/>
          <p:cNvSpPr/>
          <p:nvPr/>
        </p:nvSpPr>
        <p:spPr>
          <a:xfrm rot="13509174">
            <a:off x="6705600" y="3692525"/>
            <a:ext cx="441325" cy="441325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CaixaDeTexto 67"/>
          <p:cNvSpPr txBox="1">
            <a:spLocks noChangeArrowheads="1"/>
          </p:cNvSpPr>
          <p:nvPr/>
        </p:nvSpPr>
        <p:spPr bwMode="auto">
          <a:xfrm>
            <a:off x="3862388" y="4165600"/>
            <a:ext cx="278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 = 10 a 30 m</a:t>
            </a:r>
          </a:p>
        </p:txBody>
      </p:sp>
      <p:cxnSp>
        <p:nvCxnSpPr>
          <p:cNvPr id="69" name="Conector reto 68"/>
          <p:cNvCxnSpPr/>
          <p:nvPr/>
        </p:nvCxnSpPr>
        <p:spPr>
          <a:xfrm>
            <a:off x="2347913" y="4078288"/>
            <a:ext cx="5835650" cy="0"/>
          </a:xfrm>
          <a:prstGeom prst="line">
            <a:avLst/>
          </a:prstGeom>
          <a:ln w="12700" cap="rnd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FFC000"/>
          </a:solidFill>
        </p:spPr>
        <p:txBody>
          <a:bodyPr/>
          <a:lstStyle/>
          <a:p>
            <a:r>
              <a:rPr lang="pt-BR" altLang="pt-BR" smtClean="0"/>
              <a:t>Condicionamento osmótico</a:t>
            </a:r>
          </a:p>
        </p:txBody>
      </p:sp>
      <p:pic>
        <p:nvPicPr>
          <p:cNvPr id="16387" name="Picture 2" descr="https://germains.com/wp-content/uploads/2015/12/priming-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41525"/>
            <a:ext cx="913923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0533" name="Picture 2" descr="https://www.gothicarchgreenhouses.com/images/Hydroponics-System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7417"/>
          <a:stretch>
            <a:fillRect/>
          </a:stretch>
        </p:blipFill>
        <p:spPr bwMode="auto">
          <a:xfrm>
            <a:off x="5187950" y="2336800"/>
            <a:ext cx="38465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reto 11"/>
          <p:cNvCxnSpPr/>
          <p:nvPr/>
        </p:nvCxnSpPr>
        <p:spPr>
          <a:xfrm flipH="1">
            <a:off x="5099050" y="2532063"/>
            <a:ext cx="2073275" cy="941387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4724400" cy="432117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Comprimento: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>
                <a:solidFill>
                  <a:srgbClr val="0070C0"/>
                </a:solidFill>
              </a:rPr>
              <a:t>Longos </a:t>
            </a:r>
            <a:r>
              <a:rPr lang="pt-BR" altLang="pt-BR" sz="2400" b="1"/>
              <a:t>(&gt; 30m): maior aquecimento da solução, redução do teor de oxigênio, maior variação entre os teores de nutrientes fornecidos às primeiras plantas dos canais em relação às últimas.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1557" name="Picture 2" descr="https://www.gothicarchgreenhouses.com/images/Hydroponics-System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7417"/>
          <a:stretch>
            <a:fillRect/>
          </a:stretch>
        </p:blipFill>
        <p:spPr bwMode="auto">
          <a:xfrm>
            <a:off x="4829175" y="2336800"/>
            <a:ext cx="4205288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reto 11"/>
          <p:cNvCxnSpPr/>
          <p:nvPr/>
        </p:nvCxnSpPr>
        <p:spPr>
          <a:xfrm flipH="1">
            <a:off x="4937125" y="2590800"/>
            <a:ext cx="2073275" cy="941388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4446588" cy="24749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Comprimento:</a:t>
            </a:r>
          </a:p>
          <a:p>
            <a:pPr eaLnBrk="1" hangingPunct="1">
              <a:lnSpc>
                <a:spcPts val="3600"/>
              </a:lnSpc>
            </a:pPr>
            <a:r>
              <a:rPr lang="pt-BR" altLang="pt-BR" sz="2400" b="1">
                <a:solidFill>
                  <a:srgbClr val="FFC000"/>
                </a:solidFill>
              </a:rPr>
              <a:t>Curtos</a:t>
            </a:r>
            <a:r>
              <a:rPr lang="pt-BR" altLang="pt-BR" sz="2400" b="1">
                <a:solidFill>
                  <a:srgbClr val="0070C0"/>
                </a:solidFill>
              </a:rPr>
              <a:t> </a:t>
            </a:r>
            <a:r>
              <a:rPr lang="pt-BR" altLang="pt-BR" sz="2400" b="1"/>
              <a:t>(&lt; 10m): Reduz o aproveitamento da área e aumenta a quantidade de materiais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2771" y="1271318"/>
            <a:ext cx="7886700" cy="659921"/>
          </a:xfrm>
          <a:solidFill>
            <a:srgbClr val="00B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b="1" dirty="0" smtClean="0"/>
              <a:t>Oxigênio na água x temperatura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088" y="1196975"/>
            <a:ext cx="7848600" cy="584200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/>
              <a:t>Canais de cultivo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153603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444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Formato:</a:t>
            </a:r>
          </a:p>
        </p:txBody>
      </p:sp>
      <p:pic>
        <p:nvPicPr>
          <p:cNvPr id="10" name="Picture 4" descr="http://i01.i.aliimg.com/photo/v0/1857227897/Channel_For_Hydroponics_PVC_Cable_Trunking_Export.jpg"/>
          <p:cNvPicPr>
            <a:picLocks noChangeAspect="1" noChangeArrowheads="1"/>
          </p:cNvPicPr>
          <p:nvPr/>
        </p:nvPicPr>
        <p:blipFill rotWithShape="1">
          <a:blip r:embed="rId2"/>
          <a:srcRect l="10285" t="12397" r="3873" b="24377"/>
          <a:stretch/>
        </p:blipFill>
        <p:spPr bwMode="auto">
          <a:xfrm>
            <a:off x="4843463" y="2868613"/>
            <a:ext cx="3657600" cy="269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hidrogood.com.br/wp-content/uploads/2015/02/PerfilFriso-620x500.jpg"/>
          <p:cNvPicPr>
            <a:picLocks noChangeAspect="1" noChangeArrowheads="1"/>
          </p:cNvPicPr>
          <p:nvPr/>
        </p:nvPicPr>
        <p:blipFill rotWithShape="1">
          <a:blip r:embed="rId3"/>
          <a:srcRect t="4333" b="4333"/>
          <a:stretch/>
        </p:blipFill>
        <p:spPr bwMode="auto">
          <a:xfrm>
            <a:off x="977900" y="2868613"/>
            <a:ext cx="3657600" cy="269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4629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444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Formato:</a:t>
            </a:r>
          </a:p>
        </p:txBody>
      </p:sp>
      <p:pic>
        <p:nvPicPr>
          <p:cNvPr id="13314" name="Picture 2" descr="http://i00.i.aliimg.com/photo/v0/659325438/Pvc_pipe_for_sewer_system.jpg"/>
          <p:cNvPicPr>
            <a:picLocks noChangeAspect="1" noChangeArrowheads="1"/>
          </p:cNvPicPr>
          <p:nvPr/>
        </p:nvPicPr>
        <p:blipFill rotWithShape="1">
          <a:blip r:embed="rId2"/>
          <a:srcRect l="12333" t="9298" b="29369"/>
          <a:stretch/>
        </p:blipFill>
        <p:spPr bwMode="auto">
          <a:xfrm>
            <a:off x="5105400" y="3065463"/>
            <a:ext cx="3719513" cy="2601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1828800" y="3065463"/>
            <a:ext cx="19050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>
            <a:off x="1524000" y="3065463"/>
            <a:ext cx="0" cy="190500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828800" y="5316538"/>
            <a:ext cx="1905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634" name="CaixaDeTexto 6"/>
          <p:cNvSpPr txBox="1">
            <a:spLocks noChangeArrowheads="1"/>
          </p:cNvSpPr>
          <p:nvPr/>
        </p:nvSpPr>
        <p:spPr bwMode="auto">
          <a:xfrm>
            <a:off x="914400" y="38052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</a:t>
            </a:r>
          </a:p>
        </p:txBody>
      </p:sp>
      <p:sp>
        <p:nvSpPr>
          <p:cNvPr id="154635" name="CaixaDeTexto 12"/>
          <p:cNvSpPr txBox="1">
            <a:spLocks noChangeArrowheads="1"/>
          </p:cNvSpPr>
          <p:nvPr/>
        </p:nvSpPr>
        <p:spPr bwMode="auto">
          <a:xfrm>
            <a:off x="2652713" y="5311775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L</a:t>
            </a:r>
          </a:p>
        </p:txBody>
      </p:sp>
      <p:sp>
        <p:nvSpPr>
          <p:cNvPr id="154636" name="CaixaDeTexto 13"/>
          <p:cNvSpPr txBox="1">
            <a:spLocks noChangeArrowheads="1"/>
          </p:cNvSpPr>
          <p:nvPr/>
        </p:nvSpPr>
        <p:spPr bwMode="auto">
          <a:xfrm>
            <a:off x="3962400" y="3798888"/>
            <a:ext cx="1014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 = L</a:t>
            </a:r>
          </a:p>
        </p:txBody>
      </p:sp>
      <p:pic>
        <p:nvPicPr>
          <p:cNvPr id="154637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644775"/>
            <a:ext cx="17811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2536825"/>
            <a:ext cx="1782762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5654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444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Formato:</a:t>
            </a:r>
          </a:p>
        </p:txBody>
      </p:sp>
      <p:sp>
        <p:nvSpPr>
          <p:cNvPr id="2" name="Elipse 1"/>
          <p:cNvSpPr/>
          <p:nvPr/>
        </p:nvSpPr>
        <p:spPr>
          <a:xfrm>
            <a:off x="1828800" y="3065463"/>
            <a:ext cx="19050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4" name="Conector reto 3"/>
          <p:cNvCxnSpPr/>
          <p:nvPr/>
        </p:nvCxnSpPr>
        <p:spPr>
          <a:xfrm>
            <a:off x="1524000" y="3065463"/>
            <a:ext cx="0" cy="190500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828800" y="5316538"/>
            <a:ext cx="1905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658" name="CaixaDeTexto 6"/>
          <p:cNvSpPr txBox="1">
            <a:spLocks noChangeArrowheads="1"/>
          </p:cNvSpPr>
          <p:nvPr/>
        </p:nvSpPr>
        <p:spPr bwMode="auto">
          <a:xfrm>
            <a:off x="914400" y="38052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</a:t>
            </a:r>
          </a:p>
        </p:txBody>
      </p:sp>
      <p:sp>
        <p:nvSpPr>
          <p:cNvPr id="155659" name="CaixaDeTexto 12"/>
          <p:cNvSpPr txBox="1">
            <a:spLocks noChangeArrowheads="1"/>
          </p:cNvSpPr>
          <p:nvPr/>
        </p:nvSpPr>
        <p:spPr bwMode="auto">
          <a:xfrm>
            <a:off x="2652713" y="5311775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L</a:t>
            </a:r>
          </a:p>
        </p:txBody>
      </p:sp>
      <p:sp>
        <p:nvSpPr>
          <p:cNvPr id="155660" name="CaixaDeTexto 13"/>
          <p:cNvSpPr txBox="1">
            <a:spLocks noChangeArrowheads="1"/>
          </p:cNvSpPr>
          <p:nvPr/>
        </p:nvSpPr>
        <p:spPr bwMode="auto">
          <a:xfrm>
            <a:off x="3962400" y="3798888"/>
            <a:ext cx="1014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 = L</a:t>
            </a:r>
          </a:p>
        </p:txBody>
      </p:sp>
      <p:sp>
        <p:nvSpPr>
          <p:cNvPr id="12" name="Elipse 11"/>
          <p:cNvSpPr/>
          <p:nvPr/>
        </p:nvSpPr>
        <p:spPr>
          <a:xfrm>
            <a:off x="6096000" y="3725863"/>
            <a:ext cx="1214438" cy="12144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644775"/>
            <a:ext cx="17811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5576888" y="2259013"/>
            <a:ext cx="2209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/>
              <a:t>Berçário</a:t>
            </a:r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4991100" y="5210175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>
                <a:solidFill>
                  <a:schemeClr val="bg1"/>
                </a:solidFill>
              </a:rPr>
              <a:t>Berçário</a:t>
            </a: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7467600" y="3922713"/>
            <a:ext cx="1590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/>
              <a:t>10 – 15 dias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6677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444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Formato: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524000" y="3065463"/>
            <a:ext cx="0" cy="190500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828800" y="5316538"/>
            <a:ext cx="1905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680" name="CaixaDeTexto 6"/>
          <p:cNvSpPr txBox="1">
            <a:spLocks noChangeArrowheads="1"/>
          </p:cNvSpPr>
          <p:nvPr/>
        </p:nvSpPr>
        <p:spPr bwMode="auto">
          <a:xfrm>
            <a:off x="914400" y="38052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</a:t>
            </a:r>
          </a:p>
        </p:txBody>
      </p:sp>
      <p:sp>
        <p:nvSpPr>
          <p:cNvPr id="156681" name="CaixaDeTexto 12"/>
          <p:cNvSpPr txBox="1">
            <a:spLocks noChangeArrowheads="1"/>
          </p:cNvSpPr>
          <p:nvPr/>
        </p:nvSpPr>
        <p:spPr bwMode="auto">
          <a:xfrm>
            <a:off x="2652713" y="5311775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L</a:t>
            </a:r>
          </a:p>
        </p:txBody>
      </p:sp>
      <p:sp>
        <p:nvSpPr>
          <p:cNvPr id="156682" name="CaixaDeTexto 13"/>
          <p:cNvSpPr txBox="1">
            <a:spLocks noChangeArrowheads="1"/>
          </p:cNvSpPr>
          <p:nvPr/>
        </p:nvSpPr>
        <p:spPr bwMode="auto">
          <a:xfrm>
            <a:off x="3962400" y="3798888"/>
            <a:ext cx="1014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 &lt; L</a:t>
            </a:r>
          </a:p>
        </p:txBody>
      </p:sp>
      <p:pic>
        <p:nvPicPr>
          <p:cNvPr id="156683" name="Picture 4" descr="http://static1.squarespace.com/static/540758fce4b007c7983f0d18/540923cee4b0cb374f53afee/540924d5e4b06903cd0daab6/1409885563046/Horticube-Lettu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2644775"/>
            <a:ext cx="17811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://www.dynacs.com.br/imagens/inicial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888" y="2979738"/>
            <a:ext cx="3657600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28800" y="3979863"/>
            <a:ext cx="1889125" cy="1003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363788"/>
            <a:ext cx="19319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44713" y="4040188"/>
            <a:ext cx="1889125" cy="227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7703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444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Formato: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839913" y="4076700"/>
            <a:ext cx="0" cy="174625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05" name="CaixaDeTexto 6"/>
          <p:cNvSpPr txBox="1">
            <a:spLocks noChangeArrowheads="1"/>
          </p:cNvSpPr>
          <p:nvPr/>
        </p:nvSpPr>
        <p:spPr bwMode="auto">
          <a:xfrm>
            <a:off x="511175" y="3927475"/>
            <a:ext cx="1328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 lâmina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44713" y="3265488"/>
            <a:ext cx="1889125" cy="1001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6311900" y="2362200"/>
            <a:ext cx="19050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6" name="Conector reto 15"/>
          <p:cNvCxnSpPr/>
          <p:nvPr/>
        </p:nvCxnSpPr>
        <p:spPr>
          <a:xfrm>
            <a:off x="6007100" y="3852863"/>
            <a:ext cx="0" cy="414337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709" name="CaixaDeTexto 26"/>
          <p:cNvSpPr txBox="1">
            <a:spLocks noChangeArrowheads="1"/>
          </p:cNvSpPr>
          <p:nvPr/>
        </p:nvSpPr>
        <p:spPr bwMode="auto">
          <a:xfrm>
            <a:off x="4621213" y="3805238"/>
            <a:ext cx="14747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200" b="1"/>
              <a:t>H</a:t>
            </a:r>
            <a:r>
              <a:rPr lang="pt-BR" altLang="pt-BR" sz="2400" b="1"/>
              <a:t> lâmina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304800" y="4887913"/>
            <a:ext cx="4267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pt-BR" altLang="pt-BR" sz="2000" b="1"/>
              <a:t>Maior oxigenação das raízes</a:t>
            </a:r>
          </a:p>
          <a:p>
            <a:pPr>
              <a:buFontTx/>
              <a:buChar char="-"/>
            </a:pPr>
            <a:r>
              <a:rPr lang="pt-BR" altLang="pt-BR" sz="2000" b="1"/>
              <a:t>Melhor movimentação da solução</a:t>
            </a:r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5043488" y="4887913"/>
            <a:ext cx="3719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pt-BR" altLang="pt-BR" sz="2000" b="1"/>
              <a:t>Facilidade de limpeza</a:t>
            </a:r>
          </a:p>
          <a:p>
            <a:pPr>
              <a:buFontTx/>
              <a:buChar char="-"/>
            </a:pPr>
            <a:r>
              <a:rPr lang="pt-BR" altLang="pt-BR" sz="2000" b="1"/>
              <a:t>Menor custo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44713" y="4040188"/>
            <a:ext cx="1889125" cy="227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8726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444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Largura dos canais: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44713" y="3265488"/>
            <a:ext cx="1889125" cy="1001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4" name="Conector reto 13"/>
          <p:cNvCxnSpPr/>
          <p:nvPr/>
        </p:nvCxnSpPr>
        <p:spPr>
          <a:xfrm>
            <a:off x="2133600" y="4471988"/>
            <a:ext cx="190500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29" name="CaixaDeTexto 16"/>
          <p:cNvSpPr txBox="1">
            <a:spLocks noChangeArrowheads="1"/>
          </p:cNvSpPr>
          <p:nvPr/>
        </p:nvSpPr>
        <p:spPr bwMode="auto">
          <a:xfrm>
            <a:off x="2957513" y="4437063"/>
            <a:ext cx="76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200" b="1"/>
              <a:t>L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180138" y="3867150"/>
            <a:ext cx="1419225" cy="401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6180138" y="3276600"/>
            <a:ext cx="1419225" cy="10017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20" name="Conector reto 19"/>
          <p:cNvCxnSpPr/>
          <p:nvPr/>
        </p:nvCxnSpPr>
        <p:spPr>
          <a:xfrm>
            <a:off x="6170613" y="4483100"/>
            <a:ext cx="1431925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33" name="CaixaDeTexto 20"/>
          <p:cNvSpPr txBox="1">
            <a:spLocks noChangeArrowheads="1"/>
          </p:cNvSpPr>
          <p:nvPr/>
        </p:nvSpPr>
        <p:spPr bwMode="auto">
          <a:xfrm>
            <a:off x="6778625" y="44783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L</a:t>
            </a:r>
          </a:p>
        </p:txBody>
      </p:sp>
      <p:cxnSp>
        <p:nvCxnSpPr>
          <p:cNvPr id="22" name="Conector reto 21"/>
          <p:cNvCxnSpPr/>
          <p:nvPr/>
        </p:nvCxnSpPr>
        <p:spPr>
          <a:xfrm>
            <a:off x="1839913" y="4076700"/>
            <a:ext cx="0" cy="174625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35" name="CaixaDeTexto 22"/>
          <p:cNvSpPr txBox="1">
            <a:spLocks noChangeArrowheads="1"/>
          </p:cNvSpPr>
          <p:nvPr/>
        </p:nvSpPr>
        <p:spPr bwMode="auto">
          <a:xfrm>
            <a:off x="511175" y="3927475"/>
            <a:ext cx="1328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/>
              <a:t>H lâmina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6007100" y="3852863"/>
            <a:ext cx="0" cy="414337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37" name="CaixaDeTexto 24"/>
          <p:cNvSpPr txBox="1">
            <a:spLocks noChangeArrowheads="1"/>
          </p:cNvSpPr>
          <p:nvPr/>
        </p:nvSpPr>
        <p:spPr bwMode="auto">
          <a:xfrm>
            <a:off x="4621213" y="3805238"/>
            <a:ext cx="14747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3200" b="1"/>
              <a:t>H</a:t>
            </a:r>
            <a:r>
              <a:rPr lang="pt-BR" altLang="pt-BR" sz="2400" b="1"/>
              <a:t> lâmina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8370888" cy="15478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4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Disposição dos canais:</a:t>
            </a:r>
          </a:p>
          <a:p>
            <a:pPr eaLnBrk="1" hangingPunct="1">
              <a:lnSpc>
                <a:spcPts val="3400"/>
              </a:lnSpc>
            </a:pPr>
            <a:r>
              <a:rPr lang="pt-BR" altLang="pt-BR" sz="2400" b="1">
                <a:solidFill>
                  <a:srgbClr val="0070C0"/>
                </a:solidFill>
              </a:rPr>
              <a:t>Paralelos</a:t>
            </a:r>
          </a:p>
          <a:p>
            <a:pPr eaLnBrk="1" hangingPunct="1">
              <a:lnSpc>
                <a:spcPts val="3400"/>
              </a:lnSpc>
              <a:buFontTx/>
              <a:buNone/>
            </a:pPr>
            <a:endParaRPr lang="pt-BR" altLang="pt-BR" sz="2400" b="1">
              <a:solidFill>
                <a:srgbClr val="C00000"/>
              </a:solidFill>
            </a:endParaRPr>
          </a:p>
        </p:txBody>
      </p:sp>
      <p:pic>
        <p:nvPicPr>
          <p:cNvPr id="159750" name="Picture 2" descr="C:\Users\rcampagnol\Documents\ESALQ\SERVIÇOS PRESTADOS\CARTILHA SENAR\CULTIVO HIDROPÔNICO NFT\FOTOS\F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73338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3.bp.blogspot.com/-dh1SR4rZ7N0/VPTkhV6nBGI/AAAAAAAAEsw/XjxJl64ek0Q/s1600/pedra%2Bazul%2B(1).JPG"/>
          <p:cNvPicPr>
            <a:picLocks noChangeAspect="1" noChangeArrowheads="1"/>
          </p:cNvPicPr>
          <p:nvPr/>
        </p:nvPicPr>
        <p:blipFill rotWithShape="1">
          <a:blip r:embed="rId3"/>
          <a:srcRect t="15572"/>
          <a:stretch/>
        </p:blipFill>
        <p:spPr bwMode="auto">
          <a:xfrm>
            <a:off x="3352800" y="2573338"/>
            <a:ext cx="54864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9933"/>
          </a:solidFill>
        </p:spPr>
        <p:txBody>
          <a:bodyPr/>
          <a:lstStyle/>
          <a:p>
            <a:pPr eaLnBrk="1" hangingPunct="1"/>
            <a:r>
              <a:rPr lang="pt-BR" altLang="en-US" sz="3600" b="1" smtClean="0"/>
              <a:t>Melhoramento genético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 smtClean="0"/>
              <a:t>Objetivos:</a:t>
            </a:r>
          </a:p>
          <a:p>
            <a:pPr eaLnBrk="1" hangingPunct="1"/>
            <a:r>
              <a:rPr lang="pt-BR" altLang="en-US" smtClean="0"/>
              <a:t>Precocidade</a:t>
            </a:r>
          </a:p>
          <a:p>
            <a:pPr eaLnBrk="1" hangingPunct="1"/>
            <a:r>
              <a:rPr lang="pt-BR" altLang="en-US" smtClean="0"/>
              <a:t>Qualidade da cabeça</a:t>
            </a:r>
          </a:p>
          <a:p>
            <a:pPr eaLnBrk="1" hangingPunct="1"/>
            <a:r>
              <a:rPr lang="pt-BR" altLang="en-US" smtClean="0"/>
              <a:t>Adaptação às condições climáticas</a:t>
            </a:r>
          </a:p>
          <a:p>
            <a:pPr eaLnBrk="1" hangingPunct="1"/>
            <a:r>
              <a:rPr lang="pt-BR" altLang="en-US" smtClean="0"/>
              <a:t>Resistência às doenças (míldio e viroses)</a:t>
            </a:r>
          </a:p>
          <a:p>
            <a:pPr eaLnBrk="1" hangingPunct="1"/>
            <a:r>
              <a:rPr lang="pt-BR" altLang="en-US" smtClean="0"/>
              <a:t>Resistência ao pendoamento</a:t>
            </a:r>
          </a:p>
          <a:p>
            <a:pPr eaLnBrk="1" hangingPunct="1"/>
            <a:r>
              <a:rPr lang="pt-BR" altLang="en-US" smtClean="0"/>
              <a:t>Resistência ao tipburn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rcampagnol\Documents\ESALQ\SERVIÇOS PRESTADOS\CARTILHA SENAR\CULTIVO HIDROPÔNICO NFT\FOTOS\F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 bwMode="auto">
          <a:xfrm>
            <a:off x="3360738" y="26289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8370888" cy="15478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4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Disposição dos canais:</a:t>
            </a:r>
          </a:p>
          <a:p>
            <a:pPr eaLnBrk="1" hangingPunct="1">
              <a:lnSpc>
                <a:spcPts val="3400"/>
              </a:lnSpc>
            </a:pPr>
            <a:r>
              <a:rPr lang="pt-BR" altLang="pt-BR" sz="2400" b="1"/>
              <a:t>Paralelos</a:t>
            </a:r>
          </a:p>
          <a:p>
            <a:pPr eaLnBrk="1" hangingPunct="1">
              <a:lnSpc>
                <a:spcPts val="3400"/>
              </a:lnSpc>
            </a:pPr>
            <a:r>
              <a:rPr lang="pt-BR" altLang="pt-BR" sz="2400" b="1">
                <a:solidFill>
                  <a:srgbClr val="0070C0"/>
                </a:solidFill>
              </a:rPr>
              <a:t>Piramidal</a:t>
            </a:r>
          </a:p>
        </p:txBody>
      </p:sp>
      <p:pic>
        <p:nvPicPr>
          <p:cNvPr id="2052" name="Picture 4" descr="http://www.conosul.com.br/wp-content/uploads/2014/03/La-hidroponia-como-alternativa-cuando-las-condiciones-de-plant%C3%ADo-son-adversas-3.jpg"/>
          <p:cNvPicPr>
            <a:picLocks noChangeAspect="1" noChangeArrowheads="1"/>
          </p:cNvPicPr>
          <p:nvPr/>
        </p:nvPicPr>
        <p:blipFill rotWithShape="1">
          <a:blip r:embed="rId3"/>
          <a:srcRect b="25040"/>
          <a:stretch/>
        </p:blipFill>
        <p:spPr bwMode="auto">
          <a:xfrm>
            <a:off x="3360738" y="2628900"/>
            <a:ext cx="54864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rcampagnol\Documents\ESALQ\SERVIÇOS PRESTADOS\CARTILHA SENAR\CULTIVO HIDROPÔNICO NFT\FOTOS\F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3276600" y="2524125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Canais de cultivo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04800" y="1981200"/>
            <a:ext cx="8370888" cy="256857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4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Disposição dos canais:</a:t>
            </a:r>
          </a:p>
          <a:p>
            <a:pPr eaLnBrk="1" hangingPunct="1">
              <a:lnSpc>
                <a:spcPts val="3400"/>
              </a:lnSpc>
            </a:pPr>
            <a:r>
              <a:rPr lang="pt-BR" altLang="pt-BR" sz="2400" b="1"/>
              <a:t>Paralelos</a:t>
            </a:r>
          </a:p>
          <a:p>
            <a:pPr eaLnBrk="1" hangingPunct="1">
              <a:lnSpc>
                <a:spcPts val="3400"/>
              </a:lnSpc>
            </a:pPr>
            <a:r>
              <a:rPr lang="pt-BR" altLang="pt-BR" sz="2400" b="1"/>
              <a:t>Piramidal</a:t>
            </a:r>
          </a:p>
          <a:p>
            <a:pPr eaLnBrk="1" hangingPunct="1">
              <a:lnSpc>
                <a:spcPts val="3400"/>
              </a:lnSpc>
            </a:pPr>
            <a:r>
              <a:rPr lang="pt-BR" altLang="pt-BR" sz="2400" b="1">
                <a:solidFill>
                  <a:srgbClr val="0070C0"/>
                </a:solidFill>
              </a:rPr>
              <a:t>Sobrepostos</a:t>
            </a:r>
          </a:p>
          <a:p>
            <a:pPr eaLnBrk="1" hangingPunct="1">
              <a:lnSpc>
                <a:spcPts val="3400"/>
              </a:lnSpc>
              <a:buFontTx/>
              <a:buNone/>
            </a:pPr>
            <a:endParaRPr lang="pt-BR" altLang="pt-BR" sz="2400" b="1">
              <a:solidFill>
                <a:srgbClr val="C00000"/>
              </a:solidFill>
            </a:endParaRPr>
          </a:p>
        </p:txBody>
      </p:sp>
      <p:pic>
        <p:nvPicPr>
          <p:cNvPr id="3076" name="Picture 4" descr="http://www.revistahidroponia.com.br/admin/uploads/blog/27416/destaque-K%C3%93G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524125"/>
            <a:ext cx="54864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088" y="1196975"/>
            <a:ext cx="7848600" cy="584200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/>
              <a:t>Pragas e Doenças na Hidroponia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162819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86106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pt-BR" altLang="pt-BR" sz="2400" b="1">
                <a:solidFill>
                  <a:srgbClr val="C00000"/>
                </a:solidFill>
              </a:rPr>
              <a:t>As principais doenças atingem principalmente as raízes </a:t>
            </a:r>
            <a:r>
              <a:rPr lang="pt-BR" altLang="pt-BR" sz="2400" b="1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pt-BR" altLang="pt-BR" sz="2400" b="1">
                <a:solidFill>
                  <a:srgbClr val="C00000"/>
                </a:solidFill>
              </a:rPr>
              <a:t>são altamente favorecidas pelo sistema, pelas seguintes razões:</a:t>
            </a:r>
          </a:p>
          <a:p>
            <a:pPr lvl="1" eaLnBrk="1" hangingPunct="1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Cultivo adensado</a:t>
            </a:r>
          </a:p>
          <a:p>
            <a:pPr lvl="1" eaLnBrk="1" hangingPunct="1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Temperatura e umidade ideais ao desenvolvimento do fitopatógeno;</a:t>
            </a:r>
          </a:p>
          <a:p>
            <a:pPr lvl="1" eaLnBrk="1" hangingPunct="1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Uniformidade genética</a:t>
            </a:r>
          </a:p>
          <a:p>
            <a:pPr lvl="1" eaLnBrk="1" hangingPunct="1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Facilidade de disseminação em todo o sistema através da solução recirculante;</a:t>
            </a:r>
          </a:p>
          <a:p>
            <a:pPr lvl="1" eaLnBrk="1" hangingPunct="1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Liberação de exsudatos radiculares, atrativos para os patógenos.</a:t>
            </a:r>
            <a:endParaRPr lang="pt-BR" altLang="pt-BR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088" y="1196975"/>
            <a:ext cx="7848600" cy="584200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/>
              <a:t>Qualidade da água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163843" name="Rectangle 3"/>
          <p:cNvSpPr txBox="1">
            <a:spLocks noChangeArrowheads="1"/>
          </p:cNvSpPr>
          <p:nvPr/>
        </p:nvSpPr>
        <p:spPr bwMode="auto">
          <a:xfrm>
            <a:off x="304800" y="1790700"/>
            <a:ext cx="8370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000" b="1">
                <a:solidFill>
                  <a:srgbClr val="C00000"/>
                </a:solidFill>
              </a:rPr>
              <a:t>Principais doenças observadas em cultivos hidropônicos no estado do Paraná</a:t>
            </a:r>
          </a:p>
        </p:txBody>
      </p:sp>
      <p:pic>
        <p:nvPicPr>
          <p:cNvPr id="16384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301875"/>
            <a:ext cx="69723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campagnol\Documents\ESALQ\FOTOS\Hidroponia- Itapecerica da Serra\hidroponia 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857250"/>
            <a:ext cx="6864350" cy="514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campagnol\Documents\ESALQ\FOTOS\Hidroponia- Itapecerica da Serra\hidroponia 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1" name="CaixaDeTexto 6"/>
          <p:cNvSpPr txBox="1">
            <a:spLocks noChangeArrowheads="1"/>
          </p:cNvSpPr>
          <p:nvPr/>
        </p:nvSpPr>
        <p:spPr bwMode="auto">
          <a:xfrm>
            <a:off x="2743200" y="9906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/>
              <a:t>Pythium sp.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campagnol\Documents\ESALQ\FOTOS\Hidroponia- Itapecerica da Serra\hidroponia 0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857250"/>
            <a:ext cx="6864350" cy="514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campagnol\Documents\ESALQ\FOTOS\Hidroponia- Itapecerica da Serra\hidroponia 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857250"/>
            <a:ext cx="6864350" cy="514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088" y="1196975"/>
            <a:ext cx="7848600" cy="584200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Solução nutritiva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8963" name="Rectangle 3"/>
          <p:cNvSpPr txBox="1">
            <a:spLocks noChangeArrowheads="1"/>
          </p:cNvSpPr>
          <p:nvPr/>
        </p:nvSpPr>
        <p:spPr bwMode="auto">
          <a:xfrm>
            <a:off x="304800" y="1905000"/>
            <a:ext cx="837088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600"/>
              </a:lnSpc>
              <a:buFontTx/>
              <a:buNone/>
            </a:pPr>
            <a:r>
              <a:rPr lang="pt-BR" altLang="pt-BR" b="1">
                <a:solidFill>
                  <a:srgbClr val="C00000"/>
                </a:solidFill>
              </a:rPr>
              <a:t>Água </a:t>
            </a:r>
          </a:p>
          <a:p>
            <a:pPr algn="ctr" eaLnBrk="1" hangingPunct="1">
              <a:lnSpc>
                <a:spcPts val="3600"/>
              </a:lnSpc>
              <a:buFontTx/>
              <a:buNone/>
            </a:pPr>
            <a:r>
              <a:rPr lang="pt-BR" altLang="pt-BR" b="1">
                <a:solidFill>
                  <a:srgbClr val="C00000"/>
                </a:solidFill>
              </a:rPr>
              <a:t>+ </a:t>
            </a:r>
          </a:p>
          <a:p>
            <a:pPr algn="ctr" eaLnBrk="1" hangingPunct="1">
              <a:lnSpc>
                <a:spcPts val="3600"/>
              </a:lnSpc>
              <a:buFontTx/>
              <a:buNone/>
            </a:pPr>
            <a:r>
              <a:rPr lang="pt-BR" altLang="pt-BR" b="1">
                <a:solidFill>
                  <a:srgbClr val="C00000"/>
                </a:solidFill>
              </a:rPr>
              <a:t>Todos os nutrientes essenciais ao desenvolvimento vegetal</a:t>
            </a:r>
          </a:p>
        </p:txBody>
      </p:sp>
      <p:sp>
        <p:nvSpPr>
          <p:cNvPr id="168964" name="CaixaDeTexto 2"/>
          <p:cNvSpPr txBox="1">
            <a:spLocks noChangeArrowheads="1"/>
          </p:cNvSpPr>
          <p:nvPr/>
        </p:nvSpPr>
        <p:spPr bwMode="auto">
          <a:xfrm>
            <a:off x="990600" y="4837113"/>
            <a:ext cx="7162800" cy="9540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800" b="1">
                <a:solidFill>
                  <a:schemeClr val="bg1"/>
                </a:solidFill>
              </a:rPr>
              <a:t>Nutrientes fornecidos através de fertilizantes, na maioria, sais solúveis</a:t>
            </a:r>
          </a:p>
        </p:txBody>
      </p:sp>
      <p:sp>
        <p:nvSpPr>
          <p:cNvPr id="4" name="Seta para cima 3"/>
          <p:cNvSpPr/>
          <p:nvPr/>
        </p:nvSpPr>
        <p:spPr>
          <a:xfrm>
            <a:off x="4178300" y="4089400"/>
            <a:ext cx="609600" cy="55562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Qualidade da água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9989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Importância da qualidade da água:</a:t>
            </a:r>
          </a:p>
        </p:txBody>
      </p:sp>
      <p:sp>
        <p:nvSpPr>
          <p:cNvPr id="169990" name="Retângulo 1"/>
          <p:cNvSpPr>
            <a:spLocks noChangeArrowheads="1"/>
          </p:cNvSpPr>
          <p:nvPr/>
        </p:nvSpPr>
        <p:spPr bwMode="auto">
          <a:xfrm>
            <a:off x="533400" y="2500313"/>
            <a:ext cx="64008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Pode interferir na solução nutritiva, no manejo nutricional das plantas e, consequentemente, no seu desenvolvimento;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Pode ser fonte de inoculo de doenças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569325" cy="5794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AGRONEGÓCIO DA ALFACE NO BRASIL</a:t>
            </a:r>
            <a:endParaRPr lang="pt-BR" altLang="en-US" b="1">
              <a:latin typeface="Times New Roman" panose="02020603050405020304" pitchFamily="18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79388" y="1268413"/>
            <a:ext cx="856932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Área: 35.000 ha/ano;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Mão-de-obra = 5 pessoas/ha;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Agricultura familiar e pequenas propriedades (São Paulo = 3.700 pequenas propriedades);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</a:t>
            </a:r>
            <a:endParaRPr lang="pt-BR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Qualidade da água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1013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Análise da qualidade da água:</a:t>
            </a:r>
          </a:p>
        </p:txBody>
      </p:sp>
      <p:sp>
        <p:nvSpPr>
          <p:cNvPr id="171014" name="Retângulo 1"/>
          <p:cNvSpPr>
            <a:spLocks noChangeArrowheads="1"/>
          </p:cNvSpPr>
          <p:nvPr/>
        </p:nvSpPr>
        <p:spPr bwMode="auto">
          <a:xfrm>
            <a:off x="533400" y="2500313"/>
            <a:ext cx="6400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1313" indent="-341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O produtor deve conhecer as suas propriedades físicas, químicas e microbiológicas;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Verificar se há algum fator que pode vir a limitar o cultivo de plantas.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Recomenda-se enviar amostras de água para o laboratório para a sua caracterização.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Qualidade da água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2037" name="Rectangle 3"/>
          <p:cNvSpPr txBox="1">
            <a:spLocks noChangeArrowheads="1"/>
          </p:cNvSpPr>
          <p:nvPr/>
        </p:nvSpPr>
        <p:spPr bwMode="auto">
          <a:xfrm>
            <a:off x="304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buFontTx/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Análise da qualidade da água:</a:t>
            </a:r>
          </a:p>
        </p:txBody>
      </p:sp>
      <p:sp>
        <p:nvSpPr>
          <p:cNvPr id="2" name="Retângulo 1"/>
          <p:cNvSpPr/>
          <p:nvPr/>
        </p:nvSpPr>
        <p:spPr>
          <a:xfrm>
            <a:off x="533400" y="2500313"/>
            <a:ext cx="7924800" cy="2632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2" indent="-3428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solidFill>
                  <a:srgbClr val="0070C0"/>
                </a:solidFill>
              </a:rPr>
              <a:t>Características que devem ser conhecidas:</a:t>
            </a:r>
          </a:p>
          <a:p>
            <a:pPr>
              <a:lnSpc>
                <a:spcPct val="150000"/>
              </a:lnSpc>
              <a:defRPr/>
            </a:pPr>
            <a:r>
              <a:rPr lang="pt-BR" altLang="pt-BR" sz="2200" b="1" dirty="0"/>
              <a:t>pH, alcalinidade, sais solúveis, cálcio, magnésio, boro, flúor, cloreto, sulfatos, sódio carbonato, ferro, bactérias heterotróficas, coliformes fecais, Escherichia coli, e materiais sólidos orgânicos e inorgânicos.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827584" y="1196752"/>
            <a:ext cx="784887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Qualidade da água</a:t>
            </a:r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3061" name="Rectangle 3"/>
          <p:cNvSpPr txBox="1">
            <a:spLocks noChangeArrowheads="1"/>
          </p:cNvSpPr>
          <p:nvPr/>
        </p:nvSpPr>
        <p:spPr bwMode="auto">
          <a:xfrm>
            <a:off x="304800" y="1890713"/>
            <a:ext cx="35814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2200" b="1">
                <a:solidFill>
                  <a:srgbClr val="C00000"/>
                </a:solidFill>
              </a:rPr>
              <a:t>Valores máximos de padrões de qualidade da água recomendados para os cultivos hidropônicos (Benoit, 1992):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038600" y="1951038"/>
          <a:ext cx="4953000" cy="41148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810000"/>
                <a:gridCol w="1143000"/>
              </a:tblGrid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Elemento químico</a:t>
                      </a:r>
                      <a:endParaRPr lang="pt-BR" sz="18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mg L</a:t>
                      </a:r>
                      <a:r>
                        <a:rPr lang="pt-BR" sz="1800" baseline="30000" dirty="0">
                          <a:effectLst/>
                        </a:rPr>
                        <a:t>-1</a:t>
                      </a:r>
                      <a:endParaRPr lang="pt-BR" sz="18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Sódio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11,50</a:t>
                      </a:r>
                      <a:endParaRPr lang="pt-BR" sz="18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Cloro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35,50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Cálcio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80,20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Magnésio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12,20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Sulfato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48,10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Bicarbonato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244,00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Ferro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0,03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Manganês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0,55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Cobre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0,06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Zinco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0,33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Boro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0,27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Flúor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0,48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Condutividade elétrica (dS m</a:t>
                      </a:r>
                      <a:r>
                        <a:rPr lang="pt-BR" sz="1800" baseline="30000">
                          <a:effectLst/>
                        </a:rPr>
                        <a:t>-1</a:t>
                      </a:r>
                      <a:r>
                        <a:rPr lang="pt-BR" sz="1800">
                          <a:effectLst/>
                        </a:rPr>
                        <a:t>) a 25</a:t>
                      </a:r>
                      <a:r>
                        <a:rPr lang="pt-BR" sz="1800" baseline="30000">
                          <a:effectLst/>
                        </a:rPr>
                        <a:t>o</a:t>
                      </a:r>
                      <a:r>
                        <a:rPr lang="pt-BR" sz="1800">
                          <a:effectLst/>
                        </a:rPr>
                        <a:t>C</a:t>
                      </a:r>
                      <a:endParaRPr lang="pt-BR" sz="180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0,50</a:t>
                      </a:r>
                      <a:endParaRPr lang="pt-BR" sz="1800" dirty="0">
                        <a:effectLst/>
                        <a:latin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63625"/>
            <a:ext cx="6172200" cy="528638"/>
          </a:xfrm>
          <a:gradFill>
            <a:gsLst>
              <a:gs pos="0">
                <a:srgbClr val="7030A0"/>
              </a:gs>
              <a:gs pos="74000">
                <a:schemeClr val="accent4">
                  <a:lumMod val="60000"/>
                  <a:lumOff val="40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Manejo</a:t>
            </a:r>
            <a:r>
              <a:rPr lang="en-US" dirty="0" smtClean="0"/>
              <a:t> da </a:t>
            </a:r>
            <a:r>
              <a:rPr lang="en-US" dirty="0" err="1" smtClean="0"/>
              <a:t>nutrição</a:t>
            </a:r>
            <a:r>
              <a:rPr lang="en-US" dirty="0" smtClean="0"/>
              <a:t> das </a:t>
            </a:r>
            <a:r>
              <a:rPr lang="en-US" dirty="0" err="1" smtClean="0"/>
              <a:t>plantas</a:t>
            </a:r>
            <a:endParaRPr lang="en-US" dirty="0"/>
          </a:p>
        </p:txBody>
      </p:sp>
      <p:pic>
        <p:nvPicPr>
          <p:cNvPr id="174083" name="Picture 2" descr="http://mlb-s2-p.mlstatic.com/phmetro-portatil-medico-0-a-14ph-206-testo-406511-MLB20592702945_022016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844675"/>
            <a:ext cx="145573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2" descr="Condutivímetro Portátil 0-1999us/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1843088"/>
            <a:ext cx="13906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TextBox 4"/>
          <p:cNvSpPr txBox="1">
            <a:spLocks noChangeArrowheads="1"/>
          </p:cNvSpPr>
          <p:nvPr/>
        </p:nvSpPr>
        <p:spPr bwMode="auto">
          <a:xfrm>
            <a:off x="5219700" y="3286125"/>
            <a:ext cx="11350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 sz="2100"/>
              <a:t>pHmetro</a:t>
            </a:r>
          </a:p>
        </p:txBody>
      </p:sp>
      <p:sp>
        <p:nvSpPr>
          <p:cNvPr id="174086" name="TextBox 6"/>
          <p:cNvSpPr txBox="1">
            <a:spLocks noChangeArrowheads="1"/>
          </p:cNvSpPr>
          <p:nvPr/>
        </p:nvSpPr>
        <p:spPr bwMode="auto">
          <a:xfrm>
            <a:off x="2551113" y="3286125"/>
            <a:ext cx="18367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BR" sz="2100"/>
              <a:t>condutivímetro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792538"/>
            <a:ext cx="2967037" cy="22240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ubtítulo 2"/>
          <p:cNvSpPr>
            <a:spLocks noGrp="1"/>
          </p:cNvSpPr>
          <p:nvPr>
            <p:ph type="subTitle" idx="1"/>
          </p:nvPr>
        </p:nvSpPr>
        <p:spPr>
          <a:xfrm>
            <a:off x="1662113" y="2897188"/>
            <a:ext cx="4483100" cy="2970212"/>
          </a:xfrm>
        </p:spPr>
        <p:txBody>
          <a:bodyPr/>
          <a:lstStyle/>
          <a:p>
            <a:pPr algn="l"/>
            <a:r>
              <a:rPr lang="en-US" altLang="pt-BR" sz="2100" b="1" smtClean="0"/>
              <a:t>Cultivo de alface em solo: 150-300 mm/ciclo</a:t>
            </a:r>
          </a:p>
          <a:p>
            <a:pPr algn="l"/>
            <a:endParaRPr lang="en-US" altLang="pt-BR" sz="2100" b="1" smtClean="0"/>
          </a:p>
          <a:p>
            <a:pPr algn="l"/>
            <a:r>
              <a:rPr lang="en-US" altLang="pt-BR" sz="2100" b="1" smtClean="0"/>
              <a:t>Cultivo de alface em Sistema hidropônico: 85 mm/ciclo</a:t>
            </a:r>
          </a:p>
          <a:p>
            <a:endParaRPr lang="en-US" altLang="pt-BR" smtClean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78767" y="1052736"/>
            <a:ext cx="8158432" cy="62618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68580" tIns="34290" rIns="68580" bIns="3429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000" b="1" dirty="0"/>
              <a:t>Economia de água e fertilizantes</a:t>
            </a:r>
          </a:p>
        </p:txBody>
      </p:sp>
      <p:sp>
        <p:nvSpPr>
          <p:cNvPr id="6" name="Texto explicativo em elipse 5"/>
          <p:cNvSpPr/>
          <p:nvPr/>
        </p:nvSpPr>
        <p:spPr>
          <a:xfrm>
            <a:off x="6230726" y="2140482"/>
            <a:ext cx="1890210" cy="1512168"/>
          </a:xfrm>
          <a:prstGeom prst="wedgeEllipseCallout">
            <a:avLst>
              <a:gd name="adj1" fmla="val -64087"/>
              <a:gd name="adj2" fmla="val 57964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/>
              <a:t>Economia</a:t>
            </a:r>
            <a:r>
              <a:rPr lang="en-US" b="1" dirty="0"/>
              <a:t> de 40 a 70% de </a:t>
            </a:r>
            <a:r>
              <a:rPr lang="en-US" b="1" dirty="0" err="1"/>
              <a:t>água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837" y="1024930"/>
            <a:ext cx="8565874" cy="498109"/>
          </a:xfrm>
          <a:solidFill>
            <a:srgbClr val="A365D1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b="1" dirty="0" smtClean="0"/>
              <a:t>Futuro</a:t>
            </a:r>
            <a:endParaRPr lang="pt-BR" b="1" dirty="0"/>
          </a:p>
        </p:txBody>
      </p:sp>
      <p:sp>
        <p:nvSpPr>
          <p:cNvPr id="176133" name="Retângulo 2"/>
          <p:cNvSpPr>
            <a:spLocks noChangeArrowheads="1"/>
          </p:cNvSpPr>
          <p:nvPr/>
        </p:nvSpPr>
        <p:spPr bwMode="auto">
          <a:xfrm>
            <a:off x="52388" y="5535613"/>
            <a:ext cx="7634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/>
              <a:t>http://aerofarms.com/2017/03/27/aerofarms-vertical-farms-grow-produce/</a:t>
            </a:r>
          </a:p>
        </p:txBody>
      </p:sp>
      <p:pic>
        <p:nvPicPr>
          <p:cNvPr id="1026" name="Picture 2" descr="AeroFarms is the commercial leader in indoor farming. We grow without sun or soil in a fully-controlled indoor environment. We have optimized our patented aeroponic growing system for faster harvest cycles, predictable results, superior food safety and less environmental impact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0" y="1827213"/>
            <a:ext cx="4710113" cy="315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5" name="CaixaDeTexto 3"/>
          <p:cNvSpPr txBox="1">
            <a:spLocks noChangeArrowheads="1"/>
          </p:cNvSpPr>
          <p:nvPr/>
        </p:nvSpPr>
        <p:spPr bwMode="auto">
          <a:xfrm>
            <a:off x="5518150" y="1658938"/>
            <a:ext cx="3511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/>
              <a:t>Produção em ambiente totalmente fechado</a:t>
            </a:r>
          </a:p>
          <a:p>
            <a:endParaRPr lang="pt-BR" altLang="pt-BR" b="1"/>
          </a:p>
          <a:p>
            <a:r>
              <a:rPr lang="pt-BR" altLang="pt-BR" b="1"/>
              <a:t>Solução nutritiva por aeroponia (95% menos água que o campo e 40% água que o sistema hidropônico convencional)</a:t>
            </a:r>
          </a:p>
          <a:p>
            <a:endParaRPr lang="pt-BR" altLang="pt-BR" b="1"/>
          </a:p>
          <a:p>
            <a:r>
              <a:rPr lang="pt-BR" altLang="pt-BR" b="1"/>
              <a:t>Iluminação artificial</a:t>
            </a:r>
          </a:p>
          <a:p>
            <a:endParaRPr lang="pt-BR" altLang="pt-BR" b="1"/>
          </a:p>
          <a:p>
            <a:r>
              <a:rPr lang="pt-BR" altLang="pt-BR" b="1"/>
              <a:t>Sem pesticidas</a:t>
            </a:r>
          </a:p>
          <a:p>
            <a:endParaRPr lang="pt-BR" altLang="pt-BR" b="1"/>
          </a:p>
          <a:p>
            <a:r>
              <a:rPr lang="pt-BR" altLang="pt-BR" b="1"/>
              <a:t>Produção 130 vezes maior que o campo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1590" y="188640"/>
            <a:ext cx="7886700" cy="1263766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b="1" dirty="0" smtClean="0"/>
              <a:t>Sistemas usados em outros países- Floating</a:t>
            </a:r>
            <a:endParaRPr lang="pt-BR" b="1" dirty="0"/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75" y="1633538"/>
            <a:ext cx="7613650" cy="428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41590" y="921948"/>
            <a:ext cx="7886700" cy="530458"/>
          </a:xfrm>
          <a:solidFill>
            <a:srgbClr val="92D050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b="1" dirty="0" smtClean="0"/>
              <a:t>Floating</a:t>
            </a:r>
            <a:endParaRPr lang="pt-BR" b="1" dirty="0"/>
          </a:p>
        </p:txBody>
      </p:sp>
      <p:grpSp>
        <p:nvGrpSpPr>
          <p:cNvPr id="178181" name="Grupo 4"/>
          <p:cNvGrpSpPr>
            <a:grpSpLocks/>
          </p:cNvGrpSpPr>
          <p:nvPr/>
        </p:nvGrpSpPr>
        <p:grpSpPr bwMode="auto">
          <a:xfrm>
            <a:off x="1158875" y="1866900"/>
            <a:ext cx="6656388" cy="3994150"/>
            <a:chOff x="1596184" y="1913460"/>
            <a:chExt cx="8488554" cy="4862679"/>
          </a:xfrm>
        </p:grpSpPr>
        <p:pic>
          <p:nvPicPr>
            <p:cNvPr id="178182" name="Picture 2" descr="Resultado de imagem para deep floating hydroponic system viscon photo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186" y="2001328"/>
              <a:ext cx="8488552" cy="477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183" name="CaixaDeTexto 2"/>
            <p:cNvSpPr txBox="1">
              <a:spLocks noChangeArrowheads="1"/>
            </p:cNvSpPr>
            <p:nvPr/>
          </p:nvSpPr>
          <p:spPr bwMode="auto">
            <a:xfrm>
              <a:off x="1596184" y="2185994"/>
              <a:ext cx="8488553" cy="449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78184" name="CaixaDeTexto 5"/>
            <p:cNvSpPr txBox="1">
              <a:spLocks noChangeArrowheads="1"/>
            </p:cNvSpPr>
            <p:nvPr/>
          </p:nvSpPr>
          <p:spPr bwMode="auto">
            <a:xfrm>
              <a:off x="1596185" y="1913460"/>
              <a:ext cx="8488553" cy="449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541352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/>
          <a:p>
            <a:pPr>
              <a:defRPr/>
            </a:pPr>
            <a:r>
              <a:rPr lang="pt-BR" dirty="0" smtClean="0"/>
              <a:t>Implantação - </a:t>
            </a:r>
            <a:r>
              <a:rPr lang="pt-BR" dirty="0" err="1" smtClean="0"/>
              <a:t>Hidroponia</a:t>
            </a:r>
            <a:endParaRPr lang="pt-BR" dirty="0"/>
          </a:p>
        </p:txBody>
      </p:sp>
      <p:pic>
        <p:nvPicPr>
          <p:cNvPr id="17920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073275"/>
            <a:ext cx="73152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AutoShape 2" descr="https://correio.usp.br/service/home/~/?id=143823&amp;part=4&amp;auth=co&amp;disp=i"/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18022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lfac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209675"/>
            <a:ext cx="7381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476375" y="333375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3600"/>
              <a:t>Estado de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68425"/>
            <a:ext cx="7315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934200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55650" y="333375"/>
            <a:ext cx="7772400" cy="4318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3600" smtClean="0"/>
              <a:t>Tipos varietais</a:t>
            </a:r>
          </a:p>
        </p:txBody>
      </p:sp>
      <p:pic>
        <p:nvPicPr>
          <p:cNvPr id="21507" name="Picture 8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1321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DSC0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25538"/>
            <a:ext cx="313055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fotografia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268413"/>
            <a:ext cx="22225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fotografia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62731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3" descr="greentow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860800"/>
            <a:ext cx="23336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5" descr="alface roxa e da seminis 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60800"/>
            <a:ext cx="33115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upo 9"/>
          <p:cNvGrpSpPr>
            <a:grpSpLocks/>
          </p:cNvGrpSpPr>
          <p:nvPr/>
        </p:nvGrpSpPr>
        <p:grpSpPr bwMode="auto">
          <a:xfrm>
            <a:off x="250825" y="1341438"/>
            <a:ext cx="8515350" cy="5443537"/>
            <a:chOff x="251520" y="1340768"/>
            <a:chExt cx="8515100" cy="544478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1340768"/>
              <a:ext cx="4498843" cy="26644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094841" y="1345531"/>
              <a:ext cx="3600344" cy="2699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 flipV="1">
              <a:off x="6624036" y="4582626"/>
              <a:ext cx="2448484" cy="1836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402386" y="4580252"/>
              <a:ext cx="2519938" cy="1890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-15494" y="4540553"/>
              <a:ext cx="2496120" cy="1873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2218847" y="4541346"/>
              <a:ext cx="2496120" cy="18716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ALFACE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lisa</a:t>
            </a:r>
          </a:p>
        </p:txBody>
      </p:sp>
      <p:pic>
        <p:nvPicPr>
          <p:cNvPr id="22531" name="Picture 11" descr="fotografia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52107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12"/>
          <p:cNvSpPr txBox="1">
            <a:spLocks noChangeArrowheads="1"/>
          </p:cNvSpPr>
          <p:nvPr/>
        </p:nvSpPr>
        <p:spPr bwMode="auto">
          <a:xfrm>
            <a:off x="611188" y="5516563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Regina, Elisa, Letícia</a:t>
            </a:r>
          </a:p>
        </p:txBody>
      </p:sp>
      <p:pic>
        <p:nvPicPr>
          <p:cNvPr id="22533" name="Picture 13" descr="Alface_lisacabe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14"/>
          <p:cNvSpPr txBox="1">
            <a:spLocks noChangeArrowheads="1"/>
          </p:cNvSpPr>
          <p:nvPr/>
        </p:nvSpPr>
        <p:spPr bwMode="auto">
          <a:xfrm>
            <a:off x="900113" y="5084763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Com formação de cabeça</a:t>
            </a:r>
          </a:p>
        </p:txBody>
      </p:sp>
      <p:sp>
        <p:nvSpPr>
          <p:cNvPr id="22535" name="Text Box 15"/>
          <p:cNvSpPr txBox="1">
            <a:spLocks noChangeArrowheads="1"/>
          </p:cNvSpPr>
          <p:nvPr/>
        </p:nvSpPr>
        <p:spPr bwMode="auto">
          <a:xfrm>
            <a:off x="5148263" y="5157788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Sem formação de cabeça</a:t>
            </a:r>
          </a:p>
        </p:txBody>
      </p:sp>
      <p:sp>
        <p:nvSpPr>
          <p:cNvPr id="22536" name="Line 16"/>
          <p:cNvSpPr>
            <a:spLocks noChangeShapeType="1"/>
          </p:cNvSpPr>
          <p:nvPr/>
        </p:nvSpPr>
        <p:spPr bwMode="auto">
          <a:xfrm flipV="1">
            <a:off x="539750" y="5876925"/>
            <a:ext cx="3603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537" name="Text Box 17"/>
          <p:cNvSpPr txBox="1">
            <a:spLocks noChangeArrowheads="1"/>
          </p:cNvSpPr>
          <p:nvPr/>
        </p:nvSpPr>
        <p:spPr bwMode="auto">
          <a:xfrm>
            <a:off x="900113" y="6308725"/>
            <a:ext cx="2951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Resistente a Pythium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crespa</a:t>
            </a:r>
          </a:p>
        </p:txBody>
      </p:sp>
      <p:pic>
        <p:nvPicPr>
          <p:cNvPr id="23555" name="Picture 4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8814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95288" y="5013325"/>
            <a:ext cx="4824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Vera, Verônica, Hortência, Mariane, Vanda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americana</a:t>
            </a:r>
          </a:p>
        </p:txBody>
      </p:sp>
      <p:pic>
        <p:nvPicPr>
          <p:cNvPr id="24579" name="Picture 5" descr="salin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55650" y="5084763"/>
            <a:ext cx="511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Raider, Lucy Brown, Laurel, Gloriosa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5148263" y="2565400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Formação de cabeça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mtClean="0"/>
              <a:t>Tipo roxa e vermelha</a:t>
            </a:r>
          </a:p>
        </p:txBody>
      </p:sp>
      <p:pic>
        <p:nvPicPr>
          <p:cNvPr id="25603" name="Picture 4" descr="alface roxa e da semini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32766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DSC00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3241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DSC002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DSC022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539750" y="6021388"/>
            <a:ext cx="750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Banchu New Red Fire, Rubra, Loretta, Rubi, PiraRoxa</a:t>
            </a:r>
            <a:endParaRPr lang="pt-BR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Alface vermelha ou bicolor</a:t>
            </a: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158875"/>
            <a:ext cx="23844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144588"/>
            <a:ext cx="23606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158875"/>
            <a:ext cx="236061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559300"/>
            <a:ext cx="21002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DSC022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518025"/>
            <a:ext cx="2709862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5" descr="DSC002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548188"/>
            <a:ext cx="2630488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roxa</a:t>
            </a:r>
          </a:p>
        </p:txBody>
      </p:sp>
      <p:pic>
        <p:nvPicPr>
          <p:cNvPr id="27651" name="Picture 6" descr="divulga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38163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4103688" y="1989138"/>
            <a:ext cx="5040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Elevado teor de antocianina - combate radicais livres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5" name="Picture 5" descr="Itapecerica 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11138"/>
            <a:ext cx="8583612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Alface bicolor</a:t>
            </a:r>
          </a:p>
        </p:txBody>
      </p:sp>
      <p:pic>
        <p:nvPicPr>
          <p:cNvPr id="2969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213"/>
            <a:ext cx="38401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83698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2800" smtClean="0"/>
              <a:t>Embalagens com duas cores de alface</a:t>
            </a:r>
          </a:p>
        </p:txBody>
      </p:sp>
      <p:pic>
        <p:nvPicPr>
          <p:cNvPr id="30723" name="Picture 7" descr="Alface_Bi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8858"/>
          <a:stretch>
            <a:fillRect/>
          </a:stretch>
        </p:blipFill>
        <p:spPr bwMode="auto">
          <a:xfrm>
            <a:off x="2627313" y="2565400"/>
            <a:ext cx="374491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Mini alface</a:t>
            </a:r>
          </a:p>
        </p:txBody>
      </p:sp>
      <p:pic>
        <p:nvPicPr>
          <p:cNvPr id="3174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382713"/>
            <a:ext cx="20462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49388"/>
            <a:ext cx="3017837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5250"/>
            <a:ext cx="272097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en-US" b="1" smtClean="0"/>
              <a:t>Origem: Mediterrâneo</a:t>
            </a:r>
          </a:p>
          <a:p>
            <a:pPr eaLnBrk="1" hangingPunct="1">
              <a:buFontTx/>
              <a:buNone/>
            </a:pPr>
            <a:r>
              <a:rPr lang="pt-BR" altLang="en-US" b="1" smtClean="0"/>
              <a:t>Domesticação: Egito e Roma</a:t>
            </a:r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539750" y="37163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b="1"/>
              <a:t>Família: </a:t>
            </a:r>
            <a:r>
              <a:rPr lang="pt-BR" altLang="en-US" b="1" i="1"/>
              <a:t>Asteraceae</a:t>
            </a:r>
          </a:p>
          <a:p>
            <a:pPr eaLnBrk="1" hangingPunct="1">
              <a:buFontTx/>
              <a:buNone/>
            </a:pPr>
            <a:r>
              <a:rPr lang="pt-BR" altLang="en-US" b="1"/>
              <a:t>Gênero: </a:t>
            </a:r>
            <a:r>
              <a:rPr lang="pt-BR" altLang="en-US" b="1" i="1"/>
              <a:t>Lactuca</a:t>
            </a:r>
          </a:p>
          <a:p>
            <a:pPr eaLnBrk="1" hangingPunct="1">
              <a:buFontTx/>
              <a:buNone/>
            </a:pPr>
            <a:r>
              <a:rPr lang="pt-BR" altLang="en-US" b="1"/>
              <a:t>Espécie: </a:t>
            </a:r>
            <a:r>
              <a:rPr lang="pt-BR" altLang="en-US" b="1" i="1"/>
              <a:t>Lactuca sativa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Alface (</a:t>
            </a:r>
            <a:r>
              <a:rPr lang="pt-BR" altLang="en-US" b="1" dirty="0" err="1" smtClean="0">
                <a:solidFill>
                  <a:schemeClr val="tx2"/>
                </a:solidFill>
              </a:rPr>
              <a:t>Lactuca</a:t>
            </a:r>
            <a:r>
              <a:rPr lang="pt-BR" altLang="en-US" b="1" dirty="0" smtClean="0">
                <a:solidFill>
                  <a:schemeClr val="tx2"/>
                </a:solidFill>
              </a:rPr>
              <a:t> sativa L.)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romana</a:t>
            </a:r>
          </a:p>
        </p:txBody>
      </p:sp>
      <p:pic>
        <p:nvPicPr>
          <p:cNvPr id="32771" name="Picture 4" descr="greent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29479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1187450" y="5013325"/>
            <a:ext cx="367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Mirella</a:t>
            </a:r>
          </a:p>
        </p:txBody>
      </p:sp>
      <p:pic>
        <p:nvPicPr>
          <p:cNvPr id="32773" name="Picture 7" descr="alface-roana-roxa-bel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1908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5292725" y="508476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Belstar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mimosa</a:t>
            </a:r>
          </a:p>
        </p:txBody>
      </p:sp>
      <p:pic>
        <p:nvPicPr>
          <p:cNvPr id="33795" name="Picture 4" descr="DSC01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900113" y="3933825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Mimosa, Roxane</a:t>
            </a:r>
          </a:p>
        </p:txBody>
      </p:sp>
      <p:pic>
        <p:nvPicPr>
          <p:cNvPr id="33797" name="Picture 9" descr="alfro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2355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008063"/>
          </a:xfrm>
        </p:spPr>
        <p:txBody>
          <a:bodyPr/>
          <a:lstStyle/>
          <a:p>
            <a:pPr algn="l" eaLnBrk="1" hangingPunct="1"/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>Percentual dos grupos de alface em função da quantidade de engradados comercializados na CEAGESP no quinqüênio 2000-2004. </a:t>
            </a:r>
            <a:r>
              <a:rPr lang="pt-BR" altLang="en-US" sz="2000" smtClean="0"/>
              <a:t/>
            </a:r>
            <a:br>
              <a:rPr lang="pt-BR" altLang="en-US" sz="2000" smtClean="0"/>
            </a:br>
            <a:r>
              <a:rPr lang="pt-BR" altLang="en-US" sz="4000" smtClean="0"/>
              <a:t/>
            </a:r>
            <a:br>
              <a:rPr lang="pt-BR" altLang="en-US" sz="4000" smtClean="0"/>
            </a:br>
            <a:endParaRPr lang="pt-BR" altLang="en-US" sz="4000" smtClean="0"/>
          </a:p>
        </p:txBody>
      </p:sp>
      <p:pic>
        <p:nvPicPr>
          <p:cNvPr id="34819" name="Picture 6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8324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1692275" y="5876925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Trani et al. (4/10/2005)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60350"/>
            <a:ext cx="7772400" cy="6477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smtClean="0"/>
              <a:t>Escolha da cultivar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993062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época de plantio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região (condições climáticas)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Cultivares de verão: mais resistentes ao pendoamento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Pendoamento: sabor amargo (Produção de látex)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</p:txBody>
      </p:sp>
      <p:pic>
        <p:nvPicPr>
          <p:cNvPr id="35844" name="Picture 5" descr="DSC00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 b="36909"/>
          <a:stretch>
            <a:fillRect/>
          </a:stretch>
        </p:blipFill>
        <p:spPr bwMode="auto">
          <a:xfrm>
            <a:off x="1547813" y="3500438"/>
            <a:ext cx="63007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600" smtClean="0"/>
              <a:t>Cultivo no verão: Gloriosa x Laurel</a:t>
            </a:r>
          </a:p>
        </p:txBody>
      </p:sp>
      <p:pic>
        <p:nvPicPr>
          <p:cNvPr id="36867" name="Picture 5" descr="GloriosaXLaurel12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03363"/>
            <a:ext cx="66246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00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600" b="1" smtClean="0"/>
              <a:t>Alface Gloriosa</a:t>
            </a:r>
          </a:p>
        </p:txBody>
      </p:sp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395288" y="1447800"/>
            <a:ext cx="82089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ea typeface="Times New Roman" panose="02020603050405020304" pitchFamily="18" charset="0"/>
                <a:cs typeface="Arial" panose="020B0604020202020204" pitchFamily="34" charset="0"/>
              </a:rPr>
              <a:t>Massa fresca total, massa fresca comercial da cabeça, circunferência da cabeça, comprimento do caule e compacidade da cabeça de alface.</a:t>
            </a:r>
          </a:p>
        </p:txBody>
      </p:sp>
      <p:graphicFrame>
        <p:nvGraphicFramePr>
          <p:cNvPr id="136380" name="Group 188"/>
          <p:cNvGraphicFramePr>
            <a:graphicFrameLocks noGrp="1"/>
          </p:cNvGraphicFramePr>
          <p:nvPr/>
        </p:nvGraphicFramePr>
        <p:xfrm>
          <a:off x="250825" y="2708275"/>
          <a:ext cx="8388350" cy="3600450"/>
        </p:xfrm>
        <a:graphic>
          <a:graphicData uri="http://schemas.openxmlformats.org/drawingml/2006/table">
            <a:tbl>
              <a:tblPr/>
              <a:tblGrid>
                <a:gridCol w="1616075"/>
                <a:gridCol w="1389063"/>
                <a:gridCol w="1550987"/>
                <a:gridCol w="1295400"/>
                <a:gridCol w="1204913"/>
                <a:gridCol w="1331912"/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Cultivar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Variáveis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0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MFT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MFC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(notas)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Gloriosa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416,75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305,45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Lucy Brown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392,03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282,17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43,23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3,82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3,45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C.V.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10,82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13,49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10,43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20,01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15,45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Compacidade da cabeça</a:t>
            </a:r>
          </a:p>
        </p:txBody>
      </p:sp>
      <p:pic>
        <p:nvPicPr>
          <p:cNvPr id="38915" name="Picture 5" descr="fotografia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11250"/>
            <a:ext cx="417671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fotografia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559175"/>
            <a:ext cx="44656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Line 7"/>
          <p:cNvSpPr>
            <a:spLocks noChangeShapeType="1"/>
          </p:cNvSpPr>
          <p:nvPr/>
        </p:nvSpPr>
        <p:spPr bwMode="auto">
          <a:xfrm flipH="1">
            <a:off x="3563938" y="1412875"/>
            <a:ext cx="2087562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5940425" y="1125538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menos compacta</a:t>
            </a:r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>
            <a:off x="2771775" y="5373688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395288" y="494188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compacta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Formação de cabeça</a:t>
            </a:r>
          </a:p>
        </p:txBody>
      </p:sp>
      <p:pic>
        <p:nvPicPr>
          <p:cNvPr id="39939" name="Picture 4" descr="alface g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60500"/>
            <a:ext cx="718978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Efeito de temperatura elevada</a:t>
            </a:r>
          </a:p>
        </p:txBody>
      </p:sp>
      <p:pic>
        <p:nvPicPr>
          <p:cNvPr id="40963" name="Picture 4" descr="DSC02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DSC02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2425"/>
            <a:ext cx="8675687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864842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FFFF00"/>
                </a:solidFill>
              </a:rPr>
              <a:t>MERCADO DE FOLHOSAS – 17% do comércio de sementes</a:t>
            </a:r>
          </a:p>
        </p:txBody>
      </p:sp>
      <p:graphicFrame>
        <p:nvGraphicFramePr>
          <p:cNvPr id="6149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484188" y="2327275"/>
          <a:ext cx="7988300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Chart" r:id="rId4" imgW="7992549" imgH="3371380" progId="Excel.Chart.8">
                  <p:embed/>
                </p:oleObj>
              </mc:Choice>
              <mc:Fallback>
                <p:oleObj name="Chart" r:id="rId4" imgW="7992549" imgH="3371380" progId="Excel.Chart.8">
                  <p:embed/>
                  <p:pic>
                    <p:nvPicPr>
                      <p:cNvPr id="0" name="Espaço Reservado para Conteúdo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2327275"/>
                        <a:ext cx="7988300" cy="336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pt-BR" altLang="en-US" sz="3200" smtClean="0"/>
              <a:t>Cultivares de alface com folhas mais resistentes ao impacto das chuvas</a:t>
            </a:r>
          </a:p>
        </p:txBody>
      </p:sp>
      <p:pic>
        <p:nvPicPr>
          <p:cNvPr id="43011" name="Picture 4" descr="CrispLeaf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697663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58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>
                <a:solidFill>
                  <a:srgbClr val="990000"/>
                </a:solidFill>
              </a:rPr>
              <a:t>Distúrbio fisiológico – Tip burn</a:t>
            </a:r>
            <a:endParaRPr lang="pt-BR" altLang="en-US" sz="3200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404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AutoShape 4"/>
          <p:cNvSpPr>
            <a:spLocks noChangeArrowheads="1"/>
          </p:cNvSpPr>
          <p:nvPr/>
        </p:nvSpPr>
        <p:spPr bwMode="auto">
          <a:xfrm rot="-3634400">
            <a:off x="1371600" y="2057400"/>
            <a:ext cx="609600" cy="27432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99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800" b="1">
                <a:latin typeface="Times New Roman" panose="02020603050405020304" pitchFamily="18" charset="0"/>
              </a:rPr>
              <a:t>- Ca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692150"/>
            <a:ext cx="7772400" cy="1800225"/>
          </a:xfrm>
          <a:solidFill>
            <a:srgbClr val="008000"/>
          </a:solidFill>
        </p:spPr>
        <p:txBody>
          <a:bodyPr anchor="ctr"/>
          <a:lstStyle/>
          <a:p>
            <a:pPr eaLnBrk="1" hangingPunct="1"/>
            <a:r>
              <a:rPr lang="pt-BR" altLang="en-US" sz="4000" smtClean="0">
                <a:solidFill>
                  <a:srgbClr val="FFFF00"/>
                </a:solidFill>
              </a:rPr>
              <a:t>Nutrição e adubação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Hortaliças folhosas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Ciclo rápido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Elevada exigência nutricional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Influência dos fatores ambientais na nutrição das plantas: luminosidade, temperatura e umidade relativa do ar e vento</a:t>
            </a:r>
          </a:p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Cultivo da alface</a:t>
            </a: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097213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7" descr="DSC0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84313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 descr="DSC002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00213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592388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12" descr="a glo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76700"/>
            <a:ext cx="294005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3" descr="Li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2952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  <a:latin typeface="Arial Unicode MS" panose="020B0604020202020204" pitchFamily="34" charset="-128"/>
              </a:rPr>
              <a:t>Nitrogênio (N)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3484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pt-BR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pt-BR" altLang="en-US" sz="2000" smtClean="0"/>
              <a:t>Falta de N: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en-US" sz="2000" smtClean="0"/>
              <a:t> - Menor crescimento das plantas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000" smtClean="0"/>
              <a:t>Redução no ciclo de cultivo</a:t>
            </a:r>
          </a:p>
          <a:p>
            <a:pPr eaLnBrk="1" hangingPunct="1">
              <a:lnSpc>
                <a:spcPct val="80000"/>
              </a:lnSpc>
            </a:pPr>
            <a:endParaRPr lang="pt-BR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pt-BR" altLang="en-US" sz="2000" smtClean="0"/>
              <a:t>Excesso de N: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t-BR" altLang="en-US" sz="2000" smtClean="0"/>
              <a:t>Crescimento muito vigoroso das folhas; raízes menos desenvolvidas;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t-BR" altLang="en-US" sz="2000" smtClean="0"/>
              <a:t>Acúmulo de nitrato, aminoácidos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t-BR" altLang="en-US" sz="2000" smtClean="0"/>
              <a:t>Favorece o aparecimento de pragas e doenças</a:t>
            </a:r>
          </a:p>
        </p:txBody>
      </p:sp>
      <p:pic>
        <p:nvPicPr>
          <p:cNvPr id="48132" name="Picture 4" descr="Minhas fotos 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64063"/>
            <a:ext cx="3059112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57200" y="292100"/>
            <a:ext cx="8229600" cy="976313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400">
                <a:solidFill>
                  <a:schemeClr val="bg1"/>
                </a:solidFill>
              </a:rPr>
              <a:t>Fósforo (P)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/>
              <a:t>Essencial para a formação do sistema radicular.</a:t>
            </a:r>
          </a:p>
          <a:p>
            <a:pPr eaLnBrk="1" hangingPunct="1"/>
            <a:r>
              <a:rPr lang="pt-BR" altLang="en-US"/>
              <a:t>Menor desenvolvimento da parte aérea</a:t>
            </a:r>
          </a:p>
          <a:p>
            <a:pPr eaLnBrk="1" hangingPunct="1">
              <a:buFontTx/>
              <a:buNone/>
            </a:pPr>
            <a:endParaRPr lang="pt-BR" altLang="en-US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76700"/>
            <a:ext cx="33337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2663825"/>
          </a:xfrm>
        </p:spPr>
        <p:txBody>
          <a:bodyPr/>
          <a:lstStyle/>
          <a:p>
            <a:pPr eaLnBrk="1" hangingPunct="1"/>
            <a:r>
              <a:rPr lang="pt-BR" altLang="en-US" sz="2400" smtClean="0"/>
              <a:t>Essencial para a qualidade das hortaliças </a:t>
            </a:r>
          </a:p>
          <a:p>
            <a:pPr eaLnBrk="1" hangingPunct="1"/>
            <a:r>
              <a:rPr lang="pt-BR" altLang="en-US" sz="2400" smtClean="0"/>
              <a:t>Alface americana – fundamental para a formação da cabeça</a:t>
            </a:r>
          </a:p>
          <a:p>
            <a:pPr eaLnBrk="1" hangingPunct="1"/>
            <a:r>
              <a:rPr lang="pt-BR" altLang="en-US" sz="2400" smtClean="0"/>
              <a:t>Necessário para a formação de proteínas nas plantas</a:t>
            </a:r>
          </a:p>
          <a:p>
            <a:pPr eaLnBrk="1" hangingPunct="1"/>
            <a:r>
              <a:rPr lang="pt-BR" altLang="en-US" sz="2400" smtClean="0"/>
              <a:t>Falta: acúmulo de aminoácidos e nitrato</a:t>
            </a:r>
          </a:p>
          <a:p>
            <a:pPr eaLnBrk="1" hangingPunct="1"/>
            <a:r>
              <a:rPr lang="pt-BR" altLang="en-US" sz="2400" smtClean="0"/>
              <a:t>Excesso – menor absorção de Ca e Mg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47712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Potássio (K)</a:t>
            </a:r>
          </a:p>
        </p:txBody>
      </p:sp>
      <p:pic>
        <p:nvPicPr>
          <p:cNvPr id="50180" name="Picture 4" descr="Minhas fotos 3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33480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0645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Cálcio (Ca)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Essencial para a formação dos tecidos</a:t>
            </a:r>
          </a:p>
          <a:p>
            <a:pPr eaLnBrk="1" hangingPunct="1"/>
            <a:r>
              <a:rPr lang="pt-BR" altLang="en-US" smtClean="0"/>
              <a:t>Morte dos pontos de crescimento</a:t>
            </a:r>
          </a:p>
        </p:txBody>
      </p:sp>
      <p:pic>
        <p:nvPicPr>
          <p:cNvPr id="51204" name="Picture 4" descr="DSC018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681538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95288" y="3284538"/>
            <a:ext cx="23764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b="1"/>
              <a:t>Deficiência de Ca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987675" y="3933825"/>
            <a:ext cx="2881313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08108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Magnésio (Mg)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Essencial para a manutenção da cor verde da folhagem (qualidade do produto)</a:t>
            </a:r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9933"/>
          </a:solidFill>
        </p:spPr>
        <p:txBody>
          <a:bodyPr/>
          <a:lstStyle/>
          <a:p>
            <a:r>
              <a:rPr lang="pt-BR" altLang="pt-BR" sz="2400" b="1" smtClean="0">
                <a:solidFill>
                  <a:schemeClr val="tx1"/>
                </a:solidFill>
              </a:rPr>
              <a:t>Sementes e mudas – faturamento (US$ milhões) - 2017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63550" y="1989138"/>
          <a:ext cx="8229600" cy="22240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68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Cultura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Sementes (US$)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% </a:t>
                      </a:r>
                      <a:r>
                        <a:rPr lang="pt-BR" sz="1800" dirty="0" err="1" smtClean="0"/>
                        <a:t>Viveiristas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Mudas (US$)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Alface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17,07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70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52,48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>
                    <a:solidFill>
                      <a:srgbClr val="92D050"/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Cebola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29,10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30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126,21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Cenoura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14,96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Tomate mesa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60,51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 rowSpan="2">
                  <a:txBody>
                    <a:bodyPr/>
                    <a:lstStyle/>
                    <a:p>
                      <a:r>
                        <a:rPr lang="pt-BR" sz="1800" dirty="0" smtClean="0"/>
                        <a:t>90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 rowSpan="2">
                  <a:txBody>
                    <a:bodyPr/>
                    <a:lstStyle/>
                    <a:p>
                      <a:r>
                        <a:rPr lang="pt-BR" sz="1800" dirty="0" smtClean="0"/>
                        <a:t>18,68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Tomate industrial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3,92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0" marB="45700"/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008080"/>
          </a:solidFill>
          <a:ln>
            <a:solidFill>
              <a:srgbClr val="FFCC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200" b="1" smtClean="0">
                <a:solidFill>
                  <a:schemeClr val="bg1"/>
                </a:solidFill>
              </a:rPr>
              <a:t>Competição entre os íons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55650" y="18446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/>
              <a:t>NO</a:t>
            </a:r>
            <a:r>
              <a:rPr lang="pt-BR" altLang="en-US" baseline="-25000"/>
              <a:t>3</a:t>
            </a:r>
            <a:r>
              <a:rPr lang="pt-BR" altLang="en-US" baseline="30000"/>
              <a:t>-</a:t>
            </a:r>
            <a:r>
              <a:rPr lang="pt-BR" altLang="en-US"/>
              <a:t> &gt; Cl</a:t>
            </a:r>
            <a:r>
              <a:rPr lang="pt-BR" altLang="en-US" baseline="30000"/>
              <a:t>-</a:t>
            </a:r>
            <a:r>
              <a:rPr lang="pt-BR" altLang="en-US"/>
              <a:t> &gt; SO</a:t>
            </a:r>
            <a:r>
              <a:rPr lang="pt-BR" altLang="en-US" baseline="-25000"/>
              <a:t>4</a:t>
            </a:r>
            <a:r>
              <a:rPr lang="pt-BR" altLang="en-US" baseline="30000"/>
              <a:t>-</a:t>
            </a:r>
            <a:r>
              <a:rPr lang="pt-BR" altLang="en-US"/>
              <a:t> &gt; H</a:t>
            </a:r>
            <a:r>
              <a:rPr lang="pt-BR" altLang="en-US" baseline="-25000"/>
              <a:t>2</a:t>
            </a:r>
            <a:r>
              <a:rPr lang="pt-BR" altLang="en-US"/>
              <a:t>PO</a:t>
            </a:r>
            <a:r>
              <a:rPr lang="pt-BR" altLang="en-US" baseline="-25000"/>
              <a:t>4</a:t>
            </a:r>
            <a:r>
              <a:rPr lang="pt-BR" altLang="en-US" baseline="30000"/>
              <a:t>-</a:t>
            </a:r>
          </a:p>
          <a:p>
            <a:pPr eaLnBrk="1" hangingPunct="1"/>
            <a:endParaRPr lang="pt-BR" altLang="en-US" baseline="30000"/>
          </a:p>
          <a:p>
            <a:pPr eaLnBrk="1" hangingPunct="1"/>
            <a:endParaRPr lang="pt-BR" altLang="en-US" baseline="30000"/>
          </a:p>
          <a:p>
            <a:pPr eaLnBrk="1" hangingPunct="1"/>
            <a:endParaRPr lang="pt-BR" altLang="en-US"/>
          </a:p>
          <a:p>
            <a:pPr eaLnBrk="1" hangingPunct="1"/>
            <a:r>
              <a:rPr lang="pt-BR" altLang="en-US"/>
              <a:t>NH</a:t>
            </a:r>
            <a:r>
              <a:rPr lang="pt-BR" altLang="en-US" baseline="-25000"/>
              <a:t>4</a:t>
            </a:r>
            <a:r>
              <a:rPr lang="pt-BR" altLang="en-US" baseline="30000"/>
              <a:t>+</a:t>
            </a:r>
            <a:r>
              <a:rPr lang="pt-BR" altLang="en-US"/>
              <a:t> &gt; K</a:t>
            </a:r>
            <a:r>
              <a:rPr lang="pt-BR" altLang="en-US" baseline="30000"/>
              <a:t>+</a:t>
            </a:r>
            <a:r>
              <a:rPr lang="pt-BR" altLang="en-US"/>
              <a:t> &gt; Na</a:t>
            </a:r>
            <a:r>
              <a:rPr lang="pt-BR" altLang="en-US" baseline="30000"/>
              <a:t>+</a:t>
            </a:r>
            <a:r>
              <a:rPr lang="pt-BR" altLang="en-US"/>
              <a:t> &gt; Mg</a:t>
            </a:r>
            <a:r>
              <a:rPr lang="pt-BR" altLang="en-US" baseline="30000"/>
              <a:t>++</a:t>
            </a:r>
            <a:r>
              <a:rPr lang="pt-BR" altLang="en-US"/>
              <a:t> &gt; Ca</a:t>
            </a:r>
            <a:r>
              <a:rPr lang="pt-BR" altLang="en-US" baseline="30000"/>
              <a:t>++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008080"/>
          </a:solidFill>
        </p:spPr>
        <p:txBody>
          <a:bodyPr/>
          <a:lstStyle/>
          <a:p>
            <a:pPr eaLnBrk="1" hangingPunct="1"/>
            <a:r>
              <a:rPr lang="pt-BR" altLang="en-US" sz="3200" b="1" smtClean="0">
                <a:solidFill>
                  <a:schemeClr val="bg1"/>
                </a:solidFill>
              </a:rPr>
              <a:t>Competição entre íons</a:t>
            </a:r>
          </a:p>
        </p:txBody>
      </p:sp>
      <p:graphicFrame>
        <p:nvGraphicFramePr>
          <p:cNvPr id="12291" name="Group 3"/>
          <p:cNvGraphicFramePr>
            <a:graphicFrameLocks noGrp="1"/>
          </p:cNvGraphicFramePr>
          <p:nvPr>
            <p:ph type="tbl" idx="1"/>
          </p:nvPr>
        </p:nvGraphicFramePr>
        <p:xfrm>
          <a:off x="684213" y="1412875"/>
          <a:ext cx="7772400" cy="5192713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431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Íon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Segundo íon presente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627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Mg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; Ca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49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Mg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27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49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Zn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Mg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  <a:endParaRPr kumimoji="0" lang="pt-BR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49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Zn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27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Mn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2+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278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MoO</a:t>
                      </a:r>
                      <a:r>
                        <a:rPr kumimoji="0" lang="pt-BR" alt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SO</a:t>
                      </a:r>
                      <a:r>
                        <a:rPr kumimoji="0" lang="pt-BR" alt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kumimoji="0" lang="pt-BR" alt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2-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438400" y="381000"/>
            <a:ext cx="4157663" cy="4889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600" b="1">
                <a:latin typeface="Verdana" panose="020B0604030504040204" pitchFamily="34" charset="0"/>
              </a:rPr>
              <a:t> Perdas de nutrientes</a:t>
            </a:r>
            <a:endParaRPr lang="pt-BR" altLang="en-US" sz="2400">
              <a:latin typeface="Times New Roman" panose="02020603050405020304" pitchFamily="18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657600" y="4556125"/>
            <a:ext cx="1600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3000" b="1">
                <a:latin typeface="Times New Roman" panose="02020603050405020304" pitchFamily="18" charset="0"/>
              </a:rPr>
              <a:t>SOLO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0" y="34290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</a:rPr>
              <a:t>FERTILIZANTE</a:t>
            </a: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1905000" y="3962400"/>
            <a:ext cx="1828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5181600" y="4724400"/>
            <a:ext cx="182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248400" y="2971800"/>
            <a:ext cx="2895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pt-BR" altLang="en-US" sz="24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Volatilização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 flipV="1">
            <a:off x="5181600" y="3886200"/>
            <a:ext cx="1981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4495800" y="5029200"/>
            <a:ext cx="457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457200" y="5638800"/>
            <a:ext cx="1981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Fixação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 flipH="1">
            <a:off x="1524000" y="4800600"/>
            <a:ext cx="2133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3419475" y="3573463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</a:rPr>
              <a:t>ABSORÇÃO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V="1">
            <a:off x="4419600" y="4191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3657600" y="18288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pt-PT" altLang="en-US" sz="3400" b="1">
              <a:latin typeface="Times New Roman" panose="02020603050405020304" pitchFamily="18" charset="0"/>
            </a:endParaRP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7010400" y="4419600"/>
            <a:ext cx="2133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Erosão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N=P=K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4267200" y="5638800"/>
            <a:ext cx="3048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Lixiviação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N &gt; K</a:t>
            </a:r>
          </a:p>
        </p:txBody>
      </p:sp>
      <p:pic>
        <p:nvPicPr>
          <p:cNvPr id="55313" name="Picture 18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73238"/>
            <a:ext cx="216058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Folhosas no campo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24175"/>
            <a:ext cx="8229600" cy="3201988"/>
          </a:xfrm>
        </p:spPr>
        <p:txBody>
          <a:bodyPr/>
          <a:lstStyle/>
          <a:p>
            <a:pPr eaLnBrk="1" hangingPunct="1"/>
            <a:r>
              <a:rPr lang="pt-BR" altLang="en-US" smtClean="0"/>
              <a:t>Sistema radicular superficial : necessidade de solo estruturado (drenagem, aeração)</a:t>
            </a:r>
          </a:p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magem 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0275" y="2309813"/>
            <a:ext cx="4743450" cy="355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28650" y="836713"/>
            <a:ext cx="7886700" cy="93610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4000" b="1" dirty="0" smtClean="0"/>
              <a:t>Preparo do solo</a:t>
            </a:r>
            <a:endParaRPr lang="pt-BR" sz="40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tx1"/>
                </a:solidFill>
              </a:rPr>
              <a:t>Canteiros mal preparados</a:t>
            </a:r>
          </a:p>
        </p:txBody>
      </p:sp>
      <p:pic>
        <p:nvPicPr>
          <p:cNvPr id="7171" name="Picture 5" descr="Minhas fotos 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6775" y="2125663"/>
            <a:ext cx="3681413" cy="276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nestle 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2125663"/>
            <a:ext cx="3683000" cy="276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AutoShape 8"/>
          <p:cNvSpPr>
            <a:spLocks noChangeArrowheads="1"/>
          </p:cNvSpPr>
          <p:nvPr/>
        </p:nvSpPr>
        <p:spPr bwMode="auto">
          <a:xfrm rot="-2044007">
            <a:off x="5202238" y="1971675"/>
            <a:ext cx="195262" cy="1466850"/>
          </a:xfrm>
          <a:prstGeom prst="downArrow">
            <a:avLst>
              <a:gd name="adj1" fmla="val 50000"/>
              <a:gd name="adj2" fmla="val 2081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628650" y="1278311"/>
            <a:ext cx="7729644" cy="36933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altLang="en-US" b="1" dirty="0"/>
              <a:t>Exposição das raízes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93838" y="998538"/>
            <a:ext cx="6172200" cy="433387"/>
          </a:xfrm>
          <a:solidFill>
            <a:srgbClr val="003399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altLang="en-US" sz="3000" dirty="0">
                <a:solidFill>
                  <a:schemeClr val="bg1"/>
                </a:solidFill>
              </a:rPr>
              <a:t>Compactação</a:t>
            </a:r>
          </a:p>
        </p:txBody>
      </p:sp>
      <p:pic>
        <p:nvPicPr>
          <p:cNvPr id="9219" name="Picture 5" descr="nestle 1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7225" y="1719263"/>
            <a:ext cx="5305425" cy="397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aixaDeTexto 10"/>
          <p:cNvSpPr txBox="1">
            <a:spLocks noChangeArrowheads="1"/>
          </p:cNvSpPr>
          <p:nvPr/>
        </p:nvSpPr>
        <p:spPr bwMode="auto">
          <a:xfrm>
            <a:off x="2268538" y="1970088"/>
            <a:ext cx="5678487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0"/>
              </a:spcBef>
              <a:buFontTx/>
              <a:buChar char="-"/>
            </a:pP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1800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Fusarium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spp. (</a:t>
            </a:r>
            <a:r>
              <a:rPr lang="pt-BR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solani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pt-BR" altLang="en-US" sz="1800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oxysporum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): clamidósporos</a:t>
            </a:r>
          </a:p>
          <a:p>
            <a:pPr>
              <a:lnSpc>
                <a:spcPct val="150000"/>
              </a:lnSpc>
              <a:spcBef>
                <a:spcPts val="450"/>
              </a:spcBef>
              <a:buFontTx/>
              <a:buChar char="-"/>
            </a:pP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Verticillium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spp.: microescleródios</a:t>
            </a:r>
          </a:p>
          <a:p>
            <a:pPr>
              <a:lnSpc>
                <a:spcPct val="150000"/>
              </a:lnSpc>
              <a:spcBef>
                <a:spcPts val="450"/>
              </a:spcBef>
              <a:buFontTx/>
              <a:buChar char="-"/>
            </a:pP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Phytophthora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spp.: oósporo</a:t>
            </a:r>
          </a:p>
          <a:p>
            <a:pPr>
              <a:lnSpc>
                <a:spcPct val="150000"/>
              </a:lnSpc>
              <a:spcBef>
                <a:spcPts val="450"/>
              </a:spcBef>
              <a:buFontTx/>
              <a:buChar char="-"/>
            </a:pP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Pythium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spp.: oósporo</a:t>
            </a:r>
          </a:p>
          <a:p>
            <a:pPr>
              <a:lnSpc>
                <a:spcPct val="150000"/>
              </a:lnSpc>
              <a:spcBef>
                <a:spcPts val="450"/>
              </a:spcBef>
              <a:buFontTx/>
              <a:buChar char="-"/>
            </a:pP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1800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Rhizoctonia solani</a:t>
            </a:r>
            <a:r>
              <a:rPr lang="pt-BR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microescleródios</a:t>
            </a:r>
          </a:p>
          <a:p>
            <a:pPr>
              <a:lnSpc>
                <a:spcPct val="150000"/>
              </a:lnSpc>
              <a:spcBef>
                <a:spcPts val="450"/>
              </a:spcBef>
              <a:buFontTx/>
              <a:buChar char="-"/>
            </a:pP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Sclerotinia sclerotiorum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 escleródios</a:t>
            </a:r>
            <a:endParaRPr lang="pt-BR" altLang="en-US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0"/>
              </a:spcBef>
              <a:buFontTx/>
              <a:buNone/>
            </a:pP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altLang="en-US" sz="1800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Sclerotium rolfsii</a:t>
            </a:r>
            <a:r>
              <a:rPr lang="pt-B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 escleródios</a:t>
            </a:r>
            <a:endParaRPr lang="pt-BR" altLang="en-US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6" name="Rectangle 11"/>
          <p:cNvSpPr>
            <a:spLocks noChangeArrowheads="1"/>
          </p:cNvSpPr>
          <p:nvPr/>
        </p:nvSpPr>
        <p:spPr bwMode="auto">
          <a:xfrm>
            <a:off x="1620838" y="1225550"/>
            <a:ext cx="5861050" cy="39211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1950" dirty="0">
                <a:solidFill>
                  <a:srgbClr val="008000"/>
                </a:solidFill>
                <a:cs typeface="Arial" panose="020B0604020202020204" pitchFamily="34" charset="0"/>
              </a:rPr>
              <a:t>Principais Fungos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:\Documents and Settings\User\Meus documentos\Nestlé\ProjetoControleBiológico2013\ApresentaçãoFinalProjeto\Fotos\SalsaNestlé17_13\DSC07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395413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 descr="C:\Documents and Settings\User\Meus documentos\Nestlé\ProjetoControleBiológico2013\ApresentaçãoFinalProjeto\Fotos\Sclerotiumrolfs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3284538"/>
            <a:ext cx="40640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 descr="C:\Documents and Settings\User\Meus documentos\Nestlé\ProjetoControleBiológico2013\ApresentaçãoFinalProjeto\Fotos\Sclerotium313_12A1\DSC06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336675"/>
            <a:ext cx="272732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2574925" y="887413"/>
            <a:ext cx="4427538" cy="43815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5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5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5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5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5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5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5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5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2250" i="1">
                <a:solidFill>
                  <a:srgbClr val="008000"/>
                </a:solidFill>
                <a:cs typeface="Arial" panose="020B0604020202020204" pitchFamily="34" charset="0"/>
              </a:rPr>
              <a:t>Sclerotium rolfsii </a:t>
            </a:r>
            <a:endParaRPr lang="pt-BR" altLang="en-US" sz="225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9" descr="C:\Documents and Settings\Natalia\Desktop\FotosEmbalagensProdutos\Agrotr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1674812" cy="226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CaixaDeTexto 9"/>
          <p:cNvSpPr txBox="1">
            <a:spLocks noChangeArrowheads="1"/>
          </p:cNvSpPr>
          <p:nvPr/>
        </p:nvSpPr>
        <p:spPr bwMode="auto">
          <a:xfrm>
            <a:off x="3382963" y="1370013"/>
            <a:ext cx="383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Recomendação: 200 a 500 g/ha -   300 g/ha </a:t>
            </a:r>
          </a:p>
        </p:txBody>
      </p:sp>
      <p:sp>
        <p:nvSpPr>
          <p:cNvPr id="35844" name="CaixaDeTexto 10"/>
          <p:cNvSpPr txBox="1">
            <a:spLocks noChangeArrowheads="1"/>
          </p:cNvSpPr>
          <p:nvPr/>
        </p:nvSpPr>
        <p:spPr bwMode="auto">
          <a:xfrm>
            <a:off x="1223963" y="1863725"/>
            <a:ext cx="431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3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1575">
                <a:solidFill>
                  <a:schemeClr val="bg1"/>
                </a:solidFill>
                <a:cs typeface="Arial" panose="020B0604020202020204" pitchFamily="34" charset="0"/>
              </a:rPr>
              <a:t>1.</a:t>
            </a:r>
          </a:p>
        </p:txBody>
      </p:sp>
      <p:pic>
        <p:nvPicPr>
          <p:cNvPr id="62469" name="Picture 3" descr="C:\Documents and Settings\Natalia\Desktop\Agrotric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700213"/>
            <a:ext cx="1458913" cy="1503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CaixaDeTexto 13"/>
          <p:cNvSpPr txBox="1">
            <a:spLocks noChangeArrowheads="1"/>
          </p:cNvSpPr>
          <p:nvPr/>
        </p:nvSpPr>
        <p:spPr bwMode="auto">
          <a:xfrm>
            <a:off x="1223963" y="4400550"/>
            <a:ext cx="431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3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1575">
                <a:solidFill>
                  <a:schemeClr val="bg1"/>
                </a:solidFill>
                <a:cs typeface="Arial" panose="020B0604020202020204" pitchFamily="34" charset="0"/>
              </a:rPr>
              <a:t>2.</a:t>
            </a:r>
          </a:p>
        </p:txBody>
      </p:sp>
      <p:pic>
        <p:nvPicPr>
          <p:cNvPr id="62471" name="Picture 8" descr="C:\Documents and Settings\Natalia\Desktop\FotosEmbalagensProdutos\Nati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89375"/>
            <a:ext cx="1403350" cy="204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113088" y="3657600"/>
            <a:ext cx="4914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>
              <a:spcBef>
                <a:spcPct val="20000"/>
              </a:spcBef>
              <a:buClr>
                <a:srgbClr val="00CC66"/>
              </a:buClr>
              <a:buFont typeface="Wingdings" pitchFamily="2" charset="2"/>
              <a:buChar char="§"/>
              <a:defRPr/>
            </a:pPr>
            <a:r>
              <a:rPr lang="pt-BR" sz="1575" kern="0" dirty="0" err="1">
                <a:latin typeface="+mj-lt"/>
              </a:rPr>
              <a:t>Native</a:t>
            </a:r>
            <a:r>
              <a:rPr lang="pt-BR" sz="1575" kern="0" baseline="30000" dirty="0">
                <a:latin typeface="+mj-lt"/>
              </a:rPr>
              <a:t>®</a:t>
            </a:r>
            <a:r>
              <a:rPr lang="pt-BR" sz="1575" kern="0" dirty="0">
                <a:latin typeface="+mj-lt"/>
              </a:rPr>
              <a:t> (Bactérias + Fungos antagonistas)</a:t>
            </a:r>
            <a:endParaRPr lang="pt-BR" sz="1575" i="1" kern="0" dirty="0">
              <a:latin typeface="+mj-lt"/>
            </a:endParaRPr>
          </a:p>
        </p:txBody>
      </p:sp>
      <p:pic>
        <p:nvPicPr>
          <p:cNvPr id="62473" name="Picture 7" descr="C:\Documents and Settings\Natalia\Desktop\FotosApresentação\Nativ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300538"/>
            <a:ext cx="1565275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436938" y="957263"/>
            <a:ext cx="421322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>
              <a:spcBef>
                <a:spcPct val="20000"/>
              </a:spcBef>
              <a:buClr>
                <a:srgbClr val="00CC66"/>
              </a:buClr>
              <a:buFont typeface="Wingdings" pitchFamily="2" charset="2"/>
              <a:buChar char="§"/>
              <a:defRPr/>
            </a:pPr>
            <a:r>
              <a:rPr lang="pt-BR" sz="1575" kern="0" dirty="0" err="1">
                <a:latin typeface="+mj-lt"/>
              </a:rPr>
              <a:t>Agrotrich</a:t>
            </a:r>
            <a:r>
              <a:rPr lang="pt-BR" sz="1575" kern="0" dirty="0">
                <a:latin typeface="+mj-lt"/>
              </a:rPr>
              <a:t> Plus</a:t>
            </a:r>
            <a:r>
              <a:rPr lang="pt-BR" sz="1575" kern="0" baseline="30000" dirty="0">
                <a:latin typeface="+mj-lt"/>
              </a:rPr>
              <a:t>® </a:t>
            </a:r>
            <a:r>
              <a:rPr lang="pt-BR" sz="1575" kern="0" dirty="0">
                <a:latin typeface="+mj-lt"/>
              </a:rPr>
              <a:t>(</a:t>
            </a:r>
            <a:r>
              <a:rPr lang="pt-BR" sz="1575" kern="0" dirty="0"/>
              <a:t>Fungo antagonista</a:t>
            </a:r>
            <a:r>
              <a:rPr lang="pt-BR" sz="1575" kern="0" dirty="0">
                <a:latin typeface="+mj-lt"/>
              </a:rPr>
              <a:t>)</a:t>
            </a:r>
          </a:p>
        </p:txBody>
      </p:sp>
      <p:sp>
        <p:nvSpPr>
          <p:cNvPr id="62475" name="CaixaDeTexto 18"/>
          <p:cNvSpPr txBox="1">
            <a:spLocks noChangeArrowheads="1"/>
          </p:cNvSpPr>
          <p:nvPr/>
        </p:nvSpPr>
        <p:spPr bwMode="auto">
          <a:xfrm>
            <a:off x="3087688" y="4210050"/>
            <a:ext cx="3833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>
                <a:latin typeface="Verdana" panose="020B0604030504040204" pitchFamily="34" charset="0"/>
                <a:cs typeface="Arial" panose="020B0604020202020204" pitchFamily="34" charset="0"/>
              </a:rPr>
              <a:t>Recomendação:  3 Kg/ha 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001963" y="4618038"/>
            <a:ext cx="31353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sp., </a:t>
            </a:r>
            <a:r>
              <a:rPr lang="pt-BR" i="1" kern="0" dirty="0" err="1"/>
              <a:t>Clonostachys</a:t>
            </a:r>
            <a:r>
              <a:rPr lang="pt-BR" i="1" kern="0" dirty="0"/>
              <a:t> </a:t>
            </a:r>
            <a:r>
              <a:rPr lang="pt-BR" i="1" kern="0" dirty="0" err="1"/>
              <a:t>rosea</a:t>
            </a:r>
            <a:r>
              <a:rPr lang="pt-BR" kern="0" dirty="0"/>
              <a:t>, </a:t>
            </a:r>
            <a:r>
              <a:rPr lang="pt-BR" i="1" kern="0" dirty="0" err="1"/>
              <a:t>Bacillus</a:t>
            </a:r>
            <a:r>
              <a:rPr lang="pt-BR" kern="0" dirty="0"/>
              <a:t> sp., </a:t>
            </a:r>
            <a:r>
              <a:rPr lang="pt-BR" i="1" kern="0" dirty="0" err="1"/>
              <a:t>Panibacillus</a:t>
            </a:r>
            <a:r>
              <a:rPr lang="pt-BR" kern="0" dirty="0"/>
              <a:t> 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419475" y="2187575"/>
            <a:ext cx="22685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</a:t>
            </a:r>
          </a:p>
          <a:p>
            <a:pPr eaLnBrk="1" hangingPunct="1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9933"/>
          </a:solidFill>
        </p:spPr>
        <p:txBody>
          <a:bodyPr/>
          <a:lstStyle/>
          <a:p>
            <a:r>
              <a:rPr lang="pt-BR" altLang="pt-BR" sz="3600" smtClean="0"/>
              <a:t>Dados econômicos -2017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035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60462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Cultura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Área (ha)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Prod. (t/ha)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Produção (t)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  <a:tr h="490115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Alface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91.712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18.6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1707.872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rgbClr val="92D050"/>
                    </a:solidFill>
                  </a:tcPr>
                </a:tc>
              </a:tr>
              <a:tr h="490115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Alho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11.334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11.3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133.217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  <a:tr h="490115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Batata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134.243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34.6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3.934.288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  <a:tr h="490115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Cebola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42.458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35.4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1.578.544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  <a:tr h="490115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Cenoura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22.254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48.3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752.196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  <a:tr h="490115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Tomate mesa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18.814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81.9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1.538.070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  <a:tr h="490115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Tomate industrial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46.448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81.8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3.803.167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ixaDeTexto 10"/>
          <p:cNvSpPr txBox="1">
            <a:spLocks noChangeArrowheads="1"/>
          </p:cNvSpPr>
          <p:nvPr/>
        </p:nvSpPr>
        <p:spPr bwMode="auto">
          <a:xfrm>
            <a:off x="1223963" y="1863725"/>
            <a:ext cx="431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1575">
                <a:solidFill>
                  <a:schemeClr val="bg1"/>
                </a:solidFill>
                <a:cs typeface="Arial" panose="020B0604020202020204" pitchFamily="34" charset="0"/>
              </a:rPr>
              <a:t>3.</a:t>
            </a:r>
          </a:p>
        </p:txBody>
      </p:sp>
      <p:sp>
        <p:nvSpPr>
          <p:cNvPr id="36867" name="CaixaDeTexto 13"/>
          <p:cNvSpPr txBox="1">
            <a:spLocks noChangeArrowheads="1"/>
          </p:cNvSpPr>
          <p:nvPr/>
        </p:nvSpPr>
        <p:spPr bwMode="auto">
          <a:xfrm>
            <a:off x="1223963" y="4400550"/>
            <a:ext cx="431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1575">
                <a:solidFill>
                  <a:schemeClr val="bg1"/>
                </a:solidFill>
                <a:cs typeface="Arial" panose="020B0604020202020204" pitchFamily="34" charset="0"/>
              </a:rPr>
              <a:t>4.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113088" y="3657600"/>
            <a:ext cx="41052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>
              <a:spcBef>
                <a:spcPct val="20000"/>
              </a:spcBef>
              <a:buClr>
                <a:srgbClr val="00CC66"/>
              </a:buClr>
              <a:buFont typeface="Wingdings" pitchFamily="2" charset="2"/>
              <a:buChar char="§"/>
              <a:defRPr/>
            </a:pPr>
            <a:r>
              <a:rPr lang="pt-BR" sz="1575" kern="0" dirty="0">
                <a:latin typeface="+mj-lt"/>
              </a:rPr>
              <a:t>Duo</a:t>
            </a:r>
            <a:r>
              <a:rPr lang="pt-BR" sz="1575" kern="0" baseline="30000" dirty="0">
                <a:latin typeface="+mj-lt"/>
              </a:rPr>
              <a:t>®</a:t>
            </a:r>
            <a:r>
              <a:rPr lang="pt-BR" sz="1575" kern="0" dirty="0">
                <a:latin typeface="+mj-lt"/>
              </a:rPr>
              <a:t> (Bactéria antagonista)</a:t>
            </a:r>
            <a:endParaRPr lang="pt-BR" sz="1575" i="1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3493" name="CaixaDeTexto 18"/>
          <p:cNvSpPr txBox="1">
            <a:spLocks noChangeArrowheads="1"/>
          </p:cNvSpPr>
          <p:nvPr/>
        </p:nvSpPr>
        <p:spPr bwMode="auto">
          <a:xfrm>
            <a:off x="3168650" y="4124325"/>
            <a:ext cx="383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Recomendação:  1 a 2 L/ha -   1,5  L/ha 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411538" y="1052513"/>
            <a:ext cx="44005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>
              <a:spcBef>
                <a:spcPct val="20000"/>
              </a:spcBef>
              <a:buClr>
                <a:srgbClr val="00CC66"/>
              </a:buClr>
              <a:buFont typeface="Wingdings" pitchFamily="2" charset="2"/>
              <a:buChar char="§"/>
              <a:defRPr/>
            </a:pPr>
            <a:r>
              <a:rPr lang="pt-BR" sz="1575" kern="0" dirty="0" err="1">
                <a:latin typeface="+mj-lt"/>
              </a:rPr>
              <a:t>Compost-Aid</a:t>
            </a:r>
            <a:r>
              <a:rPr lang="pt-BR" sz="1575" kern="0" baseline="30000" dirty="0">
                <a:latin typeface="+mj-lt"/>
              </a:rPr>
              <a:t>®</a:t>
            </a:r>
            <a:r>
              <a:rPr lang="pt-BR" sz="1575" kern="0" dirty="0">
                <a:latin typeface="+mj-lt"/>
              </a:rPr>
              <a:t> (</a:t>
            </a:r>
            <a:r>
              <a:rPr lang="pt-BR" sz="1575" kern="0" dirty="0"/>
              <a:t>Bactérias antagônicas</a:t>
            </a:r>
            <a:r>
              <a:rPr lang="pt-BR" sz="1575" kern="0" dirty="0">
                <a:latin typeface="+mj-lt"/>
              </a:rPr>
              <a:t>)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544888" y="2073275"/>
            <a:ext cx="31877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CC66"/>
              </a:buClr>
              <a:defRPr/>
            </a:pPr>
            <a:r>
              <a:rPr lang="pt-BR" i="1" dirty="0" err="1">
                <a:latin typeface="+mj-lt"/>
              </a:rPr>
              <a:t>Bacillus</a:t>
            </a:r>
            <a:r>
              <a:rPr lang="pt-BR" i="1" dirty="0">
                <a:latin typeface="+mj-lt"/>
              </a:rPr>
              <a:t> subtilis</a:t>
            </a:r>
            <a:r>
              <a:rPr lang="pt-BR" dirty="0">
                <a:latin typeface="+mj-lt"/>
              </a:rPr>
              <a:t> + </a:t>
            </a:r>
            <a:r>
              <a:rPr lang="pt-BR" i="1" dirty="0">
                <a:latin typeface="+mj-lt"/>
              </a:rPr>
              <a:t>Lactobacillus plantarum</a:t>
            </a:r>
            <a:r>
              <a:rPr lang="pt-BR" dirty="0">
                <a:latin typeface="+mj-lt"/>
              </a:rPr>
              <a:t> + </a:t>
            </a:r>
            <a:r>
              <a:rPr lang="pt-BR" i="1" dirty="0" err="1">
                <a:latin typeface="+mj-lt"/>
              </a:rPr>
              <a:t>Enterococcus</a:t>
            </a:r>
            <a:r>
              <a:rPr lang="pt-BR" i="1" dirty="0">
                <a:latin typeface="+mj-lt"/>
              </a:rPr>
              <a:t> </a:t>
            </a:r>
            <a:r>
              <a:rPr lang="pt-BR" i="1" dirty="0" err="1">
                <a:latin typeface="+mj-lt"/>
              </a:rPr>
              <a:t>faecium</a:t>
            </a:r>
            <a:endParaRPr lang="pt-BR" kern="0" dirty="0">
              <a:latin typeface="+mj-lt"/>
            </a:endParaRPr>
          </a:p>
        </p:txBody>
      </p:sp>
      <p:pic>
        <p:nvPicPr>
          <p:cNvPr id="63496" name="Picture 10" descr="C:\Documents and Settings\Natalia\Desktop\FotosEmbalagensProdutos\Compost-A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969963"/>
            <a:ext cx="1835150" cy="186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7" name="CaixaDeTexto 24"/>
          <p:cNvSpPr txBox="1">
            <a:spLocks noChangeArrowheads="1"/>
          </p:cNvSpPr>
          <p:nvPr/>
        </p:nvSpPr>
        <p:spPr bwMode="auto">
          <a:xfrm>
            <a:off x="3438525" y="1646238"/>
            <a:ext cx="3835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Recomendação:  1 Kg/ha </a:t>
            </a:r>
          </a:p>
        </p:txBody>
      </p:sp>
      <p:pic>
        <p:nvPicPr>
          <p:cNvPr id="63498" name="Picture 5" descr="C:\Documents and Settings\Natalia\Desktop\FotosEmbalagensProdutos\Du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092450"/>
            <a:ext cx="1003300" cy="261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492500" y="4779963"/>
            <a:ext cx="318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CC66"/>
              </a:buClr>
              <a:defRPr/>
            </a:pPr>
            <a:r>
              <a:rPr lang="pt-BR" b="1" i="1" dirty="0" err="1">
                <a:latin typeface="+mj-lt"/>
              </a:rPr>
              <a:t>Bacillus</a:t>
            </a:r>
            <a:r>
              <a:rPr lang="pt-BR" b="1" i="1" dirty="0">
                <a:latin typeface="+mj-lt"/>
              </a:rPr>
              <a:t> sp.</a:t>
            </a:r>
            <a:endParaRPr lang="pt-BR" b="1" kern="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2736850" y="3298825"/>
          <a:ext cx="4751388" cy="2220916"/>
        </p:xfrm>
        <a:graphic>
          <a:graphicData uri="http://schemas.openxmlformats.org/drawingml/2006/table">
            <a:tbl>
              <a:tblPr/>
              <a:tblGrid>
                <a:gridCol w="1653355"/>
                <a:gridCol w="1027328"/>
                <a:gridCol w="818651"/>
                <a:gridCol w="1252054"/>
              </a:tblGrid>
              <a:tr h="48572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Produto</a:t>
                      </a:r>
                    </a:p>
                  </a:txBody>
                  <a:tcPr marL="7142" marR="7142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P.I.C. (%)</a:t>
                      </a:r>
                    </a:p>
                  </a:txBody>
                  <a:tcPr marL="7142" marR="7142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Diâmetro colônia (cm)</a:t>
                      </a:r>
                      <a:r>
                        <a:rPr lang="pt-BR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2" marR="7142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91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Testemunha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8,00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Kamoi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5,92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b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Compost-Aid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5,54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c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Duo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5,50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c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Native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3,28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d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1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Agrotrich Plus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2,52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e</a:t>
                      </a:r>
                    </a:p>
                  </a:txBody>
                  <a:tcPr marL="7142" marR="7142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4545" name="CaixaDeTexto 11"/>
          <p:cNvSpPr txBox="1">
            <a:spLocks noChangeArrowheads="1"/>
          </p:cNvSpPr>
          <p:nvPr/>
        </p:nvSpPr>
        <p:spPr bwMode="auto">
          <a:xfrm>
            <a:off x="2736850" y="5567363"/>
            <a:ext cx="47513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9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*Média de 7 repetições, cada uma representada por uma placa de Petri. Médias seguidas por letras distintas diferem entre si pelo teste de Tukey a 0,05 (CV=4,30 %).</a:t>
            </a:r>
          </a:p>
        </p:txBody>
      </p:sp>
      <p:sp>
        <p:nvSpPr>
          <p:cNvPr id="38947" name="Rectangle 11"/>
          <p:cNvSpPr>
            <a:spLocks noChangeArrowheads="1"/>
          </p:cNvSpPr>
          <p:nvPr/>
        </p:nvSpPr>
        <p:spPr bwMode="auto">
          <a:xfrm>
            <a:off x="2278063" y="1017588"/>
            <a:ext cx="5616575" cy="58896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3225">
                <a:solidFill>
                  <a:srgbClr val="008000"/>
                </a:solidFill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38948" name="Rectangle 11"/>
          <p:cNvSpPr>
            <a:spLocks noChangeArrowheads="1"/>
          </p:cNvSpPr>
          <p:nvPr/>
        </p:nvSpPr>
        <p:spPr bwMode="auto">
          <a:xfrm>
            <a:off x="2303463" y="1701800"/>
            <a:ext cx="5616575" cy="808038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2400">
                <a:solidFill>
                  <a:srgbClr val="008000"/>
                </a:solidFill>
                <a:cs typeface="Arial" panose="020B0604020202020204" pitchFamily="34" charset="0"/>
              </a:rPr>
              <a:t>Murcha de Fusarium</a:t>
            </a:r>
            <a:endParaRPr lang="pt-BR" altLang="en-US" sz="2400" i="1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2250" i="1">
                <a:solidFill>
                  <a:srgbClr val="008000"/>
                </a:solidFill>
                <a:cs typeface="Arial" panose="020B0604020202020204" pitchFamily="34" charset="0"/>
              </a:rPr>
              <a:t>Fusarium oxysporum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239963"/>
            <a:ext cx="24193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168650" y="1108075"/>
            <a:ext cx="3024188" cy="539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Agrotrich</a:t>
            </a:r>
            <a:r>
              <a:rPr lang="pt-BR" sz="2700" dirty="0">
                <a:solidFill>
                  <a:schemeClr val="bg1"/>
                </a:solidFill>
              </a:rPr>
              <a:t> Plus</a:t>
            </a:r>
          </a:p>
        </p:txBody>
      </p:sp>
      <p:pic>
        <p:nvPicPr>
          <p:cNvPr id="4" name="Picture 4" descr="C:\Documents and Settings\Natalia\Meus documentos\Nestlé\FOTOS\EnsaioF.oxysporum\Agrotrich\DSC00215.JPG"/>
          <p:cNvPicPr>
            <a:picLocks noChangeAspect="1" noChangeArrowheads="1"/>
          </p:cNvPicPr>
          <p:nvPr/>
        </p:nvPicPr>
        <p:blipFill rotWithShape="1">
          <a:blip r:embed="rId3"/>
          <a:srcRect l="49595" t="13832" r="1618" b="20008"/>
          <a:stretch/>
        </p:blipFill>
        <p:spPr bwMode="auto">
          <a:xfrm>
            <a:off x="5043488" y="2239963"/>
            <a:ext cx="2470150" cy="251142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925638" y="4887913"/>
            <a:ext cx="2268537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Fusarium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oxysporum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56138" y="4887913"/>
            <a:ext cx="2268537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Fusarium</a:t>
            </a:r>
            <a:r>
              <a:rPr lang="pt-BR" i="1" kern="0" dirty="0"/>
              <a:t> </a:t>
            </a:r>
            <a:r>
              <a:rPr lang="pt-BR" i="1" kern="0" dirty="0" err="1"/>
              <a:t>oxysporum</a:t>
            </a:r>
            <a:endParaRPr lang="pt-BR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381625" y="5265738"/>
            <a:ext cx="22685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5922963" y="3495675"/>
            <a:ext cx="52387" cy="1392238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6570663" y="3609975"/>
            <a:ext cx="53975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Natalia\Meus documentos\Nestlé\FOTOS\EnsaioF.oxysporum\Native\DSC00170.JPG"/>
          <p:cNvPicPr>
            <a:picLocks noChangeAspect="1" noChangeArrowheads="1"/>
          </p:cNvPicPr>
          <p:nvPr/>
        </p:nvPicPr>
        <p:blipFill rotWithShape="1">
          <a:blip r:embed="rId2"/>
          <a:srcRect l="48616" t="11976" r="1602" b="20918"/>
          <a:stretch/>
        </p:blipFill>
        <p:spPr bwMode="auto">
          <a:xfrm>
            <a:off x="4437063" y="1963738"/>
            <a:ext cx="2619375" cy="264636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Retângulo 9"/>
          <p:cNvSpPr/>
          <p:nvPr/>
        </p:nvSpPr>
        <p:spPr>
          <a:xfrm>
            <a:off x="3059113" y="1108075"/>
            <a:ext cx="2863850" cy="539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Native</a:t>
            </a:r>
            <a:endParaRPr lang="pt-BR" sz="2700" dirty="0">
              <a:solidFill>
                <a:schemeClr val="bg1"/>
              </a:solidFill>
            </a:endParaRPr>
          </a:p>
        </p:txBody>
      </p:sp>
      <p:pic>
        <p:nvPicPr>
          <p:cNvPr id="665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1990725"/>
            <a:ext cx="2478087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817688" y="4670425"/>
            <a:ext cx="2268537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Fusarium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oxysporum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140200" y="4887913"/>
            <a:ext cx="22685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Fusarium</a:t>
            </a:r>
            <a:r>
              <a:rPr lang="pt-BR" i="1" kern="0" dirty="0"/>
              <a:t> </a:t>
            </a:r>
            <a:r>
              <a:rPr lang="pt-BR" i="1" kern="0" dirty="0" err="1"/>
              <a:t>oxysporum</a:t>
            </a:r>
            <a:endParaRPr lang="pt-BR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841875" y="5265738"/>
            <a:ext cx="31369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sp., </a:t>
            </a:r>
            <a:r>
              <a:rPr lang="pt-BR" i="1" kern="0" dirty="0" err="1"/>
              <a:t>Clonostachys</a:t>
            </a:r>
            <a:r>
              <a:rPr lang="pt-BR" i="1" kern="0" dirty="0"/>
              <a:t> </a:t>
            </a:r>
            <a:r>
              <a:rPr lang="pt-BR" i="1" kern="0" dirty="0" err="1"/>
              <a:t>rosea</a:t>
            </a:r>
            <a:r>
              <a:rPr lang="pt-BR" kern="0" dirty="0"/>
              <a:t>, </a:t>
            </a:r>
            <a:r>
              <a:rPr lang="pt-BR" i="1" kern="0" dirty="0" err="1"/>
              <a:t>Bacillus</a:t>
            </a:r>
            <a:r>
              <a:rPr lang="pt-BR" kern="0" dirty="0"/>
              <a:t> sp., </a:t>
            </a:r>
            <a:r>
              <a:rPr lang="pt-BR" i="1" kern="0" dirty="0" err="1"/>
              <a:t>Panibacillus</a:t>
            </a:r>
            <a:r>
              <a:rPr lang="pt-BR" kern="0" dirty="0"/>
              <a:t> 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15" name="Seta para baixo 14"/>
          <p:cNvSpPr/>
          <p:nvPr/>
        </p:nvSpPr>
        <p:spPr>
          <a:xfrm>
            <a:off x="5405438" y="3495675"/>
            <a:ext cx="53975" cy="1392238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6" name="Seta para baixo 15"/>
          <p:cNvSpPr/>
          <p:nvPr/>
        </p:nvSpPr>
        <p:spPr>
          <a:xfrm>
            <a:off x="6053138" y="3609975"/>
            <a:ext cx="53975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27313" y="1052513"/>
            <a:ext cx="3889375" cy="541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>
                <a:solidFill>
                  <a:schemeClr val="bg1"/>
                </a:solidFill>
              </a:rPr>
              <a:t>Duo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4" t="4027" r="911" b="3088"/>
          <a:stretch>
            <a:fillRect/>
          </a:stretch>
        </p:blipFill>
        <p:spPr bwMode="auto">
          <a:xfrm>
            <a:off x="4518025" y="2025650"/>
            <a:ext cx="2538413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025650"/>
            <a:ext cx="24193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925638" y="4670425"/>
            <a:ext cx="2268537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Fusarium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oxysporum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816350" y="4887913"/>
            <a:ext cx="22685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Fusarium</a:t>
            </a:r>
            <a:r>
              <a:rPr lang="pt-BR" i="1" kern="0" dirty="0"/>
              <a:t> </a:t>
            </a:r>
            <a:r>
              <a:rPr lang="pt-BR" i="1" kern="0" dirty="0" err="1"/>
              <a:t>oxysporum</a:t>
            </a:r>
            <a:endParaRPr lang="pt-BR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437188" y="5265738"/>
            <a:ext cx="13716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Bacillus</a:t>
            </a:r>
            <a:r>
              <a:rPr lang="pt-BR" i="1" kern="0" dirty="0"/>
              <a:t> </a:t>
            </a:r>
            <a:r>
              <a:rPr lang="pt-BR" kern="0" dirty="0"/>
              <a:t>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5081588" y="3495675"/>
            <a:ext cx="53975" cy="1392238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5729288" y="3609975"/>
            <a:ext cx="53975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4" r="1636"/>
          <a:stretch>
            <a:fillRect/>
          </a:stretch>
        </p:blipFill>
        <p:spPr bwMode="auto">
          <a:xfrm>
            <a:off x="5381625" y="2293938"/>
            <a:ext cx="2295525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13000" y="1052513"/>
            <a:ext cx="4784725" cy="541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Compost-Aid</a:t>
            </a:r>
            <a:endParaRPr lang="pt-BR" sz="2700" dirty="0">
              <a:solidFill>
                <a:schemeClr val="bg1"/>
              </a:solidFill>
            </a:endParaRPr>
          </a:p>
        </p:txBody>
      </p:sp>
      <p:pic>
        <p:nvPicPr>
          <p:cNvPr id="686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239963"/>
            <a:ext cx="241776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303463" y="4832350"/>
            <a:ext cx="2268537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Fusarium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oxysporum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56138" y="4887913"/>
            <a:ext cx="2268537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Fusarium</a:t>
            </a:r>
            <a:r>
              <a:rPr lang="pt-BR" i="1" kern="0" dirty="0"/>
              <a:t> </a:t>
            </a:r>
            <a:r>
              <a:rPr lang="pt-BR" i="1" kern="0" dirty="0" err="1"/>
              <a:t>oxysporum</a:t>
            </a:r>
            <a:endParaRPr lang="pt-BR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219700" y="5265738"/>
            <a:ext cx="27003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Bacillus</a:t>
            </a:r>
            <a:r>
              <a:rPr lang="pt-BR" i="1" kern="0" dirty="0"/>
              <a:t> </a:t>
            </a:r>
            <a:r>
              <a:rPr lang="pt-BR" kern="0" dirty="0"/>
              <a:t>sp., </a:t>
            </a:r>
            <a:r>
              <a:rPr lang="pt-BR" i="1" kern="0" dirty="0" err="1"/>
              <a:t>Lactobacillus</a:t>
            </a:r>
            <a:r>
              <a:rPr lang="pt-BR" kern="0" dirty="0"/>
              <a:t> sp., </a:t>
            </a:r>
            <a:r>
              <a:rPr lang="pt-BR" i="1" kern="0" dirty="0" err="1"/>
              <a:t>Enterococcus</a:t>
            </a:r>
            <a:r>
              <a:rPr lang="pt-BR" kern="0" dirty="0"/>
              <a:t> 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5922963" y="3495675"/>
            <a:ext cx="52387" cy="1392238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6570663" y="3609975"/>
            <a:ext cx="53975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2789238" y="3355975"/>
          <a:ext cx="4860924" cy="1860549"/>
        </p:xfrm>
        <a:graphic>
          <a:graphicData uri="http://schemas.openxmlformats.org/drawingml/2006/table">
            <a:tbl>
              <a:tblPr/>
              <a:tblGrid>
                <a:gridCol w="1612841"/>
                <a:gridCol w="1097629"/>
                <a:gridCol w="1075227"/>
                <a:gridCol w="1075227"/>
              </a:tblGrid>
              <a:tr h="4855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Produto</a:t>
                      </a:r>
                    </a:p>
                  </a:txBody>
                  <a:tcPr marL="7144" marR="7144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P.I.C. (%)</a:t>
                      </a:r>
                    </a:p>
                  </a:txBody>
                  <a:tcPr marL="7144" marR="7144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Diâmetro colônia (cm)</a:t>
                      </a:r>
                      <a:r>
                        <a:rPr lang="pt-BR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5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Testemunha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8,00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5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Duo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4,48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Native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3,88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pt-B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Compost-Aid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3,75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00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Agrotrich Plus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3,44</a:t>
                      </a: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9661" name="CaixaDeTexto 9"/>
          <p:cNvSpPr txBox="1">
            <a:spLocks noChangeArrowheads="1"/>
          </p:cNvSpPr>
          <p:nvPr/>
        </p:nvSpPr>
        <p:spPr bwMode="auto">
          <a:xfrm>
            <a:off x="2736850" y="5513388"/>
            <a:ext cx="48593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9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*Média de 7 repetições, cada uma representada por uma placa de Petri. Médias seguidas por letras distintas diferem entre si pelo teste de Tukey a 0,05 (CV=7,55 %).</a:t>
            </a:r>
          </a:p>
        </p:txBody>
      </p:sp>
      <p:sp>
        <p:nvSpPr>
          <p:cNvPr id="45091" name="Rectangle 11"/>
          <p:cNvSpPr>
            <a:spLocks noChangeArrowheads="1"/>
          </p:cNvSpPr>
          <p:nvPr/>
        </p:nvSpPr>
        <p:spPr bwMode="auto">
          <a:xfrm>
            <a:off x="2278063" y="1017588"/>
            <a:ext cx="5616575" cy="58896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3225">
                <a:solidFill>
                  <a:srgbClr val="008000"/>
                </a:solidFill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5092" name="Rectangle 11"/>
          <p:cNvSpPr>
            <a:spLocks noChangeArrowheads="1"/>
          </p:cNvSpPr>
          <p:nvPr/>
        </p:nvSpPr>
        <p:spPr bwMode="auto">
          <a:xfrm>
            <a:off x="2303463" y="1701800"/>
            <a:ext cx="5616575" cy="808038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2400">
                <a:solidFill>
                  <a:srgbClr val="008000"/>
                </a:solidFill>
                <a:cs typeface="Arial" panose="020B0604020202020204" pitchFamily="34" charset="0"/>
              </a:rPr>
              <a:t>Podridão por Sclerotium</a:t>
            </a:r>
            <a:endParaRPr lang="pt-BR" altLang="en-US" sz="2400" i="1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2250" i="1">
                <a:solidFill>
                  <a:srgbClr val="008000"/>
                </a:solidFill>
                <a:cs typeface="Arial" panose="020B0604020202020204" pitchFamily="34" charset="0"/>
              </a:rPr>
              <a:t>Sclerotium rolfsii </a:t>
            </a:r>
            <a:r>
              <a:rPr lang="pt-BR" altLang="en-US" sz="2250">
                <a:solidFill>
                  <a:srgbClr val="008000"/>
                </a:solidFill>
                <a:cs typeface="Arial" panose="020B0604020202020204" pitchFamily="34" charset="0"/>
              </a:rPr>
              <a:t>– originado micélio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168650" y="1108075"/>
            <a:ext cx="3024188" cy="539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Agrotrich</a:t>
            </a:r>
            <a:r>
              <a:rPr lang="pt-BR" sz="2700" dirty="0">
                <a:solidFill>
                  <a:schemeClr val="bg1"/>
                </a:solidFill>
              </a:rPr>
              <a:t> Plus</a:t>
            </a:r>
          </a:p>
        </p:txBody>
      </p:sp>
      <p:pic>
        <p:nvPicPr>
          <p:cNvPr id="3" name="Picture 5" descr="C:\Documents and Settings\Natalia\Meus documentos\Nestlé\FOTOS\EnsaioSclerotium\AvaliaçãoMicélio\Agrotrich\DSC09571.JPG"/>
          <p:cNvPicPr>
            <a:picLocks noChangeAspect="1" noChangeArrowheads="1"/>
          </p:cNvPicPr>
          <p:nvPr/>
        </p:nvPicPr>
        <p:blipFill rotWithShape="1">
          <a:blip r:embed="rId2"/>
          <a:srcRect l="50545" t="14884" r="15" b="16952"/>
          <a:stretch/>
        </p:blipFill>
        <p:spPr bwMode="auto">
          <a:xfrm>
            <a:off x="4572000" y="1889125"/>
            <a:ext cx="2484438" cy="256698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2249488" y="4564063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pic>
        <p:nvPicPr>
          <p:cNvPr id="5" name="Picture 5" descr="C:\Documents and Settings\Natalia\Meus documentos\Nestlé\FOTOS\EnsaioSclerotium\AvaliaçãoMicélio\Agrotrich\DSC09571.JPG"/>
          <p:cNvPicPr>
            <a:picLocks noChangeAspect="1" noChangeArrowheads="1"/>
          </p:cNvPicPr>
          <p:nvPr/>
        </p:nvPicPr>
        <p:blipFill rotWithShape="1">
          <a:blip r:embed="rId2"/>
          <a:srcRect l="1624" t="18590" r="48937" b="13245"/>
          <a:stretch/>
        </p:blipFill>
        <p:spPr bwMode="auto">
          <a:xfrm>
            <a:off x="1871663" y="1911350"/>
            <a:ext cx="2430462" cy="251142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4302125" y="4713288"/>
            <a:ext cx="18589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Sclerotium</a:t>
            </a:r>
            <a:r>
              <a:rPr lang="pt-BR" i="1" kern="0" dirty="0"/>
              <a:t> </a:t>
            </a:r>
            <a:r>
              <a:rPr lang="pt-BR" i="1" kern="0" dirty="0" err="1"/>
              <a:t>rolfsii</a:t>
            </a:r>
            <a:endParaRPr lang="pt-BR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5027613" y="5091113"/>
            <a:ext cx="2266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5567363" y="3321050"/>
            <a:ext cx="53975" cy="1392238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6084888" y="3171825"/>
            <a:ext cx="76200" cy="1919288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4" r="1250" b="5734"/>
          <a:stretch>
            <a:fillRect/>
          </a:stretch>
        </p:blipFill>
        <p:spPr bwMode="auto">
          <a:xfrm>
            <a:off x="4598988" y="1851025"/>
            <a:ext cx="25654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Documents and Settings\Natalia\Meus documentos\Nestlé\FOTOS\EnsaioSclerotium\AvaliaçãoMicélio\Agrotrich\DSC09571.JPG"/>
          <p:cNvPicPr>
            <a:picLocks noChangeAspect="1" noChangeArrowheads="1"/>
          </p:cNvPicPr>
          <p:nvPr/>
        </p:nvPicPr>
        <p:blipFill rotWithShape="1">
          <a:blip r:embed="rId3"/>
          <a:srcRect l="1624" t="18590" r="48937" b="13245"/>
          <a:stretch/>
        </p:blipFill>
        <p:spPr bwMode="auto">
          <a:xfrm>
            <a:off x="1817688" y="1833563"/>
            <a:ext cx="2563812" cy="26479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49488" y="4564063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895850" y="5159375"/>
            <a:ext cx="27003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Bacillus</a:t>
            </a:r>
            <a:r>
              <a:rPr lang="pt-BR" i="1" kern="0" dirty="0"/>
              <a:t> </a:t>
            </a:r>
            <a:r>
              <a:rPr lang="pt-BR" kern="0" dirty="0"/>
              <a:t>sp., </a:t>
            </a:r>
            <a:r>
              <a:rPr lang="pt-BR" i="1" kern="0" dirty="0" err="1"/>
              <a:t>Lactobacillus</a:t>
            </a:r>
            <a:r>
              <a:rPr lang="pt-BR" kern="0" dirty="0"/>
              <a:t> sp., </a:t>
            </a:r>
            <a:r>
              <a:rPr lang="pt-BR" i="1" kern="0" dirty="0" err="1"/>
              <a:t>Enterococcus</a:t>
            </a:r>
            <a:r>
              <a:rPr lang="pt-BR" kern="0" dirty="0"/>
              <a:t> 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5003800" y="3435350"/>
            <a:ext cx="53975" cy="1277938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5975350" y="3435350"/>
            <a:ext cx="55563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248150" y="4632325"/>
            <a:ext cx="1782763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2251075" y="1052513"/>
            <a:ext cx="4784725" cy="541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Compost-Aid</a:t>
            </a:r>
            <a:endParaRPr lang="pt-BR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59113" y="1108075"/>
            <a:ext cx="2863850" cy="539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Native</a:t>
            </a:r>
            <a:endParaRPr lang="pt-BR" sz="2700" dirty="0">
              <a:solidFill>
                <a:schemeClr val="bg1"/>
              </a:solidFill>
            </a:endParaRPr>
          </a:p>
        </p:txBody>
      </p:sp>
      <p:pic>
        <p:nvPicPr>
          <p:cNvPr id="3" name="Picture 2" descr="C:\Documents and Settings\Natalia\Meus documentos\Nestlé\FOTOS\EnsaioSclerotium\AvaliaçãoMicélio\Native\DSC09626.JPG"/>
          <p:cNvPicPr>
            <a:picLocks noChangeAspect="1" noChangeArrowheads="1"/>
          </p:cNvPicPr>
          <p:nvPr/>
        </p:nvPicPr>
        <p:blipFill rotWithShape="1">
          <a:blip r:embed="rId2"/>
          <a:srcRect l="49670" t="13268" r="1173" b="18940"/>
          <a:stretch/>
        </p:blipFill>
        <p:spPr bwMode="auto">
          <a:xfrm>
            <a:off x="4625975" y="1922463"/>
            <a:ext cx="2552700" cy="26416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5" descr="C:\Documents and Settings\Natalia\Meus documentos\Nestlé\FOTOS\EnsaioSclerotium\AvaliaçãoMicélio\Agrotrich\DSC09571.JPG"/>
          <p:cNvPicPr>
            <a:picLocks noChangeAspect="1" noChangeArrowheads="1"/>
          </p:cNvPicPr>
          <p:nvPr/>
        </p:nvPicPr>
        <p:blipFill rotWithShape="1">
          <a:blip r:embed="rId3"/>
          <a:srcRect l="1624" t="18590" r="48937" b="13245"/>
          <a:stretch/>
        </p:blipFill>
        <p:spPr bwMode="auto">
          <a:xfrm>
            <a:off x="1897063" y="1911350"/>
            <a:ext cx="2566987" cy="265271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49488" y="4684713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841875" y="5373688"/>
            <a:ext cx="3136900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sp., </a:t>
            </a:r>
            <a:r>
              <a:rPr lang="pt-BR" i="1" kern="0" dirty="0" err="1"/>
              <a:t>Clonostachys</a:t>
            </a:r>
            <a:r>
              <a:rPr lang="pt-BR" i="1" kern="0" dirty="0"/>
              <a:t> </a:t>
            </a:r>
            <a:r>
              <a:rPr lang="pt-BR" i="1" kern="0" dirty="0" err="1"/>
              <a:t>rosea</a:t>
            </a:r>
            <a:r>
              <a:rPr lang="pt-BR" kern="0" dirty="0"/>
              <a:t>, </a:t>
            </a:r>
            <a:r>
              <a:rPr lang="pt-BR" i="1" kern="0" dirty="0" err="1"/>
              <a:t>Bacillus</a:t>
            </a:r>
            <a:r>
              <a:rPr lang="pt-BR" kern="0" dirty="0"/>
              <a:t> sp., </a:t>
            </a:r>
            <a:r>
              <a:rPr lang="pt-BR" i="1" kern="0" dirty="0" err="1"/>
              <a:t>Panibacillus</a:t>
            </a:r>
            <a:r>
              <a:rPr lang="pt-BR" kern="0" dirty="0"/>
              <a:t> 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5621338" y="3321050"/>
            <a:ext cx="53975" cy="15668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6192838" y="3295650"/>
            <a:ext cx="53975" cy="20240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464050" y="4846638"/>
            <a:ext cx="1782763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rgbClr val="FF9933"/>
          </a:solidFill>
        </p:spPr>
        <p:txBody>
          <a:bodyPr/>
          <a:lstStyle/>
          <a:p>
            <a:r>
              <a:rPr lang="pt-BR" altLang="pt-BR" sz="2800" smtClean="0"/>
              <a:t>Quantidade mensal comercializada CEAGESP</a:t>
            </a:r>
          </a:p>
        </p:txBody>
      </p:sp>
      <p:graphicFrame>
        <p:nvGraphicFramePr>
          <p:cNvPr id="5" name="Gráfico 4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323528" y="2060848"/>
          <a:ext cx="849694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51075" y="1052513"/>
            <a:ext cx="3887788" cy="541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>
                <a:solidFill>
                  <a:schemeClr val="bg1"/>
                </a:solidFill>
              </a:rPr>
              <a:t>Duo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9" r="1099" b="2686"/>
          <a:stretch>
            <a:fillRect/>
          </a:stretch>
        </p:blipFill>
        <p:spPr bwMode="auto">
          <a:xfrm>
            <a:off x="4437063" y="1911350"/>
            <a:ext cx="25114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Documents and Settings\Natalia\Meus documentos\Nestlé\FOTOS\EnsaioSclerotium\AvaliaçãoMicélio\Agrotrich\DSC09571.JPG"/>
          <p:cNvPicPr>
            <a:picLocks noChangeAspect="1" noChangeArrowheads="1"/>
          </p:cNvPicPr>
          <p:nvPr/>
        </p:nvPicPr>
        <p:blipFill rotWithShape="1">
          <a:blip r:embed="rId3"/>
          <a:srcRect l="1624" t="18590" r="48937" b="13245"/>
          <a:stretch/>
        </p:blipFill>
        <p:spPr bwMode="auto">
          <a:xfrm>
            <a:off x="1787525" y="1911350"/>
            <a:ext cx="2514600" cy="25971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49488" y="4564063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683250" y="5181600"/>
            <a:ext cx="137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Bacillus</a:t>
            </a:r>
            <a:r>
              <a:rPr lang="pt-BR" i="1" kern="0" dirty="0"/>
              <a:t> </a:t>
            </a:r>
            <a:r>
              <a:rPr lang="pt-BR" kern="0" dirty="0"/>
              <a:t>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5165725" y="3375025"/>
            <a:ext cx="53975" cy="139065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6137275" y="3429000"/>
            <a:ext cx="55563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192588" y="4779963"/>
            <a:ext cx="1782762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2736850" y="3352800"/>
          <a:ext cx="4967288" cy="1839914"/>
        </p:xfrm>
        <a:graphic>
          <a:graphicData uri="http://schemas.openxmlformats.org/drawingml/2006/table">
            <a:tbl>
              <a:tblPr/>
              <a:tblGrid>
                <a:gridCol w="1671023"/>
                <a:gridCol w="1098755"/>
                <a:gridCol w="1098755"/>
                <a:gridCol w="1098755"/>
              </a:tblGrid>
              <a:tr h="46264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Produto</a:t>
                      </a:r>
                    </a:p>
                  </a:txBody>
                  <a:tcPr marL="7142" marR="7142" marT="71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P.I.C. (%)</a:t>
                      </a:r>
                    </a:p>
                  </a:txBody>
                  <a:tcPr marL="7142" marR="7142" marT="71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Diâmetro colônia (cm)</a:t>
                      </a:r>
                      <a:r>
                        <a:rPr lang="pt-BR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2" marR="7142" marT="71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54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Testemunha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8,00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754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Duo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3,29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4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Compost-Aid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3,02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4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Native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2,13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45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Agrotrich Plus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0,94</a:t>
                      </a: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2" marR="7142" marT="71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4781" name="CaixaDeTexto 10"/>
          <p:cNvSpPr txBox="1">
            <a:spLocks noChangeArrowheads="1"/>
          </p:cNvSpPr>
          <p:nvPr/>
        </p:nvSpPr>
        <p:spPr bwMode="auto">
          <a:xfrm>
            <a:off x="2681288" y="5513388"/>
            <a:ext cx="49688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9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*Média de 7 repetições, cada uma representada por uma placa de Petri. Médias seguidas por letras distintas diferem entre si pelo teste de Tukey a 0,05 (CV=10,02 %).</a:t>
            </a:r>
          </a:p>
        </p:txBody>
      </p:sp>
      <p:sp>
        <p:nvSpPr>
          <p:cNvPr id="51235" name="Rectangle 11"/>
          <p:cNvSpPr>
            <a:spLocks noChangeArrowheads="1"/>
          </p:cNvSpPr>
          <p:nvPr/>
        </p:nvSpPr>
        <p:spPr bwMode="auto">
          <a:xfrm>
            <a:off x="2278063" y="1017588"/>
            <a:ext cx="5616575" cy="58896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3225">
                <a:solidFill>
                  <a:srgbClr val="008000"/>
                </a:solidFill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51236" name="Rectangle 11"/>
          <p:cNvSpPr>
            <a:spLocks noChangeArrowheads="1"/>
          </p:cNvSpPr>
          <p:nvPr/>
        </p:nvSpPr>
        <p:spPr bwMode="auto">
          <a:xfrm>
            <a:off x="2303463" y="1701800"/>
            <a:ext cx="5616575" cy="115411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E648A"/>
              </a:buClr>
              <a:buSzPct val="90000"/>
              <a:buBlip>
                <a:blip r:embed="rId2"/>
              </a:buBlip>
              <a:defRPr sz="1900">
                <a:solidFill>
                  <a:srgbClr val="1D1D1D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CC99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17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2"/>
              </a:buBlip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2400">
                <a:solidFill>
                  <a:srgbClr val="008000"/>
                </a:solidFill>
                <a:cs typeface="Arial" panose="020B0604020202020204" pitchFamily="34" charset="0"/>
              </a:rPr>
              <a:t>Podridão por Sclerotium</a:t>
            </a:r>
            <a:endParaRPr lang="pt-BR" altLang="en-US" sz="2400" i="1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t-BR" altLang="en-US" sz="2250" i="1">
                <a:solidFill>
                  <a:srgbClr val="008000"/>
                </a:solidFill>
                <a:cs typeface="Arial" panose="020B0604020202020204" pitchFamily="34" charset="0"/>
              </a:rPr>
              <a:t>Sclerotium rolfsii </a:t>
            </a:r>
            <a:r>
              <a:rPr lang="pt-BR" altLang="en-US" sz="2250">
                <a:solidFill>
                  <a:srgbClr val="008000"/>
                </a:solidFill>
                <a:cs typeface="Arial" panose="020B0604020202020204" pitchFamily="34" charset="0"/>
              </a:rPr>
              <a:t>– originado escleródio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168650" y="1108075"/>
            <a:ext cx="3024188" cy="539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Agrotrich</a:t>
            </a:r>
            <a:r>
              <a:rPr lang="pt-BR" sz="2700" dirty="0">
                <a:solidFill>
                  <a:schemeClr val="bg1"/>
                </a:solidFill>
              </a:rPr>
              <a:t> Plus</a:t>
            </a:r>
          </a:p>
        </p:txBody>
      </p:sp>
      <p:pic>
        <p:nvPicPr>
          <p:cNvPr id="3" name="Picture 4" descr="C:\Documents and Settings\Natalia\Meus documentos\Nestlé\FOTOS\EnsaioSclerotium\AvaliaçãoEscleródio\Agrotrich\DSC09794.JPG"/>
          <p:cNvPicPr>
            <a:picLocks noChangeAspect="1" noChangeArrowheads="1"/>
          </p:cNvPicPr>
          <p:nvPr/>
        </p:nvPicPr>
        <p:blipFill rotWithShape="1">
          <a:blip r:embed="rId2"/>
          <a:srcRect l="50827" t="13782" r="5160" b="24253"/>
          <a:stretch/>
        </p:blipFill>
        <p:spPr bwMode="auto">
          <a:xfrm>
            <a:off x="4625975" y="1911350"/>
            <a:ext cx="2808288" cy="296386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4" descr="C:\Documents and Settings\Natalia\Meus documentos\Nestlé\FOTOS\EnsaioSclerotium\AvaliaçãoEscleródio\Agrotrich\DSC09794.JPG"/>
          <p:cNvPicPr>
            <a:picLocks noChangeAspect="1" noChangeArrowheads="1"/>
          </p:cNvPicPr>
          <p:nvPr/>
        </p:nvPicPr>
        <p:blipFill rotWithShape="1">
          <a:blip r:embed="rId2"/>
          <a:srcRect l="5438" t="17111" r="48915" b="19834"/>
          <a:stretch/>
        </p:blipFill>
        <p:spPr bwMode="auto">
          <a:xfrm>
            <a:off x="1709738" y="1941513"/>
            <a:ext cx="2808287" cy="29083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249488" y="4899025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494213" y="5019675"/>
            <a:ext cx="18605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Sclerotium</a:t>
            </a:r>
            <a:r>
              <a:rPr lang="pt-BR" i="1" kern="0" dirty="0"/>
              <a:t> </a:t>
            </a:r>
            <a:r>
              <a:rPr lang="pt-BR" i="1" kern="0" dirty="0" err="1"/>
              <a:t>rolfsii</a:t>
            </a:r>
            <a:endParaRPr lang="pt-BR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813425" y="5613400"/>
            <a:ext cx="16748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9" name="Seta para baixo 8"/>
          <p:cNvSpPr/>
          <p:nvPr/>
        </p:nvSpPr>
        <p:spPr>
          <a:xfrm>
            <a:off x="5651500" y="3267075"/>
            <a:ext cx="55563" cy="17526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6438900" y="3617913"/>
            <a:ext cx="77788" cy="191770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59113" y="1108075"/>
            <a:ext cx="2863850" cy="5397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Native</a:t>
            </a:r>
            <a:endParaRPr lang="pt-BR" sz="2700" dirty="0">
              <a:solidFill>
                <a:schemeClr val="bg1"/>
              </a:solidFill>
            </a:endParaRPr>
          </a:p>
        </p:txBody>
      </p:sp>
      <p:pic>
        <p:nvPicPr>
          <p:cNvPr id="3" name="Picture 3" descr="C:\Documents and Settings\Natalia\Meus documentos\Nestlé\FOTOS\EnsaioSclerotium\AvaliaçãoEscleródio\Native\DSC09767.JPG"/>
          <p:cNvPicPr>
            <a:picLocks noChangeAspect="1" noChangeArrowheads="1"/>
          </p:cNvPicPr>
          <p:nvPr/>
        </p:nvPicPr>
        <p:blipFill rotWithShape="1">
          <a:blip r:embed="rId2"/>
          <a:srcRect l="50367" t="17507" r="2148" b="16939"/>
          <a:stretch/>
        </p:blipFill>
        <p:spPr bwMode="auto">
          <a:xfrm>
            <a:off x="4605338" y="1941513"/>
            <a:ext cx="2809875" cy="29083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4" descr="C:\Documents and Settings\Natalia\Meus documentos\Nestlé\FOTOS\EnsaioSclerotium\AvaliaçãoEscleródio\Agrotrich\DSC09794.JPG"/>
          <p:cNvPicPr>
            <a:picLocks noChangeAspect="1" noChangeArrowheads="1"/>
          </p:cNvPicPr>
          <p:nvPr/>
        </p:nvPicPr>
        <p:blipFill rotWithShape="1">
          <a:blip r:embed="rId3"/>
          <a:srcRect l="5438" t="17111" r="48915" b="19834"/>
          <a:stretch/>
        </p:blipFill>
        <p:spPr bwMode="auto">
          <a:xfrm>
            <a:off x="1709738" y="1941513"/>
            <a:ext cx="2808287" cy="29083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49488" y="4899025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841875" y="5535613"/>
            <a:ext cx="3136900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Trichoderma</a:t>
            </a:r>
            <a:r>
              <a:rPr lang="pt-BR" i="1" kern="0" dirty="0"/>
              <a:t> </a:t>
            </a:r>
            <a:r>
              <a:rPr lang="pt-BR" kern="0" dirty="0"/>
              <a:t>sp., </a:t>
            </a:r>
            <a:r>
              <a:rPr lang="pt-BR" i="1" kern="0" dirty="0" err="1"/>
              <a:t>Clonostachys</a:t>
            </a:r>
            <a:r>
              <a:rPr lang="pt-BR" i="1" kern="0" dirty="0"/>
              <a:t> </a:t>
            </a:r>
            <a:r>
              <a:rPr lang="pt-BR" i="1" kern="0" dirty="0" err="1"/>
              <a:t>rosea</a:t>
            </a:r>
            <a:r>
              <a:rPr lang="pt-BR" kern="0" dirty="0"/>
              <a:t>, </a:t>
            </a:r>
            <a:r>
              <a:rPr lang="pt-BR" i="1" kern="0" dirty="0" err="1"/>
              <a:t>Bacillus</a:t>
            </a:r>
            <a:r>
              <a:rPr lang="pt-BR" kern="0" dirty="0"/>
              <a:t> sp., </a:t>
            </a:r>
            <a:r>
              <a:rPr lang="pt-BR" i="1" kern="0" dirty="0" err="1"/>
              <a:t>Panibacillus</a:t>
            </a:r>
            <a:r>
              <a:rPr lang="pt-BR" kern="0" dirty="0"/>
              <a:t> 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5599113" y="3482975"/>
            <a:ext cx="52387" cy="15668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6299200" y="3457575"/>
            <a:ext cx="55563" cy="20240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464050" y="5008563"/>
            <a:ext cx="1782763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7" t="1262" r="150" b="6734"/>
          <a:stretch>
            <a:fillRect/>
          </a:stretch>
        </p:blipFill>
        <p:spPr bwMode="auto">
          <a:xfrm>
            <a:off x="4733925" y="1979613"/>
            <a:ext cx="28559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Documents and Settings\Natalia\Meus documentos\Nestlé\FOTOS\EnsaioSclerotium\AvaliaçãoEscleródio\Agrotrich\DSC09794.JPG"/>
          <p:cNvPicPr>
            <a:picLocks noChangeAspect="1" noChangeArrowheads="1"/>
          </p:cNvPicPr>
          <p:nvPr/>
        </p:nvPicPr>
        <p:blipFill rotWithShape="1">
          <a:blip r:embed="rId3"/>
          <a:srcRect l="5438" t="17111" r="48915" b="19834"/>
          <a:stretch/>
        </p:blipFill>
        <p:spPr bwMode="auto">
          <a:xfrm>
            <a:off x="1709738" y="1941513"/>
            <a:ext cx="2808287" cy="29083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49488" y="4899025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75263" y="5321300"/>
            <a:ext cx="27003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Bacillus</a:t>
            </a:r>
            <a:r>
              <a:rPr lang="pt-BR" i="1" kern="0" dirty="0"/>
              <a:t> </a:t>
            </a:r>
            <a:r>
              <a:rPr lang="pt-BR" kern="0" dirty="0"/>
              <a:t>sp., </a:t>
            </a:r>
            <a:r>
              <a:rPr lang="pt-BR" i="1" kern="0" dirty="0" err="1"/>
              <a:t>Lactobacillus</a:t>
            </a:r>
            <a:r>
              <a:rPr lang="pt-BR" kern="0" dirty="0"/>
              <a:t> sp., </a:t>
            </a:r>
            <a:r>
              <a:rPr lang="pt-BR" i="1" kern="0" dirty="0" err="1"/>
              <a:t>Enterococcus</a:t>
            </a:r>
            <a:r>
              <a:rPr lang="pt-BR" kern="0" dirty="0"/>
              <a:t> 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5381625" y="3597275"/>
            <a:ext cx="55563" cy="135731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6354763" y="3597275"/>
            <a:ext cx="53975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572000" y="4954588"/>
            <a:ext cx="1782763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2413000" y="1052513"/>
            <a:ext cx="4784725" cy="541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 err="1">
                <a:solidFill>
                  <a:schemeClr val="bg1"/>
                </a:solidFill>
              </a:rPr>
              <a:t>Compost-Aid</a:t>
            </a:r>
            <a:endParaRPr lang="pt-BR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51075" y="1052513"/>
            <a:ext cx="3887788" cy="5413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sz="2700" dirty="0">
                <a:solidFill>
                  <a:schemeClr val="bg1"/>
                </a:solidFill>
              </a:rPr>
              <a:t>Duo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8" t="2" r="1807" b="1961"/>
          <a:stretch>
            <a:fillRect/>
          </a:stretch>
        </p:blipFill>
        <p:spPr bwMode="auto">
          <a:xfrm>
            <a:off x="4706938" y="1941513"/>
            <a:ext cx="2760662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Documents and Settings\Natalia\Meus documentos\Nestlé\FOTOS\EnsaioSclerotium\AvaliaçãoEscleródio\Agrotrich\DSC09794.JPG"/>
          <p:cNvPicPr>
            <a:picLocks noChangeAspect="1" noChangeArrowheads="1"/>
          </p:cNvPicPr>
          <p:nvPr/>
        </p:nvPicPr>
        <p:blipFill rotWithShape="1">
          <a:blip r:embed="rId3"/>
          <a:srcRect l="5438" t="17111" r="48915" b="19834"/>
          <a:stretch/>
        </p:blipFill>
        <p:spPr bwMode="auto">
          <a:xfrm>
            <a:off x="1709738" y="1941513"/>
            <a:ext cx="2808287" cy="29083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49488" y="4899025"/>
            <a:ext cx="1781175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115050" y="5397500"/>
            <a:ext cx="1373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i="1" kern="0" dirty="0" err="1"/>
              <a:t>Bacillus</a:t>
            </a:r>
            <a:r>
              <a:rPr lang="pt-BR" i="1" kern="0" dirty="0"/>
              <a:t> </a:t>
            </a:r>
            <a:r>
              <a:rPr lang="pt-BR" kern="0" dirty="0"/>
              <a:t>sp.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5381625" y="3590925"/>
            <a:ext cx="55563" cy="139065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baixo 7"/>
          <p:cNvSpPr/>
          <p:nvPr/>
        </p:nvSpPr>
        <p:spPr>
          <a:xfrm>
            <a:off x="6570663" y="3644900"/>
            <a:ext cx="53975" cy="1655763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410075" y="4994275"/>
            <a:ext cx="1782763" cy="565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275" i="1" kern="0" dirty="0" err="1"/>
              <a:t>Sclerotium</a:t>
            </a:r>
            <a:r>
              <a:rPr lang="pt-BR" sz="1275" i="1" kern="0" dirty="0"/>
              <a:t> </a:t>
            </a:r>
            <a:r>
              <a:rPr lang="pt-BR" sz="1275" i="1" kern="0" dirty="0" err="1"/>
              <a:t>rolfsii</a:t>
            </a:r>
            <a:endParaRPr lang="pt-BR" sz="1275" kern="0" dirty="0"/>
          </a:p>
          <a:p>
            <a:pPr eaLnBrk="1" hangingPunct="1"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ChangeArrowheads="1"/>
          </p:cNvSpPr>
          <p:nvPr/>
        </p:nvSpPr>
        <p:spPr bwMode="auto">
          <a:xfrm>
            <a:off x="2278063" y="1347788"/>
            <a:ext cx="5616575" cy="64611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>
                <a:solidFill>
                  <a:srgbClr val="008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Controle biológico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2278063" y="2997200"/>
          <a:ext cx="5535612" cy="2498725"/>
        </p:xfrm>
        <a:graphic>
          <a:graphicData uri="http://schemas.openxmlformats.org/drawingml/2006/table">
            <a:tbl>
              <a:tblPr/>
              <a:tblGrid>
                <a:gridCol w="1138647"/>
                <a:gridCol w="977103"/>
                <a:gridCol w="1031387"/>
                <a:gridCol w="977103"/>
                <a:gridCol w="1031387"/>
                <a:gridCol w="379985"/>
              </a:tblGrid>
              <a:tr h="4946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Produto</a:t>
                      </a:r>
                    </a:p>
                  </a:txBody>
                  <a:tcPr marL="7146" marR="7146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Fusarium</a:t>
                      </a:r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oxysporum</a:t>
                      </a:r>
                      <a:endParaRPr lang="pt-BR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6" marR="7146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Sclerotium</a:t>
                      </a:r>
                      <a:r>
                        <a:rPr lang="pt-BR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16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rolfsii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(M)</a:t>
                      </a:r>
                    </a:p>
                  </a:txBody>
                  <a:tcPr marL="7146" marR="7146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Sclerotium rolfsii</a:t>
                      </a: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(E)</a:t>
                      </a:r>
                    </a:p>
                  </a:txBody>
                  <a:tcPr marL="7146" marR="7146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Rhizoctonia solani</a:t>
                      </a:r>
                    </a:p>
                  </a:txBody>
                  <a:tcPr marL="7146" marR="7146" marT="71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6" marR="7146" marT="71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468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Agrotrich Plus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68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57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88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1º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3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Native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43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2º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3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Compost-Aid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43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3º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3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Duo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4º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3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Kamoi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5º</a:t>
                      </a:r>
                    </a:p>
                  </a:txBody>
                  <a:tcPr marL="7146" marR="7146" marT="7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Compactação do solo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pt-BR" altLang="en-US" smtClean="0"/>
              <a:t>Redução da atividade microbiana</a:t>
            </a:r>
          </a:p>
          <a:p>
            <a:pPr eaLnBrk="1" hangingPunct="1"/>
            <a:r>
              <a:rPr lang="pt-BR" altLang="en-US" smtClean="0"/>
              <a:t>Presença de mofo branco </a:t>
            </a:r>
            <a:r>
              <a:rPr lang="pt-BR" altLang="en-US" i="1" smtClean="0"/>
              <a:t>(Sclerotinia sclerotiorum)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89363"/>
            <a:ext cx="35528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762000" y="381000"/>
            <a:ext cx="7772400" cy="6096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ADUBAÇÃO</a:t>
            </a:r>
            <a:endParaRPr lang="pt-BR" altLang="en-US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1447800" y="1989138"/>
            <a:ext cx="6400800" cy="3429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spcBef>
                <a:spcPct val="20000"/>
              </a:spcBef>
              <a:buFont typeface="Tahoma" panose="020B0604030504040204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spcBef>
                <a:spcPct val="20000"/>
              </a:spcBef>
              <a:buFont typeface="Tahoma" panose="020B0604030504040204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pt-BR" altLang="en-US" sz="2800" dirty="0" smtClean="0">
                <a:latin typeface="+mj-lt"/>
              </a:rPr>
              <a:t>Adubação verde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altLang="en-US" sz="28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en-US" sz="2800" dirty="0" smtClean="0">
                <a:latin typeface="+mj-lt"/>
              </a:rPr>
              <a:t>Adubação orgânica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altLang="en-US" sz="28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en-US" sz="2800" dirty="0" smtClean="0">
                <a:latin typeface="+mj-lt"/>
              </a:rPr>
              <a:t>Adubação </a:t>
            </a:r>
            <a:r>
              <a:rPr lang="pt-BR" altLang="en-US" sz="2800" dirty="0" err="1" smtClean="0">
                <a:latin typeface="+mj-lt"/>
              </a:rPr>
              <a:t>organomineral</a:t>
            </a:r>
            <a:endParaRPr lang="pt-BR" altLang="en-US" sz="28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pt-BR" altLang="en-US" sz="28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en-US" sz="2800" dirty="0" smtClean="0">
                <a:latin typeface="+mj-lt"/>
              </a:rPr>
              <a:t>Adubação mineral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838200" y="533400"/>
            <a:ext cx="7772400" cy="6858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800" b="1" smtClean="0">
                <a:solidFill>
                  <a:srgbClr val="008000"/>
                </a:solidFill>
              </a:rPr>
              <a:t>ADUBAÇÃO VERDE</a:t>
            </a:r>
            <a:endParaRPr lang="pt-BR" altLang="en-US" smtClean="0">
              <a:solidFill>
                <a:srgbClr val="008000"/>
              </a:solidFill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295400" y="1905000"/>
            <a:ext cx="640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anose="020B0604030504040204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anose="020B0604030504040204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l" eaLnBrk="1" hangingPunct="1">
              <a:defRPr/>
            </a:pPr>
            <a:r>
              <a:rPr lang="pt-BR" altLang="en-US" smtClean="0"/>
              <a:t>Melhora as propriedades químicas, físicas e biológicas do solo</a:t>
            </a:r>
          </a:p>
          <a:p>
            <a:pPr algn="l" eaLnBrk="1" hangingPunct="1">
              <a:defRPr/>
            </a:pPr>
            <a:endParaRPr lang="pt-BR" altLang="en-US" smtClean="0"/>
          </a:p>
          <a:p>
            <a:pPr algn="l" eaLnBrk="1" hangingPunct="1">
              <a:defRPr/>
            </a:pPr>
            <a:r>
              <a:rPr lang="pt-BR" altLang="en-US" smtClean="0"/>
              <a:t>Controla nematóides e outras doenças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FF9933"/>
          </a:solidFill>
        </p:spPr>
        <p:txBody>
          <a:bodyPr/>
          <a:lstStyle/>
          <a:p>
            <a:r>
              <a:rPr lang="en-US" altLang="en-US" sz="3200" smtClean="0"/>
              <a:t/>
            </a:r>
            <a:br>
              <a:rPr lang="en-US" altLang="en-US" sz="3200" smtClean="0"/>
            </a:br>
            <a:r>
              <a:rPr lang="en-US" altLang="en-US" sz="3200" smtClean="0"/>
              <a:t>Preço comercializado de alface - 2017</a:t>
            </a:r>
            <a:br>
              <a:rPr lang="en-US" altLang="en-US" sz="3200" smtClean="0"/>
            </a:br>
            <a:endParaRPr lang="en-US" altLang="en-US" sz="3200" smtClean="0"/>
          </a:p>
        </p:txBody>
      </p:sp>
      <p:graphicFrame>
        <p:nvGraphicFramePr>
          <p:cNvPr id="10243" name="Content Placeholder 5"/>
          <p:cNvGraphicFramePr>
            <a:graphicFrameLocks noGrp="1"/>
          </p:cNvGraphicFramePr>
          <p:nvPr>
            <p:ph idx="1"/>
          </p:nvPr>
        </p:nvGraphicFramePr>
        <p:xfrm>
          <a:off x="406400" y="1074738"/>
          <a:ext cx="7813675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Chart" r:id="rId4" imgW="7821846" imgH="4572396" progId="Excel.Chart.8">
                  <p:embed/>
                </p:oleObj>
              </mc:Choice>
              <mc:Fallback>
                <p:oleObj name="Chart" r:id="rId4" imgW="7821846" imgH="4572396" progId="Excel.Chart.8">
                  <p:embed/>
                  <p:pic>
                    <p:nvPicPr>
                      <p:cNvPr id="0" name="Content Placeholder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074738"/>
                        <a:ext cx="7813675" cy="456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CaixaDeTexto 2"/>
          <p:cNvSpPr txBox="1">
            <a:spLocks noChangeArrowheads="1"/>
          </p:cNvSpPr>
          <p:nvPr/>
        </p:nvSpPr>
        <p:spPr bwMode="auto">
          <a:xfrm>
            <a:off x="1476375" y="5805488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CEAGESP - SP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smtClean="0"/>
              <a:t>ROTAÇÃO DE CULTURAS COM ADUBOS VERDES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Leguminosas e gramíneas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Adubação verde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en-US" sz="2400" b="1" smtClean="0"/>
              <a:t>Promove aporte de fitomassa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pt-BR" altLang="en-US" sz="2400" b="1" smtClean="0"/>
              <a:t>Aumenta a capacidade de retenção de água do solo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pt-BR" altLang="en-US" sz="2400" b="1" smtClean="0"/>
              <a:t>Diminui as amplitudes térmicas da superfície do solo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pt-BR" altLang="en-US" sz="2400" b="1" smtClean="0"/>
              <a:t>Recupera solos degradados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pt-BR" altLang="en-US" sz="2400" b="1" smtClean="0"/>
              <a:t>Fixação biológica do N</a:t>
            </a:r>
          </a:p>
          <a:p>
            <a:pPr eaLnBrk="1" hangingPunct="1">
              <a:lnSpc>
                <a:spcPct val="90000"/>
              </a:lnSpc>
            </a:pPr>
            <a:endParaRPr lang="pt-BR" altLang="en-US" sz="2400" b="1" smtClean="0"/>
          </a:p>
          <a:p>
            <a:pPr eaLnBrk="1" hangingPunct="1">
              <a:lnSpc>
                <a:spcPct val="90000"/>
              </a:lnSpc>
            </a:pPr>
            <a:r>
              <a:rPr lang="pt-BR" altLang="en-US" sz="2400" b="1" smtClean="0"/>
              <a:t>Reduz a população de ervas invasoras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Adubação verde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i="1" smtClean="0"/>
              <a:t>Verão</a:t>
            </a:r>
          </a:p>
          <a:p>
            <a:pPr eaLnBrk="1" hangingPunct="1"/>
            <a:r>
              <a:rPr lang="pt-BR" altLang="en-US" i="1" smtClean="0"/>
              <a:t>Crotalária juncea</a:t>
            </a:r>
          </a:p>
          <a:p>
            <a:pPr eaLnBrk="1" hangingPunct="1"/>
            <a:r>
              <a:rPr lang="pt-BR" altLang="en-US" i="1" smtClean="0"/>
              <a:t>Crotalária espectabilis</a:t>
            </a:r>
          </a:p>
          <a:p>
            <a:pPr eaLnBrk="1" hangingPunct="1"/>
            <a:r>
              <a:rPr lang="pt-BR" altLang="en-US" i="1" smtClean="0"/>
              <a:t>Mucuna anã</a:t>
            </a:r>
          </a:p>
          <a:p>
            <a:pPr eaLnBrk="1" hangingPunct="1"/>
            <a:endParaRPr lang="pt-BR" altLang="en-US" i="1" smtClean="0"/>
          </a:p>
          <a:p>
            <a:pPr eaLnBrk="1" hangingPunct="1"/>
            <a:r>
              <a:rPr lang="pt-BR" altLang="en-US" i="1" smtClean="0"/>
              <a:t>Inverno</a:t>
            </a:r>
          </a:p>
          <a:p>
            <a:pPr eaLnBrk="1" hangingPunct="1"/>
            <a:r>
              <a:rPr lang="pt-BR" altLang="en-US" i="1" smtClean="0"/>
              <a:t>Aveia Preta</a:t>
            </a:r>
          </a:p>
          <a:p>
            <a:pPr eaLnBrk="1" hangingPunct="1"/>
            <a:endParaRPr lang="pt-BR" altLang="en-US" i="1" smtClean="0"/>
          </a:p>
          <a:p>
            <a:pPr eaLnBrk="1" hangingPunct="1"/>
            <a:endParaRPr lang="pt-BR" altLang="en-US" i="1" smtClean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Cobertura morta</a:t>
            </a:r>
            <a:r>
              <a:rPr lang="pt-BR" altLang="en-US" smtClean="0"/>
              <a:t> 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79388" y="1600200"/>
            <a:ext cx="89646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2800" b="1"/>
          </a:p>
          <a:p>
            <a:pPr eaLnBrk="1" hangingPunct="1"/>
            <a:r>
              <a:rPr lang="pt-BR" altLang="en-US" sz="2800" b="1"/>
              <a:t>Aveia Preta – Hortaliças (Inverno)</a:t>
            </a:r>
          </a:p>
          <a:p>
            <a:pPr eaLnBrk="1" hangingPunct="1"/>
            <a:endParaRPr lang="pt-BR" altLang="en-US" sz="2800" b="1"/>
          </a:p>
          <a:p>
            <a:pPr eaLnBrk="1" hangingPunct="1"/>
            <a:r>
              <a:rPr lang="pt-BR" altLang="en-US" sz="2800" b="1"/>
              <a:t>Plástico – Hortaliças</a:t>
            </a:r>
          </a:p>
          <a:p>
            <a:pPr eaLnBrk="1" hangingPunct="1"/>
            <a:endParaRPr lang="pt-BR" altLang="en-US" sz="2800" b="1"/>
          </a:p>
          <a:p>
            <a:pPr eaLnBrk="1" hangingPunct="1"/>
            <a:r>
              <a:rPr lang="pt-BR" altLang="en-US" sz="2800" b="1" i="1"/>
              <a:t>Crotalária juncea, Mucuna anã</a:t>
            </a:r>
            <a:r>
              <a:rPr lang="pt-BR" altLang="en-US" sz="2800" b="1"/>
              <a:t> – Hortaliças (Verão) </a:t>
            </a:r>
          </a:p>
          <a:p>
            <a:pPr eaLnBrk="1" hangingPunct="1"/>
            <a:endParaRPr lang="pt-BR" altLang="en-US" sz="2800" b="1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pt-BR" altLang="en-US" sz="2400" smtClean="0">
                <a:solidFill>
                  <a:srgbClr val="000099"/>
                </a:solidFill>
              </a:rPr>
              <a:t>Massa seca e N remanescentes em diferentes resíduos vegetais para cobertura morta do solo, após 35 dias de cultivo de alface</a:t>
            </a:r>
          </a:p>
        </p:txBody>
      </p:sp>
      <p:graphicFrame>
        <p:nvGraphicFramePr>
          <p:cNvPr id="18435" name="Group 3"/>
          <p:cNvGraphicFramePr>
            <a:graphicFrameLocks noGrp="1"/>
          </p:cNvGraphicFramePr>
          <p:nvPr>
            <p:ph type="tbl" idx="1"/>
          </p:nvPr>
        </p:nvGraphicFramePr>
        <p:xfrm>
          <a:off x="468313" y="2205038"/>
          <a:ext cx="8229600" cy="311642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822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2" marB="45712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Massa seca remanescente (%)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N remanescente (%)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647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C. juncea</a:t>
                      </a:r>
                    </a:p>
                  </a:txBody>
                  <a:tcPr marT="45712" marB="45712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49,3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32,7 c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822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C. Cajan (Guandu)</a:t>
                      </a:r>
                    </a:p>
                  </a:txBody>
                  <a:tcPr marT="45712" marB="45712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70,1 a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61,1 a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8228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M. Pruriens (Mucuna cinza)</a:t>
                      </a:r>
                    </a:p>
                  </a:txBody>
                  <a:tcPr marT="45712" marB="45712" horzOverflow="overflow">
                    <a:lnL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51,7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47,4 b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</a:tbl>
          </a:graphicData>
        </a:graphic>
      </p:graphicFrame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684213" y="6237288"/>
            <a:ext cx="3167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Oliveira et al., 2008.</a:t>
            </a:r>
          </a:p>
        </p:txBody>
      </p:sp>
      <p:sp>
        <p:nvSpPr>
          <p:cNvPr id="88090" name="Text Box 26"/>
          <p:cNvSpPr txBox="1">
            <a:spLocks noChangeArrowheads="1"/>
          </p:cNvSpPr>
          <p:nvPr/>
        </p:nvSpPr>
        <p:spPr bwMode="auto">
          <a:xfrm>
            <a:off x="468313" y="5373688"/>
            <a:ext cx="8135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Médias seguidas pela mesma letra na coluna não diferem entre si pelo teste Tukey a 5%.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88975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pt-BR" altLang="en-US" sz="4000" smtClean="0">
                <a:solidFill>
                  <a:srgbClr val="008000"/>
                </a:solidFill>
              </a:rPr>
              <a:t>Adubação mineral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684213" y="476250"/>
            <a:ext cx="7772400" cy="914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000000"/>
                </a:solidFill>
              </a:rPr>
              <a:t>Fertilizantes simples: nitrogenados, fosfatados e potássicos</a:t>
            </a:r>
            <a:endParaRPr lang="pt-BR" altLang="en-US" sz="4400">
              <a:solidFill>
                <a:schemeClr val="tx2"/>
              </a:solidFill>
            </a:endParaRPr>
          </a:p>
        </p:txBody>
      </p:sp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684213" y="1879600"/>
          <a:ext cx="764540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3" name="Documento" r:id="rId3" imgW="7760208" imgH="5053584" progId="Word.Document.8">
                  <p:embed/>
                </p:oleObj>
              </mc:Choice>
              <mc:Fallback>
                <p:oleObj name="Documento" r:id="rId3" imgW="7760208" imgH="5053584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879600"/>
                        <a:ext cx="7645400" cy="497840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8000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008000"/>
                </a:solidFill>
              </a:rPr>
              <a:t>Fórmulas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9144000" cy="4175125"/>
          </a:xfrm>
        </p:spPr>
        <p:txBody>
          <a:bodyPr/>
          <a:lstStyle/>
          <a:p>
            <a:pPr eaLnBrk="1" hangingPunct="1"/>
            <a:r>
              <a:rPr lang="pt-BR" altLang="en-US" sz="2800" b="1" smtClean="0"/>
              <a:t>4-14-8 (100 kg = 4 de N; 14 de P</a:t>
            </a:r>
            <a:r>
              <a:rPr lang="pt-BR" altLang="en-US" sz="2800" b="1" baseline="-25000" smtClean="0"/>
              <a:t>2</a:t>
            </a:r>
            <a:r>
              <a:rPr lang="pt-BR" altLang="en-US" sz="2800" b="1" smtClean="0"/>
              <a:t>O</a:t>
            </a:r>
            <a:r>
              <a:rPr lang="pt-BR" altLang="en-US" sz="2800" b="1" baseline="-25000" smtClean="0"/>
              <a:t>5</a:t>
            </a:r>
            <a:r>
              <a:rPr lang="pt-BR" altLang="en-US" sz="2800" b="1" smtClean="0"/>
              <a:t> e 8 de K</a:t>
            </a:r>
            <a:r>
              <a:rPr lang="pt-BR" altLang="en-US" sz="2800" b="1" baseline="-25000" smtClean="0"/>
              <a:t>2</a:t>
            </a:r>
            <a:r>
              <a:rPr lang="pt-BR" altLang="en-US" sz="2800" b="1" smtClean="0"/>
              <a:t>O)</a:t>
            </a:r>
          </a:p>
          <a:p>
            <a:pPr eaLnBrk="1" hangingPunct="1"/>
            <a:r>
              <a:rPr lang="pt-BR" altLang="en-US" sz="2800" b="1" smtClean="0"/>
              <a:t>4-14-12</a:t>
            </a:r>
          </a:p>
          <a:p>
            <a:pPr eaLnBrk="1" hangingPunct="1"/>
            <a:r>
              <a:rPr lang="pt-BR" altLang="en-US" sz="2800" b="1" smtClean="0"/>
              <a:t>20-05-20</a:t>
            </a:r>
          </a:p>
          <a:p>
            <a:pPr eaLnBrk="1" hangingPunct="1"/>
            <a:r>
              <a:rPr lang="pt-BR" altLang="en-US" sz="2800" b="1" smtClean="0"/>
              <a:t>20-00-20</a:t>
            </a:r>
          </a:p>
          <a:p>
            <a:pPr eaLnBrk="1" hangingPunct="1"/>
            <a:r>
              <a:rPr lang="pt-BR" altLang="en-US" sz="2800" b="1" smtClean="0"/>
              <a:t>12-06-12</a:t>
            </a:r>
          </a:p>
          <a:p>
            <a:pPr eaLnBrk="1" hangingPunct="1"/>
            <a:endParaRPr lang="pt-BR" altLang="en-US" sz="2800" b="1" smtClean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smtClean="0"/>
              <a:t>Adubação – região de Campinas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z="2400" smtClean="0">
                <a:solidFill>
                  <a:srgbClr val="FF3300"/>
                </a:solidFill>
              </a:rPr>
              <a:t>Verão</a:t>
            </a:r>
          </a:p>
          <a:p>
            <a:pPr eaLnBrk="1" hangingPunct="1"/>
            <a:r>
              <a:rPr lang="pt-BR" altLang="en-US" sz="2400" smtClean="0"/>
              <a:t>Adubação de plantio: 1,0-1,5 t/ha de 04-14-08</a:t>
            </a:r>
          </a:p>
          <a:p>
            <a:pPr eaLnBrk="1" hangingPunct="1"/>
            <a:r>
              <a:rPr lang="pt-BR" altLang="en-US" sz="2400" smtClean="0"/>
              <a:t>Adubação orgânica: 1,0-1,5 kg/m</a:t>
            </a:r>
            <a:r>
              <a:rPr lang="pt-BR" altLang="en-US" sz="2400" baseline="30000" smtClean="0"/>
              <a:t>2</a:t>
            </a:r>
            <a:r>
              <a:rPr lang="pt-BR" altLang="en-US" sz="2400" smtClean="0"/>
              <a:t> de cama de frango</a:t>
            </a:r>
          </a:p>
          <a:p>
            <a:pPr eaLnBrk="1" hangingPunct="1"/>
            <a:r>
              <a:rPr lang="pt-BR" altLang="en-US" sz="2400" smtClean="0">
                <a:solidFill>
                  <a:srgbClr val="0099FF"/>
                </a:solidFill>
              </a:rPr>
              <a:t>Inverno</a:t>
            </a:r>
          </a:p>
          <a:p>
            <a:pPr eaLnBrk="1" hangingPunct="1"/>
            <a:r>
              <a:rPr lang="pt-BR" altLang="en-US" sz="2400" smtClean="0"/>
              <a:t>Adubação orgânica: 2,0 kg/m</a:t>
            </a:r>
            <a:r>
              <a:rPr lang="pt-BR" altLang="en-US" sz="2400" baseline="30000" smtClean="0"/>
              <a:t>2</a:t>
            </a:r>
            <a:r>
              <a:rPr lang="pt-BR" altLang="en-US" sz="2400" smtClean="0"/>
              <a:t> de cama de frango</a:t>
            </a:r>
          </a:p>
          <a:p>
            <a:pPr eaLnBrk="1" hangingPunct="1"/>
            <a:endParaRPr lang="pt-BR" altLang="en-US" sz="2400" smtClean="0"/>
          </a:p>
          <a:p>
            <a:pPr eaLnBrk="1" hangingPunct="1"/>
            <a:endParaRPr lang="pt-BR" altLang="en-US" sz="2400" smtClean="0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39750" y="4292600"/>
            <a:ext cx="7342188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800"/>
              <a:t> </a:t>
            </a:r>
            <a:r>
              <a:rPr lang="pt-BR" altLang="en-US" sz="2400"/>
              <a:t>Adubação de cobertura</a:t>
            </a:r>
          </a:p>
          <a:p>
            <a:pPr eaLnBrk="1" hangingPunct="1"/>
            <a:r>
              <a:rPr lang="pt-BR" altLang="en-US" sz="2400"/>
              <a:t>20-0-20: uma vez no inverno e 2 a 3 vezes no verão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506413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smtClean="0"/>
              <a:t>Adubação de cobertura</a:t>
            </a:r>
          </a:p>
        </p:txBody>
      </p:sp>
      <p:sp>
        <p:nvSpPr>
          <p:cNvPr id="9728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412875"/>
            <a:ext cx="8064500" cy="17526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pt-BR" altLang="en-US" sz="2000" b="1" smtClean="0"/>
              <a:t>Seabra et al. (2003) : 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en-US" sz="2000" smtClean="0"/>
              <a:t>150 kg/ha de N e 240 kg/ha de K</a:t>
            </a:r>
            <a:r>
              <a:rPr lang="pt-BR" altLang="en-US" sz="2000" baseline="-25000" smtClean="0"/>
              <a:t>2</a:t>
            </a:r>
            <a:r>
              <a:rPr lang="pt-BR" altLang="en-US" sz="2000" smtClean="0"/>
              <a:t>O (cv. Raider, set-dez, 2002 em solo arenoso com 37 mg/dm</a:t>
            </a:r>
            <a:r>
              <a:rPr lang="pt-BR" altLang="en-US" sz="2000" baseline="30000" smtClean="0"/>
              <a:t>3 </a:t>
            </a:r>
            <a:r>
              <a:rPr lang="pt-BR" altLang="en-US" sz="2000" smtClean="0"/>
              <a:t>de P; 1, 20 e 8 mmolc/dm</a:t>
            </a:r>
            <a:r>
              <a:rPr lang="pt-BR" altLang="en-US" sz="2000" baseline="30000" smtClean="0"/>
              <a:t>3</a:t>
            </a:r>
            <a:r>
              <a:rPr lang="pt-BR" altLang="en-US" sz="2000" smtClean="0"/>
              <a:t> de K, Ca e Mg; 361g/planta- parte comercial).</a:t>
            </a:r>
          </a:p>
          <a:p>
            <a:pPr algn="just" eaLnBrk="1" hangingPunct="1">
              <a:lnSpc>
                <a:spcPct val="80000"/>
              </a:lnSpc>
            </a:pPr>
            <a:endParaRPr lang="pt-BR" altLang="en-US" sz="200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en-US" sz="2000" smtClean="0"/>
              <a:t> </a:t>
            </a:r>
            <a:r>
              <a:rPr lang="pt-BR" altLang="en-US" sz="2000" b="1" smtClean="0"/>
              <a:t>Yuri et a. (2004):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en-US" sz="2000" smtClean="0"/>
              <a:t>Fertirrigação: 30 kg/ha de N e 60 kg/ha de K</a:t>
            </a:r>
          </a:p>
          <a:p>
            <a:pPr algn="just" eaLnBrk="1" hangingPunct="1">
              <a:lnSpc>
                <a:spcPct val="80000"/>
              </a:lnSpc>
            </a:pPr>
            <a:r>
              <a:rPr lang="pt-BR" altLang="en-US" sz="2000" smtClean="0"/>
              <a:t>Cobertura: 119,3 kg/ha de N (cv. Raider, Minas Gerais, dez-fev; em solo argiloso com 78 e 73 mg/dm</a:t>
            </a:r>
            <a:r>
              <a:rPr lang="pt-BR" altLang="en-US" sz="2000" baseline="30000" smtClean="0"/>
              <a:t>3 </a:t>
            </a:r>
            <a:r>
              <a:rPr lang="pt-BR" altLang="en-US" sz="2000" smtClean="0"/>
              <a:t>de P e K; 41 e 8 mmolc/dm</a:t>
            </a:r>
            <a:r>
              <a:rPr lang="pt-BR" altLang="en-US" sz="2000" baseline="30000" smtClean="0"/>
              <a:t>3</a:t>
            </a:r>
            <a:r>
              <a:rPr lang="pt-BR" altLang="en-US" sz="2000" smtClean="0"/>
              <a:t> de Ca e Mg; 350 g/planta-parte comercial).</a:t>
            </a:r>
          </a:p>
          <a:p>
            <a:pPr algn="just" eaLnBrk="1" hangingPunct="1">
              <a:lnSpc>
                <a:spcPct val="80000"/>
              </a:lnSpc>
            </a:pPr>
            <a:endParaRPr lang="pt-BR" altLang="en-US" sz="2000" smtClean="0"/>
          </a:p>
          <a:p>
            <a:pPr algn="just" eaLnBrk="1" hangingPunct="1">
              <a:lnSpc>
                <a:spcPct val="80000"/>
              </a:lnSpc>
            </a:pPr>
            <a:r>
              <a:rPr lang="pt-BR" altLang="en-US" sz="2000" b="1" smtClean="0"/>
              <a:t>Produtor Piracicaba:</a:t>
            </a:r>
            <a:r>
              <a:rPr lang="pt-BR" altLang="en-US" sz="2000" smtClean="0"/>
              <a:t> 180 kg/ha de N em duas coberturas e 225 kg/ha de K</a:t>
            </a:r>
            <a:r>
              <a:rPr lang="pt-BR" altLang="en-US" sz="2000" baseline="-25000" smtClean="0"/>
              <a:t>2</a:t>
            </a:r>
            <a:r>
              <a:rPr lang="pt-BR" altLang="en-US" sz="2000" smtClean="0"/>
              <a:t>O (cv. Lucy Brown)</a:t>
            </a:r>
          </a:p>
          <a:p>
            <a:pPr algn="just" eaLnBrk="1" hangingPunct="1">
              <a:lnSpc>
                <a:spcPct val="80000"/>
              </a:lnSpc>
            </a:pPr>
            <a:endParaRPr lang="pt-BR" altLang="en-US" sz="200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newfs.s3.amazonaws.com/taxon-images-1000s1000/Asteraceae/lactuca-sativa-fl-ahaines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788" y="1447800"/>
            <a:ext cx="2160587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200508299340 Canada Lettuce (Lactuca canadensis) - Oakland 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1423988"/>
            <a:ext cx="2935288" cy="220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CaixaDeTexto 2"/>
          <p:cNvSpPr txBox="1">
            <a:spLocks noChangeArrowheads="1"/>
          </p:cNvSpPr>
          <p:nvPr/>
        </p:nvSpPr>
        <p:spPr bwMode="auto">
          <a:xfrm>
            <a:off x="0" y="1900238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Inflorescência: capítulo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sp>
        <p:nvSpPr>
          <p:cNvPr id="11269" name="CaixaDeTexto 5"/>
          <p:cNvSpPr txBox="1">
            <a:spLocks noChangeArrowheads="1"/>
          </p:cNvSpPr>
          <p:nvPr/>
        </p:nvSpPr>
        <p:spPr bwMode="auto">
          <a:xfrm>
            <a:off x="107950" y="3933825"/>
            <a:ext cx="331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Frutos: Aquênios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pic>
        <p:nvPicPr>
          <p:cNvPr id="165894" name="Picture 6" descr="Resultado de imagem para lactuca sativa inflorescence see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5059363"/>
            <a:ext cx="1385888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8" descr="https://upload.wikimedia.org/wikipedia/commons/3/35/Kropsla_vruchten_%28Lactuca_sativa_fruits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9388" y="4060825"/>
            <a:ext cx="2447925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Botânica</a:t>
            </a:r>
          </a:p>
        </p:txBody>
      </p:sp>
      <p:pic>
        <p:nvPicPr>
          <p:cNvPr id="5132" name="Picture 12" descr="http://www.hort.vt.edu/Welbaum/seedproduction/lettucepappu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6963" y="4051300"/>
            <a:ext cx="2662237" cy="263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90600"/>
          </a:xfrm>
          <a:solidFill>
            <a:srgbClr val="CCFFFF"/>
          </a:solidFill>
        </p:spPr>
        <p:txBody>
          <a:bodyPr/>
          <a:lstStyle/>
          <a:p>
            <a:pPr eaLnBrk="1" hangingPunct="1"/>
            <a:r>
              <a:rPr lang="pt-BR" altLang="en-US" sz="2400" b="1" smtClean="0">
                <a:solidFill>
                  <a:srgbClr val="000066"/>
                </a:solidFill>
              </a:rPr>
              <a:t>PRÁTICAS DE MANEJO QUE AUMENTAM A EFICIÊNCIA DA ADUBAÇÃO</a:t>
            </a:r>
            <a:endParaRPr lang="pt-BR" altLang="en-US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057400"/>
            <a:ext cx="7772400" cy="12192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b="1" smtClean="0"/>
              <a:t>Irrigação por gotejamento </a:t>
            </a:r>
          </a:p>
          <a:p>
            <a:pPr eaLnBrk="1" hangingPunct="1"/>
            <a:r>
              <a:rPr lang="pt-BR" altLang="en-US" b="1" smtClean="0"/>
              <a:t>(Controle mais eficiente da quantidade de água a ser aplicada)</a:t>
            </a:r>
            <a:endParaRPr lang="pt-BR" altLang="en-US" smtClean="0"/>
          </a:p>
          <a:p>
            <a:pPr eaLnBrk="1" hangingPunct="1"/>
            <a:endParaRPr lang="pt-BR" altLang="en-US" smtClean="0"/>
          </a:p>
        </p:txBody>
      </p:sp>
      <p:pic>
        <p:nvPicPr>
          <p:cNvPr id="98308" name="Picture 4" descr="http://www.carrerirrigacao.com.br/Figuras/gotejamento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31432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AutoShape 5"/>
          <p:cNvSpPr>
            <a:spLocks noChangeArrowheads="1"/>
          </p:cNvSpPr>
          <p:nvPr/>
        </p:nvSpPr>
        <p:spPr bwMode="auto">
          <a:xfrm>
            <a:off x="4191000" y="3352800"/>
            <a:ext cx="533400" cy="762000"/>
          </a:xfrm>
          <a:prstGeom prst="downArrow">
            <a:avLst>
              <a:gd name="adj1" fmla="val 50000"/>
              <a:gd name="adj2" fmla="val 35714"/>
            </a:avLst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8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580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sz="2400" b="1" smtClean="0">
                <a:solidFill>
                  <a:schemeClr val="tx1"/>
                </a:solidFill>
              </a:rPr>
              <a:t>Peso fresco de cabeças de alface Verônica e número de plantas daninhas.  (Pereira et al., 2000)</a:t>
            </a:r>
            <a:endParaRPr lang="pt-BR" altLang="en-US" smtClean="0"/>
          </a:p>
        </p:txBody>
      </p:sp>
      <p:graphicFrame>
        <p:nvGraphicFramePr>
          <p:cNvPr id="99331" name="Object 3"/>
          <p:cNvGraphicFramePr>
            <a:graphicFrameLocks noGrp="1" noChangeAspect="1"/>
          </p:cNvGraphicFramePr>
          <p:nvPr>
            <p:ph type="tbl" idx="1"/>
          </p:nvPr>
        </p:nvGraphicFramePr>
        <p:xfrm>
          <a:off x="990600" y="2209800"/>
          <a:ext cx="7091363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4" name="Documento" r:id="rId3" imgW="7921752" imgH="4584192" progId="Word.Document.8">
                  <p:embed/>
                </p:oleObj>
              </mc:Choice>
              <mc:Fallback>
                <p:oleObj name="Documento" r:id="rId3" imgW="7921752" imgH="4584192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09800"/>
                        <a:ext cx="7091363" cy="41021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Text Box 5"/>
          <p:cNvSpPr txBox="1">
            <a:spLocks noChangeArrowheads="1"/>
          </p:cNvSpPr>
          <p:nvPr/>
        </p:nvSpPr>
        <p:spPr bwMode="auto">
          <a:xfrm>
            <a:off x="1143000" y="228600"/>
            <a:ext cx="6629400" cy="45720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Monotype Sorts" pitchFamily="2" charset="2"/>
              <a:buNone/>
            </a:pPr>
            <a:r>
              <a:rPr lang="pt-BR" altLang="en-US" sz="2400" b="1"/>
              <a:t>COBERTURA DO SOLO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C:\My Documents\fotos mogi\DSC00327_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Fatores ambientais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Temperaturas elevadas: </a:t>
            </a:r>
          </a:p>
          <a:p>
            <a:pPr eaLnBrk="1" hangingPunct="1">
              <a:buFontTx/>
              <a:buNone/>
            </a:pPr>
            <a:r>
              <a:rPr lang="pt-BR" altLang="en-US" smtClean="0"/>
              <a:t>Aceleram o pendoamento da planta;</a:t>
            </a:r>
          </a:p>
          <a:p>
            <a:pPr eaLnBrk="1" hangingPunct="1">
              <a:buFontTx/>
              <a:buNone/>
            </a:pPr>
            <a:r>
              <a:rPr lang="pt-BR" altLang="en-US" smtClean="0"/>
              <a:t>Induzem o aparecimento de sintomas de deficiência de cálcio;</a:t>
            </a:r>
          </a:p>
          <a:p>
            <a:pPr eaLnBrk="1" hangingPunct="1">
              <a:buFontTx/>
              <a:buNone/>
            </a:pPr>
            <a:r>
              <a:rPr lang="pt-BR" altLang="en-US" smtClean="0"/>
              <a:t>Induzem a produção de cabeças mal formadas de alface americana</a:t>
            </a:r>
          </a:p>
          <a:p>
            <a:pPr eaLnBrk="1" hangingPunct="1"/>
            <a:endParaRPr lang="pt-BR" altLang="en-US" smtClean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Efeito de temperatura elevada</a:t>
            </a:r>
          </a:p>
        </p:txBody>
      </p:sp>
      <p:pic>
        <p:nvPicPr>
          <p:cNvPr id="102403" name="Picture 3" descr="DSC02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altLang="en-US" sz="4000" dirty="0" smtClean="0">
                <a:solidFill>
                  <a:schemeClr val="bg1"/>
                </a:solidFill>
              </a:rPr>
              <a:t>Ambientes para a produção de folhosas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Cultivo em campo</a:t>
            </a:r>
          </a:p>
        </p:txBody>
      </p:sp>
      <p:pic>
        <p:nvPicPr>
          <p:cNvPr id="104451" name="Picture 3" descr="alface-mo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DSC02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Produção em telados</a:t>
            </a:r>
          </a:p>
        </p:txBody>
      </p:sp>
      <p:pic>
        <p:nvPicPr>
          <p:cNvPr id="105475" name="Picture 3" descr="Cami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27213"/>
            <a:ext cx="3816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Cami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b="1" smtClean="0"/>
              <a:t>Produção em estufa no sistema convencional</a:t>
            </a:r>
          </a:p>
        </p:txBody>
      </p:sp>
      <p:pic>
        <p:nvPicPr>
          <p:cNvPr id="106499" name="Picture 3" descr="Minhas fotos 3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6237288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-35658"/>
            <a:ext cx="9144000" cy="1332979"/>
          </a:xfrm>
          <a:solidFill>
            <a:srgbClr val="92D050"/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pt-BR" sz="3000" b="1" dirty="0">
                <a:latin typeface="+mn-lt"/>
              </a:rPr>
              <a:t>A HIDROPONIA NO CULTIVO  DE HORTALIÇAS FOLHOSAS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893134"/>
            <a:ext cx="9144000" cy="1152905"/>
          </a:xfrm>
          <a:solidFill>
            <a:srgbClr val="EE833A"/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t-BR" b="1" dirty="0" smtClean="0"/>
              <a:t>Simone da Costa Mello, ESALQ/USP</a:t>
            </a:r>
          </a:p>
          <a:p>
            <a:pPr>
              <a:defRPr/>
            </a:pPr>
            <a:r>
              <a:rPr lang="pt-BR" b="1" dirty="0" smtClean="0">
                <a:hlinkClick r:id="rId2"/>
              </a:rPr>
              <a:t>scmello@usp.br</a:t>
            </a:r>
            <a:endParaRPr lang="pt-BR" b="1" dirty="0" smtClean="0"/>
          </a:p>
          <a:p>
            <a:pPr>
              <a:defRPr/>
            </a:pPr>
            <a:r>
              <a:rPr lang="pt-BR" b="1" dirty="0" smtClean="0"/>
              <a:t>Telefone: 19-34476702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2688"/>
            <a:ext cx="3414713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529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452688"/>
            <a:ext cx="4405313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2452688"/>
            <a:ext cx="172561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6891</TotalTime>
  <Words>3146</Words>
  <Application>Microsoft Office PowerPoint</Application>
  <PresentationFormat>Apresentação na tela (4:3)</PresentationFormat>
  <Paragraphs>855</Paragraphs>
  <Slides>177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177</vt:i4>
      </vt:variant>
    </vt:vector>
  </HeadingPairs>
  <TitlesOfParts>
    <vt:vector size="190" baseType="lpstr">
      <vt:lpstr>Arial Unicode MS</vt:lpstr>
      <vt:lpstr>Aldhabi</vt:lpstr>
      <vt:lpstr>Arial</vt:lpstr>
      <vt:lpstr>Arial Rounded MT Bold</vt:lpstr>
      <vt:lpstr>Calibri</vt:lpstr>
      <vt:lpstr>Monotype Sorts</vt:lpstr>
      <vt:lpstr>Tahoma</vt:lpstr>
      <vt:lpstr>Times New Roman</vt:lpstr>
      <vt:lpstr>Verdana</vt:lpstr>
      <vt:lpstr>Wingdings</vt:lpstr>
      <vt:lpstr>Design padrão</vt:lpstr>
      <vt:lpstr>Chart</vt:lpstr>
      <vt:lpstr>Documento</vt:lpstr>
      <vt:lpstr>CULTIVO DE FOLHOSAS</vt:lpstr>
      <vt:lpstr>Apresentação do PowerPoint</vt:lpstr>
      <vt:lpstr>Apresentação do PowerPoint</vt:lpstr>
      <vt:lpstr>MERCADO DE FOLHOSAS – 17% do comércio de sementes</vt:lpstr>
      <vt:lpstr>Sementes e mudas – faturamento (US$ milhões) - 2017</vt:lpstr>
      <vt:lpstr>Dados econômicos -2017</vt:lpstr>
      <vt:lpstr>Quantidade mensal comercializada CEAGESP</vt:lpstr>
      <vt:lpstr> Preço comercializado de alface - 2017 </vt:lpstr>
      <vt:lpstr>Apresentação do PowerPoint</vt:lpstr>
      <vt:lpstr>Apresentação do PowerPoint</vt:lpstr>
      <vt:lpstr>Termodormência: não germinação após redução da temperatura  Termoinibição: processo reversível quando as sementes são submetidas em temperatura adequada</vt:lpstr>
      <vt:lpstr>Peletização</vt:lpstr>
      <vt:lpstr>Desvantagens</vt:lpstr>
      <vt:lpstr>Condicionamento osmótico</vt:lpstr>
      <vt:lpstr>Melhoramento genético</vt:lpstr>
      <vt:lpstr>Apresentação do PowerPoint</vt:lpstr>
      <vt:lpstr>Apresentação do PowerPoint</vt:lpstr>
      <vt:lpstr>Apresentação do PowerPoint</vt:lpstr>
      <vt:lpstr>Tipos varietais</vt:lpstr>
      <vt:lpstr>Alface tipo lisa</vt:lpstr>
      <vt:lpstr>Alface tipo crespa</vt:lpstr>
      <vt:lpstr>Alface tipo americana</vt:lpstr>
      <vt:lpstr>Tipo roxa e vermelha</vt:lpstr>
      <vt:lpstr>Alface vermelha ou bicolor</vt:lpstr>
      <vt:lpstr>Alface roxa</vt:lpstr>
      <vt:lpstr>Apresentação do PowerPoint</vt:lpstr>
      <vt:lpstr>Alface bicolor</vt:lpstr>
      <vt:lpstr>Embalagens com duas cores de alface</vt:lpstr>
      <vt:lpstr>Mini alface</vt:lpstr>
      <vt:lpstr>Tipo romana</vt:lpstr>
      <vt:lpstr>Tipo mimosa</vt:lpstr>
      <vt:lpstr>   Percentual dos grupos de alface em função da quantidade de engradados comercializados na CEAGESP no quinqüênio 2000-2004.   </vt:lpstr>
      <vt:lpstr>Escolha da cultivar</vt:lpstr>
      <vt:lpstr>Cultivo no verão: Gloriosa x Laurel</vt:lpstr>
      <vt:lpstr>Alface Gloriosa</vt:lpstr>
      <vt:lpstr>Compacidade da cabeça</vt:lpstr>
      <vt:lpstr>Formação de cabeça</vt:lpstr>
      <vt:lpstr>Efeito de temperatura elevada</vt:lpstr>
      <vt:lpstr>Apresentação do PowerPoint</vt:lpstr>
      <vt:lpstr>Cultivares de alface com folhas mais resistentes ao impacto das chuvas</vt:lpstr>
      <vt:lpstr>Distúrbio fisiológico – Tip burn</vt:lpstr>
      <vt:lpstr>Nutrição e adubação</vt:lpstr>
      <vt:lpstr>Hortaliças folhosas</vt:lpstr>
      <vt:lpstr>Cultivo da alface</vt:lpstr>
      <vt:lpstr>Nitrogênio (N)</vt:lpstr>
      <vt:lpstr>Apresentação do PowerPoint</vt:lpstr>
      <vt:lpstr>Potássio (K)</vt:lpstr>
      <vt:lpstr>Cálcio (Ca)</vt:lpstr>
      <vt:lpstr>Magnésio (Mg)</vt:lpstr>
      <vt:lpstr>Competição entre os íons</vt:lpstr>
      <vt:lpstr>Competição entre íons</vt:lpstr>
      <vt:lpstr>Apresentação do PowerPoint</vt:lpstr>
      <vt:lpstr>Folhosas no campo</vt:lpstr>
      <vt:lpstr>Apresentação do PowerPoint</vt:lpstr>
      <vt:lpstr>Canteiros mal preparados</vt:lpstr>
      <vt:lpstr>Compactação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Compactação do solo</vt:lpstr>
      <vt:lpstr>Apresentação do PowerPoint</vt:lpstr>
      <vt:lpstr>Apresentação do PowerPoint</vt:lpstr>
      <vt:lpstr>ROTAÇÃO DE CULTURAS COM ADUBOS VERDES</vt:lpstr>
      <vt:lpstr>Adubação verde</vt:lpstr>
      <vt:lpstr>Adubação verde</vt:lpstr>
      <vt:lpstr>Cobertura morta </vt:lpstr>
      <vt:lpstr>Massa seca e N remanescentes em diferentes resíduos vegetais para cobertura morta do solo, após 35 dias de cultivo de alface</vt:lpstr>
      <vt:lpstr>Adubação mineral</vt:lpstr>
      <vt:lpstr>Apresentação do PowerPoint</vt:lpstr>
      <vt:lpstr>Fórmulas</vt:lpstr>
      <vt:lpstr>Adubação – região de Campinas</vt:lpstr>
      <vt:lpstr>Adubação de cobertura</vt:lpstr>
      <vt:lpstr>PRÁTICAS DE MANEJO QUE AUMENTAM A EFICIÊNCIA DA ADUBAÇÃO</vt:lpstr>
      <vt:lpstr>Peso fresco de cabeças de alface Verônica e número de plantas daninhas.  (Pereira et al., 2000)</vt:lpstr>
      <vt:lpstr>Apresentação do PowerPoint</vt:lpstr>
      <vt:lpstr>Fatores ambientais</vt:lpstr>
      <vt:lpstr>Efeito de temperatura elevada</vt:lpstr>
      <vt:lpstr>Ambientes para a produção de folhosas</vt:lpstr>
      <vt:lpstr>Cultivo em campo</vt:lpstr>
      <vt:lpstr>Produção em telados</vt:lpstr>
      <vt:lpstr>Produção em estufa no sistema convencional</vt:lpstr>
      <vt:lpstr>A HIDROPONIA NO CULTIVO  DE HORTALIÇAS FOLHOSAS</vt:lpstr>
      <vt:lpstr>Apresentação do PowerPoint</vt:lpstr>
      <vt:lpstr>Sistema NFT</vt:lpstr>
      <vt:lpstr>Sistema automatizado</vt:lpstr>
      <vt:lpstr>Produto diferenciado</vt:lpstr>
      <vt:lpstr>Apresentação do PowerPoint</vt:lpstr>
      <vt:lpstr>Porque esse Sistema está crescendo no Brasil??</vt:lpstr>
      <vt:lpstr>Possibilidade de produção em pequenas áreas e Mercado local</vt:lpstr>
      <vt:lpstr>Hidroponia</vt:lpstr>
      <vt:lpstr>Principais hortaliças </vt:lpstr>
      <vt:lpstr>Hortaliças folhosas</vt:lpstr>
      <vt:lpstr>Mini alface  </vt:lpstr>
      <vt:lpstr>Alface tipo frizze</vt:lpstr>
      <vt:lpstr>Tipo crocante tropicalizada</vt:lpstr>
      <vt:lpstr>Alface Romana</vt:lpstr>
      <vt:lpstr>Alface roxa, vermelha, bicolor </vt:lpstr>
      <vt:lpstr>Agrião</vt:lpstr>
      <vt:lpstr>RÚCULA</vt:lpstr>
      <vt:lpstr>Apresentação do PowerPoint</vt:lpstr>
      <vt:lpstr> Salsa e cebolinha </vt:lpstr>
      <vt:lpstr>Apresentação do PowerPoint</vt:lpstr>
      <vt:lpstr>Apresentação do PowerPoint</vt:lpstr>
      <vt:lpstr>Apresentação do PowerPoint</vt:lpstr>
      <vt:lpstr>Sistema NFT</vt:lpstr>
      <vt:lpstr>Apresentação do PowerPoint</vt:lpstr>
      <vt:lpstr>Apresentação do PowerPoint</vt:lpstr>
      <vt:lpstr>Apresentação do PowerPoint</vt:lpstr>
      <vt:lpstr>Apresentação do PowerPoint</vt:lpstr>
      <vt:lpstr>Hortaliças cultivadas em Hidroponia</vt:lpstr>
      <vt:lpstr>Hortaliças baby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Oxigênio na água x temperatura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Manejo da nutrição das plantas</vt:lpstr>
      <vt:lpstr>Apresentação do PowerPoint</vt:lpstr>
      <vt:lpstr>Futuro</vt:lpstr>
      <vt:lpstr>Sistemas usados em outros países- Floating</vt:lpstr>
      <vt:lpstr>Floating</vt:lpstr>
      <vt:lpstr>Implantação - Hidroponia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ALFACE</dc:title>
  <dc:creator>SIMONE</dc:creator>
  <cp:lastModifiedBy>Usuario</cp:lastModifiedBy>
  <cp:revision>177</cp:revision>
  <dcterms:created xsi:type="dcterms:W3CDTF">2002-12-09T02:56:13Z</dcterms:created>
  <dcterms:modified xsi:type="dcterms:W3CDTF">2020-04-15T00:05:36Z</dcterms:modified>
</cp:coreProperties>
</file>