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0" r:id="rId14"/>
    <p:sldId id="266" r:id="rId15"/>
    <p:sldId id="269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3/7/2018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A85D1-FB8B-4DBB-AFEF-3EF16BF934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“O novo movimento teórico”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F766573-B9D0-4CE7-9932-EC9180D5C4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Jeffrey Alexander</a:t>
            </a:r>
          </a:p>
        </p:txBody>
      </p:sp>
    </p:spTree>
    <p:extLst>
      <p:ext uri="{BB962C8B-B14F-4D97-AF65-F5344CB8AC3E}">
        <p14:creationId xmlns:p14="http://schemas.microsoft.com/office/powerpoint/2010/main" val="2841957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FC902-31AB-4B07-901E-2F0E2504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err="1"/>
              <a:t>Sobredeterminação</a:t>
            </a:r>
            <a:r>
              <a:rPr lang="pt-BR" b="1" dirty="0"/>
              <a:t> pela Teoria e </a:t>
            </a:r>
            <a:r>
              <a:rPr lang="pt-BR" b="1" dirty="0" err="1"/>
              <a:t>Subdeterminação</a:t>
            </a:r>
            <a:r>
              <a:rPr lang="pt-BR" b="1" dirty="0"/>
              <a:t> pelo Fato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EFB482-03FE-466D-ABCF-48A78F3F1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“A onipresença do discurso, e as condições que a criam, geram a </a:t>
            </a:r>
            <a:r>
              <a:rPr lang="pt-BR" dirty="0" err="1"/>
              <a:t>sobredeterminação</a:t>
            </a:r>
            <a:r>
              <a:rPr lang="pt-BR" dirty="0"/>
              <a:t> da ciência social pela teoria e sua </a:t>
            </a:r>
            <a:r>
              <a:rPr lang="pt-BR" dirty="0" err="1"/>
              <a:t>subdeterminação</a:t>
            </a:r>
            <a:r>
              <a:rPr lang="pt-BR" dirty="0"/>
              <a:t> pelo que é tomado como fato. Não há referência clara e indiscutível para os elementos que compõem a ciência social - definições, conceitos, modelos ou "fatos". Por isso, não há regras de correspondência entre diferentes níveis de generalidade. Formulações a um nível não são claramente traduzíveis para outros níveis”.</a:t>
            </a:r>
          </a:p>
          <a:p>
            <a:r>
              <a:rPr lang="pt-BR" b="1" dirty="0" err="1"/>
              <a:t>Subdeterminação</a:t>
            </a:r>
            <a:r>
              <a:rPr lang="pt-BR" b="1" dirty="0"/>
              <a:t> empírica da teoria</a:t>
            </a:r>
            <a:r>
              <a:rPr lang="pt-BR" dirty="0"/>
              <a:t> e a </a:t>
            </a:r>
            <a:r>
              <a:rPr lang="pt-BR" b="1" dirty="0" err="1"/>
              <a:t>sobredeterminação</a:t>
            </a:r>
            <a:r>
              <a:rPr lang="pt-BR" b="1" dirty="0"/>
              <a:t> teórica dos dados: </a:t>
            </a:r>
            <a:r>
              <a:rPr lang="pt-BR" dirty="0"/>
              <a:t>ocorrem simultaneamente e tornam a ciência social contestável, tanto em seus achados empíricos quanto em suas generalizações </a:t>
            </a:r>
            <a:r>
              <a:rPr lang="pt-BR" dirty="0" err="1"/>
              <a:t>supra-empíricas</a:t>
            </a:r>
            <a:r>
              <a:rPr lang="pt-BR" dirty="0"/>
              <a:t>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5202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FC902-31AB-4B07-901E-2F0E2504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err="1"/>
              <a:t>Sobredeterminação</a:t>
            </a:r>
            <a:r>
              <a:rPr lang="pt-BR" b="1" dirty="0"/>
              <a:t> pela Teoria e </a:t>
            </a:r>
            <a:r>
              <a:rPr lang="pt-BR" b="1" dirty="0" err="1"/>
              <a:t>Subdeterminação</a:t>
            </a:r>
            <a:r>
              <a:rPr lang="pt-BR" b="1" dirty="0"/>
              <a:t> pelo Fato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EFB482-03FE-466D-ABCF-48A78F3F1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</a:t>
            </a:r>
            <a:r>
              <a:rPr lang="pt-BR" dirty="0" err="1"/>
              <a:t>subdeterminação</a:t>
            </a:r>
            <a:r>
              <a:rPr lang="pt-BR" dirty="0"/>
              <a:t> empírica da teoria e a </a:t>
            </a:r>
            <a:r>
              <a:rPr lang="pt-BR" dirty="0" err="1"/>
              <a:t>sobredeterminação</a:t>
            </a:r>
            <a:r>
              <a:rPr lang="pt-BR" dirty="0"/>
              <a:t> teórica dos dados ocorrem simultaneamente, em toda parte. Como resultado, a ciência social é essencialmente contestável, tanto em suas declarações factuais mais específicas, como em suas generalizações mais abstratas. Cada conclusão empírica é aberta à discussão que parta de considerações </a:t>
            </a:r>
            <a:r>
              <a:rPr lang="pt-BR" dirty="0" err="1"/>
              <a:t>supra-empíricas</a:t>
            </a:r>
            <a:r>
              <a:rPr lang="pt-BR" dirty="0"/>
              <a:t>, e cada proposição geral pode ser contestada por referência a "fatos empíricos" </a:t>
            </a:r>
            <a:r>
              <a:rPr lang="pt-BR" dirty="0" err="1"/>
              <a:t>inexplicados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7440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FC902-31AB-4B07-901E-2F0E2504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err="1"/>
              <a:t>Sobredeterminação</a:t>
            </a:r>
            <a:r>
              <a:rPr lang="pt-BR" b="1" dirty="0"/>
              <a:t> pela Teoria e </a:t>
            </a:r>
            <a:r>
              <a:rPr lang="pt-BR" b="1" dirty="0" err="1"/>
              <a:t>Subdeterminação</a:t>
            </a:r>
            <a:r>
              <a:rPr lang="pt-BR" b="1" dirty="0"/>
              <a:t> pelo Fato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EFB482-03FE-466D-ABCF-48A78F3F1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“Controvérsias entre metodologias interpretativas e causais, entre concepções utilitárias e normativas da ação, entre modelos de equilíbrio e de conflito da sociedade, entre teorias radicais e conservadoras da mudança, todas essas controvérsias são </a:t>
            </a:r>
            <a:r>
              <a:rPr lang="pt-BR" b="1" dirty="0"/>
              <a:t>discursivas e não explicativas</a:t>
            </a:r>
            <a:r>
              <a:rPr lang="pt-BR" dirty="0"/>
              <a:t>. Elas são o reflexo dos esforços dos sociólogos para formular critérios de "verdade" para diferentes domínios não-empíricos”.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6388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FC902-31AB-4B07-901E-2F0E2504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Formações Discursivas no Pós-Guerra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EFB482-03FE-466D-ABCF-48A78F3F1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Por ser discursiva, a sociologia pode progredir num sentido estritamente empírico sem que isso implique qualquer progresso em termos teóricos mais gerais. Argumentos discursivos, e os critérios racionais por eles implicados (...) são aceitos por razões que independem de testes empíricos convencionais. O que equivale a dizer que a ciência social se desenvolve dentro de escolas e tradições. E seu fluxo lembra mais o movimento de uma conversa que os passos de uma demonstração racional. Move-se num sentido e noutro entre pontos de vista limitados e profundamente enraizados. </a:t>
            </a:r>
            <a:r>
              <a:rPr lang="pt-BR" b="1" dirty="0"/>
              <a:t>Assemelha-se mais a um pêndulo que a uma reta</a:t>
            </a:r>
            <a:r>
              <a:rPr lang="pt-BR" dirty="0"/>
              <a:t>.”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3520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FC902-31AB-4B07-901E-2F0E2504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Formações Discursivas no Pós-Guerra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EFB482-03FE-466D-ABCF-48A78F3F1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O discurso sobre ação </a:t>
            </a:r>
            <a:r>
              <a:rPr lang="pt-BR" i="1" dirty="0"/>
              <a:t>versus</a:t>
            </a:r>
            <a:r>
              <a:rPr lang="pt-BR" dirty="0"/>
              <a:t> estrutura = reação ao estrutural-funcionalismo. </a:t>
            </a:r>
          </a:p>
          <a:p>
            <a:r>
              <a:rPr lang="pt-BR" dirty="0" err="1"/>
              <a:t>Parsons</a:t>
            </a:r>
            <a:r>
              <a:rPr lang="pt-BR" dirty="0"/>
              <a:t>: tentou compatibilizar idealismo e materialismo, ação voluntária e a determinação estrutural. Não teve sucesso: </a:t>
            </a:r>
          </a:p>
          <a:p>
            <a:pPr marL="0" indent="0">
              <a:buNone/>
            </a:pPr>
            <a:r>
              <a:rPr lang="pt-BR" dirty="0"/>
              <a:t>- Razões intelectuais: “Apesar de reconhecer o caráter contingente da ação, ele estava mais interessado na socialização dos indivíduos; apesar de formalmente incorporar as estruturas materiais, ele se dedicou muito mais à teorização do controle normativo”</a:t>
            </a:r>
          </a:p>
          <a:p>
            <a:pPr marL="0" indent="0">
              <a:buNone/>
            </a:pPr>
            <a:r>
              <a:rPr lang="pt-BR" dirty="0"/>
              <a:t>- Razões sociológicas: “As tradições idealistas e estruturalista estão profundamente enraizadas no desenvolvimento histórico das ciências sociais; seria preciso mais que uma formulação teórica sofisticada - mesmo uma que pudesse realizar uma síntese de modo mais consistente - para desalojá-las”.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9622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FC902-31AB-4B07-901E-2F0E2504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Formações Discursivas no Pós-Guerra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EFB482-03FE-466D-ABCF-48A78F3F1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Opositores pós-funcionalistas (</a:t>
            </a:r>
            <a:r>
              <a:rPr lang="pt-BR" dirty="0" err="1"/>
              <a:t>pragmatista</a:t>
            </a:r>
            <a:r>
              <a:rPr lang="pt-BR" dirty="0"/>
              <a:t> e </a:t>
            </a:r>
            <a:r>
              <a:rPr lang="pt-BR" dirty="0" err="1"/>
              <a:t>fenomenológos</a:t>
            </a:r>
            <a:r>
              <a:rPr lang="pt-BR" dirty="0"/>
              <a:t>; marxistas-estruturalistas; interacionistas simbólicos e </a:t>
            </a:r>
            <a:r>
              <a:rPr lang="pt-BR" dirty="0" err="1"/>
              <a:t>etnometodólogos</a:t>
            </a:r>
            <a:r>
              <a:rPr lang="pt-BR" dirty="0"/>
              <a:t>) se envolveram em disputas teóricas altamente generalizadas que chegavam ao trabalho empírico.</a:t>
            </a:r>
          </a:p>
          <a:p>
            <a:r>
              <a:rPr lang="pt-BR" dirty="0"/>
              <a:t>“Em suma, o movimento pós-funcionalista se originava tanto no discurso como na explicação; em relação a </a:t>
            </a:r>
            <a:r>
              <a:rPr lang="pt-BR" dirty="0" err="1"/>
              <a:t>Parsons</a:t>
            </a:r>
            <a:r>
              <a:rPr lang="pt-BR" dirty="0"/>
              <a:t>, e cada uma das vertentes em relação à outra, ele se justificava pela argumentação e não só pelos procedimentos empíricos de verificação ou falsificação”.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4520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A4E59A-81A1-4EB0-AAF9-88CDCE7A7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Pressupostos e Dilemas Teóricos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80CB23-F81D-42F7-9F0A-47F5D082C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“Por </a:t>
            </a:r>
            <a:r>
              <a:rPr lang="pt-BR" b="1" dirty="0"/>
              <a:t>pressupostos</a:t>
            </a:r>
            <a:r>
              <a:rPr lang="pt-BR" dirty="0"/>
              <a:t> (Alexander, 1982a, 1987b), entendo as suposições mais gerais que os sociólogos fazem quando se defrontam com a realidade. Cada teoria social e cada trabalho empírico tomam posições </a:t>
            </a:r>
            <a:r>
              <a:rPr lang="pt-BR" i="1" dirty="0"/>
              <a:t>a priori</a:t>
            </a:r>
            <a:r>
              <a:rPr lang="pt-BR" dirty="0"/>
              <a:t> que permitem que os observadores organizem nas categorias mais simples os dados dos sentidos que entram em suas mentes. E é só nessa base que são possíveis as manipulações mais conscientes que constituem o pensamento racional ou científico. Os pressupostos são objetos do discurso, e são até mesmo discursivamente justificados. Em sua maioria, contudo, se originam em processos que precedem ao próprio exercício da razão”.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1181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A4E59A-81A1-4EB0-AAF9-88CDCE7A7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Pressupostos e Dilemas Teóricos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80CB23-F81D-42F7-9F0A-47F5D082C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“Problema da ordem”: sociólogos </a:t>
            </a:r>
            <a:r>
              <a:rPr lang="pt-BR" b="1" dirty="0"/>
              <a:t>concordam</a:t>
            </a:r>
            <a:r>
              <a:rPr lang="pt-BR" dirty="0"/>
              <a:t> que a sociedade tem padrões/estruturas que diferem dos atores que a compõem. Frequentemente discordam sobre como na realidade a ordem é produzida.</a:t>
            </a:r>
          </a:p>
          <a:p>
            <a:r>
              <a:rPr lang="pt-BR" dirty="0"/>
              <a:t>COLETIVISTAS 		       x 			INDIVIDUALISTAS</a:t>
            </a:r>
          </a:p>
          <a:p>
            <a:pPr marL="0" indent="0">
              <a:buNone/>
            </a:pPr>
            <a:r>
              <a:rPr lang="pt-BR" dirty="0"/>
              <a:t>						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8DD4DB48-351F-4A62-BD0E-5CF6921D349C}"/>
              </a:ext>
            </a:extLst>
          </p:cNvPr>
          <p:cNvSpPr/>
          <p:nvPr/>
        </p:nvSpPr>
        <p:spPr>
          <a:xfrm>
            <a:off x="503583" y="4246435"/>
            <a:ext cx="3869634" cy="2008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padrões sociais antecedem  qualquer ato individual específico;</a:t>
            </a:r>
          </a:p>
          <a:p>
            <a:pPr algn="ctr"/>
            <a:r>
              <a:rPr lang="pt-BR" dirty="0"/>
              <a:t>são produtos da história;</a:t>
            </a:r>
          </a:p>
          <a:p>
            <a:pPr algn="ctr"/>
            <a:r>
              <a:rPr lang="pt-BR" dirty="0"/>
              <a:t>ordem social existe tanto dentro do indivíduo adulto como fora dele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34B97580-FEA1-4599-83DF-61B7568CD8B2}"/>
              </a:ext>
            </a:extLst>
          </p:cNvPr>
          <p:cNvSpPr/>
          <p:nvPr/>
        </p:nvSpPr>
        <p:spPr>
          <a:xfrm>
            <a:off x="6533322" y="4346713"/>
            <a:ext cx="4108174" cy="2008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as estruturas são não só "portadas" pelos indivíduos, mas produzidas no curso de suas interações individuais; indivíduos podem alterar ou reproduzir os fundamentos da ordem de acordo com seus desejos individuais.</a:t>
            </a:r>
          </a:p>
        </p:txBody>
      </p:sp>
    </p:spTree>
    <p:extLst>
      <p:ext uri="{BB962C8B-B14F-4D97-AF65-F5344CB8AC3E}">
        <p14:creationId xmlns:p14="http://schemas.microsoft.com/office/powerpoint/2010/main" val="2859197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A4E59A-81A1-4EB0-AAF9-88CDCE7A7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Pressupostos e Dilemas Teóricos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80CB23-F81D-42F7-9F0A-47F5D082C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“O estudo da sociedade se desenvolve em torno das questões da liberdade e da ordem, e cada teoria se aproxima mais ou menos de cada um desses </a:t>
            </a:r>
            <a:r>
              <a:rPr lang="pt-BR" dirty="0" err="1"/>
              <a:t>pólos</a:t>
            </a:r>
            <a:r>
              <a:rPr lang="pt-BR" dirty="0"/>
              <a:t>. (...) a sociologia surgiu como disciplina como resultado da diferenciação do indivíduo na sociedade, pois foi a independência do indivíduo e o crescimento de sua capacidade de pensar livremente a sociedade que permitiu que a própria sociedade fosse concebida como um objeto de estudo independente. É a independência do indivíduo que torna a ordem problemática, e é essa problematização da ordem que torna a sociologia possível. Ao mesmo tempo, os sociólogos reconhecem que a atividade quotidiana do indivíduo tem um caráter padronizado. É essa tensão entre liberdade e ordem que fornece a base intelectual e moral da sociologia”. </a:t>
            </a:r>
          </a:p>
        </p:txBody>
      </p:sp>
    </p:spTree>
    <p:extLst>
      <p:ext uri="{BB962C8B-B14F-4D97-AF65-F5344CB8AC3E}">
        <p14:creationId xmlns:p14="http://schemas.microsoft.com/office/powerpoint/2010/main" val="2544978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A4E59A-81A1-4EB0-AAF9-88CDCE7A7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Pressupostos e Dilemas Teóricos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80CB23-F81D-42F7-9F0A-47F5D082C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“Por reconhecer a existência do controle social, a teoria coletivista pode submetê-lo à análise explícita. Nesse sentido, o pensamento coletivista representa um avanço real sobre a posição individualista, tanto em termos teóricos quanto morais. A questão é saber se esse ganho, por sua vez, não foi obtido a preço inaceitável. O que perde a teoria coletivista? Como se relaciona aquela força coletiva à vontade individual, e à possibilidade de preservar o voluntarismo e o autocontrole? Para responder a essa questão decisiva, é necessário explicitar um ponto que ficou implícito até aqui. Supostos sobre a ordem não implicam qualquer </a:t>
            </a:r>
            <a:r>
              <a:rPr lang="pt-BR" b="1" dirty="0"/>
              <a:t>suposto sobre a ação</a:t>
            </a:r>
            <a:r>
              <a:rPr lang="pt-BR" dirty="0"/>
              <a:t>. Por causa dessa indeterminação, há tipos muito diferentes de teoria coletivista”.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0554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0127F-B2CA-4346-9DDD-7CDAC7280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B7EBE8-7C21-4BC3-AF6E-9126E3922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“A teoria sociológica vive um momento crucial. Os outrora jovens opositores da teoria funcionalista chegam à meia idade. Suas lições polêmicas foram apreendidas; como tradições consagradas, porém, suas limitações teóricas tornaram-se cada vez mais visíveis. </a:t>
            </a:r>
            <a:r>
              <a:rPr lang="pt-BR" b="1" dirty="0"/>
              <a:t>A desesperança em face da crise da sociologia marcou o nascimento da era pós-funcionalista</a:t>
            </a:r>
            <a:r>
              <a:rPr lang="pt-BR" dirty="0"/>
              <a:t>. Agora, quando a própria fase pós-funcionalista está chegando ao fim, </a:t>
            </a:r>
            <a:r>
              <a:rPr lang="pt-BR" b="1" dirty="0"/>
              <a:t>percebe-se não uma crise, mas uma encruzilhada</a:t>
            </a:r>
            <a:r>
              <a:rPr lang="pt-BR" dirty="0"/>
              <a:t>, um momento decisivo ansiosamente esperado”.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3985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234E50-ECAE-4209-8629-290AAFB71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Reconsiderando as Teorias Micro e Macro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A4CD25-1D89-42CC-B6A4-44FF2D7E3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“Em termos estritos, </a:t>
            </a:r>
            <a:r>
              <a:rPr lang="pt-BR" b="1" dirty="0"/>
              <a:t>micro</a:t>
            </a:r>
            <a:r>
              <a:rPr lang="pt-BR" dirty="0"/>
              <a:t> e </a:t>
            </a:r>
            <a:r>
              <a:rPr lang="pt-BR" b="1" dirty="0"/>
              <a:t>macro</a:t>
            </a:r>
            <a:r>
              <a:rPr lang="pt-BR" dirty="0"/>
              <a:t> são expressões relativas, referidas a relações parte/todo a cada nível da organização social. Na linguagem da ciência social mais recente, porém, esses termos têm sido identificados com a distinção entre tomar como foco empírico, de um lado, a </a:t>
            </a:r>
            <a:r>
              <a:rPr lang="pt-BR" b="1" dirty="0"/>
              <a:t>interação individual </a:t>
            </a:r>
            <a:r>
              <a:rPr lang="pt-BR" dirty="0"/>
              <a:t>e, de outro, um </a:t>
            </a:r>
            <a:r>
              <a:rPr lang="pt-BR" b="1" dirty="0"/>
              <a:t>sistema social </a:t>
            </a:r>
            <a:r>
              <a:rPr lang="pt-BR" dirty="0"/>
              <a:t>inteiro”.</a:t>
            </a:r>
          </a:p>
          <a:p>
            <a:r>
              <a:rPr lang="pt-BR" dirty="0"/>
              <a:t>“Demonstração irônica” do </a:t>
            </a:r>
            <a:r>
              <a:rPr lang="pt-BR" b="1" dirty="0"/>
              <a:t>movimento pendular </a:t>
            </a:r>
            <a:r>
              <a:rPr lang="pt-BR" dirty="0"/>
              <a:t>(falta de acumulação linear em sociologia): ao mesmo tempo em que ressurge a </a:t>
            </a:r>
            <a:r>
              <a:rPr lang="pt-BR" dirty="0" err="1"/>
              <a:t>microteorização</a:t>
            </a:r>
            <a:r>
              <a:rPr lang="pt-BR" dirty="0"/>
              <a:t>, emerge um movimento macro, coletivista, igualmente forte.</a:t>
            </a:r>
          </a:p>
          <a:p>
            <a:r>
              <a:rPr lang="pt-BR" dirty="0"/>
              <a:t>Micro: </a:t>
            </a:r>
            <a:r>
              <a:rPr lang="pt-BR" dirty="0" err="1"/>
              <a:t>interacionismo</a:t>
            </a:r>
            <a:r>
              <a:rPr lang="pt-BR" dirty="0"/>
              <a:t>-simbólico (</a:t>
            </a:r>
            <a:r>
              <a:rPr lang="pt-BR" dirty="0" err="1"/>
              <a:t>Blumer</a:t>
            </a:r>
            <a:r>
              <a:rPr lang="pt-BR" dirty="0"/>
              <a:t>, </a:t>
            </a:r>
            <a:r>
              <a:rPr lang="pt-BR" dirty="0" err="1"/>
              <a:t>Goffman</a:t>
            </a:r>
            <a:r>
              <a:rPr lang="pt-BR" dirty="0"/>
              <a:t>) e </a:t>
            </a:r>
            <a:r>
              <a:rPr lang="pt-BR" dirty="0" err="1"/>
              <a:t>etnometodologia</a:t>
            </a:r>
            <a:r>
              <a:rPr lang="pt-BR" dirty="0"/>
              <a:t> (</a:t>
            </a:r>
            <a:r>
              <a:rPr lang="pt-BR" dirty="0" err="1"/>
              <a:t>Garfinkel</a:t>
            </a:r>
            <a:r>
              <a:rPr lang="pt-BR" dirty="0"/>
              <a:t>)</a:t>
            </a:r>
          </a:p>
          <a:p>
            <a:r>
              <a:rPr lang="pt-BR" dirty="0"/>
              <a:t>Macro: "teóricos do conflito" (Althusser, </a:t>
            </a:r>
            <a:r>
              <a:rPr lang="pt-BR" dirty="0" err="1"/>
              <a:t>Poulantzas</a:t>
            </a:r>
            <a:r>
              <a:rPr lang="pt-BR" dirty="0"/>
              <a:t>, </a:t>
            </a:r>
            <a:r>
              <a:rPr lang="pt-BR" dirty="0" err="1"/>
              <a:t>Balibar</a:t>
            </a:r>
            <a:r>
              <a:rPr lang="pt-BR" dirty="0"/>
              <a:t>) e </a:t>
            </a:r>
            <a:r>
              <a:rPr lang="pt-BR" dirty="0" err="1"/>
              <a:t>neoweberianos</a:t>
            </a:r>
            <a:r>
              <a:rPr lang="pt-BR" dirty="0"/>
              <a:t> (</a:t>
            </a:r>
            <a:r>
              <a:rPr lang="pt-BR" dirty="0" err="1"/>
              <a:t>Skocpol</a:t>
            </a:r>
            <a:r>
              <a:rPr lang="pt-BR" dirty="0"/>
              <a:t>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1528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4FDE77-EFCF-4B55-A62A-252C13A70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Novo Movimento Teórico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C8CD12-A431-4968-970A-A24C0937F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Final dos anos 1970: </a:t>
            </a:r>
          </a:p>
          <a:p>
            <a:pPr>
              <a:buFontTx/>
              <a:buChar char="-"/>
            </a:pPr>
            <a:r>
              <a:rPr lang="pt-BR" dirty="0"/>
              <a:t>Europa e RU: discurso marxista </a:t>
            </a:r>
          </a:p>
          <a:p>
            <a:pPr>
              <a:buFontTx/>
              <a:buChar char="-"/>
            </a:pPr>
            <a:r>
              <a:rPr lang="pt-BR" dirty="0"/>
              <a:t>EUA: popularidade do </a:t>
            </a:r>
            <a:r>
              <a:rPr lang="pt-BR" dirty="0" err="1"/>
              <a:t>neomarxismo</a:t>
            </a:r>
            <a:r>
              <a:rPr lang="pt-BR" dirty="0"/>
              <a:t> e das microteorias. </a:t>
            </a:r>
          </a:p>
          <a:p>
            <a:pPr>
              <a:buFontTx/>
              <a:buChar char="-"/>
            </a:pPr>
            <a:r>
              <a:rPr lang="pt-BR" dirty="0"/>
              <a:t>“Quando de seu surgimento, a </a:t>
            </a:r>
            <a:r>
              <a:rPr lang="pt-BR" b="1" dirty="0" err="1"/>
              <a:t>etnometodologia</a:t>
            </a:r>
            <a:r>
              <a:rPr lang="pt-BR" dirty="0"/>
              <a:t> foi confrontada por um discurso que questionava sua legitimidade fundamental e a descartava como bizarra ou corrompida (p. ex., </a:t>
            </a:r>
            <a:r>
              <a:rPr lang="pt-BR" dirty="0" err="1"/>
              <a:t>Goldthorpe</a:t>
            </a:r>
            <a:r>
              <a:rPr lang="pt-BR" dirty="0"/>
              <a:t>, 1973, Coleman, 1968 e Coser, 1975). Ao fim dos anos setenta, suas justificações discursivas eram aceitas por muitos dos principais teóricos (p. ex., Collins, 1981 e </a:t>
            </a:r>
            <a:r>
              <a:rPr lang="pt-BR" dirty="0" err="1"/>
              <a:t>Giddens</a:t>
            </a:r>
            <a:r>
              <a:rPr lang="pt-BR" dirty="0"/>
              <a:t>, 1976), e levadas a sério pela maioria dos outros. A obra de </a:t>
            </a:r>
            <a:r>
              <a:rPr lang="pt-BR" dirty="0" err="1"/>
              <a:t>Goffman</a:t>
            </a:r>
            <a:r>
              <a:rPr lang="pt-BR" dirty="0"/>
              <a:t> passou ainda mais rapidamente de um </a:t>
            </a:r>
            <a:r>
              <a:rPr lang="pt-BR" i="1" dirty="0"/>
              <a:t>status</a:t>
            </a:r>
            <a:r>
              <a:rPr lang="pt-BR" dirty="0"/>
              <a:t> controverso ao de clássico”.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924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191B4D-4009-45AC-8F1B-D24569F2C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Novo Movimento Teórico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604E90-4DFA-446E-A08A-425A2D687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Anos 1980: “novo movimento teórico”</a:t>
            </a:r>
          </a:p>
          <a:p>
            <a:r>
              <a:rPr lang="pt-BR" dirty="0"/>
              <a:t>Clima político nos EUA e Europa: dissolução da maioria dos movimentos sociais radicais, i.e. “impulso ideológico que, nos Estados Unidos, alimentou o discurso pós-</a:t>
            </a:r>
            <a:r>
              <a:rPr lang="pt-BR" dirty="0" err="1"/>
              <a:t>parsoniano</a:t>
            </a:r>
            <a:r>
              <a:rPr lang="pt-BR" dirty="0"/>
              <a:t> em sua forma micro e macro, e que justificou o estruturalismo marxista na Europa, está extinto”. Perda de legitimidade moral do marxismo </a:t>
            </a:r>
          </a:p>
          <a:p>
            <a:r>
              <a:rPr lang="pt-BR" dirty="0"/>
              <a:t>“Nos Estados Unidos, estruturalistas outrora entusiásticos buscam meios de utilizar a análise cultural, e antigos sectários da </a:t>
            </a:r>
            <a:r>
              <a:rPr lang="pt-BR" dirty="0" err="1"/>
              <a:t>etnometodologia</a:t>
            </a:r>
            <a:r>
              <a:rPr lang="pt-BR" dirty="0"/>
              <a:t>, tentam integrar teorias macro construtivas e tradicionais. Na Alemanha, Inglaterra e França, a nova geração pós-marxista tem sido influenciada pela fenomenologia e pela microteoria norte-americana. (...) Uma série de esforços de interacionistas simbólicos no sentido de sistematizar as relações entre atores e sistemas sociais apareceu recentemente”. </a:t>
            </a:r>
          </a:p>
        </p:txBody>
      </p:sp>
    </p:spTree>
    <p:extLst>
      <p:ext uri="{BB962C8B-B14F-4D97-AF65-F5344CB8AC3E}">
        <p14:creationId xmlns:p14="http://schemas.microsoft.com/office/powerpoint/2010/main" val="2628957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191B4D-4009-45AC-8F1B-D24569F2C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Novo Movimento Teórico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604E90-4DFA-446E-A08A-425A2D687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Aproximação História/Antropologia: cultura e significado assumem um lugar central (</a:t>
            </a:r>
            <a:r>
              <a:rPr lang="pt-BR" dirty="0" err="1"/>
              <a:t>Geertz</a:t>
            </a:r>
            <a:r>
              <a:rPr lang="pt-BR" dirty="0"/>
              <a:t>, Turner, Douglas). Renascimento dos estudos culturais.</a:t>
            </a:r>
          </a:p>
          <a:p>
            <a:r>
              <a:rPr lang="pt-BR" dirty="0"/>
              <a:t>Interesse renovado na filosofia hermenêutica, florescimento da semiótica, nova versão da Sociologia de Durkheim (maior ênfase no simbólico). </a:t>
            </a:r>
          </a:p>
          <a:p>
            <a:r>
              <a:rPr lang="pt-BR" dirty="0"/>
              <a:t>“A sociologia apenas começa a ser significativamente afetada por essa mudança em seu ambiente intelectual”.</a:t>
            </a:r>
          </a:p>
        </p:txBody>
      </p:sp>
    </p:spTree>
    <p:extLst>
      <p:ext uri="{BB962C8B-B14F-4D97-AF65-F5344CB8AC3E}">
        <p14:creationId xmlns:p14="http://schemas.microsoft.com/office/powerpoint/2010/main" val="1387064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191B4D-4009-45AC-8F1B-D24569F2C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Novo Movimento Teórico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604E90-4DFA-446E-A08A-425A2D687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“Embora em princípio tão crítico do estruturalismo simbólico como da redução marxista, o principal impacto da teoria pós-estruturalista nas ciências sociais tem sido a redução da influência da direção marxista na teoria crítica. Na teoria de Foucault (p. ex., 1970), formações discursivas substituem modos de produção. Na de </a:t>
            </a:r>
            <a:r>
              <a:rPr lang="pt-BR" dirty="0" err="1"/>
              <a:t>Bourdieu</a:t>
            </a:r>
            <a:r>
              <a:rPr lang="pt-BR" dirty="0"/>
              <a:t> (p. ex., 1986), o capital cultural substitui o capital de tipo tradicionalmente econômico. Na de </a:t>
            </a:r>
            <a:r>
              <a:rPr lang="pt-BR" dirty="0" err="1"/>
              <a:t>Lyotard</a:t>
            </a:r>
            <a:r>
              <a:rPr lang="pt-BR" dirty="0"/>
              <a:t> (1984) o papel de narrativas culturais sobre a racionalidade e rebelião de atores históricos substitui explicações que supõem a racionalidade e relacionam a rebelião somente à dominação (20). Há um movimento igualmente importante contra o marxismo na Alemanha, e esse tem tido maiores efeitos sobre a prática da sociologia. A referência é à mudança drástica na teoria de Habermas, que se afasta do marxismo em direção ao que denomina "teoria comunicativa".</a:t>
            </a:r>
          </a:p>
        </p:txBody>
      </p:sp>
    </p:spTree>
    <p:extLst>
      <p:ext uri="{BB962C8B-B14F-4D97-AF65-F5344CB8AC3E}">
        <p14:creationId xmlns:p14="http://schemas.microsoft.com/office/powerpoint/2010/main" val="2735658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191B4D-4009-45AC-8F1B-D24569F2C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 Novo Movimento Teórico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604E90-4DFA-446E-A08A-425A2D687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“Embora em princípio tão crítico do estruturalismo simbólico como da redução marxista, o principal impacto da </a:t>
            </a:r>
            <a:r>
              <a:rPr lang="pt-BR" b="1" dirty="0"/>
              <a:t>teoria pós-estruturalista </a:t>
            </a:r>
            <a:r>
              <a:rPr lang="pt-BR" dirty="0"/>
              <a:t>nas ciências sociais tem sido a redução da influência da direção marxista na teoria crítica. Na teoria de Foucault (p. ex., 1970), formações discursivas substituem modos de produção. Na de </a:t>
            </a:r>
            <a:r>
              <a:rPr lang="pt-BR" dirty="0" err="1"/>
              <a:t>Bourdieu</a:t>
            </a:r>
            <a:r>
              <a:rPr lang="pt-BR" dirty="0"/>
              <a:t> (p. ex., 1986), o capital cultural substitui o capital de tipo tradicionalmente econômico. Na de </a:t>
            </a:r>
            <a:r>
              <a:rPr lang="pt-BR" dirty="0" err="1"/>
              <a:t>Lyotard</a:t>
            </a:r>
            <a:r>
              <a:rPr lang="pt-BR" dirty="0"/>
              <a:t> (1984) o papel de narrativas culturais sobre a racionalidade e rebelião de atores históricos substitui explicações que supõem a racionalidade e relacionam a rebelião somente à dominação (20). Há um movimento igualmente importante contra o marxismo na Alemanha, e esse tem tido maiores efeitos sobre a prática da sociologia. A referência é à mudança drástica na teoria de Habermas, que se afasta do marxismo em direção ao que denomina "teoria comunicativa".</a:t>
            </a:r>
          </a:p>
        </p:txBody>
      </p:sp>
    </p:spTree>
    <p:extLst>
      <p:ext uri="{BB962C8B-B14F-4D97-AF65-F5344CB8AC3E}">
        <p14:creationId xmlns:p14="http://schemas.microsoft.com/office/powerpoint/2010/main" val="41605258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6B1F83-F32E-4DCC-93DF-C07361202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0CF746-7518-4DA1-9D37-154CEBD46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“O novo movimento teórico na sociologia avança em diversas frentes e sob vários nomes. Continuará a fazê-lo enquanto não se extinguir a energia de seu movimento pendular. Do meu ponto de vista, a chave para seu avanço continuado é um reconhecimento mais direto da centralidade do significado coletivamente estruturado, ou cultura. Há um abismo crescente entre a maioria das novas tendências sintéticas em teoria geral, de um lado, e a atenção à teoria da cultura que tem caracterizado a nova teorização macro em suas formas mais substantivas, de outro. Apenas se os teóricos gerais estiverem preparados para entrar no campo dos "estudos culturais" - equipados, é claro, com seu instrumental sociológico - é que a ponte pode ser gradualmente construída sobre o abismo”.</a:t>
            </a:r>
          </a:p>
        </p:txBody>
      </p:sp>
    </p:spTree>
    <p:extLst>
      <p:ext uri="{BB962C8B-B14F-4D97-AF65-F5344CB8AC3E}">
        <p14:creationId xmlns:p14="http://schemas.microsoft.com/office/powerpoint/2010/main" val="36896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626459-5399-46CC-880D-38ABFAF6A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7D4392-F785-4039-ACF0-F4A577E44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Contra a dominação do funcionalismo no pós-guerra:</a:t>
            </a:r>
          </a:p>
          <a:p>
            <a:pPr marL="0" indent="0">
              <a:buNone/>
            </a:pPr>
            <a:r>
              <a:rPr lang="pt-BR" dirty="0"/>
              <a:t> - </a:t>
            </a:r>
            <a:r>
              <a:rPr lang="pt-BR" dirty="0" err="1"/>
              <a:t>microteorização</a:t>
            </a:r>
            <a:r>
              <a:rPr lang="pt-BR" dirty="0"/>
              <a:t>: caráter contingente da ordem social e  centralidade da negociação individual. </a:t>
            </a:r>
          </a:p>
          <a:p>
            <a:pPr>
              <a:buFontTx/>
              <a:buChar char="-"/>
            </a:pPr>
            <a:r>
              <a:rPr lang="pt-BR" dirty="0" err="1"/>
              <a:t>macroteorização</a:t>
            </a:r>
            <a:r>
              <a:rPr lang="pt-BR" dirty="0"/>
              <a:t>: papel de estruturas coercitivas na determinação do comportamento individual e coletivo. </a:t>
            </a:r>
          </a:p>
          <a:p>
            <a:pPr>
              <a:buFontTx/>
              <a:buChar char="-"/>
            </a:pPr>
            <a:r>
              <a:rPr lang="pt-BR" dirty="0"/>
              <a:t>Fim dos anos 1970: reconhecimento de que “a micro e a </a:t>
            </a:r>
            <a:r>
              <a:rPr lang="pt-BR" dirty="0" err="1"/>
              <a:t>macroteoria</a:t>
            </a:r>
            <a:r>
              <a:rPr lang="pt-BR" dirty="0"/>
              <a:t> são igualmente insatisfatórias; ação e estrutura precisam ser agora, articuladas”. Menos polêmica e mais síntese! </a:t>
            </a:r>
          </a:p>
        </p:txBody>
      </p:sp>
    </p:spTree>
    <p:extLst>
      <p:ext uri="{BB962C8B-B14F-4D97-AF65-F5344CB8AC3E}">
        <p14:creationId xmlns:p14="http://schemas.microsoft.com/office/powerpoint/2010/main" val="900481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83D503-3796-4F4C-A574-217ACEC79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20FFB8-E929-48D1-9B5B-8701E284B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Hipótese: “É possível acumular conhecimento sobre o mundo a partir de pontos de vista diferentes e em competição (cf. Wagner, 1984). É também possível sustentar leis gerais relativamente preditivas a partir de orientações gerais substancialmente diferentes”. </a:t>
            </a:r>
          </a:p>
          <a:p>
            <a:r>
              <a:rPr lang="pt-BR" dirty="0"/>
              <a:t>Argumento central: predição e explicação não são os únicos objetivos da ciência social. As ciências sociais podem ser ciência sem apelar para o ideal da objetividade </a:t>
            </a:r>
            <a:r>
              <a:rPr lang="pt-BR" dirty="0" err="1"/>
              <a:t>empiricista</a:t>
            </a:r>
            <a:r>
              <a:rPr lang="pt-BR" dirty="0"/>
              <a:t> e assumindo como igualmente significativas as modalidades mais gerais de </a:t>
            </a:r>
            <a:r>
              <a:rPr lang="pt-BR" b="1" dirty="0">
                <a:solidFill>
                  <a:schemeClr val="tx2">
                    <a:lumMod val="10000"/>
                  </a:schemeClr>
                </a:solidFill>
              </a:rPr>
              <a:t>discurso </a:t>
            </a:r>
            <a:r>
              <a:rPr lang="pt-BR" b="1" dirty="0"/>
              <a:t>= </a:t>
            </a:r>
            <a:r>
              <a:rPr lang="pt-BR" dirty="0"/>
              <a:t>generalizados, especulativos, visam à persuasão (baseada em coerência lógica, relevância valorativa, força retórica) mais que à predição. </a:t>
            </a:r>
            <a:endParaRPr lang="pt-BR" b="1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pt-BR" dirty="0"/>
              <a:t>Objetivo: Reconstruir o debate micro e macro X tradição funcionalista e propor um modelo sintético da inter-relação entre ação e estrutura.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1465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E20A-732F-40DE-B31C-0A19B9E87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 Sociologia como Discurso e como Explicação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A6DE85-3A1C-487D-B1EE-BC7A05E21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i="1" dirty="0" err="1"/>
              <a:t>Positivism</a:t>
            </a:r>
            <a:r>
              <a:rPr lang="pt-BR" i="1" dirty="0"/>
              <a:t>, </a:t>
            </a:r>
            <a:r>
              <a:rPr lang="pt-BR" i="1" dirty="0" err="1"/>
              <a:t>Pressupositions</a:t>
            </a:r>
            <a:r>
              <a:rPr lang="pt-BR" i="1" dirty="0"/>
              <a:t>, </a:t>
            </a:r>
            <a:r>
              <a:rPr lang="pt-BR" i="1" dirty="0" err="1"/>
              <a:t>and</a:t>
            </a:r>
            <a:r>
              <a:rPr lang="pt-BR" i="1" dirty="0"/>
              <a:t> </a:t>
            </a:r>
            <a:r>
              <a:rPr lang="pt-BR" i="1" dirty="0" err="1"/>
              <a:t>Current</a:t>
            </a:r>
            <a:r>
              <a:rPr lang="pt-BR" i="1" dirty="0"/>
              <a:t> </a:t>
            </a:r>
            <a:r>
              <a:rPr lang="pt-BR" i="1" dirty="0" err="1"/>
              <a:t>Controversies</a:t>
            </a:r>
            <a:r>
              <a:rPr lang="pt-BR" i="1" dirty="0"/>
              <a:t> </a:t>
            </a:r>
            <a:r>
              <a:rPr lang="pt-BR" dirty="0"/>
              <a:t>(Alexander, 1982</a:t>
            </a:r>
            <a:r>
              <a:rPr lang="pt-BR" i="1" dirty="0"/>
              <a:t>):  </a:t>
            </a:r>
          </a:p>
          <a:p>
            <a:pPr marL="0" indent="0">
              <a:buNone/>
            </a:pPr>
            <a:r>
              <a:rPr lang="pt-BR" b="1" dirty="0"/>
              <a:t>Teoria sociológica geral </a:t>
            </a:r>
          </a:p>
          <a:p>
            <a:pPr marL="0" indent="0">
              <a:buNone/>
            </a:pPr>
            <a:r>
              <a:rPr lang="pt-BR" dirty="0"/>
              <a:t>Opositores: sociologia // ciência natural: atividade </a:t>
            </a:r>
            <a:r>
              <a:rPr lang="pt-BR" dirty="0" err="1"/>
              <a:t>antifilosófica</a:t>
            </a:r>
            <a:r>
              <a:rPr lang="pt-BR" dirty="0"/>
              <a:t>, observacional, proposicional e puramente explicativa</a:t>
            </a:r>
          </a:p>
          <a:p>
            <a:pPr marL="0" indent="0">
              <a:buNone/>
            </a:pPr>
            <a:r>
              <a:rPr lang="pt-BR" dirty="0"/>
              <a:t>Apoiadores: sociologia // ciência natural: baseados na nossa de paradigma de Kuhn, argumentam as ciências naturais são influenciadas por empreendimentos não empíricos e filosóficos.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266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31BDF-E445-462B-86C6-85DD903BB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 Sociologia como Discurso e como Explicação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51F44D-E349-49D0-B12D-37C798DC4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 ciência natural tem sua própria hermenêutica/subjetividade, mas segue construindo leis gerais e acumulando conhecimentos factuais. </a:t>
            </a:r>
          </a:p>
          <a:p>
            <a:r>
              <a:rPr lang="pt-BR" dirty="0"/>
              <a:t>Por que, a despeito dos aspectos hermenêuticos/subjetivos de seu conhecimento, os cientistas naturais podem fazer o que se considera </a:t>
            </a:r>
            <a:r>
              <a:rPr lang="pt-BR" b="1" dirty="0">
                <a:solidFill>
                  <a:schemeClr val="bg1"/>
                </a:solidFill>
              </a:rPr>
              <a:t>ciência normal</a:t>
            </a:r>
            <a:r>
              <a:rPr lang="pt-BR" dirty="0">
                <a:solidFill>
                  <a:schemeClr val="bg1"/>
                </a:solidFill>
              </a:rPr>
              <a:t> </a:t>
            </a:r>
            <a:r>
              <a:rPr lang="pt-BR" dirty="0"/>
              <a:t>(Kuhn, 1970)? </a:t>
            </a:r>
          </a:p>
          <a:p>
            <a:r>
              <a:rPr lang="pt-BR" dirty="0"/>
              <a:t>Porque eles frequentemente concordam sobre os princípios gerais que informam seu ofício e “se ocupam, de modo disciplinado, de peças específicas de evidência empírica, de lógicas indutivas e dedutivas, de explicação através de leis gerais, e dos métodos através dos quais essas leis podem ser verificadas ou falsificadas”. </a:t>
            </a:r>
          </a:p>
        </p:txBody>
      </p:sp>
    </p:spTree>
    <p:extLst>
      <p:ext uri="{BB962C8B-B14F-4D97-AF65-F5344CB8AC3E}">
        <p14:creationId xmlns:p14="http://schemas.microsoft.com/office/powerpoint/2010/main" val="3922130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323BDE-8AF4-4DAF-B7A7-EFF23C584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 Sociologia como Discurso e como Explicação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74E7AD-398F-4474-B36D-B7C8E8594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“Isso não acontece na ciência social, porque em sua aplicação social a ciência produz um desacordo muito maior. E porque esse desacordo amplo e persistente existe, os supostos fundamentais, implícitos e relativamente invisíveis na ciência natural, irrompem vividamente na ciência social. </a:t>
            </a:r>
            <a:r>
              <a:rPr lang="pt-BR" b="1" dirty="0"/>
              <a:t>As condições definidoras da crise do paradigma nas ciências naturais são a rotina nas sociais</a:t>
            </a:r>
            <a:r>
              <a:rPr lang="pt-BR" dirty="0"/>
              <a:t>”. </a:t>
            </a:r>
          </a:p>
          <a:p>
            <a:r>
              <a:rPr lang="pt-BR" dirty="0"/>
              <a:t>O dissenso é inerente à ciência social por razões:</a:t>
            </a:r>
          </a:p>
          <a:p>
            <a:pPr>
              <a:buFontTx/>
              <a:buChar char="-"/>
            </a:pPr>
            <a:r>
              <a:rPr lang="pt-BR" dirty="0"/>
              <a:t>Cognitivas : objetos de estudo são estados mentais/condições que envolvem estados mentais. A possibilidade de confusão entre os estados mentais do observador e os do observado é endêmica. </a:t>
            </a:r>
          </a:p>
          <a:p>
            <a:pPr>
              <a:buFontTx/>
              <a:buChar char="-"/>
            </a:pPr>
            <a:r>
              <a:rPr lang="pt-BR" dirty="0"/>
              <a:t>Valorativas: há uma relação simbiótica entre descrição e avaliação. “As próprias descrições dos objetos de estudo têm implicações ideológicas”. 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4698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05DE12-1405-460A-A316-53975273D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 Sociologia como Discurso e como Explicação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9F009E-160F-42D0-A0F6-AAF8ACAC1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Dupla hermenêutica (</a:t>
            </a:r>
            <a:r>
              <a:rPr lang="pt-BR" dirty="0" err="1"/>
              <a:t>Giddens</a:t>
            </a:r>
            <a:r>
              <a:rPr lang="pt-BR" dirty="0"/>
              <a:t>, 1970): uma interpretação da realidade tem o potencial de ser absorvida pelo senso comum e retornar, sendo novamente incorporada às definições do cientista social.</a:t>
            </a:r>
          </a:p>
          <a:p>
            <a:r>
              <a:rPr lang="pt-BR" dirty="0"/>
              <a:t>O desacordo empírico e teórico endêmico leva à divisão entre tradições e escolas: “Esses grupos solidários não são simplesmente manifestações de desacordo científico, mas bases sobre as quais tais desacordos são promovidos e mantidos.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6543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05DE12-1405-460A-A316-53975273D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 Sociologia como Discurso e como Explicação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9F009E-160F-42D0-A0F6-AAF8ACAC1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Dupla hermenêutica (</a:t>
            </a:r>
            <a:r>
              <a:rPr lang="pt-BR" dirty="0" err="1"/>
              <a:t>Giddens</a:t>
            </a:r>
            <a:r>
              <a:rPr lang="pt-BR" dirty="0"/>
              <a:t>, 1970): uma interpretação da realidade tem o potencial de ser absorvida pelo senso comum e retornar, sendo novamente incorporada às definições do cientista social.</a:t>
            </a:r>
          </a:p>
          <a:p>
            <a:r>
              <a:rPr lang="pt-BR" dirty="0"/>
              <a:t>Discurso e Verdade:  “O campo real do discurso da ciência social oscila entre o discurso </a:t>
            </a:r>
            <a:r>
              <a:rPr lang="pt-BR" dirty="0" err="1"/>
              <a:t>racionalizante</a:t>
            </a:r>
            <a:r>
              <a:rPr lang="pt-BR" dirty="0"/>
              <a:t> de Habermas e o discurso arbitrário de Foucault”.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970082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m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Berlim</Template>
  <TotalTime>3634</TotalTime>
  <Words>2170</Words>
  <Application>Microsoft Office PowerPoint</Application>
  <PresentationFormat>Widescreen</PresentationFormat>
  <Paragraphs>90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9" baseType="lpstr">
      <vt:lpstr>Arial</vt:lpstr>
      <vt:lpstr>Trebuchet MS</vt:lpstr>
      <vt:lpstr>Berlim</vt:lpstr>
      <vt:lpstr>“O novo movimento teórico”</vt:lpstr>
      <vt:lpstr>Introdução</vt:lpstr>
      <vt:lpstr>Introdução</vt:lpstr>
      <vt:lpstr>Introdução</vt:lpstr>
      <vt:lpstr>A Sociologia como Discurso e como Explicação </vt:lpstr>
      <vt:lpstr>A Sociologia como Discurso e como Explicação </vt:lpstr>
      <vt:lpstr>A Sociologia como Discurso e como Explicação </vt:lpstr>
      <vt:lpstr>A Sociologia como Discurso e como Explicação</vt:lpstr>
      <vt:lpstr>A Sociologia como Discurso e como Explicação</vt:lpstr>
      <vt:lpstr>Sobredeterminação pela Teoria e Subdeterminação pelo Fato </vt:lpstr>
      <vt:lpstr>Sobredeterminação pela Teoria e Subdeterminação pelo Fato </vt:lpstr>
      <vt:lpstr>Sobredeterminação pela Teoria e Subdeterminação pelo Fato </vt:lpstr>
      <vt:lpstr>Formações Discursivas no Pós-Guerra </vt:lpstr>
      <vt:lpstr>Formações Discursivas no Pós-Guerra </vt:lpstr>
      <vt:lpstr>Formações Discursivas no Pós-Guerra </vt:lpstr>
      <vt:lpstr>Pressupostos e Dilemas Teóricos</vt:lpstr>
      <vt:lpstr>Pressupostos e Dilemas Teóricos</vt:lpstr>
      <vt:lpstr>Pressupostos e Dilemas Teóricos</vt:lpstr>
      <vt:lpstr>Pressupostos e Dilemas Teóricos</vt:lpstr>
      <vt:lpstr>Reconsiderando as Teorias Micro e Macro</vt:lpstr>
      <vt:lpstr>O Novo Movimento Teórico </vt:lpstr>
      <vt:lpstr>O Novo Movimento Teórico</vt:lpstr>
      <vt:lpstr>O Novo Movimento Teórico</vt:lpstr>
      <vt:lpstr>O Novo Movimento Teórico</vt:lpstr>
      <vt:lpstr>O Novo Movimento Teórico</vt:lpstr>
      <vt:lpstr>Conclusão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“O novo movimento teórico”</dc:title>
  <dc:creator>Freire-Medeiros</dc:creator>
  <cp:lastModifiedBy>Freire-Medeiros</cp:lastModifiedBy>
  <cp:revision>32</cp:revision>
  <dcterms:created xsi:type="dcterms:W3CDTF">2018-03-02T18:28:21Z</dcterms:created>
  <dcterms:modified xsi:type="dcterms:W3CDTF">2018-03-08T15:59:58Z</dcterms:modified>
</cp:coreProperties>
</file>