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12C6ECD-7340-4357-8C95-39E12BFF2F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Pesquisa</a:t>
            </a:r>
            <a:r>
              <a:rPr lang="pt-BR" smtClean="0"/>
              <a:t>ndo (com) </a:t>
            </a:r>
            <a:r>
              <a:rPr lang="pt-BR" dirty="0"/>
              <a:t>imagens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E7B2BE9-782A-4972-8FA8-DFF3C50EE0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Milton </a:t>
            </a:r>
            <a:r>
              <a:rPr lang="pt-BR" dirty="0" err="1"/>
              <a:t>Guran</a:t>
            </a:r>
            <a:r>
              <a:rPr lang="pt-BR" dirty="0"/>
              <a:t> (2000) “Fotografar para descobrir, fotografar para contar</a:t>
            </a:r>
            <a:r>
              <a:rPr lang="pt-BR" dirty="0" smtClean="0"/>
              <a:t>”</a:t>
            </a:r>
          </a:p>
          <a:p>
            <a:r>
              <a:rPr lang="pt-BR" dirty="0"/>
              <a:t>Ana </a:t>
            </a:r>
            <a:r>
              <a:rPr lang="pt-BR" dirty="0" smtClean="0"/>
              <a:t>Caetano (2007) “Práticas fotográficas, experiências </a:t>
            </a:r>
            <a:r>
              <a:rPr lang="pt-BR" dirty="0" err="1" smtClean="0"/>
              <a:t>identitárias</a:t>
            </a:r>
            <a:r>
              <a:rPr lang="pt-BR" dirty="0" smtClean="0"/>
              <a:t>”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5190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5CD6D4-FFB2-403F-9DAD-38F98FF07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descobrir, para contar, para entender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AF4A406-120B-44FA-8F37-5F64D16E5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“Qual </a:t>
            </a:r>
            <a:r>
              <a:rPr lang="pt-BR" dirty="0"/>
              <a:t>é a importância dessas fotografias na vida das pessoas? Que usos são dados às imagens? </a:t>
            </a:r>
            <a:r>
              <a:rPr lang="pt-BR" dirty="0" smtClean="0"/>
              <a:t>Por que </a:t>
            </a:r>
            <a:r>
              <a:rPr lang="pt-BR" dirty="0"/>
              <a:t>são tiradas e guardadas? Que significados estão associados às representações e práticas fotográficas dos indivíduos</a:t>
            </a:r>
            <a:r>
              <a:rPr lang="pt-BR" dirty="0" smtClean="0"/>
              <a:t>?” (Caetano)</a:t>
            </a:r>
          </a:p>
          <a:p>
            <a:r>
              <a:rPr lang="pt-BR" dirty="0" smtClean="0"/>
              <a:t>“a </a:t>
            </a:r>
            <a:r>
              <a:rPr lang="pt-BR" b="1" dirty="0"/>
              <a:t>situação de entrevista</a:t>
            </a:r>
            <a:r>
              <a:rPr lang="pt-BR" dirty="0"/>
              <a:t>, enquanto encontro de duas pessoas com performances diferenciadas, constitui uma relação social específica que molda o discurso que nela é produzido, determinando os elementos das experiências passadas que o entrevistado mobiliza. A entrevista não </a:t>
            </a:r>
            <a:r>
              <a:rPr lang="pt-BR" dirty="0" smtClean="0"/>
              <a:t>atua</a:t>
            </a:r>
            <a:r>
              <a:rPr lang="pt-BR" dirty="0"/>
              <a:t>, portanto, no sentido de evidenciar um conjunto de informações que preexistia ao </a:t>
            </a:r>
            <a:r>
              <a:rPr lang="pt-BR" dirty="0" smtClean="0"/>
              <a:t>próprio </a:t>
            </a:r>
            <a:r>
              <a:rPr lang="pt-BR" dirty="0"/>
              <a:t>contexto de entrevista imaculadamente na cabeça do entrevistado e que espera ser recolhido pelo investigador. A informação captada nesse contexto é o produto do encontro entre entrevistado e </a:t>
            </a:r>
            <a:r>
              <a:rPr lang="pt-BR" dirty="0" smtClean="0"/>
              <a:t>entrevistador” (Caetano)</a:t>
            </a:r>
          </a:p>
          <a:p>
            <a:r>
              <a:rPr lang="pt-BR" dirty="0" smtClean="0"/>
              <a:t>“as </a:t>
            </a:r>
            <a:r>
              <a:rPr lang="pt-BR" dirty="0"/>
              <a:t>fotografias, </a:t>
            </a:r>
            <a:r>
              <a:rPr lang="pt-BR" dirty="0" smtClean="0"/>
              <a:t>atuando </a:t>
            </a:r>
            <a:r>
              <a:rPr lang="pt-BR" dirty="0"/>
              <a:t>como instrumentos de </a:t>
            </a:r>
            <a:r>
              <a:rPr lang="pt-BR" dirty="0" smtClean="0"/>
              <a:t>comunicação</a:t>
            </a:r>
            <a:r>
              <a:rPr lang="pt-BR" dirty="0"/>
              <a:t>, possibilitaram </a:t>
            </a:r>
            <a:r>
              <a:rPr lang="pt-BR" b="1" dirty="0"/>
              <a:t>atenuar e diminuir a assimetria </a:t>
            </a:r>
            <a:r>
              <a:rPr lang="pt-BR" dirty="0"/>
              <a:t>inerente a uma situação de entrevista, na medida em que o </a:t>
            </a:r>
            <a:r>
              <a:rPr lang="pt-BR" dirty="0" smtClean="0"/>
              <a:t>fato </a:t>
            </a:r>
            <a:r>
              <a:rPr lang="pt-BR" dirty="0"/>
              <a:t>de apenas os entrevistados dominarem os códigos </a:t>
            </a:r>
            <a:r>
              <a:rPr lang="pt-BR" dirty="0" smtClean="0"/>
              <a:t>afetivos </a:t>
            </a:r>
            <a:r>
              <a:rPr lang="pt-BR" dirty="0"/>
              <a:t>e relacionais que subjazem às imagens que </a:t>
            </a:r>
            <a:r>
              <a:rPr lang="pt-BR" dirty="0" smtClean="0"/>
              <a:t>selecionaram </a:t>
            </a:r>
            <a:r>
              <a:rPr lang="pt-BR" dirty="0"/>
              <a:t>e tiraram atribui-lhes poder acrescido na definição da situação, controlando eles próprios a forma como apresentam as imagens e discursam sobre as </a:t>
            </a:r>
            <a:r>
              <a:rPr lang="pt-BR" dirty="0" smtClean="0"/>
              <a:t>mesmas” (Caetano).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1538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5CD6D4-FFB2-403F-9DAD-38F98FF07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fotografia eficiente na pesquisa de campo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AF4A406-120B-44FA-8F37-5F64D16E5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F</a:t>
            </a:r>
            <a:r>
              <a:rPr lang="pt-BR" dirty="0" smtClean="0"/>
              <a:t>otografar é uma realização </a:t>
            </a:r>
            <a:r>
              <a:rPr lang="pt-BR" dirty="0"/>
              <a:t>pessoal, </a:t>
            </a:r>
            <a:r>
              <a:rPr lang="pt-BR" dirty="0" smtClean="0"/>
              <a:t>é a interação </a:t>
            </a:r>
            <a:r>
              <a:rPr lang="pt-BR" dirty="0"/>
              <a:t>entre o fotógrafo e o conteúdo da cena </a:t>
            </a:r>
            <a:r>
              <a:rPr lang="pt-BR" dirty="0" smtClean="0"/>
              <a:t>registrada que implica a </a:t>
            </a:r>
            <a:r>
              <a:rPr lang="pt-BR" dirty="0"/>
              <a:t>“escolha de um enquadramento no espaço e de um instante no tempo" (</a:t>
            </a:r>
            <a:r>
              <a:rPr lang="pt-BR" dirty="0" err="1"/>
              <a:t>Horvat</a:t>
            </a:r>
            <a:r>
              <a:rPr lang="pt-BR" dirty="0"/>
              <a:t>, F. 1990). </a:t>
            </a:r>
            <a:endParaRPr lang="pt-BR" dirty="0" smtClean="0"/>
          </a:p>
          <a:p>
            <a:r>
              <a:rPr lang="pt-BR" dirty="0"/>
              <a:t>Fotografia </a:t>
            </a:r>
            <a:r>
              <a:rPr lang="pt-BR" dirty="0" smtClean="0"/>
              <a:t>X Vídeo (imagem em </a:t>
            </a:r>
            <a:r>
              <a:rPr lang="pt-BR" dirty="0"/>
              <a:t>plano </a:t>
            </a:r>
            <a:r>
              <a:rPr lang="pt-BR" dirty="0" smtClean="0"/>
              <a:t>contínuo): “uma </a:t>
            </a:r>
            <a:r>
              <a:rPr lang="pt-BR" dirty="0"/>
              <a:t>troca de </a:t>
            </a:r>
            <a:r>
              <a:rPr lang="pt-BR" dirty="0" smtClean="0"/>
              <a:t>ideias </a:t>
            </a:r>
            <a:r>
              <a:rPr lang="pt-BR" dirty="0"/>
              <a:t>ao longo da filmagem entre aquele que opera a câmera e aquele que dirige a pesquisa é perfeitamente possível, assim como uma espécie de direção de cena. </a:t>
            </a:r>
            <a:r>
              <a:rPr lang="pt-BR" dirty="0" smtClean="0"/>
              <a:t>(...) </a:t>
            </a:r>
            <a:r>
              <a:rPr lang="pt-BR" dirty="0"/>
              <a:t>No que toca à fotografia, </a:t>
            </a:r>
            <a:r>
              <a:rPr lang="pt-BR" dirty="0" smtClean="0"/>
              <a:t>(...) </a:t>
            </a:r>
            <a:r>
              <a:rPr lang="pt-BR" dirty="0"/>
              <a:t>todo o processo se conclui em uma fração de segundo e repousa sobre um momento intuído. Não se trata, então, de compartilhar o enquadramento da realidade, mas sobretudo de prever (ou melhor, intuir) e captar um momento-síntese representativo de um aspecto do universo em </a:t>
            </a:r>
            <a:r>
              <a:rPr lang="pt-BR" dirty="0" smtClean="0"/>
              <a:t>estudo” (</a:t>
            </a:r>
            <a:r>
              <a:rPr lang="pt-BR" dirty="0" err="1" smtClean="0"/>
              <a:t>Guran</a:t>
            </a:r>
            <a:r>
              <a:rPr lang="pt-BR" dirty="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083224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5CD6D4-FFB2-403F-9DAD-38F98FF07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fotografia eficiente na pesquisa de campo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AF4A406-120B-44FA-8F37-5F64D16E5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Função </a:t>
            </a:r>
            <a:r>
              <a:rPr lang="pt-BR" dirty="0"/>
              <a:t>da </a:t>
            </a:r>
            <a:r>
              <a:rPr lang="pt-BR" dirty="0" smtClean="0"/>
              <a:t>fotografia como </a:t>
            </a:r>
            <a:r>
              <a:rPr lang="pt-BR" dirty="0"/>
              <a:t>método de </a:t>
            </a:r>
            <a:r>
              <a:rPr lang="pt-BR" dirty="0" smtClean="0"/>
              <a:t>observação: selecionar e destacar </a:t>
            </a:r>
            <a:r>
              <a:rPr lang="pt-BR" dirty="0"/>
              <a:t>um aspecto de uma cena a partir do qual seja possível </a:t>
            </a:r>
            <a:r>
              <a:rPr lang="pt-BR" dirty="0" smtClean="0"/>
              <a:t>desenvolver </a:t>
            </a:r>
            <a:r>
              <a:rPr lang="pt-BR" dirty="0"/>
              <a:t>uma reflexão objetiva sobre como os indivíduos ou os grupos sociais representam, organizam e classificam </a:t>
            </a:r>
            <a:r>
              <a:rPr lang="pt-BR" dirty="0" smtClean="0"/>
              <a:t>suas </a:t>
            </a:r>
            <a:r>
              <a:rPr lang="pt-BR" dirty="0"/>
              <a:t>experiências e mantêm </a:t>
            </a:r>
            <a:r>
              <a:rPr lang="pt-BR" dirty="0" smtClean="0"/>
              <a:t>relações </a:t>
            </a:r>
            <a:r>
              <a:rPr lang="pt-BR" dirty="0"/>
              <a:t>entre si. Seu papel mais importante </a:t>
            </a:r>
            <a:r>
              <a:rPr lang="pt-BR" dirty="0" smtClean="0"/>
              <a:t>não é expor </a:t>
            </a:r>
            <a:r>
              <a:rPr lang="pt-BR" dirty="0"/>
              <a:t>aquilo que é visível, mas sobretudo tornar visível o que </a:t>
            </a:r>
            <a:r>
              <a:rPr lang="pt-BR" dirty="0" smtClean="0"/>
              <a:t>não é evidente.</a:t>
            </a:r>
          </a:p>
          <a:p>
            <a:r>
              <a:rPr lang="pt-BR" dirty="0" smtClean="0"/>
              <a:t>Fotografar </a:t>
            </a:r>
            <a:r>
              <a:rPr lang="pt-BR" dirty="0"/>
              <a:t>é </a:t>
            </a:r>
            <a:r>
              <a:rPr lang="pt-BR" dirty="0" smtClean="0"/>
              <a:t>um ato seletivo e </a:t>
            </a:r>
            <a:r>
              <a:rPr lang="pt-BR" dirty="0" err="1" smtClean="0"/>
              <a:t>hierarquizador</a:t>
            </a:r>
            <a:r>
              <a:rPr lang="pt-BR" dirty="0" smtClean="0"/>
              <a:t>: “Dentro </a:t>
            </a:r>
            <a:r>
              <a:rPr lang="pt-BR" dirty="0"/>
              <a:t>do visor, excluem-se ou não certos elementos visuais - que entretanto representam também dados ou informações - com objetivo de destacar o aspecto essencial da cena segundo o ponto de vista escolhido. É fundamental eliminar ao máximo os elementos acessórios que possam poluir a mensagem principal ou concorrer com </a:t>
            </a:r>
            <a:r>
              <a:rPr lang="pt-BR" dirty="0" smtClean="0"/>
              <a:t>ela” (</a:t>
            </a:r>
            <a:r>
              <a:rPr lang="pt-BR" dirty="0" err="1" smtClean="0"/>
              <a:t>Guran</a:t>
            </a:r>
            <a:r>
              <a:rPr lang="pt-BR" dirty="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88703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5CD6D4-FFB2-403F-9DAD-38F98FF07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fotografia eficiente na pesquisa de campo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AF4A406-120B-44FA-8F37-5F64D16E5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Respeito ao outro: </a:t>
            </a:r>
            <a:r>
              <a:rPr lang="pt-BR" dirty="0" smtClean="0"/>
              <a:t>“O </a:t>
            </a:r>
            <a:r>
              <a:rPr lang="pt-BR" dirty="0"/>
              <a:t>pesquisador não é de modo algum um caçador de imagens, nem um trabalho científico pode se constituir de imagens "</a:t>
            </a:r>
            <a:r>
              <a:rPr lang="pt-BR" dirty="0" smtClean="0"/>
              <a:t>roubadas”. [Não cabe] tirar </a:t>
            </a:r>
            <a:r>
              <a:rPr lang="pt-BR" dirty="0"/>
              <a:t>fotos como um "paparazzo”, com o risco de perturbar uma determinada situação e até mesmo comprometer toda a pesquisa”. (</a:t>
            </a:r>
            <a:r>
              <a:rPr lang="pt-BR" dirty="0" err="1"/>
              <a:t>Guran</a:t>
            </a:r>
            <a:r>
              <a:rPr lang="pt-BR" dirty="0"/>
              <a:t>)</a:t>
            </a:r>
            <a:endParaRPr lang="pt-BR" dirty="0" smtClean="0"/>
          </a:p>
          <a:p>
            <a:r>
              <a:rPr lang="pt-BR" dirty="0" smtClean="0"/>
              <a:t>Documentação </a:t>
            </a:r>
            <a:r>
              <a:rPr lang="pt-BR" dirty="0"/>
              <a:t>das ações e atitudes que se </a:t>
            </a:r>
            <a:r>
              <a:rPr lang="pt-BR" dirty="0" smtClean="0"/>
              <a:t>repetem, dos  momentos </a:t>
            </a:r>
            <a:r>
              <a:rPr lang="pt-BR" dirty="0"/>
              <a:t>mais rico em </a:t>
            </a:r>
            <a:r>
              <a:rPr lang="pt-BR" dirty="0" smtClean="0"/>
              <a:t>significações, dos rituais – lembrando que o ato de fotografar tornou-se, ele mesmo, um ritual.</a:t>
            </a:r>
          </a:p>
        </p:txBody>
      </p:sp>
    </p:spTree>
    <p:extLst>
      <p:ext uri="{BB962C8B-B14F-4D97-AF65-F5344CB8AC3E}">
        <p14:creationId xmlns:p14="http://schemas.microsoft.com/office/powerpoint/2010/main" val="2974519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</a:t>
            </a:r>
            <a:r>
              <a:rPr lang="pt-BR" dirty="0" smtClean="0"/>
              <a:t>otografar para contar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 </a:t>
            </a:r>
            <a:r>
              <a:rPr lang="pt-BR" dirty="0"/>
              <a:t>fotografia feita para contar é </a:t>
            </a:r>
            <a:r>
              <a:rPr lang="pt-BR" dirty="0" smtClean="0"/>
              <a:t>“aquela </a:t>
            </a:r>
            <a:r>
              <a:rPr lang="pt-BR" dirty="0"/>
              <a:t>que visa especificamente a integrar o discurso, a apresentação das conclusões da pesquisa, somando-se às demais imagens do corpus fotográfico e funcionando sobretudo na </a:t>
            </a:r>
            <a:r>
              <a:rPr lang="pt-BR" b="1" dirty="0"/>
              <a:t>descrição</a:t>
            </a:r>
            <a:r>
              <a:rPr lang="pt-BR" dirty="0"/>
              <a:t> e na </a:t>
            </a:r>
            <a:r>
              <a:rPr lang="pt-BR" b="1" dirty="0"/>
              <a:t>interpretação</a:t>
            </a:r>
            <a:r>
              <a:rPr lang="pt-BR" dirty="0"/>
              <a:t> dos fenômenos </a:t>
            </a:r>
            <a:r>
              <a:rPr lang="pt-BR" dirty="0" smtClean="0"/>
              <a:t>estudados”. (</a:t>
            </a:r>
            <a:r>
              <a:rPr lang="pt-BR" dirty="0" err="1" smtClean="0"/>
              <a:t>Guran</a:t>
            </a:r>
            <a:r>
              <a:rPr lang="pt-BR" dirty="0" smtClean="0"/>
              <a:t>)</a:t>
            </a:r>
          </a:p>
          <a:p>
            <a:r>
              <a:rPr lang="pt-BR" dirty="0" smtClean="0"/>
              <a:t>Articulação </a:t>
            </a:r>
            <a:r>
              <a:rPr lang="pt-BR" dirty="0"/>
              <a:t>entre as </a:t>
            </a:r>
            <a:r>
              <a:rPr lang="pt-BR" dirty="0" smtClean="0"/>
              <a:t>linguagens </a:t>
            </a:r>
            <a:r>
              <a:rPr lang="pt-BR" dirty="0"/>
              <a:t>escrita </a:t>
            </a:r>
            <a:r>
              <a:rPr lang="pt-BR" dirty="0" smtClean="0"/>
              <a:t>e visual: “trata-se </a:t>
            </a:r>
            <a:r>
              <a:rPr lang="pt-BR" dirty="0"/>
              <a:t>de concatenar dois discursos distintos que só funcionam juntos se dialogando entre si. As fotografias, para facilitar a leitura, devem ser ordenadas de modo a produzirem um </a:t>
            </a:r>
            <a:r>
              <a:rPr lang="pt-BR" b="1" dirty="0"/>
              <a:t>sentido por si mesmas </a:t>
            </a:r>
            <a:r>
              <a:rPr lang="pt-BR" dirty="0"/>
              <a:t>em seu conjunto e individualmente na sua relação com o </a:t>
            </a:r>
            <a:r>
              <a:rPr lang="pt-BR" dirty="0" smtClean="0"/>
              <a:t>texto”. (</a:t>
            </a:r>
            <a:r>
              <a:rPr lang="pt-BR" dirty="0" err="1" smtClean="0"/>
              <a:t>Guran</a:t>
            </a:r>
            <a:r>
              <a:rPr lang="pt-BR" dirty="0" smtClean="0"/>
              <a:t>) </a:t>
            </a:r>
          </a:p>
          <a:p>
            <a:r>
              <a:rPr lang="pt-BR" dirty="0" smtClean="0"/>
              <a:t>No texto, a fotografia pode funcionar como: </a:t>
            </a:r>
          </a:p>
          <a:p>
            <a:pPr marL="457200" indent="-457200">
              <a:buAutoNum type="alphaLcParenR"/>
            </a:pPr>
            <a:r>
              <a:rPr lang="pt-BR" dirty="0" smtClean="0"/>
              <a:t>explicação </a:t>
            </a:r>
            <a:r>
              <a:rPr lang="pt-BR" dirty="0"/>
              <a:t>complementar ou </a:t>
            </a:r>
            <a:r>
              <a:rPr lang="pt-BR" dirty="0" smtClean="0"/>
              <a:t>evidência </a:t>
            </a:r>
            <a:r>
              <a:rPr lang="pt-BR" dirty="0"/>
              <a:t>de uma aspecto descrito ou </a:t>
            </a:r>
            <a:r>
              <a:rPr lang="pt-BR" dirty="0" smtClean="0"/>
              <a:t>comentado;</a:t>
            </a:r>
          </a:p>
          <a:p>
            <a:pPr marL="457200" indent="-457200">
              <a:buAutoNum type="alphaLcParenR"/>
            </a:pPr>
            <a:r>
              <a:rPr lang="pt-BR" dirty="0" smtClean="0"/>
              <a:t>ponto </a:t>
            </a:r>
            <a:r>
              <a:rPr lang="pt-BR" dirty="0"/>
              <a:t>de partida para uma </a:t>
            </a:r>
            <a:r>
              <a:rPr lang="pt-BR" dirty="0" smtClean="0"/>
              <a:t>reflexão, </a:t>
            </a:r>
            <a:r>
              <a:rPr lang="en-US" dirty="0" err="1"/>
              <a:t>espécie</a:t>
            </a:r>
            <a:r>
              <a:rPr lang="en-US" dirty="0"/>
              <a:t> de “</a:t>
            </a:r>
            <a:r>
              <a:rPr lang="en-US" dirty="0" err="1"/>
              <a:t>encenação</a:t>
            </a:r>
            <a:r>
              <a:rPr lang="en-US" dirty="0"/>
              <a:t>” </a:t>
            </a:r>
            <a:r>
              <a:rPr lang="en-US" dirty="0" smtClean="0"/>
              <a:t>do </a:t>
            </a:r>
            <a:r>
              <a:rPr lang="en-US" dirty="0" err="1" smtClean="0"/>
              <a:t>argumento</a:t>
            </a:r>
            <a:r>
              <a:rPr lang="en-US" dirty="0" smtClean="0"/>
              <a:t>. </a:t>
            </a:r>
            <a:r>
              <a:rPr lang="pt-B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85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/>
              <a:t>Família com onze filhos no sertão do Tauá, Ceará, 1983</a:t>
            </a:r>
            <a:endParaRPr lang="en-US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674" y="2504303"/>
            <a:ext cx="6362386" cy="3641125"/>
          </a:xfrm>
        </p:spPr>
      </p:pic>
    </p:spTree>
    <p:extLst>
      <p:ext uri="{BB962C8B-B14F-4D97-AF65-F5344CB8AC3E}">
        <p14:creationId xmlns:p14="http://schemas.microsoft.com/office/powerpoint/2010/main" val="3882188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Para </a:t>
            </a:r>
            <a:r>
              <a:rPr lang="pt-BR" dirty="0" err="1" smtClean="0"/>
              <a:t>Bohnsack</a:t>
            </a:r>
            <a:r>
              <a:rPr lang="pt-BR" dirty="0" smtClean="0"/>
              <a:t> (2007), </a:t>
            </a:r>
            <a:r>
              <a:rPr lang="pt-BR" dirty="0"/>
              <a:t>Sebastião Salgado, </a:t>
            </a:r>
            <a:r>
              <a:rPr lang="pt-BR" dirty="0" smtClean="0"/>
              <a:t>na </a:t>
            </a:r>
            <a:r>
              <a:rPr lang="pt-BR" dirty="0"/>
              <a:t>coreografia cênica da imagem, promove uma associação entre pobreza e número de filhos, um estigma </a:t>
            </a:r>
            <a:r>
              <a:rPr lang="pt-BR" dirty="0" smtClean="0"/>
              <a:t>presente </a:t>
            </a:r>
            <a:r>
              <a:rPr lang="pt-BR" dirty="0"/>
              <a:t>na percepção </a:t>
            </a:r>
            <a:r>
              <a:rPr lang="pt-BR" dirty="0" smtClean="0"/>
              <a:t>de </a:t>
            </a:r>
            <a:r>
              <a:rPr lang="pt-BR" dirty="0"/>
              <a:t>famílias pobres. Segundo o autor, a foto também expressa interesses diferentes entre </a:t>
            </a:r>
            <a:r>
              <a:rPr lang="pt-BR" dirty="0" smtClean="0"/>
              <a:t>“os </a:t>
            </a:r>
            <a:r>
              <a:rPr lang="pt-BR" dirty="0"/>
              <a:t>que </a:t>
            </a:r>
            <a:r>
              <a:rPr lang="pt-BR" dirty="0" smtClean="0"/>
              <a:t>representam” e “os representados”: o primeiro </a:t>
            </a:r>
            <a:r>
              <a:rPr lang="pt-BR" dirty="0"/>
              <a:t>está preocupado com revelar a condição humana, o/s outro/s parecem ter atitudes de resistência, vergonha ou </a:t>
            </a:r>
            <a:r>
              <a:rPr lang="pt-BR" dirty="0" smtClean="0"/>
              <a:t>indiferença. Embora </a:t>
            </a:r>
            <a:r>
              <a:rPr lang="pt-BR" dirty="0"/>
              <a:t>fotógrafo e família </a:t>
            </a:r>
            <a:r>
              <a:rPr lang="pt-BR" dirty="0" smtClean="0"/>
              <a:t>sejam </a:t>
            </a:r>
            <a:r>
              <a:rPr lang="pt-BR" dirty="0"/>
              <a:t>brasileiros, </a:t>
            </a:r>
            <a:r>
              <a:rPr lang="pt-BR" dirty="0" smtClean="0"/>
              <a:t>as diferenças entre </a:t>
            </a:r>
            <a:r>
              <a:rPr lang="pt-BR" dirty="0"/>
              <a:t>eles </a:t>
            </a:r>
            <a:r>
              <a:rPr lang="pt-BR" dirty="0" smtClean="0"/>
              <a:t>"</a:t>
            </a:r>
            <a:r>
              <a:rPr lang="pt-BR" dirty="0"/>
              <a:t>aparecem" no registro. Sebastião </a:t>
            </a:r>
            <a:r>
              <a:rPr lang="pt-BR" dirty="0" smtClean="0"/>
              <a:t>Salgado, um dos maiores nomes do</a:t>
            </a:r>
            <a:r>
              <a:rPr lang="pt-BR" dirty="0"/>
              <a:t> </a:t>
            </a:r>
            <a:r>
              <a:rPr lang="pt-BR" i="1" dirty="0"/>
              <a:t>fotojornalismo engajado</a:t>
            </a:r>
            <a:r>
              <a:rPr lang="pt-BR" dirty="0"/>
              <a:t>, </a:t>
            </a:r>
            <a:r>
              <a:rPr lang="pt-BR" dirty="0" smtClean="0"/>
              <a:t>ancora </a:t>
            </a:r>
            <a:r>
              <a:rPr lang="pt-BR" dirty="0"/>
              <a:t>a produção de suas imagens na matriz marxista, construindo uma narrativa de imagens com caráter de crítica e denúncia (</a:t>
            </a:r>
            <a:r>
              <a:rPr lang="pt-BR" dirty="0" err="1"/>
              <a:t>Mauad</a:t>
            </a:r>
            <a:r>
              <a:rPr lang="pt-BR" dirty="0"/>
              <a:t>, 2008). Para </a:t>
            </a:r>
            <a:r>
              <a:rPr lang="pt-BR" dirty="0" smtClean="0"/>
              <a:t>os </a:t>
            </a:r>
            <a:r>
              <a:rPr lang="pt-BR" dirty="0"/>
              <a:t>membros da família, o ato de ser fotografado representa o registro de si, impresso e colocado à vista do outro. </a:t>
            </a:r>
            <a:r>
              <a:rPr lang="pt-BR" dirty="0" smtClean="0"/>
              <a:t>Dificilmente compreenderam </a:t>
            </a:r>
            <a:r>
              <a:rPr lang="pt-BR" dirty="0"/>
              <a:t>esse mesmo ato como uma ação de engajamento social, </a:t>
            </a:r>
            <a:r>
              <a:rPr lang="pt-BR" dirty="0" smtClean="0"/>
              <a:t>como </a:t>
            </a:r>
            <a:r>
              <a:rPr lang="pt-BR" dirty="0"/>
              <a:t>estratégia de denúncia da exploração da sociedade capitalista. Esse descompasso é identificado </a:t>
            </a:r>
            <a:r>
              <a:rPr lang="pt-BR" dirty="0" smtClean="0"/>
              <a:t>por </a:t>
            </a:r>
            <a:r>
              <a:rPr lang="pt-BR" dirty="0" err="1" smtClean="0"/>
              <a:t>Bohnsack</a:t>
            </a:r>
            <a:r>
              <a:rPr lang="pt-BR" dirty="0" smtClean="0"/>
              <a:t> como </a:t>
            </a:r>
            <a:r>
              <a:rPr lang="pt-BR" dirty="0"/>
              <a:t>uma clara discrepância entre o meio social em que cada um, fotógrafo e família, está inserido.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0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Sociologia da imagem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Usos da </a:t>
            </a:r>
            <a:r>
              <a:rPr lang="pt-BR" dirty="0"/>
              <a:t>imagem </a:t>
            </a:r>
            <a:r>
              <a:rPr lang="pt-BR" dirty="0" smtClean="0"/>
              <a:t>fotográfica na Sociologia: são </a:t>
            </a:r>
            <a:r>
              <a:rPr lang="pt-BR" dirty="0"/>
              <a:t>escassos os estudos </a:t>
            </a:r>
            <a:r>
              <a:rPr lang="pt-BR" dirty="0" smtClean="0"/>
              <a:t>que </a:t>
            </a:r>
            <a:r>
              <a:rPr lang="pt-BR" dirty="0"/>
              <a:t>têm por </a:t>
            </a:r>
            <a:r>
              <a:rPr lang="pt-BR" dirty="0" smtClean="0"/>
              <a:t>objeto </a:t>
            </a:r>
            <a:r>
              <a:rPr lang="pt-BR" dirty="0"/>
              <a:t>de análise a fotografia em qualquer uma das suas possíveis vertentes analíticas, ainda que nos últimos anos tenham tido importantes desenvolvimentos</a:t>
            </a:r>
            <a:r>
              <a:rPr lang="pt-BR" dirty="0" smtClean="0"/>
              <a:t>.</a:t>
            </a:r>
          </a:p>
          <a:p>
            <a:r>
              <a:rPr lang="pt-BR" dirty="0"/>
              <a:t>O papel do sociólogo que utiliza fotografias não é tratar de questões estéticas, mas identificar e analisar as informações sociais que estão presentes nas imagens. </a:t>
            </a:r>
            <a:endParaRPr lang="en-US" dirty="0"/>
          </a:p>
          <a:p>
            <a:r>
              <a:rPr lang="pt-BR" dirty="0" smtClean="0"/>
              <a:t>“Nas </a:t>
            </a:r>
            <a:r>
              <a:rPr lang="pt-BR" dirty="0"/>
              <a:t>vivências contemporâneas ocidentais, fotografia e memória tornaram-se indissociáveis, tornando-se a memória humana um arquivo visual (</a:t>
            </a:r>
            <a:r>
              <a:rPr lang="pt-BR" dirty="0" err="1"/>
              <a:t>Mirzoeff</a:t>
            </a:r>
            <a:r>
              <a:rPr lang="pt-BR" dirty="0"/>
              <a:t>, 1999). A fotografia não só constrói a memória, como também a suplanta (</a:t>
            </a:r>
            <a:r>
              <a:rPr lang="pt-BR" dirty="0" err="1"/>
              <a:t>Rugg</a:t>
            </a:r>
            <a:r>
              <a:rPr lang="pt-BR" dirty="0"/>
              <a:t>, 1997). É, aliás, frequente os entrevistados não conseguirem distinguir o que recordam </a:t>
            </a:r>
            <a:r>
              <a:rPr lang="pt-BR" dirty="0" smtClean="0"/>
              <a:t>objetivamente </a:t>
            </a:r>
            <a:r>
              <a:rPr lang="pt-BR" dirty="0"/>
              <a:t>nas suas mentes do que recordam apenas pela presença de fotografias </a:t>
            </a:r>
            <a:r>
              <a:rPr lang="pt-BR" dirty="0" smtClean="0"/>
              <a:t>(...). </a:t>
            </a:r>
            <a:r>
              <a:rPr lang="pt-BR" dirty="0"/>
              <a:t>Nem fará talvez muito sentido estabelecer essa distinção, já que se trata de aspectos que integram o mesmo processo mais vasto de construção da </a:t>
            </a:r>
            <a:r>
              <a:rPr lang="pt-BR" dirty="0" smtClean="0"/>
              <a:t>memória” (Caetano).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4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1409273-5E27-407E-8F07-FD8FFA0B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imagem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F07DAE3-7340-4F0A-A4CF-199CB264E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Imagens utilizadas durante uma pesquisa: </a:t>
            </a:r>
          </a:p>
          <a:p>
            <a:pPr marL="457200" indent="-457200">
              <a:buAutoNum type="alphaLcParenR"/>
            </a:pPr>
            <a:r>
              <a:rPr lang="pt-BR" dirty="0"/>
              <a:t>fotografia feita pelo pesquisador com objetivo de obter informações; </a:t>
            </a:r>
          </a:p>
          <a:p>
            <a:pPr marL="457200" indent="-457200">
              <a:buAutoNum type="alphaLcParenR"/>
            </a:pPr>
            <a:r>
              <a:rPr lang="pt-BR" dirty="0"/>
              <a:t>a fotografia feita pelo pesquisador para demonstrar ou enunciar conclusões; </a:t>
            </a:r>
          </a:p>
          <a:p>
            <a:pPr marL="457200" indent="-457200">
              <a:buAutoNum type="alphaLcParenR"/>
            </a:pPr>
            <a:r>
              <a:rPr lang="pt-BR" dirty="0"/>
              <a:t>imagens produzidas por terceiros ou pelos próprios membros da comunidade estudada, fora do âmbito da pesquisa, anteriormente ou simultaneamente a esta (álbuns de família, reportagens etc</a:t>
            </a:r>
            <a:r>
              <a:rPr lang="pt-BR" dirty="0" smtClean="0"/>
              <a:t>.)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380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0052E64-8BB1-4C8C-8A14-685D7BBC3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imagem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B7FC593-1638-4EFF-80C8-43BCF5E24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Distinção fundamental:</a:t>
            </a:r>
          </a:p>
          <a:p>
            <a:pPr marL="0" indent="0">
              <a:buNone/>
            </a:pPr>
            <a:r>
              <a:rPr lang="pt-BR" dirty="0"/>
              <a:t>a) </a:t>
            </a:r>
            <a:r>
              <a:rPr lang="pt-BR" b="1" dirty="0" err="1"/>
              <a:t>emique</a:t>
            </a:r>
            <a:r>
              <a:rPr lang="pt-BR" dirty="0"/>
              <a:t>: imagem produzida ou assumida pela comunidade estudada. Impregnada pela representação que a comunidade ou seus membros fazem de si próprios, expressa de alguma maneira a identidade social do grupo em questão. </a:t>
            </a:r>
            <a:r>
              <a:rPr lang="pt-BR" dirty="0" smtClean="0"/>
              <a:t>Fotografia </a:t>
            </a:r>
            <a:r>
              <a:rPr lang="pt-BR" dirty="0"/>
              <a:t>enquanto instrumento de representação </a:t>
            </a:r>
            <a:r>
              <a:rPr lang="pt-BR" dirty="0" smtClean="0"/>
              <a:t>de si (percursos biográficos), dos </a:t>
            </a:r>
            <a:r>
              <a:rPr lang="pt-BR" dirty="0"/>
              <a:t>outros e </a:t>
            </a:r>
            <a:r>
              <a:rPr lang="pt-BR" dirty="0" smtClean="0"/>
              <a:t>das </a:t>
            </a:r>
            <a:r>
              <a:rPr lang="pt-BR" dirty="0"/>
              <a:t>realidades em que se inserem.</a:t>
            </a:r>
          </a:p>
          <a:p>
            <a:pPr marL="0" indent="0">
              <a:buNone/>
            </a:pPr>
            <a:r>
              <a:rPr lang="pt-BR" dirty="0"/>
              <a:t>b) </a:t>
            </a:r>
            <a:r>
              <a:rPr lang="pt-BR" b="1" dirty="0" err="1"/>
              <a:t>etique</a:t>
            </a:r>
            <a:r>
              <a:rPr lang="pt-BR" dirty="0"/>
              <a:t>: imagem feita pelo pesquisador. Sempre uma hipótese a se confirmar a partir do conjunto de dados recolhidos ou por meio de outros procedimentos de pesquisa.</a:t>
            </a:r>
          </a:p>
        </p:txBody>
      </p:sp>
    </p:spTree>
    <p:extLst>
      <p:ext uri="{BB962C8B-B14F-4D97-AF65-F5344CB8AC3E}">
        <p14:creationId xmlns:p14="http://schemas.microsoft.com/office/powerpoint/2010/main" val="2762587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D9188B7-C2EC-40CF-B5D4-320F78D5E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imagem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136DE57-9D16-4024-BD12-8F3B417D0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 dualidade das imagens: “As </a:t>
            </a:r>
            <a:r>
              <a:rPr lang="pt-BR" dirty="0"/>
              <a:t>fotografias, portanto, podem ser utilizadas como um instrumento de pesquisa ou se confundirem com o próprio </a:t>
            </a:r>
            <a:r>
              <a:rPr lang="pt-BR" dirty="0" smtClean="0"/>
              <a:t>objeto de pesquisa. </a:t>
            </a:r>
            <a:r>
              <a:rPr lang="pt-BR" dirty="0"/>
              <a:t>As imagens de natureza </a:t>
            </a:r>
            <a:r>
              <a:rPr lang="pt-BR" dirty="0" err="1"/>
              <a:t>emique</a:t>
            </a:r>
            <a:r>
              <a:rPr lang="pt-BR" dirty="0"/>
              <a:t> estão necessariamente nesta última categoria, o que não impede que sejam também utilizadas </a:t>
            </a:r>
            <a:r>
              <a:rPr lang="pt-BR" dirty="0" smtClean="0"/>
              <a:t>(...) </a:t>
            </a:r>
            <a:r>
              <a:rPr lang="pt-BR" dirty="0"/>
              <a:t>como um meio que o pesquisador emprega para induzir o pesquisado a buscar ele mesmo a informação que fará avançar a reflexão científica. </a:t>
            </a:r>
            <a:r>
              <a:rPr lang="pt-BR" dirty="0" smtClean="0"/>
              <a:t>Aliás, nada </a:t>
            </a:r>
            <a:r>
              <a:rPr lang="pt-BR" dirty="0"/>
              <a:t>impede que uma mesma </a:t>
            </a:r>
            <a:r>
              <a:rPr lang="pt-BR" dirty="0" smtClean="0"/>
              <a:t>imagem (...) </a:t>
            </a:r>
            <a:r>
              <a:rPr lang="pt-BR" dirty="0"/>
              <a:t>cumpra diversos papéis durante a pesquisa e na demonstração das conclusões” (</a:t>
            </a:r>
            <a:r>
              <a:rPr lang="pt-BR" dirty="0" err="1"/>
              <a:t>Guran</a:t>
            </a:r>
            <a:r>
              <a:rPr lang="pt-BR" dirty="0" smtClean="0"/>
              <a:t>).</a:t>
            </a:r>
          </a:p>
          <a:p>
            <a:r>
              <a:rPr lang="pt-BR" dirty="0"/>
              <a:t>F</a:t>
            </a:r>
            <a:r>
              <a:rPr lang="pt-BR" dirty="0" smtClean="0"/>
              <a:t>otografias como </a:t>
            </a:r>
            <a:r>
              <a:rPr lang="pt-BR" dirty="0"/>
              <a:t>expressão de um </a:t>
            </a:r>
            <a:r>
              <a:rPr lang="pt-BR" i="1" dirty="0"/>
              <a:t>mapa pessoal cognitivo do </a:t>
            </a:r>
            <a:r>
              <a:rPr lang="pt-BR" i="1" dirty="0" smtClean="0"/>
              <a:t>mundo</a:t>
            </a:r>
            <a:r>
              <a:rPr lang="pt-BR" dirty="0" smtClean="0"/>
              <a:t>: “</a:t>
            </a:r>
            <a:r>
              <a:rPr lang="pt-BR" dirty="0"/>
              <a:t>A fotografia apresenta-se, assim, como um de vários sistemas simbólicos de representação que participa na atribuição de significado a pessoas, acontecimentos e </a:t>
            </a:r>
            <a:r>
              <a:rPr lang="pt-BR" dirty="0" smtClean="0"/>
              <a:t>objetos</a:t>
            </a:r>
            <a:r>
              <a:rPr lang="pt-BR" dirty="0"/>
              <a:t>, contribuindo dessa forma para o estabelecimento da imagem que os </a:t>
            </a:r>
            <a:r>
              <a:rPr lang="pt-BR" dirty="0" smtClean="0"/>
              <a:t>indivíduos </a:t>
            </a:r>
            <a:r>
              <a:rPr lang="pt-BR" dirty="0"/>
              <a:t>criam de si mesmos e da realidade em que estão </a:t>
            </a:r>
            <a:r>
              <a:rPr lang="pt-BR" dirty="0" smtClean="0"/>
              <a:t>inseridos” (Caetano).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564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98A233E-8AE0-43E2-8844-60A680D74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descobrir, para contar, para entender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B4C2772-F5D0-4020-BB6F-155DA3F09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“</a:t>
            </a:r>
            <a:r>
              <a:rPr lang="pt-BR" b="1" dirty="0"/>
              <a:t>para descobrir</a:t>
            </a:r>
            <a:r>
              <a:rPr lang="pt-BR" dirty="0"/>
              <a:t>”: nos primeiros momentos da observação participante, o pesquisador faz uso da fotografia para se familiarizar com o seu objeto de estudo e formular as primeiras questões práticas. As fotos produzidas nesta fase podem ser utilizadas diretamente em entrevistas com os </a:t>
            </a:r>
            <a:r>
              <a:rPr lang="pt-BR" dirty="0" smtClean="0"/>
              <a:t>informantes </a:t>
            </a:r>
            <a:r>
              <a:rPr lang="en-US" dirty="0"/>
              <a:t>(</a:t>
            </a:r>
            <a:r>
              <a:rPr lang="en-US" i="1" dirty="0" smtClean="0"/>
              <a:t>photo </a:t>
            </a:r>
            <a:r>
              <a:rPr lang="en-US" i="1" dirty="0"/>
              <a:t>elicitation </a:t>
            </a:r>
            <a:r>
              <a:rPr lang="en-US" i="1" dirty="0" smtClean="0"/>
              <a:t>interviews</a:t>
            </a:r>
            <a:r>
              <a:rPr lang="en-US" dirty="0" smtClean="0"/>
              <a:t>)</a:t>
            </a:r>
            <a:r>
              <a:rPr lang="pt-BR" dirty="0" smtClean="0"/>
              <a:t> </a:t>
            </a:r>
            <a:r>
              <a:rPr lang="pt-BR" dirty="0"/>
              <a:t>e como referência para a construção do objeto de estudo. </a:t>
            </a:r>
            <a:r>
              <a:rPr lang="pt-BR" dirty="0" smtClean="0"/>
              <a:t>O objetivo é tornar </a:t>
            </a:r>
            <a:r>
              <a:rPr lang="pt-BR" dirty="0"/>
              <a:t>acessíveis </a:t>
            </a:r>
            <a:r>
              <a:rPr lang="pt-BR" dirty="0" smtClean="0"/>
              <a:t>esquemas </a:t>
            </a:r>
            <a:r>
              <a:rPr lang="pt-BR" dirty="0"/>
              <a:t>de </a:t>
            </a:r>
            <a:r>
              <a:rPr lang="pt-BR" dirty="0" smtClean="0"/>
              <a:t>percepção impossíveis de capturar apenas recorrendo-se apenas </a:t>
            </a:r>
            <a:r>
              <a:rPr lang="pt-BR" dirty="0"/>
              <a:t>ao </a:t>
            </a:r>
            <a:r>
              <a:rPr lang="pt-BR" dirty="0" smtClean="0"/>
              <a:t>discurso verbal. Na </a:t>
            </a:r>
            <a:r>
              <a:rPr lang="pt-BR" dirty="0"/>
              <a:t>medida em que o pesquisador avance na compreensão da realidade estudada, as fotos podem ser novamente utilizadas </a:t>
            </a:r>
            <a:r>
              <a:rPr lang="pt-BR" dirty="0" smtClean="0"/>
              <a:t>para </a:t>
            </a:r>
            <a:r>
              <a:rPr lang="pt-BR" dirty="0"/>
              <a:t>enunciar ou explicitar conclusões.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047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5CD6D4-FFB2-403F-9DAD-38F98FF07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descobrir, para contar, para entender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AF4A406-120B-44FA-8F37-5F64D16E5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“para contar”</a:t>
            </a:r>
            <a:r>
              <a:rPr lang="pt-BR" dirty="0"/>
              <a:t>: momento em que o pesquisador já tem mais clareza sobre seu objeto de estudo e domina o campo. Utiliza a fotografia para destacar aspectos e situações marcantes, e desenvolver sua reflexão apoiado nas evidências que a fotografia pode apontar. </a:t>
            </a:r>
          </a:p>
          <a:p>
            <a:r>
              <a:rPr lang="pt-BR" b="1" dirty="0" smtClean="0"/>
              <a:t>“para entender”</a:t>
            </a:r>
            <a:r>
              <a:rPr lang="pt-BR" dirty="0" smtClean="0"/>
              <a:t>: fotografia apresenta toda a sua capacidade "inquiridora" quando apresentada às pessoas fotografadas, cumprindo o papel de perguntas (instrumento-chave).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2993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5CD6D4-FFB2-403F-9DAD-38F98FF07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descobrir, para contar, para entender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AF4A406-120B-44FA-8F37-5F64D16E5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Pierre Verger (1991): "no dia-a-dia da vida (...) o que você viu é substituído três segundos depois por uma outra impressão que se sobrepõe à primeira; a fotografia tem a vantagem de parar as coisas... e desta maneira permitir que se veja o que só tinha sido entrevisto e imediatamente esquecido, porque uma nova impressão veio apagar a precedente..." </a:t>
            </a:r>
          </a:p>
          <a:p>
            <a:r>
              <a:rPr lang="pt-BR" dirty="0"/>
              <a:t>Roland Barthes (1980): a fotografia captura os ‘detalhes’. </a:t>
            </a:r>
          </a:p>
          <a:p>
            <a:r>
              <a:rPr lang="pt-BR" dirty="0" err="1"/>
              <a:t>Maresca</a:t>
            </a:r>
            <a:r>
              <a:rPr lang="pt-BR" dirty="0"/>
              <a:t> (1996): a partir da fotografia, o pesquisador se dá conta e revela “as trocas que passam pelo silêncio, pelos olhares, expressões faciais, mímicas, gestos, distância, </a:t>
            </a:r>
            <a:r>
              <a:rPr lang="pt-BR" dirty="0" err="1"/>
              <a:t>etc</a:t>
            </a:r>
            <a:r>
              <a:rPr lang="pt-BR" dirty="0"/>
              <a:t>” –</a:t>
            </a:r>
          </a:p>
          <a:p>
            <a:r>
              <a:rPr lang="pt-BR" dirty="0" err="1"/>
              <a:t>Piette</a:t>
            </a:r>
            <a:r>
              <a:rPr lang="pt-BR" dirty="0"/>
              <a:t> (1992): a fotografia é "o meio ideal para se descobrir esses detalhes e estimular um novo olhar sobre a vida social</a:t>
            </a:r>
            <a:r>
              <a:rPr lang="pt-BR" dirty="0" smtClean="0"/>
              <a:t>”.</a:t>
            </a:r>
          </a:p>
          <a:p>
            <a:r>
              <a:rPr lang="pt-BR" dirty="0" err="1" smtClean="0"/>
              <a:t>Cartier</a:t>
            </a:r>
            <a:r>
              <a:rPr lang="pt-BR" dirty="0" smtClean="0"/>
              <a:t>-Bresson </a:t>
            </a:r>
            <a:r>
              <a:rPr lang="pt-BR" dirty="0"/>
              <a:t>(1952</a:t>
            </a:r>
            <a:r>
              <a:rPr lang="pt-BR" dirty="0" smtClean="0"/>
              <a:t>): a </a:t>
            </a:r>
            <a:r>
              <a:rPr lang="pt-BR" dirty="0"/>
              <a:t>fotografia pode "fazer uma pergunta e buscar a resposta a essa mesma pergunta</a:t>
            </a:r>
            <a:r>
              <a:rPr lang="pt-BR" dirty="0" smtClean="0"/>
              <a:t>"!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116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5CD6D4-FFB2-403F-9DAD-38F98FF07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descobrir, para contar, para entender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AF4A406-120B-44FA-8F37-5F64D16E5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Embora ligada </a:t>
            </a:r>
            <a:r>
              <a:rPr lang="pt-BR" dirty="0"/>
              <a:t>ao registo de </a:t>
            </a:r>
            <a:r>
              <a:rPr lang="pt-BR" dirty="0" smtClean="0"/>
              <a:t>evidências/testemunho, a fotografia tem uma objetividade fictícia: “Uma </a:t>
            </a:r>
            <a:r>
              <a:rPr lang="pt-BR" dirty="0"/>
              <a:t>fotografia - na sua dimensão documental - não é o produto livre da imaginação de alguém, mas, pelo contrário, é sempre o resultado da ação da luz sobre um suporte sensível, ou seja, uma </a:t>
            </a:r>
            <a:r>
              <a:rPr lang="pt-BR" i="1" dirty="0"/>
              <a:t>pegada</a:t>
            </a:r>
            <a:r>
              <a:rPr lang="pt-BR" dirty="0"/>
              <a:t> da realidade” (</a:t>
            </a:r>
            <a:r>
              <a:rPr lang="pt-BR" dirty="0" err="1"/>
              <a:t>Guran</a:t>
            </a:r>
            <a:r>
              <a:rPr lang="pt-BR" dirty="0"/>
              <a:t>). </a:t>
            </a:r>
            <a:endParaRPr lang="pt-BR" dirty="0" smtClean="0"/>
          </a:p>
          <a:p>
            <a:r>
              <a:rPr lang="pt-BR" dirty="0" smtClean="0"/>
              <a:t>“Escolha </a:t>
            </a:r>
            <a:r>
              <a:rPr lang="pt-BR" dirty="0"/>
              <a:t>de assuntos, enquadramentos e momentos são intervenções humanas sobre um processo aparentemente mecânico e </a:t>
            </a:r>
            <a:r>
              <a:rPr lang="pt-BR" dirty="0" smtClean="0"/>
              <a:t>objetivo” (Caetano).</a:t>
            </a:r>
            <a:endParaRPr lang="pt-BR" dirty="0"/>
          </a:p>
          <a:p>
            <a:r>
              <a:rPr lang="pt-BR" dirty="0"/>
              <a:t>A boa utilização da fotografia como instrumento de pesquisa depende da </a:t>
            </a:r>
            <a:r>
              <a:rPr lang="pt-BR" i="1" dirty="0"/>
              <a:t>leitura</a:t>
            </a:r>
            <a:r>
              <a:rPr lang="pt-BR" dirty="0"/>
              <a:t> da imagem: uma fotografia é rica em informação na medida em que sua qualidade permite ao leitor perceber as nuances de representação. “Uma fotografia mal feita é como um texto mal escrito” (</a:t>
            </a:r>
            <a:r>
              <a:rPr lang="pt-BR" dirty="0" err="1"/>
              <a:t>Guran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129945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223</TotalTime>
  <Words>1894</Words>
  <Application>Microsoft Office PowerPoint</Application>
  <PresentationFormat>Widescreen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Berlim</vt:lpstr>
      <vt:lpstr>Pesquisando (com) imagens</vt:lpstr>
      <vt:lpstr>Sociologia da imagem</vt:lpstr>
      <vt:lpstr>Tipos de imagem</vt:lpstr>
      <vt:lpstr>Tipos de imagem</vt:lpstr>
      <vt:lpstr>Tipos de imagem</vt:lpstr>
      <vt:lpstr>para descobrir, para contar, para entender</vt:lpstr>
      <vt:lpstr>para descobrir, para contar, para entender</vt:lpstr>
      <vt:lpstr>para descobrir, para contar, para entender</vt:lpstr>
      <vt:lpstr>para descobrir, para contar, para entender</vt:lpstr>
      <vt:lpstr>para descobrir, para contar, para entender</vt:lpstr>
      <vt:lpstr>a fotografia eficiente na pesquisa de campo</vt:lpstr>
      <vt:lpstr>a fotografia eficiente na pesquisa de campo</vt:lpstr>
      <vt:lpstr>a fotografia eficiente na pesquisa de campo</vt:lpstr>
      <vt:lpstr>fotografar para contar</vt:lpstr>
      <vt:lpstr>Família com onze filhos no sertão do Tauá, Ceará, 1983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Trabalhando com imagens</dc:title>
  <dc:creator>Freire-Medeiros</dc:creator>
  <cp:lastModifiedBy>Bianca Stella Pinheiro de Freire Medeiros</cp:lastModifiedBy>
  <cp:revision>20</cp:revision>
  <dcterms:created xsi:type="dcterms:W3CDTF">2017-11-16T15:14:52Z</dcterms:created>
  <dcterms:modified xsi:type="dcterms:W3CDTF">2017-11-16T20:20:35Z</dcterms:modified>
</cp:coreProperties>
</file>