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3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639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1aa0fc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1aa0fc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b7abb1e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1b7abb1e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bbe01c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1bbe01c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198582e5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198582e5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98582e5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198582e5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938dc7c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1938dc7c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98582e5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98582e5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98582e5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98582e5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98582e5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98582e5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98582e53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98582e53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938dc7c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1938dc7c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98582e5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98582e53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b7abb1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b7abb1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b7abb1e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b7abb1e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98582e53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198582e53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198582e53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198582e53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198582e53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198582e53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198582e53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198582e53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198582e5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198582e53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198582e53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198582e53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198582e53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198582e53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98582e5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198582e5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198582e53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198582e53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aa0fc5f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1aa0fc5f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98582e53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198582e53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198582e53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198582e53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chemeClr val="dk1"/>
                </a:solidFill>
              </a:rPr>
              <a:t>leituras combinadas são aquelas que compartilham nucleotídeos em suas extremidades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1b7abb1e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1b7abb1e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1b7abb1e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1b7abb1e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1b7abb1e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1b7abb1e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98582e53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198582e53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198582e53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198582e53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b7abb1e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1b7abb1e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98582e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198582e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198582e53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198582e53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1b7abb1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1b7abb1e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198582e53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198582e53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198582e53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198582e53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98582e53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198582e53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198582e53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198582e53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1bbe01c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1bbe01c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198582e53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198582e53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198582e53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198582e53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198582e53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198582e53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198582e5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198582e5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198582e53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198582e53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1bbe01c7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1bbe01c7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198582e53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198582e53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198582e53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198582e53_1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1bbe01c7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1bbe01c7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198582e53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198582e53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198582e53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198582e53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1bbe01c7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1bbe01c7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198582e53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198582e53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198582e53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6198582e53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aa0fc5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aa0fc5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198582e53_1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6198582e53_1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1bbe01c70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61bbe01c70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198582e5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198582e53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198582e53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198582e53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198582e53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6198582e53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198582e53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198582e53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198582e53_1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6198582e53_1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1b7abb1e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1b7abb1e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198582e53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198582e53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198582e53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6198582e53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1aa0fc5f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1aa0fc5f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98582e5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198582e5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1aa0fc5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1aa0fc5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BIOTINILAÇÃO: é um processo pelo qual a biotina é conjugada com uma variedade de moléculas por exemplo: enzimas, ácidos nucleicos ou anticorpos. O pequeno tamanho da molécula de biotina permite a ligação às referidas estruturas sem que ocorram alterações ao nível das suas características imunológicas ou físicas. A biotinilação é aplicada a ácidos nucleicos para utilização em ISH (in situ hibridization).</a:t>
            </a:r>
            <a:r>
              <a:rPr lang="pt-BR">
                <a:highlight>
                  <a:schemeClr val="lt1"/>
                </a:highlight>
              </a:rPr>
              <a:t> A biotina é uma vitamina que pode ser acoplado a diferentes tipos de biomoléculas e ainda ser reconhecida pela estrept(avidina), devido à elevada constante entre eles. Esta forte interação estreptavidina-biotina é extremamente útil para anexar biomoléculas biotiniladas em suporte sólido ou materiais inorgânicos (incluindo nanopartículas magnéticas e metálicas, materiais transdutores e plataformas). A biotinilação fornece uma ferramenta versátil para marcar biomoléculas a fim de alcançar uma leitura óptica, de fluorescência ou eletroquímica com sensibilidade melhorada. Esta interação tem sido utilizada durante anos em muitos em métodos bioanalíticos, incluindo métodos baseados em DNA e imunoensaios.</a:t>
            </a:r>
            <a:endParaRPr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761838"/>
            <a:ext cx="8520600" cy="7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/>
              <a:t>Montagem de Genomas </a:t>
            </a:r>
            <a:endParaRPr sz="32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9150" y="2924975"/>
            <a:ext cx="8520600" cy="20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Anna Carolina Fernandes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Graciela Vieira Paulin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                               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  </a:t>
            </a:r>
            <a:r>
              <a:rPr lang="pt-BR" sz="1800" dirty="0" smtClean="0">
                <a:solidFill>
                  <a:schemeClr val="tx1"/>
                </a:solidFill>
              </a:rPr>
              <a:t>Prof.Diego Maurício Riaño Pachón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Piracicaba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2019                             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275" y="156663"/>
            <a:ext cx="1047025" cy="10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188250" y="234525"/>
            <a:ext cx="49824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Universidade de São Paulo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Centro de Energia Nuclear na Agricultura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CEN5789 - Genômica e Bioinformática</a:t>
            </a:r>
            <a:endParaRPr sz="18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606202" cy="12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75" y="0"/>
            <a:ext cx="8465075" cy="50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14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Cobertura de Sequenciamento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862150"/>
            <a:ext cx="8520600" cy="4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pt-BR" dirty="0">
                <a:solidFill>
                  <a:srgbClr val="000000"/>
                </a:solidFill>
              </a:rPr>
              <a:t>A cobertura esperada é o número médio de vezes que se espera que cada nucleotídeo seja sequenciado, dado um certo número de leituras de determinado comprimento e, a suposição de que as leituras </a:t>
            </a:r>
            <a:r>
              <a:rPr lang="pt-BR" dirty="0" smtClean="0">
                <a:solidFill>
                  <a:srgbClr val="000000"/>
                </a:solidFill>
              </a:rPr>
              <a:t>estão </a:t>
            </a:r>
            <a:r>
              <a:rPr lang="pt-BR" dirty="0">
                <a:solidFill>
                  <a:srgbClr val="000000"/>
                </a:solidFill>
              </a:rPr>
              <a:t>distribuídas aleatoriamente através de um genoma idealizado. 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695325" y="2495550"/>
            <a:ext cx="7558200" cy="157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1188964" y="2980066"/>
                <a:ext cx="6806719" cy="54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800" dirty="0" smtClean="0"/>
                  <a:t> Prof. média de cobertura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Comprim</m:t>
                        </m:r>
                        <m: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de</m:t>
                        </m:r>
                        <m: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leituras</m:t>
                        </m:r>
                        <m: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Quant</m:t>
                        </m:r>
                        <m: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de</m:t>
                        </m:r>
                        <m: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b="0" i="0" smtClean="0">
                            <a:solidFill>
                              <a:schemeClr val="tx1"/>
                            </a:solidFill>
                          </a:rPr>
                          <m:t>leituras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Comprimento</m:t>
                        </m:r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enoma</m:t>
                        </m:r>
                        <m:r>
                          <m:rPr>
                            <m:nor/>
                          </m:rPr>
                          <a:rPr lang="pt-BR" sz="1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pt-BR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64" y="2980066"/>
                <a:ext cx="6806719" cy="549574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50" y="1367750"/>
            <a:ext cx="8362900" cy="2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09000" y="147550"/>
            <a:ext cx="84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Montagem de Genomas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793225"/>
            <a:ext cx="8520600" cy="4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Envolve conjunto de procedimentos em que se busca organizar um grande número de sequências curtas de DNA em um espaço linear, com o objetivo de representar a molécula de DNA que compõe cada cromossomo da espécie estudada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É um processo que divide grandes pedaços de DNA em pequenos fragmentos, que são lidos para reconstruir o genoma (é um quebra-cabeça com milhões de partes)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650" y="3093525"/>
            <a:ext cx="4570651" cy="18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00" y="226750"/>
            <a:ext cx="8020050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63" y="198175"/>
            <a:ext cx="1419225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1171">
            <a:off x="3281625" y="4473483"/>
            <a:ext cx="726203" cy="20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402520">
            <a:off x="6920553" y="4439694"/>
            <a:ext cx="571494" cy="2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8025" y="4588250"/>
            <a:ext cx="1129750" cy="358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2824523" y="4108387"/>
            <a:ext cx="442830" cy="276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00" y="4108387"/>
            <a:ext cx="524393" cy="31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5" y="0"/>
            <a:ext cx="9144000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0"/>
            <a:ext cx="91249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13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Princípio Básico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1384300"/>
            <a:ext cx="86677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85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Contig Consenso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0" y="1104200"/>
            <a:ext cx="905827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K-mers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Subsequências nucleotídicas de um certo tamanho K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Em uma sequência de tamanho L teremos (L-k+1) k-mers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ex:uma sequência de tamanho L=7 com k=4 tem 4 k-mers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‘Ponte’ entre as leituras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600" y="2943538"/>
            <a:ext cx="425767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181625"/>
            <a:ext cx="85206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Sumário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52500" y="1159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Histórico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Tipos de dados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Montagem de genoma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Tipos de montagem de genoma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Estratégias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Vantagens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Desvantagens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pt-BR" sz="2000">
                <a:solidFill>
                  <a:srgbClr val="000000"/>
                </a:solidFill>
              </a:rPr>
              <a:t>Avaliação de montagem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159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Estratégias para Montagem de Genomas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311700" y="1388125"/>
            <a:ext cx="8520600" cy="3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Montagem </a:t>
            </a:r>
            <a:r>
              <a:rPr lang="pt-BR" sz="2400" i="1"/>
              <a:t>de novo</a:t>
            </a:r>
            <a:endParaRPr sz="2400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Montagem Guiada por Referência 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Montagem de Genomas </a:t>
            </a:r>
            <a:r>
              <a:rPr lang="pt-BR" i="1"/>
              <a:t>de novo</a:t>
            </a:r>
            <a:endParaRPr i="1"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237350" y="1152475"/>
            <a:ext cx="8520600" cy="38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i="1">
                <a:solidFill>
                  <a:schemeClr val="dk1"/>
                </a:solidFill>
              </a:rPr>
              <a:t>de novo</a:t>
            </a:r>
            <a:r>
              <a:rPr lang="pt-BR">
                <a:solidFill>
                  <a:schemeClr val="dk1"/>
                </a:solidFill>
              </a:rPr>
              <a:t> (latim): significa "desde o princípio"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Montagem </a:t>
            </a:r>
            <a:r>
              <a:rPr lang="pt-BR" i="1">
                <a:solidFill>
                  <a:schemeClr val="dk1"/>
                </a:solidFill>
              </a:rPr>
              <a:t>de novo</a:t>
            </a:r>
            <a:r>
              <a:rPr lang="pt-BR">
                <a:solidFill>
                  <a:schemeClr val="dk1"/>
                </a:solidFill>
              </a:rPr>
              <a:t>: determinar a sequência de DNA quando não há nenhuma sequência genômica conhecida disponível para uso (referência)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ESTRATÉGIAS: têm vantagens e desvantagens em velocidade e precisão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É quase sempre complexa e difícil (quando o genoma é grande e o DNA analisado possui sequências que se repetem muitas vezes, causando falhas)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311700" y="221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da Montagem </a:t>
            </a:r>
            <a:r>
              <a:rPr lang="pt-BR" i="1"/>
              <a:t>de novo</a:t>
            </a:r>
            <a:endParaRPr i="1"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223200" y="1184400"/>
            <a:ext cx="86091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Montagens de novo são mais lentas, consomem muito mais memória de processamento e exigem maior interatividade e atenção (algoritmos de montagem precisam comparar cada leitura a cada segmento diferente)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Causas da Complexidade: número de fragmentos e os seus comprimentos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mais fragmentos  = melhor a identificação de sobreposições de sequências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sequências mais curtas são mais rápidas para alinhar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complicam fase junção de contigs e construção de scaffolds no realinhamento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Montagem de Genoma Guiada por Referência</a:t>
            </a:r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body" idx="1"/>
          </p:nvPr>
        </p:nvSpPr>
        <p:spPr>
          <a:xfrm>
            <a:off x="247875" y="1010875"/>
            <a:ext cx="8762400" cy="3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Uso de Sequências de Genomas muito Semelhantes 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Em resumo, alguns princípios: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 dirty="0">
                <a:solidFill>
                  <a:srgbClr val="000000"/>
                </a:solidFill>
              </a:rPr>
              <a:t>Quanto menores forem as peças (reads curtas) mais complicado o processo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 dirty="0">
                <a:solidFill>
                  <a:srgbClr val="000000"/>
                </a:solidFill>
              </a:rPr>
              <a:t>Assim, peças maiores facilitam o processo de montagem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 dirty="0">
                <a:solidFill>
                  <a:srgbClr val="000000"/>
                </a:solidFill>
              </a:rPr>
              <a:t>Genoma de Referência “distante” vai certamente induzir a montagens erradas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Estratégia muito usada na Genômica Humana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159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Estratégias</a:t>
            </a:r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As leituras são mapeadas contra o genoma de referência - reconstruir seqüências consenso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As leituras são reagrupadas e os contigs/scaffolds são alinhados contra o genoma de referência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12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Princípio Básico</a:t>
            </a:r>
            <a:endParaRPr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787" y="624100"/>
            <a:ext cx="4212426" cy="44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311700" y="12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Vantagens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311700" y="961300"/>
            <a:ext cx="8520600" cy="3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Obtenção de menos contigs (maiores em comprimento)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A montagem é mais rápida e, consome menos memória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Procura-se o que é similar ao seu genoma de referência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Novas sequências, completamente diferentes, são perdidas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SNPs e variações muito pequenas são mais facilmente posicionadas e comparadas entre grupos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>
            <a:spLocks noGrp="1"/>
          </p:cNvSpPr>
          <p:nvPr>
            <p:ph type="title"/>
          </p:nvPr>
        </p:nvSpPr>
        <p:spPr>
          <a:xfrm>
            <a:off x="311700" y="13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Desvantagens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Indels / Rearranjos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Nem sempre existe um genoma referência próximo e parecido ao seu. E muitas vezes não fazemos idéia destas diferenças. Essas diferenças vão influenciar na montagem por referência!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311700" y="14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Desafios na Montagem de Genomas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311700" y="986100"/>
            <a:ext cx="8520600" cy="40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Erros de sequenciamento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Profundidade de leitura desigual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Elementos repetitivos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Baixa cobertura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Alta taxa de erro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Presença dos adaptadores de sequenciamento nas leituras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Contaminação de amostras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Sequenciamento de múltiplos indivíduos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3" name="Google Shape;2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150" y="986100"/>
            <a:ext cx="4120151" cy="23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311700" y="12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Montagem de Genomas </a:t>
            </a:r>
            <a:r>
              <a:rPr lang="pt-BR" i="1">
                <a:solidFill>
                  <a:srgbClr val="000000"/>
                </a:solidFill>
              </a:rPr>
              <a:t>de novo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239" name="Google Shape;2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00" y="695475"/>
            <a:ext cx="7766201" cy="43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975" y="1353350"/>
            <a:ext cx="1104900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Evolução das Tecnologias de Sequenciamento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653763"/>
            <a:ext cx="4552050" cy="44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263" y="2104262"/>
            <a:ext cx="234550" cy="14306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614475" y="2664550"/>
            <a:ext cx="18468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SHORT-READS</a:t>
            </a:r>
            <a:endParaRPr sz="18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788" y="3675725"/>
            <a:ext cx="202025" cy="12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651675" y="4043925"/>
            <a:ext cx="16980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LONG-READS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311700" y="177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Filtragem Pré - Processamento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311700" y="979125"/>
            <a:ext cx="8636700" cy="4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Corrigir ou eliminar leituras errôneas antes de iniciar o processo de montagem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ERROS: causados pelas plataformas de sequenciamento e por isso,  diferem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Tais erros incluem: substituições (mismatch), indels, bases ambíguas (ex: N)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Conceito Geral dos Algoritmos: leituras com erros são infrequentes/ aleatórias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Basic Approaches to Error Correction: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Espectro K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Sufixo Árvore/Array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Alinhamento de Seqüências Múltiplas (MSA)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Método Híbrido (aligns short reads against the longer ones and searches for a maximum matching between them in order to create consensus sequence)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2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 txBox="1"/>
          <p:nvPr/>
        </p:nvSpPr>
        <p:spPr>
          <a:xfrm>
            <a:off x="0" y="4139700"/>
            <a:ext cx="92088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Different approaches for error corrections. (A) K-spectrum approach: a set of substrings of fixed length k are extracted from the read and ready to filter. (B) Suffix tree/array approach: a set of substrings of different lengths of k (suffixes) are extracted from the read, represented in the suffix tree, and ready to filter. (C) Multiple sequence alignment approach: reads are aligned to each other to define consensus bases and correct erroneous ones.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53" y="0"/>
            <a:ext cx="916125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675" y="1601225"/>
            <a:ext cx="1104900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>
            <a:spLocks noGrp="1"/>
          </p:cNvSpPr>
          <p:nvPr>
            <p:ph type="title"/>
          </p:nvPr>
        </p:nvSpPr>
        <p:spPr>
          <a:xfrm>
            <a:off x="311700" y="14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Construção dos Grafos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4" name="Google Shape;264;p45"/>
          <p:cNvSpPr txBox="1">
            <a:spLocks noGrp="1"/>
          </p:cNvSpPr>
          <p:nvPr>
            <p:ph type="body" idx="1"/>
          </p:nvPr>
        </p:nvSpPr>
        <p:spPr>
          <a:xfrm>
            <a:off x="223100" y="936525"/>
            <a:ext cx="8609100" cy="4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Combinar leituras parcialmente corrigidas para formar leituras contíguas mais longas;leituras combinadas são aquelas que partilham região de sobreposição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GRAFO: estrutura de dados abstrata (representa semelhanças entre leituras)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Matematicamente, representado como conjunto de nós (vértices): (sub)sequências de leituras + arestas (arcos):sobreposição sufixo-para-prefixo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Approaches: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overlap-based construction (OLC) - overlap graphs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k-mer-based construction  - de Bruijn graphs (DBG)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greedy-based construction - greedy graphs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pt-BR">
                <a:solidFill>
                  <a:srgbClr val="000000"/>
                </a:solidFill>
              </a:rPr>
              <a:t>hybrid-based construction   - hybrid graphs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938" y="152400"/>
            <a:ext cx="639013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975" y="81412"/>
            <a:ext cx="6482051" cy="49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488" y="81862"/>
            <a:ext cx="6511024" cy="49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pt-BR">
                <a:solidFill>
                  <a:srgbClr val="FF0000"/>
                </a:solidFill>
              </a:rPr>
              <a:t>OLC (overlap, layout e consenso)</a:t>
            </a:r>
            <a:endParaRPr>
              <a:solidFill>
                <a:srgbClr val="FF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5" name="Google Shape;2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906" y="0"/>
            <a:ext cx="48255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 txBox="1"/>
          <p:nvPr/>
        </p:nvSpPr>
        <p:spPr>
          <a:xfrm>
            <a:off x="101800" y="279625"/>
            <a:ext cx="43131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NÓS correspondem às leituras e as ARESTAS codificam sobreposições (sufixo-para-prefixo) entre elas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Objetivo: encontrar o Caminho Hamiltoniano mais curto  que passa por cada nó no grafo exatamente uma vez (representa uma solução para o problema da montagem)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Finalmente, as sobreposições entre as leituras (nós) são combinadas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Amplamente usado para leituras longas que têm número de caracteres suficiente para detectar sobreposições (sequenc. Sanger)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Overlap-Based (OLC) - softwares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2" name="Google Shape;292;p50"/>
          <p:cNvSpPr txBox="1">
            <a:spLocks noGrp="1"/>
          </p:cNvSpPr>
          <p:nvPr>
            <p:ph type="body" idx="1"/>
          </p:nvPr>
        </p:nvSpPr>
        <p:spPr>
          <a:xfrm>
            <a:off x="311700" y="1048075"/>
            <a:ext cx="8520600" cy="4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•</a:t>
            </a:r>
            <a:r>
              <a:rPr lang="pt-BR">
                <a:solidFill>
                  <a:srgbClr val="000000"/>
                </a:solidFill>
              </a:rPr>
              <a:t>Newbler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•CABOG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•Shorty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•Forge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•Edena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•SGA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•Fermi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•Readjoiner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050" y="80450"/>
            <a:ext cx="6612775" cy="49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12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Sequenciamento SHOTGUN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633525"/>
            <a:ext cx="8572025" cy="441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pt-BR">
                <a:solidFill>
                  <a:srgbClr val="FF0000"/>
                </a:solidFill>
              </a:rPr>
              <a:t>de Bruijn graph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3" name="Google Shape;3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800" y="292378"/>
            <a:ext cx="5314199" cy="483684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 txBox="1"/>
          <p:nvPr/>
        </p:nvSpPr>
        <p:spPr>
          <a:xfrm>
            <a:off x="0" y="229050"/>
            <a:ext cx="3978600" cy="4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 dirty="0">
                <a:solidFill>
                  <a:schemeClr val="dk1"/>
                </a:solidFill>
              </a:rPr>
              <a:t>ARESTAS correspondem aos k-mers e NÓS correspondem a k-1 sufixos/prefixos dos k-mers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 dirty="0" smtClean="0">
                <a:solidFill>
                  <a:schemeClr val="dk1"/>
                </a:solidFill>
              </a:rPr>
              <a:t>Caminho </a:t>
            </a:r>
            <a:r>
              <a:rPr lang="pt-BR" sz="1800" dirty="0">
                <a:solidFill>
                  <a:schemeClr val="dk1"/>
                </a:solidFill>
              </a:rPr>
              <a:t>Euleriano: visita cada aresta (setas pontilhadas) exatamente uma vez no grafo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Divisão em k-mers: aumenta necessidade de algoritmos eficientes de armazenamento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dirty="0">
                <a:solidFill>
                  <a:schemeClr val="dk1"/>
                </a:solidFill>
              </a:rPr>
              <a:t>Softwares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 dirty="0">
                <a:solidFill>
                  <a:schemeClr val="dk1"/>
                </a:solidFill>
              </a:rPr>
              <a:t>Euler-SR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 dirty="0">
                <a:solidFill>
                  <a:schemeClr val="dk1"/>
                </a:solidFill>
              </a:rPr>
              <a:t>Velvet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 dirty="0">
                <a:solidFill>
                  <a:schemeClr val="dk1"/>
                </a:solidFill>
              </a:rPr>
              <a:t>ABySS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 dirty="0">
                <a:solidFill>
                  <a:schemeClr val="dk1"/>
                </a:solidFill>
              </a:rPr>
              <a:t>SOAPdenovo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311700" y="18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OLC x DBG</a:t>
            </a:r>
            <a:endParaRPr/>
          </a:p>
        </p:txBody>
      </p:sp>
      <p:sp>
        <p:nvSpPr>
          <p:cNvPr id="310" name="Google Shape;310;p53"/>
          <p:cNvSpPr txBox="1">
            <a:spLocks noGrp="1"/>
          </p:cNvSpPr>
          <p:nvPr>
            <p:ph type="body" idx="1"/>
          </p:nvPr>
        </p:nvSpPr>
        <p:spPr>
          <a:xfrm>
            <a:off x="235475" y="1152475"/>
            <a:ext cx="859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Ambas abordagens enfrentam problema de falso-positivos e leituras errôneas 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A escolha apropriada de k é crucial, mas para qualquer k, há sempre um problema: um k pequeno favorece a situação de leituras errôneas e uma cobertura não uniforme, e um k grande favorece regiões de repetição curtas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>
            <a:spLocks noGrp="1"/>
          </p:cNvSpPr>
          <p:nvPr>
            <p:ph type="body" idx="1"/>
          </p:nvPr>
        </p:nvSpPr>
        <p:spPr>
          <a:xfrm>
            <a:off x="10633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pt-BR" dirty="0">
                <a:solidFill>
                  <a:srgbClr val="FF0000"/>
                </a:solidFill>
              </a:rPr>
              <a:t>greedy-graph</a:t>
            </a:r>
            <a:endParaRPr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16" name="Google Shape;31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75" y="0"/>
            <a:ext cx="47339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4"/>
          <p:cNvSpPr txBox="1"/>
          <p:nvPr/>
        </p:nvSpPr>
        <p:spPr>
          <a:xfrm>
            <a:off x="0" y="409000"/>
            <a:ext cx="4572000" cy="47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Operação Básica: dado qualquer nó no grafo, o software escolhe o próximo ‘visitante’ em seu tour que maximize o comprimento da sobreposição com o nó atual. Pode detectar sobreposições falsas e também, pontuações altas resultantes de sequências repetitivas (utilizado em genomas pequenos/ repetitivos)</a:t>
            </a:r>
            <a:endParaRPr sz="18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Softwares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SSAKE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SHARCGS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VCAKE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1800">
                <a:solidFill>
                  <a:schemeClr val="dk1"/>
                </a:solidFill>
              </a:rPr>
              <a:t>QSRA</a:t>
            </a: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>
            <a:spLocks noGrp="1"/>
          </p:cNvSpPr>
          <p:nvPr>
            <p:ph type="body" idx="1"/>
          </p:nvPr>
        </p:nvSpPr>
        <p:spPr>
          <a:xfrm>
            <a:off x="159750" y="0"/>
            <a:ext cx="88245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pt-BR" dirty="0">
                <a:solidFill>
                  <a:srgbClr val="FF0000"/>
                </a:solidFill>
              </a:rPr>
              <a:t>hybrid graph</a:t>
            </a:r>
            <a:endParaRPr dirty="0">
              <a:solidFill>
                <a:srgbClr val="FF000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híbrido entre dois modelos diferentes de construção de grafos, que visa aumentar performance do assembler explorando vantagens de ambos modelos</a:t>
            </a: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Softwares: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 dirty="0">
                <a:solidFill>
                  <a:srgbClr val="000000"/>
                </a:solidFill>
              </a:rPr>
              <a:t>Edena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 dirty="0">
                <a:solidFill>
                  <a:srgbClr val="000000"/>
                </a:solidFill>
              </a:rPr>
              <a:t>Velvet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 dirty="0">
                <a:solidFill>
                  <a:srgbClr val="000000"/>
                </a:solidFill>
              </a:rPr>
              <a:t>Taipan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23" name="Google Shape;32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988" y="2870463"/>
            <a:ext cx="5334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563" y="2932388"/>
            <a:ext cx="17811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6713" y="4338038"/>
            <a:ext cx="5619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4563" y="4190413"/>
            <a:ext cx="197167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450" y="2386013"/>
            <a:ext cx="11049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>
            <a:spLocks noGrp="1"/>
          </p:cNvSpPr>
          <p:nvPr>
            <p:ph type="title"/>
          </p:nvPr>
        </p:nvSpPr>
        <p:spPr>
          <a:xfrm>
            <a:off x="311700" y="268600"/>
            <a:ext cx="85206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Processo de Simplificação dos Grafos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8" name="Google Shape;338;p57"/>
          <p:cNvSpPr txBox="1">
            <a:spLocks noGrp="1"/>
          </p:cNvSpPr>
          <p:nvPr>
            <p:ph type="body" idx="1"/>
          </p:nvPr>
        </p:nvSpPr>
        <p:spPr>
          <a:xfrm>
            <a:off x="311700" y="1141500"/>
            <a:ext cx="8520600" cy="3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Milhões de leituras, nós, arestas, caminhos…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Limite de memória e redução do tempo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Remoção do número de nós e arestas e </a:t>
            </a:r>
            <a:r>
              <a:rPr lang="pt-BR">
                <a:solidFill>
                  <a:schemeClr val="dk1"/>
                </a:solidFill>
              </a:rPr>
              <a:t>remoção de leituras errôneas 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pt-BR" sz="2200" u="sng"/>
              <a:t>Fusão de Nós</a:t>
            </a:r>
            <a:endParaRPr/>
          </a:p>
        </p:txBody>
      </p:sp>
      <p:pic>
        <p:nvPicPr>
          <p:cNvPr id="344" name="Google Shape;3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100" y="1504100"/>
            <a:ext cx="7047800" cy="29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u="sng" dirty="0"/>
          </a:p>
          <a:p>
            <a:pPr marL="457200" lvl="0" indent="-3683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pt-BR" sz="2200" u="sng" dirty="0">
                <a:solidFill>
                  <a:srgbClr val="000000"/>
                </a:solidFill>
              </a:rPr>
              <a:t>Transição de Arestas</a:t>
            </a:r>
            <a:endParaRPr sz="2200" u="sng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Simplificação de Caminhos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 dirty="0">
                <a:solidFill>
                  <a:srgbClr val="000000"/>
                </a:solidFill>
              </a:rPr>
              <a:t>Vi  Vj  Vk e Vi  Vk</a:t>
            </a:r>
            <a:endParaRPr dirty="0">
              <a:solidFill>
                <a:srgbClr val="000000"/>
              </a:solidFill>
            </a:endParaRPr>
          </a:p>
          <a:p>
            <a:pPr marL="18288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50" name="Google Shape;350;p59"/>
          <p:cNvCxnSpPr/>
          <p:nvPr/>
        </p:nvCxnSpPr>
        <p:spPr>
          <a:xfrm rot="10800000" flipH="1">
            <a:off x="762491" y="1942268"/>
            <a:ext cx="1734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59"/>
          <p:cNvCxnSpPr/>
          <p:nvPr/>
        </p:nvCxnSpPr>
        <p:spPr>
          <a:xfrm rot="10800000" flipH="1">
            <a:off x="1095185" y="1942268"/>
            <a:ext cx="1734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59"/>
          <p:cNvCxnSpPr/>
          <p:nvPr/>
        </p:nvCxnSpPr>
        <p:spPr>
          <a:xfrm rot="10800000" flipH="1">
            <a:off x="1948190" y="1942268"/>
            <a:ext cx="1734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53" name="Google Shape;35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575" y="846050"/>
            <a:ext cx="4660050" cy="39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9"/>
          <p:cNvSpPr txBox="1"/>
          <p:nvPr/>
        </p:nvSpPr>
        <p:spPr>
          <a:xfrm>
            <a:off x="61975" y="2746025"/>
            <a:ext cx="39186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Este passo de simplificação só é aplicável aos grafos baseados em </a:t>
            </a:r>
            <a:r>
              <a:rPr lang="pt-BR" sz="1800" b="1">
                <a:solidFill>
                  <a:schemeClr val="dk1"/>
                </a:solidFill>
              </a:rPr>
              <a:t>sobreposição</a:t>
            </a:r>
            <a:r>
              <a:rPr lang="pt-BR" sz="1800">
                <a:solidFill>
                  <a:schemeClr val="dk1"/>
                </a:solidFill>
              </a:rPr>
              <a:t>; grafos de Bruijn, por exemplo, são naturalmente transitivo-reduzido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pt-BR" sz="2200" u="sng">
                <a:solidFill>
                  <a:srgbClr val="000000"/>
                </a:solidFill>
              </a:rPr>
              <a:t>Becos sem Saída</a:t>
            </a:r>
            <a:endParaRPr sz="2200" u="sng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CAUSAS: cobertura e profundidade baixas das leituras e/ou arestas com erros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Softwares: Edena, AbySS e CABOG testam nós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SOAP, Velvet e SGA removem os becos até 2k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Causa por falta de cobertura - eliminação de kmers corretos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		 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pic>
        <p:nvPicPr>
          <p:cNvPr id="360" name="Google Shape;36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888" y="2480950"/>
            <a:ext cx="6058225" cy="24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pt-BR" sz="2200" u="sng">
                <a:solidFill>
                  <a:srgbClr val="000000"/>
                </a:solidFill>
              </a:rPr>
              <a:t>Bolhas</a:t>
            </a:r>
            <a:endParaRPr sz="2200" u="sng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Causas: regiões repetitivas em sequências genômicas,variações biológicas (SNPs)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Caminhos Redundantes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pic>
        <p:nvPicPr>
          <p:cNvPr id="366" name="Google Shape;36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1727513"/>
            <a:ext cx="87249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lang="pt-BR" sz="2200" u="sng">
                <a:solidFill>
                  <a:srgbClr val="000000"/>
                </a:solidFill>
              </a:rPr>
              <a:t>X-Cuts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Formação em regiões repetitivas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Solução: remoção do nó repetido e divisão das conexões em duas vias paralelas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Euler-SR e SOAP - emaranhados simples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Eule-SR e AllPaths-LG - emaranhados complexos 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Velvet - integra os algoritmos Pebble e Rock Band misturando leituras curtas e longas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725" y="455150"/>
            <a:ext cx="6004526" cy="42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2" name="Google Shape;38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" y="0"/>
            <a:ext cx="913414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052457"/>
            <a:ext cx="1488556" cy="4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>
            <a:spLocks noGrp="1"/>
          </p:cNvSpPr>
          <p:nvPr>
            <p:ph type="title"/>
          </p:nvPr>
        </p:nvSpPr>
        <p:spPr>
          <a:xfrm>
            <a:off x="311700" y="135175"/>
            <a:ext cx="5929612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Filtragem Pós-Processamento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89" name="Google Shape;389;p65"/>
          <p:cNvSpPr txBox="1">
            <a:spLocks noGrp="1"/>
          </p:cNvSpPr>
          <p:nvPr>
            <p:ph type="body" idx="1"/>
          </p:nvPr>
        </p:nvSpPr>
        <p:spPr>
          <a:xfrm>
            <a:off x="162000" y="805600"/>
            <a:ext cx="8811300" cy="42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Construção de Contigs - detecção de erros de identificação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Extensão/Construção de scaffolds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Nesta fase, as leituras paired-end são incorporadas em contigs por meio da criação de grafos de conectividade (ou pela utilização de grafos construídos previamente - segunda etapa), baseado em informações atualizadas. Então, o novo grafo deve ser filtrado depois de incorporar restrições paired-end que detectam contigs mal montados e repetições não resolvidas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275" y="83034"/>
            <a:ext cx="5059449" cy="49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>
            <a:spLocks noGrp="1"/>
          </p:cNvSpPr>
          <p:nvPr>
            <p:ph type="title"/>
          </p:nvPr>
        </p:nvSpPr>
        <p:spPr>
          <a:xfrm>
            <a:off x="311700" y="91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Avaliação da Montagem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0" name="Google Shape;400;p67"/>
          <p:cNvSpPr txBox="1">
            <a:spLocks noGrp="1"/>
          </p:cNvSpPr>
          <p:nvPr>
            <p:ph type="body" idx="1"/>
          </p:nvPr>
        </p:nvSpPr>
        <p:spPr>
          <a:xfrm>
            <a:off x="53725" y="664475"/>
            <a:ext cx="8957400" cy="43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Funcionalidade/ Usabilidade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 facilidade de instalação e execução,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 exigências de hardware e software,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 velocidade de resposta, memória….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Qualidade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acurácia, consistência e contiguidade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Métricas (estatísticas globais de montagem)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Nx score = quantidade de contigs/scaffolds, max, min e média dos tamanhos dos contigs/scaffolds, comprimento total leituras curtas, soma dos contigs/scaffolds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 txBox="1">
            <a:spLocks noGrp="1"/>
          </p:cNvSpPr>
          <p:nvPr>
            <p:ph type="body" idx="1"/>
          </p:nvPr>
        </p:nvSpPr>
        <p:spPr>
          <a:xfrm>
            <a:off x="13" y="6715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N50 - métrica estatística mais comum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202020"/>
                </a:solidFill>
                <a:highlight>
                  <a:srgbClr val="FFFFFF"/>
                </a:highlight>
              </a:rPr>
              <a:t>Um Nx maior geralmente é melhor, mas pode não refletir a qualidade da montagem, porque juntas incorretas nos contigs montados aumentam a pontuação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6" name="Google Shape;40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390" y="1340175"/>
            <a:ext cx="6555224" cy="36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63" y="107838"/>
            <a:ext cx="7623275" cy="4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>
            <a:spLocks noGrp="1"/>
          </p:cNvSpPr>
          <p:nvPr>
            <p:ph type="body" idx="1"/>
          </p:nvPr>
        </p:nvSpPr>
        <p:spPr>
          <a:xfrm>
            <a:off x="308100" y="168700"/>
            <a:ext cx="8527800" cy="45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pt-BR" sz="2200">
                <a:solidFill>
                  <a:srgbClr val="000000"/>
                </a:solidFill>
              </a:rPr>
              <a:t>REAPR (Reconhecimento de Grandes Erros em Montagens utilizando extremidades emparelhadas)</a:t>
            </a: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</a:rPr>
              <a:t>Utiliza algoritmos para testar cada base de duas maneiras: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pt-BR" sz="2000">
                <a:solidFill>
                  <a:srgbClr val="000000"/>
                </a:solidFill>
              </a:rPr>
              <a:t>Erros locais em bases detectados na própria leitura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pt-BR" sz="2000">
                <a:solidFill>
                  <a:srgbClr val="000000"/>
                </a:solidFill>
              </a:rPr>
              <a:t>Erros estruturais, erros em scaffolds localizados usando alterações na distribuição esperada de fragmentos de sequenciamento inferido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98" y="0"/>
            <a:ext cx="8081501" cy="50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Dados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pt-BR">
                <a:solidFill>
                  <a:srgbClr val="000000"/>
                </a:solidFill>
              </a:rPr>
              <a:t>Sequências de leitura curta </a:t>
            </a:r>
            <a:endParaRPr>
              <a:solidFill>
                <a:srgbClr val="000000"/>
              </a:solidFill>
            </a:endParaRPr>
          </a:p>
          <a:p>
            <a:pPr marL="13716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pt-BR">
                <a:solidFill>
                  <a:srgbClr val="000000"/>
                </a:solidFill>
              </a:rPr>
              <a:t>Valores de escore de qualidade de leitura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2"/>
          <p:cNvSpPr txBox="1">
            <a:spLocks noGrp="1"/>
          </p:cNvSpPr>
          <p:nvPr>
            <p:ph type="title"/>
          </p:nvPr>
        </p:nvSpPr>
        <p:spPr>
          <a:xfrm>
            <a:off x="311700" y="86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BUSCO - </a:t>
            </a:r>
            <a:r>
              <a:rPr lang="pt-BR" sz="2200" i="1">
                <a:solidFill>
                  <a:srgbClr val="000000"/>
                </a:solidFill>
              </a:rPr>
              <a:t>Benchmarking Universal Single-Copy Ortholog</a:t>
            </a:r>
            <a:r>
              <a:rPr lang="pt-B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7" name="Google Shape;427;p72"/>
          <p:cNvSpPr txBox="1">
            <a:spLocks noGrp="1"/>
          </p:cNvSpPr>
          <p:nvPr>
            <p:ph type="body" idx="1"/>
          </p:nvPr>
        </p:nvSpPr>
        <p:spPr>
          <a:xfrm>
            <a:off x="179250" y="940075"/>
            <a:ext cx="87855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É uma ferramenta de avaliação da montagem de genomas aplicável à construção de sets robustos de treinamento para preditores genéticos: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seleção de espécies de referência de alta qualidade para análises genômicas comparativas e,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>
                <a:solidFill>
                  <a:srgbClr val="000000"/>
                </a:solidFill>
              </a:rPr>
              <a:t>identificação de marcadores para estudos filogenômicos e metagenômicos em larga escala</a:t>
            </a:r>
            <a:endParaRPr>
              <a:solidFill>
                <a:srgbClr val="000000"/>
              </a:solidFill>
            </a:endParaRPr>
          </a:p>
          <a:p>
            <a:pPr marL="91440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25" y="315888"/>
            <a:ext cx="8214949" cy="45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200">
                <a:solidFill>
                  <a:srgbClr val="000000"/>
                </a:solidFill>
              </a:rPr>
              <a:t>Genome Assemblers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5"/>
          <p:cNvSpPr txBox="1">
            <a:spLocks noGrp="1"/>
          </p:cNvSpPr>
          <p:nvPr>
            <p:ph type="title"/>
          </p:nvPr>
        </p:nvSpPr>
        <p:spPr>
          <a:xfrm>
            <a:off x="311700" y="13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Short-Reads Assemblers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43" name="Google Shape;44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0275"/>
            <a:ext cx="9144000" cy="411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6"/>
          <p:cNvSpPr txBox="1">
            <a:spLocks noGrp="1"/>
          </p:cNvSpPr>
          <p:nvPr>
            <p:ph type="title"/>
          </p:nvPr>
        </p:nvSpPr>
        <p:spPr>
          <a:xfrm>
            <a:off x="311700" y="13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Long-Reads and Hybrid Assemblers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49" name="Google Shape;44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8275"/>
            <a:ext cx="9144000" cy="363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7"/>
          <p:cNvSpPr txBox="1">
            <a:spLocks noGrp="1"/>
          </p:cNvSpPr>
          <p:nvPr>
            <p:ph type="title"/>
          </p:nvPr>
        </p:nvSpPr>
        <p:spPr>
          <a:xfrm>
            <a:off x="311700" y="15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Recomendações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55" name="Google Shape;455;p77"/>
          <p:cNvSpPr txBox="1">
            <a:spLocks noGrp="1"/>
          </p:cNvSpPr>
          <p:nvPr>
            <p:ph type="body" idx="1"/>
          </p:nvPr>
        </p:nvSpPr>
        <p:spPr>
          <a:xfrm>
            <a:off x="311700" y="1097650"/>
            <a:ext cx="8520600" cy="3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Se você quer montar um genoma....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>
                <a:solidFill>
                  <a:srgbClr val="000000"/>
                </a:solidFill>
              </a:rPr>
              <a:t>procure ajuda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>
                <a:solidFill>
                  <a:srgbClr val="000000"/>
                </a:solidFill>
              </a:rPr>
              <a:t>seja realista quanto aos seus recursos computacionais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Se você quer analisar um genoma recentemente montado...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>
                <a:solidFill>
                  <a:srgbClr val="000000"/>
                </a:solidFill>
              </a:rPr>
              <a:t>compare montagens alternativas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>
                <a:solidFill>
                  <a:srgbClr val="000000"/>
                </a:solidFill>
              </a:rPr>
              <a:t>espere baixa qualidade em regiões difíceis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8"/>
          <p:cNvSpPr txBox="1">
            <a:spLocks noGrp="1"/>
          </p:cNvSpPr>
          <p:nvPr>
            <p:ph type="title"/>
          </p:nvPr>
        </p:nvSpPr>
        <p:spPr>
          <a:xfrm>
            <a:off x="311700" y="17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Conclusões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1" name="Google Shape;461;p78"/>
          <p:cNvSpPr txBox="1">
            <a:spLocks noGrp="1"/>
          </p:cNvSpPr>
          <p:nvPr>
            <p:ph type="body" idx="1"/>
          </p:nvPr>
        </p:nvSpPr>
        <p:spPr>
          <a:xfrm>
            <a:off x="278400" y="911700"/>
            <a:ext cx="8587200" cy="41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Em primeiro lugar, não há maneira de se chegar a uma única métrica melhor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A montagem depende do sequenciamento, que depende da biblioteca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Obter a melhor montagem: deve-se realizar múltiplas montagens várias vezes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Construção de Assemblers apresenta muitos desafios que complicam a tarefa,  como por exemplo, quantidade massiva de dados de sequenciamento, comprimentos de leitura curtos, erros de sequenciamento e repetições 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9"/>
          <p:cNvSpPr txBox="1">
            <a:spLocks noGrp="1"/>
          </p:cNvSpPr>
          <p:nvPr>
            <p:ph type="title"/>
          </p:nvPr>
        </p:nvSpPr>
        <p:spPr>
          <a:xfrm>
            <a:off x="311700" y="15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Conclusões</a:t>
            </a:r>
            <a:endParaRPr/>
          </a:p>
        </p:txBody>
      </p:sp>
      <p:sp>
        <p:nvSpPr>
          <p:cNvPr id="467" name="Google Shape;467;p79"/>
          <p:cNvSpPr txBox="1">
            <a:spLocks noGrp="1"/>
          </p:cNvSpPr>
          <p:nvPr>
            <p:ph type="body" idx="1"/>
          </p:nvPr>
        </p:nvSpPr>
        <p:spPr>
          <a:xfrm>
            <a:off x="203100" y="810482"/>
            <a:ext cx="8737800" cy="4239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As definições dos parâmetros de montagem diferem de acordo com: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pt-BR" dirty="0">
                <a:solidFill>
                  <a:srgbClr val="000000"/>
                </a:solidFill>
              </a:rPr>
              <a:t>plataforma de sequenciam., leituras de sequência, disponibilidade de recursos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Os assemblers ainda carecem de interfaces de usuário interativas e requisitos de configuração fáceis (desafios para usuários com background limitado)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dirty="0">
                <a:solidFill>
                  <a:srgbClr val="000000"/>
                </a:solidFill>
              </a:rPr>
              <a:t>Os desenvolvedores têm dificuldades para desenvolver estratégias de montagem inovadoras e estruturas de dados eficientes para superar as limitações dos recursos computacionais e os diferentes tipos de dados gerados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0"/>
          <p:cNvSpPr txBox="1">
            <a:spLocks noGrp="1"/>
          </p:cNvSpPr>
          <p:nvPr>
            <p:ph type="title"/>
          </p:nvPr>
        </p:nvSpPr>
        <p:spPr>
          <a:xfrm>
            <a:off x="311700" y="22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Perspectivas Futuras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3" name="Google Shape;473;p80"/>
          <p:cNvSpPr txBox="1">
            <a:spLocks noGrp="1"/>
          </p:cNvSpPr>
          <p:nvPr>
            <p:ph type="body" idx="1"/>
          </p:nvPr>
        </p:nvSpPr>
        <p:spPr>
          <a:xfrm>
            <a:off x="301067" y="1003847"/>
            <a:ext cx="8520600" cy="3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Sequências mais longas com menos erros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Melhorias na preparação das amostras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Aumento do poder computacional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Redução de custos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Algoritmos mais elaborados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Métricas de melhor qualidade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 dirty="0">
                <a:solidFill>
                  <a:srgbClr val="000000"/>
                </a:solidFill>
              </a:rPr>
              <a:t>Referências mais refinadas e confiáveis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3200">
                <a:solidFill>
                  <a:srgbClr val="000000"/>
                </a:solidFill>
              </a:rPr>
              <a:t>Muito Obrigada!!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197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Dados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9600"/>
            <a:ext cx="8339400" cy="3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Dados de NGS - leituras emparelhadas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Single-end Reads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Paired-end Reads</a:t>
            </a: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Mate-pair Reads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875" y="1678150"/>
            <a:ext cx="1950350" cy="75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712" y="2684937"/>
            <a:ext cx="1748525" cy="6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9673" y="3571900"/>
            <a:ext cx="4550762" cy="9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14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Bibliotecas NGS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425" y="827550"/>
            <a:ext cx="6941149" cy="42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15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Paired-End Reads  x Mate-Pair Reads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973700"/>
            <a:ext cx="8520600" cy="4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pt-BR">
                <a:solidFill>
                  <a:srgbClr val="000000"/>
                </a:solidFill>
              </a:rPr>
              <a:t>Paired-end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Sequenciamento de ambas as extremidades por adaptadores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pt-BR">
                <a:solidFill>
                  <a:schemeClr val="dk1"/>
                </a:solidFill>
                <a:highlight>
                  <a:schemeClr val="lt1"/>
                </a:highlight>
              </a:rPr>
              <a:t>Mate-pair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chemeClr val="lt1"/>
                </a:highlight>
              </a:rPr>
              <a:t>Sequenciamento mais trabalhoso por causa do tamanho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chemeClr val="lt1"/>
                </a:highlight>
              </a:rPr>
              <a:t>Biotinilação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chemeClr val="lt1"/>
                </a:highlight>
              </a:rPr>
              <a:t>Circularização do DNA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chemeClr val="lt1"/>
                </a:highlight>
              </a:rPr>
              <a:t>Paired-end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2075</Words>
  <Application>Microsoft Office PowerPoint</Application>
  <PresentationFormat>Apresentação no Ecrã (16:9)</PresentationFormat>
  <Paragraphs>279</Paragraphs>
  <Slides>69</Slides>
  <Notes>69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69</vt:i4>
      </vt:variant>
    </vt:vector>
  </HeadingPairs>
  <TitlesOfParts>
    <vt:vector size="70" baseType="lpstr">
      <vt:lpstr>Simple Light</vt:lpstr>
      <vt:lpstr>Montagem de Genomas </vt:lpstr>
      <vt:lpstr>Sumário</vt:lpstr>
      <vt:lpstr>Evolução das Tecnologias de Sequenciamento</vt:lpstr>
      <vt:lpstr>Sequenciamento SHOTGUN</vt:lpstr>
      <vt:lpstr>Apresentação do PowerPoint</vt:lpstr>
      <vt:lpstr>Tipos de Dados</vt:lpstr>
      <vt:lpstr>Tipos de Dados</vt:lpstr>
      <vt:lpstr>Bibliotecas NGS</vt:lpstr>
      <vt:lpstr>Paired-End Reads  x Mate-Pair Reads</vt:lpstr>
      <vt:lpstr>Apresentação do PowerPoint</vt:lpstr>
      <vt:lpstr>Cobertura de Sequenciamento</vt:lpstr>
      <vt:lpstr>Apresentação do PowerPoint</vt:lpstr>
      <vt:lpstr>Montagem de Genomas</vt:lpstr>
      <vt:lpstr>Apresentação do PowerPoint</vt:lpstr>
      <vt:lpstr>Apresentação do PowerPoint</vt:lpstr>
      <vt:lpstr>Apresentação do PowerPoint</vt:lpstr>
      <vt:lpstr>Princípio Básico </vt:lpstr>
      <vt:lpstr>Contig Consenso</vt:lpstr>
      <vt:lpstr>K-mers</vt:lpstr>
      <vt:lpstr>Estratégias para Montagem de Genomas</vt:lpstr>
      <vt:lpstr>Montagem de Genomas de novo</vt:lpstr>
      <vt:lpstr>Desafios da Montagem de novo</vt:lpstr>
      <vt:lpstr>Montagem de Genoma Guiada por Referência</vt:lpstr>
      <vt:lpstr>Estratégias</vt:lpstr>
      <vt:lpstr>Princípio Básico</vt:lpstr>
      <vt:lpstr>Vantagens</vt:lpstr>
      <vt:lpstr>Desvantagens</vt:lpstr>
      <vt:lpstr>Desafios na Montagem de Genomas</vt:lpstr>
      <vt:lpstr>Montagem de Genomas de novo</vt:lpstr>
      <vt:lpstr>Filtragem Pré - Processamento</vt:lpstr>
      <vt:lpstr>Apresentação do PowerPoint</vt:lpstr>
      <vt:lpstr>Apresentação do PowerPoint</vt:lpstr>
      <vt:lpstr>Construção dos Grafos</vt:lpstr>
      <vt:lpstr>Apresentação do PowerPoint</vt:lpstr>
      <vt:lpstr>Apresentação do PowerPoint</vt:lpstr>
      <vt:lpstr>Apresentação do PowerPoint</vt:lpstr>
      <vt:lpstr>Apresentação do PowerPoint</vt:lpstr>
      <vt:lpstr>Overlap-Based (OLC) - softwares</vt:lpstr>
      <vt:lpstr>Apresentação do PowerPoint</vt:lpstr>
      <vt:lpstr>Apresentação do PowerPoint</vt:lpstr>
      <vt:lpstr>OLC x DBG</vt:lpstr>
      <vt:lpstr>Apresentação do PowerPoint</vt:lpstr>
      <vt:lpstr>Apresentação do PowerPoint</vt:lpstr>
      <vt:lpstr>Apresentação do PowerPoint</vt:lpstr>
      <vt:lpstr>Processo de Simplificação dos Grafos</vt:lpstr>
      <vt:lpstr>Fusão de Nós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Filtragem Pós-Processamento</vt:lpstr>
      <vt:lpstr>Apresentação do PowerPoint</vt:lpstr>
      <vt:lpstr>Avaliação da Montagem</vt:lpstr>
      <vt:lpstr>Apresentação do PowerPoint</vt:lpstr>
      <vt:lpstr>Apresentação do PowerPoint</vt:lpstr>
      <vt:lpstr>Apresentação do PowerPoint</vt:lpstr>
      <vt:lpstr>Apresentação do PowerPoint</vt:lpstr>
      <vt:lpstr>BUSCO - Benchmarking Universal Single-Copy Ortholog </vt:lpstr>
      <vt:lpstr>Apresentação do PowerPoint</vt:lpstr>
      <vt:lpstr>Apresentação do PowerPoint</vt:lpstr>
      <vt:lpstr>Short-Reads Assemblers</vt:lpstr>
      <vt:lpstr>Long-Reads and Hybrid Assemblers</vt:lpstr>
      <vt:lpstr>Recomendações </vt:lpstr>
      <vt:lpstr>Conclusões</vt:lpstr>
      <vt:lpstr>Conclusões</vt:lpstr>
      <vt:lpstr>Perspectivas Futuras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de Genomas </dc:title>
  <cp:lastModifiedBy>Anna Carolina Fernandes</cp:lastModifiedBy>
  <cp:revision>4</cp:revision>
  <dcterms:modified xsi:type="dcterms:W3CDTF">2019-10-03T00:06:08Z</dcterms:modified>
</cp:coreProperties>
</file>