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4" r:id="rId2"/>
    <p:sldId id="256" r:id="rId3"/>
    <p:sldId id="274" r:id="rId4"/>
    <p:sldId id="275" r:id="rId5"/>
    <p:sldId id="276" r:id="rId6"/>
    <p:sldId id="277" r:id="rId7"/>
    <p:sldId id="278" r:id="rId8"/>
    <p:sldId id="350" r:id="rId9"/>
    <p:sldId id="324" r:id="rId10"/>
    <p:sldId id="325" r:id="rId11"/>
    <p:sldId id="328" r:id="rId12"/>
    <p:sldId id="329" r:id="rId13"/>
    <p:sldId id="330" r:id="rId14"/>
    <p:sldId id="331" r:id="rId15"/>
    <p:sldId id="340" r:id="rId16"/>
    <p:sldId id="341" r:id="rId17"/>
    <p:sldId id="342" r:id="rId18"/>
    <p:sldId id="339" r:id="rId19"/>
    <p:sldId id="343" r:id="rId20"/>
    <p:sldId id="344" r:id="rId21"/>
    <p:sldId id="355" r:id="rId22"/>
    <p:sldId id="349" r:id="rId23"/>
    <p:sldId id="326" r:id="rId24"/>
    <p:sldId id="356" r:id="rId25"/>
    <p:sldId id="358" r:id="rId26"/>
    <p:sldId id="359" r:id="rId27"/>
    <p:sldId id="310" r:id="rId28"/>
    <p:sldId id="260" r:id="rId29"/>
    <p:sldId id="259" r:id="rId30"/>
    <p:sldId id="261" r:id="rId31"/>
    <p:sldId id="357" r:id="rId32"/>
    <p:sldId id="262" r:id="rId33"/>
    <p:sldId id="258" r:id="rId34"/>
    <p:sldId id="296" r:id="rId35"/>
    <p:sldId id="283" r:id="rId36"/>
    <p:sldId id="312" r:id="rId37"/>
    <p:sldId id="284" r:id="rId38"/>
    <p:sldId id="285" r:id="rId39"/>
    <p:sldId id="286" r:id="rId40"/>
    <p:sldId id="282" r:id="rId41"/>
    <p:sldId id="346" r:id="rId42"/>
    <p:sldId id="347" r:id="rId43"/>
    <p:sldId id="348" r:id="rId44"/>
    <p:sldId id="308" r:id="rId45"/>
    <p:sldId id="290" r:id="rId46"/>
    <p:sldId id="313" r:id="rId47"/>
    <p:sldId id="292" r:id="rId48"/>
    <p:sldId id="302" r:id="rId49"/>
    <p:sldId id="293" r:id="rId50"/>
    <p:sldId id="294" r:id="rId51"/>
    <p:sldId id="295" r:id="rId52"/>
    <p:sldId id="30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BF7A-18EC-4A13-BA0E-CB2CBC6DDF1D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B313-A346-498B-8FE4-D41968981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12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8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7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1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2189-CDEA-4DB5-8C05-ED397E96BF45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nct-cpct.ufpa.br/wp-content/uploads/2022/12/Resumo_executivo_Confianca_Ciencia_VF_Ascom_5-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blogs/ciencia-fundamental/2023/03/medicina-se-baseia-em-diferencas-raciais-que-nao-existem-diz-biologo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otidiano/2023/02/desritualizacao-da-morte-ameaca-identidade-cultural-dos-yanomamis.shtml?utm_source=sharenativo&amp;utm_medium=social&amp;utm_campaign=sharenativ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Pci6iAY6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ice.ces.uc.pt/news-old/?p=4466" TargetMode="External"/><Relationship Id="rId2" Type="http://schemas.openxmlformats.org/officeDocument/2006/relationships/hyperlink" Target="https://www.youtube.com/watch?v=cx3yBN4HKL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xQsVnbRbQ&amp;index=11&amp;list=PLA9qHoDitstqENOIYLdWy-r7JZbRXC_c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eoA8N1UQe4&amp;list=PLA9qHoDitstqENOIYLdWy-r7JZbRXC_c2&amp;index=1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Z8aQN-L8p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mongabay.com/2015/06/amazon-tribe-creates-500-page-traditional-medicine-encyclopedi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o-outro-lado-da-ayahuasca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5Dvn2bnA2o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2019/01/10/o-outro-lado-da-ayahuasca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PgHU_FGB0" TargetMode="External"/><Relationship Id="rId2" Type="http://schemas.openxmlformats.org/officeDocument/2006/relationships/hyperlink" Target="http://www.dailymail.co.uk/news/article-3218000/Inside-Sahara-s-abandoned-City-Libraries-Stunning-images-prosperous-town-home-oldest-Islamic-texts-danger-swallowed-san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iencia/2023/01/grandes-descobertas-cientificas-sao-cada-vez-mais-raras-aponta-estudo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Paulo Leminski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 smtClean="0"/>
              <a:t>Ainda vão me matar numa rua</a:t>
            </a:r>
          </a:p>
          <a:p>
            <a:pPr marL="0" indent="0" algn="ctr">
              <a:buNone/>
            </a:pPr>
            <a:r>
              <a:rPr lang="pt-BR" sz="3200" dirty="0" smtClean="0"/>
              <a:t>Quando descobrirem </a:t>
            </a:r>
          </a:p>
          <a:p>
            <a:pPr marL="0" indent="0" algn="ctr">
              <a:buNone/>
            </a:pPr>
            <a:r>
              <a:rPr lang="pt-BR" sz="3200" dirty="0"/>
              <a:t>p</a:t>
            </a:r>
            <a:r>
              <a:rPr lang="pt-BR" sz="3200" dirty="0" smtClean="0"/>
              <a:t>rincipalmente</a:t>
            </a:r>
          </a:p>
          <a:p>
            <a:pPr marL="0" indent="0" algn="ctr">
              <a:buNone/>
            </a:pPr>
            <a:r>
              <a:rPr lang="pt-BR" sz="3200" dirty="0"/>
              <a:t>q</a:t>
            </a:r>
            <a:r>
              <a:rPr lang="pt-BR" sz="3200" dirty="0" smtClean="0"/>
              <a:t>ue faço parte dessa gente</a:t>
            </a:r>
          </a:p>
          <a:p>
            <a:pPr marL="0" indent="0" algn="ctr">
              <a:buNone/>
            </a:pPr>
            <a:r>
              <a:rPr lang="pt-BR" sz="3200" dirty="0"/>
              <a:t>q</a:t>
            </a:r>
            <a:r>
              <a:rPr lang="pt-BR" sz="3200" dirty="0" smtClean="0"/>
              <a:t>ue pensa que a rua</a:t>
            </a:r>
          </a:p>
          <a:p>
            <a:pPr marL="0" indent="0" algn="ctr">
              <a:buNone/>
            </a:pPr>
            <a:r>
              <a:rPr lang="pt-BR" sz="3200" dirty="0" smtClean="0"/>
              <a:t>é a parte principal da cidade.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6029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1"/>
                </a:solidFill>
              </a:rPr>
              <a:t>Análise </a:t>
            </a:r>
            <a:r>
              <a:rPr lang="pt-BR" sz="2700" dirty="0">
                <a:solidFill>
                  <a:schemeClr val="tx1"/>
                </a:solidFill>
              </a:rPr>
              <a:t>de milhões de artigos e patentes sugere que a ciência está ficando menos </a:t>
            </a:r>
            <a:r>
              <a:rPr lang="pt-BR" sz="2700" dirty="0" err="1" smtClean="0">
                <a:solidFill>
                  <a:schemeClr val="tx1"/>
                </a:solidFill>
              </a:rPr>
              <a:t>disruptiva</a:t>
            </a:r>
            <a:r>
              <a:rPr lang="pt-BR" sz="2700" dirty="0" smtClean="0">
                <a:solidFill>
                  <a:schemeClr val="tx1"/>
                </a:solidFill>
              </a:rPr>
              <a:t/>
            </a:r>
            <a:br>
              <a:rPr lang="pt-BR" sz="2700" dirty="0" smtClean="0">
                <a:solidFill>
                  <a:schemeClr val="tx1"/>
                </a:solidFill>
              </a:rPr>
            </a:br>
            <a:r>
              <a:rPr lang="pt-BR" sz="2700" dirty="0" smtClean="0">
                <a:solidFill>
                  <a:srgbClr val="C00000"/>
                </a:solidFill>
              </a:rPr>
              <a:t>Revista FAPESP</a:t>
            </a:r>
            <a:r>
              <a:rPr lang="pt-BR" sz="2700" dirty="0" smtClean="0">
                <a:solidFill>
                  <a:schemeClr val="tx1"/>
                </a:solidFill>
              </a:rPr>
              <a:t>, março 2023</a:t>
            </a:r>
            <a:r>
              <a:rPr lang="pt-BR" sz="2700" u="sng" dirty="0">
                <a:solidFill>
                  <a:schemeClr val="tx1"/>
                </a:solidFill>
              </a:rPr>
              <a:t/>
            </a:r>
            <a:br>
              <a:rPr lang="pt-BR" sz="2700" u="sng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A ciência </a:t>
            </a:r>
            <a:r>
              <a:rPr lang="pt-BR" dirty="0">
                <a:solidFill>
                  <a:srgbClr val="C00000"/>
                </a:solidFill>
              </a:rPr>
              <a:t>está esgotando sua capacidade de transformar a sociedade? </a:t>
            </a:r>
            <a:endParaRPr lang="pt-BR" dirty="0" smtClean="0">
              <a:solidFill>
                <a:srgbClr val="C00000"/>
              </a:solidFill>
            </a:endParaRPr>
          </a:p>
          <a:p>
            <a:pPr algn="just"/>
            <a:r>
              <a:rPr lang="pt-BR" dirty="0" smtClean="0"/>
              <a:t>“...com </a:t>
            </a:r>
            <a:r>
              <a:rPr lang="pt-BR" dirty="0"/>
              <a:t>o decorrer do tempo, se tornou mais difícil para os cientistas obter descobertas originais a ponto de criar um novo campo do conhecimento ou reorientar o rumo de um tema de pesquisa </a:t>
            </a:r>
            <a:r>
              <a:rPr lang="pt-BR" dirty="0" smtClean="0"/>
              <a:t>existente”.</a:t>
            </a:r>
          </a:p>
          <a:p>
            <a:pPr algn="just"/>
            <a:r>
              <a:rPr lang="pt-BR" dirty="0"/>
              <a:t>O trabalho divide a ciência inovadora em duas </a:t>
            </a:r>
            <a:r>
              <a:rPr lang="pt-BR" dirty="0" smtClean="0"/>
              <a:t>categorias: </a:t>
            </a:r>
            <a:r>
              <a:rPr lang="pt-BR" u="sng" dirty="0" err="1" smtClean="0">
                <a:solidFill>
                  <a:srgbClr val="C00000"/>
                </a:solidFill>
              </a:rPr>
              <a:t>disruptiva</a:t>
            </a:r>
            <a:r>
              <a:rPr lang="pt-BR" dirty="0"/>
              <a:t> </a:t>
            </a:r>
            <a:r>
              <a:rPr lang="pt-BR" dirty="0" smtClean="0"/>
              <a:t>-“perturbar </a:t>
            </a:r>
            <a:r>
              <a:rPr lang="pt-BR" dirty="0"/>
              <a:t>o conhecimento existente”, impulsionando a ciência e a tecnologia em novas </a:t>
            </a:r>
            <a:r>
              <a:rPr lang="pt-BR" dirty="0" smtClean="0"/>
              <a:t>direções; </a:t>
            </a:r>
            <a:r>
              <a:rPr lang="pt-BR" u="sng" dirty="0" smtClean="0">
                <a:solidFill>
                  <a:srgbClr val="C00000"/>
                </a:solidFill>
              </a:rPr>
              <a:t>consolidadora</a:t>
            </a:r>
            <a:r>
              <a:rPr lang="pt-BR" dirty="0"/>
              <a:t>, melhora “os fluxos de conhecimento existentes e, portanto, consolida o </a:t>
            </a:r>
            <a:r>
              <a:rPr lang="pt-BR" i="1" dirty="0"/>
              <a:t>status quo</a:t>
            </a:r>
            <a:r>
              <a:rPr lang="pt-BR" dirty="0" smtClean="0"/>
              <a:t>”.</a:t>
            </a:r>
          </a:p>
          <a:p>
            <a:pPr algn="just"/>
            <a:r>
              <a:rPr lang="pt-BR" dirty="0"/>
              <a:t>“Um ecossistema científico saudável é aquele em que há uma mistura de descobertas </a:t>
            </a:r>
            <a:r>
              <a:rPr lang="pt-BR" dirty="0" err="1"/>
              <a:t>disruptivas</a:t>
            </a:r>
            <a:r>
              <a:rPr lang="pt-BR" dirty="0"/>
              <a:t> e de aperfeiçoamentos </a:t>
            </a:r>
            <a:r>
              <a:rPr lang="pt-BR" dirty="0" smtClean="0"/>
              <a:t>consolidadores”. (...) </a:t>
            </a:r>
            <a:r>
              <a:rPr lang="pt-BR" dirty="0"/>
              <a:t>“Com as inovações incrementais se tornando mais comuns, pode levar mais tempo para conseguirmos avanços que impulsionem a ciência de forma mais dramática</a:t>
            </a:r>
            <a:r>
              <a:rPr lang="pt-BR" dirty="0" smtClean="0"/>
              <a:t>.”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Várias hipóteses para essa perda de fôlego foram discutidas</a:t>
            </a:r>
            <a:r>
              <a:rPr lang="pt-BR" dirty="0"/>
              <a:t>. O problema pode estar relacionado a uma dificuldade dos pesquisadores em conhecer todo o conhecimento gerado em seus campos, em virtude do crescimento no volume da produção científica, e a uma tendência de se dedicarem a temas especializados, que rendem inovações incrementais. Há outras variáveis. O aumento do contingente de pesquisadores em atividade tornou a ciência bem mais competitiva e eles são cobrados o tempo todo a mostrar o que estão fazendo. É comum que fatiem os resultados obtidos em vários artigos científicos com conteúdo complementar, em vez de divulgar apenas os achados principais em um manuscrito de maior peso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Outra possibilidade é que o investimento em linhas de investigação na fronteira do conhecimento possa estar aquém do necessário.</a:t>
            </a:r>
            <a:r>
              <a:rPr lang="pt-BR" dirty="0"/>
              <a:t> “Em geral, os pesquisadores não querem correr o risco de se dedicar a uma linha de investigação muito inovadora e de resultados de longo prazo, pois não podem ficar muito tempo sem publicar artigos. Isso vai prejudicá-los em contratações e promoções”, afirma Menezes Filho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“Há pesquisas importantes baseadas em </a:t>
            </a:r>
            <a:r>
              <a:rPr lang="pt-BR" dirty="0" err="1"/>
              <a:t>disrupções</a:t>
            </a:r>
            <a:r>
              <a:rPr lang="pt-BR" dirty="0"/>
              <a:t> menores e também há grandes </a:t>
            </a:r>
            <a:r>
              <a:rPr lang="pt-BR" dirty="0" err="1"/>
              <a:t>disrupções</a:t>
            </a:r>
            <a:r>
              <a:rPr lang="pt-BR" dirty="0"/>
              <a:t> em curso, como a junção da inteligência artificial com a computação quântica. O potencial transformador disso é enorme e, como em exemplos anteriores, não é possível prever ou imaginar hoje o que irão representar no futuro</a:t>
            </a:r>
            <a:r>
              <a:rPr lang="pt-BR" dirty="0" smtClean="0"/>
              <a:t>.” (</a:t>
            </a:r>
            <a:r>
              <a:rPr lang="pt-BR" dirty="0" err="1" smtClean="0"/>
              <a:t>Hernan</a:t>
            </a:r>
            <a:r>
              <a:rPr lang="pt-BR" dirty="0" smtClean="0"/>
              <a:t> </a:t>
            </a:r>
            <a:r>
              <a:rPr lang="pt-BR" dirty="0" err="1" smtClean="0"/>
              <a:t>Chaimovich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71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dirty="0"/>
              <a:t>Pesquisa realizada pelo Instituto Nacional de Ciência e Tecnologia em Comunicação Pública </a:t>
            </a:r>
            <a:r>
              <a:rPr lang="pt-BR" sz="2000" dirty="0" smtClean="0"/>
              <a:t>da </a:t>
            </a:r>
            <a:r>
              <a:rPr lang="pt-BR" sz="2000" dirty="0"/>
              <a:t>Ciência e Tecnologia (INCT-CPCT</a:t>
            </a:r>
            <a:r>
              <a:rPr lang="pt-BR" sz="2000" dirty="0" smtClean="0"/>
              <a:t>) – </a:t>
            </a:r>
            <a:r>
              <a:rPr lang="pt-BR" sz="2000" dirty="0" smtClean="0">
                <a:solidFill>
                  <a:srgbClr val="C00000"/>
                </a:solidFill>
              </a:rPr>
              <a:t>2022</a:t>
            </a:r>
            <a:br>
              <a:rPr lang="pt-BR" sz="2000" dirty="0" smtClean="0">
                <a:solidFill>
                  <a:srgbClr val="C00000"/>
                </a:solidFill>
              </a:rPr>
            </a:br>
            <a:r>
              <a:rPr lang="pt-BR" sz="2000" dirty="0">
                <a:solidFill>
                  <a:srgbClr val="C00000"/>
                </a:solidFill>
              </a:rPr>
              <a:t/>
            </a:r>
            <a:br>
              <a:rPr lang="pt-BR" sz="2000" dirty="0">
                <a:solidFill>
                  <a:srgbClr val="C00000"/>
                </a:solidFill>
              </a:rPr>
            </a:br>
            <a:r>
              <a:rPr lang="pt-BR" sz="1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BR" sz="1200" dirty="0" smtClean="0">
                <a:solidFill>
                  <a:schemeClr val="tx1"/>
                </a:solidFill>
                <a:hlinkClick r:id="rId2"/>
              </a:rPr>
              <a:t>www.inct-cpct.ufpa.br/wp-content/uploads/2022/12/Resumo_executivo_Confianca_Ciencia_VF_Ascom_5-1.pdf</a:t>
            </a:r>
            <a:r>
              <a:rPr lang="pt-BR" sz="1200" dirty="0" smtClean="0">
                <a:solidFill>
                  <a:schemeClr val="tx1"/>
                </a:solidFill>
              </a:rPr>
              <a:t/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 smtClean="0">
                <a:solidFill>
                  <a:schemeClr val="tx1"/>
                </a:solidFill>
              </a:rPr>
              <a:t/>
            </a:r>
            <a:br>
              <a:rPr lang="pt-BR" sz="1200" dirty="0" smtClean="0">
                <a:solidFill>
                  <a:schemeClr val="tx1"/>
                </a:solidFill>
              </a:rPr>
            </a:b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362" y="2468881"/>
            <a:ext cx="6370042" cy="4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Destaques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A confiança na ciência e nos cientistas brasileiros, ainda que alta, parece ter sido afetada negativamente por campanhas de desinformação, que cresceram consideravelmente durante o período da pandemia de covid-19. </a:t>
            </a:r>
            <a:endParaRPr lang="pt-BR" sz="1200" dirty="0" smtClean="0">
              <a:solidFill>
                <a:srgbClr val="C00000"/>
              </a:solidFill>
            </a:endParaRPr>
          </a:p>
          <a:p>
            <a:r>
              <a:rPr lang="pt-BR" sz="1200" dirty="0" smtClean="0"/>
              <a:t>Desconfiar </a:t>
            </a:r>
            <a:r>
              <a:rPr lang="pt-BR" sz="1200" dirty="0"/>
              <a:t>da ciência é mais frequente entre pessoas de menor escolaridade, de menor renda e que moram da região Centro-Oeste do Brasil. </a:t>
            </a:r>
          </a:p>
          <a:p>
            <a:r>
              <a:rPr lang="pt-BR" sz="1200" dirty="0" smtClean="0"/>
              <a:t>Mas </a:t>
            </a:r>
            <a:r>
              <a:rPr lang="pt-BR" sz="1200" dirty="0"/>
              <a:t>brasileiros e brasileiras parecem não ter dúvidas sobre os benefícios associados ao desenvolvimento científico. Apenas uma minoria (3,5%) afirma que a ciência traz para a humanidade “nenhum benefício”. </a:t>
            </a:r>
          </a:p>
          <a:p>
            <a:r>
              <a:rPr lang="pt-BR" sz="1200" dirty="0" smtClean="0"/>
              <a:t>Os </a:t>
            </a:r>
            <a:r>
              <a:rPr lang="pt-BR" sz="1200" dirty="0"/>
              <a:t>cientistas, especialmente aqueles que trabalham em universidades e instituições públicas, desfrutam de imagem majoritariamente positiva, sendo percebidos como honestos e que realizam um trabalho que beneficia a população. </a:t>
            </a:r>
            <a:r>
              <a:rPr lang="pt-BR" sz="1200" dirty="0" smtClean="0"/>
              <a:t>Por </a:t>
            </a:r>
            <a:r>
              <a:rPr lang="pt-BR" sz="1200" dirty="0"/>
              <a:t>outro lado, para mais da metade dos entrevistados, os cientistas permitiram que ideologias políticas influenciassem suas pesquisas sobre o </a:t>
            </a:r>
            <a:r>
              <a:rPr lang="pt-BR" sz="1200" dirty="0" err="1"/>
              <a:t>coronavírus</a:t>
            </a:r>
            <a:r>
              <a:rPr lang="pt-BR" sz="1200" dirty="0"/>
              <a:t> durante a pandemia. </a:t>
            </a:r>
          </a:p>
          <a:p>
            <a:r>
              <a:rPr lang="pt-BR" sz="1200" dirty="0" smtClean="0"/>
              <a:t>A </a:t>
            </a:r>
            <a:r>
              <a:rPr lang="pt-BR" sz="1200" dirty="0"/>
              <a:t>maioria dos brasileiros acredita que as mudanças climáticas estão acontecendo e que a sua causa é a ação </a:t>
            </a:r>
            <a:r>
              <a:rPr lang="pt-BR" sz="1200" dirty="0" smtClean="0"/>
              <a:t>humana.</a:t>
            </a:r>
          </a:p>
          <a:p>
            <a:r>
              <a:rPr lang="pt-BR" sz="1200" dirty="0" smtClean="0"/>
              <a:t>Entre </a:t>
            </a:r>
            <a:r>
              <a:rPr lang="pt-BR" sz="1200" dirty="0"/>
              <a:t>os que negam a existência das mudanças climáticas, encontramos com maior frequência pessoas com baixa familiaridade sobre noções de ciência e de renda familiar elevada. O “</a:t>
            </a:r>
            <a:r>
              <a:rPr lang="pt-BR" sz="1200" dirty="0" err="1"/>
              <a:t>negacionismo</a:t>
            </a:r>
            <a:r>
              <a:rPr lang="pt-BR" sz="1200" dirty="0"/>
              <a:t> climático” está associado, para além do conhecimento, a valores, em particular valores liberais na economia e conservadores na moral. </a:t>
            </a:r>
          </a:p>
          <a:p>
            <a:r>
              <a:rPr lang="pt-BR" sz="1200" dirty="0" smtClean="0"/>
              <a:t>A </a:t>
            </a:r>
            <a:r>
              <a:rPr lang="pt-BR" sz="1200" dirty="0"/>
              <a:t>maioria dos brasileiros tem percepções e atitudes positivas sobre vacinação em geral e sobre as vacinas contra covid-19. Elas são consideradas seguras, eficazes e importantes para proteger a saúde pública e acabar com a pandemia. </a:t>
            </a:r>
          </a:p>
        </p:txBody>
      </p:sp>
    </p:spTree>
    <p:extLst>
      <p:ext uri="{BB962C8B-B14F-4D97-AF65-F5344CB8AC3E}">
        <p14:creationId xmlns:p14="http://schemas.microsoft.com/office/powerpoint/2010/main" val="14282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Fontes mais </a:t>
            </a:r>
            <a:r>
              <a:rPr lang="pt-BR" dirty="0" smtClean="0"/>
              <a:t>confiáveis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383" y="1397726"/>
            <a:ext cx="7223760" cy="44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Jornal da USP</a:t>
            </a:r>
            <a:r>
              <a:rPr lang="pt-BR" sz="3600" dirty="0" smtClean="0"/>
              <a:t>, 09/03/23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pt-BR" b="1" dirty="0"/>
              <a:t>“A mulher só se torna tema de pesquisa quando ela mesma começa a fazer pesquisas”, afirma historiadora</a:t>
            </a:r>
          </a:p>
          <a:p>
            <a:pPr marL="0" indent="0" fontAlgn="base">
              <a:buNone/>
            </a:pPr>
            <a:r>
              <a:rPr lang="pt-BR" dirty="0"/>
              <a:t>Estudo identificou a década de 1970 como um marco inicial para o reconhecimento de mulheres enquanto "dignas" de serem pesquisadas e de produzirem pesquisa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Claudia </a:t>
            </a:r>
            <a:r>
              <a:rPr lang="pt-BR" dirty="0" err="1" smtClean="0"/>
              <a:t>Andujar</a:t>
            </a:r>
            <a:endParaRPr lang="pt-BR" dirty="0"/>
          </a:p>
        </p:txBody>
      </p:sp>
      <p:pic>
        <p:nvPicPr>
          <p:cNvPr id="4098" name="Picture 2" descr="Estas fotos incríveis dos anos 70 ajudam a entender o que está em jogo na  atual discussão sobre terras indígen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98" y="1619795"/>
            <a:ext cx="7481932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Tragédia </a:t>
            </a:r>
            <a:r>
              <a:rPr lang="pt-BR" sz="2700" b="1" dirty="0" err="1"/>
              <a:t>yanomami</a:t>
            </a:r>
            <a:r>
              <a:rPr lang="pt-BR" sz="2700" b="1" dirty="0"/>
              <a:t> impõe novo modelo de assistência à saúde</a:t>
            </a:r>
            <a:br>
              <a:rPr lang="pt-BR" sz="2700" b="1" dirty="0"/>
            </a:br>
            <a:r>
              <a:rPr lang="pt-BR" sz="2000" dirty="0"/>
              <a:t>Trabalho de profissionais indígenas na atenção primária é </a:t>
            </a:r>
            <a:r>
              <a:rPr lang="pt-BR" sz="2000" dirty="0" smtClean="0"/>
              <a:t>fundamental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1800" b="1" dirty="0" smtClean="0">
                <a:solidFill>
                  <a:srgbClr val="C00000"/>
                </a:solidFill>
              </a:rPr>
              <a:t>Ari </a:t>
            </a:r>
            <a:r>
              <a:rPr lang="pt-BR" sz="1800" b="1" dirty="0" err="1" smtClean="0">
                <a:solidFill>
                  <a:srgbClr val="C00000"/>
                </a:solidFill>
              </a:rPr>
              <a:t>Araujo</a:t>
            </a:r>
            <a:r>
              <a:rPr lang="pt-BR" sz="1800" dirty="0" smtClean="0">
                <a:solidFill>
                  <a:srgbClr val="C00000"/>
                </a:solidFill>
              </a:rPr>
              <a:t>, médico e </a:t>
            </a:r>
            <a:r>
              <a:rPr lang="pt-BR" sz="1800" dirty="0">
                <a:solidFill>
                  <a:srgbClr val="C00000"/>
                </a:solidFill>
              </a:rPr>
              <a:t>doutor pela </a:t>
            </a:r>
            <a:r>
              <a:rPr lang="pt-BR" sz="1800" dirty="0" smtClean="0">
                <a:solidFill>
                  <a:srgbClr val="C00000"/>
                </a:solidFill>
              </a:rPr>
              <a:t>USP</a:t>
            </a:r>
            <a:r>
              <a:rPr lang="pt-BR" sz="1600" dirty="0" smtClean="0">
                <a:solidFill>
                  <a:srgbClr val="C00000"/>
                </a:solidFill>
              </a:rPr>
              <a:t/>
            </a:r>
            <a:br>
              <a:rPr lang="pt-BR" sz="1600" dirty="0" smtClean="0">
                <a:solidFill>
                  <a:srgbClr val="C00000"/>
                </a:solidFill>
              </a:rPr>
            </a:br>
            <a:r>
              <a:rPr lang="pt-BR" sz="1600" dirty="0" smtClean="0">
                <a:solidFill>
                  <a:srgbClr val="C00000"/>
                </a:solidFill>
              </a:rPr>
              <a:t>(membro </a:t>
            </a:r>
            <a:r>
              <a:rPr lang="pt-BR" sz="1600" dirty="0">
                <a:solidFill>
                  <a:srgbClr val="C00000"/>
                </a:solidFill>
              </a:rPr>
              <a:t>da ONG </a:t>
            </a:r>
            <a:r>
              <a:rPr lang="pt-BR" sz="1600" dirty="0" err="1" smtClean="0">
                <a:solidFill>
                  <a:srgbClr val="C00000"/>
                </a:solidFill>
              </a:rPr>
              <a:t>Zoé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>
                <a:solidFill>
                  <a:srgbClr val="C00000"/>
                </a:solidFill>
              </a:rPr>
              <a:t>que apoia populações amazônicas com acesso limitado à </a:t>
            </a:r>
            <a:r>
              <a:rPr lang="pt-BR" sz="1600" dirty="0" smtClean="0">
                <a:solidFill>
                  <a:srgbClr val="C00000"/>
                </a:solidFill>
              </a:rPr>
              <a:t>saúde)</a:t>
            </a:r>
            <a:r>
              <a:rPr lang="pt-BR" sz="1600" dirty="0">
                <a:solidFill>
                  <a:srgbClr val="C00000"/>
                </a:solidFill>
              </a:rPr>
              <a:t/>
            </a:r>
            <a:br>
              <a:rPr lang="pt-BR" sz="1600" dirty="0">
                <a:solidFill>
                  <a:srgbClr val="C00000"/>
                </a:solidFill>
              </a:rPr>
            </a:br>
            <a:r>
              <a:rPr lang="pt-BR" sz="1300" dirty="0">
                <a:solidFill>
                  <a:srgbClr val="C00000"/>
                </a:solidFill>
              </a:rPr>
              <a:t/>
            </a:r>
            <a:br>
              <a:rPr lang="pt-BR" sz="1300" dirty="0">
                <a:solidFill>
                  <a:srgbClr val="C00000"/>
                </a:solidFill>
              </a:rPr>
            </a:br>
            <a:endParaRPr lang="pt-BR" sz="13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Janeiro de 2023. A Fundação </a:t>
            </a:r>
            <a:r>
              <a:rPr lang="pt-BR" dirty="0" err="1"/>
              <a:t>Cartier</a:t>
            </a:r>
            <a:r>
              <a:rPr lang="pt-BR" dirty="0"/>
              <a:t> (França) e o The </a:t>
            </a:r>
            <a:r>
              <a:rPr lang="pt-BR" dirty="0" err="1"/>
              <a:t>Shed</a:t>
            </a:r>
            <a:r>
              <a:rPr lang="pt-BR" dirty="0"/>
              <a:t> (EUA) se preparam para inaugurar a megaexposição "The </a:t>
            </a:r>
            <a:r>
              <a:rPr lang="pt-BR" dirty="0" err="1"/>
              <a:t>Yanomami</a:t>
            </a:r>
            <a:r>
              <a:rPr lang="pt-BR" dirty="0"/>
              <a:t> </a:t>
            </a:r>
            <a:r>
              <a:rPr lang="pt-BR" dirty="0" err="1"/>
              <a:t>Struggle</a:t>
            </a:r>
            <a:r>
              <a:rPr lang="pt-BR" dirty="0"/>
              <a:t>" ("A Luta </a:t>
            </a:r>
            <a:r>
              <a:rPr lang="pt-BR" dirty="0" err="1"/>
              <a:t>Yanomami</a:t>
            </a:r>
            <a:r>
              <a:rPr lang="pt-BR" dirty="0"/>
              <a:t>") em um dos mais nobres espaços artísticos de Nova York. Guiada pelas lentes da fotógrafa e ativista suíço-brasileira Claudia </a:t>
            </a:r>
            <a:r>
              <a:rPr lang="pt-BR" dirty="0" err="1"/>
              <a:t>Andujar</a:t>
            </a:r>
            <a:r>
              <a:rPr lang="pt-BR" dirty="0"/>
              <a:t>, a retrospectiva é dedicada à colaboração entre a artista e os </a:t>
            </a:r>
            <a:r>
              <a:rPr lang="pt-BR" dirty="0" err="1" smtClean="0"/>
              <a:t>yanomami</a:t>
            </a:r>
            <a:r>
              <a:rPr lang="pt-BR" dirty="0" smtClean="0"/>
              <a:t>, </a:t>
            </a:r>
            <a:r>
              <a:rPr lang="pt-BR" dirty="0"/>
              <a:t>grupo indígena ameaçado de extinção que vive na Amazônia, entre o Brasil e a Venezuela</a:t>
            </a:r>
            <a:r>
              <a:rPr lang="pt-BR" dirty="0" smtClean="0"/>
              <a:t>.</a:t>
            </a:r>
          </a:p>
          <a:p>
            <a:r>
              <a:rPr lang="pt-BR" dirty="0"/>
              <a:t>A</a:t>
            </a:r>
            <a:r>
              <a:rPr lang="pt-BR" dirty="0">
                <a:solidFill>
                  <a:srgbClr val="C00000"/>
                </a:solidFill>
              </a:rPr>
              <a:t> tragédia </a:t>
            </a:r>
            <a:r>
              <a:rPr lang="pt-BR" dirty="0" err="1">
                <a:solidFill>
                  <a:srgbClr val="C00000"/>
                </a:solidFill>
              </a:rPr>
              <a:t>yanomami</a:t>
            </a:r>
            <a:r>
              <a:rPr lang="pt-BR" dirty="0">
                <a:solidFill>
                  <a:srgbClr val="C00000"/>
                </a:solidFill>
              </a:rPr>
              <a:t> se dá em um momento no qual pesquisadores de todo o mundo se questionam de forma inédita como mecanismos de discriminação baseados em raça, status migratório e origem indígena (dentre outros fatores) se relacionam a disparidades no acesso à saúde. Diante do aumento de doenças evitáveis e mortes prematuras em populações historicamente desassistidas, a prestigiada revista científica The Lancet lançou no final de 2022 a série de artigos "Racismo, xenofobia, discriminação e saúde". A iniciativa é um convite para que a comunidade científica se debruce sobre o tema em seus níveis estrutural, social, legal e institucional. O Brasil, com sua complexidade racial e étnica, além de inúmeras </a:t>
            </a:r>
            <a:r>
              <a:rPr lang="pt-BR" dirty="0" err="1">
                <a:solidFill>
                  <a:srgbClr val="C00000"/>
                </a:solidFill>
              </a:rPr>
              <a:t>interseccionalidades</a:t>
            </a:r>
            <a:r>
              <a:rPr lang="pt-BR" dirty="0">
                <a:solidFill>
                  <a:srgbClr val="C00000"/>
                </a:solidFill>
              </a:rPr>
              <a:t>, é um laboratório ideal para isso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Tragédia </a:t>
            </a:r>
            <a:r>
              <a:rPr lang="pt-BR" sz="2700" b="1" dirty="0" err="1"/>
              <a:t>yanomami</a:t>
            </a:r>
            <a:r>
              <a:rPr lang="pt-BR" sz="2700" b="1" dirty="0"/>
              <a:t> impõe novo modelo de assistência à saúde</a:t>
            </a:r>
            <a:br>
              <a:rPr lang="pt-BR" sz="2700" b="1" dirty="0"/>
            </a:br>
            <a:r>
              <a:rPr lang="pt-BR" sz="2000" dirty="0"/>
              <a:t>Trabalho de profissionais indígenas na atenção primária é </a:t>
            </a:r>
            <a:r>
              <a:rPr lang="pt-BR" sz="2000" dirty="0" smtClean="0"/>
              <a:t>fundamental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1800" b="1" dirty="0" smtClean="0">
                <a:solidFill>
                  <a:srgbClr val="C00000"/>
                </a:solidFill>
              </a:rPr>
              <a:t>Ari </a:t>
            </a:r>
            <a:r>
              <a:rPr lang="pt-BR" sz="1800" b="1" dirty="0" err="1" smtClean="0">
                <a:solidFill>
                  <a:srgbClr val="C00000"/>
                </a:solidFill>
              </a:rPr>
              <a:t>Araujo</a:t>
            </a:r>
            <a:r>
              <a:rPr lang="pt-BR" sz="1800" dirty="0" smtClean="0">
                <a:solidFill>
                  <a:srgbClr val="C00000"/>
                </a:solidFill>
              </a:rPr>
              <a:t>, médico e </a:t>
            </a:r>
            <a:r>
              <a:rPr lang="pt-BR" sz="1800" dirty="0">
                <a:solidFill>
                  <a:srgbClr val="C00000"/>
                </a:solidFill>
              </a:rPr>
              <a:t>doutor pela </a:t>
            </a:r>
            <a:r>
              <a:rPr lang="pt-BR" sz="1800" dirty="0" smtClean="0">
                <a:solidFill>
                  <a:srgbClr val="C00000"/>
                </a:solidFill>
              </a:rPr>
              <a:t>USP</a:t>
            </a:r>
            <a:r>
              <a:rPr lang="pt-BR" sz="1600" dirty="0" smtClean="0">
                <a:solidFill>
                  <a:srgbClr val="C00000"/>
                </a:solidFill>
              </a:rPr>
              <a:t/>
            </a:r>
            <a:br>
              <a:rPr lang="pt-BR" sz="1600" dirty="0" smtClean="0">
                <a:solidFill>
                  <a:srgbClr val="C00000"/>
                </a:solidFill>
              </a:rPr>
            </a:br>
            <a:r>
              <a:rPr lang="pt-BR" sz="1600" dirty="0" smtClean="0">
                <a:solidFill>
                  <a:srgbClr val="C00000"/>
                </a:solidFill>
              </a:rPr>
              <a:t>(membro </a:t>
            </a:r>
            <a:r>
              <a:rPr lang="pt-BR" sz="1600" dirty="0">
                <a:solidFill>
                  <a:srgbClr val="C00000"/>
                </a:solidFill>
              </a:rPr>
              <a:t>da ONG </a:t>
            </a:r>
            <a:r>
              <a:rPr lang="pt-BR" sz="1600" dirty="0" err="1" smtClean="0">
                <a:solidFill>
                  <a:srgbClr val="C00000"/>
                </a:solidFill>
              </a:rPr>
              <a:t>Zoé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>
                <a:solidFill>
                  <a:srgbClr val="C00000"/>
                </a:solidFill>
              </a:rPr>
              <a:t>que apoia populações amazônicas com acesso limitado à </a:t>
            </a:r>
            <a:r>
              <a:rPr lang="pt-BR" sz="1600" dirty="0" smtClean="0">
                <a:solidFill>
                  <a:srgbClr val="C00000"/>
                </a:solidFill>
              </a:rPr>
              <a:t>saúde)</a:t>
            </a:r>
            <a:r>
              <a:rPr lang="pt-BR" sz="1600" dirty="0">
                <a:solidFill>
                  <a:srgbClr val="C00000"/>
                </a:solidFill>
              </a:rPr>
              <a:t/>
            </a:r>
            <a:br>
              <a:rPr lang="pt-BR" sz="1600" dirty="0">
                <a:solidFill>
                  <a:srgbClr val="C00000"/>
                </a:solidFill>
              </a:rPr>
            </a:br>
            <a:r>
              <a:rPr lang="pt-BR" sz="1300" dirty="0">
                <a:solidFill>
                  <a:srgbClr val="C00000"/>
                </a:solidFill>
              </a:rPr>
              <a:t/>
            </a:r>
            <a:br>
              <a:rPr lang="pt-BR" sz="1300" dirty="0">
                <a:solidFill>
                  <a:srgbClr val="C00000"/>
                </a:solidFill>
              </a:rPr>
            </a:br>
            <a:endParaRPr lang="pt-BR" sz="13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cenário de degradação da saúde indígena no território </a:t>
            </a:r>
            <a:r>
              <a:rPr lang="pt-BR" dirty="0" err="1"/>
              <a:t>yanomami</a:t>
            </a:r>
            <a:r>
              <a:rPr lang="pt-BR" dirty="0"/>
              <a:t> deixa claro que o necessário debate acadêmico não poderá preceder as urgentes ações assistenciais para conter a catástrofe humanitária em curso</a:t>
            </a:r>
            <a:r>
              <a:rPr lang="pt-BR" dirty="0">
                <a:solidFill>
                  <a:srgbClr val="C00000"/>
                </a:solidFill>
              </a:rPr>
              <a:t>. O respeito às </a:t>
            </a:r>
            <a:r>
              <a:rPr lang="pt-BR" dirty="0" err="1">
                <a:solidFill>
                  <a:srgbClr val="C00000"/>
                </a:solidFill>
              </a:rPr>
              <a:t>culturalidades</a:t>
            </a:r>
            <a:r>
              <a:rPr lang="pt-BR" dirty="0">
                <a:solidFill>
                  <a:srgbClr val="C00000"/>
                </a:solidFill>
              </a:rPr>
              <a:t> e saberes ancestrais desses povos, em consonância com o precioso trabalho dos profissionais indígenas na atenção primária à saúde local, é fundamental para não cairmos no clichê do assistencialismo ou da generosidade salvadora. Longe das galerias de arte e dos bancos da academia, essa foi a mais valiosa experiência que a presença em terras amazônicas me trouxe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Medicina se baseia em diferenças raciais que não existem, diz </a:t>
            </a:r>
            <a:r>
              <a:rPr lang="pt-BR" sz="4000" b="1" dirty="0" smtClean="0"/>
              <a:t>biólogo</a:t>
            </a:r>
            <a:br>
              <a:rPr lang="pt-BR" sz="4000" b="1" dirty="0" smtClean="0"/>
            </a:br>
            <a:r>
              <a:rPr lang="pt-BR" sz="3100" b="1" dirty="0"/>
              <a:t>Clarice </a:t>
            </a:r>
            <a:r>
              <a:rPr lang="pt-BR" sz="3100" b="1" dirty="0" err="1" smtClean="0"/>
              <a:t>Cudischevitch</a:t>
            </a:r>
            <a:r>
              <a:rPr lang="pt-BR" sz="3100" b="1" dirty="0" smtClean="0"/>
              <a:t>, </a:t>
            </a:r>
            <a:r>
              <a:rPr lang="pt-BR" sz="3100" b="1" dirty="0" smtClean="0">
                <a:solidFill>
                  <a:srgbClr val="C00000"/>
                </a:solidFill>
              </a:rPr>
              <a:t>FSPaulo, 03/03/23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Para Joseph Graves Jr., prática médica parte de suposições racistas para associar raças a </a:t>
            </a:r>
            <a:r>
              <a:rPr lang="pt-BR" dirty="0" smtClean="0"/>
              <a:t>doenças.</a:t>
            </a:r>
          </a:p>
          <a:p>
            <a:r>
              <a:rPr lang="pt-BR" dirty="0"/>
              <a:t>No século 20, análises biológico-antropológicas e de genética populacional demonstraram de maneira conclusiva que os humanos não têm raças biológicas, e traços físicos como cor da pele e medidas craniofaciais não podem ser usados para delinear grupos raciais. "</a:t>
            </a:r>
            <a:r>
              <a:rPr lang="pt-BR" dirty="0">
                <a:solidFill>
                  <a:srgbClr val="C00000"/>
                </a:solidFill>
              </a:rPr>
              <a:t>Mas a não existência de raça biológica não significa a não existência de racismo</a:t>
            </a:r>
            <a:r>
              <a:rPr lang="pt-BR" dirty="0"/>
              <a:t>", destacou Graves.</a:t>
            </a:r>
          </a:p>
          <a:p>
            <a:r>
              <a:rPr lang="pt-BR" dirty="0"/>
              <a:t>"É claro que algumas adaptações estão ligadas à predisposição a certas doenças – por exemplo, a variação da cor de pele conforme a latitude [e, consequentemente, a maior ou menor exposição ao sol] pode ser associada à predisposição ao câncer de pele", continuou o biólogo. "Mas saber que isso é verdade não é o mesmo que relacionar grupos a determinadas doenças. </a:t>
            </a:r>
          </a:p>
          <a:p>
            <a:r>
              <a:rPr lang="pt-BR" dirty="0" smtClean="0"/>
              <a:t>“é </a:t>
            </a:r>
            <a:r>
              <a:rPr lang="pt-BR" dirty="0"/>
              <a:t>urgente reformar os currículos das escolas de medicina e incluir disciplinas com uma compreensão da ciência moderna acerca da diversidade biológica humana, como a antropologia </a:t>
            </a:r>
            <a:r>
              <a:rPr lang="pt-BR" dirty="0" smtClean="0"/>
              <a:t>biológica”.</a:t>
            </a:r>
            <a:r>
              <a:rPr lang="pt-BR" dirty="0"/>
              <a:t/>
            </a:r>
            <a:br>
              <a:rPr lang="pt-BR" dirty="0"/>
            </a:br>
            <a:r>
              <a:rPr lang="pt-BR" sz="1100" dirty="0">
                <a:hlinkClick r:id="rId2"/>
              </a:rPr>
              <a:t>https://</a:t>
            </a:r>
            <a:r>
              <a:rPr lang="pt-BR" sz="1100" dirty="0" smtClean="0">
                <a:hlinkClick r:id="rId2"/>
              </a:rPr>
              <a:t>www1.folha.uol.com.br/blogs/ciencia-fundamental/2023/03/medicina-se-baseia-em-diferencas-raciais-que-nao-existem-diz-biologo.shtml</a:t>
            </a:r>
            <a:endParaRPr lang="pt-BR" sz="11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7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Claudia </a:t>
            </a:r>
            <a:r>
              <a:rPr lang="pt-BR" dirty="0" err="1" smtClean="0"/>
              <a:t>Andujar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51" y="1819003"/>
            <a:ext cx="6770140" cy="4536000"/>
          </a:xfrm>
        </p:spPr>
      </p:pic>
    </p:spTree>
    <p:extLst>
      <p:ext uri="{BB962C8B-B14F-4D97-AF65-F5344CB8AC3E}">
        <p14:creationId xmlns:p14="http://schemas.microsoft.com/office/powerpoint/2010/main" val="174469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298806" cy="313361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sz="3200" dirty="0" smtClean="0"/>
          </a:p>
          <a:p>
            <a:pPr algn="r"/>
            <a:r>
              <a:rPr lang="pt-BR" sz="3200" b="1" dirty="0" smtClean="0"/>
              <a:t>Experiências </a:t>
            </a:r>
            <a:r>
              <a:rPr lang="pt-BR" sz="3200" b="1" dirty="0"/>
              <a:t>de conhecimento e ecologia dos saberes </a:t>
            </a:r>
            <a:r>
              <a:rPr lang="pt-BR" sz="3200" b="1" dirty="0" smtClean="0"/>
              <a:t>I</a:t>
            </a:r>
          </a:p>
          <a:p>
            <a:pPr algn="r"/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30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'</a:t>
            </a:r>
            <a:r>
              <a:rPr lang="pt-BR" sz="2400" b="1" dirty="0" err="1" smtClean="0"/>
              <a:t>Desritualização</a:t>
            </a:r>
            <a:r>
              <a:rPr lang="pt-BR" sz="2400" b="1" dirty="0"/>
              <a:t>' da morte ameaça identidade cultural dos </a:t>
            </a:r>
            <a:r>
              <a:rPr lang="pt-BR" sz="2400" b="1" dirty="0" err="1" smtClean="0"/>
              <a:t>yanomami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1800" dirty="0"/>
              <a:t>Sepultamento longe da família e circulação de imagens de mortos causam dor aos parentes</a:t>
            </a:r>
            <a:br>
              <a:rPr lang="pt-BR" sz="1800" dirty="0"/>
            </a:br>
            <a:r>
              <a:rPr lang="pt-BR" sz="2400" dirty="0" smtClean="0">
                <a:solidFill>
                  <a:srgbClr val="C00000"/>
                </a:solidFill>
              </a:rPr>
              <a:t>FSPaulo, 03/02/23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rgbClr val="C00000"/>
                </a:solidFill>
              </a:rPr>
              <a:t>A crise humanitária nas comunidades </a:t>
            </a:r>
            <a:r>
              <a:rPr lang="pt-BR" sz="1800" dirty="0" err="1" smtClean="0">
                <a:solidFill>
                  <a:srgbClr val="C00000"/>
                </a:solidFill>
              </a:rPr>
              <a:t>yanomami</a:t>
            </a:r>
            <a:r>
              <a:rPr lang="pt-BR" sz="1800" dirty="0">
                <a:solidFill>
                  <a:srgbClr val="C00000"/>
                </a:solidFill>
              </a:rPr>
              <a:t> sob o cerco de garimpeiros gera um tipo de sofrimento que não se resume às mortes por </a:t>
            </a:r>
            <a:r>
              <a:rPr lang="pt-BR" sz="1800" dirty="0" smtClean="0">
                <a:solidFill>
                  <a:srgbClr val="C00000"/>
                </a:solidFill>
              </a:rPr>
              <a:t>malária e</a:t>
            </a:r>
            <a:r>
              <a:rPr lang="pt-BR" sz="1800" dirty="0">
                <a:solidFill>
                  <a:srgbClr val="C00000"/>
                </a:solidFill>
              </a:rPr>
              <a:t> desnutrição</a:t>
            </a:r>
            <a:r>
              <a:rPr lang="pt-BR" sz="1800" dirty="0"/>
              <a:t>. Segundo a visão desse povo amazônico, os membros da etnia que morrem só podem descansar de vez após um ritual funerário longo e complexo, no qual todos os vestígios do morto são apagados, do corpo aos objetos pessoais –o que inclui quaisquer imagens dele.</a:t>
            </a:r>
          </a:p>
          <a:p>
            <a:pPr algn="just"/>
            <a:r>
              <a:rPr lang="pt-BR" sz="1800" dirty="0"/>
              <a:t>Por isso, tanto o sepultamento de um </a:t>
            </a:r>
            <a:r>
              <a:rPr lang="pt-BR" sz="1800" dirty="0" err="1"/>
              <a:t>yanomami</a:t>
            </a:r>
            <a:r>
              <a:rPr lang="pt-BR" sz="1800" dirty="0"/>
              <a:t> longe de sua família, num cemitério não indígena, quanto a circulação de fotografias e vídeos de indígenas que já morreram causam dor às famílias desses mortos e, segundo a crença do grupo, também aos próprios mortos.</a:t>
            </a:r>
          </a:p>
          <a:p>
            <a:pPr marL="0" indent="0" algn="just">
              <a:buNone/>
            </a:pPr>
            <a:endParaRPr lang="pt-BR" sz="1800" dirty="0" smtClean="0">
              <a:hlinkClick r:id="rId2"/>
            </a:endParaRPr>
          </a:p>
          <a:p>
            <a:pPr marL="0" indent="0" algn="just">
              <a:buNone/>
            </a:pPr>
            <a:endParaRPr lang="pt-BR" sz="1800" dirty="0">
              <a:hlinkClick r:id="rId2"/>
            </a:endParaRPr>
          </a:p>
          <a:p>
            <a:pPr marL="0" indent="0">
              <a:buNone/>
            </a:pPr>
            <a:r>
              <a:rPr lang="pt-BR" sz="1100" dirty="0" smtClean="0">
                <a:hlinkClick r:id="rId2"/>
              </a:rPr>
              <a:t>https</a:t>
            </a:r>
            <a:r>
              <a:rPr lang="pt-BR" sz="1100" dirty="0">
                <a:hlinkClick r:id="rId2"/>
              </a:rPr>
              <a:t>://</a:t>
            </a:r>
            <a:r>
              <a:rPr lang="pt-BR" sz="1100" dirty="0" smtClean="0">
                <a:hlinkClick r:id="rId2"/>
              </a:rPr>
              <a:t>www1.folha.uol.com.br/cotidiano/2023/02/desritualizacao-da-morte-ameaca-identidade-cultural-dos-yanomamis.shtml?utm_source=sharenativo&amp;utm_medium=social&amp;utm_campaign=sharenativo</a:t>
            </a:r>
            <a:endParaRPr lang="pt-BR" sz="1100" dirty="0" smtClean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0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Eduardo </a:t>
            </a:r>
            <a:r>
              <a:rPr lang="pt-BR" b="1" dirty="0" err="1" smtClean="0">
                <a:solidFill>
                  <a:srgbClr val="C00000"/>
                </a:solidFill>
              </a:rPr>
              <a:t>Goes</a:t>
            </a:r>
            <a:r>
              <a:rPr lang="pt-BR" b="1" dirty="0" smtClean="0">
                <a:solidFill>
                  <a:srgbClr val="C00000"/>
                </a:solidFill>
              </a:rPr>
              <a:t> Neves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www.youtube.com/watch?v=fKPci6iAY6E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Nos tempos do Equinócio, 2022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99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332411"/>
            <a:ext cx="9601200" cy="45349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C00000"/>
                </a:solidFill>
              </a:rPr>
              <a:t>Conhecimento </a:t>
            </a:r>
            <a:r>
              <a:rPr lang="pt-BR" sz="4000" b="1" dirty="0">
                <a:solidFill>
                  <a:schemeClr val="tx1"/>
                </a:solidFill>
              </a:rPr>
              <a:t>para quê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4000" b="1" dirty="0" smtClean="0">
                <a:solidFill>
                  <a:srgbClr val="C00000"/>
                </a:solidFill>
              </a:rPr>
              <a:t>Conhecimento</a:t>
            </a:r>
            <a:r>
              <a:rPr lang="pt-BR" sz="4000" b="1" dirty="0" smtClean="0">
                <a:solidFill>
                  <a:schemeClr val="tx1"/>
                </a:solidFill>
              </a:rPr>
              <a:t> para </a:t>
            </a:r>
            <a:r>
              <a:rPr lang="pt-BR" sz="4000" b="1" dirty="0">
                <a:solidFill>
                  <a:schemeClr val="tx1"/>
                </a:solidFill>
              </a:rPr>
              <a:t>quem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4000" b="1" dirty="0" smtClean="0">
                <a:solidFill>
                  <a:srgbClr val="C00000"/>
                </a:solidFill>
              </a:rPr>
              <a:t>Como consolidar a democracia </a:t>
            </a:r>
            <a:r>
              <a:rPr lang="pt-BR" sz="4000" b="1" dirty="0">
                <a:solidFill>
                  <a:srgbClr val="C00000"/>
                </a:solidFill>
              </a:rPr>
              <a:t>a partir dos pilares: </a:t>
            </a:r>
            <a:r>
              <a:rPr lang="pt-BR" sz="4000" b="1" dirty="0">
                <a:solidFill>
                  <a:schemeClr val="tx1"/>
                </a:solidFill>
              </a:rPr>
              <a:t>informação</a:t>
            </a:r>
            <a:r>
              <a:rPr lang="pt-BR" sz="4000" b="1" dirty="0">
                <a:solidFill>
                  <a:srgbClr val="C00000"/>
                </a:solidFill>
              </a:rPr>
              <a:t>, </a:t>
            </a:r>
            <a:r>
              <a:rPr lang="pt-BR" sz="4000" b="1" dirty="0">
                <a:solidFill>
                  <a:schemeClr val="tx1"/>
                </a:solidFill>
              </a:rPr>
              <a:t>conhecimento</a:t>
            </a:r>
            <a:r>
              <a:rPr lang="pt-BR" sz="4000" b="1" dirty="0">
                <a:solidFill>
                  <a:srgbClr val="C00000"/>
                </a:solidFill>
              </a:rPr>
              <a:t> e </a:t>
            </a:r>
            <a:r>
              <a:rPr lang="pt-BR" sz="4000" b="1" dirty="0">
                <a:solidFill>
                  <a:schemeClr val="tx1"/>
                </a:solidFill>
              </a:rPr>
              <a:t>cultura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br>
              <a:rPr lang="pt-BR" sz="4000" b="1" dirty="0">
                <a:solidFill>
                  <a:srgbClr val="C00000"/>
                </a:solidFill>
              </a:rPr>
            </a:br>
            <a:endParaRPr lang="pt-B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Boaventura Sousa Santos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desqualificação dos saberes não-ocidentais consistiu, entre outros dispositivos conceituais, na sua designação como tradicionais e, portanto, como resíduos de um passado sem futuro. Este último caberia exclusivamente à modernidade ocidental. </a:t>
            </a: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marL="0" lvl="0" indent="0" algn="just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www.youtube.com/watch?v=cx3yBN4HKLE</a:t>
            </a:r>
            <a:endParaRPr lang="pt-BR" dirty="0" smtClean="0"/>
          </a:p>
          <a:p>
            <a:pPr marL="0" lv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>
                <a:hlinkClick r:id="rId3"/>
              </a:rPr>
              <a:t>https://alice.ces.uc.pt/news-old/?</a:t>
            </a:r>
            <a:r>
              <a:rPr lang="pt-BR" dirty="0" smtClean="0">
                <a:hlinkClick r:id="rId3"/>
              </a:rPr>
              <a:t>p=4466</a:t>
            </a:r>
            <a:r>
              <a:rPr lang="pt-BR" dirty="0" smtClean="0"/>
              <a:t> </a:t>
            </a:r>
            <a:r>
              <a:rPr lang="pt-BR" dirty="0"/>
              <a:t>(5’09)</a:t>
            </a:r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Direitos Humanos, Democracia e Desenvolvimento</a:t>
            </a:r>
            <a:br>
              <a:rPr lang="pt-BR" dirty="0" smtClean="0"/>
            </a:br>
            <a:r>
              <a:rPr lang="pt-BR" sz="4000" dirty="0" smtClean="0">
                <a:solidFill>
                  <a:srgbClr val="C00000"/>
                </a:solidFill>
              </a:rPr>
              <a:t>Boaventura de Sousa Santos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“As epistemologias do Sul, conforme as tenho formulado, são um conjunto de procedimentos investidos na produção e validação de conhecimentos nascidos das lutas daqueles que têm resistido às sistemáticas opressões do capitalismo, do colonialismo e do patriarcado”.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>
                <a:solidFill>
                  <a:srgbClr val="C00000"/>
                </a:solidFill>
              </a:rPr>
              <a:t>“Diversidade </a:t>
            </a:r>
            <a:r>
              <a:rPr lang="pt-BR" dirty="0">
                <a:solidFill>
                  <a:srgbClr val="C00000"/>
                </a:solidFill>
              </a:rPr>
              <a:t>do mundo continua desprovida de uma epistemologia </a:t>
            </a:r>
            <a:r>
              <a:rPr lang="pt-BR" dirty="0" smtClean="0">
                <a:solidFill>
                  <a:srgbClr val="C00000"/>
                </a:solidFill>
              </a:rPr>
              <a:t>adequada”.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26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Ecologia do Saber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Vagner do Nascimento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www.youtube.com/watch?v=hNxQsVnbRbQ&amp;index=11&amp;list=PLA9qHoDitstqENOIYLdWy-r7JZbRXC_c2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1200" dirty="0" smtClean="0"/>
              <a:t>[2:19‘]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97240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conceito Guarani de território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Marcos dos Santos Tupã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https://www.youtube.com/watch?v=_</a:t>
            </a:r>
            <a:r>
              <a:rPr lang="pt-BR" dirty="0" smtClean="0">
                <a:hlinkClick r:id="rId2"/>
              </a:rPr>
              <a:t>eoA8N1UQe4&amp;list=PLA9qHoDitstqENOIYLdWy-r7JZbRXC_c2&amp;index=12</a:t>
            </a:r>
            <a:endParaRPr lang="pt-BR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/>
              <a:t>[3:31’]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4947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>
                <a:solidFill>
                  <a:srgbClr val="C00000"/>
                </a:solidFill>
              </a:rPr>
              <a:t>EPISTEMOLOGIAS DO </a:t>
            </a:r>
            <a:r>
              <a:rPr lang="pt-BR" sz="4000" dirty="0" smtClean="0">
                <a:solidFill>
                  <a:srgbClr val="C00000"/>
                </a:solidFill>
              </a:rPr>
              <a:t>SUL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Introdução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pPr marL="0" indent="0" algn="ctr">
              <a:buNone/>
            </a:pPr>
            <a:r>
              <a:rPr lang="pt-BR" sz="3100" dirty="0" smtClean="0"/>
              <a:t>B</a:t>
            </a:r>
            <a:r>
              <a:rPr lang="pt-BR" dirty="0" smtClean="0"/>
              <a:t>oaventura </a:t>
            </a:r>
            <a:r>
              <a:rPr lang="pt-BR" dirty="0"/>
              <a:t>de Sousa Santos e Maria Paula Meneses</a:t>
            </a:r>
          </a:p>
        </p:txBody>
      </p:sp>
    </p:spTree>
    <p:extLst>
      <p:ext uri="{BB962C8B-B14F-4D97-AF65-F5344CB8AC3E}">
        <p14:creationId xmlns:p14="http://schemas.microsoft.com/office/powerpoint/2010/main" val="375745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</a:t>
            </a:r>
            <a:r>
              <a:rPr lang="pt-BR" sz="2800" dirty="0" smtClean="0"/>
              <a:t>oaventura de Sousa Santos e Maria Paula Meneses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Nos últimos dois séculos dominou uma epistemologia que eliminou da reflexão epistemológica o contexto cultural e político da produção e reprodução do conhecimento.</a:t>
            </a:r>
          </a:p>
          <a:p>
            <a:r>
              <a:rPr lang="pt-BR" dirty="0" smtClean="0"/>
              <a:t>Quais as consequências de tal </a:t>
            </a:r>
            <a:r>
              <a:rPr lang="pt-BR" dirty="0" err="1" smtClean="0"/>
              <a:t>descontextualização</a:t>
            </a:r>
            <a:r>
              <a:rPr lang="pt-BR" dirty="0" smtClean="0"/>
              <a:t>? São possíveis outras epistemologias?</a:t>
            </a:r>
          </a:p>
          <a:p>
            <a:r>
              <a:rPr lang="pt-BR" dirty="0" smtClean="0"/>
              <a:t>Impacto do </a:t>
            </a:r>
            <a:r>
              <a:rPr lang="pt-BR" dirty="0" smtClean="0">
                <a:solidFill>
                  <a:srgbClr val="C00000"/>
                </a:solidFill>
              </a:rPr>
              <a:t>capitalismo </a:t>
            </a:r>
            <a:r>
              <a:rPr lang="pt-BR" dirty="0" smtClean="0"/>
              <a:t>e do </a:t>
            </a:r>
            <a:r>
              <a:rPr lang="pt-BR" dirty="0" smtClean="0">
                <a:solidFill>
                  <a:srgbClr val="C00000"/>
                </a:solidFill>
              </a:rPr>
              <a:t>colonialismo </a:t>
            </a:r>
            <a:r>
              <a:rPr lang="pt-BR" dirty="0" smtClean="0"/>
              <a:t>modernos na construção das epistemologias dominantes.</a:t>
            </a:r>
          </a:p>
          <a:p>
            <a:r>
              <a:rPr lang="pt-BR" dirty="0" smtClean="0"/>
              <a:t>Não há epistemologias neutras. </a:t>
            </a:r>
          </a:p>
          <a:p>
            <a:r>
              <a:rPr lang="pt-BR" dirty="0" smtClean="0"/>
              <a:t>Toda a experiência social produz e reproduz conhecimentos.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Epistemologia</a:t>
            </a:r>
            <a:r>
              <a:rPr lang="pt-BR" dirty="0" smtClean="0"/>
              <a:t> = toda a noção ou ideia, refletida ou não, sobre as noções do que conta como conhecimento válido.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3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400" dirty="0" smtClean="0"/>
              <a:t>Ideias mestras compartilhadas pelos diferentes autores ao longo do livro:</a:t>
            </a:r>
          </a:p>
          <a:p>
            <a:pPr marL="514350" indent="-514350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Epistemologia dominante </a:t>
            </a:r>
            <a:r>
              <a:rPr lang="pt-BR" dirty="0" smtClean="0"/>
              <a:t>é uma epistemologia contextual assentada numa dupla diferença: a diferença cultural do mundo moderno cristão ocidental e a diferença política do colonialismo e capitalismo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pretensão de universalidade plasma a ciência moderna, resultado da intervenção epistemológica baseada na força com que a intervenção política, econômica e militar do colonialismo e do capitalismo modernos se impuseram aos povos e culturas não-ocidentais e não-cristãos;</a:t>
            </a:r>
          </a:p>
          <a:p>
            <a:pPr marL="514350" indent="-514350">
              <a:buAutoNum type="arabicPeriod"/>
            </a:pPr>
            <a:r>
              <a:rPr lang="pt-BR" dirty="0" err="1" smtClean="0">
                <a:solidFill>
                  <a:srgbClr val="C00000"/>
                </a:solidFill>
              </a:rPr>
              <a:t>Epistemicídio</a:t>
            </a:r>
            <a:r>
              <a:rPr lang="pt-BR" dirty="0" smtClean="0"/>
              <a:t>: supressão dos conhecimentos locais</a:t>
            </a:r>
            <a:r>
              <a:rPr lang="pt-BR" dirty="0" smtClean="0">
                <a:solidFill>
                  <a:srgbClr val="C00000"/>
                </a:solidFill>
              </a:rPr>
              <a:t> → </a:t>
            </a:r>
            <a:r>
              <a:rPr lang="pt-BR" dirty="0" smtClean="0"/>
              <a:t>homogeneização do mundo, obliterando as diferenças culturais;</a:t>
            </a:r>
          </a:p>
          <a:p>
            <a:pPr marL="514350" indent="-514350">
              <a:buAutoNum type="arabicPeriod"/>
            </a:pPr>
            <a:r>
              <a:rPr lang="pt-BR" dirty="0" smtClean="0"/>
              <a:t>Ciência moderna não foi, nos últimos dois séculos, nem um </a:t>
            </a:r>
            <a:r>
              <a:rPr lang="pt-BR" dirty="0" smtClean="0">
                <a:solidFill>
                  <a:srgbClr val="C00000"/>
                </a:solidFill>
              </a:rPr>
              <a:t>mal</a:t>
            </a:r>
            <a:r>
              <a:rPr lang="pt-BR" dirty="0" smtClean="0"/>
              <a:t> incondicional nem um </a:t>
            </a:r>
            <a:r>
              <a:rPr lang="pt-BR" dirty="0" smtClean="0">
                <a:solidFill>
                  <a:srgbClr val="C00000"/>
                </a:solidFill>
              </a:rPr>
              <a:t>bem</a:t>
            </a:r>
            <a:r>
              <a:rPr lang="pt-BR" dirty="0" smtClean="0"/>
              <a:t> incondicional. Ela própria é diversa internamente, o que lhe permite intervenções contraditórias na sociedade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institucionalidade (legitimação).</a:t>
            </a:r>
          </a:p>
          <a:p>
            <a:pPr marL="514350" indent="-514350">
              <a:buAutoNum type="arabicPeriod"/>
            </a:pPr>
            <a:r>
              <a:rPr lang="pt-BR" dirty="0" smtClean="0"/>
              <a:t>Crítica desse regime epistemológico é possível devido a um conjunto de circunstâncias 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revolução da </a:t>
            </a:r>
            <a:r>
              <a:rPr lang="pt-BR" dirty="0" smtClean="0">
                <a:solidFill>
                  <a:srgbClr val="C00000"/>
                </a:solidFill>
              </a:rPr>
              <a:t>informação e da comunicação</a:t>
            </a:r>
            <a:r>
              <a:rPr lang="pt-BR" dirty="0" smtClean="0"/>
              <a:t>. Visualização da diversidade cultural e epistemológica do mundo;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[movimentos sociais]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Reconhecimento da </a:t>
            </a:r>
            <a:r>
              <a:rPr lang="pt-BR" dirty="0" smtClean="0">
                <a:solidFill>
                  <a:srgbClr val="C00000"/>
                </a:solidFill>
              </a:rPr>
              <a:t>diversidade epistemológica </a:t>
            </a:r>
            <a:r>
              <a:rPr lang="pt-BR" dirty="0" smtClean="0"/>
              <a:t>tem lugar no interior assim como na relação entre ciência e outros conhecimentos.  </a:t>
            </a:r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6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30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“(...) o colonialismo, para além de todas as dominações por que é conhecido, foi também uma dominação epistemológica, uma relação extremamente desigual de saber-poder que conduziu à supressão de muitas formas de saber próprias dos povos e/ou nações colonizados. As </a:t>
            </a:r>
            <a:r>
              <a:rPr lang="pt-BR" dirty="0" smtClean="0">
                <a:solidFill>
                  <a:srgbClr val="C00000"/>
                </a:solidFill>
              </a:rPr>
              <a:t>epistemologias do sul </a:t>
            </a:r>
            <a:r>
              <a:rPr lang="pt-BR" dirty="0" smtClean="0"/>
              <a:t>são o conjunto de intervenções epistemológicas que denunciam essa supressão, valorizam os saberes que resistiram com êxito e investigam as condições de um diálogo horizontal entre conhecimentos. A esse diálogo entre saberes chamamos </a:t>
            </a:r>
            <a:r>
              <a:rPr lang="pt-BR" sz="3200" dirty="0" smtClean="0">
                <a:solidFill>
                  <a:srgbClr val="C00000"/>
                </a:solidFill>
              </a:rPr>
              <a:t>ecologias dos saberes</a:t>
            </a:r>
            <a:r>
              <a:rPr lang="pt-BR" dirty="0" smtClean="0"/>
              <a:t>” (p.13).</a:t>
            </a:r>
          </a:p>
          <a:p>
            <a:pPr marL="0" indent="0">
              <a:buNone/>
            </a:pPr>
            <a:r>
              <a:rPr lang="pt-BR" altLang="pt-BR" sz="1600" dirty="0" smtClean="0"/>
              <a:t>[Epistemologias do Sul: </a:t>
            </a:r>
            <a:r>
              <a:rPr lang="pt-BR" altLang="pt-BR" sz="1600" dirty="0" err="1" smtClean="0"/>
              <a:t>desmonumentalizar</a:t>
            </a:r>
            <a:r>
              <a:rPr lang="pt-BR" altLang="pt-BR" sz="1600" dirty="0" smtClean="0"/>
              <a:t> o ocidente – aumentar a conversa do mundo – outras conversas, outros sujeitos que não cabem na concepção ocidental do mundo]</a:t>
            </a:r>
          </a:p>
          <a:p>
            <a:pPr marL="0" indent="0">
              <a:buNone/>
            </a:pPr>
            <a:r>
              <a:rPr lang="pt-BR" altLang="pt-BR" sz="1600" dirty="0" smtClean="0"/>
              <a:t>[“A ecologia dos saberes parte da ideia de que as diferentes formas de saber são incompletas de diferentes modos e que a criação de consciência acerca dessa incompletude recíproca é a pré-condição para que se alcance a justiça cognitiva”.]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10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solidFill>
                  <a:srgbClr val="C00000"/>
                </a:solidFill>
              </a:rPr>
              <a:t>Malcom</a:t>
            </a:r>
            <a:r>
              <a:rPr lang="pt-BR" dirty="0" smtClean="0">
                <a:solidFill>
                  <a:srgbClr val="C00000"/>
                </a:solidFill>
              </a:rPr>
              <a:t> Ferdinand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“A Ecologia é uma confrontação com a pluralidade, com os outros além de mim, visando à instauração de um mundo comum”.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0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PARA ALÉM DO PENSAMENTO ABISSAL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Boaventura de Sousa Santos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Concessão à ciência moderna do </a:t>
            </a:r>
            <a:r>
              <a:rPr lang="pt-BR" dirty="0" smtClean="0">
                <a:solidFill>
                  <a:srgbClr val="C00000"/>
                </a:solidFill>
              </a:rPr>
              <a:t>monopólio</a:t>
            </a:r>
            <a:r>
              <a:rPr lang="pt-BR" dirty="0" smtClean="0"/>
              <a:t> da distinção universal entre o verdadeiro e o falso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formas científicas e não-científicas de verdade. 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Invisibilidade</a:t>
            </a:r>
            <a:r>
              <a:rPr lang="pt-BR" dirty="0" smtClean="0"/>
              <a:t> de formas de conhecimento (desaparecem como conhecimentos relevantes, compreensíveis ou comensuráveis por se encontrarem para além do universo do verdadeiro e do falso). Exclusão. Ver p.31.</a:t>
            </a:r>
          </a:p>
          <a:p>
            <a:r>
              <a:rPr lang="pt-BR" dirty="0" smtClean="0"/>
              <a:t>Não existe justiça social global sem justiça cognitiva global.</a:t>
            </a:r>
          </a:p>
          <a:p>
            <a:r>
              <a:rPr lang="pt-BR" dirty="0" smtClean="0"/>
              <a:t>“Na </a:t>
            </a:r>
            <a:r>
              <a:rPr lang="pt-BR" dirty="0" smtClean="0">
                <a:solidFill>
                  <a:srgbClr val="C00000"/>
                </a:solidFill>
              </a:rPr>
              <a:t>ecologia de saberes </a:t>
            </a:r>
            <a:r>
              <a:rPr lang="pt-BR" dirty="0" smtClean="0"/>
              <a:t>a busca de credibilidade para os conhecimentos não-científicos não implica o descrédito do conhecimento científico” (todos os conhecimentos têm limites internos e externos – intervenção no real):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 utopia do interconhecimento é aprender outros conhecimentos sem esquecer os próprios”.</a:t>
            </a:r>
          </a:p>
          <a:p>
            <a:r>
              <a:rPr lang="pt-BR" sz="2600" dirty="0" smtClean="0"/>
              <a:t>Monocultura da ciência moderna X ecologia dos saberes</a:t>
            </a:r>
          </a:p>
          <a:p>
            <a:r>
              <a:rPr lang="pt-BR" dirty="0" smtClean="0"/>
              <a:t>Todos os conhecimentos sustentam práticas e constituem sujeitos.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Tradução intercultural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Proposta de um programa de pesquisa para a construção epistemológica de uma ecologia dos saberes (p. 55).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81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Michel Foucault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866640"/>
          </a:xfrm>
        </p:spPr>
        <p:txBody>
          <a:bodyPr>
            <a:noAutofit/>
          </a:bodyPr>
          <a:lstStyle/>
          <a:p>
            <a:r>
              <a:rPr lang="pt-BR" sz="2000" dirty="0" smtClean="0"/>
              <a:t>Todo poder engendra um saber. Não há saber neutro. Todo saber é político. </a:t>
            </a:r>
            <a:r>
              <a:rPr lang="pt-BR" sz="2000" dirty="0" smtClean="0">
                <a:solidFill>
                  <a:srgbClr val="C00000"/>
                </a:solidFill>
              </a:rPr>
              <a:t>Todo saber tem sua gênese em relações de poder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Todo ponto de exercício do poder é, ao mesmo tempo, um lugar de formação de saber – assegurar o exercício de um poder.</a:t>
            </a:r>
          </a:p>
          <a:p>
            <a:r>
              <a:rPr lang="pt-BR" sz="2000" dirty="0" smtClean="0"/>
              <a:t>Poder não é um objeto natural, uma essência, uma coisa = é uma prática social constituída historicamente.</a:t>
            </a:r>
          </a:p>
          <a:p>
            <a:r>
              <a:rPr lang="pt-BR" sz="2000" dirty="0" smtClean="0"/>
              <a:t>Poder se exerce em níveis variados e em pontos variados da rede social: microfísica do poder – domínio sobre o corpo, gestão da vida – poder disciplinar (organização do espaço/controle do tempo).</a:t>
            </a:r>
          </a:p>
          <a:p>
            <a:r>
              <a:rPr lang="pt-BR" sz="2000" dirty="0" smtClean="0"/>
              <a:t>Poderes não estão localizados em nenhum ponto específico da estrutura social. Funcionam como uma rede de dispositivos – existem práticas e relações de poder (onde há poder há resistência).</a:t>
            </a:r>
          </a:p>
          <a:p>
            <a:r>
              <a:rPr lang="pt-BR" sz="2000" dirty="0" smtClean="0"/>
              <a:t>Dominação não se baseia apenas na repressão.</a:t>
            </a:r>
          </a:p>
          <a:p>
            <a:r>
              <a:rPr lang="pt-BR" sz="2000" dirty="0" smtClean="0"/>
              <a:t>Como se formaram domínios de saber a partir de práticas políticas disciplinares.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72077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Arquitetura da destruição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Peter Cohen, 1989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www.youtube.com/watch?v=7Z8aQN-L8pI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 smtClean="0"/>
              <a:t>11:33 – 22:34)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Nazismo a partir de uma perspectiva estética: higienização, eugenia, saúde (medicina) – embelezamento, ideal ariano.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267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100" dirty="0" smtClean="0"/>
              <a:t>Cultura com aspas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solidFill>
                  <a:srgbClr val="C00000"/>
                </a:solidFill>
              </a:rPr>
              <a:t>Manuela Carneiro da Cunha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“O pensamento indigenista, ou seja, como os índios são pensados pelos que os regiam – políticos, administradores ou missionários -, é e sempre foi histórico. Sua historicidade significa que não intervêm na política indigenista apenas conveniências e expedientes mas todo um debate de ideias renovado a cada época por novas razões ao mesmo tempo religiosas ou filosóficas, políticas, sociais, jurídicas, em suma, todo um universo de representações...” (p.10).</a:t>
            </a:r>
          </a:p>
          <a:p>
            <a:r>
              <a:rPr lang="pt-BR" dirty="0" smtClean="0"/>
              <a:t>“Numa surpreendente mudança de rumo ideológico, as populações tradicionais da Amazônia, que até recentemente eram consideradas como entraves ao “desenvolvimento’, ou na melhor das hipóteses como candidatas a ele, foram promovidas à linha de frente da modernidade. Essa mudança ocorreu basicamente pela </a:t>
            </a:r>
            <a:r>
              <a:rPr lang="pt-BR" dirty="0" smtClean="0">
                <a:solidFill>
                  <a:srgbClr val="C00000"/>
                </a:solidFill>
              </a:rPr>
              <a:t>associação entre essas populações e os conhecimentos tradicionais e a conservação ambiental. </a:t>
            </a:r>
            <a:r>
              <a:rPr lang="pt-BR" dirty="0" smtClean="0"/>
              <a:t>Ao mesmo tempo, as comunidades indígenas, antes desprezadas ou perseguidas pelos vizinhos da fronteira, transformaram-se de repente em modelos para os demais povos amazônicos despossuídos” (p.277).</a:t>
            </a:r>
            <a:endParaRPr lang="pt-BR" dirty="0"/>
          </a:p>
          <a:p>
            <a:r>
              <a:rPr lang="pt-BR" dirty="0" smtClean="0">
                <a:solidFill>
                  <a:srgbClr val="C00000"/>
                </a:solidFill>
              </a:rPr>
              <a:t>Conhecimentos tradicionais </a:t>
            </a:r>
            <a:r>
              <a:rPr lang="pt-BR" dirty="0" smtClean="0"/>
              <a:t>são conjuntos duradouros de formas particulares de gerar conhecimentos. O conhecimento tradicional, segundo essa visão, não é necessariamente antigo. Tradicionais são seus procedimentos – suas formas, não seus referentes” (p.365)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325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/>
              <a:t>Relações e dissensões entre saberes tradicionais e saber científico</a:t>
            </a:r>
            <a:br>
              <a:rPr lang="pt-BR" sz="4000" dirty="0"/>
            </a:br>
            <a:endParaRPr lang="pt-BR" sz="4000" dirty="0" smtClean="0"/>
          </a:p>
          <a:p>
            <a:pPr marL="0" indent="0" algn="ctr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Manuela </a:t>
            </a:r>
            <a:r>
              <a:rPr lang="pt-BR" dirty="0">
                <a:solidFill>
                  <a:srgbClr val="C00000"/>
                </a:solidFill>
              </a:rPr>
              <a:t>Carneiro da Cunha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853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Enorme diferença entre os conhecimentos tradicionais e o saber científico.</a:t>
            </a:r>
          </a:p>
          <a:p>
            <a:r>
              <a:rPr lang="pt-BR" dirty="0" smtClean="0"/>
              <a:t>O conhecimento indígena é </a:t>
            </a:r>
            <a:r>
              <a:rPr lang="pt-BR" dirty="0" err="1" smtClean="0"/>
              <a:t>conceitualizado</a:t>
            </a:r>
            <a:r>
              <a:rPr lang="pt-BR" dirty="0" smtClean="0"/>
              <a:t> como o avesso das ideias dominantes.</a:t>
            </a:r>
          </a:p>
          <a:p>
            <a:r>
              <a:rPr lang="pt-BR" dirty="0" smtClean="0"/>
              <a:t>O conhecimento científico se afirma, por definição, como verdade absoluta, até que outro paradigma o venha a sobrepujar.</a:t>
            </a:r>
          </a:p>
          <a:p>
            <a:r>
              <a:rPr lang="pt-BR" dirty="0" smtClean="0"/>
              <a:t>Universalidade do conhecimento científico não se aplica aos saberes tradicionais (acolhem as diferenças).</a:t>
            </a:r>
          </a:p>
          <a:p>
            <a:r>
              <a:rPr lang="pt-BR" dirty="0" smtClean="0"/>
              <a:t>Há pelo menos tantos regimes de conhecimento tradicional quanto existem povos.</a:t>
            </a:r>
          </a:p>
          <a:p>
            <a:r>
              <a:rPr lang="pt-BR" dirty="0" smtClean="0"/>
              <a:t>Ambos são formas de procurar saber e agir sobre o mundo. E ambos são obras abertas, inacabadas, se fazendo constantemente.</a:t>
            </a:r>
          </a:p>
          <a:p>
            <a:r>
              <a:rPr lang="pt-BR" dirty="0" smtClean="0"/>
              <a:t>Conhecimento tradicional consiste tanto ou mais em seus processos de investigação quanto nos acervos já prontos transmitidos pelas gerações anteriores. Processos. Modos de fazer. Outros protocolos.</a:t>
            </a:r>
          </a:p>
          <a:p>
            <a:r>
              <a:rPr lang="pt-BR" dirty="0" smtClean="0"/>
              <a:t>Tempo </a:t>
            </a:r>
            <a:r>
              <a:rPr lang="pt-BR" smtClean="0"/>
              <a:t>de experimentação</a:t>
            </a:r>
            <a:endParaRPr lang="pt-BR" dirty="0" smtClean="0"/>
          </a:p>
          <a:p>
            <a:r>
              <a:rPr lang="pt-BR" dirty="0" smtClean="0"/>
              <a:t>Profundas diferenças quanto à definição e ao regime.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788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conhecimento científico é hegemônico.</a:t>
            </a:r>
          </a:p>
          <a:p>
            <a:r>
              <a:rPr lang="pt-BR" dirty="0" smtClean="0"/>
              <a:t>É possível criar pontes entre eles?</a:t>
            </a:r>
          </a:p>
          <a:p>
            <a:r>
              <a:rPr lang="pt-BR" dirty="0" smtClean="0"/>
              <a:t>Lógicas diferentes. Unidades conceituais/unidades perceptuais (qualidades sensíveis</a:t>
            </a:r>
            <a:r>
              <a:rPr lang="pt-BR" dirty="0" smtClean="0"/>
              <a:t>) - </a:t>
            </a:r>
            <a:r>
              <a:rPr lang="pt-BR" dirty="0" smtClean="0"/>
              <a:t>Lévi-Strauss.</a:t>
            </a:r>
          </a:p>
          <a:p>
            <a:r>
              <a:rPr lang="pt-BR" dirty="0" smtClean="0"/>
              <a:t>Lógica conceitual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grandes conquistas tecnológicas e científicas</a:t>
            </a:r>
          </a:p>
          <a:p>
            <a:r>
              <a:rPr lang="pt-BR" dirty="0" smtClean="0"/>
              <a:t>Lógica perceptual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descobertas, invenções e associações notáveis (fundamentado no peso das experiências visuais, auditivas e perceptivas).</a:t>
            </a:r>
          </a:p>
          <a:p>
            <a:r>
              <a:rPr lang="pt-BR" dirty="0" smtClean="0"/>
              <a:t>O que as </a:t>
            </a:r>
            <a:r>
              <a:rPr lang="pt-BR" u="sng" dirty="0" smtClean="0"/>
              <a:t>ciências tradicionais</a:t>
            </a:r>
            <a:r>
              <a:rPr lang="pt-BR" dirty="0" smtClean="0"/>
              <a:t> podem aportar à </a:t>
            </a:r>
            <a:r>
              <a:rPr lang="pt-BR" u="sng" dirty="0" smtClean="0"/>
              <a:t>ciência</a:t>
            </a:r>
            <a:r>
              <a:rPr lang="pt-BR" dirty="0" smtClean="0"/>
              <a:t>? Farmacologia, medicina tradicional, saber ecológico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pt-BR" sz="2100" dirty="0" smtClean="0"/>
              <a:t>“A compreensão dos conceitos de medicina tradicional em geral, e de suas práticas médicas, em particular, pode ser útil na gênese de verdadeira inovação nos paradigmas de uso e desenvolvimento de drogas psicoativas” – Elaine </a:t>
            </a:r>
            <a:r>
              <a:rPr lang="pt-BR" sz="2100" dirty="0" err="1" smtClean="0"/>
              <a:t>Elizabetsky</a:t>
            </a:r>
            <a:r>
              <a:rPr lang="pt-BR" sz="2100" dirty="0" smtClean="0"/>
              <a:t> (p306)</a:t>
            </a:r>
          </a:p>
          <a:p>
            <a:pPr marL="0" indent="0">
              <a:buNone/>
            </a:pPr>
            <a:r>
              <a:rPr lang="pt-BR" b="1" u="sng" dirty="0" smtClean="0"/>
              <a:t>Não é simples validação de conhecimentos tradicionais (condescendência), mas reconhecimento de que os paradigmas e práticas das ciências tradicionais são fontes potenciais de inovação da nossa ciência.</a:t>
            </a:r>
          </a:p>
          <a:p>
            <a:pPr marL="0" indent="0">
              <a:buNone/>
            </a:pPr>
            <a:r>
              <a:rPr lang="pt-BR" dirty="0" smtClean="0"/>
              <a:t>Um dos corolários dessa postura é que </a:t>
            </a:r>
            <a:r>
              <a:rPr lang="pt-BR" dirty="0" smtClean="0">
                <a:solidFill>
                  <a:srgbClr val="C00000"/>
                </a:solidFill>
              </a:rPr>
              <a:t>as ciências tradicionais devem continuar funcionando e pesquisando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363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Conhecimento tradicional considerado </a:t>
            </a:r>
            <a:r>
              <a:rPr lang="pt-BR" dirty="0" smtClean="0">
                <a:solidFill>
                  <a:srgbClr val="C00000"/>
                </a:solidFill>
              </a:rPr>
              <a:t>patrimônio da humanidade </a:t>
            </a:r>
            <a:r>
              <a:rPr lang="pt-BR" dirty="0" smtClean="0"/>
              <a:t>até 1992 – propriedade intelectual.</a:t>
            </a:r>
          </a:p>
          <a:p>
            <a:r>
              <a:rPr lang="pt-BR" dirty="0" smtClean="0"/>
              <a:t>Patentes</a:t>
            </a:r>
          </a:p>
          <a:p>
            <a:r>
              <a:rPr lang="pt-BR" dirty="0" smtClean="0"/>
              <a:t>Aportes do conhecimento tradicional para a farmacologia, para a agronomia.</a:t>
            </a:r>
          </a:p>
          <a:p>
            <a:r>
              <a:rPr lang="pt-BR" dirty="0" smtClean="0"/>
              <a:t>Biopirataria por estrangeiros e por brasileiros.</a:t>
            </a:r>
          </a:p>
          <a:p>
            <a:r>
              <a:rPr lang="pt-BR" dirty="0" smtClean="0"/>
              <a:t>O Brasil “está perdendo uma oportunidade histórica, a de instaurar um regime de colaboração e intercâmbio respeitosos com suas populações tradicionais” (p.309).</a:t>
            </a:r>
          </a:p>
          <a:p>
            <a:r>
              <a:rPr lang="pt-BR" dirty="0" smtClean="0"/>
              <a:t>Desenvolver ciência e tecnologia para a floresta de pé – conhecimentos tradicionais e científicos lado a lado, em </a:t>
            </a:r>
            <a:r>
              <a:rPr lang="pt-BR" dirty="0" smtClean="0">
                <a:solidFill>
                  <a:srgbClr val="C00000"/>
                </a:solidFill>
              </a:rPr>
              <a:t>interação e colaboração</a:t>
            </a:r>
            <a:r>
              <a:rPr lang="pt-BR" dirty="0" smtClean="0"/>
              <a:t>, não fusão. </a:t>
            </a:r>
            <a:r>
              <a:rPr lang="pt-BR" dirty="0" smtClean="0">
                <a:solidFill>
                  <a:srgbClr val="C00000"/>
                </a:solidFill>
              </a:rPr>
              <a:t>Seu valor está na diferença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Encontrar os meios institucionais adequados para preencher três condições: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Reconhecer e valorizar as contribuições dos saberes tradicionais para o conhecimento científico;</a:t>
            </a:r>
          </a:p>
          <a:p>
            <a:pPr marL="514350" indent="-514350">
              <a:buAutoNum type="arabicPeriod"/>
            </a:pPr>
            <a:r>
              <a:rPr lang="pt-BR" dirty="0" smtClean="0"/>
              <a:t>Fazer participar as populações que as originaram nos seus benefícios;</a:t>
            </a:r>
          </a:p>
          <a:p>
            <a:pPr marL="514350" indent="-514350">
              <a:buAutoNum type="arabicPeriod"/>
            </a:pPr>
            <a:r>
              <a:rPr lang="pt-BR" dirty="0" smtClean="0"/>
              <a:t>Preservar a vitalidade da produção do conhecimento tradicional.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91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Enciclopédia de Medicina Tradicional </a:t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</a:rPr>
              <a:t>MATSÉS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>
                <a:hlinkClick r:id="rId2"/>
              </a:rPr>
              <a:t>https://news.mongabay.com/2015/06/amazon-tribe-creates-500-page-traditional-medicine-encyclopedia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Enciclopédia </a:t>
            </a:r>
            <a:r>
              <a:rPr lang="pt-BR" dirty="0" err="1" smtClean="0"/>
              <a:t>xamânica</a:t>
            </a:r>
            <a:r>
              <a:rPr lang="pt-BR" dirty="0" smtClean="0"/>
              <a:t>, escrita a partir da visão de mundo dos </a:t>
            </a:r>
            <a:r>
              <a:rPr lang="pt-BR" dirty="0" err="1" smtClean="0"/>
              <a:t>Matsés</a:t>
            </a:r>
            <a:r>
              <a:rPr lang="pt-BR" dirty="0" smtClean="0"/>
              <a:t>, descrevendo como os animais da floresta estão envolvidos na história natural das  plantas e conectados com as doenças. Conservação </a:t>
            </a:r>
            <a:r>
              <a:rPr lang="pt-BR" dirty="0" err="1" smtClean="0"/>
              <a:t>biocultural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Enciclopédia de medicina tradicional, compilada por cinco xamãs (</a:t>
            </a:r>
            <a:r>
              <a:rPr lang="pt-BR" dirty="0"/>
              <a:t>c</a:t>
            </a:r>
            <a:r>
              <a:rPr lang="pt-BR" dirty="0" smtClean="0"/>
              <a:t>om ajuda da </a:t>
            </a:r>
            <a:r>
              <a:rPr lang="pt-BR" dirty="0" err="1" smtClean="0"/>
              <a:t>Acaté</a:t>
            </a:r>
            <a:r>
              <a:rPr lang="pt-BR" dirty="0" smtClean="0"/>
              <a:t>) detalha cada planta e animal utilizados pelos </a:t>
            </a:r>
            <a:r>
              <a:rPr lang="pt-BR" dirty="0" err="1" smtClean="0"/>
              <a:t>Matsés</a:t>
            </a:r>
            <a:r>
              <a:rPr lang="pt-BR" dirty="0" smtClean="0"/>
              <a:t> (Peru e Brasil) para curar uma infinidade de doenças. Escrito na língua nativa. Além do registro, garantir que o conhecimento não seja roubado por empresas e pesquisadores (biopirataria). Modelo replicável para outras comunidades indígenas. Não será traduzida, publicada ou divulgada fora de suas comunidades.</a:t>
            </a:r>
          </a:p>
          <a:p>
            <a:r>
              <a:rPr lang="pt-BR" dirty="0" smtClean="0"/>
              <a:t>Cada entrada é classificada pelo nome da doença, com uma explicação sobre como reconhecê-la pelos sintomas, a sua causa, quais plantas usar, como preparar o medicamento e opções terapêuticas alternativas. Acompanha uma fotografia feita pelos </a:t>
            </a:r>
            <a:r>
              <a:rPr lang="pt-BR" dirty="0" err="1"/>
              <a:t>M</a:t>
            </a:r>
            <a:r>
              <a:rPr lang="pt-BR" dirty="0" err="1" smtClean="0"/>
              <a:t>atsés</a:t>
            </a:r>
            <a:r>
              <a:rPr lang="pt-BR" dirty="0" smtClean="0"/>
              <a:t> de cada planta nas entradas da enciclopédia.</a:t>
            </a:r>
          </a:p>
          <a:p>
            <a:r>
              <a:rPr lang="pt-BR" dirty="0" smtClean="0"/>
              <a:t>Perspectivas futuras: formar jovens; integrar serviços de saúde “ocidentais” com práticas tradicionais (sistemas de saúde duais – agentes de saúde).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5342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/>
              <a:t>Firma canadense anuncia ayahuasca em pílulas</a:t>
            </a:r>
            <a:r>
              <a:rPr lang="pt-BR" sz="3200" i="1" dirty="0"/>
              <a:t/>
            </a:r>
            <a:br>
              <a:rPr lang="pt-BR" sz="3200" i="1" dirty="0"/>
            </a:br>
            <a:r>
              <a:rPr lang="pt-BR" sz="2000" dirty="0"/>
              <a:t>Plano de patentear extrato padronizado pode enfrentar resistência indígena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2800" dirty="0" smtClean="0">
                <a:solidFill>
                  <a:srgbClr val="C00000"/>
                </a:solidFill>
              </a:rPr>
              <a:t>Marcelo Leite, FSPaulo, 20/12/22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/>
              <a:t>A empresa </a:t>
            </a:r>
            <a:r>
              <a:rPr lang="pt-BR" dirty="0" err="1"/>
              <a:t>Filament</a:t>
            </a:r>
            <a:r>
              <a:rPr lang="pt-BR" dirty="0"/>
              <a:t> Health, do Canadá, mexe com vespeiros ao anunciar um extrato de vegetais com que se prepara a ayahuasca. Pelo Protocolo de Nagoya, tratado internacional sobre biodiversidade, teria de obter consentimento informado e repartir benefícios com povos indígenas, mas não divulga como isso seria </a:t>
            </a:r>
            <a:r>
              <a:rPr lang="pt-BR" dirty="0" smtClean="0"/>
              <a:t>feito.</a:t>
            </a:r>
          </a:p>
          <a:p>
            <a:pPr algn="just"/>
            <a:r>
              <a:rPr lang="pt-BR" dirty="0"/>
              <a:t>P</a:t>
            </a:r>
            <a:r>
              <a:rPr lang="pt-BR" dirty="0" smtClean="0"/>
              <a:t>esquisa </a:t>
            </a:r>
            <a:r>
              <a:rPr lang="pt-BR" dirty="0"/>
              <a:t>clínica vem demonstrando terem </a:t>
            </a:r>
            <a:r>
              <a:rPr lang="pt-BR" dirty="0" smtClean="0"/>
              <a:t>efeito </a:t>
            </a:r>
            <a:r>
              <a:rPr lang="pt-BR" dirty="0"/>
              <a:t>contra depressão e estresse pós-traumático, por exemplo.</a:t>
            </a:r>
            <a:endParaRPr lang="pt-BR" dirty="0" smtClean="0"/>
          </a:p>
          <a:p>
            <a:pPr algn="just"/>
            <a:r>
              <a:rPr lang="pt-BR" dirty="0"/>
              <a:t>A antropóloga brasileira Beatriz </a:t>
            </a:r>
            <a:r>
              <a:rPr lang="pt-BR" dirty="0" err="1"/>
              <a:t>Labate</a:t>
            </a:r>
            <a:r>
              <a:rPr lang="pt-BR" dirty="0"/>
              <a:t>, do Instituto </a:t>
            </a:r>
            <a:r>
              <a:rPr lang="pt-BR" dirty="0" err="1"/>
              <a:t>Chacruna</a:t>
            </a:r>
            <a:r>
              <a:rPr lang="pt-BR" dirty="0"/>
              <a:t> em São Francisco, considera que o projeto da </a:t>
            </a:r>
            <a:r>
              <a:rPr lang="pt-BR" dirty="0" err="1"/>
              <a:t>Filament</a:t>
            </a:r>
            <a:r>
              <a:rPr lang="pt-BR" dirty="0"/>
              <a:t> levanta várias questões éticas. "Houve alguma consulta prévia e informada a organizações indígenas? Há um projeto de reciprocidade ou repartição de benefícios?"</a:t>
            </a:r>
          </a:p>
          <a:p>
            <a:pPr algn="just"/>
            <a:r>
              <a:rPr lang="pt-BR" dirty="0" err="1"/>
              <a:t>Labate</a:t>
            </a:r>
            <a:r>
              <a:rPr lang="pt-BR" dirty="0"/>
              <a:t> aponta a realização recente no Brasil da 4ª Conferência Indígena da Ayahuasca, que reuniu mais de 35 grupos e explicitamente denunciou o patenteamento da ayahuasca e usos comerciais associados. Para a antropóloga, ainda há várias perguntas por responder: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"Quanto dinheiro está sendo dedicado a temas sensíveis e atuais como conservação das espécies naturais, apropriação cultural, justiça, equidade, extrativismo, biopirataria? De onde vêm as plantas usadas na pesquisa? Como reconciliar comercialização, medicalização e o caráter sagrado destas plantas?"</a:t>
            </a:r>
          </a:p>
          <a:p>
            <a:pPr algn="just"/>
            <a:r>
              <a:rPr lang="pt-BR" dirty="0"/>
              <a:t>A ayahuasca, em si, não poderia ser por princípio patenteada, pois não haveria inovação digna de ser protegida por propriedade intelectual numa invenção cuja origem se perde no tempo. A </a:t>
            </a:r>
            <a:r>
              <a:rPr lang="pt-BR" dirty="0" err="1"/>
              <a:t>Filament</a:t>
            </a:r>
            <a:r>
              <a:rPr lang="pt-BR" dirty="0"/>
              <a:t> pode, no entanto, buscar proteção para seus métodos de extração e estabilização dos alcaloides nos vegetais que os indígenas da Amazônia foram pioneiros em combinar.</a:t>
            </a:r>
          </a:p>
        </p:txBody>
      </p:sp>
    </p:spTree>
    <p:extLst>
      <p:ext uri="{BB962C8B-B14F-4D97-AF65-F5344CB8AC3E}">
        <p14:creationId xmlns:p14="http://schemas.microsoft.com/office/powerpoint/2010/main" val="1497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Revista FAPESP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O outro lado da </a:t>
            </a:r>
            <a:r>
              <a:rPr lang="pt-BR" b="1" dirty="0" smtClean="0"/>
              <a:t>ayahuasca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testes iniciais, equipes de Natal e Ribeirão Preto avaliam </a:t>
            </a:r>
            <a:r>
              <a:rPr lang="pt-BR" dirty="0">
                <a:solidFill>
                  <a:srgbClr val="C00000"/>
                </a:solidFill>
              </a:rPr>
              <a:t>ação antidepressiva </a:t>
            </a:r>
            <a:r>
              <a:rPr lang="pt-BR" dirty="0"/>
              <a:t>de chá feito de folhas de arbusto e casca de cipó da </a:t>
            </a:r>
            <a:r>
              <a:rPr lang="pt-BR" dirty="0" smtClean="0"/>
              <a:t>Amazônia.</a:t>
            </a:r>
          </a:p>
          <a:p>
            <a:pPr algn="just"/>
            <a:r>
              <a:rPr lang="pt-BR" dirty="0"/>
              <a:t>“</a:t>
            </a:r>
            <a:r>
              <a:rPr lang="pt-BR" dirty="0">
                <a:solidFill>
                  <a:srgbClr val="C00000"/>
                </a:solidFill>
              </a:rPr>
              <a:t>A psiquiatria necessita de novos medicamentos porque muitos dos que existem hoje não apresentam boa eficácia contra certos casos de depressão</a:t>
            </a:r>
            <a:r>
              <a:rPr lang="pt-BR" dirty="0"/>
              <a:t>”, afirma o psiquiatra Jaime </a:t>
            </a:r>
            <a:r>
              <a:rPr lang="pt-BR" dirty="0" err="1"/>
              <a:t>Hallak</a:t>
            </a:r>
            <a:r>
              <a:rPr lang="pt-BR" dirty="0"/>
              <a:t>. Ele é professor na Universidade de São Paulo em Ribeirão Preto (USP-RP) e coordena uma rede de pesquisadores que investiga o potencial terapêutico dos psicodélicos.</a:t>
            </a:r>
          </a:p>
          <a:p>
            <a:pPr marL="0" indent="0" algn="just">
              <a:buNone/>
            </a:pPr>
            <a:r>
              <a:rPr lang="pt-BR" dirty="0">
                <a:hlinkClick r:id="rId2"/>
              </a:rPr>
              <a:t>https://revistapesquisa.fapesp.br/o-outro-lado-da-ayahuasca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Plantas 'professoras' ensinam a nos relacionar com a floresta, diz </a:t>
            </a:r>
            <a:r>
              <a:rPr lang="pt-BR" b="1" dirty="0" smtClean="0"/>
              <a:t>Jeremy </a:t>
            </a:r>
            <a:r>
              <a:rPr lang="pt-BR" b="1" dirty="0" err="1" smtClean="0"/>
              <a:t>Narby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https://www.youtube.com/watch?v=-</a:t>
            </a:r>
            <a:r>
              <a:rPr lang="pt-BR" dirty="0" smtClean="0">
                <a:hlinkClick r:id="rId2"/>
              </a:rPr>
              <a:t>5Dvn2bnA2o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2023, 12’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hlinkClick r:id="rId2"/>
              </a:rPr>
              <a:t>https://revistapesquisa.fapesp.br/2019/01/10/o-outro-lado-da-ayahuasca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Folha de </a:t>
            </a:r>
            <a:r>
              <a:rPr lang="pt-BR" dirty="0" err="1" smtClean="0"/>
              <a:t>SPaulo</a:t>
            </a:r>
            <a:r>
              <a:rPr lang="pt-BR" dirty="0" smtClean="0"/>
              <a:t>, out/2021</a:t>
            </a:r>
          </a:p>
          <a:p>
            <a:pPr marL="0" indent="0">
              <a:buNone/>
            </a:pPr>
            <a:r>
              <a:rPr lang="pt-BR" sz="2100" dirty="0" smtClean="0"/>
              <a:t>“A </a:t>
            </a:r>
            <a:r>
              <a:rPr lang="pt-BR" sz="2100" dirty="0"/>
              <a:t>psiquiatria pode estar à beira de uma revolução provocada pela retomada de estudos científicos sistemáticos sobre as propriedades terapêuticas de substâncias conhecidas como psicodélicos, parte delas lançada na ilegalidade a partir dos anos 1970.</a:t>
            </a:r>
          </a:p>
          <a:p>
            <a:pPr marL="0" indent="0">
              <a:buNone/>
            </a:pPr>
            <a:r>
              <a:rPr lang="pt-BR" sz="2100" dirty="0"/>
              <a:t>As dificuldades e o tabu envolvidos no avanço da ciência psicodélica parecem cada vez mais ofuscados pelos resultados positivos de testes clínicos que apontam o potencial benefício dessas substâncias no tratamento de problemas de saúde mental tão diversos e severos quanto a depressão, o estresse pós-traumático e a dependência química.</a:t>
            </a:r>
          </a:p>
          <a:p>
            <a:pPr marL="0" indent="0">
              <a:buNone/>
            </a:pPr>
            <a:r>
              <a:rPr lang="pt-BR" sz="2100" dirty="0"/>
              <a:t>Esse ciclo virtuoso, no qual se destaca a participação de uma geração de neurocientistas, psiquiatras e pesquisadores brasileiros, foi apelidado de renascença psicodélica e é o foco de “</a:t>
            </a:r>
            <a:r>
              <a:rPr lang="pt-BR" sz="2100" dirty="0" err="1"/>
              <a:t>Psiconautas</a:t>
            </a:r>
            <a:r>
              <a:rPr lang="pt-BR" sz="2100" dirty="0"/>
              <a:t> - Viagens com a Ciência Psicodélica Brasileira”, novo livro do jornalista e colunista da Folha Marcelo </a:t>
            </a:r>
            <a:r>
              <a:rPr lang="pt-BR" sz="2100" dirty="0" smtClean="0"/>
              <a:t>Leite”.</a:t>
            </a:r>
            <a:endParaRPr lang="pt-BR" sz="2100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505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Uma história social do conhecimento I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Perspectiva </a:t>
            </a:r>
            <a:r>
              <a:rPr lang="pt-BR" dirty="0"/>
              <a:t>histórica nos permite compreender o presente e pensar o </a:t>
            </a:r>
            <a:r>
              <a:rPr lang="pt-BR" dirty="0" smtClean="0"/>
              <a:t>futuro</a:t>
            </a:r>
          </a:p>
          <a:p>
            <a:pPr lvl="0"/>
            <a:r>
              <a:rPr lang="pt-BR" dirty="0" smtClean="0"/>
              <a:t>Concepção </a:t>
            </a:r>
            <a:r>
              <a:rPr lang="pt-BR" dirty="0"/>
              <a:t>do que seja conhecimento é historicamente situada (perspectiva econômica, social, política, cultural). Instituições que abriguem novas concepções do que seja o conhecimento.</a:t>
            </a:r>
          </a:p>
          <a:p>
            <a:pPr lvl="0"/>
            <a:r>
              <a:rPr lang="pt-BR" dirty="0"/>
              <a:t>Conflito, competição, permanente entre </a:t>
            </a:r>
            <a:r>
              <a:rPr lang="pt-BR" dirty="0" smtClean="0"/>
              <a:t>os </a:t>
            </a:r>
            <a:r>
              <a:rPr lang="pt-BR" dirty="0"/>
              <a:t>sistemas intelectuais das elites acadêmicas e os conhecimentos alternativos.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início do período moderno é marcado pela invenção da imprensa com tipos móveis de </a:t>
            </a:r>
            <a:r>
              <a:rPr lang="pt-BR" dirty="0" err="1"/>
              <a:t>Guttenberg</a:t>
            </a:r>
            <a:r>
              <a:rPr lang="pt-BR" dirty="0"/>
              <a:t> (1450), que facilitou a integração entre diferentes conhecimentos, padronizou o conhecimento. </a:t>
            </a:r>
            <a:endParaRPr lang="pt-BR" dirty="0" smtClean="0"/>
          </a:p>
          <a:p>
            <a:pPr lvl="0"/>
            <a:r>
              <a:rPr lang="pt-BR" dirty="0" smtClean="0"/>
              <a:t>Período </a:t>
            </a:r>
            <a:r>
              <a:rPr lang="pt-BR" dirty="0"/>
              <a:t>medieval europeu, os professores universitários eram quase todos membros do clero, e as universidades concentravam-se na transmissão do conhecimento, não em sua produção (p.39). A pluralidade de outros saberes era transmitida de maneira oral, o que mudou com a invenção da imprensa.</a:t>
            </a:r>
          </a:p>
          <a:p>
            <a:pPr lvl="0"/>
            <a:r>
              <a:rPr lang="pt-BR" dirty="0"/>
              <a:t>O Renascimento, e o humanismo que o caracteriza, opôs-se ao saber convencional escolástico que dominava as universidades da Idade Média. Ressurgimento da tradição clássica.</a:t>
            </a:r>
          </a:p>
          <a:p>
            <a:pPr lvl="0"/>
            <a:r>
              <a:rPr lang="pt-BR" dirty="0"/>
              <a:t>A Revolução Científica do século XVII, foi um processo de inovação intelectual que rejeitou tanto a tradição clássica como a medieval, incorporando conhecimentos alternativos ao saber estabelecido (química, botânica). A reboque disso, o monopólio da educação superior desfrutado pelas universidades foi posto à prova, e </a:t>
            </a:r>
            <a:r>
              <a:rPr lang="pt-BR" dirty="0" smtClean="0"/>
              <a:t>houve </a:t>
            </a:r>
            <a:r>
              <a:rPr lang="pt-BR" dirty="0"/>
              <a:t>o surgimento de institutos de pesquisa e do pesquisador profissional. Academias, sec. XVIII, com apoio dos governantes, vão consolidando a sistematização do conhecimento, as trocas </a:t>
            </a:r>
            <a:r>
              <a:rPr lang="pt-BR" dirty="0" smtClean="0"/>
              <a:t>e os </a:t>
            </a:r>
            <a:r>
              <a:rPr lang="pt-BR" dirty="0"/>
              <a:t>intercâmbios.</a:t>
            </a:r>
          </a:p>
          <a:p>
            <a:pPr lvl="0"/>
            <a:r>
              <a:rPr lang="pt-BR" dirty="0" smtClean="0"/>
              <a:t>“</a:t>
            </a:r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s </a:t>
            </a:r>
            <a:r>
              <a:rPr lang="pt-BR" dirty="0">
                <a:solidFill>
                  <a:srgbClr val="C00000"/>
                </a:solidFill>
              </a:rPr>
              <a:t>grupos criativos, marginais e informais de um período regularmente se tornam as organizações formais, dominantes e conservadoras da próxima geração ou da seguinte</a:t>
            </a:r>
            <a:r>
              <a:rPr lang="pt-BR" dirty="0"/>
              <a:t>” (p.51).</a:t>
            </a:r>
          </a:p>
          <a:p>
            <a:pPr lvl="0"/>
            <a:r>
              <a:rPr lang="pt-BR" dirty="0"/>
              <a:t>Período moderno: produção, coleta, armazenamento, recuperação e supressão da informação – conhecimento útil – saber gera efeitos de poder (Foucault) – poder e conhecimento se apoiando mutuamente – informações como parte ordinária do governo, exercício do controle baseado no conhecimento (coleta e sistematização das informações). Controle da vida da população, impostos, alimentá-los em tempo de fome, pestes etc. Gestão – cartografia, estatística – aumento </a:t>
            </a:r>
            <a:r>
              <a:rPr lang="pt-BR" dirty="0" smtClean="0"/>
              <a:t>da </a:t>
            </a:r>
            <a:r>
              <a:rPr lang="pt-BR" dirty="0"/>
              <a:t>informação exigiu guarda e </a:t>
            </a:r>
            <a:r>
              <a:rPr lang="pt-BR" dirty="0" smtClean="0"/>
              <a:t>recuperação.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512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/>
              <a:t>O lugar do conhecimento: centros e periferias</a:t>
            </a:r>
            <a:br>
              <a:rPr lang="pt-BR" sz="4000" dirty="0"/>
            </a:br>
            <a:endParaRPr lang="pt-BR" sz="4000" dirty="0" smtClean="0"/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C00000"/>
                </a:solidFill>
              </a:rPr>
              <a:t>Peter </a:t>
            </a:r>
            <a:r>
              <a:rPr lang="pt-BR" sz="3600" dirty="0">
                <a:solidFill>
                  <a:srgbClr val="C00000"/>
                </a:solidFill>
              </a:rPr>
              <a:t>Burke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31205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O lugar do conhecimento: centros e periferias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Importância dos lugares de conhecimento – produção, circulação</a:t>
            </a:r>
          </a:p>
          <a:p>
            <a:r>
              <a:rPr lang="pt-BR" dirty="0" smtClean="0"/>
              <a:t>Distribuição espacial do conhecimento – conhecimento “</a:t>
            </a:r>
            <a:r>
              <a:rPr lang="pt-BR" dirty="0" smtClean="0">
                <a:solidFill>
                  <a:srgbClr val="C00000"/>
                </a:solidFill>
              </a:rPr>
              <a:t>válido</a:t>
            </a:r>
            <a:r>
              <a:rPr lang="pt-BR" dirty="0" smtClean="0"/>
              <a:t>” – lugares onde o conhecimento foi descoberto, guardado ou elaborado e daqueles para os quais era difundido.</a:t>
            </a:r>
          </a:p>
          <a:p>
            <a:r>
              <a:rPr lang="pt-BR" dirty="0" smtClean="0"/>
              <a:t>Importância das cidades - encruzilhada e pontos de encontro</a:t>
            </a:r>
          </a:p>
          <a:p>
            <a:r>
              <a:rPr lang="pt-BR" dirty="0" smtClean="0"/>
              <a:t>Distribuição desigual do conhecimento: viagens e encontros - dinâmico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O que as pessoas sabiam estava relacionado ao lugar onde viviam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Geografia do conhecimento – </a:t>
            </a:r>
            <a:r>
              <a:rPr lang="pt-BR" dirty="0" err="1" smtClean="0"/>
              <a:t>micronível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macronível</a:t>
            </a:r>
            <a:endParaRPr lang="pt-BR" dirty="0" smtClean="0"/>
          </a:p>
          <a:p>
            <a:r>
              <a:rPr lang="pt-BR" dirty="0" smtClean="0"/>
              <a:t>Espaços de sociabilidade</a:t>
            </a:r>
          </a:p>
          <a:p>
            <a:r>
              <a:rPr lang="pt-BR" dirty="0" smtClean="0"/>
              <a:t>Capítulo se ocupará dos fluxos do conhecimento da “periferia da Europa para seus centros” e na crescente consciência  por parte dos europeus, do mundo para além da Europa.</a:t>
            </a:r>
          </a:p>
          <a:p>
            <a:r>
              <a:rPr lang="pt-BR" dirty="0" smtClean="0"/>
              <a:t>Centralização do conhecimento: aperfeiçoamento  na comunicação física (novos canais) e surgimento do livro impresso: economia mundial, ascensão de grandes cidades (bibliotecas), centralização do poder</a:t>
            </a:r>
          </a:p>
          <a:p>
            <a:r>
              <a:rPr lang="pt-BR" dirty="0" smtClean="0"/>
              <a:t>Interação periferia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501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Gabinete de Curiosidades</a:t>
            </a:r>
            <a:br>
              <a:rPr lang="pt-BR" dirty="0" smtClean="0"/>
            </a:br>
            <a:r>
              <a:rPr lang="pt-BR" sz="2000" dirty="0" smtClean="0"/>
              <a:t>(séculos XVI e XVII)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1838166"/>
            <a:ext cx="3810000" cy="2924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566352"/>
            <a:ext cx="4476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O lugar do conhecimento: centros e periferias</a:t>
            </a:r>
            <a:br>
              <a:rPr lang="pt-BR" sz="3600" dirty="0"/>
            </a:br>
            <a:r>
              <a:rPr lang="pt-BR" sz="3600" dirty="0">
                <a:solidFill>
                  <a:srgbClr val="C00000"/>
                </a:solidFill>
              </a:rPr>
              <a:t>Peter Burke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Intercâmbio: República das Letras: comunidade do </a:t>
            </a:r>
            <a:r>
              <a:rPr lang="pt-BR" dirty="0" smtClean="0"/>
              <a:t>saber nos primórdios da Europa moderna – “redes de informação”.</a:t>
            </a:r>
          </a:p>
          <a:p>
            <a:r>
              <a:rPr lang="pt-BR" dirty="0"/>
              <a:t>C</a:t>
            </a:r>
            <a:r>
              <a:rPr lang="pt-BR" dirty="0" smtClean="0"/>
              <a:t>irculação e </a:t>
            </a:r>
            <a:r>
              <a:rPr lang="pt-BR" dirty="0"/>
              <a:t>cooperação internacional entre essa rede de </a:t>
            </a:r>
            <a:r>
              <a:rPr lang="pt-BR" dirty="0" smtClean="0"/>
              <a:t>letrados - as </a:t>
            </a:r>
            <a:r>
              <a:rPr lang="pt-BR" dirty="0"/>
              <a:t>cidades vão desempenhar importante papel como locais de encontros e troca de informações.</a:t>
            </a:r>
            <a:endParaRPr lang="pt-BR" dirty="0" smtClean="0"/>
          </a:p>
          <a:p>
            <a:r>
              <a:rPr lang="pt-BR" dirty="0" smtClean="0"/>
              <a:t>Entrada na Europa de grande quantidade de “</a:t>
            </a:r>
            <a:r>
              <a:rPr lang="pt-BR" dirty="0" smtClean="0">
                <a:solidFill>
                  <a:srgbClr val="C00000"/>
                </a:solidFill>
              </a:rPr>
              <a:t>conhecimentos exóticos</a:t>
            </a:r>
            <a:r>
              <a:rPr lang="pt-BR" dirty="0" smtClean="0"/>
              <a:t>” – trabalho de campo</a:t>
            </a:r>
          </a:p>
          <a:p>
            <a:r>
              <a:rPr lang="pt-BR" dirty="0" smtClean="0"/>
              <a:t>Importância do comércio – portos – na difusão e troca da informação: comércio ↔ informação</a:t>
            </a:r>
          </a:p>
          <a:p>
            <a:r>
              <a:rPr lang="pt-BR" dirty="0" smtClean="0"/>
              <a:t>Frotas traziam informações</a:t>
            </a:r>
          </a:p>
          <a:p>
            <a:r>
              <a:rPr lang="pt-BR" dirty="0"/>
              <a:t>Poder econômico e político → informação e </a:t>
            </a:r>
            <a:r>
              <a:rPr lang="pt-BR" dirty="0" smtClean="0"/>
              <a:t>conhecimento</a:t>
            </a:r>
          </a:p>
          <a:p>
            <a:r>
              <a:rPr lang="pt-BR" dirty="0" smtClean="0"/>
              <a:t>Portos: Lisboa, Sevilha, Veneza (XV/XVI) – Antuérpia, Amsterdã e Londres (séc. XVII).</a:t>
            </a:r>
          </a:p>
          <a:p>
            <a:r>
              <a:rPr lang="pt-BR" dirty="0" smtClean="0"/>
              <a:t>Grandes cidades Roma, Paris, Londres.</a:t>
            </a:r>
          </a:p>
          <a:p>
            <a:r>
              <a:rPr lang="pt-BR" dirty="0" smtClean="0"/>
              <a:t>Lugares de conhecimento: instituições oficiais e espaços não oficiais (praças, portos, mercados)</a:t>
            </a:r>
          </a:p>
          <a:p>
            <a:r>
              <a:rPr lang="pt-BR" dirty="0" smtClean="0"/>
              <a:t>Imigrantes e refugiados: informação - 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6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ROSANA PAULINO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9737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>
                <a:hlinkClick r:id="rId2"/>
              </a:rPr>
              <a:t>http://</a:t>
            </a:r>
            <a:r>
              <a:rPr lang="pt-BR" sz="1800" dirty="0" smtClean="0">
                <a:hlinkClick r:id="rId2"/>
              </a:rPr>
              <a:t>www.dailymail.co.uk/news/article-3218000/Inside-Sahara-s-abandoned-City-Libraries-Stunning-images-prosperous-town-home-oldest-Islamic-texts-danger-swallowed-sand.html</a:t>
            </a:r>
            <a:endParaRPr lang="pt-BR" sz="1800" dirty="0"/>
          </a:p>
          <a:p>
            <a:r>
              <a:rPr lang="pt-BR" sz="1800" dirty="0" smtClean="0">
                <a:hlinkClick r:id="rId3"/>
              </a:rPr>
              <a:t>https</a:t>
            </a:r>
            <a:r>
              <a:rPr lang="pt-BR" sz="1800" dirty="0">
                <a:hlinkClick r:id="rId3"/>
              </a:rPr>
              <a:t>://</a:t>
            </a:r>
            <a:r>
              <a:rPr lang="pt-BR" sz="1800" dirty="0" smtClean="0">
                <a:hlinkClick r:id="rId3"/>
              </a:rPr>
              <a:t>www.youtube.com/watch?v=DIPgHU_FGB0</a:t>
            </a: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s://thumbs-prod.si-cdn.com/uppmwS2ImDdKKD5rofAsjHn7O3M=/fit-in/1072x0/https:/public-media.smithsonianmag.com/filer/Chinguetti-Mauritani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3590925"/>
            <a:ext cx="4953000" cy="3267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4996"/>
            <a:ext cx="4953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1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 lugar do conhecimento: centros e periferias</a:t>
            </a:r>
            <a:br>
              <a:rPr lang="pt-BR" sz="3200" dirty="0"/>
            </a:br>
            <a:r>
              <a:rPr lang="pt-BR" sz="3200" dirty="0">
                <a:solidFill>
                  <a:srgbClr val="C00000"/>
                </a:solidFill>
              </a:rPr>
              <a:t>Peter Burke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Geografia das bibliotecas</a:t>
            </a:r>
            <a:r>
              <a:rPr lang="pt-BR" dirty="0" smtClean="0"/>
              <a:t>: confirma a predominância de certas cidades europeias</a:t>
            </a:r>
          </a:p>
          <a:p>
            <a:r>
              <a:rPr lang="pt-BR" dirty="0" smtClean="0"/>
              <a:t>Cidades produzindo informações sobre si mesmas: crescente demanda por informação – lugares de circulação da informação, organização</a:t>
            </a:r>
          </a:p>
          <a:p>
            <a:r>
              <a:rPr lang="pt-BR" dirty="0" smtClean="0"/>
              <a:t>Processamento do conhecimento: sistematização (compilar, checar, editar, traduzir, comentar, criticar, sintetizar) – produção do conhecimento por adição e </a:t>
            </a:r>
            <a:r>
              <a:rPr lang="pt-BR" dirty="0" smtClean="0">
                <a:solidFill>
                  <a:srgbClr val="C00000"/>
                </a:solidFill>
              </a:rPr>
              <a:t>adaptação às categorias reconhecidas </a:t>
            </a:r>
            <a:r>
              <a:rPr lang="pt-BR" dirty="0" smtClean="0"/>
              <a:t>(conhecimento das colônias).</a:t>
            </a:r>
          </a:p>
          <a:p>
            <a:r>
              <a:rPr lang="pt-BR" dirty="0" smtClean="0"/>
              <a:t>Conhecimento redistribuído em forma impressa a partir das cidades: grandes cidades europeias eram importantes centros impressores.</a:t>
            </a:r>
          </a:p>
          <a:p>
            <a:pPr marL="0" indent="0">
              <a:buNone/>
            </a:pPr>
            <a:r>
              <a:rPr lang="pt-BR" dirty="0" smtClean="0"/>
              <a:t>“Como os europeus, os chineses e japoneses lidavam com o conhecimento exótico traduzindo-o para suas próprias categorias e encontrando um lugar para ele em seus próprios sistemas de classificação” (p.77): adaptação aos quadros de referência existentes.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988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bg1">
                    <a:lumMod val="65000"/>
                  </a:schemeClr>
                </a:solidFill>
              </a:rPr>
              <a:t>Participação da sociedade para pensar futuro</a:t>
            </a:r>
            <a:endParaRPr lang="pt-BR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</a:t>
            </a:r>
            <a:r>
              <a:rPr lang="pt-BR" sz="2400" dirty="0" smtClean="0">
                <a:solidFill>
                  <a:srgbClr val="C00000"/>
                </a:solidFill>
              </a:rPr>
              <a:t>Boaventura Sousa Santos</a:t>
            </a:r>
            <a:r>
              <a:rPr lang="pt-BR" sz="2400" dirty="0" smtClean="0"/>
              <a:t>: </a:t>
            </a:r>
            <a:r>
              <a:rPr lang="pt-BR" sz="1600" dirty="0" smtClean="0"/>
              <a:t>São possíveis </a:t>
            </a:r>
            <a:r>
              <a:rPr lang="pt-BR" sz="1600" dirty="0" smtClean="0">
                <a:solidFill>
                  <a:srgbClr val="C00000"/>
                </a:solidFill>
              </a:rPr>
              <a:t>outras epistemologias</a:t>
            </a:r>
            <a:r>
              <a:rPr lang="pt-BR" sz="1600" dirty="0" smtClean="0"/>
              <a:t>? Epistemologia dominante - descontextualizada – universalidade – </a:t>
            </a:r>
            <a:r>
              <a:rPr lang="pt-BR" sz="1600" dirty="0" err="1" smtClean="0"/>
              <a:t>Epistemicídio</a:t>
            </a:r>
            <a:r>
              <a:rPr lang="pt-BR" sz="1600" dirty="0" smtClean="0"/>
              <a:t> – supressão dos saberes - obliteração das diferenças culturais – consequências – alternativa: epistemologias do sul (diversidade epistemológica) – tradução intercultural – diálogo entre saberes: ecologia dos saberes. </a:t>
            </a:r>
            <a:r>
              <a:rPr lang="pt-BR" sz="1600" dirty="0" smtClean="0">
                <a:solidFill>
                  <a:srgbClr val="C00000"/>
                </a:solidFill>
              </a:rPr>
              <a:t>Diversidade do mundo continua desprovida de uma epistemologia adequada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sz="2400" dirty="0" smtClean="0">
                <a:solidFill>
                  <a:srgbClr val="C00000"/>
                </a:solidFill>
              </a:rPr>
              <a:t>Manuela Carneiro da Cunha</a:t>
            </a:r>
            <a:r>
              <a:rPr lang="pt-BR" sz="2400" dirty="0" smtClean="0"/>
              <a:t>: </a:t>
            </a:r>
            <a:r>
              <a:rPr lang="pt-BR" sz="1600" dirty="0" smtClean="0"/>
              <a:t>É possível criar </a:t>
            </a:r>
            <a:r>
              <a:rPr lang="pt-BR" sz="1600" dirty="0" smtClean="0">
                <a:solidFill>
                  <a:srgbClr val="C00000"/>
                </a:solidFill>
              </a:rPr>
              <a:t>pontes entre os saberes tradicionais e o saber científico </a:t>
            </a:r>
            <a:r>
              <a:rPr lang="pt-BR" sz="1600" dirty="0" smtClean="0"/>
              <a:t>(reconhecidamente diferentes)? O que as ciências tradicionais podem aportar à ciência? </a:t>
            </a:r>
          </a:p>
          <a:p>
            <a:pPr marL="0" indent="0">
              <a:buNone/>
            </a:pPr>
            <a:r>
              <a:rPr lang="pt-BR" sz="1600" dirty="0" smtClean="0"/>
              <a:t>“Não é simples validação de conhecimentos tradicionais (condescendência), mas </a:t>
            </a:r>
            <a:r>
              <a:rPr lang="pt-BR" sz="1600" dirty="0" smtClean="0">
                <a:solidFill>
                  <a:srgbClr val="C00000"/>
                </a:solidFill>
              </a:rPr>
              <a:t>reconhecimento</a:t>
            </a:r>
            <a:r>
              <a:rPr lang="pt-BR" sz="1600" dirty="0" smtClean="0"/>
              <a:t> de que os paradigmas e práticas das ciências tradicionais são fontes potenciais de inovação da nossa ciência”.</a:t>
            </a:r>
          </a:p>
          <a:p>
            <a:pPr marL="0" indent="0">
              <a:buNone/>
            </a:pPr>
            <a:r>
              <a:rPr lang="pt-BR" dirty="0"/>
              <a:t>3</a:t>
            </a:r>
            <a:r>
              <a:rPr lang="pt-BR" dirty="0" smtClean="0"/>
              <a:t>. </a:t>
            </a:r>
            <a:r>
              <a:rPr lang="pt-BR" sz="2400" dirty="0" smtClean="0">
                <a:solidFill>
                  <a:srgbClr val="C00000"/>
                </a:solidFill>
              </a:rPr>
              <a:t>Peter Burke</a:t>
            </a:r>
            <a:r>
              <a:rPr lang="pt-BR" sz="2400" dirty="0" smtClean="0"/>
              <a:t>:</a:t>
            </a:r>
            <a:r>
              <a:rPr lang="pt-BR" dirty="0" smtClean="0"/>
              <a:t> </a:t>
            </a:r>
            <a:r>
              <a:rPr lang="pt-BR" sz="1600" dirty="0" smtClean="0"/>
              <a:t>Geografia do conhecimento – perspectiva europeia – “Epistemologia do norte”</a:t>
            </a:r>
            <a:r>
              <a:rPr lang="pt-BR" sz="1600" dirty="0"/>
              <a:t> </a:t>
            </a:r>
            <a:r>
              <a:rPr lang="pt-BR" sz="1600" dirty="0" smtClean="0"/>
              <a:t>– saber/poder</a:t>
            </a:r>
          </a:p>
          <a:p>
            <a:pPr marL="0" indent="0">
              <a:buNone/>
            </a:pPr>
            <a:r>
              <a:rPr lang="pt-BR" sz="1600" dirty="0" smtClean="0"/>
              <a:t>como </a:t>
            </a:r>
            <a:r>
              <a:rPr lang="pt-BR" sz="1600" dirty="0"/>
              <a:t>a modernidade </a:t>
            </a:r>
            <a:r>
              <a:rPr lang="pt-BR" sz="1600" dirty="0" smtClean="0"/>
              <a:t>vai definindo o que é </a:t>
            </a:r>
            <a:r>
              <a:rPr lang="pt-BR" sz="1600" dirty="0"/>
              <a:t>conhecimento, as formas dominantes de </a:t>
            </a:r>
            <a:r>
              <a:rPr lang="pt-BR" sz="1600" dirty="0" smtClean="0"/>
              <a:t>conhecimento - distribuição </a:t>
            </a:r>
            <a:r>
              <a:rPr lang="pt-BR" sz="1600" dirty="0"/>
              <a:t>espacial do conhecimento – conhecimento “válido” – lugares onde o conhecimento foi descoberto, guardado ou elaborado e daqueles para os quais era </a:t>
            </a:r>
            <a:r>
              <a:rPr lang="pt-BR" sz="1600" dirty="0" smtClean="0"/>
              <a:t>difundido</a:t>
            </a:r>
            <a:r>
              <a:rPr lang="pt-BR" sz="1600" dirty="0"/>
              <a:t>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fluxos </a:t>
            </a:r>
            <a:r>
              <a:rPr lang="pt-BR" sz="1600" dirty="0"/>
              <a:t>do conhecimento da “periferia da Europa para seus centros”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 crescente </a:t>
            </a:r>
            <a:r>
              <a:rPr lang="pt-BR" sz="1600" dirty="0"/>
              <a:t>consciência  por parte dos europeus, do mundo para além da </a:t>
            </a:r>
            <a:r>
              <a:rPr lang="pt-BR" sz="1600" dirty="0" smtClean="0"/>
              <a:t>Europa. Centralização </a:t>
            </a:r>
            <a:r>
              <a:rPr lang="pt-BR" sz="1600" dirty="0"/>
              <a:t>do </a:t>
            </a:r>
            <a:r>
              <a:rPr lang="pt-BR" sz="1600" dirty="0" smtClean="0"/>
              <a:t>conhecimento.</a:t>
            </a:r>
          </a:p>
        </p:txBody>
      </p:sp>
    </p:spTree>
    <p:extLst>
      <p:ext uri="{BB962C8B-B14F-4D97-AF65-F5344CB8AC3E}">
        <p14:creationId xmlns:p14="http://schemas.microsoft.com/office/powerpoint/2010/main" val="12955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50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dirty="0" smtClean="0"/>
              <a:t>Rosana Paulino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0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ArteBrasileiros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Rosana Paulino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“Naturalmente fui me interessando pela ideia da visualidade e da visibilidade negra, da representação, em especial pela fotografia. E aí entra também a documentação dos artistas viajantes, por exemplo. Minha série </a:t>
            </a:r>
            <a:r>
              <a:rPr lang="pt-BR" i="1" dirty="0"/>
              <a:t>¿História Natural?</a:t>
            </a:r>
            <a:r>
              <a:rPr lang="pt-BR" dirty="0"/>
              <a:t>, por exemplo, o nome já diz tudo. Nada menos natural do que a classificação do outro, dos seres, da fauna e flora. A gente tem que olhar para essa construção que foi feita e que inclusive ainda é usada para justificar uma falsa inferioridade da população negra. E não temos como pensar o país sem levar isso </a:t>
            </a:r>
            <a:r>
              <a:rPr lang="pt-BR" dirty="0" smtClean="0"/>
              <a:t>em conta</a:t>
            </a:r>
            <a:r>
              <a:rPr lang="pt-BR" dirty="0"/>
              <a:t>, varrendo para debaixo do tapete.”</a:t>
            </a:r>
          </a:p>
        </p:txBody>
      </p:sp>
    </p:spTree>
    <p:extLst>
      <p:ext uri="{BB962C8B-B14F-4D97-AF65-F5344CB8AC3E}">
        <p14:creationId xmlns:p14="http://schemas.microsoft.com/office/powerpoint/2010/main" val="274910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/>
              <a:t>Grandes descobertas científicas são cada vez mais raras, aponta estudo</a:t>
            </a:r>
            <a:br>
              <a:rPr lang="pt-BR" sz="2800" dirty="0"/>
            </a:br>
            <a:r>
              <a:rPr lang="pt-BR" sz="2400" dirty="0" smtClean="0">
                <a:solidFill>
                  <a:srgbClr val="C00000"/>
                </a:solidFill>
              </a:rPr>
              <a:t>New York Times, </a:t>
            </a:r>
            <a:r>
              <a:rPr lang="pt-BR" sz="2400" dirty="0" smtClean="0">
                <a:solidFill>
                  <a:schemeClr val="tx1"/>
                </a:solidFill>
              </a:rPr>
              <a:t>30/01/23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200" dirty="0" smtClean="0"/>
              <a:t>Artigo </a:t>
            </a:r>
            <a:r>
              <a:rPr lang="pt-BR" sz="2200" dirty="0"/>
              <a:t>publicado pela revista </a:t>
            </a:r>
            <a:r>
              <a:rPr lang="pt-BR" sz="2200" dirty="0" err="1"/>
              <a:t>Nature</a:t>
            </a:r>
            <a:r>
              <a:rPr lang="pt-BR" sz="2200" dirty="0"/>
              <a:t> aponta que o ritmo geral dos grandes avanços diminuiu drasticamente nos últimos quase três quartos de século</a:t>
            </a:r>
            <a:r>
              <a:rPr lang="pt-BR" sz="2200" dirty="0" smtClean="0"/>
              <a:t>.</a:t>
            </a:r>
            <a:r>
              <a:rPr lang="pt-BR" sz="2200" dirty="0"/>
              <a:t> Avanços reais são poucos diante de volume cada vez maior de pesquisas </a:t>
            </a:r>
            <a:r>
              <a:rPr lang="pt-BR" sz="2200" dirty="0" smtClean="0"/>
              <a:t>feitas.</a:t>
            </a:r>
            <a:endParaRPr lang="pt-BR" sz="2200" dirty="0"/>
          </a:p>
          <a:p>
            <a:r>
              <a:rPr lang="pt-BR" sz="2200" dirty="0"/>
              <a:t>Os pesquisadores responsáveis pelo artigo analisaram milhões de patentes e artigos científicos e mostraram que investigadores e inventores fizeram relativamente poucos avanços e inovações importantes, considerando a montanha crescente de pesquisas científicas e tecnológicas realizadas em todo o mundo.</a:t>
            </a:r>
          </a:p>
          <a:p>
            <a:r>
              <a:rPr lang="pt-BR" sz="2200" dirty="0"/>
              <a:t>Os três analistas constataram entre 1945 e 2010 uma queda constante de descobertas </a:t>
            </a:r>
            <a:r>
              <a:rPr lang="pt-BR" sz="2200" dirty="0" err="1"/>
              <a:t>disruptivas</a:t>
            </a:r>
            <a:r>
              <a:rPr lang="pt-BR" sz="2200" dirty="0"/>
              <a:t> como parcela do aumento de pesquisas, sugerindo que os cientistas hoje tendem a avançar de modo incremental, mais do que descrever saltos intelectuais</a:t>
            </a:r>
            <a:r>
              <a:rPr lang="pt-BR" sz="2200" dirty="0" smtClean="0"/>
              <a:t>.</a:t>
            </a:r>
          </a:p>
          <a:p>
            <a:r>
              <a:rPr lang="pt-BR" sz="2200" dirty="0">
                <a:solidFill>
                  <a:srgbClr val="C00000"/>
                </a:solidFill>
              </a:rPr>
              <a:t>Q</a:t>
            </a:r>
            <a:r>
              <a:rPr lang="pt-BR" sz="2200" dirty="0" smtClean="0">
                <a:solidFill>
                  <a:srgbClr val="C00000"/>
                </a:solidFill>
              </a:rPr>
              <a:t>uestionamentos </a:t>
            </a:r>
            <a:r>
              <a:rPr lang="pt-BR" sz="2200" dirty="0">
                <a:solidFill>
                  <a:srgbClr val="C00000"/>
                </a:solidFill>
              </a:rPr>
              <a:t>sobre até que ponto a ciência está em condições de abrir novas fronteiras e sustentar o tipo de ousadia que desvendou o átomo e o universo e o que pode ser feito para combater a distância crescente entre a ciência e descobertas pioneiras. </a:t>
            </a:r>
            <a:endParaRPr lang="pt-BR" sz="2200" dirty="0" smtClean="0">
              <a:solidFill>
                <a:srgbClr val="C00000"/>
              </a:solidFill>
            </a:endParaRPr>
          </a:p>
          <a:p>
            <a:r>
              <a:rPr lang="pt-BR" sz="2200" dirty="0"/>
              <a:t>Não é de hoje que pesquisadores procuram maneiras objetivas de avaliar o estado da ciência, vista como crucial para o crescimento econômico, o orgulho nacional e a força militar. Ficou mais difícil fazê-lo quando os artigos científicos publicados aumentaram em número, chegando a mais de 1 milhão a cada ano. São mais de 3.000 artigos a cada dia —segundo qualquer critério, um borrão indecifrável.</a:t>
            </a:r>
            <a:endParaRPr lang="pt-BR" sz="2200" dirty="0" smtClean="0">
              <a:hlinkClick r:id="rId2"/>
            </a:endParaRPr>
          </a:p>
          <a:p>
            <a:r>
              <a:rPr lang="pt-BR" sz="2200" dirty="0"/>
              <a:t>Os três analistas descobriram a tendência de avanços incrementais quando estavam usando a forma aprimorada de análise de citações para examinar quase 50 milhões artigos científicos e patentes publicados entre 1945 e 2010. Eles examinaram quatro categorias — ciências da vida e biomedicina, ciências físicas, tecnologia e ciências sociais —e encontraram uma queda constante nas descobertas que qualificaram como "</a:t>
            </a:r>
            <a:r>
              <a:rPr lang="pt-BR" sz="2200" dirty="0" err="1"/>
              <a:t>disruptivas</a:t>
            </a:r>
            <a:r>
              <a:rPr lang="pt-BR" sz="2200" dirty="0"/>
              <a:t>". "Nossos resultados sugerem que o ritmo mais lento da </a:t>
            </a:r>
            <a:r>
              <a:rPr lang="pt-BR" sz="2200" dirty="0" err="1"/>
              <a:t>disrupção</a:t>
            </a:r>
            <a:r>
              <a:rPr lang="pt-BR" sz="2200" dirty="0"/>
              <a:t> pode refletir uma mudança fundamental na natureza da ciência e da tecnologia", escreveram.</a:t>
            </a:r>
            <a:endParaRPr lang="pt-BR" sz="2200" dirty="0">
              <a:hlinkClick r:id="rId2"/>
            </a:endParaRPr>
          </a:p>
          <a:p>
            <a:pPr marL="0" indent="0">
              <a:buNone/>
            </a:pPr>
            <a:r>
              <a:rPr lang="pt-BR" sz="1200" dirty="0" smtClean="0">
                <a:hlinkClick r:id="rId2"/>
              </a:rPr>
              <a:t>https</a:t>
            </a:r>
            <a:r>
              <a:rPr lang="pt-BR" sz="1200" dirty="0">
                <a:hlinkClick r:id="rId2"/>
              </a:rPr>
              <a:t>://</a:t>
            </a:r>
            <a:r>
              <a:rPr lang="pt-BR" sz="1200" dirty="0" smtClean="0">
                <a:hlinkClick r:id="rId2"/>
              </a:rPr>
              <a:t>www1.folha.uol.com.br/ciencia/2023/01/grandes-descobertas-cientificas-sao-cada-vez-mais-raras-aponta-estudo.shtml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2227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4080</Words>
  <Application>Microsoft Office PowerPoint</Application>
  <PresentationFormat>Widescreen</PresentationFormat>
  <Paragraphs>289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Tema do Office</vt:lpstr>
      <vt:lpstr>Paulo Leminski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Rosana Paulino</vt:lpstr>
      <vt:lpstr>ArteBrasileiros Rosana Paulino</vt:lpstr>
      <vt:lpstr>Grandes descobertas científicas são cada vez mais raras, aponta estudo New York Times, 30/01/23</vt:lpstr>
      <vt:lpstr>Análise de milhões de artigos e patentes sugere que a ciência está ficando menos disruptiva Revista FAPESP, março 2023 </vt:lpstr>
      <vt:lpstr>Pesquisa realizada pelo Instituto Nacional de Ciência e Tecnologia em Comunicação Pública da Ciência e Tecnologia (INCT-CPCT) – 2022  https://www.inct-cpct.ufpa.br/wp-content/uploads/2022/12/Resumo_executivo_Confianca_Ciencia_VF_Ascom_5-1.pdf  </vt:lpstr>
      <vt:lpstr>Destaques</vt:lpstr>
      <vt:lpstr>Fontes mais confiáveis</vt:lpstr>
      <vt:lpstr>Jornal da USP, 09/03/23</vt:lpstr>
      <vt:lpstr>Claudia Andujar</vt:lpstr>
      <vt:lpstr>Tragédia yanomami impõe novo modelo de assistência à saúde Trabalho de profissionais indígenas na atenção primária é fundamental  Ari Araujo, médico e doutor pela USP (membro da ONG Zoé que apoia populações amazônicas com acesso limitado à saúde)  </vt:lpstr>
      <vt:lpstr>Tragédia yanomami impõe novo modelo de assistência à saúde Trabalho de profissionais indígenas na atenção primária é fundamental  Ari Araujo, médico e doutor pela USP (membro da ONG Zoé que apoia populações amazônicas com acesso limitado à saúde)  </vt:lpstr>
      <vt:lpstr>Medicina se baseia em diferenças raciais que não existem, diz biólogo Clarice Cudischevitch, FSPaulo, 03/03/23 </vt:lpstr>
      <vt:lpstr>Claudia Andujar</vt:lpstr>
      <vt:lpstr>'Desritualização' da morte ameaça identidade cultural dos yanomami Sepultamento longe da família e circulação de imagens de mortos causam dor aos parentes FSPaulo, 03/02/23</vt:lpstr>
      <vt:lpstr>Eduardo Goes Neves</vt:lpstr>
      <vt:lpstr>Apresentação do PowerPoint</vt:lpstr>
      <vt:lpstr>Boaventura Sousa Santos</vt:lpstr>
      <vt:lpstr>Direitos Humanos, Democracia e Desenvolvimento Boaventura de Sousa Santos</vt:lpstr>
      <vt:lpstr>Ecologia do Saber Vagner do Nascimento</vt:lpstr>
      <vt:lpstr>O conceito Guarani de território Marcos dos Santos Tupã</vt:lpstr>
      <vt:lpstr>Apresentação do PowerPoint</vt:lpstr>
      <vt:lpstr>EPISTEMOLOGIAS DO SUL Boaventura de Sousa Santos e Maria Paula Meneses</vt:lpstr>
      <vt:lpstr>EPISTEMOLOGIAS DO SUL Boaventura de Sousa Santos e Maria Paula Meneses</vt:lpstr>
      <vt:lpstr>EPISTEMOLOGIAS DO SUL Boaventura de Sousa Santos e Maria Paula Meneses</vt:lpstr>
      <vt:lpstr>Malcom Ferdinand</vt:lpstr>
      <vt:lpstr>PARA ALÉM DO PENSAMENTO ABISSAL Boaventura de Sousa Santos</vt:lpstr>
      <vt:lpstr>Michel Foucault</vt:lpstr>
      <vt:lpstr>Arquitetura da destruição Peter Cohen, 1989</vt:lpstr>
      <vt:lpstr>Cultura com aspas Manuela Carneiro da Cunha</vt:lpstr>
      <vt:lpstr>Apresentação do PowerPoint</vt:lpstr>
      <vt:lpstr>Relações e dissensões entre saberes tradicionais e saber científico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Enciclopédia de Medicina Tradicional  MATSÉS</vt:lpstr>
      <vt:lpstr>Firma canadense anuncia ayahuasca em pílulas Plano de patentear extrato padronizado pode enfrentar resistência indígena Marcelo Leite, FSPaulo, 20/12/22</vt:lpstr>
      <vt:lpstr>Revista FAPESP O outro lado da ayahuasca </vt:lpstr>
      <vt:lpstr>Plantas 'professoras' ensinam a nos relacionar com a floresta, diz Jeremy Narby </vt:lpstr>
      <vt:lpstr>Apresentação do PowerPoint</vt:lpstr>
      <vt:lpstr>Uma história social do conhecimento I Peter Burke</vt:lpstr>
      <vt:lpstr>Apresentação do PowerPoint</vt:lpstr>
      <vt:lpstr>O lugar do conhecimento: centros e periferias Peter Burke</vt:lpstr>
      <vt:lpstr>Gabinete de Curiosidades (séculos XVI e XVII)</vt:lpstr>
      <vt:lpstr>O lugar do conhecimento: centros e periferias Peter Burke</vt:lpstr>
      <vt:lpstr>Apresentação do PowerPoint</vt:lpstr>
      <vt:lpstr>O lugar do conhecimento: centros e periferias Peter Burke</vt:lpstr>
      <vt:lpstr>Participação da sociedade para pensar futuro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de conhecimento e ecologia dos saberes I</dc:title>
  <dc:creator>lucia maciel barbosa de oliveira</dc:creator>
  <cp:lastModifiedBy>Conta da Microsoft</cp:lastModifiedBy>
  <cp:revision>161</cp:revision>
  <dcterms:created xsi:type="dcterms:W3CDTF">2018-03-05T13:07:36Z</dcterms:created>
  <dcterms:modified xsi:type="dcterms:W3CDTF">2023-04-18T11:55:24Z</dcterms:modified>
</cp:coreProperties>
</file>