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2" r:id="rId2"/>
    <p:sldMasterId id="2147483674" r:id="rId3"/>
  </p:sldMasterIdLst>
  <p:notesMasterIdLst>
    <p:notesMasterId r:id="rId19"/>
  </p:notesMasterIdLst>
  <p:sldIdLst>
    <p:sldId id="257" r:id="rId4"/>
    <p:sldId id="288" r:id="rId5"/>
    <p:sldId id="293" r:id="rId6"/>
    <p:sldId id="287" r:id="rId7"/>
    <p:sldId id="260" r:id="rId8"/>
    <p:sldId id="282" r:id="rId9"/>
    <p:sldId id="279" r:id="rId10"/>
    <p:sldId id="291" r:id="rId11"/>
    <p:sldId id="292" r:id="rId12"/>
    <p:sldId id="262" r:id="rId13"/>
    <p:sldId id="290" r:id="rId14"/>
    <p:sldId id="294" r:id="rId15"/>
    <p:sldId id="284" r:id="rId16"/>
    <p:sldId id="285" r:id="rId17"/>
    <p:sldId id="289" r:id="rId18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70" d="100"/>
          <a:sy n="70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2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4DDBE-3F67-45C5-902C-EC583528543D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789F4-029E-4103-B002-2FFDD480A5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25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8/30/2023 8:54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76860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8/30/2023 9:40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1719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8/30/2023 9:41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9295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8/30/2023 9:39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59677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8/30/2023 8:54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0314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8/30/2023 9:39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1136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8/30/2023 8:54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1058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8/30/2023 8:54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6445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8/30/2023 9:22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7394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8/30/2023 8:54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9791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8/30/2023 8:54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5629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8/30/2023 8:54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5558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8/30/2023 9:30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5318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8/30/2023 8:54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715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8/30/2023 8:54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48185"/>
            <a:ext cx="6172200" cy="49736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200" y="9448185"/>
            <a:ext cx="684213" cy="49736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10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/>
              <a:t>Clique para editar o estilo do subtítulo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ítulo e Conteúdo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/>
              <a:t>Clique para editar o título mestre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ítulo e Conteúdo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/>
              <a:t>Clique para editar o título mestre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/>
              <a:t>Clique para editar o estilo do subtítulo mestre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/>
              <a:t>Clique para editar o estilo do título Mestre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/>
              <a:t>Clique para editar o estilo do subtítulo mestre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/>
              <a:t>Clique para editar o título mestre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/>
              <a:t>Clique para editar o título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571873" y="1269727"/>
            <a:ext cx="7681913" cy="3887465"/>
          </a:xfrm>
        </p:spPr>
        <p:txBody>
          <a:bodyPr/>
          <a:lstStyle/>
          <a:p>
            <a:pPr algn="ctr">
              <a:tabLst>
                <a:tab pos="2806065" algn="ctr"/>
                <a:tab pos="5612130" algn="r"/>
              </a:tabLst>
            </a:pP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FACULDADE DE DIREITO DA UNIVERSIDADE DE SÃO PAULO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t-BR" sz="1800" b="1" i="1" kern="0" dirty="0">
                <a:effectLst/>
                <a:latin typeface="Times New Roman" panose="02020603050405020304" pitchFamily="18" charset="0"/>
              </a:rPr>
              <a:t>DEPARTAMENTO DE DIREITO ECONÔMICO, FINANCEIRO E TRIBUTÁRIO</a:t>
            </a:r>
          </a:p>
          <a:p>
            <a:pPr algn="ctr"/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t-BR" sz="1800" b="1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Disciplinas Interdepartamentais da Faculdade de Direito 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t-BR" sz="1800" b="1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t-BR" sz="1800" b="1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Disciplina: 0200105 - Direito Desportivo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pt-BR" altLang="pt-BR" dirty="0">
              <a:latin typeface="Garamond" panose="02020404030301010803" pitchFamily="18" charset="0"/>
            </a:endParaRPr>
          </a:p>
          <a:p>
            <a:pPr algn="ctr"/>
            <a:endParaRPr lang="pt-BR" altLang="pt-BR" dirty="0">
              <a:latin typeface="Garamond" panose="02020404030301010803" pitchFamily="18" charset="0"/>
            </a:endParaRPr>
          </a:p>
          <a:p>
            <a:pPr algn="ctr"/>
            <a:r>
              <a:rPr lang="pt-BR" altLang="pt-BR" dirty="0">
                <a:latin typeface="Garamond" panose="02020404030301010803" pitchFamily="18" charset="0"/>
              </a:rPr>
              <a:t>Constitucionalização do Desporto</a:t>
            </a:r>
          </a:p>
          <a:p>
            <a:pPr algn="ctr"/>
            <a:endParaRPr lang="pt-BR" altLang="pt-BR" dirty="0">
              <a:latin typeface="Garamond" panose="02020404030301010803" pitchFamily="18" charset="0"/>
            </a:endParaRPr>
          </a:p>
          <a:p>
            <a:pPr algn="ctr"/>
            <a:endParaRPr lang="pt-BR" altLang="pt-BR" dirty="0">
              <a:latin typeface="Garamond" panose="02020404030301010803" pitchFamily="18" charset="0"/>
            </a:endParaRPr>
          </a:p>
          <a:p>
            <a:pPr algn="ctr"/>
            <a:endParaRPr lang="pt-BR" altLang="pt-BR" dirty="0">
              <a:latin typeface="Garamond" panose="02020404030301010803" pitchFamily="18" charset="0"/>
            </a:endParaRPr>
          </a:p>
          <a:p>
            <a:pPr algn="r"/>
            <a:r>
              <a:rPr lang="pt-BR" altLang="pt-BR" sz="1800" dirty="0">
                <a:latin typeface="Garamond" panose="02020404030301010803" pitchFamily="18" charset="0"/>
              </a:rPr>
              <a:t>José Francisco Cimino Manssur</a:t>
            </a:r>
          </a:p>
          <a:p>
            <a:pPr algn="r"/>
            <a:endParaRPr lang="pt-BR" altLang="pt-BR" dirty="0">
              <a:latin typeface="Garamond" panose="02020404030301010803" pitchFamily="18" charset="0"/>
            </a:endParaRP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E6CA0FF8-C26F-4976-A5D1-D4F757CC39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265925"/>
              </p:ext>
            </p:extLst>
          </p:nvPr>
        </p:nvGraphicFramePr>
        <p:xfrm>
          <a:off x="179512" y="188640"/>
          <a:ext cx="106045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m de Bitmap" r:id="rId3" imgW="1523810" imgH="1552792" progId="Paint.Picture">
                  <p:embed/>
                </p:oleObj>
              </mc:Choice>
              <mc:Fallback>
                <p:oleObj name="Imagem de Bitmap" r:id="rId3" imgW="1523810" imgH="1552792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88640"/>
                        <a:ext cx="1060450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4188" y="549275"/>
            <a:ext cx="2689069" cy="34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Desporto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Educacional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/>
          </p:cNvSpPr>
          <p:nvPr/>
        </p:nvSpPr>
        <p:spPr bwMode="auto">
          <a:xfrm>
            <a:off x="449483" y="1268760"/>
            <a:ext cx="8213725" cy="482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defPPr>
              <a:defRPr lang="en-US"/>
            </a:defPPr>
            <a:lvl1pPr marL="396875" indent="-396875" defTabSz="914363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>
                <a:latin typeface="Garamond" panose="02020404030301010803" pitchFamily="18" charset="0"/>
              </a:defRPr>
            </a:lvl1pPr>
            <a:lvl2pPr marL="914400" indent="-3968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/>
            </a:lvl2pPr>
            <a:lvl3pPr marL="1258888" indent="-344488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3pPr>
            <a:lvl4pPr marL="1604963" indent="-3460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4pPr>
            <a:lvl5pPr marL="1941513" indent="-336550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5pPr>
            <a:lvl6pPr marL="2514499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681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8863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045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>
              <a:buNone/>
            </a:pPr>
            <a:r>
              <a:rPr lang="pt-BR" altLang="pt-BR" dirty="0"/>
              <a:t> </a:t>
            </a:r>
          </a:p>
          <a:p>
            <a:endParaRPr lang="pt-BR" altLang="pt-BR" sz="2000" dirty="0"/>
          </a:p>
          <a:p>
            <a:r>
              <a:rPr lang="pt-BR" altLang="pt-BR" sz="2000" dirty="0"/>
              <a:t>Política Esportiva do Brasil </a:t>
            </a:r>
          </a:p>
          <a:p>
            <a:endParaRPr lang="pt-BR" altLang="pt-BR" sz="2000" dirty="0"/>
          </a:p>
          <a:p>
            <a:pPr marL="517525" lvl="1" indent="0">
              <a:buNone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 lvl="1"/>
            <a:r>
              <a:rPr lang="pt-BR" altLang="pt-BR" sz="2000" dirty="0">
                <a:latin typeface="Garamond" panose="02020404030301010803" pitchFamily="18" charset="0"/>
              </a:rPr>
              <a:t> 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Conceito de legado</a:t>
            </a:r>
          </a:p>
          <a:p>
            <a:pPr lvl="1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517525" lvl="1" indent="0">
              <a:buNone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Administrar é escolher prioridades</a:t>
            </a:r>
          </a:p>
          <a:p>
            <a:pPr lvl="1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Prioridades escolhidas na realização dos grandes eventos esportivos no Brasil </a:t>
            </a:r>
          </a:p>
          <a:p>
            <a:pPr lvl="1"/>
            <a:endParaRPr lang="pt-BR" altLang="pt-BR" sz="3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10217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4188" y="549275"/>
            <a:ext cx="6908623" cy="34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pt-BR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Destinação prioritária de recursos para o desporto educacional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/>
          </p:cNvSpPr>
          <p:nvPr/>
        </p:nvSpPr>
        <p:spPr bwMode="auto">
          <a:xfrm>
            <a:off x="468313" y="1793716"/>
            <a:ext cx="8213725" cy="3541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altLang="pt-BR" sz="2000" dirty="0">
                <a:latin typeface="Garamond" panose="02020404030301010803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altLang="pt-BR" sz="2000" dirty="0">
                <a:latin typeface="Garamond" panose="02020404030301010803" pitchFamily="18" charset="0"/>
              </a:rPr>
              <a:t> Ausência de cumprimento pelo Estado</a:t>
            </a: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br>
              <a:rPr lang="pt-BR" sz="1200" dirty="0"/>
            </a:br>
            <a:endParaRPr lang="pt-BR" altLang="pt-BR" sz="20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altLang="pt-BR" sz="2000" dirty="0">
                <a:latin typeface="Garamond" panose="02020404030301010803" pitchFamily="18" charset="0"/>
              </a:rPr>
              <a:t>Recente Lei 14.193, de 6 de agosto de 2021 (“Lei da SAF”) introduziu o Programa de Desenvolvimento Educacional e Social (PDE)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t-BR" altLang="pt-BR" sz="1600" dirty="0">
              <a:latin typeface="Garamond" panose="020204040303010108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t-BR" altLang="pt-BR" sz="1600" dirty="0">
                <a:latin typeface="Garamond" panose="02020404030301010803" pitchFamily="18" charset="0"/>
              </a:rPr>
              <a:t>Convênio entre escolas e </a:t>
            </a:r>
            <a:r>
              <a:rPr lang="pt-BR" altLang="pt-BR" sz="1600" dirty="0" err="1">
                <a:latin typeface="Garamond" panose="02020404030301010803" pitchFamily="18" charset="0"/>
              </a:rPr>
              <a:t>SAFs</a:t>
            </a:r>
            <a:endParaRPr lang="pt-BR" altLang="pt-BR" sz="16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 marL="517525" lvl="1" indent="0">
              <a:buNone/>
            </a:pPr>
            <a:endParaRPr lang="pt-BR" altLang="pt-BR" sz="1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01988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4188" y="549275"/>
            <a:ext cx="3614003" cy="34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Desporto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Educacional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na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LGE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/>
          </p:cNvSpPr>
          <p:nvPr/>
        </p:nvSpPr>
        <p:spPr bwMode="auto">
          <a:xfrm>
            <a:off x="449483" y="1268760"/>
            <a:ext cx="8213725" cy="5101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defPPr>
              <a:defRPr lang="en-US"/>
            </a:defPPr>
            <a:lvl1pPr marL="396875" indent="-396875" defTabSz="914363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>
                <a:latin typeface="Garamond" panose="02020404030301010803" pitchFamily="18" charset="0"/>
              </a:defRPr>
            </a:lvl1pPr>
            <a:lvl2pPr marL="914400" indent="-3968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/>
            </a:lvl2pPr>
            <a:lvl3pPr marL="1258888" indent="-344488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3pPr>
            <a:lvl4pPr marL="1604963" indent="-3460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4pPr>
            <a:lvl5pPr marL="1941513" indent="-336550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5pPr>
            <a:lvl6pPr marL="2514499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681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8863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045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>
              <a:buNone/>
            </a:pPr>
            <a:r>
              <a:rPr lang="pt-BR" altLang="pt-BR" dirty="0"/>
              <a:t> </a:t>
            </a:r>
          </a:p>
          <a:p>
            <a:r>
              <a:rPr lang="pt-BR" sz="1800" b="0" i="0" dirty="0">
                <a:effectLst/>
                <a:latin typeface="Arial" panose="020B0604020202020204" pitchFamily="34" charset="0"/>
              </a:rPr>
              <a:t>Art. 10. Considera-se esporte educacional aquele praticado nos sistemas de ensino e em formas assistemáticas de educação, evitando-se a seletividade e a </a:t>
            </a:r>
            <a:r>
              <a:rPr lang="pt-BR" sz="1800" b="0" i="0" dirty="0" err="1">
                <a:effectLst/>
                <a:latin typeface="Arial" panose="020B0604020202020204" pitchFamily="34" charset="0"/>
              </a:rPr>
              <a:t>hipercompetitividade</a:t>
            </a:r>
            <a:r>
              <a:rPr lang="pt-BR" sz="1800" b="0" i="0" dirty="0">
                <a:effectLst/>
                <a:latin typeface="Arial" panose="020B0604020202020204" pitchFamily="34" charset="0"/>
              </a:rPr>
              <a:t> de seus praticantes, com a finalidade de alcançar o desenvolvimento integral, físico e intelectual, do indivíduo e a sua formação para o exercício da cidadania e para a prática do lazer, visando à integração social dos estudantes e à melhoria de sua qualidade de vida. </a:t>
            </a:r>
          </a:p>
          <a:p>
            <a:endParaRPr lang="pt-BR" altLang="pt-BR" dirty="0">
              <a:latin typeface="Arial" panose="020B0604020202020204" pitchFamily="34" charset="0"/>
            </a:endParaRPr>
          </a:p>
          <a:p>
            <a:pPr algn="ctr"/>
            <a:r>
              <a:rPr lang="pt-BR" sz="1800" b="0" i="0" dirty="0">
                <a:effectLst/>
                <a:latin typeface="Arial" panose="020B0604020202020204" pitchFamily="34" charset="0"/>
              </a:rPr>
              <a:t>CAPÍTULO III</a:t>
            </a:r>
            <a:br>
              <a:rPr lang="pt-BR" sz="1800" b="0" i="0" dirty="0">
                <a:effectLst/>
                <a:latin typeface="Arial" panose="020B0604020202020204" pitchFamily="34" charset="0"/>
              </a:rPr>
            </a:br>
            <a:r>
              <a:rPr lang="pt-BR" sz="1800" b="0" i="0" dirty="0">
                <a:effectLst/>
                <a:latin typeface="Arial" panose="020B0604020202020204" pitchFamily="34" charset="0"/>
              </a:rPr>
              <a:t>DO FINANCIAMENTO PÚBLICO AO ESPORTE </a:t>
            </a:r>
            <a:endParaRPr lang="pt-BR" sz="3600" b="0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pt-BR" sz="1800" b="1" i="0" dirty="0">
                <a:effectLst/>
                <a:latin typeface="Arial" panose="020B0604020202020204" pitchFamily="34" charset="0"/>
              </a:rPr>
              <a:t>Seção I</a:t>
            </a:r>
            <a:br>
              <a:rPr lang="pt-BR" sz="1800" b="1" i="0" dirty="0">
                <a:effectLst/>
                <a:latin typeface="Arial" panose="020B0604020202020204" pitchFamily="34" charset="0"/>
              </a:rPr>
            </a:br>
            <a:r>
              <a:rPr lang="pt-BR" sz="1800" b="1" i="0" dirty="0">
                <a:effectLst/>
                <a:latin typeface="Arial" panose="020B0604020202020204" pitchFamily="34" charset="0"/>
              </a:rPr>
              <a:t>Disposições Gerais </a:t>
            </a:r>
            <a:endParaRPr lang="pt-BR" sz="3600" b="0" i="0" dirty="0">
              <a:effectLst/>
              <a:latin typeface="Times New Roman" panose="02020603050405020304" pitchFamily="18" charset="0"/>
            </a:endParaRPr>
          </a:p>
          <a:p>
            <a:pPr algn="l"/>
            <a:r>
              <a:rPr lang="pt-BR" sz="1800" b="0" i="0" dirty="0">
                <a:effectLst/>
                <a:latin typeface="Arial" panose="020B0604020202020204" pitchFamily="34" charset="0"/>
              </a:rPr>
              <a:t>Art. 39. O poder público fomentará a prática esportiva, com a destinação de recursos que possibilitem sua universalização, e sempre priorizará o esporte educacional.</a:t>
            </a:r>
            <a:endParaRPr lang="pt-BR" sz="3600" b="0" i="0" dirty="0">
              <a:effectLst/>
              <a:latin typeface="Times New Roman" panose="02020603050405020304" pitchFamily="18" charset="0"/>
            </a:endParaRPr>
          </a:p>
          <a:p>
            <a:br>
              <a:rPr lang="pt-BR" sz="3600" dirty="0"/>
            </a:br>
            <a:endParaRPr lang="pt-BR" altLang="pt-BR" sz="3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04528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5042" y="631722"/>
            <a:ext cx="8647239" cy="656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Natureza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e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finalidades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do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Desporto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na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Lei Geral do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Esporte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– Lei 14.597 de 14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de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junho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de 2023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/>
          </p:cNvSpPr>
          <p:nvPr/>
        </p:nvSpPr>
        <p:spPr bwMode="auto">
          <a:xfrm>
            <a:off x="475950" y="1063176"/>
            <a:ext cx="8213725" cy="3963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defPPr>
              <a:defRPr lang="en-US"/>
            </a:defPPr>
            <a:lvl1pPr marL="396875" indent="-396875" defTabSz="914363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>
                <a:latin typeface="Garamond" panose="02020404030301010803" pitchFamily="18" charset="0"/>
              </a:defRPr>
            </a:lvl1pPr>
            <a:lvl2pPr marL="914400" indent="-3968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/>
            </a:lvl2pPr>
            <a:lvl3pPr marL="1258888" indent="-344488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3pPr>
            <a:lvl4pPr marL="1604963" indent="-3460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4pPr>
            <a:lvl5pPr marL="1941513" indent="-336550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5pPr>
            <a:lvl6pPr marL="2514499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681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8863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045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pt-BR" altLang="pt-BR" sz="1600" dirty="0"/>
              <a:t> </a:t>
            </a:r>
          </a:p>
          <a:p>
            <a:pPr algn="ctr"/>
            <a:endParaRPr lang="pt-BR" sz="1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pt-BR" b="1" dirty="0">
              <a:latin typeface="Arial" panose="020B0604020202020204" pitchFamily="34" charset="0"/>
            </a:endParaRPr>
          </a:p>
          <a:p>
            <a:pPr algn="ctr"/>
            <a:r>
              <a:rPr lang="pt-BR" sz="1800" b="1" i="0" dirty="0">
                <a:effectLst/>
                <a:latin typeface="Arial" panose="020B0604020202020204" pitchFamily="34" charset="0"/>
              </a:rPr>
              <a:t>Seção IV</a:t>
            </a:r>
            <a:br>
              <a:rPr lang="pt-BR" sz="1800" b="1" i="0" dirty="0">
                <a:effectLst/>
                <a:latin typeface="Arial" panose="020B0604020202020204" pitchFamily="34" charset="0"/>
              </a:rPr>
            </a:br>
            <a:r>
              <a:rPr lang="pt-BR" sz="1800" b="1" i="0" dirty="0">
                <a:effectLst/>
                <a:latin typeface="Arial" panose="020B0604020202020204" pitchFamily="34" charset="0"/>
              </a:rPr>
              <a:t>Dos Níveis da Prática Esportiva </a:t>
            </a:r>
            <a:endParaRPr lang="pt-BR" b="0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pt-BR" sz="1800" b="1" i="0" dirty="0">
                <a:effectLst/>
                <a:latin typeface="Arial" panose="020B0604020202020204" pitchFamily="34" charset="0"/>
              </a:rPr>
              <a:t>Subseção I</a:t>
            </a:r>
            <a:br>
              <a:rPr lang="pt-BR" sz="1800" b="1" i="0" dirty="0">
                <a:effectLst/>
                <a:latin typeface="Arial" panose="020B0604020202020204" pitchFamily="34" charset="0"/>
              </a:rPr>
            </a:br>
            <a:r>
              <a:rPr lang="pt-BR" sz="1800" b="1" i="0" dirty="0">
                <a:effectLst/>
                <a:latin typeface="Arial" panose="020B0604020202020204" pitchFamily="34" charset="0"/>
              </a:rPr>
              <a:t>Disposições Gerais </a:t>
            </a:r>
            <a:endParaRPr lang="pt-BR" b="0" i="0" dirty="0"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1800" b="0" i="0" dirty="0">
                <a:effectLst/>
                <a:latin typeface="Arial" panose="020B0604020202020204" pitchFamily="34" charset="0"/>
              </a:rPr>
              <a:t>Art. 4º A prática esportiva é dividida em 3 (três) níveis distintos, mas integrados, e sem relação de hierarquia entre si, que compreendem:</a:t>
            </a:r>
            <a:endParaRPr lang="pt-BR" b="0" i="0" dirty="0"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1800" b="0" i="0" dirty="0">
                <a:effectLst/>
                <a:latin typeface="Arial" panose="020B0604020202020204" pitchFamily="34" charset="0"/>
              </a:rPr>
              <a:t>I - a formação esportiva;</a:t>
            </a:r>
            <a:endParaRPr lang="pt-BR" b="0" i="0" dirty="0"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1800" b="0" i="0" dirty="0">
                <a:effectLst/>
                <a:latin typeface="Arial" panose="020B0604020202020204" pitchFamily="34" charset="0"/>
              </a:rPr>
              <a:t>II - a excelência esportiva;</a:t>
            </a:r>
            <a:endParaRPr lang="pt-BR" b="0" i="0" dirty="0"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1800" b="0" i="0" dirty="0">
                <a:effectLst/>
                <a:latin typeface="Arial" panose="020B0604020202020204" pitchFamily="34" charset="0"/>
              </a:rPr>
              <a:t>III - o esporte para toda a vida. </a:t>
            </a:r>
            <a:endParaRPr lang="pt-BR" b="0" i="0" dirty="0">
              <a:effectLst/>
              <a:latin typeface="Times New Roman" panose="02020603050405020304" pitchFamily="18" charset="0"/>
            </a:endParaRPr>
          </a:p>
          <a:p>
            <a:br>
              <a:rPr lang="pt-BR" dirty="0"/>
            </a:b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84037155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4188" y="549275"/>
            <a:ext cx="6623544" cy="34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Desporto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profissional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x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Desporto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não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professional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na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LGE 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/>
          </p:cNvSpPr>
          <p:nvPr/>
        </p:nvSpPr>
        <p:spPr bwMode="auto">
          <a:xfrm>
            <a:off x="449483" y="1268760"/>
            <a:ext cx="8213725" cy="59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defPPr>
              <a:defRPr lang="en-US"/>
            </a:defPPr>
            <a:lvl1pPr marL="396875" indent="-396875" defTabSz="914363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>
                <a:latin typeface="Garamond" panose="02020404030301010803" pitchFamily="18" charset="0"/>
              </a:defRPr>
            </a:lvl1pPr>
            <a:lvl2pPr marL="914400" indent="-3968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/>
            </a:lvl2pPr>
            <a:lvl3pPr marL="1258888" indent="-344488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3pPr>
            <a:lvl4pPr marL="1604963" indent="-3460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4pPr>
            <a:lvl5pPr marL="1941513" indent="-336550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5pPr>
            <a:lvl6pPr marL="2514499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681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8863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045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>
              <a:buNone/>
            </a:pPr>
            <a:r>
              <a:rPr lang="pt-BR" altLang="pt-BR" dirty="0"/>
              <a:t> </a:t>
            </a:r>
          </a:p>
          <a:p>
            <a:pPr algn="ctr"/>
            <a:r>
              <a:rPr lang="pt-BR" sz="1800" b="1" i="0" dirty="0">
                <a:effectLst/>
                <a:latin typeface="Arial" panose="020B0604020202020204" pitchFamily="34" charset="0"/>
              </a:rPr>
              <a:t>Seção II</a:t>
            </a:r>
            <a:br>
              <a:rPr lang="pt-BR" sz="1800" b="1" i="0" dirty="0">
                <a:effectLst/>
                <a:latin typeface="Arial" panose="020B0604020202020204" pitchFamily="34" charset="0"/>
              </a:rPr>
            </a:br>
            <a:r>
              <a:rPr lang="pt-BR" sz="1800" b="1" i="0" dirty="0">
                <a:effectLst/>
                <a:latin typeface="Arial" panose="020B0604020202020204" pitchFamily="34" charset="0"/>
              </a:rPr>
              <a:t>Das Organizações Esportivas Direcionadas à Prática Profissional </a:t>
            </a:r>
            <a:endParaRPr lang="pt-BR" sz="2000" b="0" i="0" dirty="0"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1800" b="0" i="0" dirty="0">
                <a:effectLst/>
                <a:latin typeface="Arial" panose="020B0604020202020204" pitchFamily="34" charset="0"/>
              </a:rPr>
              <a:t>Art. 83. Considera-se direcionada à prática esportiva profissional a organização esportiva, independentemente de sua natureza jurídica, que mantenha atletas profissionais em seus quadros.</a:t>
            </a:r>
          </a:p>
          <a:p>
            <a:pPr algn="just"/>
            <a:endParaRPr lang="pt-BR" dirty="0">
              <a:latin typeface="Arial" panose="020B0604020202020204" pitchFamily="34" charset="0"/>
            </a:endParaRPr>
          </a:p>
          <a:p>
            <a:pPr algn="just"/>
            <a:endParaRPr lang="pt-BR" sz="2000" b="0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pt-BR" sz="1800" b="1" i="0" dirty="0">
                <a:effectLst/>
                <a:latin typeface="Arial" panose="020B0604020202020204" pitchFamily="34" charset="0"/>
              </a:rPr>
              <a:t>Subseção II</a:t>
            </a:r>
            <a:br>
              <a:rPr lang="pt-BR" sz="1800" b="1" i="0" dirty="0">
                <a:effectLst/>
                <a:latin typeface="Arial" panose="020B0604020202020204" pitchFamily="34" charset="0"/>
              </a:rPr>
            </a:br>
            <a:r>
              <a:rPr lang="pt-BR" sz="1800" b="1" i="0" dirty="0">
                <a:effectLst/>
                <a:latin typeface="Arial" panose="020B0604020202020204" pitchFamily="34" charset="0"/>
              </a:rPr>
              <a:t>Dos Atletas </a:t>
            </a:r>
            <a:endParaRPr lang="pt-BR" sz="2000" b="0" i="0" dirty="0"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1800" b="0" i="0" dirty="0">
                <a:effectLst/>
                <a:latin typeface="Arial" panose="020B0604020202020204" pitchFamily="34" charset="0"/>
              </a:rPr>
              <a:t>Art. 72. A profissão de atleta é reconhecida e regulada por esta Lei, sem prejuízo das disposições não colidentes contidas na legislação vigente, no respectivo contrato de trabalho ou em acordos ou convenções coletivas.</a:t>
            </a:r>
            <a:endParaRPr lang="pt-BR" sz="2000" b="0" i="0" dirty="0"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1800" b="0" i="0" dirty="0">
                <a:effectLst/>
                <a:latin typeface="Arial" panose="020B0604020202020204" pitchFamily="34" charset="0"/>
              </a:rPr>
              <a:t>Parágrafo único. Considera-se atleta profissional o praticante de esporte de alto nível que se dedica à atividade esportiva de forma remunerada e permanente e que tem nessa atividade sua principal fonte de renda por meio do trabalho, independentemente da forma como recebe sua remuneração.</a:t>
            </a:r>
            <a:endParaRPr lang="pt-BR" sz="2000" b="0" i="0" dirty="0">
              <a:effectLst/>
              <a:latin typeface="Times New Roman" panose="02020603050405020304" pitchFamily="18" charset="0"/>
            </a:endParaRPr>
          </a:p>
          <a:p>
            <a:pPr algn="just"/>
            <a:endParaRPr lang="pt-BR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517525" lvl="1" indent="0">
              <a:buNone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517525" lvl="1" indent="0">
              <a:buNone/>
            </a:pPr>
            <a:endParaRPr lang="pt-BR" altLang="pt-BR" sz="3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95063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4188" y="549275"/>
            <a:ext cx="5258876" cy="34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Manifestações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desportivas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de 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criação</a:t>
            </a:r>
            <a:r>
              <a:rPr lang="en-US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 </a:t>
            </a:r>
            <a:r>
              <a:rPr lang="en-US" altLang="pt-BR" sz="2000" b="1" dirty="0" err="1">
                <a:latin typeface="Garamond" panose="02020404030301010803" pitchFamily="18" charset="0"/>
                <a:ea typeface="MS PGothic" panose="020B0600070205080204" pitchFamily="34" charset="-128"/>
              </a:rPr>
              <a:t>nacional</a:t>
            </a:r>
            <a:endParaRPr lang="en-US" altLang="pt-BR" sz="2000" b="1" dirty="0">
              <a:latin typeface="Garamond" panose="02020404030301010803" pitchFamily="18" charset="0"/>
              <a:ea typeface="MS PGothic" panose="020B0600070205080204" pitchFamily="34" charset="-128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/>
          </p:cNvSpPr>
          <p:nvPr/>
        </p:nvSpPr>
        <p:spPr bwMode="auto">
          <a:xfrm>
            <a:off x="449483" y="1268760"/>
            <a:ext cx="8213725" cy="277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defPPr>
              <a:defRPr lang="en-US"/>
            </a:defPPr>
            <a:lvl1pPr marL="396875" indent="-396875" defTabSz="914363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>
                <a:latin typeface="Garamond" panose="02020404030301010803" pitchFamily="18" charset="0"/>
              </a:defRPr>
            </a:lvl1pPr>
            <a:lvl2pPr marL="914400" indent="-3968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/>
            </a:lvl2pPr>
            <a:lvl3pPr marL="1258888" indent="-344488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3pPr>
            <a:lvl4pPr marL="1604963" indent="-3460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4pPr>
            <a:lvl5pPr marL="1941513" indent="-336550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5pPr>
            <a:lvl6pPr marL="2514499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681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8863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045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>
              <a:buNone/>
            </a:pPr>
            <a:r>
              <a:rPr lang="pt-BR" altLang="pt-BR" dirty="0"/>
              <a:t> 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algn="just"/>
            <a:r>
              <a:rPr lang="pt-BR" sz="2000" dirty="0"/>
              <a:t>Entendimentos da doutrina no sentido de que o conceito não abrange apenas as manifestações criadas no Brasil (como capoeira, futebol de areia), mas também aqueles incorporados à cultura do país (futebol, basquete, </a:t>
            </a:r>
            <a:r>
              <a:rPr lang="pt-BR" sz="2000" dirty="0" err="1"/>
              <a:t>volei</a:t>
            </a:r>
            <a:r>
              <a:rPr lang="pt-BR" sz="2000" dirty="0"/>
              <a:t>, futsal).</a:t>
            </a:r>
          </a:p>
          <a:p>
            <a:pPr algn="just"/>
            <a:endParaRPr lang="pt-BR" altLang="pt-BR" sz="2000" dirty="0">
              <a:latin typeface="Garamond" panose="02020404030301010803" pitchFamily="18" charset="0"/>
            </a:endParaRPr>
          </a:p>
          <a:p>
            <a:pPr algn="just"/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55558211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4188" y="549275"/>
            <a:ext cx="3081806" cy="34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pt-BR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O Esporte na Constituição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/>
          </p:cNvSpPr>
          <p:nvPr/>
        </p:nvSpPr>
        <p:spPr bwMode="auto">
          <a:xfrm>
            <a:off x="484188" y="1340768"/>
            <a:ext cx="8213725" cy="6669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defPPr>
              <a:defRPr lang="en-US"/>
            </a:defPPr>
            <a:lvl1pPr marL="396875" indent="-396875" defTabSz="914363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Garamond" panose="02020404030301010803" pitchFamily="18" charset="0"/>
              </a:defRPr>
            </a:lvl1pPr>
            <a:lvl2pPr marL="914400" indent="-3968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/>
            </a:lvl2pPr>
            <a:lvl3pPr marL="1258888" indent="-344488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3pPr>
            <a:lvl4pPr marL="1604963" indent="-3460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4pPr>
            <a:lvl5pPr marL="1941513" indent="-336550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5pPr>
            <a:lvl6pPr marL="2514499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681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8863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045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pt-BR" sz="1600" b="0" i="0" dirty="0">
                <a:effectLst/>
              </a:rPr>
              <a:t>Título VIII   </a:t>
            </a:r>
            <a:br>
              <a:rPr lang="pt-BR" sz="1600" b="0" i="0" dirty="0">
                <a:effectLst/>
              </a:rPr>
            </a:br>
            <a:r>
              <a:rPr lang="pt-BR" sz="1600" b="0" i="0" dirty="0">
                <a:effectLst/>
              </a:rPr>
              <a:t>Da Ordem Social</a:t>
            </a:r>
          </a:p>
          <a:p>
            <a:pPr algn="ctr"/>
            <a:r>
              <a:rPr lang="pt-BR" sz="1600" b="0" i="0" dirty="0">
                <a:effectLst/>
              </a:rPr>
              <a:t>Capítulo III   </a:t>
            </a:r>
            <a:br>
              <a:rPr lang="pt-BR" sz="1600" b="0" i="0" dirty="0">
                <a:effectLst/>
              </a:rPr>
            </a:br>
            <a:r>
              <a:rPr lang="pt-BR" sz="1600" b="0" i="0" dirty="0">
                <a:effectLst/>
              </a:rPr>
              <a:t>Da Educação, da Cultura e do Desporto</a:t>
            </a:r>
          </a:p>
          <a:p>
            <a:pPr algn="ctr"/>
            <a:r>
              <a:rPr lang="pt-BR" sz="1600" b="0" i="0" dirty="0">
                <a:effectLst/>
              </a:rPr>
              <a:t>Seção III   </a:t>
            </a:r>
            <a:br>
              <a:rPr lang="pt-BR" sz="1600" b="0" i="0" dirty="0">
                <a:effectLst/>
              </a:rPr>
            </a:br>
            <a:r>
              <a:rPr lang="pt-BR" sz="1600" b="0" i="0" dirty="0">
                <a:effectLst/>
              </a:rPr>
              <a:t>Do Desporto</a:t>
            </a:r>
          </a:p>
          <a:p>
            <a:pPr algn="l"/>
            <a:r>
              <a:rPr lang="pt-BR" sz="1600" b="0" i="0" dirty="0">
                <a:effectLst/>
              </a:rPr>
              <a:t> </a:t>
            </a:r>
          </a:p>
          <a:p>
            <a:pPr algn="l"/>
            <a:r>
              <a:rPr lang="pt-BR" sz="1600" b="1" i="0" dirty="0">
                <a:effectLst/>
              </a:rPr>
              <a:t>Art. 217.</a:t>
            </a:r>
            <a:r>
              <a:rPr lang="pt-BR" sz="1600" b="0" i="0" dirty="0">
                <a:effectLst/>
              </a:rPr>
              <a:t> É dever do Estado fomentar práticas desportivas formais e não formais, como direito de cada um, observados:</a:t>
            </a:r>
          </a:p>
          <a:p>
            <a:pPr algn="l"/>
            <a:r>
              <a:rPr lang="pt-BR" sz="1600" b="0" i="0" dirty="0">
                <a:effectLst/>
              </a:rPr>
              <a:t>        I -  a autonomia das entidades desportivas dirigentes e associações, quanto a sua organização e funcionamento;</a:t>
            </a:r>
          </a:p>
          <a:p>
            <a:pPr algn="l"/>
            <a:r>
              <a:rPr lang="pt-BR" sz="1600" b="0" i="0" dirty="0">
                <a:effectLst/>
              </a:rPr>
              <a:t>        II -  a destinação de recursos públicos para a promoção prioritária do desporto educacional e, em casos específicos, para a do desporto de alto rendimento;</a:t>
            </a:r>
          </a:p>
          <a:p>
            <a:pPr algn="l"/>
            <a:r>
              <a:rPr lang="pt-BR" sz="1600" b="0" i="0" dirty="0">
                <a:effectLst/>
              </a:rPr>
              <a:t>        III -  o tratamento diferenciado para o desporto profissional e o não profissional;</a:t>
            </a:r>
          </a:p>
          <a:p>
            <a:pPr algn="l"/>
            <a:r>
              <a:rPr lang="pt-BR" sz="1600" b="0" i="0" dirty="0">
                <a:effectLst/>
              </a:rPr>
              <a:t>        IV -  a proteção e o incentivo às manifestações desportivas de criação nacional.</a:t>
            </a:r>
          </a:p>
          <a:p>
            <a:pPr algn="l"/>
            <a:r>
              <a:rPr lang="pt-BR" sz="1600" b="0" i="0" dirty="0">
                <a:effectLst/>
              </a:rPr>
              <a:t>    </a:t>
            </a:r>
            <a:r>
              <a:rPr lang="pt-BR" sz="1600" b="1" i="0" dirty="0">
                <a:effectLst/>
              </a:rPr>
              <a:t>§ 1º</a:t>
            </a:r>
            <a:r>
              <a:rPr lang="pt-BR" sz="1600" b="0" i="0" dirty="0">
                <a:effectLst/>
              </a:rPr>
              <a:t> O Poder Judiciário só admitirá ações relativas à disciplina e às competições desportivas após esgotarem-se as instâncias da justiça desportiva, regulada em lei.</a:t>
            </a:r>
          </a:p>
          <a:p>
            <a:pPr algn="l"/>
            <a:r>
              <a:rPr lang="pt-BR" sz="1600" b="0" i="0" dirty="0">
                <a:effectLst/>
              </a:rPr>
              <a:t>    </a:t>
            </a:r>
            <a:r>
              <a:rPr lang="pt-BR" sz="1600" b="1" i="0" dirty="0">
                <a:effectLst/>
              </a:rPr>
              <a:t>§ 2º</a:t>
            </a:r>
            <a:r>
              <a:rPr lang="pt-BR" sz="1600" b="0" i="0" dirty="0">
                <a:effectLst/>
              </a:rPr>
              <a:t> A justiça desportiva terá o prazo máximo de sessenta dias, contados da instauração do processo, para proferir decisão final.</a:t>
            </a:r>
          </a:p>
          <a:p>
            <a:pPr algn="l"/>
            <a:r>
              <a:rPr lang="pt-BR" sz="1600" b="0" i="0" dirty="0">
                <a:effectLst/>
              </a:rPr>
              <a:t>    </a:t>
            </a:r>
            <a:r>
              <a:rPr lang="pt-BR" sz="1600" b="1" i="0" dirty="0">
                <a:effectLst/>
              </a:rPr>
              <a:t>§ 3º</a:t>
            </a:r>
            <a:r>
              <a:rPr lang="pt-BR" sz="1600" b="0" i="0" dirty="0">
                <a:effectLst/>
              </a:rPr>
              <a:t> O poder público incentivará o lazer, como forma de promoção social.</a:t>
            </a:r>
          </a:p>
          <a:p>
            <a:endParaRPr lang="pt-BR" altLang="pt-BR" dirty="0"/>
          </a:p>
          <a:p>
            <a:endParaRPr lang="pt-BR" altLang="pt-BR" dirty="0"/>
          </a:p>
          <a:p>
            <a:pPr marL="0" indent="0">
              <a:buNone/>
            </a:pPr>
            <a:r>
              <a:rPr lang="pt-BR" altLang="pt-BR" dirty="0"/>
              <a:t> </a:t>
            </a:r>
          </a:p>
          <a:p>
            <a:endParaRPr lang="pt-BR" altLang="pt-BR" dirty="0"/>
          </a:p>
          <a:p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24632964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4188" y="549275"/>
            <a:ext cx="3081806" cy="34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pt-BR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O Esporte na Constituição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/>
          </p:cNvSpPr>
          <p:nvPr/>
        </p:nvSpPr>
        <p:spPr bwMode="auto">
          <a:xfrm>
            <a:off x="484188" y="1340768"/>
            <a:ext cx="8213725" cy="54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defPPr>
              <a:defRPr lang="en-US"/>
            </a:defPPr>
            <a:lvl1pPr marL="396875" indent="-396875" defTabSz="914363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Garamond" panose="02020404030301010803" pitchFamily="18" charset="0"/>
              </a:defRPr>
            </a:lvl1pPr>
            <a:lvl2pPr marL="914400" indent="-3968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/>
            </a:lvl2pPr>
            <a:lvl3pPr marL="1258888" indent="-344488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3pPr>
            <a:lvl4pPr marL="1604963" indent="-3460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4pPr>
            <a:lvl5pPr marL="1941513" indent="-336550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5pPr>
            <a:lvl6pPr marL="2514499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681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8863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045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pt-BR" b="0" i="0" dirty="0">
                <a:effectLst/>
              </a:rPr>
              <a:t>Título III   </a:t>
            </a:r>
            <a:br>
              <a:rPr lang="pt-BR" b="0" i="0" dirty="0">
                <a:effectLst/>
              </a:rPr>
            </a:br>
            <a:r>
              <a:rPr lang="pt-BR" b="0" i="0" dirty="0">
                <a:effectLst/>
              </a:rPr>
              <a:t>Da Organização do Estado</a:t>
            </a:r>
          </a:p>
          <a:p>
            <a:pPr algn="ctr"/>
            <a:r>
              <a:rPr lang="pt-BR" b="0" i="0" dirty="0">
                <a:effectLst/>
              </a:rPr>
              <a:t>Capítulo II   </a:t>
            </a:r>
            <a:br>
              <a:rPr lang="pt-BR" b="0" i="0" dirty="0">
                <a:effectLst/>
              </a:rPr>
            </a:br>
            <a:r>
              <a:rPr lang="pt-BR" b="0" i="0" dirty="0">
                <a:effectLst/>
              </a:rPr>
              <a:t>Da União</a:t>
            </a:r>
          </a:p>
          <a:p>
            <a:pPr algn="l"/>
            <a:r>
              <a:rPr lang="pt-BR" b="0" i="0" dirty="0">
                <a:effectLst/>
              </a:rPr>
              <a:t> </a:t>
            </a:r>
          </a:p>
          <a:p>
            <a:pPr algn="l"/>
            <a:r>
              <a:rPr lang="pt-BR" b="1" i="0" dirty="0">
                <a:effectLst/>
              </a:rPr>
              <a:t>Art. 24.</a:t>
            </a:r>
            <a:r>
              <a:rPr lang="pt-BR" b="0" i="0" dirty="0">
                <a:effectLst/>
              </a:rPr>
              <a:t> Compete à União, aos Estados e ao Distrito Federal legislar concorrentemente sobre:</a:t>
            </a:r>
          </a:p>
          <a:p>
            <a:pPr algn="l"/>
            <a:r>
              <a:rPr lang="pt-BR" b="0" i="0" dirty="0">
                <a:effectLst/>
              </a:rPr>
              <a:t>        (...) </a:t>
            </a:r>
          </a:p>
          <a:p>
            <a:pPr algn="l"/>
            <a:endParaRPr lang="pt-BR" dirty="0"/>
          </a:p>
          <a:p>
            <a:pPr algn="l"/>
            <a:r>
              <a:rPr lang="pt-BR" b="0" i="0" dirty="0">
                <a:effectLst/>
              </a:rPr>
              <a:t>        IX -  educação, cultura, ensino, desporto, ciência, tecnologia, pesquisa, desenvolvimento e inovação;</a:t>
            </a:r>
          </a:p>
          <a:p>
            <a:endParaRPr lang="pt-BR" altLang="pt-BR" dirty="0"/>
          </a:p>
          <a:p>
            <a:endParaRPr lang="pt-BR" altLang="pt-BR" dirty="0"/>
          </a:p>
          <a:p>
            <a:endParaRPr lang="pt-BR" altLang="pt-BR" dirty="0"/>
          </a:p>
          <a:p>
            <a:pPr marL="0" indent="0">
              <a:buNone/>
            </a:pPr>
            <a:r>
              <a:rPr lang="pt-BR" altLang="pt-BR" dirty="0"/>
              <a:t> </a:t>
            </a:r>
          </a:p>
          <a:p>
            <a:endParaRPr lang="pt-BR" altLang="pt-BR" dirty="0"/>
          </a:p>
          <a:p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29391476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4188" y="549275"/>
            <a:ext cx="7073475" cy="34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pt-BR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A nova Lei Geral do Esporte – Lei 14.597 de 14 de junho de 2023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/>
          </p:cNvSpPr>
          <p:nvPr/>
        </p:nvSpPr>
        <p:spPr bwMode="auto">
          <a:xfrm>
            <a:off x="484188" y="1340768"/>
            <a:ext cx="8213725" cy="490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defPPr>
              <a:defRPr lang="en-US"/>
            </a:defPPr>
            <a:lvl1pPr marL="396875" indent="-396875" defTabSz="914363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Garamond" panose="02020404030301010803" pitchFamily="18" charset="0"/>
              </a:defRPr>
            </a:lvl1pPr>
            <a:lvl2pPr marL="914400" indent="-3968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/>
            </a:lvl2pPr>
            <a:lvl3pPr marL="1258888" indent="-344488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3pPr>
            <a:lvl4pPr marL="1604963" indent="-3460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4pPr>
            <a:lvl5pPr marL="1941513" indent="-336550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5pPr>
            <a:lvl6pPr marL="2514499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681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8863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045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endParaRPr lang="pt-BR" sz="18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pt-BR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pt-BR" sz="1800" b="1" i="0" dirty="0">
                <a:effectLst/>
                <a:latin typeface="Arial" panose="020B0604020202020204" pitchFamily="34" charset="0"/>
              </a:rPr>
              <a:t>Seção I</a:t>
            </a:r>
            <a:br>
              <a:rPr lang="pt-BR" sz="1800" b="1" i="0" dirty="0">
                <a:effectLst/>
                <a:latin typeface="Arial" panose="020B0604020202020204" pitchFamily="34" charset="0"/>
              </a:rPr>
            </a:br>
            <a:r>
              <a:rPr lang="pt-BR" sz="1800" b="1" i="0" dirty="0">
                <a:effectLst/>
                <a:latin typeface="Arial" panose="020B0604020202020204" pitchFamily="34" charset="0"/>
              </a:rPr>
              <a:t>Disposições Preliminares </a:t>
            </a:r>
            <a:endParaRPr lang="pt-BR" b="0" i="0" dirty="0"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1800" b="0" i="0" dirty="0">
                <a:effectLst/>
                <a:latin typeface="Arial" panose="020B0604020202020204" pitchFamily="34" charset="0"/>
              </a:rPr>
              <a:t>Art. 1º É instituída a Lei Geral do Esporte, que dispõe sobre o Sistema Nacional do Esporte (</a:t>
            </a:r>
            <a:r>
              <a:rPr lang="pt-BR" sz="1800" b="0" i="0" dirty="0" err="1">
                <a:effectLst/>
                <a:latin typeface="Arial" panose="020B0604020202020204" pitchFamily="34" charset="0"/>
              </a:rPr>
              <a:t>Sinesp</a:t>
            </a:r>
            <a:r>
              <a:rPr lang="pt-BR" sz="1800" b="0" i="0" dirty="0">
                <a:effectLst/>
                <a:latin typeface="Arial" panose="020B0604020202020204" pitchFamily="34" charset="0"/>
              </a:rPr>
              <a:t>) e o Sistema Nacional de Informações e Indicadores Esportivos (SNIIE), a ordem econômica esportiva, a integridade esportiva e o Plano Nacional pela Cultura de Paz no Esporte.</a:t>
            </a:r>
            <a:endParaRPr lang="pt-BR" b="0" i="0" dirty="0"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1800" b="0" i="0" dirty="0">
                <a:effectLst/>
                <a:latin typeface="Arial" panose="020B0604020202020204" pitchFamily="34" charset="0"/>
              </a:rPr>
              <a:t>§ 1º Entende-se por esporte toda forma de atividade predominantemente física que, de modo informal ou organizado, tenha por objetivo a prática de atividades recreativas, a promoção da saúde, o alto rendimento esportivo ou o entretenimento.</a:t>
            </a:r>
            <a:endParaRPr lang="pt-BR" b="0" i="0" dirty="0">
              <a:effectLst/>
              <a:latin typeface="Times New Roman" panose="02020603050405020304" pitchFamily="18" charset="0"/>
            </a:endParaRPr>
          </a:p>
          <a:p>
            <a:endParaRPr lang="pt-BR" altLang="pt-BR" dirty="0"/>
          </a:p>
          <a:p>
            <a:endParaRPr lang="pt-BR" altLang="pt-BR" dirty="0"/>
          </a:p>
          <a:p>
            <a:pPr marL="0" indent="0">
              <a:buNone/>
            </a:pPr>
            <a:r>
              <a:rPr lang="pt-BR" altLang="pt-BR" dirty="0"/>
              <a:t> </a:t>
            </a:r>
          </a:p>
          <a:p>
            <a:endParaRPr lang="pt-BR" altLang="pt-BR" dirty="0"/>
          </a:p>
          <a:p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29492687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4188" y="549275"/>
            <a:ext cx="4628190" cy="34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pt-BR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A questão da autonomia Decisão do STF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/>
          </p:cNvSpPr>
          <p:nvPr/>
        </p:nvSpPr>
        <p:spPr bwMode="auto">
          <a:xfrm>
            <a:off x="468313" y="1793716"/>
            <a:ext cx="8213725" cy="549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altLang="pt-BR" sz="2000" dirty="0">
                <a:latin typeface="Garamond" panose="02020404030301010803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altLang="pt-BR" sz="2000" dirty="0">
                <a:latin typeface="Garamond" panose="02020404030301010803" pitchFamily="18" charset="0"/>
              </a:rPr>
              <a:t>ADI 2.937 – ajuizada pelo Partido Progressista – Ementa:</a:t>
            </a: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1600" dirty="0"/>
              <a:t>“EMENTA: INCONSTITUCIONALIDADE. Ação direta. </a:t>
            </a:r>
            <a:r>
              <a:rPr lang="pt-BR" sz="1600" dirty="0" err="1"/>
              <a:t>Arts</a:t>
            </a:r>
            <a:r>
              <a:rPr lang="pt-BR" sz="1600" dirty="0"/>
              <a:t>. 8º, I, 9º, § 5º, </a:t>
            </a:r>
            <a:r>
              <a:rPr lang="pt-BR" sz="1600" dirty="0" err="1"/>
              <a:t>incs</a:t>
            </a:r>
            <a:r>
              <a:rPr lang="pt-BR" sz="1600" dirty="0"/>
              <a:t>. I e II, e § 4º, 11, caput e §§ 1º, 2º, 3º, 4º, 5º e 6º, 12, 19, 30, § único, 32, caput e §§ 1º e 2º, 33, § único, </a:t>
            </a:r>
            <a:r>
              <a:rPr lang="pt-BR" sz="1600" dirty="0" err="1"/>
              <a:t>incs</a:t>
            </a:r>
            <a:r>
              <a:rPr lang="pt-BR" sz="1600" dirty="0"/>
              <a:t>. II e III, e 37, caput, </a:t>
            </a:r>
            <a:r>
              <a:rPr lang="pt-BR" sz="1600" dirty="0" err="1"/>
              <a:t>incs</a:t>
            </a:r>
            <a:r>
              <a:rPr lang="pt-BR" sz="1600" dirty="0"/>
              <a:t>. I e II, § 1º e inc. II, e § 3º, da Lei federal nº 10.671/2003. Estatuto de Defesa do Torcedor. Esporte. Alegação de incompetência legislativa da União, ofensa à autonomia das entidades desportivas, e de lesão a direitos e garantias individuais. Vulneração dos </a:t>
            </a:r>
            <a:r>
              <a:rPr lang="pt-BR" sz="1600" dirty="0" err="1"/>
              <a:t>arts</a:t>
            </a:r>
            <a:r>
              <a:rPr lang="pt-BR" sz="1600" dirty="0"/>
              <a:t>. 5º, </a:t>
            </a:r>
            <a:r>
              <a:rPr lang="pt-BR" sz="1600" dirty="0" err="1"/>
              <a:t>incs</a:t>
            </a:r>
            <a:r>
              <a:rPr lang="pt-BR" sz="1600" dirty="0"/>
              <a:t>. X, XVII, XVIII, LIV, LV e LVII, e § 2º, 18, caput, 24, inc. IX e § 1º, e 217, inc. I, da CF. Não ocorrência. Normas de caráter geral, que impõem limitações válidas à autonomia relativa das entidades de desporto, sem lesionar direitos e garantias individuais. Ação julgada improcedente. São constitucionais as normas constantes dos </a:t>
            </a:r>
            <a:r>
              <a:rPr lang="pt-BR" sz="1600" dirty="0" err="1"/>
              <a:t>arts</a:t>
            </a:r>
            <a:r>
              <a:rPr lang="pt-BR" sz="1600" dirty="0"/>
              <a:t>. 8º, I, 9º, § 5º, </a:t>
            </a:r>
            <a:r>
              <a:rPr lang="pt-BR" sz="1600" dirty="0" err="1"/>
              <a:t>incs</a:t>
            </a:r>
            <a:r>
              <a:rPr lang="pt-BR" sz="1600" dirty="0"/>
              <a:t>. I e II, e § 4º, 11, caput e §§ 1º, 2º, 3º, 4º, 5º e 6º, 12, 19, 30, § único, 32, caput e §§ 1º e 2º, 33, § único, </a:t>
            </a:r>
            <a:r>
              <a:rPr lang="pt-BR" sz="1600" dirty="0" err="1"/>
              <a:t>incs</a:t>
            </a:r>
            <a:r>
              <a:rPr lang="pt-BR" sz="1600" dirty="0"/>
              <a:t>. II e III, e 37, caput, </a:t>
            </a:r>
            <a:r>
              <a:rPr lang="pt-BR" sz="1600" dirty="0" err="1"/>
              <a:t>incs</a:t>
            </a:r>
            <a:r>
              <a:rPr lang="pt-BR" sz="1600" dirty="0"/>
              <a:t>. I e II, § 1º e inc. II, e § 3º, da Lei federal nº 10.671/2003, denominada Estatuto de Defesa do Torcedor.</a:t>
            </a:r>
            <a:br>
              <a:rPr lang="pt-BR" sz="1600" dirty="0"/>
            </a:br>
            <a:br>
              <a:rPr lang="pt-BR" sz="1600" dirty="0"/>
            </a:br>
            <a:r>
              <a:rPr lang="pt-BR" sz="1600" dirty="0"/>
              <a:t>(ADI 2937, Relator(a):  Min. CEZAR PELUSO, Tribunal Pleno, julgado em 23/02/2012, ACÓRDÃO ELETRÔNICO DJe-104 DIVULG 28-05-2012 PUBLIC 29-05-2012 RT v. 101, n. 922, 2012, p. 542-567)</a:t>
            </a:r>
            <a:r>
              <a:rPr lang="pt-BR" sz="1600" dirty="0">
                <a:latin typeface="Garamond" panose="02020404030301010803" pitchFamily="18" charset="0"/>
              </a:rPr>
              <a:t>”</a:t>
            </a:r>
            <a:endParaRPr lang="pt-BR" altLang="pt-BR" sz="16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 marL="517525" lvl="1" indent="0">
              <a:buNone/>
            </a:pPr>
            <a:endParaRPr lang="pt-BR" altLang="pt-BR" sz="1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82260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4188" y="549275"/>
            <a:ext cx="19287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pt-BR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Decisão do STF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/>
          </p:cNvSpPr>
          <p:nvPr/>
        </p:nvSpPr>
        <p:spPr bwMode="auto">
          <a:xfrm>
            <a:off x="468313" y="1793716"/>
            <a:ext cx="8213725" cy="245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altLang="pt-BR" sz="2000" dirty="0">
                <a:latin typeface="Garamond" panose="02020404030301010803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altLang="pt-BR" sz="2000" dirty="0">
                <a:latin typeface="Garamond" panose="02020404030301010803" pitchFamily="18" charset="0"/>
              </a:rPr>
              <a:t> Decisão de mérito do plenário do STF ratificando Medida Cautelar na Ação Direta de Inconstitucionalidade 5.450 Distrito Federal – Decisão do Ministro Alexandre de Moraes</a:t>
            </a: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 marL="517525" lvl="1" indent="0">
              <a:buNone/>
            </a:pPr>
            <a:endParaRPr lang="pt-BR" altLang="pt-BR" sz="1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1097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4188" y="549275"/>
            <a:ext cx="2270878" cy="34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pt-BR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Questão recorrente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/>
          </p:cNvSpPr>
          <p:nvPr/>
        </p:nvSpPr>
        <p:spPr bwMode="auto">
          <a:xfrm>
            <a:off x="484188" y="1340768"/>
            <a:ext cx="8213725" cy="1910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defPPr>
              <a:defRPr lang="en-US"/>
            </a:defPPr>
            <a:lvl1pPr marL="396875" indent="-396875" defTabSz="914363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Garamond" panose="02020404030301010803" pitchFamily="18" charset="0"/>
              </a:defRPr>
            </a:lvl1pPr>
            <a:lvl2pPr marL="914400" indent="-3968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/>
            </a:lvl2pPr>
            <a:lvl3pPr marL="1258888" indent="-344488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3pPr>
            <a:lvl4pPr marL="1604963" indent="-346075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4pPr>
            <a:lvl5pPr marL="1941513" indent="-336550" defTabSz="91436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/>
            </a:lvl5pPr>
            <a:lvl6pPr marL="2514499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681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8863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045" indent="-228591" defTabSz="914363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endParaRPr lang="pt-BR" altLang="pt-BR" sz="2000" dirty="0">
              <a:latin typeface="Garamond" panose="02020404030301010803" pitchFamily="18" charset="0"/>
            </a:endParaRPr>
          </a:p>
          <a:p>
            <a:r>
              <a:rPr lang="pt-BR" altLang="pt-BR" dirty="0"/>
              <a:t>A autonomia das entidades desportivas x competência legislativa do Estado (art. 24, IX, da Constituição Federal)</a:t>
            </a:r>
          </a:p>
          <a:p>
            <a:endParaRPr lang="pt-BR" altLang="pt-BR" sz="2000" dirty="0">
              <a:latin typeface="Garamond" panose="02020404030301010803" pitchFamily="18" charset="0"/>
            </a:endParaRPr>
          </a:p>
          <a:p>
            <a:endParaRPr lang="pt-BR" altLang="pt-BR" sz="2000" dirty="0">
              <a:latin typeface="Garamond" panose="02020404030301010803" pitchFamily="18" charset="0"/>
            </a:endParaRPr>
          </a:p>
          <a:p>
            <a:r>
              <a:rPr lang="pt-BR" altLang="pt-BR" dirty="0"/>
              <a:t>Autonomia na LGE Artigos 26, 27 e 28</a:t>
            </a:r>
            <a:endParaRPr lang="pt-BR" altLang="pt-BR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4322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4188" y="549275"/>
            <a:ext cx="7206781" cy="34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pt-BR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Recepção das Normas das Entidades Esportivas pela Legislação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/>
          </p:cNvSpPr>
          <p:nvPr/>
        </p:nvSpPr>
        <p:spPr bwMode="auto">
          <a:xfrm>
            <a:off x="468313" y="1793716"/>
            <a:ext cx="8213725" cy="5289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altLang="pt-BR" sz="2000" dirty="0">
                <a:latin typeface="Garamond" panose="02020404030301010803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altLang="pt-BR" sz="2000" dirty="0">
                <a:latin typeface="Garamond" panose="02020404030301010803" pitchFamily="18" charset="0"/>
              </a:rPr>
              <a:t> Sistema Esportivo Internacional</a:t>
            </a: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altLang="pt-BR" sz="2000" dirty="0">
                <a:latin typeface="Garamond" panose="02020404030301010803" pitchFamily="18" charset="0"/>
              </a:rPr>
              <a:t>Decisões do STF aplicando a Lei local à normas esportivas (também legais)</a:t>
            </a: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altLang="pt-BR" sz="2000" dirty="0">
                <a:latin typeface="Garamond" panose="02020404030301010803" pitchFamily="18" charset="0"/>
              </a:rPr>
              <a:t>Questão da Aplicação das normas das entidades internacionais do esporte</a:t>
            </a: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t-BR" altLang="pt-BR" sz="1600" dirty="0">
                <a:latin typeface="Garamond" panose="02020404030301010803" pitchFamily="18" charset="0"/>
              </a:rPr>
              <a:t>Caso Bosman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t-BR" altLang="pt-BR" sz="1600" dirty="0">
              <a:latin typeface="Garamond" panose="020204040303010108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t-BR" altLang="pt-BR" sz="1600" dirty="0">
                <a:latin typeface="Garamond" panose="02020404030301010803" pitchFamily="18" charset="0"/>
              </a:rPr>
              <a:t>Caso Paolo Guerreiro</a:t>
            </a: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 marL="517525" lvl="1" indent="0">
              <a:buNone/>
            </a:pPr>
            <a:endParaRPr lang="pt-BR" altLang="pt-BR" sz="1600" dirty="0">
              <a:latin typeface="Garamond" panose="02020404030301010803" pitchFamily="18" charset="0"/>
            </a:endParaRPr>
          </a:p>
          <a:p>
            <a:pPr marL="517525" lvl="1" indent="0">
              <a:buNone/>
            </a:pPr>
            <a:endParaRPr lang="pt-BR" altLang="pt-BR" sz="16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 marL="517525" lvl="1" indent="0">
              <a:buNone/>
            </a:pPr>
            <a:endParaRPr lang="pt-BR" altLang="pt-BR" sz="1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49778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4188" y="549275"/>
            <a:ext cx="7206781" cy="34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pt-BR" altLang="pt-BR" sz="2000" b="1" dirty="0">
                <a:latin typeface="Garamond" panose="02020404030301010803" pitchFamily="18" charset="0"/>
                <a:ea typeface="MS PGothic" panose="020B0600070205080204" pitchFamily="34" charset="-128"/>
              </a:rPr>
              <a:t>Recepção das Normas das Entidades Esportivas pela Legislação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251520" y="980728"/>
            <a:ext cx="6264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/>
          </p:cNvSpPr>
          <p:nvPr/>
        </p:nvSpPr>
        <p:spPr bwMode="auto">
          <a:xfrm>
            <a:off x="468313" y="1793716"/>
            <a:ext cx="8213725" cy="306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altLang="pt-BR" sz="2000" dirty="0">
                <a:latin typeface="Garamond" panose="02020404030301010803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altLang="pt-BR" sz="2000" dirty="0">
                <a:latin typeface="Garamond" panose="02020404030301010803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altLang="pt-BR" sz="2000">
                <a:latin typeface="Garamond" panose="02020404030301010803" pitchFamily="18" charset="0"/>
              </a:rPr>
              <a:t>As </a:t>
            </a:r>
            <a:r>
              <a:rPr lang="pt-BR" altLang="pt-BR" sz="2000" dirty="0">
                <a:latin typeface="Garamond" panose="02020404030301010803" pitchFamily="18" charset="0"/>
              </a:rPr>
              <a:t>entidades esportivas são “ilhas fortificadas” que não recebem a incidência das normas legais </a:t>
            </a:r>
            <a:r>
              <a:rPr lang="pt-BR" altLang="pt-BR" sz="2000">
                <a:latin typeface="Garamond" panose="02020404030301010803" pitchFamily="18" charset="0"/>
              </a:rPr>
              <a:t>dos países?</a:t>
            </a:r>
            <a:endParaRPr lang="pt-BR" altLang="pt-BR" sz="2000" dirty="0">
              <a:latin typeface="Garamond" panose="02020404030301010803" pitchFamily="18" charset="0"/>
            </a:endParaRPr>
          </a:p>
          <a:p>
            <a:pPr marL="517525" lvl="1" indent="0">
              <a:buNone/>
            </a:pPr>
            <a:endParaRPr lang="pt-BR" altLang="pt-BR" sz="1600" dirty="0">
              <a:latin typeface="Garamond" panose="02020404030301010803" pitchFamily="18" charset="0"/>
            </a:endParaRPr>
          </a:p>
          <a:p>
            <a:pPr marL="517525" lvl="1" indent="0">
              <a:buNone/>
            </a:pPr>
            <a:endParaRPr lang="pt-BR" altLang="pt-BR" sz="16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t-BR" altLang="pt-BR" sz="2000" dirty="0">
              <a:latin typeface="Garamond" panose="02020404030301010803" pitchFamily="18" charset="0"/>
            </a:endParaRPr>
          </a:p>
          <a:p>
            <a:pPr marL="517525" lvl="1" indent="0">
              <a:buNone/>
            </a:pPr>
            <a:endParaRPr lang="pt-BR" altLang="pt-BR" sz="1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93628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ue Segoe 4-3 template-template_April-17-2007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2A43BD6-BB12-4855-A62A-BDADBADB09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de formas de onda com fundo azul-escuro)</Template>
  <TotalTime>1256</TotalTime>
  <Words>3419</Words>
  <Application>Microsoft Office PowerPoint</Application>
  <PresentationFormat>Apresentação na tela (4:3)</PresentationFormat>
  <Paragraphs>208</Paragraphs>
  <Slides>15</Slides>
  <Notes>15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Courier New</vt:lpstr>
      <vt:lpstr>Garamond</vt:lpstr>
      <vt:lpstr>Times New Roman</vt:lpstr>
      <vt:lpstr>Wingdings</vt:lpstr>
      <vt:lpstr>Blue Segoe 4-3 template-template_April-17-2007</vt:lpstr>
      <vt:lpstr>Branco com fonte Courier para slides de código</vt:lpstr>
      <vt:lpstr>Imagem de Bitmap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</dc:creator>
  <cp:keywords/>
  <cp:lastModifiedBy>Jose Francisco Cimino Manssur</cp:lastModifiedBy>
  <cp:revision>81</cp:revision>
  <cp:lastPrinted>2017-10-17T20:32:19Z</cp:lastPrinted>
  <dcterms:created xsi:type="dcterms:W3CDTF">2017-09-14T14:42:01Z</dcterms:created>
  <dcterms:modified xsi:type="dcterms:W3CDTF">2023-08-30T12:41:50Z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TC102867319990</vt:lpwstr>
  </property>
</Properties>
</file>