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85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85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701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56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39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1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93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33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33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91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63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48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56E70-F2E5-4DF3-910E-B8CFFA0552D9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A97A3-7C75-467E-902A-276991CE2D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77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3575"/>
            <a:ext cx="9144000" cy="1629714"/>
          </a:xfrm>
        </p:spPr>
        <p:txBody>
          <a:bodyPr>
            <a:normAutofit/>
          </a:bodyPr>
          <a:lstStyle/>
          <a:p>
            <a:r>
              <a:rPr lang="pt-BR" sz="4400" dirty="0" smtClean="0"/>
              <a:t>Exercícios – Derivativos – DI</a:t>
            </a:r>
            <a:endParaRPr lang="pt-BR" sz="4400" dirty="0"/>
          </a:p>
        </p:txBody>
      </p:sp>
      <p:sp>
        <p:nvSpPr>
          <p:cNvPr id="4" name="Retângulo 3"/>
          <p:cNvSpPr/>
          <p:nvPr/>
        </p:nvSpPr>
        <p:spPr>
          <a:xfrm>
            <a:off x="884808" y="2716569"/>
            <a:ext cx="10422384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solução dos exercícios a seguir, desconsidere taxas e custos operacionais. Todas operações deverão ser realizadas com números inteiros de contratos (não utilizar fração de contrato, arredondando eventuais quantidades fracionárias)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00217" y="5903650"/>
            <a:ext cx="1019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Extraído de Figueiredo, A.C.  Introdução aos derivativos. São Paulo: </a:t>
            </a:r>
            <a:r>
              <a:rPr lang="pt-BR" dirty="0" err="1" smtClean="0"/>
              <a:t>Cengage</a:t>
            </a:r>
            <a:r>
              <a:rPr lang="pt-BR" dirty="0" smtClean="0"/>
              <a:t> Learning, 2013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59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54240" y="347508"/>
            <a:ext cx="11283519" cy="596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dia 8/8/2000, um investidor vende taxa (compra PU) em 300 contratos futuros de DI NOV 0. Qual o lucro/prejuízo da operação se ele encerrou sua posição no dia 11/8/2000, no final do pregão?</a:t>
            </a:r>
          </a:p>
          <a:p>
            <a:pPr indent="228600"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Dados: ajustes do contrato NOV 0:    8/8 = 96.497 pontos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9/8 = 96.556 pontos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10/8 = 96.629 pontos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pt-BR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</a:t>
            </a: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correspondentes às operações realizadas:      8/8 = 96.495 pontos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11/8 = 96.690 pontos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DI-over:    8/8 = 16,35% </a:t>
            </a:r>
            <a:r>
              <a:rPr lang="en-US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a.a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9/8 = 16,43% </a:t>
            </a:r>
            <a:r>
              <a:rPr lang="en-US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a.a</a:t>
            </a: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10</a:t>
            </a:r>
            <a:r>
              <a:rPr lang="pt-B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/8 = 16,40% a.a.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34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8579" y="1091955"/>
            <a:ext cx="11114842" cy="323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pt-B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Uma empresa contrai uma dívida de R$ 5 milhões em 9/8/2000, a ser paga em 1/12/2000 à taxa de 100% CDI. No mesmo dia, ela realiza um hedge no final do pregão. O PU corresponde à operação efetuada foi de 95.377 pontos. Qual o desembolso líquido da empresa em 1/12/2000, supondo que o CDI efetivo no período tenha sido de 5%?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63983" y="117132"/>
            <a:ext cx="11345663" cy="6825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3"/>
            </a:pPr>
            <a:r>
              <a:rPr lang="pt-B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instituição financeira toma R$ 5 milhões emprestados em 8/8/2000, a serem pagos em 1/12/2000 à taxa efetiva no período de 3,6%, e empresta o mesmo valor, pelo mesmo período, à taxa igual a 100% do CDI. A instituição deseja efetuar um hedge para se proteger de possíveis flutuações da taxa de juro. Qual o recebimento do ativo? Qual o resultado do hedge? Qual o resultado da operação?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1338" lvl="1">
              <a:lnSpc>
                <a:spcPct val="107000"/>
              </a:lnSpc>
              <a:spcAft>
                <a:spcPts val="800"/>
              </a:spcAft>
            </a:pPr>
            <a:r>
              <a:rPr lang="pt-B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Suponha que a taxa CDI efetiva no período tenha sido de 3%.</a:t>
            </a:r>
          </a:p>
          <a:p>
            <a:pPr marL="541338" lvl="1">
              <a:lnSpc>
                <a:spcPct val="107000"/>
              </a:lnSpc>
              <a:spcAft>
                <a:spcPts val="800"/>
              </a:spcAft>
            </a:pPr>
            <a:endParaRPr lang="pt-B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1338" lvl="1">
              <a:lnSpc>
                <a:spcPct val="107000"/>
              </a:lnSpc>
              <a:spcAft>
                <a:spcPts val="800"/>
              </a:spcAft>
            </a:pPr>
            <a:r>
              <a:rPr lang="pt-B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PU do contrato NOV 0 correspondente à operação realizada em 8/8 foi de 96.495 pontos..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8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63983" y="117132"/>
            <a:ext cx="11345663" cy="511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r>
              <a:rPr lang="pt-B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fundo de renda fixa DI adquiriu R$ 2 milhões em papéis em 8/8/2000, que vencem em 2/10/2000 (primeiro dia útil de outubro de 2000), remunerados à taxa prefixada de 2,31%. A instituição deseja efetuar um hedge para se proteger de possíveis altas da taxa de juro. Suponha que o CDI efetivo no período tenha sido de 2,6%.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pt-B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PU do contrato OUT 0 em 8/8 foi de 97.744 pontos. </a:t>
            </a: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 startAt="4"/>
            </a:pPr>
            <a:endParaRPr lang="pt-B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pt-B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 o resultado da operação?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1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do Office</vt:lpstr>
      <vt:lpstr>Exercícios – Derivativos – DI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 Derivativos – DI</dc:title>
  <dc:creator>USP</dc:creator>
  <cp:lastModifiedBy>USP</cp:lastModifiedBy>
  <cp:revision>3</cp:revision>
  <dcterms:created xsi:type="dcterms:W3CDTF">2020-05-05T20:39:11Z</dcterms:created>
  <dcterms:modified xsi:type="dcterms:W3CDTF">2020-05-05T20:54:21Z</dcterms:modified>
</cp:coreProperties>
</file>