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2" clrIdx="0">
    <p:extLst>
      <p:ext uri="{19B8F6BF-5375-455C-9EA6-DF929625EA0E}">
        <p15:presenceInfo xmlns:p15="http://schemas.microsoft.com/office/powerpoint/2012/main" userId="Ma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08" autoAdjust="0"/>
  </p:normalViewPr>
  <p:slideViewPr>
    <p:cSldViewPr snapToGrid="0">
      <p:cViewPr varScale="1">
        <p:scale>
          <a:sx n="79" d="100"/>
          <a:sy n="79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7T11:07:04.970" idx="1">
    <p:pos x="5204" y="3901"/>
    <p:text>SUBSTITUI O TRECHO DOUTRINÁRIO "É preciso ponderar "prerrogativas públicas e garantias individuais,  liberdade da autoridade e autoridade da liberdade", pois "é o equilíbrio  destes dois pontos que, em um Estado de direito moderno, leva à paz e à  justiça na sociedade." (DROMI, Roberto. Prefácio à obra coletiva Procedimento Administrativo, Tucuman, Argentina: UNSTA, 1982 p.13)" PELO CONCEITO EM DESTAQUE (ENTENDI MAIS PERTINENTE)</p:text>
    <p:extLst>
      <p:ext uri="{C676402C-5697-4E1C-873F-D02D1690AC5C}">
        <p15:threadingInfo xmlns:p15="http://schemas.microsoft.com/office/powerpoint/2012/main" timeZoneBias="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644900"/>
            <a:ext cx="12192000" cy="321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75" y="38576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175" y="161131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75" y="528478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06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493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4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654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846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069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43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27775" y="0"/>
            <a:ext cx="5864860" cy="5899150"/>
          </a:xfrm>
          <a:custGeom>
            <a:avLst/>
            <a:gdLst/>
            <a:ahLst/>
            <a:cxnLst/>
            <a:rect l="l" t="t" r="r" b="b"/>
            <a:pathLst>
              <a:path w="5864859" h="5899150">
                <a:moveTo>
                  <a:pt x="0" y="0"/>
                </a:moveTo>
                <a:lnTo>
                  <a:pt x="5864233" y="589915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548562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442" y="46720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1" y="345757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1" y="22272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3" y="1012816"/>
            <a:ext cx="5829300" cy="5845810"/>
          </a:xfrm>
          <a:custGeom>
            <a:avLst/>
            <a:gdLst/>
            <a:ahLst/>
            <a:cxnLst/>
            <a:rect l="l" t="t" r="r" b="b"/>
            <a:pathLst>
              <a:path w="5829300" h="5845809">
                <a:moveTo>
                  <a:pt x="5829303" y="5845183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227257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862" y="4630742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4" y="3432178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841" y="3425821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" y="4651378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1" y="2206621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5864224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49851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27468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4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098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06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69868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43" y="0"/>
                </a:moveTo>
                <a:lnTo>
                  <a:pt x="0" y="685800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8" y="0"/>
            <a:ext cx="5864860" cy="5899150"/>
          </a:xfrm>
          <a:custGeom>
            <a:avLst/>
            <a:gdLst/>
            <a:ahLst/>
            <a:cxnLst/>
            <a:rect l="l" t="t" r="r" b="b"/>
            <a:pathLst>
              <a:path w="5864860" h="5899150">
                <a:moveTo>
                  <a:pt x="5864233" y="0"/>
                </a:moveTo>
                <a:lnTo>
                  <a:pt x="0" y="589915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5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442" y="0"/>
                </a:moveTo>
                <a:lnTo>
                  <a:pt x="0" y="46720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1" y="0"/>
                </a:moveTo>
                <a:lnTo>
                  <a:pt x="0" y="345757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1" y="0"/>
                </a:moveTo>
                <a:lnTo>
                  <a:pt x="0" y="222726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62700" y="1012816"/>
            <a:ext cx="5829300" cy="5845810"/>
          </a:xfrm>
          <a:custGeom>
            <a:avLst/>
            <a:gdLst/>
            <a:ahLst/>
            <a:cxnLst/>
            <a:rect l="l" t="t" r="r" b="b"/>
            <a:pathLst>
              <a:path w="5829300" h="5845809">
                <a:moveTo>
                  <a:pt x="0" y="5845183"/>
                </a:moveTo>
                <a:lnTo>
                  <a:pt x="5829303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577137" y="2227257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42"/>
                </a:moveTo>
                <a:lnTo>
                  <a:pt x="461486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93162" y="3432178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1"/>
                </a:moveTo>
                <a:lnTo>
                  <a:pt x="339884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994900" y="4651378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1"/>
                </a:moveTo>
                <a:lnTo>
                  <a:pt x="2197101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04575" y="5864224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6" y="1"/>
                </a:lnTo>
              </a:path>
            </a:pathLst>
          </a:custGeom>
          <a:ln w="12700">
            <a:solidFill>
              <a:srgbClr val="D15A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2927" y="1233678"/>
            <a:ext cx="5412105" cy="461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0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675249" y="2726258"/>
            <a:ext cx="10877966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Regime Jurídico Administrativo</a:t>
            </a:r>
            <a:endParaRPr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  <a:endParaRPr lang="pt-BR" sz="2500" i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73CDBC-29A1-493C-AB69-D1D42CAC229F}"/>
              </a:ext>
            </a:extLst>
          </p:cNvPr>
          <p:cNvSpPr/>
          <p:nvPr/>
        </p:nvSpPr>
        <p:spPr>
          <a:xfrm>
            <a:off x="300111" y="1397675"/>
            <a:ext cx="115917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PONTOS FOCAIS: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 conceito vazio de interesse público:</a:t>
            </a:r>
          </a:p>
          <a:p>
            <a:pPr algn="just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arbitrário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da discricionariedade</a:t>
            </a:r>
            <a:r>
              <a:rPr lang="pt-BR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administrativa;</a:t>
            </a: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endParaRPr lang="pt-BR" sz="3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Legitimação </a:t>
            </a:r>
            <a:r>
              <a:rPr lang="pt-BR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anti-democrática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do sacrifício de interesses privados.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749EBF-C91D-4DA4-A3E0-44393A13BAE5}"/>
              </a:ext>
            </a:extLst>
          </p:cNvPr>
          <p:cNvSpPr/>
          <p:nvPr/>
        </p:nvSpPr>
        <p:spPr>
          <a:xfrm>
            <a:off x="300111" y="4747375"/>
            <a:ext cx="11169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Há </a:t>
            </a:r>
            <a:r>
              <a:rPr lang="pt-BR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pluraridade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de princípios e interesses 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inexiste hierarquia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pré-estabelecida entre eles.</a:t>
            </a:r>
          </a:p>
          <a:p>
            <a:pPr marL="12700" lvl="0" indent="261938" algn="just">
              <a:buClr>
                <a:srgbClr val="D15A3E"/>
              </a:buClr>
              <a:buSzPct val="95000"/>
              <a:tabLst>
                <a:tab pos="215265" algn="l"/>
              </a:tabLst>
            </a:pPr>
            <a:endParaRPr lang="pt-BR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Afastamento do antagonismo entre interesses públicos e privados: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meramente aparente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2700" lvl="0" indent="261938" algn="just">
              <a:buClr>
                <a:srgbClr val="D15A3E"/>
              </a:buClr>
              <a:buSzPct val="95000"/>
              <a:tabLst>
                <a:tab pos="215265" algn="l"/>
              </a:tabLst>
            </a:pPr>
            <a:endParaRPr lang="pt-BR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indent="261938" algn="just">
              <a:buClr>
                <a:srgbClr val="D15A3E"/>
              </a:buClr>
              <a:buSzPct val="95000"/>
              <a:buFont typeface="Wingdings"/>
              <a:buChar char=""/>
              <a:tabLst>
                <a:tab pos="21526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Não há colisão entre direitos individuais ou privados e interesses públicos na Constituição de  1988: a realização de direitos individuais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constitui-se o conteúdo do interesse público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a partir da  afirmação de direitos fundamentais: Individuais, Coletivos, Sociais, Econômicos, Políticos.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B0E9C4-4869-4ECD-9726-A4D7CDBAE729}"/>
              </a:ext>
            </a:extLst>
          </p:cNvPr>
          <p:cNvSpPr/>
          <p:nvPr/>
        </p:nvSpPr>
        <p:spPr>
          <a:xfrm>
            <a:off x="585260" y="3176061"/>
            <a:ext cx="5101142" cy="1411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4645" marR="26670" algn="just">
              <a:lnSpc>
                <a:spcPct val="104200"/>
              </a:lnSpc>
            </a:pP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78D24E9-4350-48A8-A23E-0C2F45757F22}"/>
              </a:ext>
            </a:extLst>
          </p:cNvPr>
          <p:cNvSpPr/>
          <p:nvPr/>
        </p:nvSpPr>
        <p:spPr>
          <a:xfrm>
            <a:off x="778744" y="3429000"/>
            <a:ext cx="47141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i="1" dirty="0">
                <a:latin typeface="Segoe UI" panose="020B0502040204020203" pitchFamily="34" charset="0"/>
                <a:cs typeface="Segoe UI" panose="020B0502040204020203" pitchFamily="34" charset="0"/>
              </a:rPr>
              <a:t>A invocação ao interesse público toma em vista a realização de direitos  fundamentais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. (JUSTEN FILHO, 2014, p. 159).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028ECC-7623-4EDB-B6E5-F8BC043EB758}"/>
              </a:ext>
            </a:extLst>
          </p:cNvPr>
          <p:cNvSpPr/>
          <p:nvPr/>
        </p:nvSpPr>
        <p:spPr>
          <a:xfrm>
            <a:off x="6226807" y="3192692"/>
            <a:ext cx="5562782" cy="1411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expressão interesse público pode ser associada a bem de toda a coletividade, à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percepção geral das exigências da vida em sociedad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e” (MEDAUAR, 2015, p. 161)</a:t>
            </a:r>
          </a:p>
        </p:txBody>
      </p:sp>
    </p:spTree>
    <p:extLst>
      <p:ext uri="{BB962C8B-B14F-4D97-AF65-F5344CB8AC3E}">
        <p14:creationId xmlns:p14="http://schemas.microsoft.com/office/powerpoint/2010/main" val="33851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  <a:endParaRPr lang="pt-BR" sz="30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de ponderação: princípio da proporcionalidade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A21279-3558-44F0-A736-40380330AC07}"/>
              </a:ext>
            </a:extLst>
          </p:cNvPr>
          <p:cNvSpPr/>
          <p:nvPr/>
        </p:nvSpPr>
        <p:spPr>
          <a:xfrm>
            <a:off x="2033598" y="1995757"/>
            <a:ext cx="1939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Nova Ordem Constitucional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BE80402-FE0D-4193-BF64-FC2939365B39}"/>
              </a:ext>
            </a:extLst>
          </p:cNvPr>
          <p:cNvCxnSpPr/>
          <p:nvPr/>
        </p:nvCxnSpPr>
        <p:spPr>
          <a:xfrm>
            <a:off x="5160498" y="2310480"/>
            <a:ext cx="1871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F0E29D7-EC80-416B-AB21-2CC1F1464C03}"/>
              </a:ext>
            </a:extLst>
          </p:cNvPr>
          <p:cNvSpPr/>
          <p:nvPr/>
        </p:nvSpPr>
        <p:spPr>
          <a:xfrm>
            <a:off x="7999818" y="1942512"/>
            <a:ext cx="305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tabLst>
                <a:tab pos="29718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pluralidade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pc="-1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valores.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CE6F92-9D6B-43E9-B05E-A6DA1785C1D1}"/>
              </a:ext>
            </a:extLst>
          </p:cNvPr>
          <p:cNvSpPr/>
          <p:nvPr/>
        </p:nvSpPr>
        <p:spPr>
          <a:xfrm>
            <a:off x="3248806" y="291152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tabLst>
                <a:tab pos="311150" algn="l"/>
              </a:tabLst>
            </a:pP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 Democrático como Estado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não há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critério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solução </a:t>
            </a:r>
            <a:r>
              <a:rPr lang="pt-BR" sz="1900" b="1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900" b="1" i="1" spc="-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priori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2BBDE3-4607-49E3-A979-FE8B09AFCDA6}"/>
              </a:ext>
            </a:extLst>
          </p:cNvPr>
          <p:cNvSpPr/>
          <p:nvPr/>
        </p:nvSpPr>
        <p:spPr>
          <a:xfrm>
            <a:off x="1718531" y="3824819"/>
            <a:ext cx="87549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47320" algn="just">
              <a:lnSpc>
                <a:spcPts val="2130"/>
              </a:lnSpc>
              <a:spcBef>
                <a:spcPts val="1864"/>
              </a:spcBef>
              <a:buClr>
                <a:srgbClr val="D15A3E"/>
              </a:buClr>
              <a:tabLst>
                <a:tab pos="381635" algn="l"/>
                <a:tab pos="382270" algn="l"/>
                <a:tab pos="1129030" algn="l"/>
                <a:tab pos="1552575" algn="l"/>
                <a:tab pos="2186940" algn="l"/>
                <a:tab pos="3034665" algn="l"/>
                <a:tab pos="3527425" algn="l"/>
                <a:tab pos="4671695" algn="l"/>
                <a:tab pos="5644515" algn="l"/>
                <a:tab pos="6068060" algn="l"/>
                <a:tab pos="7914640" algn="l"/>
                <a:tab pos="9523730" algn="l"/>
                <a:tab pos="10073640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 Juízo de Ponderação é exercido em múltiplas esferas do ordenamento jurídico:  Constituição Federal, Leis, Decisões Administrativas, Decisões Judiciais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E21F44-E44F-4756-82EF-08B704BBF4C6}"/>
              </a:ext>
            </a:extLst>
          </p:cNvPr>
          <p:cNvSpPr/>
          <p:nvPr/>
        </p:nvSpPr>
        <p:spPr>
          <a:xfrm>
            <a:off x="304800" y="4730940"/>
            <a:ext cx="1158240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“um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produzido pela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conjugação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jurídicos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associado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técnicas  de hermenêutica.”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(JUSTEN FILHO,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2014, p.</a:t>
            </a:r>
            <a:r>
              <a:rPr lang="pt-BR" sz="17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165)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FB2F988-AE32-4E38-8077-282B28A2969D}"/>
              </a:ext>
            </a:extLst>
          </p:cNvPr>
          <p:cNvSpPr/>
          <p:nvPr/>
        </p:nvSpPr>
        <p:spPr>
          <a:xfrm>
            <a:off x="304800" y="5619253"/>
            <a:ext cx="11582400" cy="1125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99900"/>
              </a:lnSpc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efeito, a aferição do interesse prevalecente em um dado confronto de interesses é  procedimento que reconduz o administrador público à interpretação do sistema de ponderações  estabelecido na Constituição e na lei, e, via de regra, obriga-o a realizar seu próprio juízo  ponderativo, guiado pelo </a:t>
            </a:r>
            <a:r>
              <a:rPr lang="pt-BR" sz="1700" b="1" u="sng" dirty="0">
                <a:solidFill>
                  <a:schemeClr val="tx1"/>
                </a:solidFill>
                <a:uFill>
                  <a:solidFill>
                    <a:srgbClr val="2D2E2D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dever de </a:t>
            </a:r>
            <a:r>
              <a:rPr lang="pt-BR" sz="1700" b="1" u="sng" spc="-5" dirty="0">
                <a:solidFill>
                  <a:schemeClr val="tx1"/>
                </a:solidFill>
                <a:uFill>
                  <a:solidFill>
                    <a:srgbClr val="2D2E2D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proporcionalidade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(BINENBOJM,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2008, p.105).</a:t>
            </a:r>
          </a:p>
        </p:txBody>
      </p:sp>
    </p:spTree>
    <p:extLst>
      <p:ext uri="{BB962C8B-B14F-4D97-AF65-F5344CB8AC3E}">
        <p14:creationId xmlns:p14="http://schemas.microsoft.com/office/powerpoint/2010/main" val="34232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Prerrogativas públicas, privilégios e restrições: conceitos, diferenciação e exemplificação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C27D4A-7DCC-45BB-B583-B859DC85FC13}"/>
              </a:ext>
            </a:extLst>
          </p:cNvPr>
          <p:cNvSpPr/>
          <p:nvPr/>
        </p:nvSpPr>
        <p:spPr>
          <a:xfrm>
            <a:off x="867506" y="2340981"/>
            <a:ext cx="1060235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5080" indent="25400" algn="just">
              <a:lnSpc>
                <a:spcPts val="2170"/>
              </a:lnSpc>
              <a:spcBef>
                <a:spcPts val="360"/>
              </a:spcBef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Administração Pública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: instrumentos jurídicos para assegurar autoridade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à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Pública na consecução de seus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fins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(DI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PIETRO, </a:t>
            </a:r>
            <a:r>
              <a:rPr lang="pt-BR" spc="-35" dirty="0">
                <a:latin typeface="Segoe UI" panose="020B0502040204020203" pitchFamily="34" charset="0"/>
                <a:cs typeface="Segoe UI" panose="020B0502040204020203" pitchFamily="34" charset="0"/>
              </a:rPr>
              <a:t>2011,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62):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9AA2AF-ED11-4933-AC33-F2373ED8E19A}"/>
              </a:ext>
            </a:extLst>
          </p:cNvPr>
          <p:cNvSpPr/>
          <p:nvPr/>
        </p:nvSpPr>
        <p:spPr>
          <a:xfrm>
            <a:off x="729174" y="4609262"/>
            <a:ext cx="10879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observância de princípios constitucionais da legalidade, moralidade, publicidade;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à regra do concurso seleção de pessoal;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ao processo de licitação para contratação pública;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9CC61CE-1295-4E1A-9417-1FBCC5950CD3}"/>
              </a:ext>
            </a:extLst>
          </p:cNvPr>
          <p:cNvSpPr/>
          <p:nvPr/>
        </p:nvSpPr>
        <p:spPr>
          <a:xfrm>
            <a:off x="377480" y="5779213"/>
            <a:ext cx="11582400" cy="881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Restrições da Administração Pública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são limites à autoridade da Administração, para tutelar as  finalidades públicas e salvaguardar liberdades: “Observância da lei e do direito”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(DI PIETRO, 2011, p. 62)</a:t>
            </a: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FDCB2B31-B1A7-4E46-AB1E-312B5F1905A3}"/>
              </a:ext>
            </a:extLst>
          </p:cNvPr>
          <p:cNvSpPr/>
          <p:nvPr/>
        </p:nvSpPr>
        <p:spPr>
          <a:xfrm>
            <a:off x="722142" y="3143113"/>
            <a:ext cx="4569460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Restrições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à 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Propriedade</a:t>
            </a:r>
            <a:r>
              <a:rPr lang="pt-BR" spc="-4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rivada</a:t>
            </a:r>
          </a:p>
        </p:txBody>
      </p:sp>
      <p:sp>
        <p:nvSpPr>
          <p:cNvPr id="11" name="object 64">
            <a:extLst>
              <a:ext uri="{FF2B5EF4-FFF2-40B4-BE49-F238E27FC236}">
                <a16:creationId xmlns:a16="http://schemas.microsoft.com/office/drawing/2014/main" id="{E92CD47A-9434-4847-B45F-48A5EBE09669}"/>
              </a:ext>
            </a:extLst>
          </p:cNvPr>
          <p:cNvSpPr/>
          <p:nvPr/>
        </p:nvSpPr>
        <p:spPr>
          <a:xfrm>
            <a:off x="6813646" y="3143113"/>
            <a:ext cx="4569460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>
                <a:latin typeface="Segoe UI Semibold" panose="020B0702040204020203" pitchFamily="34" charset="0"/>
                <a:cs typeface="Segoe UI Semibold" panose="020B0702040204020203" pitchFamily="34" charset="0"/>
              </a:rPr>
              <a:t>Cláusulas </a:t>
            </a:r>
            <a:r>
              <a:rPr lang="pt-BR" spc="-5">
                <a:latin typeface="Segoe UI Semibold" panose="020B0702040204020203" pitchFamily="34" charset="0"/>
                <a:cs typeface="Segoe UI Semibold" panose="020B0702040204020203" pitchFamily="34" charset="0"/>
              </a:rPr>
              <a:t>Exorbitantes </a:t>
            </a:r>
            <a:r>
              <a:rPr lang="pt-BR">
                <a:latin typeface="Segoe UI Semibold" panose="020B0702040204020203" pitchFamily="34" charset="0"/>
                <a:cs typeface="Segoe UI Semibold" panose="020B0702040204020203" pitchFamily="34" charset="0"/>
              </a:rPr>
              <a:t>nos</a:t>
            </a:r>
            <a:r>
              <a:rPr lang="pt-BR" spc="-5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pc="-5">
                <a:latin typeface="Segoe UI Semibold" panose="020B0702040204020203" pitchFamily="34" charset="0"/>
                <a:cs typeface="Segoe UI Semibold" panose="020B0702040204020203" pitchFamily="34" charset="0"/>
              </a:rPr>
              <a:t>Contratos</a:t>
            </a:r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object 64">
            <a:extLst>
              <a:ext uri="{FF2B5EF4-FFF2-40B4-BE49-F238E27FC236}">
                <a16:creationId xmlns:a16="http://schemas.microsoft.com/office/drawing/2014/main" id="{F2319852-568A-4BCC-A952-46D6EB04A964}"/>
              </a:ext>
            </a:extLst>
          </p:cNvPr>
          <p:cNvSpPr/>
          <p:nvPr/>
        </p:nvSpPr>
        <p:spPr>
          <a:xfrm>
            <a:off x="3376247" y="3905740"/>
            <a:ext cx="5439506" cy="43736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4138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Autoexecutoriedade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dos 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Atos</a:t>
            </a:r>
            <a:r>
              <a:rPr lang="pt-BR" spc="-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</a:t>
            </a:r>
            <a:r>
              <a:rPr lang="pt-BR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dministrativos</a:t>
            </a:r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Supremacia do Interesse Público sobre o Interesse Privado: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Prerrogativas públicas, privilégios e restrições: conceitos, diferenciação e exemplificação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C27D4A-7DCC-45BB-B583-B859DC85FC13}"/>
              </a:ext>
            </a:extLst>
          </p:cNvPr>
          <p:cNvSpPr/>
          <p:nvPr/>
        </p:nvSpPr>
        <p:spPr>
          <a:xfrm>
            <a:off x="867506" y="2340981"/>
            <a:ext cx="1060235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marR="5080" indent="-285750" algn="just">
              <a:lnSpc>
                <a:spcPts val="2170"/>
              </a:lnSpc>
              <a:buFont typeface="Wingdings" panose="05000000000000000000" pitchFamily="2" charset="2"/>
              <a:buChar char="Ø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Privilégios Administração Pública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: alguns autores não fazem distinção acerca de prerrogativas e  privilégios, mencionando-os como sinônimos (DI PIETRO, 2011, p. 62; BINENBOJM, 2008, p.114).</a:t>
            </a:r>
          </a:p>
          <a:p>
            <a:pPr marL="36000" marR="5080" indent="25400" algn="just">
              <a:lnSpc>
                <a:spcPts val="2170"/>
              </a:lnSpc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endParaRPr lang="pt-BR" sz="5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78950" marR="5080" lvl="1" indent="-285750" algn="just">
              <a:lnSpc>
                <a:spcPts val="2170"/>
              </a:lnSpc>
              <a:buFont typeface="Arial" panose="020B0604020202020204" pitchFamily="34" charset="0"/>
              <a:buChar char="•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Privilégios e interesses públicos secundários (da pessoa jurídica)</a:t>
            </a:r>
          </a:p>
          <a:p>
            <a:pPr marL="778950" marR="5080" lvl="1" indent="-285750" algn="just">
              <a:lnSpc>
                <a:spcPts val="2170"/>
              </a:lnSpc>
              <a:buFont typeface="Arial" panose="020B0604020202020204" pitchFamily="34" charset="0"/>
              <a:buChar char="•"/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“Privilégios” de caráter processuais conferidos à Fazenda Pública</a:t>
            </a:r>
          </a:p>
          <a:p>
            <a:pPr marL="58738" marR="5080" indent="25400" algn="just">
              <a:lnSpc>
                <a:spcPts val="2170"/>
              </a:lnSpc>
              <a:spcBef>
                <a:spcPts val="360"/>
              </a:spcBef>
              <a:tabLst>
                <a:tab pos="633730" algn="l"/>
                <a:tab pos="2539365" algn="l"/>
                <a:tab pos="3908425" algn="l"/>
                <a:tab pos="5445760" algn="l"/>
                <a:tab pos="5855970" algn="l"/>
                <a:tab pos="7421880" algn="l"/>
                <a:tab pos="8946515" algn="l"/>
                <a:tab pos="1085151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03A191-4992-47B1-AF99-30200ED0CC14}"/>
              </a:ext>
            </a:extLst>
          </p:cNvPr>
          <p:cNvSpPr/>
          <p:nvPr/>
        </p:nvSpPr>
        <p:spPr>
          <a:xfrm>
            <a:off x="377480" y="3910818"/>
            <a:ext cx="11582400" cy="2750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7645" marR="5080" algn="just">
              <a:lnSpc>
                <a:spcPct val="100899"/>
              </a:lnSpc>
              <a:spcBef>
                <a:spcPts val="1714"/>
              </a:spcBef>
            </a:pPr>
            <a:endParaRPr lang="pt-BR" sz="1700" i="1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56">
            <a:extLst>
              <a:ext uri="{FF2B5EF4-FFF2-40B4-BE49-F238E27FC236}">
                <a16:creationId xmlns:a16="http://schemas.microsoft.com/office/drawing/2014/main" id="{8DD64309-56DF-4107-9DC7-5F7BE2505E77}"/>
              </a:ext>
            </a:extLst>
          </p:cNvPr>
          <p:cNvSpPr txBox="1"/>
          <p:nvPr/>
        </p:nvSpPr>
        <p:spPr>
          <a:xfrm>
            <a:off x="867506" y="3879522"/>
            <a:ext cx="9178290" cy="288925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25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Prazo especial em dobro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183);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Não se dá o efeito principal da revelia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</a:t>
            </a:r>
            <a:r>
              <a:rPr sz="1600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344/345);</a:t>
            </a:r>
          </a:p>
          <a:p>
            <a:pPr marL="204470" indent="-191770">
              <a:lnSpc>
                <a:spcPct val="100000"/>
              </a:lnSpc>
              <a:spcBef>
                <a:spcPts val="1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Reexame necessário de decisões contrárias à Fazenda Pública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9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496);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Execução por precatórios (CF/88, art.</a:t>
            </a:r>
            <a:r>
              <a:rPr sz="16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100);</a:t>
            </a:r>
          </a:p>
          <a:p>
            <a:pPr marL="204470" indent="-191770">
              <a:lnSpc>
                <a:spcPct val="100000"/>
              </a:lnSpc>
              <a:spcBef>
                <a:spcPts val="1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Formação unilateral de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título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executivo - inscrição em dívida ativa – Lei</a:t>
            </a:r>
            <a:r>
              <a:rPr sz="1600" spc="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6.830/1980.</a:t>
            </a:r>
          </a:p>
          <a:p>
            <a:pPr marL="204470" indent="-191770">
              <a:lnSpc>
                <a:spcPct val="100000"/>
              </a:lnSpc>
              <a:spcBef>
                <a:spcPts val="115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Dispensa de adiantamento de custas 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(NCPC,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art.</a:t>
            </a:r>
            <a:r>
              <a:rPr sz="1600" spc="-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91);</a:t>
            </a:r>
          </a:p>
          <a:p>
            <a:pPr marL="204470" indent="-191770">
              <a:lnSpc>
                <a:spcPct val="100000"/>
              </a:lnSpc>
              <a:spcBef>
                <a:spcPts val="115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especial de tutela contra a fazenda</a:t>
            </a:r>
            <a:r>
              <a:rPr sz="16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59159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7B3CC7-894B-4D5A-AC5F-E97F41ED1714}"/>
              </a:ext>
            </a:extLst>
          </p:cNvPr>
          <p:cNvSpPr/>
          <p:nvPr/>
        </p:nvSpPr>
        <p:spPr>
          <a:xfrm>
            <a:off x="1465610" y="1633501"/>
            <a:ext cx="27015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Domínio P</a:t>
            </a:r>
            <a:r>
              <a:rPr lang="pt-BR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rivado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2B574D9-D71D-4AF0-946D-5360DEC3D6F4}"/>
              </a:ext>
            </a:extLst>
          </p:cNvPr>
          <p:cNvCxnSpPr/>
          <p:nvPr/>
        </p:nvCxnSpPr>
        <p:spPr>
          <a:xfrm>
            <a:off x="4368800" y="1872028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9217EE6-8191-4025-9E6D-0313DEC50043}"/>
              </a:ext>
            </a:extLst>
          </p:cNvPr>
          <p:cNvSpPr/>
          <p:nvPr/>
        </p:nvSpPr>
        <p:spPr>
          <a:xfrm>
            <a:off x="6531430" y="1656584"/>
            <a:ext cx="4361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Disposição como </a:t>
            </a:r>
            <a:r>
              <a:rPr lang="pt-BR" sz="2200" spc="-5" dirty="0">
                <a:latin typeface="Segoe UI" panose="020B0502040204020203" pitchFamily="34" charset="0"/>
                <a:cs typeface="Segoe UI" panose="020B0502040204020203" pitchFamily="34" charset="0"/>
              </a:rPr>
              <a:t>ato </a:t>
            </a:r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2200" spc="-5" dirty="0">
                <a:latin typeface="Segoe UI" panose="020B0502040204020203" pitchFamily="34" charset="0"/>
                <a:cs typeface="Segoe UI" panose="020B0502040204020203" pitchFamily="34" charset="0"/>
              </a:rPr>
              <a:t>vontade</a:t>
            </a:r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3D22F2-C343-46FF-8E23-55AD275CF102}"/>
              </a:ext>
            </a:extLst>
          </p:cNvPr>
          <p:cNvSpPr/>
          <p:nvPr/>
        </p:nvSpPr>
        <p:spPr>
          <a:xfrm>
            <a:off x="1267433" y="2136339"/>
            <a:ext cx="30978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01E1633-82D8-4A7B-9E02-42B51A98C26A}"/>
              </a:ext>
            </a:extLst>
          </p:cNvPr>
          <p:cNvCxnSpPr/>
          <p:nvPr/>
        </p:nvCxnSpPr>
        <p:spPr>
          <a:xfrm>
            <a:off x="4368800" y="2567226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0421A16-0258-4229-8605-221F5B05A9DB}"/>
              </a:ext>
            </a:extLst>
          </p:cNvPr>
          <p:cNvSpPr/>
          <p:nvPr/>
        </p:nvSpPr>
        <p:spPr>
          <a:xfrm>
            <a:off x="6531430" y="2366026"/>
            <a:ext cx="4361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egoe UI" panose="020B0502040204020203" pitchFamily="34" charset="0"/>
                <a:cs typeface="Segoe UI" panose="020B0502040204020203" pitchFamily="34" charset="0"/>
              </a:rPr>
              <a:t>Dever e finalidade pública</a:t>
            </a:r>
          </a:p>
        </p:txBody>
      </p:sp>
      <p:sp>
        <p:nvSpPr>
          <p:cNvPr id="16" name="object 53">
            <a:extLst>
              <a:ext uri="{FF2B5EF4-FFF2-40B4-BE49-F238E27FC236}">
                <a16:creationId xmlns:a16="http://schemas.microsoft.com/office/drawing/2014/main" id="{B0188781-9EAE-444D-ABDF-A6124AB3E846}"/>
              </a:ext>
            </a:extLst>
          </p:cNvPr>
          <p:cNvSpPr txBox="1"/>
          <p:nvPr/>
        </p:nvSpPr>
        <p:spPr>
          <a:xfrm>
            <a:off x="368073" y="3225428"/>
            <a:ext cx="11223625" cy="87331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spcBef>
                <a:spcPts val="33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do interesse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é um </a:t>
            </a:r>
            <a:r>
              <a:rPr i="1" dirty="0">
                <a:latin typeface="Segoe UI" panose="020B0502040204020203" pitchFamily="34" charset="0"/>
                <a:cs typeface="Segoe UI" panose="020B0502040204020203" pitchFamily="34" charset="0"/>
              </a:rPr>
              <a:t>axioma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do regime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jurídico-administrativo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e implica que o órgão encarregado de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realização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de um interesse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não tem poder </a:t>
            </a:r>
            <a:r>
              <a:rPr b="1" spc="5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disposição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sobre ele, porque a Administração Pública não titulariza esse</a:t>
            </a:r>
            <a:r>
              <a:rPr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interesse.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C1C25AE-C3D1-4EAA-AA88-A57C6442FF78}"/>
              </a:ext>
            </a:extLst>
          </p:cNvPr>
          <p:cNvSpPr/>
          <p:nvPr/>
        </p:nvSpPr>
        <p:spPr>
          <a:xfrm>
            <a:off x="2816363" y="5475674"/>
            <a:ext cx="5529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 restrições aos interesses públicos não estão em um princípio  superior e abstrato de indisponibilidade, mas na Constituição Federal.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64D666-E44E-4D8A-82C4-4ECD75E4E318}"/>
              </a:ext>
            </a:extLst>
          </p:cNvPr>
          <p:cNvSpPr/>
          <p:nvPr/>
        </p:nvSpPr>
        <p:spPr>
          <a:xfrm>
            <a:off x="368073" y="4406824"/>
            <a:ext cx="1122362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9900"/>
              </a:lnSpc>
              <a:spcBef>
                <a:spcPts val="33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Problematizando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: A indisponibilidade antecede o caráter público do interesse.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Os direitos 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fundamentais é que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são, por força de normas constitucionais,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indisponíveis,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por isso se constituem 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(JUSTEN FILHO,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p. 2014, p. 158).</a:t>
            </a:r>
            <a:r>
              <a:rPr lang="pt-BR" spc="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Portanto:</a:t>
            </a:r>
          </a:p>
        </p:txBody>
      </p:sp>
    </p:spTree>
    <p:extLst>
      <p:ext uri="{BB962C8B-B14F-4D97-AF65-F5344CB8AC3E}">
        <p14:creationId xmlns:p14="http://schemas.microsoft.com/office/powerpoint/2010/main" val="93763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primário e interesse público secundário: importância histórica da distinção (Renato Alessi, Itália, 1949)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4C35118-39E4-4DBC-B6A5-2CB3C21CFAE1}"/>
              </a:ext>
            </a:extLst>
          </p:cNvPr>
          <p:cNvSpPr/>
          <p:nvPr/>
        </p:nvSpPr>
        <p:spPr>
          <a:xfrm>
            <a:off x="304800" y="3485156"/>
            <a:ext cx="11582400" cy="972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4455" algn="just">
              <a:lnSpc>
                <a:spcPct val="100000"/>
              </a:lnSpc>
              <a:spcBef>
                <a:spcPts val="290"/>
              </a:spcBef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não é nenhum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coletivo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primário,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considerado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 objeto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direta tutela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ação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administrativa, enquanto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enquanto 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sujeito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si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estanque,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senão um dos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interesses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secundários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existente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(ALESSI,</a:t>
            </a:r>
            <a:r>
              <a:rPr lang="pt-BR" spc="-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1949:123).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5A6B41-8132-4633-BCFE-7F942E7B31CF}"/>
              </a:ext>
            </a:extLst>
          </p:cNvPr>
          <p:cNvSpPr/>
          <p:nvPr/>
        </p:nvSpPr>
        <p:spPr>
          <a:xfrm>
            <a:off x="1036792" y="2402942"/>
            <a:ext cx="3502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Primário</a:t>
            </a:r>
            <a:endParaRPr lang="pt-BR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8A9EFCD-4D59-450A-BB22-FB6764460FA4}"/>
              </a:ext>
            </a:extLst>
          </p:cNvPr>
          <p:cNvCxnSpPr/>
          <p:nvPr/>
        </p:nvCxnSpPr>
        <p:spPr>
          <a:xfrm>
            <a:off x="4748627" y="2645751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4AD0AB7-7D6B-4C8C-B915-B5FDBE0928D5}"/>
              </a:ext>
            </a:extLst>
          </p:cNvPr>
          <p:cNvSpPr/>
          <p:nvPr/>
        </p:nvSpPr>
        <p:spPr>
          <a:xfrm>
            <a:off x="6901348" y="2445696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as finalidades públicas do Estado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17B02F9-3195-4153-8A48-C17279BC63F6}"/>
              </a:ext>
            </a:extLst>
          </p:cNvPr>
          <p:cNvSpPr/>
          <p:nvPr/>
        </p:nvSpPr>
        <p:spPr>
          <a:xfrm>
            <a:off x="865113" y="2833829"/>
            <a:ext cx="38462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Interesse Público Secundário</a:t>
            </a:r>
            <a:endParaRPr lang="pt-BR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DA5A86D-6FA0-403A-AFC7-10F069F6C09C}"/>
              </a:ext>
            </a:extLst>
          </p:cNvPr>
          <p:cNvCxnSpPr/>
          <p:nvPr/>
        </p:nvCxnSpPr>
        <p:spPr>
          <a:xfrm>
            <a:off x="4748627" y="3049272"/>
            <a:ext cx="1611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2118E400-B808-4EE2-871A-EACD500EEBF7}"/>
              </a:ext>
            </a:extLst>
          </p:cNvPr>
          <p:cNvSpPr/>
          <p:nvPr/>
        </p:nvSpPr>
        <p:spPr>
          <a:xfrm>
            <a:off x="6632954" y="2849217"/>
            <a:ext cx="4975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instrumental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da pessoa</a:t>
            </a:r>
            <a:r>
              <a:rPr lang="pt-BR" sz="20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</a:t>
            </a: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65">
            <a:extLst>
              <a:ext uri="{FF2B5EF4-FFF2-40B4-BE49-F238E27FC236}">
                <a16:creationId xmlns:a16="http://schemas.microsoft.com/office/drawing/2014/main" id="{B38C1DCD-1CF2-49FB-A8E4-5FA9B426DD32}"/>
              </a:ext>
            </a:extLst>
          </p:cNvPr>
          <p:cNvSpPr txBox="1"/>
          <p:nvPr/>
        </p:nvSpPr>
        <p:spPr>
          <a:xfrm>
            <a:off x="304800" y="4773347"/>
            <a:ext cx="11473180" cy="166648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2130"/>
              </a:lnSpc>
              <a:spcBef>
                <a:spcPts val="395"/>
              </a:spcBef>
              <a:buClr>
                <a:srgbClr val="D15A3E"/>
              </a:buClr>
              <a:tabLst>
                <a:tab pos="241300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secundário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instrumental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pertence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Estado enquanto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sujeito 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direito,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lado 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todas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as personalidades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jurídicas.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individuais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pc="-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Estado.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ts val="2170"/>
              </a:lnSpc>
              <a:spcBef>
                <a:spcPts val="1805"/>
              </a:spcBef>
              <a:buClr>
                <a:srgbClr val="D15A3E"/>
              </a:buClr>
              <a:tabLst>
                <a:tab pos="365125" algn="l"/>
              </a:tabLst>
            </a:pP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secundários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desfrutam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abstrata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ou 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priori sobre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 </a:t>
            </a:r>
            <a:r>
              <a:rPr spc="-15" dirty="0">
                <a:latin typeface="Segoe UI" panose="020B0502040204020203" pitchFamily="34" charset="0"/>
                <a:cs typeface="Segoe UI" panose="020B0502040204020203" pitchFamily="34" charset="0"/>
              </a:rPr>
              <a:t>particular,</a:t>
            </a:r>
            <a:r>
              <a:rPr spc="5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sendo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passível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 sua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mitigação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disponibilidade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mediante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ponderação.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primário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, contudo,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não é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passível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ponderação, antes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é 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critério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4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Problemática contemporânea: direitos disponíveis e direitos indisponíveis da Administração Pública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16EF0B-F26A-48AA-99E6-24E5AFF83A61}"/>
              </a:ext>
            </a:extLst>
          </p:cNvPr>
          <p:cNvSpPr/>
          <p:nvPr/>
        </p:nvSpPr>
        <p:spPr>
          <a:xfrm>
            <a:off x="859116" y="2374315"/>
            <a:ext cx="11075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interesses do Estado são, de regra,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indisponíveis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. Contudo, a Administração Pública não atua como  sujeito jurídico em si. Não defende posição subjetiva em contrariedade à lei.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Administração Pública tem 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poder de abdicar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pretensões sem fundamento jurídico:</a:t>
            </a:r>
          </a:p>
        </p:txBody>
      </p:sp>
      <p:sp>
        <p:nvSpPr>
          <p:cNvPr id="12" name="object 60">
            <a:extLst>
              <a:ext uri="{FF2B5EF4-FFF2-40B4-BE49-F238E27FC236}">
                <a16:creationId xmlns:a16="http://schemas.microsoft.com/office/drawing/2014/main" id="{389F8836-730F-4CC0-92C5-04C8C1B2E208}"/>
              </a:ext>
            </a:extLst>
          </p:cNvPr>
          <p:cNvSpPr txBox="1"/>
          <p:nvPr/>
        </p:nvSpPr>
        <p:spPr>
          <a:xfrm>
            <a:off x="2913881" y="3736075"/>
            <a:ext cx="993584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0"/>
              </a:spcBef>
            </a:pP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anular atos</a:t>
            </a:r>
            <a:r>
              <a:rPr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ilegais;</a:t>
            </a:r>
          </a:p>
          <a:p>
            <a:pPr marL="12700">
              <a:lnSpc>
                <a:spcPts val="2635"/>
              </a:lnSpc>
            </a:pP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Dever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r>
              <a:rPr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recomposição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 equilíbrio econômico financeiro dos</a:t>
            </a:r>
            <a:r>
              <a:rPr spc="2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contratos;</a:t>
            </a:r>
          </a:p>
        </p:txBody>
      </p:sp>
      <p:sp>
        <p:nvSpPr>
          <p:cNvPr id="13" name="object 52">
            <a:extLst>
              <a:ext uri="{FF2B5EF4-FFF2-40B4-BE49-F238E27FC236}">
                <a16:creationId xmlns:a16="http://schemas.microsoft.com/office/drawing/2014/main" id="{3B6EA6C7-6E68-402F-9A29-A79AEC4D1CAF}"/>
              </a:ext>
            </a:extLst>
          </p:cNvPr>
          <p:cNvSpPr txBox="1"/>
          <p:nvPr/>
        </p:nvSpPr>
        <p:spPr>
          <a:xfrm>
            <a:off x="393894" y="4812982"/>
            <a:ext cx="11075963" cy="7287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800"/>
              </a:lnSpc>
              <a:spcBef>
                <a:spcPts val="375"/>
              </a:spcBef>
              <a:buClr>
                <a:srgbClr val="D15A3E"/>
              </a:buClr>
              <a:tabLst>
                <a:tab pos="241300" algn="l"/>
                <a:tab pos="1303655" algn="l"/>
                <a:tab pos="3011170" algn="l"/>
                <a:tab pos="3444240" algn="l"/>
                <a:tab pos="5114925" algn="l"/>
                <a:tab pos="5869940" algn="l"/>
              </a:tabLst>
            </a:pP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pon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í</a:t>
            </a:r>
            <a:r>
              <a:rPr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b="1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ad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mi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pc="5" dirty="0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ona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lm</a:t>
            </a:r>
            <a:r>
              <a:rPr spc="5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estabelecidos; competências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  públicas e poderes necessários à realização dos direitos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fundamentais;</a:t>
            </a:r>
          </a:p>
        </p:txBody>
      </p:sp>
      <p:sp>
        <p:nvSpPr>
          <p:cNvPr id="14" name="object 53">
            <a:extLst>
              <a:ext uri="{FF2B5EF4-FFF2-40B4-BE49-F238E27FC236}">
                <a16:creationId xmlns:a16="http://schemas.microsoft.com/office/drawing/2014/main" id="{3DBB557D-C1A1-4F9B-A709-61B0339C04BD}"/>
              </a:ext>
            </a:extLst>
          </p:cNvPr>
          <p:cNvSpPr txBox="1"/>
          <p:nvPr/>
        </p:nvSpPr>
        <p:spPr>
          <a:xfrm>
            <a:off x="2027102" y="5778521"/>
            <a:ext cx="78095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reforma da Lei de Arbitragem: </a:t>
            </a:r>
            <a:r>
              <a:rPr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direitos patrimoniais </a:t>
            </a:r>
            <a:r>
              <a:rPr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disponíveis da Administração</a:t>
            </a:r>
            <a:r>
              <a:rPr b="1" spc="-23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Pública</a:t>
            </a:r>
            <a:endParaRPr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Mediação, conciliação, transação e arbitragem envolvendo a Administração Pública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5F7E4-1775-4D96-B02D-3F116742074C}"/>
              </a:ext>
            </a:extLst>
          </p:cNvPr>
          <p:cNvSpPr/>
          <p:nvPr/>
        </p:nvSpPr>
        <p:spPr>
          <a:xfrm>
            <a:off x="5608320" y="5699760"/>
            <a:ext cx="6096000" cy="961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C52CF8-1255-4147-9220-F82315099156}"/>
              </a:ext>
            </a:extLst>
          </p:cNvPr>
          <p:cNvSpPr txBox="1"/>
          <p:nvPr/>
        </p:nvSpPr>
        <p:spPr>
          <a:xfrm>
            <a:off x="5694191" y="5741824"/>
            <a:ext cx="59242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Os interesses públicos pragmáticos da administração que não encontrem amparo no ordenamento não constituem interesse público (TALAMINI, 2005, p.62)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227CFF1-8D96-419B-9CBA-DEF231DE5F64}"/>
              </a:ext>
            </a:extLst>
          </p:cNvPr>
          <p:cNvSpPr/>
          <p:nvPr/>
        </p:nvSpPr>
        <p:spPr>
          <a:xfrm>
            <a:off x="380217" y="2906368"/>
            <a:ext cx="5090161" cy="3477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Submissão da Administração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legalidade: pretensão sem fundamento jurídico não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 direito  (dever de cumprir obrigações permanece depois de instaurado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  <a:r>
              <a:rPr lang="pt-BR" spc="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judicial);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Disposição do direito de ação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do direito material em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si;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 de moralidade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boa fé: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do processo judicial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</a:t>
            </a:r>
            <a:r>
              <a:rPr lang="pt-BR" spc="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litigante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FF68BF5B-B3B3-4A0D-AE7A-32C82FEB5BC5}"/>
              </a:ext>
            </a:extLst>
          </p:cNvPr>
          <p:cNvSpPr/>
          <p:nvPr/>
        </p:nvSpPr>
        <p:spPr>
          <a:xfrm>
            <a:off x="640568" y="2215102"/>
            <a:ext cx="4569460" cy="97067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Aspectos Processuais da indisponibilidade: composição em juízo (conciliação e transação)</a:t>
            </a:r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450DA45-28B7-4968-BCF9-621A911352DA}"/>
              </a:ext>
            </a:extLst>
          </p:cNvPr>
          <p:cNvSpPr/>
          <p:nvPr/>
        </p:nvSpPr>
        <p:spPr>
          <a:xfrm>
            <a:off x="5948436" y="2990340"/>
            <a:ext cx="5090161" cy="2667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 administrativo;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Submissão ao controle pelos órgãos de fiscalização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Isonomia entre particulares: vedação a seleção arbitrária</a:t>
            </a:r>
          </a:p>
          <a:p>
            <a:pPr marL="369888" marR="5080" lvl="3" indent="-285750" algn="just">
              <a:lnSpc>
                <a:spcPts val="1930"/>
              </a:lnSpc>
              <a:spcBef>
                <a:spcPts val="87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Respeito a ordem de execução do regime de precatórios</a:t>
            </a:r>
            <a:endParaRPr lang="pt-BR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64">
            <a:extLst>
              <a:ext uri="{FF2B5EF4-FFF2-40B4-BE49-F238E27FC236}">
                <a16:creationId xmlns:a16="http://schemas.microsoft.com/office/drawing/2014/main" id="{B26B66E0-13BE-42F3-96D3-E2C537ADA0AE}"/>
              </a:ext>
            </a:extLst>
          </p:cNvPr>
          <p:cNvSpPr/>
          <p:nvPr/>
        </p:nvSpPr>
        <p:spPr>
          <a:xfrm>
            <a:off x="6208787" y="2212883"/>
            <a:ext cx="4569460" cy="97067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Pressupostos e Limites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05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renúncia a direito pela Administração Pública: autorização legislativa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A44E16-D730-4B62-BC57-7CDC40545F84}"/>
              </a:ext>
            </a:extLst>
          </p:cNvPr>
          <p:cNvSpPr/>
          <p:nvPr/>
        </p:nvSpPr>
        <p:spPr>
          <a:xfrm>
            <a:off x="502920" y="2563047"/>
            <a:ext cx="11155680" cy="1231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nº 9.469/1997.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1º. O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Advogado-Geral da União, diretamente ou mediante delegação,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dirigentes  máximos das empresas públicas federais, em conjunto com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dirigente estatutário da área afeta ao assunto,  poderão autorizar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acordos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transações para prevenir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terminar litígios, inclusive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judiciais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542297-6B4F-4802-ADD3-02D50BF46611}"/>
              </a:ext>
            </a:extLst>
          </p:cNvPr>
          <p:cNvSpPr/>
          <p:nvPr/>
        </p:nvSpPr>
        <p:spPr>
          <a:xfrm>
            <a:off x="502920" y="3863403"/>
            <a:ext cx="11155680" cy="1231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7780" algn="just">
              <a:lnSpc>
                <a:spcPct val="102899"/>
              </a:lnSpc>
              <a:spcBef>
                <a:spcPts val="1645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nº 10.259/2001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Juizados Especiais Federais: conciliação, transação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acordo em causas até 60 (sessenta)  salários mínimos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3º c/c art. 10, parágrafo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“Os representantes judiciais da União, autarquias, fundações 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empresas públicas federais, bem como os indicados na forma do caput, ficam autorizados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conciliar,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transigir  ou </a:t>
            </a:r>
            <a:r>
              <a:rPr lang="pt-BR" sz="17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desistir,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 processos da competência dos Juizados Especiais</a:t>
            </a:r>
            <a:r>
              <a:rPr lang="pt-BR" sz="170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Federais.”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85EECA-0514-40CE-A4B3-B321E5AA3AE1}"/>
              </a:ext>
            </a:extLst>
          </p:cNvPr>
          <p:cNvSpPr/>
          <p:nvPr/>
        </p:nvSpPr>
        <p:spPr>
          <a:xfrm>
            <a:off x="722142" y="1878244"/>
            <a:ext cx="935149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Desnecessidade de lei</a:t>
            </a:r>
            <a:r>
              <a:rPr lang="pt-BR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específica;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94970" indent="-285750" algn="just">
              <a:lnSpc>
                <a:spcPct val="100000"/>
              </a:lnSpc>
              <a:spcBef>
                <a:spcPts val="3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Acordos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transações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judiciais pela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Federal: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4E71169-CE0C-4F38-A362-09EC9721009F}"/>
              </a:ext>
            </a:extLst>
          </p:cNvPr>
          <p:cNvSpPr/>
          <p:nvPr/>
        </p:nvSpPr>
        <p:spPr>
          <a:xfrm>
            <a:off x="502920" y="5163759"/>
            <a:ext cx="11155680" cy="14972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7780" algn="just">
              <a:lnSpc>
                <a:spcPct val="102899"/>
              </a:lnSpc>
              <a:spcBef>
                <a:spcPts val="1645"/>
              </a:spcBef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NCPC - Art. 174.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A União, os Estados, o Distrito Federal e os Municípios criarão câmaras de mediação e conciliação, com atribuições relacionadas à solução consensual de conflitos no âmbito administrativo, tais como: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-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dirimir conflitos envolvendo órgãos e entidades da administração pública;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II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avaliar a admissibilidade dos pedidos de resolução de conflitos, por meio de conciliação, no âmbito da administração pública;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promover, quando couber, a celebração de termo de ajustamento de conduta.</a:t>
            </a:r>
          </a:p>
        </p:txBody>
      </p:sp>
    </p:spTree>
    <p:extLst>
      <p:ext uri="{BB962C8B-B14F-4D97-AF65-F5344CB8AC3E}">
        <p14:creationId xmlns:p14="http://schemas.microsoft.com/office/powerpoint/2010/main" val="48117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Arbitragem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A2BD77-B24F-4A6E-A81F-A3163DCC57B2}"/>
              </a:ext>
            </a:extLst>
          </p:cNvPr>
          <p:cNvSpPr/>
          <p:nvPr/>
        </p:nvSpPr>
        <p:spPr>
          <a:xfrm>
            <a:off x="97301" y="2319219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tutelados pelo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inviabilidade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750" spc="8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contratação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atos de gestão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pt-BR" sz="1750" spc="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Arbitrabilidade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objetiva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supõe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patrimoniabilidade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750" spc="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</a:t>
            </a:r>
            <a:r>
              <a:rPr lang="pt-BR" sz="1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75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transação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0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</a:t>
            </a:r>
            <a:r>
              <a:rPr lang="pt-BR" sz="1750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paritária</a:t>
            </a:r>
            <a:endParaRPr lang="pt-BR" sz="175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2C83F11-E260-4EBF-8B93-3E8214FD2EAC}"/>
              </a:ext>
            </a:extLst>
          </p:cNvPr>
          <p:cNvSpPr/>
          <p:nvPr/>
        </p:nvSpPr>
        <p:spPr>
          <a:xfrm>
            <a:off x="4173708" y="2277979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STJ;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nº 904813-PR; Rel. Min. Nancy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Andrighi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d.j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20/10/2011; órgão julgador: 3ª Turma; DJe28/02/2012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175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TCU; TC 003.499/2011-1 [AC-2573-38/12-P]; Rel. Min. Raimundo Carreiro; Plenário; Data da Sessão 26/09/2012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452D6A0-EEEC-498C-B5C7-322E8BAC4207}"/>
              </a:ext>
            </a:extLst>
          </p:cNvPr>
          <p:cNvSpPr/>
          <p:nvPr/>
        </p:nvSpPr>
        <p:spPr>
          <a:xfrm>
            <a:off x="8201504" y="2301858"/>
            <a:ext cx="3844584" cy="4356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Tendência da legislação de setores regulados por leis especiais</a:t>
            </a: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lang="pt-BR" sz="5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das Parcerias Público Privadas – Lei nº 11.079/2004, art. 11, inciso III;</a:t>
            </a:r>
          </a:p>
          <a:p>
            <a:pPr marL="92075" lvl="1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</a:pPr>
            <a:endParaRPr lang="pt-BR" sz="5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7825" lvl="1" indent="-285750" algn="just">
              <a:lnSpc>
                <a:spcPct val="100000"/>
              </a:lnSpc>
              <a:spcBef>
                <a:spcPts val="95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1º, § 1º </a:t>
            </a:r>
            <a:r>
              <a:rPr lang="pt-BR" sz="175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LArb</a:t>
            </a:r>
            <a:r>
              <a:rPr lang="pt-BR" sz="175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(alterada pela Lei nº 13.129/2015): A administração pública direta e indireta poderá utilizar-se da  arbitragem para dirimir conflitos relativos a direitos patrimoniais disponíveis.</a:t>
            </a: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3FB202A4-C18B-43BE-924B-B990E75609BD}"/>
              </a:ext>
            </a:extLst>
          </p:cNvPr>
          <p:cNvSpPr/>
          <p:nvPr/>
        </p:nvSpPr>
        <p:spPr>
          <a:xfrm>
            <a:off x="208051" y="1923652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Superações Dogmáticas</a:t>
            </a:r>
            <a:endParaRPr lang="pt-BR" dirty="0"/>
          </a:p>
        </p:txBody>
      </p:sp>
      <p:sp>
        <p:nvSpPr>
          <p:cNvPr id="11" name="object 64">
            <a:extLst>
              <a:ext uri="{FF2B5EF4-FFF2-40B4-BE49-F238E27FC236}">
                <a16:creationId xmlns:a16="http://schemas.microsoft.com/office/drawing/2014/main" id="{EF1B13EA-30A2-4090-B7FC-EC91BAC63C24}"/>
              </a:ext>
            </a:extLst>
          </p:cNvPr>
          <p:cNvSpPr/>
          <p:nvPr/>
        </p:nvSpPr>
        <p:spPr>
          <a:xfrm>
            <a:off x="4268260" y="1947530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Embate Jurisprudencial</a:t>
            </a:r>
            <a:endParaRPr lang="pt-BR" dirty="0"/>
          </a:p>
        </p:txBody>
      </p:sp>
      <p:sp>
        <p:nvSpPr>
          <p:cNvPr id="15" name="object 64">
            <a:extLst>
              <a:ext uri="{FF2B5EF4-FFF2-40B4-BE49-F238E27FC236}">
                <a16:creationId xmlns:a16="http://schemas.microsoft.com/office/drawing/2014/main" id="{E9E6239E-AFBE-46D5-A527-A859A4BC9286}"/>
              </a:ext>
            </a:extLst>
          </p:cNvPr>
          <p:cNvSpPr/>
          <p:nvPr/>
        </p:nvSpPr>
        <p:spPr>
          <a:xfrm>
            <a:off x="8280562" y="1923651"/>
            <a:ext cx="3623084" cy="45434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Evolução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63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597" y="352298"/>
            <a:ext cx="373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spc="-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spc="-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479743" y="1022096"/>
            <a:ext cx="5412105" cy="567142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13970" indent="-342900" algn="just">
              <a:lnSpc>
                <a:spcPct val="100000"/>
              </a:lnSpc>
              <a:spcBef>
                <a:spcPts val="484"/>
              </a:spcBef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racionalidade 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administrativo, enquanto  ramo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público.</a:t>
            </a:r>
          </a:p>
          <a:p>
            <a:pPr marL="1041400" marR="14604" lvl="2" indent="-342900">
              <a:lnSpc>
                <a:spcPct val="100000"/>
              </a:lnSpc>
              <a:spcBef>
                <a:spcPts val="1225"/>
              </a:spcBef>
              <a:buClr>
                <a:srgbClr val="D15A3E"/>
              </a:buClr>
              <a:tabLst>
                <a:tab pos="583565" algn="l"/>
                <a:tab pos="58420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bipolaridade do direito administrativo: AUTORIDADE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X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1400" marR="5080" lvl="2" indent="-342900">
              <a:lnSpc>
                <a:spcPct val="100000"/>
              </a:lnSpc>
              <a:spcBef>
                <a:spcPts val="1235"/>
              </a:spcBef>
              <a:buClr>
                <a:srgbClr val="D15A3E"/>
              </a:buClr>
              <a:tabLst>
                <a:tab pos="583565" algn="l"/>
                <a:tab pos="584200" algn="l"/>
                <a:tab pos="1774189" algn="l"/>
                <a:tab pos="2192655" algn="l"/>
                <a:tab pos="3537585" algn="l"/>
                <a:tab pos="3806825" algn="l"/>
                <a:tab pos="515112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BERDADE	DA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AU</a:t>
            </a:r>
            <a:r>
              <a:rPr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DADE	x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AU</a:t>
            </a:r>
            <a:r>
              <a:rPr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DADE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LIBERDADE: significado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intercorrências.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/>
              <a:buAutoNum type="arabicPeriod"/>
            </a:pP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3970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“interesse público” como fundamento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 da atuação da Administração Pública:  problemática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atualidade</a:t>
            </a: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3970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 Pública: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coexistência 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privado  na disciplina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</a:t>
            </a:r>
            <a:r>
              <a:rPr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  <a:p>
            <a:pPr marL="1041400" lvl="2" indent="-342900">
              <a:lnSpc>
                <a:spcPct val="100000"/>
              </a:lnSpc>
              <a:spcBef>
                <a:spcPts val="880"/>
              </a:spcBef>
              <a:buClr>
                <a:srgbClr val="D15A3E"/>
              </a:buClr>
              <a:tabLst>
                <a:tab pos="583565" algn="l"/>
                <a:tab pos="5842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Exemplificação: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14604" indent="-3429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355600" algn="l"/>
              </a:tabLst>
            </a:pP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jurídico-administrativo: conceito 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marR="14604" lvl="1" indent="-342900">
              <a:lnSpc>
                <a:spcPct val="100000"/>
              </a:lnSpc>
              <a:spcBef>
                <a:spcPts val="1185"/>
              </a:spcBef>
              <a:buClr>
                <a:srgbClr val="D15A3E"/>
              </a:buClr>
              <a:buAutoNum type="arabicPeriod"/>
              <a:tabLst>
                <a:tab pos="583565" algn="l"/>
                <a:tab pos="5842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Importância da doutrina de Celso Antônio BANDEIRA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MELLO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353" y="983266"/>
            <a:ext cx="1992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731645" algn="l"/>
              </a:tabLst>
            </a:pPr>
            <a:r>
              <a:rPr sz="1600" b="1" spc="-5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sz="1600" b="1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Sup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5676" y="999998"/>
            <a:ext cx="2992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9665" algn="l"/>
                <a:tab pos="2077720" algn="l"/>
                <a:tab pos="2855595" algn="l"/>
              </a:tabLst>
            </a:pP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ess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sob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	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804" y="1262167"/>
            <a:ext cx="3547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privado: construção 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reconstrução.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1940" y="1550730"/>
            <a:ext cx="4956810" cy="126060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Dever de ponderação: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da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proporcionalidade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spcBef>
                <a:spcPts val="116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públicas, privilégios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restrições: conceitos,  diferenciação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exemplificação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8353" y="2904280"/>
            <a:ext cx="2447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762635" algn="l"/>
              </a:tabLst>
            </a:pPr>
            <a:r>
              <a:rPr sz="1600" b="1" spc="-5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	</a:t>
            </a:r>
            <a:r>
              <a:rPr sz="1600" b="1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0932" y="2904280"/>
            <a:ext cx="2493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69037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do	interesse	público: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1940" y="3006061"/>
            <a:ext cx="4956810" cy="160364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105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construção 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reconstrução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 algn="just">
              <a:spcBef>
                <a:spcPts val="88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público primário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 público</a:t>
            </a:r>
            <a:r>
              <a:rPr sz="1600" spc="1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secundário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importância</a:t>
            </a:r>
            <a:r>
              <a:rPr lang="pt-BR" sz="1600" spc="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histórica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distinção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(Renato</a:t>
            </a:r>
            <a:r>
              <a:rPr lang="pt-BR" sz="1600" spc="1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ALESSI,</a:t>
            </a:r>
            <a:r>
              <a:rPr lang="pt-BR" sz="1600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Itália, 1949)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7286" y="4077600"/>
            <a:ext cx="4956810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marR="5080" lvl="1" indent="-342900" algn="just"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569085" algn="l"/>
                <a:tab pos="3027680" algn="l"/>
                <a:tab pos="3778250" algn="l"/>
                <a:tab pos="484441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ro</a:t>
            </a:r>
            <a:r>
              <a:rPr lang="pt-BR"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t-BR"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emát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ontemporânea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re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poní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 indisponíveis da Administração</a:t>
            </a:r>
            <a:r>
              <a:rPr sz="16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1400" marR="5080" lvl="2" indent="-342900" algn="just">
              <a:spcBef>
                <a:spcPts val="835"/>
              </a:spcBef>
              <a:buClr>
                <a:srgbClr val="D15A3E"/>
              </a:buClr>
              <a:buFont typeface="Courier New" panose="02070309020205020404" pitchFamily="49" charset="0"/>
              <a:buChar char="o"/>
              <a:tabLst>
                <a:tab pos="583565" algn="l"/>
                <a:tab pos="584200" algn="l"/>
                <a:tab pos="1624330" algn="l"/>
                <a:tab pos="2774950" algn="l"/>
                <a:tab pos="3775710" algn="l"/>
                <a:tab pos="4097020" algn="l"/>
              </a:tabLst>
            </a:pP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cili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tran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arb</a:t>
            </a:r>
            <a:r>
              <a:rPr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tragem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 envolvendo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600" spc="-1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0227" y="5942031"/>
            <a:ext cx="54121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  <a:tabLst>
                <a:tab pos="342265" algn="l"/>
                <a:tab pos="834390" algn="l"/>
                <a:tab pos="2599690" algn="l"/>
                <a:tab pos="3663950" algn="l"/>
                <a:tab pos="492252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.	A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tr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açã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úb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ons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pt-BR"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çã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1988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tre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deve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prerrogativas (Odete MEDAUAR, 2008)</a:t>
            </a:r>
            <a:endParaRPr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A Indisponibilidade do Interesse Público: construção e reconstrução. </a:t>
            </a:r>
          </a:p>
          <a:p>
            <a:pPr algn="just"/>
            <a:endParaRPr lang="pt-BR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Mediação: </a:t>
            </a:r>
            <a:r>
              <a:rPr lang="pt-BR" sz="25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Consensualismo</a:t>
            </a: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na atividade administrativa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object 49">
            <a:extLst>
              <a:ext uri="{FF2B5EF4-FFF2-40B4-BE49-F238E27FC236}">
                <a16:creationId xmlns:a16="http://schemas.microsoft.com/office/drawing/2014/main" id="{B98857E0-04DF-4184-8301-3DF58D67C409}"/>
              </a:ext>
            </a:extLst>
          </p:cNvPr>
          <p:cNvSpPr txBox="1"/>
          <p:nvPr/>
        </p:nvSpPr>
        <p:spPr>
          <a:xfrm>
            <a:off x="259080" y="1890421"/>
            <a:ext cx="9357360" cy="354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65"/>
              </a:spcBef>
              <a:buClr>
                <a:srgbClr val="D15A3E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b="1" spc="-20" dirty="0" err="1">
                <a:latin typeface="Segoe UI" panose="020B0502040204020203" pitchFamily="34" charset="0"/>
                <a:cs typeface="Segoe UI" panose="020B0502040204020203" pitchFamily="34" charset="0"/>
              </a:rPr>
              <a:t>Tendência</a:t>
            </a:r>
            <a:r>
              <a:rPr b="1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comparado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União Europeia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para melhor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mercado interno controlado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por entes</a:t>
            </a:r>
            <a:r>
              <a:rPr sz="1700" spc="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supranacionais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88265" lvl="1" indent="-182880" algn="just">
              <a:lnSpc>
                <a:spcPts val="1830"/>
              </a:lnSpc>
              <a:spcBef>
                <a:spcPts val="123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EUA: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Administrative Dispute Resolution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Act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 1996, que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alavancou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o uso de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ADR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âmbito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agências  federais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Clr>
                <a:srgbClr val="D15A3E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Novo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Código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Processo Civil (Lei federal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13.105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março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b="1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2015)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174: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institucionalização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spc="-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150" indent="-298450" algn="just">
              <a:lnSpc>
                <a:spcPct val="100000"/>
              </a:lnSpc>
              <a:spcBef>
                <a:spcPts val="1560"/>
              </a:spcBef>
              <a:buClr>
                <a:srgbClr val="D15A3E"/>
              </a:buClr>
              <a:buFont typeface="Arial"/>
              <a:buChar char="▪"/>
              <a:tabLst>
                <a:tab pos="310515" algn="l"/>
                <a:tab pos="311150" algn="l"/>
              </a:tabLst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Lei 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Mediação (Lei federal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13.140,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26 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junho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b="1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2015)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182880" algn="just">
              <a:lnSpc>
                <a:spcPct val="100000"/>
              </a:lnSpc>
              <a:spcBef>
                <a:spcPts val="1000"/>
              </a:spcBef>
              <a:buClr>
                <a:srgbClr val="D15A3E"/>
              </a:buClr>
              <a:buChar char="•"/>
              <a:tabLst>
                <a:tab pos="4699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Marco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regulatório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mediação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brasileira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Positivação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procedimento</a:t>
            </a:r>
            <a:r>
              <a:rPr sz="1700" spc="1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mediativo</a:t>
            </a:r>
            <a:endParaRPr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9D34D9E-24DB-47A6-8D8B-D4DE8399353B}"/>
              </a:ext>
            </a:extLst>
          </p:cNvPr>
          <p:cNvSpPr/>
          <p:nvPr/>
        </p:nvSpPr>
        <p:spPr>
          <a:xfrm>
            <a:off x="76200" y="5807252"/>
            <a:ext cx="12039600" cy="853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 Lei dispõe sobre a mediação como meio de solução de controvérsias entre particulares e sobre a auto composição de conflitos no âmbito da administração pública.</a:t>
            </a:r>
          </a:p>
          <a:p>
            <a:pPr algn="just"/>
            <a:endParaRPr lang="pt-B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3o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ser objeto de mediação o conflito que verse sobre direitos disponíveis ou sobre direitos indisponíveis que admitam transação.</a:t>
            </a:r>
            <a:endParaRPr lang="pt-BR" sz="15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B17514C-D697-43BC-AFC7-3033E0E05F76}"/>
              </a:ext>
            </a:extLst>
          </p:cNvPr>
          <p:cNvSpPr/>
          <p:nvPr/>
        </p:nvSpPr>
        <p:spPr>
          <a:xfrm>
            <a:off x="9829800" y="2097722"/>
            <a:ext cx="2270760" cy="3549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just">
              <a:spcBef>
                <a:spcPts val="300"/>
              </a:spcBef>
              <a:buClr>
                <a:srgbClr val="D15A3E"/>
              </a:buClr>
              <a:tabLst>
                <a:tab pos="310515" algn="l"/>
                <a:tab pos="311150" algn="l"/>
              </a:tabLst>
            </a:pPr>
            <a:r>
              <a:rPr lang="pt-B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EXTRA:</a:t>
            </a:r>
          </a:p>
          <a:p>
            <a:pPr marL="12700" lvl="0" algn="just">
              <a:spcBef>
                <a:spcPts val="300"/>
              </a:spcBef>
              <a:buClr>
                <a:srgbClr val="D15A3E"/>
              </a:buClr>
              <a:tabLst>
                <a:tab pos="310515" algn="l"/>
                <a:tab pos="311150" algn="l"/>
              </a:tabLst>
            </a:pPr>
            <a:endParaRPr lang="pt-BR" sz="15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spcBef>
                <a:spcPts val="300"/>
              </a:spcBef>
              <a:buClr>
                <a:srgbClr val="D15A3E"/>
              </a:buClr>
              <a:tabLst>
                <a:tab pos="310515" algn="l"/>
                <a:tab pos="311150" algn="l"/>
              </a:tabLst>
            </a:pP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 Provisória nº 703/2015 (vigência encerrada)</a:t>
            </a:r>
          </a:p>
          <a:p>
            <a:pPr marL="12700" lvl="0" algn="just">
              <a:spcBef>
                <a:spcPts val="300"/>
              </a:spcBef>
              <a:buClr>
                <a:srgbClr val="D15A3E"/>
              </a:buClr>
              <a:tabLst>
                <a:tab pos="310515" algn="l"/>
                <a:tab pos="311150" algn="l"/>
              </a:tabLst>
            </a:pPr>
            <a:endParaRPr lang="pt-BR" sz="1500" spc="-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spcBef>
                <a:spcPts val="300"/>
              </a:spcBef>
              <a:buClr>
                <a:srgbClr val="D15A3E"/>
              </a:buClr>
              <a:tabLst>
                <a:tab pos="310515" algn="l"/>
                <a:tab pos="311150" algn="l"/>
              </a:tabLst>
            </a:pPr>
            <a:r>
              <a:rPr lang="pt-BR" sz="15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Revogou temporariamente a impossibilidade de conciliação, transação e acordos na Lei de Improbidade Administrativa.</a:t>
            </a:r>
            <a:endParaRPr lang="pt-BR" sz="15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7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A Administração Pública Brasileira na Constituição de 1988: entre deveres e prerrogativas </a:t>
            </a:r>
            <a:r>
              <a:rPr lang="pt-BR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(MEDAUAR, Odete, 2008)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4F4D22-A5A4-45C3-995F-111D6CCAA2D7}"/>
              </a:ext>
            </a:extLst>
          </p:cNvPr>
          <p:cNvSpPr/>
          <p:nvPr/>
        </p:nvSpPr>
        <p:spPr>
          <a:xfrm>
            <a:off x="304800" y="2250716"/>
            <a:ext cx="11582400" cy="2702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4455" algn="just">
              <a:lnSpc>
                <a:spcPct val="100000"/>
              </a:lnSpc>
              <a:spcBef>
                <a:spcPts val="290"/>
              </a:spcBef>
            </a:pP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Assim,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configuram-se,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princípio,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função.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referibilidade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um fim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mostra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instrumental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20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poder. 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limites postos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ordenamento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correspondem à exigência de garantir 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vínculo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ao fim para o qual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  atribuído.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Mediante a </a:t>
            </a:r>
            <a:r>
              <a:rPr lang="pt-BR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idéia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poder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 apresenta, portanto,  conotação </a:t>
            </a:r>
            <a:r>
              <a:rPr lang="pt-BR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peculiar,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pois se canaliza a um fim, implicando, além 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prerrogativas, 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deveres, ônus,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sujeições”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2015, p.</a:t>
            </a:r>
            <a:r>
              <a:rPr lang="pt-BR" sz="2000" spc="-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134).</a:t>
            </a:r>
          </a:p>
        </p:txBody>
      </p:sp>
    </p:spTree>
    <p:extLst>
      <p:ext uri="{BB962C8B-B14F-4D97-AF65-F5344CB8AC3E}">
        <p14:creationId xmlns:p14="http://schemas.microsoft.com/office/powerpoint/2010/main" val="373265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51">
            <a:extLst>
              <a:ext uri="{FF2B5EF4-FFF2-40B4-BE49-F238E27FC236}">
                <a16:creationId xmlns:a16="http://schemas.microsoft.com/office/drawing/2014/main" id="{D8CE7B89-7CDB-4A29-9A53-9E7AC143C276}"/>
              </a:ext>
            </a:extLst>
          </p:cNvPr>
          <p:cNvSpPr txBox="1"/>
          <p:nvPr/>
        </p:nvSpPr>
        <p:spPr>
          <a:xfrm>
            <a:off x="315595" y="1017940"/>
            <a:ext cx="11560810" cy="5596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ALESSI, Renato.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Diritto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amministrativo. Milano: 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Giuffrè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editore, 1949, </a:t>
            </a:r>
            <a:r>
              <a:rPr sz="1800" spc="-70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1,</a:t>
            </a:r>
            <a:r>
              <a:rPr sz="1800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514p.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70"/>
              </a:lnSpc>
              <a:spcBef>
                <a:spcPts val="179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BANDEIRA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MELLO, Celso Antônio. Curso de direito administrativo. 28 .ed. São Paulo: Malheiros, </a:t>
            </a:r>
            <a:r>
              <a:rPr sz="1800" spc="-30" dirty="0">
                <a:latin typeface="Segoe UI" panose="020B0502040204020203" pitchFamily="34" charset="0"/>
                <a:cs typeface="Segoe UI" panose="020B0502040204020203" pitchFamily="34" charset="0"/>
              </a:rPr>
              <a:t>2011. 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p.53-94.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3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BINENBOJM, Gustavo.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teoria do direito administrativo.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Rio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de Janeiro: </a:t>
            </a:r>
            <a:r>
              <a:rPr sz="1800" spc="-15" dirty="0">
                <a:latin typeface="Segoe UI" panose="020B0502040204020203" pitchFamily="34" charset="0"/>
                <a:cs typeface="Segoe UI" panose="020B0502040204020203" pitchFamily="34" charset="0"/>
              </a:rPr>
              <a:t>Renovar,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 p.</a:t>
            </a:r>
            <a:r>
              <a:rPr sz="18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81-124.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Marçal. Curso de direito administrativo. 6. ed. Belo Horizonte: Fórum, 2010. p.</a:t>
            </a:r>
            <a:r>
              <a:rPr sz="1800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105-188.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60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MEDAUAR, Odete. Direito Administrativo Moderno. 19. ed. São Paulo: Revista dos 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8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ts val="2045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NOHARA, Irene Patrícia. Direito Administrativo. 6. ed. São Paulo: Atlas, 2016.</a:t>
            </a:r>
          </a:p>
          <a:p>
            <a:pPr marL="241300" indent="-228600" algn="just">
              <a:lnSpc>
                <a:spcPts val="2045"/>
              </a:lnSpc>
              <a:spcBef>
                <a:spcPts val="157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arbitragem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as Parcerias Público-Privadas. </a:t>
            </a: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: SUNDFELD, Carlos Ari</a:t>
            </a:r>
            <a:r>
              <a:rPr sz="18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(Coord.).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algn="just">
              <a:lnSpc>
                <a:spcPts val="2045"/>
              </a:lnSpc>
            </a:pP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Parcerias público-privadas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. 2. ed. São Paulo: Malheiros, </a:t>
            </a:r>
            <a:r>
              <a:rPr sz="1800" spc="-30" dirty="0">
                <a:latin typeface="Segoe UI" panose="020B0502040204020203" pitchFamily="34" charset="0"/>
                <a:cs typeface="Segoe UI" panose="020B0502040204020203" pitchFamily="34" charset="0"/>
              </a:rPr>
              <a:t>2011,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1800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598-640.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30"/>
              </a:lnSpc>
              <a:spcBef>
                <a:spcPts val="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</a:t>
            </a:r>
            <a:r>
              <a:rPr sz="18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democrático.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1.ed. Belo Horizonte: Fórum, 2010, pp. 159-  187.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5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DROMI,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Roberto. Procedimiento administrativo. </a:t>
            </a:r>
            <a:r>
              <a:rPr sz="1800" spc="-15" dirty="0">
                <a:latin typeface="Segoe UI" panose="020B0502040204020203" pitchFamily="34" charset="0"/>
                <a:cs typeface="Segoe UI" panose="020B0502040204020203" pitchFamily="34" charset="0"/>
              </a:rPr>
              <a:t>Tucuman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sz="1800" spc="-25" dirty="0">
                <a:latin typeface="Segoe UI" panose="020B0502040204020203" pitchFamily="34" charset="0"/>
                <a:cs typeface="Segoe UI" panose="020B0502040204020203" pitchFamily="34" charset="0"/>
              </a:rPr>
              <a:t>UNSTA,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1982. p. </a:t>
            </a:r>
            <a:r>
              <a:rPr sz="1800" spc="-25" dirty="0">
                <a:latin typeface="Segoe UI" panose="020B0502040204020203" pitchFamily="34" charset="0"/>
                <a:cs typeface="Segoe UI" panose="020B0502040204020203" pitchFamily="34" charset="0"/>
              </a:rPr>
              <a:t>11-13:</a:t>
            </a:r>
            <a:r>
              <a:rPr sz="18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Prefácio.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/>
              <a:buChar char="▪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30"/>
              </a:lnSpc>
              <a:buClr>
                <a:srgbClr val="D15A3E"/>
              </a:buClr>
              <a:buChar char="▪"/>
              <a:tabLst>
                <a:tab pos="241300" algn="l"/>
              </a:tabLst>
            </a:pPr>
            <a:r>
              <a:rPr sz="1800" spc="-20" dirty="0">
                <a:latin typeface="Segoe UI" panose="020B0502040204020203" pitchFamily="34" charset="0"/>
                <a:cs typeface="Segoe UI" panose="020B0502040204020203" pitchFamily="34" charset="0"/>
              </a:rPr>
              <a:t>TALAMINI,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Eduardo.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(in)disponibilidade do interesse público: conseqüências processuais (composições em  juízo, prerrogativas processuais, arbitragem </a:t>
            </a:r>
            <a:r>
              <a:rPr sz="18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ação monitória). Revista de Processo, São Paulo, a. 30, </a:t>
            </a:r>
            <a:r>
              <a:rPr sz="1800" spc="-70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128,  out. 2005, p.</a:t>
            </a:r>
            <a:r>
              <a:rPr sz="18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spc="-5" dirty="0">
                <a:latin typeface="Segoe UI" panose="020B0502040204020203" pitchFamily="34" charset="0"/>
                <a:cs typeface="Segoe UI" panose="020B0502040204020203" pitchFamily="34" charset="0"/>
              </a:rPr>
              <a:t>59-77.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9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A racionalidade do direito administrativo, enquanto ramo jurídico do direito público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5A2DD25-50DF-48E8-9E09-008EE2A8801A}"/>
              </a:ext>
            </a:extLst>
          </p:cNvPr>
          <p:cNvSpPr/>
          <p:nvPr/>
        </p:nvSpPr>
        <p:spPr>
          <a:xfrm>
            <a:off x="2246139" y="2551837"/>
            <a:ext cx="7188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101090" algn="l"/>
                <a:tab pos="1540510" algn="l"/>
                <a:tab pos="2953385" algn="l"/>
                <a:tab pos="5116830" algn="l"/>
                <a:tab pos="5796280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Conformado p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or um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conjunto ordenado, lógico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coerente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</a:t>
            </a:r>
            <a:r>
              <a:rPr lang="pt-BR" b="1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próprios às atividades desempenhadas pela Administração, que delimita seus fundamentos, contornos essenciais, as prerrogativas e privilégios em relação aos particulares e as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 que se sujeita para atender a finalidade pública em sua atuação.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FD2EF1-6102-4A7F-8781-2F2EBE15EB44}"/>
              </a:ext>
            </a:extLst>
          </p:cNvPr>
          <p:cNvSpPr txBox="1"/>
          <p:nvPr/>
        </p:nvSpPr>
        <p:spPr>
          <a:xfrm>
            <a:off x="0" y="1703025"/>
            <a:ext cx="26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</a:rPr>
              <a:t>DIREITO ADMINISTRATIVO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9E68D53-F8A8-45AF-8926-14C9AC9B2456}"/>
              </a:ext>
            </a:extLst>
          </p:cNvPr>
          <p:cNvCxnSpPr/>
          <p:nvPr/>
        </p:nvCxnSpPr>
        <p:spPr>
          <a:xfrm>
            <a:off x="2611901" y="2053129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59C919-F54F-4DD5-A005-B8CC8AEFE987}"/>
              </a:ext>
            </a:extLst>
          </p:cNvPr>
          <p:cNvSpPr txBox="1"/>
          <p:nvPr/>
        </p:nvSpPr>
        <p:spPr>
          <a:xfrm>
            <a:off x="4280642" y="1841524"/>
            <a:ext cx="311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Disciplina Jurídica Autônoma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979679-53D6-409F-AED0-6E8D5B31C032}"/>
              </a:ext>
            </a:extLst>
          </p:cNvPr>
          <p:cNvSpPr/>
          <p:nvPr/>
        </p:nvSpPr>
        <p:spPr>
          <a:xfrm>
            <a:off x="8821066" y="1849816"/>
            <a:ext cx="289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Ramo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0825188-B55B-4EAA-B1B3-5497472F4464}"/>
              </a:ext>
            </a:extLst>
          </p:cNvPr>
          <p:cNvCxnSpPr/>
          <p:nvPr/>
        </p:nvCxnSpPr>
        <p:spPr>
          <a:xfrm>
            <a:off x="7400229" y="2053129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bject 55">
            <a:extLst>
              <a:ext uri="{FF2B5EF4-FFF2-40B4-BE49-F238E27FC236}">
                <a16:creationId xmlns:a16="http://schemas.microsoft.com/office/drawing/2014/main" id="{4F534D17-4082-4A2A-970E-68FAB4BB81EB}"/>
              </a:ext>
            </a:extLst>
          </p:cNvPr>
          <p:cNvSpPr txBox="1"/>
          <p:nvPr/>
        </p:nvSpPr>
        <p:spPr>
          <a:xfrm>
            <a:off x="417683" y="4441007"/>
            <a:ext cx="11299817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xiomas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indent="-271145">
              <a:lnSpc>
                <a:spcPct val="100000"/>
              </a:lnSpc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nteresse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 sobre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articular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indent="-271145">
              <a:lnSpc>
                <a:spcPct val="100000"/>
              </a:lnSpc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tabLst>
                <a:tab pos="436245" algn="l"/>
                <a:tab pos="1889125" algn="l"/>
                <a:tab pos="3046730" algn="l"/>
                <a:tab pos="3456940" algn="l"/>
                <a:tab pos="5193665" algn="l"/>
                <a:tab pos="5941695" algn="l"/>
                <a:tab pos="7764780" algn="l"/>
                <a:tab pos="9387840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As	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finalidades	públicas	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da	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	estão	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delimitadas</a:t>
            </a:r>
            <a:r>
              <a:rPr spc="4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no	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ordenamento	jurídico, tendo  como centralidade, atualmente,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fundamentais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A racionalidade do direito administrativo, enquanto ramo jurídico do direito público</a:t>
            </a:r>
          </a:p>
          <a:p>
            <a:pPr algn="just"/>
            <a:endParaRPr lang="pt-BR" sz="1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bipolaridade do </a:t>
            </a:r>
            <a:r>
              <a:rPr lang="pt-BR" sz="2500" i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administrativo: </a:t>
            </a:r>
            <a:r>
              <a:rPr lang="pt-BR" sz="2500" i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AUTORIDADE </a:t>
            </a: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X</a:t>
            </a:r>
            <a:r>
              <a:rPr lang="pt-BR" sz="2500" i="1" spc="-27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2500" i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LIBERDADE</a:t>
            </a:r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AC8EE-C97E-4FDD-A6CB-961F9778C8E5}"/>
              </a:ext>
            </a:extLst>
          </p:cNvPr>
          <p:cNvSpPr/>
          <p:nvPr/>
        </p:nvSpPr>
        <p:spPr>
          <a:xfrm>
            <a:off x="1181687" y="1907167"/>
            <a:ext cx="2536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 DE DIREITO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BF520-A240-452F-8AE6-3C3EDDD5B623}"/>
              </a:ext>
            </a:extLst>
          </p:cNvPr>
          <p:cNvSpPr/>
          <p:nvPr/>
        </p:nvSpPr>
        <p:spPr>
          <a:xfrm>
            <a:off x="370449" y="2340114"/>
            <a:ext cx="1145110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ESTADO DE DIREITO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garante 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liberdade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do indivíduo frente ao poder estatal, sendo esta protegida pelo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 da legalidade.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pt-BR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lvl="0" indent="-271145"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Restrições: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não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pode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limitar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individuais  sem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fundamento jurídico, estando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atuação, portanto, limitada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pelas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públicas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12700" marR="5080" algn="just">
              <a:lnSpc>
                <a:spcPct val="100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45" lvl="0" indent="-271145">
              <a:buClr>
                <a:srgbClr val="D15A3E"/>
              </a:buClr>
              <a:buFont typeface="Wingdings"/>
              <a:buChar char=""/>
              <a:tabLst>
                <a:tab pos="284480" algn="l"/>
              </a:tabLst>
            </a:pP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Prerrogativas: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é 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característica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 administrativa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que se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refere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suas 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prerrogativas para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satisfação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interesses coletivos,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modo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que possa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assegurar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realização do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interesse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4002C2-EEC5-4128-BB88-20979BE78402}"/>
              </a:ext>
            </a:extLst>
          </p:cNvPr>
          <p:cNvSpPr/>
          <p:nvPr/>
        </p:nvSpPr>
        <p:spPr>
          <a:xfrm>
            <a:off x="5256628" y="1907167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55"/>
              </a:spcBef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tensão</a:t>
            </a:r>
            <a:r>
              <a:rPr lang="pt-BR" sz="1600" spc="1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entre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liberdade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: prerrogativas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restrições.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498250B-5D9A-4F02-A4CE-DC5D875B3F0C}"/>
              </a:ext>
            </a:extLst>
          </p:cNvPr>
          <p:cNvCxnSpPr/>
          <p:nvPr/>
        </p:nvCxnSpPr>
        <p:spPr>
          <a:xfrm>
            <a:off x="3561471" y="2076444"/>
            <a:ext cx="142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450166" y="5730240"/>
            <a:ext cx="11291668" cy="952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conceito que envolve a disciplina jurídica peculiar ao Direito administrativo, que se caracteriza por objetivar equilíbrio entre a satisfação dos interesses coletivos e a proteção das liberdades individuais. Daí surge a bipolaridade: autoridade da Administração, de um lado; e a liberdade do indivíduo, do outro” (NOHARA, 2016, p. 7).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59571C-10FC-4540-9004-A1D5DC89F057}"/>
              </a:ext>
            </a:extLst>
          </p:cNvPr>
          <p:cNvSpPr/>
          <p:nvPr/>
        </p:nvSpPr>
        <p:spPr>
          <a:xfrm>
            <a:off x="541019" y="5203909"/>
            <a:ext cx="1110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LIBERDADE DA AUTORIDADE x AUTORIDADE DA LIBERDADE: significado e intercorrências</a:t>
            </a:r>
          </a:p>
        </p:txBody>
      </p:sp>
    </p:spTree>
    <p:extLst>
      <p:ext uri="{BB962C8B-B14F-4D97-AF65-F5344CB8AC3E}">
        <p14:creationId xmlns:p14="http://schemas.microsoft.com/office/powerpoint/2010/main" val="325686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O “interesse público” como fundamento e finalidade da atuação da Administração Pública: problemática e atualidade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BF520-A240-452F-8AE6-3C3EDDD5B623}"/>
              </a:ext>
            </a:extLst>
          </p:cNvPr>
          <p:cNvSpPr/>
          <p:nvPr/>
        </p:nvSpPr>
        <p:spPr>
          <a:xfrm>
            <a:off x="468923" y="1974755"/>
            <a:ext cx="11451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FUNÇÃO ADMINISTRATIVA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encontra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fundamento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no interesse público. Há uma ideia  estrutural de interesse público que baliza a unidade lógica do Direito Público e do Direito  Administrativo, uma categoria abstrata que expressa o fundamento, os fins e os limites do  ordenamento.</a:t>
            </a:r>
          </a:p>
          <a:p>
            <a:pPr marL="12700" marR="5080" algn="just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Constitucionalização do conceito de interesse público: a centralidade do sistema dos direitos  fundamentais como diretriz de atuação administrativa.</a:t>
            </a:r>
          </a:p>
          <a:p>
            <a:pPr marL="12700" marR="5080" algn="just">
              <a:lnSpc>
                <a:spcPct val="100000"/>
              </a:lnSpc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DIREITOS FUNDAMENTAIS  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				 Conteúdo Material do Interesse Público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722142" y="4375052"/>
            <a:ext cx="4018671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Personalização do Administrativo: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humano,</a:t>
            </a:r>
            <a:r>
              <a:rPr lang="pt-BR" sz="1700" spc="4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 dignidade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os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 fundamentais foram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assumidos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fundamentais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1988”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(JUSTEN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FILHO, 2014,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163).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104139-FCBA-4EB7-AF54-91B160A5606C}"/>
              </a:ext>
            </a:extLst>
          </p:cNvPr>
          <p:cNvSpPr/>
          <p:nvPr/>
        </p:nvSpPr>
        <p:spPr>
          <a:xfrm>
            <a:off x="7451187" y="4375052"/>
            <a:ext cx="4018671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Administração Pública,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 portanto, a missão precípua de realizar direitos fundamentais, individuais e coletivos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2010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161).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2121FA54-B425-44E6-B793-D910F31FFF67}"/>
              </a:ext>
            </a:extLst>
          </p:cNvPr>
          <p:cNvCxnSpPr/>
          <p:nvPr/>
        </p:nvCxnSpPr>
        <p:spPr>
          <a:xfrm>
            <a:off x="4248443" y="4079631"/>
            <a:ext cx="2773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6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Regime Jurídico da Administração Pública: a coexistência entre o direito público e o direito privado na disciplina jurídica da Administração Pública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722142" y="4588987"/>
            <a:ext cx="11150990" cy="1561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se submete a regime de direito privado, a Administração se nivela  ao particular, deixando de exercer as prerrogativas de Poder Público na  relação jurídica, mas nunca se despe de determinados privilégios e  restrições concernentes à finalidade pública de sua atuação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(DI PIETRO,  2011, p. 61).</a:t>
            </a:r>
          </a:p>
        </p:txBody>
      </p:sp>
      <p:sp>
        <p:nvSpPr>
          <p:cNvPr id="11" name="object 63">
            <a:extLst>
              <a:ext uri="{FF2B5EF4-FFF2-40B4-BE49-F238E27FC236}">
                <a16:creationId xmlns:a16="http://schemas.microsoft.com/office/drawing/2014/main" id="{224428BA-402E-4078-9189-D552E8DC4934}"/>
              </a:ext>
            </a:extLst>
          </p:cNvPr>
          <p:cNvSpPr txBox="1"/>
          <p:nvPr/>
        </p:nvSpPr>
        <p:spPr>
          <a:xfrm>
            <a:off x="545807" y="3394698"/>
            <a:ext cx="1150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SzPct val="95000"/>
              <a:tabLst>
                <a:tab pos="215265" algn="l"/>
              </a:tabLst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geral, a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atua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sob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público,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mas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há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hipóteses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em que 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constitucionalmente autorizada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atuar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sob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privado</a:t>
            </a:r>
            <a:r>
              <a:rPr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9F28F5-8360-4BBD-817B-0969368C4F64}"/>
              </a:ext>
            </a:extLst>
          </p:cNvPr>
          <p:cNvSpPr/>
          <p:nvPr/>
        </p:nvSpPr>
        <p:spPr>
          <a:xfrm>
            <a:off x="545807" y="2211321"/>
            <a:ext cx="327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</a:t>
            </a:r>
            <a:endParaRPr lang="pt-BR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3B2EFC0-2CEC-4A77-9B61-808FB9E55E44}"/>
              </a:ext>
            </a:extLst>
          </p:cNvPr>
          <p:cNvCxnSpPr>
            <a:stCxn id="2" idx="3"/>
          </p:cNvCxnSpPr>
          <p:nvPr/>
        </p:nvCxnSpPr>
        <p:spPr>
          <a:xfrm flipV="1">
            <a:off x="3824788" y="2534486"/>
            <a:ext cx="14130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A50768-F970-430C-88E3-B7E5D1F8D83C}"/>
              </a:ext>
            </a:extLst>
          </p:cNvPr>
          <p:cNvSpPr/>
          <p:nvPr/>
        </p:nvSpPr>
        <p:spPr>
          <a:xfrm>
            <a:off x="5791585" y="2072821"/>
            <a:ext cx="5450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tabLst>
                <a:tab pos="21526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sentido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amplo, que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compreende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os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regimes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público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 de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privado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que pode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submeter-se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</p:txBody>
      </p:sp>
    </p:spTree>
    <p:extLst>
      <p:ext uri="{BB962C8B-B14F-4D97-AF65-F5344CB8AC3E}">
        <p14:creationId xmlns:p14="http://schemas.microsoft.com/office/powerpoint/2010/main" val="33931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Regime Jurídico da Administração Pública: a coexistência entre o direito público e o direito privado na disciplina jurídica da Administração Pública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304800" y="2171838"/>
            <a:ext cx="11582400" cy="4360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173.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Ressalvados os casos previstos nesta Constituição, a exploração direta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atividade  econômica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Estado só será permitida quando necessária aos imperativos da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 nacional ou a relevante interesse coletivo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conforme definidos em lei.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1º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lei estabelecerá o estatuto jurídico da empresa pública, da sociedade de economia mista e de suas subsidiárias que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explorem atividade econômica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produção ou comercialização de  bens ou de prestação de serviços, dispondo sobre: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-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sua função social e formas de fiscalização pelo Estado e pela sociedade;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sujeição ao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jurídico próprio das empresas privadas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inclusive quanto aos direitos e  obrigações civis, comerciais, trabalhistas e tributários;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licitação e contratação de obras, serviços, compras e alienações, observados os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 da administração pública;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constituição e o funcionamento dos conselhos de administração e fiscal, com a participação  de acionistas minoritários;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pt-BR" sz="4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 mandatos, a avaliação de desempenho e a responsabilidade dos administradores.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9F28F5-8360-4BBD-817B-0969368C4F64}"/>
              </a:ext>
            </a:extLst>
          </p:cNvPr>
          <p:cNvSpPr/>
          <p:nvPr/>
        </p:nvSpPr>
        <p:spPr>
          <a:xfrm>
            <a:off x="-481135" y="1802506"/>
            <a:ext cx="327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EXEMPLO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83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Regime Jurídico da Administração Pública: conceito e fundamentos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582F0F-0EA2-4E52-BCFE-CBCE6D9E094A}"/>
              </a:ext>
            </a:extLst>
          </p:cNvPr>
          <p:cNvSpPr/>
          <p:nvPr/>
        </p:nvSpPr>
        <p:spPr>
          <a:xfrm>
            <a:off x="304800" y="2930491"/>
            <a:ext cx="11582400" cy="149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4645" marR="26670" algn="just">
              <a:lnSpc>
                <a:spcPct val="1042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Maria Sylvia Zanella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Pietro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Conjunto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restrições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que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sujeita a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Administração. Para assegurar-se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Pública, necessária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consecução de seus fins, são-lhe outorgados prerrogativas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privilégios 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(2011,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600" spc="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62-63).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F876DC-62D2-4891-A9B7-43E5B329EAD6}"/>
              </a:ext>
            </a:extLst>
          </p:cNvPr>
          <p:cNvSpPr/>
          <p:nvPr/>
        </p:nvSpPr>
        <p:spPr>
          <a:xfrm>
            <a:off x="1547445" y="1661551"/>
            <a:ext cx="85531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2170"/>
              </a:lnSpc>
              <a:spcBef>
                <a:spcPts val="360"/>
              </a:spcBef>
              <a:buClr>
                <a:srgbClr val="D15A3E"/>
              </a:buClr>
              <a:tabLst>
                <a:tab pos="241300" algn="l"/>
              </a:tabLst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Jurídico-Administrativo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é um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orgânico 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coerente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princípios,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 base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constitucional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interpretativa,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atuação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z="1900" b="1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Pública.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5BFE34-1082-4687-90EB-769772E7DA4C}"/>
              </a:ext>
            </a:extLst>
          </p:cNvPr>
          <p:cNvSpPr/>
          <p:nvPr/>
        </p:nvSpPr>
        <p:spPr>
          <a:xfrm>
            <a:off x="304800" y="4757300"/>
            <a:ext cx="11582400" cy="149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2745" marR="26034" algn="just">
              <a:lnSpc>
                <a:spcPct val="1000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Marçal </a:t>
            </a:r>
            <a:r>
              <a:rPr lang="pt-BR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Justen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Filho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produzido por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por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fundamentais. Quando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alude aos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administrativo,  estão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sendo indicados 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 (2014,</a:t>
            </a:r>
            <a:r>
              <a:rPr lang="pt-BR" spc="-6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p.174).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3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Regime Jurídico da Administração Pública: conceito e fundamentos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importância da doutrina de Celso Antônio BANDEIRA DE MELLO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D4EA81-176D-428F-9082-F9AC9C335F81}"/>
              </a:ext>
            </a:extLst>
          </p:cNvPr>
          <p:cNvSpPr/>
          <p:nvPr/>
        </p:nvSpPr>
        <p:spPr>
          <a:xfrm>
            <a:off x="722142" y="3557241"/>
            <a:ext cx="1031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Situou o Direito Administrativo como um ramo do Direito Público alicerçado em dois princípios (pilares) fundamentais, que determinam o regime jurídico-administrativo: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4950" indent="-222250">
              <a:lnSpc>
                <a:spcPts val="2635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Supremacia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do Interesse</a:t>
            </a:r>
            <a:r>
              <a:rPr lang="pt-BR" sz="19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4950" indent="-222250">
              <a:lnSpc>
                <a:spcPts val="2635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Indisponibilidade do Interesse</a:t>
            </a:r>
            <a:r>
              <a:rPr lang="pt-BR" sz="19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úblico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pt-BR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pt-BR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Fonte: (BANDEIRA DE MELLO, 2011, p. 53-94).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9D2896-6936-41B2-8718-6CBDB252C320}"/>
              </a:ext>
            </a:extLst>
          </p:cNvPr>
          <p:cNvSpPr/>
          <p:nvPr/>
        </p:nvSpPr>
        <p:spPr>
          <a:xfrm>
            <a:off x="722141" y="2331264"/>
            <a:ext cx="103116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Buscou a definição de um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jurídico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lógico,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coerente e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sistemático.  Preocupações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unidade científica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estrutural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de interesse público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cujo 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conteúdo é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delimitado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</a:t>
            </a:r>
            <a:r>
              <a:rPr lang="pt-BR" sz="19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normativo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40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3346</Words>
  <Application>Microsoft Office PowerPoint</Application>
  <PresentationFormat>Widescreen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60</cp:revision>
  <dcterms:created xsi:type="dcterms:W3CDTF">2018-02-06T23:33:08Z</dcterms:created>
  <dcterms:modified xsi:type="dcterms:W3CDTF">2018-02-27T19:35:10Z</dcterms:modified>
</cp:coreProperties>
</file>