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8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B3B3B"/>
    <a:srgbClr val="009640"/>
    <a:srgbClr val="025026"/>
    <a:srgbClr val="F39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6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ntonio Catussi Paschoalotto" userId="c93bb9f179c5bc39" providerId="LiveId" clId="{D18CF271-1ED3-47C0-834F-FEE65848EAB4}"/>
    <pc:docChg chg="custSel modSld">
      <pc:chgData name="Marco Antonio Catussi Paschoalotto" userId="c93bb9f179c5bc39" providerId="LiveId" clId="{D18CF271-1ED3-47C0-834F-FEE65848EAB4}" dt="2019-05-18T11:50:38.168" v="20" actId="478"/>
      <pc:docMkLst>
        <pc:docMk/>
      </pc:docMkLst>
      <pc:sldChg chg="delSp delAnim">
        <pc:chgData name="Marco Antonio Catussi Paschoalotto" userId="c93bb9f179c5bc39" providerId="LiveId" clId="{D18CF271-1ED3-47C0-834F-FEE65848EAB4}" dt="2019-05-18T11:49:53.349" v="1" actId="478"/>
        <pc:sldMkLst>
          <pc:docMk/>
          <pc:sldMk cId="91570462" sldId="257"/>
        </pc:sldMkLst>
        <pc:picChg chg="del">
          <ac:chgData name="Marco Antonio Catussi Paschoalotto" userId="c93bb9f179c5bc39" providerId="LiveId" clId="{D18CF271-1ED3-47C0-834F-FEE65848EAB4}" dt="2019-05-18T11:49:53.349" v="1" actId="478"/>
          <ac:picMkLst>
            <pc:docMk/>
            <pc:sldMk cId="91570462" sldId="257"/>
            <ac:picMk id="4" creationId="{5F0B9B2A-47A5-4D7D-BAA5-72CC8A7F6C6E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49:51.434" v="0" actId="478"/>
        <pc:sldMkLst>
          <pc:docMk/>
          <pc:sldMk cId="2153011350" sldId="259"/>
        </pc:sldMkLst>
        <pc:picChg chg="del">
          <ac:chgData name="Marco Antonio Catussi Paschoalotto" userId="c93bb9f179c5bc39" providerId="LiveId" clId="{D18CF271-1ED3-47C0-834F-FEE65848EAB4}" dt="2019-05-18T11:49:51.434" v="0" actId="478"/>
          <ac:picMkLst>
            <pc:docMk/>
            <pc:sldMk cId="2153011350" sldId="259"/>
            <ac:picMk id="4" creationId="{4EBED927-7AC1-465D-8C5E-05695AFD3DB6}"/>
          </ac:picMkLst>
        </pc:picChg>
      </pc:sldChg>
      <pc:sldChg chg="delSp modSp delAnim">
        <pc:chgData name="Marco Antonio Catussi Paschoalotto" userId="c93bb9f179c5bc39" providerId="LiveId" clId="{D18CF271-1ED3-47C0-834F-FEE65848EAB4}" dt="2019-05-18T11:50:38.168" v="20" actId="478"/>
        <pc:sldMkLst>
          <pc:docMk/>
          <pc:sldMk cId="1721437416" sldId="265"/>
        </pc:sldMkLst>
        <pc:picChg chg="del mod">
          <ac:chgData name="Marco Antonio Catussi Paschoalotto" userId="c93bb9f179c5bc39" providerId="LiveId" clId="{D18CF271-1ED3-47C0-834F-FEE65848EAB4}" dt="2019-05-18T11:50:38.168" v="20" actId="478"/>
          <ac:picMkLst>
            <pc:docMk/>
            <pc:sldMk cId="1721437416" sldId="265"/>
            <ac:picMk id="3" creationId="{93D290B0-BA53-44F4-B057-CB326E779E13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49:55.492" v="2" actId="478"/>
        <pc:sldMkLst>
          <pc:docMk/>
          <pc:sldMk cId="959838265" sldId="266"/>
        </pc:sldMkLst>
        <pc:picChg chg="del">
          <ac:chgData name="Marco Antonio Catussi Paschoalotto" userId="c93bb9f179c5bc39" providerId="LiveId" clId="{D18CF271-1ED3-47C0-834F-FEE65848EAB4}" dt="2019-05-18T11:49:55.492" v="2" actId="478"/>
          <ac:picMkLst>
            <pc:docMk/>
            <pc:sldMk cId="959838265" sldId="266"/>
            <ac:picMk id="4" creationId="{D6037C5E-B313-4788-AF7E-9D4E9D8381BD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35.386" v="18" actId="478"/>
        <pc:sldMkLst>
          <pc:docMk/>
          <pc:sldMk cId="3407991092" sldId="283"/>
        </pc:sldMkLst>
        <pc:picChg chg="del">
          <ac:chgData name="Marco Antonio Catussi Paschoalotto" userId="c93bb9f179c5bc39" providerId="LiveId" clId="{D18CF271-1ED3-47C0-834F-FEE65848EAB4}" dt="2019-05-18T11:50:35.386" v="18" actId="478"/>
          <ac:picMkLst>
            <pc:docMk/>
            <pc:sldMk cId="3407991092" sldId="283"/>
            <ac:picMk id="3" creationId="{C2A40CC7-2914-49D9-BAEC-45B2485FEEE4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49:58.092" v="3" actId="478"/>
        <pc:sldMkLst>
          <pc:docMk/>
          <pc:sldMk cId="1331822889" sldId="284"/>
        </pc:sldMkLst>
        <pc:picChg chg="del">
          <ac:chgData name="Marco Antonio Catussi Paschoalotto" userId="c93bb9f179c5bc39" providerId="LiveId" clId="{D18CF271-1ED3-47C0-834F-FEE65848EAB4}" dt="2019-05-18T11:49:58.092" v="3" actId="478"/>
          <ac:picMkLst>
            <pc:docMk/>
            <pc:sldMk cId="1331822889" sldId="284"/>
            <ac:picMk id="4" creationId="{1D54A73E-EA3F-48FE-B264-288CB761E666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49:59.990" v="4" actId="478"/>
        <pc:sldMkLst>
          <pc:docMk/>
          <pc:sldMk cId="4072587833" sldId="285"/>
        </pc:sldMkLst>
        <pc:picChg chg="del">
          <ac:chgData name="Marco Antonio Catussi Paschoalotto" userId="c93bb9f179c5bc39" providerId="LiveId" clId="{D18CF271-1ED3-47C0-834F-FEE65848EAB4}" dt="2019-05-18T11:49:59.990" v="4" actId="478"/>
          <ac:picMkLst>
            <pc:docMk/>
            <pc:sldMk cId="4072587833" sldId="285"/>
            <ac:picMk id="4" creationId="{532615DE-96B6-408D-8152-361321F2B4B8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02.248" v="5" actId="478"/>
        <pc:sldMkLst>
          <pc:docMk/>
          <pc:sldMk cId="1691273087" sldId="286"/>
        </pc:sldMkLst>
        <pc:picChg chg="del">
          <ac:chgData name="Marco Antonio Catussi Paschoalotto" userId="c93bb9f179c5bc39" providerId="LiveId" clId="{D18CF271-1ED3-47C0-834F-FEE65848EAB4}" dt="2019-05-18T11:50:02.248" v="5" actId="478"/>
          <ac:picMkLst>
            <pc:docMk/>
            <pc:sldMk cId="1691273087" sldId="286"/>
            <ac:picMk id="4" creationId="{BEBF2D9C-06E9-4EB7-A614-FC5E5B236640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05.253" v="6" actId="478"/>
        <pc:sldMkLst>
          <pc:docMk/>
          <pc:sldMk cId="2811982843" sldId="287"/>
        </pc:sldMkLst>
        <pc:picChg chg="del">
          <ac:chgData name="Marco Antonio Catussi Paschoalotto" userId="c93bb9f179c5bc39" providerId="LiveId" clId="{D18CF271-1ED3-47C0-834F-FEE65848EAB4}" dt="2019-05-18T11:50:05.253" v="6" actId="478"/>
          <ac:picMkLst>
            <pc:docMk/>
            <pc:sldMk cId="2811982843" sldId="287"/>
            <ac:picMk id="4" creationId="{18C4EFDC-E744-4935-8898-2354C37CAA8B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07.150" v="7" actId="478"/>
        <pc:sldMkLst>
          <pc:docMk/>
          <pc:sldMk cId="1594365079" sldId="288"/>
        </pc:sldMkLst>
        <pc:picChg chg="del">
          <ac:chgData name="Marco Antonio Catussi Paschoalotto" userId="c93bb9f179c5bc39" providerId="LiveId" clId="{D18CF271-1ED3-47C0-834F-FEE65848EAB4}" dt="2019-05-18T11:50:07.150" v="7" actId="478"/>
          <ac:picMkLst>
            <pc:docMk/>
            <pc:sldMk cId="1594365079" sldId="288"/>
            <ac:picMk id="5" creationId="{319BDC84-80A4-42E0-AC15-A20D303E0F51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10.537" v="8" actId="478"/>
        <pc:sldMkLst>
          <pc:docMk/>
          <pc:sldMk cId="218870499" sldId="289"/>
        </pc:sldMkLst>
        <pc:picChg chg="del">
          <ac:chgData name="Marco Antonio Catussi Paschoalotto" userId="c93bb9f179c5bc39" providerId="LiveId" clId="{D18CF271-1ED3-47C0-834F-FEE65848EAB4}" dt="2019-05-18T11:50:10.537" v="8" actId="478"/>
          <ac:picMkLst>
            <pc:docMk/>
            <pc:sldMk cId="218870499" sldId="289"/>
            <ac:picMk id="3" creationId="{71020B45-BA0E-46DB-8A54-D3885BA1C048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13.321" v="9" actId="478"/>
        <pc:sldMkLst>
          <pc:docMk/>
          <pc:sldMk cId="291703282" sldId="290"/>
        </pc:sldMkLst>
        <pc:picChg chg="del">
          <ac:chgData name="Marco Antonio Catussi Paschoalotto" userId="c93bb9f179c5bc39" providerId="LiveId" clId="{D18CF271-1ED3-47C0-834F-FEE65848EAB4}" dt="2019-05-18T11:50:13.321" v="9" actId="478"/>
          <ac:picMkLst>
            <pc:docMk/>
            <pc:sldMk cId="291703282" sldId="290"/>
            <ac:picMk id="4" creationId="{2B5C2D56-25B2-4AEF-A7E1-AB2F673ACBBD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17.274" v="10" actId="478"/>
        <pc:sldMkLst>
          <pc:docMk/>
          <pc:sldMk cId="3597332892" sldId="291"/>
        </pc:sldMkLst>
        <pc:picChg chg="del">
          <ac:chgData name="Marco Antonio Catussi Paschoalotto" userId="c93bb9f179c5bc39" providerId="LiveId" clId="{D18CF271-1ED3-47C0-834F-FEE65848EAB4}" dt="2019-05-18T11:50:17.274" v="10" actId="478"/>
          <ac:picMkLst>
            <pc:docMk/>
            <pc:sldMk cId="3597332892" sldId="291"/>
            <ac:picMk id="4" creationId="{65EEB656-2D40-45BD-AEFE-10D2BCF4880D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19.389" v="11" actId="478"/>
        <pc:sldMkLst>
          <pc:docMk/>
          <pc:sldMk cId="1658684996" sldId="292"/>
        </pc:sldMkLst>
        <pc:picChg chg="del">
          <ac:chgData name="Marco Antonio Catussi Paschoalotto" userId="c93bb9f179c5bc39" providerId="LiveId" clId="{D18CF271-1ED3-47C0-834F-FEE65848EAB4}" dt="2019-05-18T11:50:19.389" v="11" actId="478"/>
          <ac:picMkLst>
            <pc:docMk/>
            <pc:sldMk cId="1658684996" sldId="292"/>
            <ac:picMk id="4" creationId="{CBA3C035-4EF7-4CAC-8B27-09D3296283B7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22.046" v="12" actId="478"/>
        <pc:sldMkLst>
          <pc:docMk/>
          <pc:sldMk cId="1370148764" sldId="293"/>
        </pc:sldMkLst>
        <pc:picChg chg="del">
          <ac:chgData name="Marco Antonio Catussi Paschoalotto" userId="c93bb9f179c5bc39" providerId="LiveId" clId="{D18CF271-1ED3-47C0-834F-FEE65848EAB4}" dt="2019-05-18T11:50:22.046" v="12" actId="478"/>
          <ac:picMkLst>
            <pc:docMk/>
            <pc:sldMk cId="1370148764" sldId="293"/>
            <ac:picMk id="4" creationId="{E70B7F65-2CFE-4D27-BEAD-0B9F67CBEE44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23.891" v="13" actId="478"/>
        <pc:sldMkLst>
          <pc:docMk/>
          <pc:sldMk cId="1854581731" sldId="294"/>
        </pc:sldMkLst>
        <pc:picChg chg="del">
          <ac:chgData name="Marco Antonio Catussi Paschoalotto" userId="c93bb9f179c5bc39" providerId="LiveId" clId="{D18CF271-1ED3-47C0-834F-FEE65848EAB4}" dt="2019-05-18T11:50:23.891" v="13" actId="478"/>
          <ac:picMkLst>
            <pc:docMk/>
            <pc:sldMk cId="1854581731" sldId="294"/>
            <ac:picMk id="4" creationId="{969CD4B1-4FF7-43E3-A315-DE3D4C9B375A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25.894" v="14" actId="478"/>
        <pc:sldMkLst>
          <pc:docMk/>
          <pc:sldMk cId="3633793175" sldId="295"/>
        </pc:sldMkLst>
        <pc:picChg chg="del">
          <ac:chgData name="Marco Antonio Catussi Paschoalotto" userId="c93bb9f179c5bc39" providerId="LiveId" clId="{D18CF271-1ED3-47C0-834F-FEE65848EAB4}" dt="2019-05-18T11:50:25.894" v="14" actId="478"/>
          <ac:picMkLst>
            <pc:docMk/>
            <pc:sldMk cId="3633793175" sldId="295"/>
            <ac:picMk id="3" creationId="{C812FBC8-BC94-4536-90D7-D72985EAF87F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27.864" v="15" actId="478"/>
        <pc:sldMkLst>
          <pc:docMk/>
          <pc:sldMk cId="677766562" sldId="296"/>
        </pc:sldMkLst>
        <pc:picChg chg="del">
          <ac:chgData name="Marco Antonio Catussi Paschoalotto" userId="c93bb9f179c5bc39" providerId="LiveId" clId="{D18CF271-1ED3-47C0-834F-FEE65848EAB4}" dt="2019-05-18T11:50:27.864" v="15" actId="478"/>
          <ac:picMkLst>
            <pc:docMk/>
            <pc:sldMk cId="677766562" sldId="296"/>
            <ac:picMk id="4" creationId="{536AC9E5-9BB2-4DEF-923E-434432901AFD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30.379" v="16" actId="478"/>
        <pc:sldMkLst>
          <pc:docMk/>
          <pc:sldMk cId="4071990417" sldId="297"/>
        </pc:sldMkLst>
        <pc:picChg chg="del">
          <ac:chgData name="Marco Antonio Catussi Paschoalotto" userId="c93bb9f179c5bc39" providerId="LiveId" clId="{D18CF271-1ED3-47C0-834F-FEE65848EAB4}" dt="2019-05-18T11:50:30.379" v="16" actId="478"/>
          <ac:picMkLst>
            <pc:docMk/>
            <pc:sldMk cId="4071990417" sldId="297"/>
            <ac:picMk id="4" creationId="{5EEF7E85-49F5-4D0F-B162-B409D30A8147}"/>
          </ac:picMkLst>
        </pc:picChg>
      </pc:sldChg>
      <pc:sldChg chg="delSp delAnim">
        <pc:chgData name="Marco Antonio Catussi Paschoalotto" userId="c93bb9f179c5bc39" providerId="LiveId" clId="{D18CF271-1ED3-47C0-834F-FEE65848EAB4}" dt="2019-05-18T11:50:32.710" v="17" actId="478"/>
        <pc:sldMkLst>
          <pc:docMk/>
          <pc:sldMk cId="3571462387" sldId="298"/>
        </pc:sldMkLst>
        <pc:picChg chg="del">
          <ac:chgData name="Marco Antonio Catussi Paschoalotto" userId="c93bb9f179c5bc39" providerId="LiveId" clId="{D18CF271-1ED3-47C0-834F-FEE65848EAB4}" dt="2019-05-18T11:50:32.710" v="17" actId="478"/>
          <ac:picMkLst>
            <pc:docMk/>
            <pc:sldMk cId="3571462387" sldId="298"/>
            <ac:picMk id="4" creationId="{2D7B5C5A-2D8C-4A57-AE67-2D951DBDFDC4}"/>
          </ac:picMkLst>
        </pc:picChg>
      </pc:sldChg>
    </pc:docChg>
  </pc:docChgLst>
  <pc:docChgLst>
    <pc:chgData name="Marco Antonio Catussi Paschoalotto" userId="c93bb9f179c5bc39" providerId="LiveId" clId="{FB121E9D-B02C-4FF0-9669-3B1870219342}"/>
    <pc:docChg chg="custSel modSld">
      <pc:chgData name="Marco Antonio Catussi Paschoalotto" userId="c93bb9f179c5bc39" providerId="LiveId" clId="{FB121E9D-B02C-4FF0-9669-3B1870219342}" dt="2019-09-19T13:47:13.855" v="17" actId="20577"/>
      <pc:docMkLst>
        <pc:docMk/>
      </pc:docMkLst>
      <pc:sldChg chg="modSp">
        <pc:chgData name="Marco Antonio Catussi Paschoalotto" userId="c93bb9f179c5bc39" providerId="LiveId" clId="{FB121E9D-B02C-4FF0-9669-3B1870219342}" dt="2019-09-19T13:47:13.855" v="17" actId="20577"/>
        <pc:sldMkLst>
          <pc:docMk/>
          <pc:sldMk cId="91570462" sldId="257"/>
        </pc:sldMkLst>
        <pc:spChg chg="mod">
          <ac:chgData name="Marco Antonio Catussi Paschoalotto" userId="c93bb9f179c5bc39" providerId="LiveId" clId="{FB121E9D-B02C-4FF0-9669-3B1870219342}" dt="2019-09-19T13:47:13.855" v="17" actId="20577"/>
          <ac:spMkLst>
            <pc:docMk/>
            <pc:sldMk cId="91570462" sldId="25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EDF1-930B-44B8-B252-4A798C5FDA95}" type="datetimeFigureOut">
              <a:rPr lang="pt-BR" smtClean="0"/>
              <a:pPr/>
              <a:t>17/11/2020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DA7BD-9950-4AEC-8990-DB754EA526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Sistema Financeiro Nacional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44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Crédito público;</a:t>
            </a:r>
          </a:p>
          <a:p>
            <a:pPr algn="just"/>
            <a:r>
              <a:rPr lang="pt-BR" sz="44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Divida pública externa e interna;</a:t>
            </a:r>
          </a:p>
          <a:p>
            <a:pPr algn="just"/>
            <a:r>
              <a:rPr lang="pt-BR" sz="44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Lei de Responsabilidade Fiscal;</a:t>
            </a:r>
          </a:p>
          <a:p>
            <a:pPr algn="just"/>
            <a:r>
              <a:rPr lang="pt-BR" sz="44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Sistema Financeiro Nacional;</a:t>
            </a:r>
          </a:p>
          <a:p>
            <a:pPr algn="just"/>
            <a:r>
              <a:rPr lang="pt-BR" sz="44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Renda nacional: formação e gasto.</a:t>
            </a:r>
          </a:p>
        </p:txBody>
      </p:sp>
    </p:spTree>
    <p:extLst>
      <p:ext uri="{BB962C8B-B14F-4D97-AF65-F5344CB8AC3E}">
        <p14:creationId xmlns:p14="http://schemas.microsoft.com/office/powerpoint/2010/main" xmlns="" val="9157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4641"/>
    </mc:Choice>
    <mc:Fallback>
      <p:transition spd="slow" advTm="9464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Lei de Responsabilidade Fiscal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controle da dívida pública é o grande motivo que levou a elaboração da Lei de Responsabilidade Fiscal (Lei Complementar nº 101/2000).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Lei de Responsabilidade Fiscal vem atender à prescrição do artigo 163 da Constituição Federal (BRASIL, 1988), o qual descreve que uma lei complementar irá dispor sobre finanças públicas; dívida pública; concessão de garantias; emissão e resgate de títulos; fiscalização financeira; operações de câmbio, dentre outras funções.</a:t>
            </a:r>
          </a:p>
        </p:txBody>
      </p:sp>
    </p:spTree>
    <p:extLst>
      <p:ext uri="{BB962C8B-B14F-4D97-AF65-F5344CB8AC3E}">
        <p14:creationId xmlns:p14="http://schemas.microsoft.com/office/powerpoint/2010/main" xmlns="" val="359733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3784"/>
    </mc:Choice>
    <mc:Fallback>
      <p:transition spd="slow" advTm="6378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Lei de Responsabilidade Fiscal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LRF enfatiza a importância da ação planejada e transparente na administração pública.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Visa o vínculo entre as atividades de planejamento e de execução do gasto público.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Participação popular; disponibilidade nas contas; emissão de relatórios periódicos.</a:t>
            </a:r>
          </a:p>
        </p:txBody>
      </p:sp>
    </p:spTree>
    <p:extLst>
      <p:ext uri="{BB962C8B-B14F-4D97-AF65-F5344CB8AC3E}">
        <p14:creationId xmlns:p14="http://schemas.microsoft.com/office/powerpoint/2010/main" xmlns="" val="1658684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8622"/>
    </mc:Choice>
    <mc:Fallback>
      <p:transition spd="slow" advTm="4862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Sistema Financeiro Nacional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Conjunto de mecanismos, instrumentos e instituições que garantem que a poupança será canalizada para o investimento, ou seja, que os setores que possuem recursos financeiros (superavitários) enviem recursos para os que desejam (deficitários).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Dividido em 4 grandes mercados.</a:t>
            </a:r>
          </a:p>
        </p:txBody>
      </p:sp>
    </p:spTree>
    <p:extLst>
      <p:ext uri="{BB962C8B-B14F-4D97-AF65-F5344CB8AC3E}">
        <p14:creationId xmlns:p14="http://schemas.microsoft.com/office/powerpoint/2010/main" xmlns="" val="1370148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2631"/>
    </mc:Choice>
    <mc:Fallback>
      <p:transition spd="slow" advTm="6263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Sistema Financeiro Nacional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Mercado monetário: oferta de moeda e taxa de juros a curto prazo (Banco Central).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Mercado de crédito: intermediação de recursos de curto e médio prazo.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Mercado de capitais: recursos de médio e longo prazo (Comissão de Valores Mobiliários).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Mercado de câmbio: taxa de câmbio (Banco Central).</a:t>
            </a:r>
          </a:p>
        </p:txBody>
      </p:sp>
    </p:spTree>
    <p:extLst>
      <p:ext uri="{BB962C8B-B14F-4D97-AF65-F5344CB8AC3E}">
        <p14:creationId xmlns:p14="http://schemas.microsoft.com/office/powerpoint/2010/main" xmlns="" val="185458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4249"/>
    </mc:Choice>
    <mc:Fallback>
      <p:transition spd="slow" advTm="6424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Sistema Financeiro Nacional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6CBC286-3477-436D-93D8-EB5150FB8E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733" y="1556792"/>
            <a:ext cx="8446533" cy="412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3793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3597"/>
    </mc:Choice>
    <mc:Fallback>
      <p:transition spd="slow" advTm="8359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Renda nacional – Formação e gasto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Agregado representativo do fluxo dos recursos nacionais em bens e serviços, gerados ao longo de um determinado período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É o total das rendas de todos os residentes do país, das empresas e dos órgãos governamentais, derivadas da atividade econômica corrente aplicada na produção de bens e serviços.</a:t>
            </a:r>
          </a:p>
        </p:txBody>
      </p:sp>
    </p:spTree>
    <p:extLst>
      <p:ext uri="{BB962C8B-B14F-4D97-AF65-F5344CB8AC3E}">
        <p14:creationId xmlns:p14="http://schemas.microsoft.com/office/powerpoint/2010/main" xmlns="" val="67776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2203"/>
    </mc:Choice>
    <mc:Fallback>
      <p:transition spd="slow" advTm="4220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Renda nacional – Formação e gasto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CONCEITOS-CHAVE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Renda Nacional: remuneração dos fatores de produção.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Produto: conjunto de bens de consumo vendidos às famílias mais o investimento realizado pelas empresas.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Despesa: gasto das famílias em bens de consumo produzidos pelas empresas.</a:t>
            </a:r>
          </a:p>
        </p:txBody>
      </p:sp>
    </p:spTree>
    <p:extLst>
      <p:ext uri="{BB962C8B-B14F-4D97-AF65-F5344CB8AC3E}">
        <p14:creationId xmlns:p14="http://schemas.microsoft.com/office/powerpoint/2010/main" xmlns="" val="407199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6520"/>
    </mc:Choice>
    <mc:Fallback>
      <p:transition spd="slow" advTm="3652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Renda nacional – Formação e gasto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PIB (Produto Interno Bruto): é a mensuração de todos os bens e serviços, ou seja, de toda a riqueza produzida dentro das fronteiras de uma região.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PNB (Produto Nacional Bruto): considera todos os valores que um país, por exemplo, recebe do exterior, além das riquezas que foram apropriadas por outras economias.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PNB considera as rendas enviadas e recebidas do exterior, enquanto o PIB, não.</a:t>
            </a:r>
          </a:p>
        </p:txBody>
      </p:sp>
    </p:spTree>
    <p:extLst>
      <p:ext uri="{BB962C8B-B14F-4D97-AF65-F5344CB8AC3E}">
        <p14:creationId xmlns:p14="http://schemas.microsoft.com/office/powerpoint/2010/main" xmlns="" val="3571462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9784"/>
    </mc:Choice>
    <mc:Fallback>
      <p:transition spd="slow" advTm="4978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Conclusão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E59ADCAB-E34E-4D1B-BD7D-17993F29C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40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É de suma importância o controle do crédito público e da dívida pública pelo Brasil (LRF).</a:t>
            </a:r>
          </a:p>
          <a:p>
            <a:pPr algn="just"/>
            <a:r>
              <a:rPr lang="pt-BR" sz="40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SFN é uma organização complexa que visa o controle das finanças públicas.</a:t>
            </a:r>
          </a:p>
          <a:p>
            <a:pPr algn="just"/>
            <a:r>
              <a:rPr lang="pt-BR" sz="4000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PIB x PNB.</a:t>
            </a:r>
          </a:p>
        </p:txBody>
      </p:sp>
    </p:spTree>
    <p:extLst>
      <p:ext uri="{BB962C8B-B14F-4D97-AF65-F5344CB8AC3E}">
        <p14:creationId xmlns:p14="http://schemas.microsoft.com/office/powerpoint/2010/main" xmlns="" val="3407991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9878"/>
    </mc:Choice>
    <mc:Fallback>
      <p:transition spd="slow" advTm="2987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crédito público é uma das maneiras que o Estado possui para captar recursos e custear as suas despesas.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dívida pública é a decorrência natural dos empréstimos.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Para controlar esse processo, Brasil dispõe de diversas instituições que compõem o Sistema Financeiro Nacional.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Renda nacional (PIB e PNB).</a:t>
            </a:r>
          </a:p>
        </p:txBody>
      </p:sp>
    </p:spTree>
    <p:extLst>
      <p:ext uri="{BB962C8B-B14F-4D97-AF65-F5344CB8AC3E}">
        <p14:creationId xmlns:p14="http://schemas.microsoft.com/office/powerpoint/2010/main" xmlns="" val="95983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9389"/>
    </mc:Choice>
    <mc:Fallback>
      <p:transition spd="slow" advTm="6938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Crédito público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crédito público é uma forma que o Estado tem de obter receita pública.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capacidade de o governo atender suas próprias obrigações financeiras, especialmente com os cidadãos.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crédito público não faz parte das receitas públicas correntes.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Empréstimo compulsório ou voluntário.</a:t>
            </a:r>
          </a:p>
        </p:txBody>
      </p:sp>
    </p:spTree>
    <p:extLst>
      <p:ext uri="{BB962C8B-B14F-4D97-AF65-F5344CB8AC3E}">
        <p14:creationId xmlns:p14="http://schemas.microsoft.com/office/powerpoint/2010/main" xmlns="" val="1331822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8359"/>
    </mc:Choice>
    <mc:Fallback>
      <p:transition spd="slow" advTm="5835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Crédito público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 crédito público já integra cultural, política e organicamente o orçamento público brasileiro, tendo em vista que nos tempos contemporâneos, o crédito público é também conhecido mais comumente como empréstimo público ou dívida pública.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É um grande problema pro estado brasileiro atual.</a:t>
            </a:r>
          </a:p>
        </p:txBody>
      </p:sp>
    </p:spTree>
    <p:extLst>
      <p:ext uri="{BB962C8B-B14F-4D97-AF65-F5344CB8AC3E}">
        <p14:creationId xmlns:p14="http://schemas.microsoft.com/office/powerpoint/2010/main" xmlns="" val="4072587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1711"/>
    </mc:Choice>
    <mc:Fallback>
      <p:transition spd="slow" advTm="3171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Dívida Pública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Dívida pública é o resultado de tudo o que os órgãos do Estado brasileiro devem, incluindo o Governo Federal, Estados, Municípios e empresas estatais.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 faces: pode alavancar o desenvolvimento da economia ou gerar um grande problema nacional e futuro.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Atualmente o Brasil tem uma dívida pública muito alta.</a:t>
            </a:r>
          </a:p>
        </p:txBody>
      </p:sp>
    </p:spTree>
    <p:extLst>
      <p:ext uri="{BB962C8B-B14F-4D97-AF65-F5344CB8AC3E}">
        <p14:creationId xmlns:p14="http://schemas.microsoft.com/office/powerpoint/2010/main" xmlns="" val="1691273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9397"/>
    </mc:Choice>
    <mc:Fallback>
      <p:transition spd="slow" advTm="793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Dívida Pública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Interna: pode ser paga em moeda nacional.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Externa: deve ser paga em moeda estrangeira.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 Brasil: bancos, investidores, títulos da dívida pública assumem o papel de credoras do Estado.</a:t>
            </a:r>
          </a:p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Fora do Brasil: FMI, Banco mundial e BID.</a:t>
            </a:r>
          </a:p>
        </p:txBody>
      </p:sp>
    </p:spTree>
    <p:extLst>
      <p:ext uri="{BB962C8B-B14F-4D97-AF65-F5344CB8AC3E}">
        <p14:creationId xmlns:p14="http://schemas.microsoft.com/office/powerpoint/2010/main" xmlns="" val="281198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0962"/>
    </mc:Choice>
    <mc:Fallback>
      <p:transition spd="slow" advTm="6096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Dívida Pública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3B3B3B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Formas de financiar os gastos: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D7FCE87-4FF3-46FE-9C65-67734724B2E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5519" y="2564904"/>
            <a:ext cx="8652961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4365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5599"/>
    </mc:Choice>
    <mc:Fallback>
      <p:transition spd="slow" advTm="4559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Dívida Pública</a:t>
            </a:r>
          </a:p>
        </p:txBody>
      </p:sp>
      <p:pic>
        <p:nvPicPr>
          <p:cNvPr id="1026" name="Picture 2" descr="Resultado de imagem para evolução divida externa brasileira">
            <a:extLst>
              <a:ext uri="{FF2B5EF4-FFF2-40B4-BE49-F238E27FC236}">
                <a16:creationId xmlns:a16="http://schemas.microsoft.com/office/drawing/2014/main" xmlns="" id="{C1692E0E-48A4-4E6D-9FE1-6A856032D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049" y="1556792"/>
            <a:ext cx="8505901" cy="4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87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7630"/>
    </mc:Choice>
    <mc:Fallback>
      <p:transition spd="slow" advTm="4763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rgbClr val="00964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Dívida Pública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33E5165A-F91D-4416-BFAF-5D52A1FA558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6711" y="1451918"/>
            <a:ext cx="7350577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703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3695"/>
    </mc:Choice>
    <mc:Fallback>
      <p:transition spd="slow" advTm="73695"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768</Words>
  <Application>Microsoft Office PowerPoint</Application>
  <PresentationFormat>Apresentação na tela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Sistema Financeiro Nacional</vt:lpstr>
      <vt:lpstr>Introdução</vt:lpstr>
      <vt:lpstr>Crédito público</vt:lpstr>
      <vt:lpstr>Crédito público</vt:lpstr>
      <vt:lpstr>Dívida Pública</vt:lpstr>
      <vt:lpstr>Dívida Pública</vt:lpstr>
      <vt:lpstr>Dívida Pública</vt:lpstr>
      <vt:lpstr>Dívida Pública</vt:lpstr>
      <vt:lpstr>Dívida Pública</vt:lpstr>
      <vt:lpstr>Lei de Responsabilidade Fiscal</vt:lpstr>
      <vt:lpstr>Lei de Responsabilidade Fiscal</vt:lpstr>
      <vt:lpstr>Sistema Financeiro Nacional</vt:lpstr>
      <vt:lpstr>Sistema Financeiro Nacional</vt:lpstr>
      <vt:lpstr>Sistema Financeiro Nacional</vt:lpstr>
      <vt:lpstr>Renda nacional – Formação e gasto</vt:lpstr>
      <vt:lpstr>Renda nacional – Formação e gasto</vt:lpstr>
      <vt:lpstr>Renda nacional – Formação e gasto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fernandamello</dc:creator>
  <cp:lastModifiedBy>Matheus</cp:lastModifiedBy>
  <cp:revision>42</cp:revision>
  <dcterms:created xsi:type="dcterms:W3CDTF">2013-02-20T20:31:10Z</dcterms:created>
  <dcterms:modified xsi:type="dcterms:W3CDTF">2020-11-17T19:10:51Z</dcterms:modified>
</cp:coreProperties>
</file>