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80" r:id="rId2"/>
    <p:sldId id="760" r:id="rId3"/>
    <p:sldId id="761" r:id="rId4"/>
    <p:sldId id="762" r:id="rId5"/>
    <p:sldId id="441" r:id="rId6"/>
    <p:sldId id="763" r:id="rId7"/>
    <p:sldId id="284" r:id="rId8"/>
    <p:sldId id="443" r:id="rId9"/>
    <p:sldId id="286" r:id="rId10"/>
    <p:sldId id="287" r:id="rId11"/>
    <p:sldId id="288" r:id="rId12"/>
    <p:sldId id="289" r:id="rId13"/>
    <p:sldId id="290" r:id="rId14"/>
    <p:sldId id="292" r:id="rId15"/>
    <p:sldId id="731" r:id="rId16"/>
    <p:sldId id="446" r:id="rId17"/>
    <p:sldId id="279" r:id="rId18"/>
    <p:sldId id="276" r:id="rId19"/>
    <p:sldId id="300" r:id="rId20"/>
    <p:sldId id="258" r:id="rId21"/>
    <p:sldId id="257" r:id="rId22"/>
    <p:sldId id="316" r:id="rId23"/>
    <p:sldId id="259" r:id="rId24"/>
    <p:sldId id="260" r:id="rId25"/>
    <p:sldId id="317" r:id="rId26"/>
    <p:sldId id="318" r:id="rId27"/>
    <p:sldId id="319" r:id="rId28"/>
    <p:sldId id="320" r:id="rId29"/>
    <p:sldId id="735" r:id="rId30"/>
    <p:sldId id="744" r:id="rId31"/>
    <p:sldId id="745" r:id="rId32"/>
    <p:sldId id="746" r:id="rId33"/>
    <p:sldId id="747" r:id="rId34"/>
    <p:sldId id="748" r:id="rId35"/>
    <p:sldId id="749" r:id="rId36"/>
    <p:sldId id="750" r:id="rId37"/>
    <p:sldId id="751" r:id="rId38"/>
    <p:sldId id="752" r:id="rId39"/>
    <p:sldId id="753" r:id="rId40"/>
    <p:sldId id="754" r:id="rId41"/>
    <p:sldId id="756" r:id="rId42"/>
    <p:sldId id="757" r:id="rId43"/>
    <p:sldId id="758" r:id="rId44"/>
    <p:sldId id="75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660"/>
  </p:normalViewPr>
  <p:slideViewPr>
    <p:cSldViewPr snapToGrid="0">
      <p:cViewPr varScale="1">
        <p:scale>
          <a:sx n="90" d="100"/>
          <a:sy n="90" d="100"/>
        </p:scale>
        <p:origin x="1434" y="78"/>
      </p:cViewPr>
      <p:guideLst/>
    </p:cSldViewPr>
  </p:slideViewPr>
  <p:notesTextViewPr>
    <p:cViewPr>
      <p:scale>
        <a:sx n="1" d="1"/>
        <a:sy n="1" d="1"/>
      </p:scale>
      <p:origin x="0" y="0"/>
    </p:cViewPr>
  </p:notesTextViewPr>
  <p:sorterViewPr>
    <p:cViewPr varScale="1">
      <p:scale>
        <a:sx n="100" d="100"/>
        <a:sy n="100" d="100"/>
      </p:scale>
      <p:origin x="0" y="-86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FEF33-70A6-4B1E-80A4-00B9F057690C}" type="datetimeFigureOut">
              <a:rPr lang="pt-BR" smtClean="0"/>
              <a:t>11/03/2025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6DB61-CAB4-4AF6-9769-3EFA5933C8BE}" type="slidenum">
              <a:rPr lang="pt-BR" smtClean="0"/>
              <a:t>‹nº›</a:t>
            </a:fld>
            <a:endParaRPr lang="pt-BR"/>
          </a:p>
        </p:txBody>
      </p:sp>
    </p:spTree>
    <p:extLst>
      <p:ext uri="{BB962C8B-B14F-4D97-AF65-F5344CB8AC3E}">
        <p14:creationId xmlns:p14="http://schemas.microsoft.com/office/powerpoint/2010/main" val="142451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uv0KQLZL1A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371600" y="1143000"/>
            <a:ext cx="4114800" cy="3086100"/>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AE41321-A6A9-4A8E-92C3-30BC3CE99308}" type="slidenum">
              <a:rPr lang="pt-BR" smtClean="0"/>
              <a:t>6</a:t>
            </a:fld>
            <a:endParaRPr lang="pt-BR"/>
          </a:p>
        </p:txBody>
      </p:sp>
    </p:spTree>
    <p:extLst>
      <p:ext uri="{BB962C8B-B14F-4D97-AF65-F5344CB8AC3E}">
        <p14:creationId xmlns:p14="http://schemas.microsoft.com/office/powerpoint/2010/main" val="855082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FOUNDATION: base de apoio, suporte teórico e prático para grande parte do que aprendi sobre Ginástica, técnica</a:t>
            </a:r>
            <a:r>
              <a:rPr lang="pt-BR" baseline="0" dirty="0"/>
              <a:t> a pedagogia!</a:t>
            </a:r>
          </a:p>
          <a:p>
            <a:r>
              <a:rPr lang="pt-BR" baseline="0" dirty="0"/>
              <a:t>INFORMATIVA, SUGESTIVA para O QUE e COM QUEM vocês poderiam buscar esse suporte teórico e prático para iniciar o ensino da ginástica!</a:t>
            </a:r>
          </a:p>
          <a:p>
            <a:r>
              <a:rPr lang="pt-BR" baseline="0" dirty="0"/>
              <a:t>Pois isso tudo eu desenvolvo na maior parte no GINÁSIO!</a:t>
            </a:r>
            <a:endParaRPr lang="pt-BR" dirty="0"/>
          </a:p>
        </p:txBody>
      </p:sp>
      <p:sp>
        <p:nvSpPr>
          <p:cNvPr id="4" name="Espaço Reservado para Número de Slide 3"/>
          <p:cNvSpPr>
            <a:spLocks noGrp="1"/>
          </p:cNvSpPr>
          <p:nvPr>
            <p:ph type="sldNum" sz="quarter" idx="10"/>
          </p:nvPr>
        </p:nvSpPr>
        <p:spPr/>
        <p:txBody>
          <a:bodyPr/>
          <a:lstStyle/>
          <a:p>
            <a:fld id="{B5AB1115-010B-443A-9F96-1EFBD87AC2AC}" type="slidenum">
              <a:rPr lang="pt-BR" smtClean="0"/>
              <a:t>19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pt-BR" dirty="0"/>
              <a:t>Rick </a:t>
            </a:r>
            <a:r>
              <a:rPr lang="pt-BR" dirty="0" err="1"/>
              <a:t>McCharles</a:t>
            </a:r>
            <a:r>
              <a:rPr lang="pt-BR" dirty="0"/>
              <a:t> games: </a:t>
            </a:r>
            <a:r>
              <a:rPr lang="pt-BR" dirty="0">
                <a:hlinkClick r:id="rId3"/>
              </a:rPr>
              <a:t>https://www.youtube.com/watch?v=uv0KQLZL1AI</a:t>
            </a:r>
            <a:endParaRPr lang="pt-BR" dirty="0"/>
          </a:p>
          <a:p>
            <a:pPr marL="0" marR="0" indent="0" algn="l" defTabSz="914400" rtl="0" eaLnBrk="1" fontAlgn="auto" latinLnBrk="0" hangingPunct="1">
              <a:lnSpc>
                <a:spcPct val="100000"/>
              </a:lnSpc>
              <a:spcBef>
                <a:spcPts val="0"/>
              </a:spcBef>
              <a:spcAft>
                <a:spcPts val="0"/>
              </a:spcAft>
              <a:buClrTx/>
              <a:buSzTx/>
              <a:buFontTx/>
              <a:buNone/>
              <a:defRPr/>
            </a:pPr>
            <a:endParaRPr lang="pt-BR" dirty="0"/>
          </a:p>
        </p:txBody>
      </p:sp>
      <p:sp>
        <p:nvSpPr>
          <p:cNvPr id="4" name="Espaço Reservado para Número de Slide 3"/>
          <p:cNvSpPr>
            <a:spLocks noGrp="1"/>
          </p:cNvSpPr>
          <p:nvPr>
            <p:ph type="sldNum" sz="quarter" idx="10"/>
          </p:nvPr>
        </p:nvSpPr>
        <p:spPr/>
        <p:txBody>
          <a:bodyPr/>
          <a:lstStyle/>
          <a:p>
            <a:fld id="{B5AB1115-010B-443A-9F96-1EFBD87AC2AC}" type="slidenum">
              <a:rPr lang="pt-BR" smtClean="0"/>
              <a:t>22</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5AB1115-010B-443A-9F96-1EFBD87AC2AC}" type="slidenum">
              <a:rPr lang="pt-BR" smtClean="0"/>
              <a:t>25</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47592AF-5B99-4AC8-9F0B-308917D69642}" type="datetimeFigureOut">
              <a:rPr lang="pt-BR" smtClean="0"/>
              <a:t>11/03/2025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10214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47592AF-5B99-4AC8-9F0B-308917D69642}" type="datetimeFigureOut">
              <a:rPr lang="pt-BR" smtClean="0"/>
              <a:t>11/03/2025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1634973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47592AF-5B99-4AC8-9F0B-308917D69642}" type="datetimeFigureOut">
              <a:rPr lang="pt-BR" smtClean="0"/>
              <a:t>11/03/2025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158344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47592AF-5B99-4AC8-9F0B-308917D69642}" type="datetimeFigureOut">
              <a:rPr lang="pt-BR" smtClean="0"/>
              <a:t>11/03/2025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396587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47592AF-5B99-4AC8-9F0B-308917D69642}" type="datetimeFigureOut">
              <a:rPr lang="pt-BR" smtClean="0"/>
              <a:t>11/03/2025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3358828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47592AF-5B99-4AC8-9F0B-308917D69642}" type="datetimeFigureOut">
              <a:rPr lang="pt-BR" smtClean="0"/>
              <a:t>11/03/2025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282957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47592AF-5B99-4AC8-9F0B-308917D69642}" type="datetimeFigureOut">
              <a:rPr lang="pt-BR" smtClean="0"/>
              <a:t>11/03/2025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705431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47592AF-5B99-4AC8-9F0B-308917D69642}" type="datetimeFigureOut">
              <a:rPr lang="pt-BR" smtClean="0"/>
              <a:t>11/03/2025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49382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592AF-5B99-4AC8-9F0B-308917D69642}" type="datetimeFigureOut">
              <a:rPr lang="pt-BR" smtClean="0"/>
              <a:t>11/03/2025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3953913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47592AF-5B99-4AC8-9F0B-308917D69642}" type="datetimeFigureOut">
              <a:rPr lang="pt-BR" smtClean="0"/>
              <a:t>11/03/2025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41594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47592AF-5B99-4AC8-9F0B-308917D69642}" type="datetimeFigureOut">
              <a:rPr lang="pt-BR" smtClean="0"/>
              <a:t>11/03/2025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6FA3589-F3BB-47C6-84D0-C0DA43AE110A}" type="slidenum">
              <a:rPr lang="pt-BR" smtClean="0"/>
              <a:t>‹nº›</a:t>
            </a:fld>
            <a:endParaRPr lang="pt-BR"/>
          </a:p>
        </p:txBody>
      </p:sp>
    </p:spTree>
    <p:extLst>
      <p:ext uri="{BB962C8B-B14F-4D97-AF65-F5344CB8AC3E}">
        <p14:creationId xmlns:p14="http://schemas.microsoft.com/office/powerpoint/2010/main" val="293501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592AF-5B99-4AC8-9F0B-308917D69642}" type="datetimeFigureOut">
              <a:rPr lang="pt-BR" smtClean="0"/>
              <a:t>11/03/2025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A3589-F3BB-47C6-84D0-C0DA43AE110A}" type="slidenum">
              <a:rPr lang="pt-BR" smtClean="0"/>
              <a:t>‹nº›</a:t>
            </a:fld>
            <a:endParaRPr lang="pt-BR"/>
          </a:p>
        </p:txBody>
      </p:sp>
    </p:spTree>
    <p:extLst>
      <p:ext uri="{BB962C8B-B14F-4D97-AF65-F5344CB8AC3E}">
        <p14:creationId xmlns:p14="http://schemas.microsoft.com/office/powerpoint/2010/main" val="3816256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GIF"/><Relationship Id="rId4" Type="http://schemas.openxmlformats.org/officeDocument/2006/relationships/image" Target="../media/image77.GIF"/></Relationships>
</file>

<file path=ppt/slides/_rels/slide3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wmf"/><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wmf"/><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67799" y="404158"/>
            <a:ext cx="8278951" cy="1087120"/>
          </a:xfrm>
          <a:prstGeom prst="rect">
            <a:avLst/>
          </a:prstGeom>
          <a:effectLst>
            <a:softEdge rad="12700"/>
          </a:effectLst>
        </p:spPr>
        <p:txBody>
          <a:bodyPr anchor="ctr"/>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anose="020F0502020204030204" charset="0"/>
              </a:defRPr>
            </a:lvl2pPr>
            <a:lvl3pPr algn="ctr" rtl="0" eaLnBrk="0" fontAlgn="base" hangingPunct="0">
              <a:spcBef>
                <a:spcPct val="0"/>
              </a:spcBef>
              <a:spcAft>
                <a:spcPct val="0"/>
              </a:spcAft>
              <a:defRPr kumimoji="1" sz="4400">
                <a:solidFill>
                  <a:schemeClr val="tx2"/>
                </a:solidFill>
                <a:latin typeface="Calibri" panose="020F0502020204030204" charset="0"/>
              </a:defRPr>
            </a:lvl3pPr>
            <a:lvl4pPr algn="ctr" rtl="0" eaLnBrk="0" fontAlgn="base" hangingPunct="0">
              <a:spcBef>
                <a:spcPct val="0"/>
              </a:spcBef>
              <a:spcAft>
                <a:spcPct val="0"/>
              </a:spcAft>
              <a:defRPr kumimoji="1" sz="4400">
                <a:solidFill>
                  <a:schemeClr val="tx2"/>
                </a:solidFill>
                <a:latin typeface="Calibri" panose="020F0502020204030204" charset="0"/>
              </a:defRPr>
            </a:lvl4pPr>
            <a:lvl5pPr algn="ctr" rtl="0" eaLnBrk="0" fontAlgn="base" hangingPunct="0">
              <a:spcBef>
                <a:spcPct val="0"/>
              </a:spcBef>
              <a:spcAft>
                <a:spcPct val="0"/>
              </a:spcAft>
              <a:defRPr kumimoji="1" sz="4400">
                <a:solidFill>
                  <a:schemeClr val="tx2"/>
                </a:solidFill>
                <a:latin typeface="Calibri" panose="020F0502020204030204" charset="0"/>
              </a:defRPr>
            </a:lvl5pPr>
            <a:lvl6pPr marL="457200" algn="ctr" rtl="0" fontAlgn="base">
              <a:spcBef>
                <a:spcPct val="0"/>
              </a:spcBef>
              <a:spcAft>
                <a:spcPct val="0"/>
              </a:spcAft>
              <a:defRPr kumimoji="1" sz="4400">
                <a:solidFill>
                  <a:schemeClr val="tx2"/>
                </a:solidFill>
                <a:latin typeface="Calibri" panose="020F0502020204030204" charset="0"/>
              </a:defRPr>
            </a:lvl6pPr>
            <a:lvl7pPr marL="914400" algn="ctr" rtl="0" fontAlgn="base">
              <a:spcBef>
                <a:spcPct val="0"/>
              </a:spcBef>
              <a:spcAft>
                <a:spcPct val="0"/>
              </a:spcAft>
              <a:defRPr kumimoji="1" sz="4400">
                <a:solidFill>
                  <a:schemeClr val="tx2"/>
                </a:solidFill>
                <a:latin typeface="Calibri" panose="020F0502020204030204" charset="0"/>
              </a:defRPr>
            </a:lvl7pPr>
            <a:lvl8pPr marL="1371600" algn="ctr" rtl="0" fontAlgn="base">
              <a:spcBef>
                <a:spcPct val="0"/>
              </a:spcBef>
              <a:spcAft>
                <a:spcPct val="0"/>
              </a:spcAft>
              <a:defRPr kumimoji="1" sz="4400">
                <a:solidFill>
                  <a:schemeClr val="tx2"/>
                </a:solidFill>
                <a:latin typeface="Calibri" panose="020F0502020204030204" charset="0"/>
              </a:defRPr>
            </a:lvl8pPr>
            <a:lvl9pPr marL="1828800" algn="ctr" rtl="0" fontAlgn="base">
              <a:spcBef>
                <a:spcPct val="0"/>
              </a:spcBef>
              <a:spcAft>
                <a:spcPct val="0"/>
              </a:spcAft>
              <a:defRPr kumimoji="1" sz="4400">
                <a:solidFill>
                  <a:schemeClr val="tx2"/>
                </a:solidFill>
                <a:latin typeface="Calibri" panose="020F0502020204030204" charset="0"/>
              </a:defRPr>
            </a:lvl9pPr>
          </a:lstStyle>
          <a:p>
            <a:pPr eaLnBrk="1" fontAlgn="auto" hangingPunct="1">
              <a:spcBef>
                <a:spcPts val="600"/>
              </a:spcBef>
              <a:spcAft>
                <a:spcPts val="0"/>
              </a:spcAft>
              <a:defRPr/>
            </a:pPr>
            <a:r>
              <a:rPr lang="pt-BR" altLang="ja-JP" sz="3600" b="1" dirty="0">
                <a:solidFill>
                  <a:srgbClr val="006600"/>
                </a:solidFill>
                <a:effectLst>
                  <a:glow rad="101600">
                    <a:schemeClr val="bg2">
                      <a:tint val="20000"/>
                      <a:alpha val="60000"/>
                    </a:schemeClr>
                  </a:glow>
                </a:effectLst>
                <a:latin typeface="+mn-lt"/>
                <a:ea typeface="MS PGothic" panose="020B0600070205080204" charset="-128"/>
                <a:cs typeface="Arial" panose="020B0604020202020204" pitchFamily="34" charset="0"/>
              </a:rPr>
              <a:t>REF 0131 </a:t>
            </a:r>
          </a:p>
          <a:p>
            <a:pPr eaLnBrk="1" fontAlgn="auto" hangingPunct="1">
              <a:spcBef>
                <a:spcPts val="600"/>
              </a:spcBef>
              <a:spcAft>
                <a:spcPts val="0"/>
              </a:spcAft>
              <a:defRPr/>
            </a:pPr>
            <a:r>
              <a:rPr lang="pt-BR" altLang="ja-JP" sz="3600" b="1" dirty="0">
                <a:solidFill>
                  <a:srgbClr val="006600"/>
                </a:solidFill>
                <a:effectLst>
                  <a:glow rad="101600">
                    <a:schemeClr val="bg2">
                      <a:tint val="20000"/>
                      <a:alpha val="60000"/>
                    </a:schemeClr>
                  </a:glow>
                </a:effectLst>
                <a:latin typeface="+mn-lt"/>
                <a:ea typeface="MS PGothic" panose="020B0600070205080204" charset="-128"/>
                <a:cs typeface="Arial" panose="020B0604020202020204" pitchFamily="34" charset="0"/>
              </a:rPr>
              <a:t>Introdução aos Esportes Individuais</a:t>
            </a:r>
          </a:p>
        </p:txBody>
      </p:sp>
      <p:pic>
        <p:nvPicPr>
          <p:cNvPr id="103" name="Espaço Reservado para Conteúdo 102"/>
          <p:cNvPicPr>
            <a:picLocks noGrp="1" noChangeAspect="1"/>
          </p:cNvPicPr>
          <p:nvPr>
            <p:ph sz="half" idx="1"/>
          </p:nvPr>
        </p:nvPicPr>
        <p:blipFill>
          <a:blip r:embed="rId2"/>
          <a:stretch>
            <a:fillRect/>
          </a:stretch>
        </p:blipFill>
        <p:spPr>
          <a:xfrm>
            <a:off x="179512" y="2338070"/>
            <a:ext cx="4248472" cy="3987800"/>
          </a:xfrm>
          <a:prstGeom prst="rect">
            <a:avLst/>
          </a:prstGeom>
          <a:noFill/>
          <a:ln w="9525">
            <a:noFill/>
          </a:ln>
        </p:spPr>
      </p:pic>
      <p:pic>
        <p:nvPicPr>
          <p:cNvPr id="104" name="Espaço Reservado para Conteúdo 103"/>
          <p:cNvPicPr>
            <a:picLocks noGrp="1"/>
          </p:cNvPicPr>
          <p:nvPr>
            <p:ph sz="half" idx="2"/>
          </p:nvPr>
        </p:nvPicPr>
        <p:blipFill>
          <a:blip r:embed="rId3"/>
          <a:stretch>
            <a:fillRect/>
          </a:stretch>
        </p:blipFill>
        <p:spPr>
          <a:xfrm>
            <a:off x="4629150" y="3061748"/>
            <a:ext cx="3886200" cy="1879092"/>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m 1"/>
          <p:cNvPicPr>
            <a:picLocks noChangeAspect="1"/>
          </p:cNvPicPr>
          <p:nvPr/>
        </p:nvPicPr>
        <p:blipFill>
          <a:blip r:embed="rId2"/>
          <a:srcRect/>
          <a:stretch>
            <a:fillRect/>
          </a:stretch>
        </p:blipFill>
        <p:spPr bwMode="auto">
          <a:xfrm>
            <a:off x="5436096" y="3025364"/>
            <a:ext cx="2935288" cy="3377024"/>
          </a:xfrm>
          <a:prstGeom prst="rect">
            <a:avLst/>
          </a:prstGeom>
          <a:noFill/>
          <a:ln w="9525">
            <a:noFill/>
            <a:miter lim="800000"/>
            <a:headEnd/>
            <a:tailEnd/>
          </a:ln>
        </p:spPr>
      </p:pic>
      <p:pic>
        <p:nvPicPr>
          <p:cNvPr id="11267" name="Imagem 2"/>
          <p:cNvPicPr>
            <a:picLocks noChangeAspect="1"/>
          </p:cNvPicPr>
          <p:nvPr/>
        </p:nvPicPr>
        <p:blipFill>
          <a:blip r:embed="rId3"/>
          <a:srcRect/>
          <a:stretch>
            <a:fillRect/>
          </a:stretch>
        </p:blipFill>
        <p:spPr bwMode="auto">
          <a:xfrm>
            <a:off x="1115616" y="3429000"/>
            <a:ext cx="3289697" cy="3197618"/>
          </a:xfrm>
          <a:prstGeom prst="rect">
            <a:avLst/>
          </a:prstGeom>
          <a:noFill/>
          <a:ln w="9525">
            <a:noFill/>
            <a:miter lim="800000"/>
            <a:headEnd/>
            <a:tailEnd/>
          </a:ln>
        </p:spPr>
      </p:pic>
      <p:pic>
        <p:nvPicPr>
          <p:cNvPr id="11268" name="Imagem 3"/>
          <p:cNvPicPr>
            <a:picLocks noChangeAspect="1"/>
          </p:cNvPicPr>
          <p:nvPr/>
        </p:nvPicPr>
        <p:blipFill>
          <a:blip r:embed="rId4"/>
          <a:srcRect/>
          <a:stretch>
            <a:fillRect/>
          </a:stretch>
        </p:blipFill>
        <p:spPr bwMode="auto">
          <a:xfrm>
            <a:off x="428625" y="841375"/>
            <a:ext cx="3357563" cy="2284413"/>
          </a:xfrm>
          <a:prstGeom prst="rect">
            <a:avLst/>
          </a:prstGeom>
          <a:noFill/>
          <a:ln w="9525">
            <a:noFill/>
            <a:miter lim="800000"/>
            <a:headEnd/>
            <a:tailEnd/>
          </a:ln>
        </p:spPr>
      </p:pic>
      <p:sp>
        <p:nvSpPr>
          <p:cNvPr id="11269" name="CaixaDeTexto 5"/>
          <p:cNvSpPr txBox="1">
            <a:spLocks noChangeArrowheads="1"/>
          </p:cNvSpPr>
          <p:nvPr/>
        </p:nvSpPr>
        <p:spPr bwMode="auto">
          <a:xfrm>
            <a:off x="5085205" y="1340768"/>
            <a:ext cx="2994731" cy="707886"/>
          </a:xfrm>
          <a:prstGeom prst="rect">
            <a:avLst/>
          </a:prstGeom>
          <a:noFill/>
          <a:ln w="9525">
            <a:noFill/>
            <a:miter lim="800000"/>
          </a:ln>
        </p:spPr>
        <p:txBody>
          <a:bodyPr wrap="none">
            <a:spAutoFit/>
          </a:bodyPr>
          <a:lstStyle/>
          <a:p>
            <a:pPr algn="ctr"/>
            <a:r>
              <a:rPr lang="pt-BR" altLang="pt-BR" sz="4000" b="1" i="1" dirty="0" err="1">
                <a:solidFill>
                  <a:srgbClr val="006600"/>
                </a:solidFill>
                <a:cs typeface="Arial" panose="020B0604020202020204" pitchFamily="34" charset="0"/>
              </a:rPr>
              <a:t>Cheerleading</a:t>
            </a:r>
            <a:endParaRPr lang="pt-BR" altLang="pt-BR" sz="4000" b="1" i="1" dirty="0">
              <a:solidFill>
                <a:srgbClr val="006600"/>
              </a:solidFill>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m 1"/>
          <p:cNvPicPr>
            <a:picLocks noChangeAspect="1"/>
          </p:cNvPicPr>
          <p:nvPr/>
        </p:nvPicPr>
        <p:blipFill>
          <a:blip r:embed="rId2"/>
          <a:srcRect/>
          <a:stretch>
            <a:fillRect/>
          </a:stretch>
        </p:blipFill>
        <p:spPr bwMode="auto">
          <a:xfrm>
            <a:off x="3535363" y="3860800"/>
            <a:ext cx="5213350" cy="2773363"/>
          </a:xfrm>
          <a:prstGeom prst="rect">
            <a:avLst/>
          </a:prstGeom>
          <a:noFill/>
          <a:ln w="9525">
            <a:noFill/>
            <a:miter lim="800000"/>
            <a:headEnd/>
            <a:tailEnd/>
          </a:ln>
        </p:spPr>
      </p:pic>
      <p:pic>
        <p:nvPicPr>
          <p:cNvPr id="12291" name="Imagem 2"/>
          <p:cNvPicPr>
            <a:picLocks noChangeAspect="1"/>
          </p:cNvPicPr>
          <p:nvPr/>
        </p:nvPicPr>
        <p:blipFill>
          <a:blip r:embed="rId3"/>
          <a:srcRect/>
          <a:stretch>
            <a:fillRect/>
          </a:stretch>
        </p:blipFill>
        <p:spPr bwMode="auto">
          <a:xfrm>
            <a:off x="323850" y="260350"/>
            <a:ext cx="4879975" cy="3313113"/>
          </a:xfrm>
          <a:prstGeom prst="rect">
            <a:avLst/>
          </a:prstGeom>
          <a:noFill/>
          <a:ln w="9525">
            <a:noFill/>
            <a:miter lim="800000"/>
            <a:headEnd/>
            <a:tailEnd/>
          </a:ln>
        </p:spPr>
      </p:pic>
      <p:pic>
        <p:nvPicPr>
          <p:cNvPr id="12292" name="Imagem 3"/>
          <p:cNvPicPr>
            <a:picLocks noChangeAspect="1"/>
          </p:cNvPicPr>
          <p:nvPr/>
        </p:nvPicPr>
        <p:blipFill>
          <a:blip r:embed="rId4"/>
          <a:srcRect/>
          <a:stretch>
            <a:fillRect/>
          </a:stretch>
        </p:blipFill>
        <p:spPr bwMode="auto">
          <a:xfrm>
            <a:off x="5526088" y="765175"/>
            <a:ext cx="3140075" cy="2097088"/>
          </a:xfrm>
          <a:prstGeom prst="rect">
            <a:avLst/>
          </a:prstGeom>
          <a:noFill/>
          <a:ln w="9525">
            <a:noFill/>
            <a:miter lim="800000"/>
            <a:headEnd/>
            <a:tailEnd/>
          </a:ln>
        </p:spPr>
      </p:pic>
      <p:sp>
        <p:nvSpPr>
          <p:cNvPr id="12293" name="CaixaDeTexto 5"/>
          <p:cNvSpPr txBox="1">
            <a:spLocks noChangeArrowheads="1"/>
          </p:cNvSpPr>
          <p:nvPr/>
        </p:nvSpPr>
        <p:spPr bwMode="auto">
          <a:xfrm>
            <a:off x="308218" y="5014913"/>
            <a:ext cx="2858603" cy="646331"/>
          </a:xfrm>
          <a:prstGeom prst="rect">
            <a:avLst/>
          </a:prstGeom>
          <a:noFill/>
          <a:ln w="9525">
            <a:noFill/>
            <a:miter lim="800000"/>
          </a:ln>
        </p:spPr>
        <p:txBody>
          <a:bodyPr wrap="none">
            <a:spAutoFit/>
          </a:bodyPr>
          <a:lstStyle/>
          <a:p>
            <a:pPr algn="ctr"/>
            <a:r>
              <a:rPr lang="pt-BR" altLang="pt-BR" sz="3600" b="1" i="1" dirty="0" err="1">
                <a:solidFill>
                  <a:srgbClr val="006600"/>
                </a:solidFill>
                <a:cs typeface="Arial" panose="020B0604020202020204" pitchFamily="34" charset="0"/>
              </a:rPr>
              <a:t>Rope</a:t>
            </a:r>
            <a:r>
              <a:rPr lang="pt-BR" altLang="pt-BR" sz="3600" b="1" i="1" dirty="0">
                <a:solidFill>
                  <a:srgbClr val="006600"/>
                </a:solidFill>
                <a:cs typeface="Arial" panose="020B0604020202020204" pitchFamily="34" charset="0"/>
              </a:rPr>
              <a:t> </a:t>
            </a:r>
            <a:r>
              <a:rPr lang="pt-BR" altLang="pt-BR" sz="3600" b="1" i="1" dirty="0" err="1">
                <a:solidFill>
                  <a:srgbClr val="006600"/>
                </a:solidFill>
                <a:cs typeface="Arial" panose="020B0604020202020204" pitchFamily="34" charset="0"/>
              </a:rPr>
              <a:t>skipping</a:t>
            </a:r>
            <a:endParaRPr lang="pt-BR" altLang="pt-BR" sz="3600" b="1" i="1" dirty="0">
              <a:solidFill>
                <a:srgbClr val="006600"/>
              </a:solidFill>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F7IUfHW3Q6g/TyA4vy1MUzI/AAAAAAAAAAU/Tf-1cF7kvpc/s1600/2007-3.jpg"/>
          <p:cNvPicPr>
            <a:picLocks noChangeAspect="1" noChangeArrowheads="1"/>
          </p:cNvPicPr>
          <p:nvPr/>
        </p:nvPicPr>
        <p:blipFill>
          <a:blip r:embed="rId2" cstate="print"/>
          <a:srcRect/>
          <a:stretch>
            <a:fillRect/>
          </a:stretch>
        </p:blipFill>
        <p:spPr bwMode="auto">
          <a:xfrm>
            <a:off x="260300" y="214290"/>
            <a:ext cx="2454312" cy="2000264"/>
          </a:xfrm>
          <a:prstGeom prst="rect">
            <a:avLst/>
          </a:prstGeom>
          <a:noFill/>
        </p:spPr>
      </p:pic>
      <p:pic>
        <p:nvPicPr>
          <p:cNvPr id="1028" name="Picture 4" descr="http://1.bp.blogspot.com/_lAqUtMuZbYI/S7naHxaS_VI/AAAAAAAAARo/iPbQcfizF1s/s1600/acros.jpg"/>
          <p:cNvPicPr>
            <a:picLocks noChangeAspect="1" noChangeArrowheads="1"/>
          </p:cNvPicPr>
          <p:nvPr/>
        </p:nvPicPr>
        <p:blipFill>
          <a:blip r:embed="rId3"/>
          <a:srcRect/>
          <a:stretch>
            <a:fillRect/>
          </a:stretch>
        </p:blipFill>
        <p:spPr bwMode="auto">
          <a:xfrm>
            <a:off x="3143240" y="428604"/>
            <a:ext cx="2667019" cy="2000264"/>
          </a:xfrm>
          <a:prstGeom prst="rect">
            <a:avLst/>
          </a:prstGeom>
          <a:noFill/>
        </p:spPr>
      </p:pic>
      <p:pic>
        <p:nvPicPr>
          <p:cNvPr id="1030" name="Picture 6" descr="Resultado de imagem para piramides humanas"/>
          <p:cNvPicPr>
            <a:picLocks noChangeAspect="1" noChangeArrowheads="1"/>
          </p:cNvPicPr>
          <p:nvPr/>
        </p:nvPicPr>
        <p:blipFill>
          <a:blip r:embed="rId4"/>
          <a:srcRect/>
          <a:stretch>
            <a:fillRect/>
          </a:stretch>
        </p:blipFill>
        <p:spPr bwMode="auto">
          <a:xfrm>
            <a:off x="3500430" y="4857760"/>
            <a:ext cx="2928958" cy="1741271"/>
          </a:xfrm>
          <a:prstGeom prst="rect">
            <a:avLst/>
          </a:prstGeom>
          <a:noFill/>
        </p:spPr>
      </p:pic>
      <p:pic>
        <p:nvPicPr>
          <p:cNvPr id="1032" name="Picture 8" descr="Resultado de imagem para piramides humanas"/>
          <p:cNvPicPr>
            <a:picLocks noChangeAspect="1" noChangeArrowheads="1"/>
          </p:cNvPicPr>
          <p:nvPr/>
        </p:nvPicPr>
        <p:blipFill>
          <a:blip r:embed="rId5"/>
          <a:srcRect/>
          <a:stretch>
            <a:fillRect/>
          </a:stretch>
        </p:blipFill>
        <p:spPr bwMode="auto">
          <a:xfrm>
            <a:off x="214282" y="2571744"/>
            <a:ext cx="2857500" cy="1600200"/>
          </a:xfrm>
          <a:prstGeom prst="rect">
            <a:avLst/>
          </a:prstGeom>
          <a:noFill/>
        </p:spPr>
      </p:pic>
      <p:pic>
        <p:nvPicPr>
          <p:cNvPr id="1034" name="Picture 10" descr="http://www.juntadeandalucia.es/averroes/iessalvadorrueda/imagedfisica/imagen1.jpg"/>
          <p:cNvPicPr>
            <a:picLocks noChangeAspect="1" noChangeArrowheads="1"/>
          </p:cNvPicPr>
          <p:nvPr/>
        </p:nvPicPr>
        <p:blipFill>
          <a:blip r:embed="rId6"/>
          <a:srcRect/>
          <a:stretch>
            <a:fillRect/>
          </a:stretch>
        </p:blipFill>
        <p:spPr bwMode="auto">
          <a:xfrm>
            <a:off x="214282" y="4429132"/>
            <a:ext cx="3000396" cy="2250298"/>
          </a:xfrm>
          <a:prstGeom prst="rect">
            <a:avLst/>
          </a:prstGeom>
          <a:noFill/>
        </p:spPr>
      </p:pic>
      <p:pic>
        <p:nvPicPr>
          <p:cNvPr id="1038" name="Picture 14" descr="https://encrypted-tbn3.gstatic.com/images?q=tbn:ANd9GcSiI9PPlD6L205uLZ_JL7poB7VWvLYJh--uvZCxRnxmzMc-8A7toQ"/>
          <p:cNvPicPr>
            <a:picLocks noChangeAspect="1" noChangeArrowheads="1"/>
          </p:cNvPicPr>
          <p:nvPr/>
        </p:nvPicPr>
        <p:blipFill>
          <a:blip r:embed="rId7"/>
          <a:srcRect/>
          <a:stretch>
            <a:fillRect/>
          </a:stretch>
        </p:blipFill>
        <p:spPr bwMode="auto">
          <a:xfrm>
            <a:off x="3643306" y="2714620"/>
            <a:ext cx="2466975" cy="1847851"/>
          </a:xfrm>
          <a:prstGeom prst="rect">
            <a:avLst/>
          </a:prstGeom>
          <a:noFill/>
        </p:spPr>
      </p:pic>
      <p:pic>
        <p:nvPicPr>
          <p:cNvPr id="1040" name="Picture 16" descr="https://encrypted-tbn2.gstatic.com/images?q=tbn:ANd9GcQAKe5Ht-2OIhcQ32ooXcaIrfDgsYAadmc8RRnkKLKBc4kc-VfF"/>
          <p:cNvPicPr>
            <a:picLocks noChangeAspect="1" noChangeArrowheads="1"/>
          </p:cNvPicPr>
          <p:nvPr/>
        </p:nvPicPr>
        <p:blipFill>
          <a:blip r:embed="rId8"/>
          <a:srcRect/>
          <a:stretch>
            <a:fillRect/>
          </a:stretch>
        </p:blipFill>
        <p:spPr bwMode="auto">
          <a:xfrm>
            <a:off x="6858016" y="4071942"/>
            <a:ext cx="1928826" cy="2561876"/>
          </a:xfrm>
          <a:prstGeom prst="rect">
            <a:avLst/>
          </a:prstGeom>
          <a:noFill/>
        </p:spPr>
      </p:pic>
      <p:pic>
        <p:nvPicPr>
          <p:cNvPr id="1042" name="Picture 18" descr="https://eloviparo.wordpress.com/files/2009/03/acrosport21.jpg"/>
          <p:cNvPicPr>
            <a:picLocks noChangeAspect="1" noChangeArrowheads="1"/>
          </p:cNvPicPr>
          <p:nvPr/>
        </p:nvPicPr>
        <p:blipFill>
          <a:blip r:embed="rId9"/>
          <a:srcRect/>
          <a:stretch>
            <a:fillRect/>
          </a:stretch>
        </p:blipFill>
        <p:spPr bwMode="auto">
          <a:xfrm>
            <a:off x="6858016" y="1643050"/>
            <a:ext cx="1928826" cy="2265605"/>
          </a:xfrm>
          <a:prstGeom prst="rect">
            <a:avLst/>
          </a:prstGeom>
          <a:noFill/>
        </p:spPr>
      </p:pic>
      <p:sp>
        <p:nvSpPr>
          <p:cNvPr id="11" name="Text Box 3"/>
          <p:cNvSpPr txBox="1">
            <a:spLocks noChangeArrowheads="1"/>
          </p:cNvSpPr>
          <p:nvPr/>
        </p:nvSpPr>
        <p:spPr bwMode="auto">
          <a:xfrm>
            <a:off x="6178809" y="568309"/>
            <a:ext cx="2496646" cy="769441"/>
          </a:xfrm>
          <a:prstGeom prst="rect">
            <a:avLst/>
          </a:prstGeom>
          <a:noFill/>
          <a:ln w="9525">
            <a:noFill/>
            <a:miter lim="800000"/>
          </a:ln>
        </p:spPr>
        <p:txBody>
          <a:bodyPr wrap="none">
            <a:spAutoFit/>
          </a:bodyPr>
          <a:lstStyle/>
          <a:p>
            <a:pPr algn="ctr"/>
            <a:r>
              <a:rPr lang="pt-BR" altLang="pt-BR" sz="4400" b="1" dirty="0">
                <a:solidFill>
                  <a:srgbClr val="006600"/>
                </a:solidFill>
              </a:rPr>
              <a:t>Pirâmides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m 1"/>
          <p:cNvPicPr>
            <a:picLocks noChangeAspect="1"/>
          </p:cNvPicPr>
          <p:nvPr/>
        </p:nvPicPr>
        <p:blipFill>
          <a:blip r:embed="rId2"/>
          <a:srcRect/>
          <a:stretch>
            <a:fillRect/>
          </a:stretch>
        </p:blipFill>
        <p:spPr bwMode="auto">
          <a:xfrm>
            <a:off x="6056313" y="2889250"/>
            <a:ext cx="2619375" cy="3779838"/>
          </a:xfrm>
          <a:prstGeom prst="rect">
            <a:avLst/>
          </a:prstGeom>
          <a:noFill/>
          <a:ln w="9525">
            <a:noFill/>
            <a:miter lim="800000"/>
            <a:headEnd/>
            <a:tailEnd/>
          </a:ln>
        </p:spPr>
      </p:pic>
      <p:pic>
        <p:nvPicPr>
          <p:cNvPr id="14339" name="Imagem 2"/>
          <p:cNvPicPr>
            <a:picLocks noChangeAspect="1"/>
          </p:cNvPicPr>
          <p:nvPr/>
        </p:nvPicPr>
        <p:blipFill>
          <a:blip r:embed="rId3"/>
          <a:srcRect/>
          <a:stretch>
            <a:fillRect/>
          </a:stretch>
        </p:blipFill>
        <p:spPr bwMode="auto">
          <a:xfrm>
            <a:off x="5278438" y="188913"/>
            <a:ext cx="3325812" cy="2392362"/>
          </a:xfrm>
          <a:prstGeom prst="rect">
            <a:avLst/>
          </a:prstGeom>
          <a:noFill/>
          <a:ln w="9525">
            <a:noFill/>
            <a:miter lim="800000"/>
            <a:headEnd/>
            <a:tailEnd/>
          </a:ln>
        </p:spPr>
      </p:pic>
      <p:pic>
        <p:nvPicPr>
          <p:cNvPr id="14340" name="Imagem 3"/>
          <p:cNvPicPr>
            <a:picLocks noChangeAspect="1"/>
          </p:cNvPicPr>
          <p:nvPr/>
        </p:nvPicPr>
        <p:blipFill>
          <a:blip r:embed="rId4"/>
          <a:srcRect/>
          <a:stretch>
            <a:fillRect/>
          </a:stretch>
        </p:blipFill>
        <p:spPr bwMode="auto">
          <a:xfrm>
            <a:off x="755650" y="4041775"/>
            <a:ext cx="3852863" cy="2627313"/>
          </a:xfrm>
          <a:prstGeom prst="rect">
            <a:avLst/>
          </a:prstGeom>
          <a:noFill/>
          <a:ln w="9525">
            <a:noFill/>
            <a:miter lim="800000"/>
            <a:headEnd/>
            <a:tailEnd/>
          </a:ln>
        </p:spPr>
      </p:pic>
      <p:pic>
        <p:nvPicPr>
          <p:cNvPr id="14341" name="Imagem 4"/>
          <p:cNvPicPr>
            <a:picLocks noChangeAspect="1"/>
          </p:cNvPicPr>
          <p:nvPr/>
        </p:nvPicPr>
        <p:blipFill>
          <a:blip r:embed="rId5"/>
          <a:srcRect/>
          <a:stretch>
            <a:fillRect/>
          </a:stretch>
        </p:blipFill>
        <p:spPr bwMode="auto">
          <a:xfrm>
            <a:off x="1042988" y="115888"/>
            <a:ext cx="2447925" cy="3636962"/>
          </a:xfrm>
          <a:prstGeom prst="rect">
            <a:avLst/>
          </a:prstGeom>
          <a:noFill/>
          <a:ln w="9525">
            <a:noFill/>
            <a:miter lim="800000"/>
            <a:headEnd/>
            <a:tailEnd/>
          </a:ln>
        </p:spPr>
      </p:pic>
      <p:sp>
        <p:nvSpPr>
          <p:cNvPr id="14342" name="CaixaDeTexto 5"/>
          <p:cNvSpPr txBox="1">
            <a:spLocks noChangeArrowheads="1"/>
          </p:cNvSpPr>
          <p:nvPr/>
        </p:nvSpPr>
        <p:spPr bwMode="auto">
          <a:xfrm>
            <a:off x="3761004" y="2852919"/>
            <a:ext cx="2023632" cy="769441"/>
          </a:xfrm>
          <a:prstGeom prst="rect">
            <a:avLst/>
          </a:prstGeom>
          <a:noFill/>
          <a:ln w="9525">
            <a:noFill/>
            <a:miter lim="800000"/>
          </a:ln>
        </p:spPr>
        <p:txBody>
          <a:bodyPr wrap="none">
            <a:spAutoFit/>
          </a:bodyPr>
          <a:lstStyle/>
          <a:p>
            <a:pPr algn="ctr"/>
            <a:r>
              <a:rPr lang="pt-BR" altLang="pt-BR" sz="4400" b="1" i="1" dirty="0" err="1">
                <a:solidFill>
                  <a:srgbClr val="006600"/>
                </a:solidFill>
                <a:cs typeface="Arial" panose="020B0604020202020204" pitchFamily="34" charset="0"/>
              </a:rPr>
              <a:t>Parkour</a:t>
            </a:r>
            <a:endParaRPr lang="pt-BR" altLang="pt-BR" sz="4400" b="1" i="1" dirty="0">
              <a:solidFill>
                <a:srgbClr val="006600"/>
              </a:solidFill>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BH Confederação Brasileira de Hipismo - Históri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pt-BR"/>
          </a:p>
        </p:txBody>
      </p:sp>
      <p:sp>
        <p:nvSpPr>
          <p:cNvPr id="3" name="AutoShape 4" descr="CBH Confederação Brasileira de Hipismo - Históri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pt-BR"/>
          </a:p>
        </p:txBody>
      </p:sp>
      <p:sp>
        <p:nvSpPr>
          <p:cNvPr id="4" name="AutoShape 6" descr="Notícias | CHZS - Centro Hípico Zona Sul"/>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pt-BR"/>
          </a:p>
        </p:txBody>
      </p:sp>
      <p:sp>
        <p:nvSpPr>
          <p:cNvPr id="5" name="AutoShape 8" descr="Notícias | CHZS - Centro Hípico Zona Su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pt-BR"/>
          </a:p>
        </p:txBody>
      </p:sp>
      <p:pic>
        <p:nvPicPr>
          <p:cNvPr id="4106" name="Picture 10" descr="III Etapa Nacional e Estadual de Volteio na Sociedade Hípica de Campinas -  Momento Equest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68" y="188640"/>
            <a:ext cx="2260848" cy="309689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BH Confederação Brasileira de Hipismo - Histór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11" y="3624633"/>
            <a:ext cx="2142257" cy="305385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BH Confederação Brasileira de Hipismo - Os campeões da 6ª Etapa do  Brasileiro e Estadual de Volteio 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742" y="3624633"/>
            <a:ext cx="2648362" cy="305385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Volteio (hipismo) – Wikipédia, a enciclopédia liv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8213" y="2165971"/>
            <a:ext cx="3002259" cy="4503389"/>
          </a:xfrm>
          <a:prstGeom prst="rect">
            <a:avLst/>
          </a:prstGeom>
          <a:noFill/>
          <a:extLst>
            <a:ext uri="{909E8E84-426E-40DD-AFC4-6F175D3DCCD1}">
              <a14:hiddenFill xmlns:a14="http://schemas.microsoft.com/office/drawing/2010/main">
                <a:solidFill>
                  <a:srgbClr val="FFFFFF"/>
                </a:solidFill>
              </a14:hiddenFill>
            </a:ext>
          </a:extLst>
        </p:spPr>
      </p:pic>
      <p:sp>
        <p:nvSpPr>
          <p:cNvPr id="10" name="Título 1"/>
          <p:cNvSpPr txBox="1"/>
          <p:nvPr/>
        </p:nvSpPr>
        <p:spPr>
          <a:xfrm>
            <a:off x="3779912" y="629816"/>
            <a:ext cx="3945255"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pt-BR" b="1" dirty="0">
                <a:solidFill>
                  <a:srgbClr val="006600"/>
                </a:solidFill>
                <a:latin typeface="+mn-lt"/>
              </a:rPr>
              <a:t>Volteio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6"/>
            <a:ext cx="8263830" cy="1286253"/>
          </a:xfrm>
        </p:spPr>
        <p:txBody>
          <a:bodyPr>
            <a:normAutofit fontScale="90000"/>
          </a:bodyPr>
          <a:lstStyle/>
          <a:p>
            <a:pPr algn="ctr"/>
            <a:r>
              <a:rPr lang="pt-BR" sz="4400" b="1" dirty="0">
                <a:solidFill>
                  <a:srgbClr val="006600"/>
                </a:solidFill>
                <a:latin typeface="+mn-lt"/>
                <a:cs typeface="Segoe UI" panose="020B0502040204020203" pitchFamily="34" charset="0"/>
              </a:rPr>
              <a:t>O que as Ginásticas têm em comum?</a:t>
            </a:r>
          </a:p>
        </p:txBody>
      </p:sp>
      <p:sp>
        <p:nvSpPr>
          <p:cNvPr id="3" name="Espaço Reservado para Conteúdo 2"/>
          <p:cNvSpPr>
            <a:spLocks noGrp="1"/>
          </p:cNvSpPr>
          <p:nvPr>
            <p:ph idx="1"/>
          </p:nvPr>
        </p:nvSpPr>
        <p:spPr>
          <a:xfrm>
            <a:off x="628650" y="2101998"/>
            <a:ext cx="7886700" cy="4351338"/>
          </a:xfrm>
        </p:spPr>
        <p:txBody>
          <a:bodyPr>
            <a:normAutofit fontScale="92500"/>
          </a:bodyPr>
          <a:lstStyle/>
          <a:p>
            <a:r>
              <a:rPr lang="pt-BR" sz="3200" dirty="0"/>
              <a:t>Elementos Corporais</a:t>
            </a:r>
          </a:p>
          <a:p>
            <a:r>
              <a:rPr lang="pt-BR" sz="3200" dirty="0"/>
              <a:t>Fundamentos: base motora</a:t>
            </a:r>
          </a:p>
          <a:p>
            <a:r>
              <a:rPr lang="pt-BR" sz="3200" dirty="0"/>
              <a:t>Movimento – Equipamento/Aparelho/Música</a:t>
            </a:r>
          </a:p>
          <a:p>
            <a:r>
              <a:rPr lang="pt-BR" sz="3200" dirty="0"/>
              <a:t>Capacidades Físicas e Motoras</a:t>
            </a:r>
          </a:p>
          <a:p>
            <a:r>
              <a:rPr lang="pt-BR" sz="3200" dirty="0"/>
              <a:t>Biomecânica</a:t>
            </a:r>
          </a:p>
          <a:p>
            <a:r>
              <a:rPr lang="pt-BR" sz="3200" dirty="0"/>
              <a:t>Preparação Física, Motora, Artística, Mental</a:t>
            </a:r>
          </a:p>
          <a:p>
            <a:r>
              <a:rPr lang="pt-BR" sz="3200" dirty="0"/>
              <a:t>Estética</a:t>
            </a:r>
          </a:p>
          <a:p>
            <a:r>
              <a:rPr lang="pt-BR" sz="3200" dirty="0"/>
              <a:t>Organização Competitiva</a:t>
            </a:r>
          </a:p>
          <a:p>
            <a:endParaRPr lang="pt-BR" sz="3200" dirty="0"/>
          </a:p>
        </p:txBody>
      </p:sp>
    </p:spTree>
    <p:extLst>
      <p:ext uri="{BB962C8B-B14F-4D97-AF65-F5344CB8AC3E}">
        <p14:creationId xmlns:p14="http://schemas.microsoft.com/office/powerpoint/2010/main" val="4182657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885"/>
            <a:ext cx="7886700" cy="1325563"/>
          </a:xfrm>
        </p:spPr>
        <p:txBody>
          <a:bodyPr>
            <a:normAutofit/>
          </a:bodyPr>
          <a:lstStyle/>
          <a:p>
            <a:pPr algn="ctr"/>
            <a:r>
              <a:rPr lang="pt-BR" altLang="ja-JP" b="1" dirty="0">
                <a:solidFill>
                  <a:srgbClr val="006600"/>
                </a:solidFill>
                <a:effectLst>
                  <a:glow rad="101600">
                    <a:schemeClr val="bg2">
                      <a:tint val="20000"/>
                      <a:alpha val="60000"/>
                    </a:schemeClr>
                  </a:glow>
                </a:effectLst>
                <a:latin typeface="+mn-lt"/>
                <a:ea typeface="MS PGothic" panose="020B0600070205080204" charset="-128"/>
                <a:cs typeface="Arial" panose="020B0604020202020204" pitchFamily="34" charset="0"/>
                <a:sym typeface="+mn-ea"/>
              </a:rPr>
              <a:t>Como iniciar ...</a:t>
            </a:r>
          </a:p>
        </p:txBody>
      </p:sp>
      <p:pic>
        <p:nvPicPr>
          <p:cNvPr id="5" name="Picture 5" descr="Myri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763791"/>
            <a:ext cx="3334733" cy="22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GA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94571" y="1548599"/>
            <a:ext cx="2181885"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Yoneda Isa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16216" y="3912657"/>
            <a:ext cx="2146942" cy="2808312"/>
          </a:xfrm>
          <a:prstGeom prst="rect">
            <a:avLst/>
          </a:prstGeom>
        </p:spPr>
      </p:pic>
      <p:pic>
        <p:nvPicPr>
          <p:cNvPr id="2052" name="Picture 4" descr="Adult Gymnastic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3" y="4172254"/>
            <a:ext cx="2160241" cy="256911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1584033"/>
            <a:ext cx="2304255" cy="2448271"/>
          </a:xfrm>
          <a:prstGeom prst="rect">
            <a:avLst/>
          </a:prstGeom>
        </p:spPr>
      </p:pic>
      <p:pic>
        <p:nvPicPr>
          <p:cNvPr id="2058" name="Picture 10" descr="Teens Gymnastics - Castle Hill Fitness &amp;amp; Aquatic Cent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7862" y="4358666"/>
            <a:ext cx="3406741" cy="20226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57252" y="14249"/>
            <a:ext cx="7875188" cy="1986003"/>
          </a:xfrm>
          <a:prstGeom prst="rect">
            <a:avLst/>
          </a:prstGeom>
          <a:effectLst>
            <a:softEdge rad="12700"/>
          </a:effectLst>
        </p:spPr>
        <p:txBody>
          <a:bodyPr anchor="ctr"/>
          <a:lstStyle>
            <a:lvl1pPr algn="ctr" rtl="0" eaLnBrk="0" fontAlgn="base" hangingPunct="0">
              <a:spcBef>
                <a:spcPct val="0"/>
              </a:spcBef>
              <a:spcAft>
                <a:spcPct val="0"/>
              </a:spcAft>
              <a:defRPr kumimoji="1" sz="4400">
                <a:solidFill>
                  <a:schemeClr val="tx2"/>
                </a:solidFill>
                <a:effectLst>
                  <a:glow rad="101600">
                    <a:schemeClr val="bg2">
                      <a:tint val="20000"/>
                      <a:alpha val="60000"/>
                    </a:schemeClr>
                  </a:glow>
                  <a:outerShdw blurRad="50800" dist="50800" dir="2700000" algn="tl" rotWithShape="0">
                    <a:srgbClr val="000000">
                      <a:alpha val="43137"/>
                    </a:srgbClr>
                  </a:outerShdw>
                </a:effectLst>
                <a:latin typeface="+mj-lt"/>
                <a:ea typeface="+mj-ea"/>
                <a:cs typeface="+mj-cs"/>
              </a:defRPr>
            </a:lvl1pPr>
            <a:lvl2pPr algn="ctr" rtl="0" eaLnBrk="0" fontAlgn="base" hangingPunct="0">
              <a:spcBef>
                <a:spcPct val="0"/>
              </a:spcBef>
              <a:spcAft>
                <a:spcPct val="0"/>
              </a:spcAft>
              <a:defRPr kumimoji="1" sz="4400">
                <a:solidFill>
                  <a:schemeClr val="tx2"/>
                </a:solidFill>
                <a:latin typeface="Calibri" panose="020F0502020204030204" charset="0"/>
              </a:defRPr>
            </a:lvl2pPr>
            <a:lvl3pPr algn="ctr" rtl="0" eaLnBrk="0" fontAlgn="base" hangingPunct="0">
              <a:spcBef>
                <a:spcPct val="0"/>
              </a:spcBef>
              <a:spcAft>
                <a:spcPct val="0"/>
              </a:spcAft>
              <a:defRPr kumimoji="1" sz="4400">
                <a:solidFill>
                  <a:schemeClr val="tx2"/>
                </a:solidFill>
                <a:latin typeface="Calibri" panose="020F0502020204030204" charset="0"/>
              </a:defRPr>
            </a:lvl3pPr>
            <a:lvl4pPr algn="ctr" rtl="0" eaLnBrk="0" fontAlgn="base" hangingPunct="0">
              <a:spcBef>
                <a:spcPct val="0"/>
              </a:spcBef>
              <a:spcAft>
                <a:spcPct val="0"/>
              </a:spcAft>
              <a:defRPr kumimoji="1" sz="4400">
                <a:solidFill>
                  <a:schemeClr val="tx2"/>
                </a:solidFill>
                <a:latin typeface="Calibri" panose="020F0502020204030204" charset="0"/>
              </a:defRPr>
            </a:lvl4pPr>
            <a:lvl5pPr algn="ctr" rtl="0" eaLnBrk="0" fontAlgn="base" hangingPunct="0">
              <a:spcBef>
                <a:spcPct val="0"/>
              </a:spcBef>
              <a:spcAft>
                <a:spcPct val="0"/>
              </a:spcAft>
              <a:defRPr kumimoji="1" sz="4400">
                <a:solidFill>
                  <a:schemeClr val="tx2"/>
                </a:solidFill>
                <a:latin typeface="Calibri" panose="020F0502020204030204" charset="0"/>
              </a:defRPr>
            </a:lvl5pPr>
            <a:lvl6pPr marL="457200" algn="ctr" rtl="0" fontAlgn="base">
              <a:spcBef>
                <a:spcPct val="0"/>
              </a:spcBef>
              <a:spcAft>
                <a:spcPct val="0"/>
              </a:spcAft>
              <a:defRPr kumimoji="1" sz="4400">
                <a:solidFill>
                  <a:schemeClr val="tx2"/>
                </a:solidFill>
                <a:latin typeface="Calibri" panose="020F0502020204030204" charset="0"/>
              </a:defRPr>
            </a:lvl6pPr>
            <a:lvl7pPr marL="914400" algn="ctr" rtl="0" fontAlgn="base">
              <a:spcBef>
                <a:spcPct val="0"/>
              </a:spcBef>
              <a:spcAft>
                <a:spcPct val="0"/>
              </a:spcAft>
              <a:defRPr kumimoji="1" sz="4400">
                <a:solidFill>
                  <a:schemeClr val="tx2"/>
                </a:solidFill>
                <a:latin typeface="Calibri" panose="020F0502020204030204" charset="0"/>
              </a:defRPr>
            </a:lvl7pPr>
            <a:lvl8pPr marL="1371600" algn="ctr" rtl="0" fontAlgn="base">
              <a:spcBef>
                <a:spcPct val="0"/>
              </a:spcBef>
              <a:spcAft>
                <a:spcPct val="0"/>
              </a:spcAft>
              <a:defRPr kumimoji="1" sz="4400">
                <a:solidFill>
                  <a:schemeClr val="tx2"/>
                </a:solidFill>
                <a:latin typeface="Calibri" panose="020F0502020204030204" charset="0"/>
              </a:defRPr>
            </a:lvl8pPr>
            <a:lvl9pPr marL="1828800" algn="ctr" rtl="0" fontAlgn="base">
              <a:spcBef>
                <a:spcPct val="0"/>
              </a:spcBef>
              <a:spcAft>
                <a:spcPct val="0"/>
              </a:spcAft>
              <a:defRPr kumimoji="1" sz="4400">
                <a:solidFill>
                  <a:schemeClr val="tx2"/>
                </a:solidFill>
                <a:latin typeface="Calibri" panose="020F0502020204030204" charset="0"/>
              </a:defRPr>
            </a:lvl9pPr>
          </a:lstStyle>
          <a:p>
            <a:pPr eaLnBrk="1" fontAlgn="auto" hangingPunct="1">
              <a:spcBef>
                <a:spcPts val="600"/>
              </a:spcBef>
              <a:spcAft>
                <a:spcPts val="0"/>
              </a:spcAft>
              <a:defRPr/>
            </a:pPr>
            <a:r>
              <a:rPr lang="pt-BR" altLang="ja-JP" b="1" dirty="0">
                <a:solidFill>
                  <a:srgbClr val="006600"/>
                </a:solidFill>
                <a:effectLst>
                  <a:glow rad="101600">
                    <a:schemeClr val="bg2">
                      <a:tint val="20000"/>
                      <a:alpha val="60000"/>
                    </a:schemeClr>
                  </a:glow>
                </a:effectLst>
                <a:latin typeface="+mn-lt"/>
                <a:ea typeface="MS PGothic" panose="020B0600070205080204" charset="-128"/>
                <a:cs typeface="Arial" panose="020B0604020202020204" pitchFamily="34" charset="0"/>
              </a:rPr>
              <a:t>O que preciso saber sobre Ginástica?</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1882" y="2072007"/>
            <a:ext cx="4758518" cy="475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ipse 1"/>
          <p:cNvSpPr/>
          <p:nvPr/>
        </p:nvSpPr>
        <p:spPr>
          <a:xfrm>
            <a:off x="5364480" y="2996565"/>
            <a:ext cx="1296035" cy="1224280"/>
          </a:xfrm>
          <a:prstGeom prst="ellipse">
            <a:avLst/>
          </a:prstGeom>
          <a:noFill/>
          <a:ln w="57150">
            <a:solidFill>
              <a:srgbClr val="FFC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841391"/>
            <a:ext cx="1965162" cy="2728791"/>
          </a:xfrm>
          <a:prstGeom prst="rect">
            <a:avLst/>
          </a:prstGeom>
        </p:spPr>
      </p:pic>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900" y="2240515"/>
            <a:ext cx="1919584" cy="2533139"/>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647" y="2252542"/>
            <a:ext cx="1919584" cy="2548613"/>
          </a:xfrm>
          <a:prstGeom prst="rect">
            <a:avLst/>
          </a:prstGeom>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010" y="4000982"/>
            <a:ext cx="1936044" cy="2578271"/>
          </a:xfrm>
          <a:prstGeom prst="rect">
            <a:avLst/>
          </a:prstGeom>
        </p:spPr>
      </p:pic>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126" y="692696"/>
            <a:ext cx="1998959" cy="2728791"/>
          </a:xfrm>
          <a:prstGeom prst="rect">
            <a:avLst/>
          </a:prstGeom>
        </p:spPr>
      </p:pic>
      <p:pic>
        <p:nvPicPr>
          <p:cNvPr id="1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1760" y="692696"/>
            <a:ext cx="1979350" cy="265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5340413" y="464089"/>
            <a:ext cx="1521570" cy="1200329"/>
          </a:xfrm>
          <a:prstGeom prst="rect">
            <a:avLst/>
          </a:prstGeom>
          <a:noFill/>
        </p:spPr>
        <p:txBody>
          <a:bodyPr wrap="none" rtlCol="0">
            <a:spAutoFit/>
          </a:bodyPr>
          <a:lstStyle/>
          <a:p>
            <a:pPr algn="ctr"/>
            <a:r>
              <a:rPr lang="pt-BR" sz="3600" b="1" dirty="0">
                <a:solidFill>
                  <a:srgbClr val="006600"/>
                </a:solidFill>
              </a:rPr>
              <a:t>Keith </a:t>
            </a:r>
          </a:p>
          <a:p>
            <a:pPr algn="ctr"/>
            <a:r>
              <a:rPr lang="pt-BR" sz="3600" b="1" dirty="0">
                <a:solidFill>
                  <a:srgbClr val="006600"/>
                </a:solidFill>
              </a:rPr>
              <a:t>Russell</a:t>
            </a:r>
          </a:p>
        </p:txBody>
      </p:sp>
      <p:pic>
        <p:nvPicPr>
          <p:cNvPr id="12" name="Imagem 11">
            <a:extLst>
              <a:ext uri="{FF2B5EF4-FFF2-40B4-BE49-F238E27FC236}">
                <a16:creationId xmlns:a16="http://schemas.microsoft.com/office/drawing/2014/main" id="{AFB2B34F-5295-495C-838F-D835CEEA30E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16692" y="262767"/>
            <a:ext cx="1583708" cy="159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8961" y="210491"/>
            <a:ext cx="5832648" cy="1143000"/>
          </a:xfrm>
        </p:spPr>
        <p:txBody>
          <a:bodyPr>
            <a:normAutofit/>
          </a:bodyPr>
          <a:lstStyle/>
          <a:p>
            <a:pPr algn="ctr"/>
            <a:r>
              <a:rPr lang="pt-BR" b="1" dirty="0">
                <a:solidFill>
                  <a:srgbClr val="006600"/>
                </a:solidFill>
                <a:latin typeface="+mn-lt"/>
                <a:cs typeface="Segoe UI" panose="020B0502040204020203" pitchFamily="34" charset="0"/>
              </a:rPr>
              <a:t>Keith Russell</a:t>
            </a:r>
          </a:p>
        </p:txBody>
      </p:sp>
      <p:sp>
        <p:nvSpPr>
          <p:cNvPr id="3" name="Espaço Reservado para Conteúdo 2"/>
          <p:cNvSpPr>
            <a:spLocks noGrp="1"/>
          </p:cNvSpPr>
          <p:nvPr>
            <p:ph idx="1"/>
          </p:nvPr>
        </p:nvSpPr>
        <p:spPr>
          <a:xfrm>
            <a:off x="523875" y="1552069"/>
            <a:ext cx="8247146" cy="5161547"/>
          </a:xfrm>
        </p:spPr>
        <p:txBody>
          <a:bodyPr>
            <a:normAutofit/>
          </a:bodyPr>
          <a:lstStyle/>
          <a:p>
            <a:pPr algn="just">
              <a:lnSpc>
                <a:spcPct val="100000"/>
              </a:lnSpc>
              <a:spcBef>
                <a:spcPts val="600"/>
              </a:spcBef>
            </a:pPr>
            <a:r>
              <a:rPr lang="en-US" sz="2700" dirty="0"/>
              <a:t>Professor University of Saskatchewan, </a:t>
            </a:r>
            <a:r>
              <a:rPr lang="en-US" sz="2700" dirty="0" err="1"/>
              <a:t>Canadá</a:t>
            </a:r>
            <a:endParaRPr lang="en-US" sz="2700" dirty="0"/>
          </a:p>
          <a:p>
            <a:pPr algn="just">
              <a:lnSpc>
                <a:spcPct val="100000"/>
              </a:lnSpc>
              <a:spcBef>
                <a:spcPts val="600"/>
              </a:spcBef>
            </a:pPr>
            <a:r>
              <a:rPr lang="en-US" sz="2700" dirty="0" err="1"/>
              <a:t>Treinador</a:t>
            </a:r>
            <a:r>
              <a:rPr lang="en-US" sz="2700" dirty="0"/>
              <a:t>: </a:t>
            </a:r>
            <a:r>
              <a:rPr lang="en-US" sz="2700" dirty="0" err="1"/>
              <a:t>Austrália</a:t>
            </a:r>
            <a:r>
              <a:rPr lang="en-US" sz="2700" dirty="0"/>
              <a:t>, </a:t>
            </a:r>
            <a:r>
              <a:rPr lang="en-US" sz="2700" dirty="0" err="1"/>
              <a:t>Canadá</a:t>
            </a:r>
            <a:endParaRPr lang="en-US" sz="2700" dirty="0"/>
          </a:p>
          <a:p>
            <a:pPr algn="just">
              <a:lnSpc>
                <a:spcPct val="100000"/>
              </a:lnSpc>
              <a:spcBef>
                <a:spcPts val="600"/>
              </a:spcBef>
            </a:pPr>
            <a:r>
              <a:rPr lang="en-US" sz="2700" dirty="0"/>
              <a:t>FIG Academy Expert; COI</a:t>
            </a:r>
          </a:p>
          <a:p>
            <a:pPr algn="just">
              <a:lnSpc>
                <a:spcPct val="100000"/>
              </a:lnSpc>
              <a:spcBef>
                <a:spcPts val="600"/>
              </a:spcBef>
            </a:pPr>
            <a:r>
              <a:rPr lang="en-US" sz="2700" dirty="0" err="1"/>
              <a:t>Materiais</a:t>
            </a:r>
            <a:r>
              <a:rPr lang="en-US" sz="2700" dirty="0"/>
              <a:t> </a:t>
            </a:r>
            <a:r>
              <a:rPr lang="en-US" sz="2700" dirty="0" err="1"/>
              <a:t>didáticos</a:t>
            </a:r>
            <a:r>
              <a:rPr lang="en-US" sz="2700" dirty="0"/>
              <a:t> (1975 ~ </a:t>
            </a:r>
            <a:r>
              <a:rPr lang="en-US" sz="2700" dirty="0" err="1"/>
              <a:t>atualidade</a:t>
            </a:r>
            <a:r>
              <a:rPr lang="en-US" sz="2700" dirty="0"/>
              <a:t>)</a:t>
            </a:r>
          </a:p>
          <a:p>
            <a:r>
              <a:rPr lang="pt-BR" dirty="0"/>
              <a:t>Criou taxonomia </a:t>
            </a:r>
          </a:p>
          <a:p>
            <a:r>
              <a:rPr lang="pt-BR" dirty="0"/>
              <a:t>Traduziu a ciência aplicada à Ginástica:</a:t>
            </a:r>
          </a:p>
          <a:p>
            <a:pPr lvl="1"/>
            <a:r>
              <a:rPr lang="pt-BR" dirty="0"/>
              <a:t>biomecânica</a:t>
            </a:r>
          </a:p>
          <a:p>
            <a:pPr lvl="1"/>
            <a:r>
              <a:rPr lang="pt-BR" dirty="0"/>
              <a:t>anatomia</a:t>
            </a:r>
          </a:p>
          <a:p>
            <a:pPr lvl="1"/>
            <a:r>
              <a:rPr lang="pt-BR" dirty="0"/>
              <a:t>crescimento e desenvolvimento</a:t>
            </a:r>
          </a:p>
          <a:p>
            <a:pPr lvl="1"/>
            <a:r>
              <a:rPr lang="pt-BR" dirty="0"/>
              <a:t>aprendizagem motora</a:t>
            </a:r>
          </a:p>
          <a:p>
            <a:pPr lvl="1"/>
            <a:r>
              <a:rPr lang="pt-BR" dirty="0"/>
              <a:t>treinamento</a:t>
            </a:r>
          </a:p>
          <a:p>
            <a:pPr algn="just">
              <a:lnSpc>
                <a:spcPct val="100000"/>
              </a:lnSpc>
              <a:spcBef>
                <a:spcPts val="600"/>
              </a:spcBef>
            </a:pPr>
            <a:endParaRPr lang="pt-BR" sz="2700" dirty="0"/>
          </a:p>
        </p:txBody>
      </p:sp>
      <p:pic>
        <p:nvPicPr>
          <p:cNvPr id="5" name="Picture 2">
            <a:extLst>
              <a:ext uri="{FF2B5EF4-FFF2-40B4-BE49-F238E27FC236}">
                <a16:creationId xmlns:a16="http://schemas.microsoft.com/office/drawing/2014/main" id="{D4AB2656-C7D2-45C6-86A5-82A717F7112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56560" y="4612407"/>
            <a:ext cx="2773045" cy="2071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7626A-1407-4FD1-8A49-7BA3022B6474}"/>
              </a:ext>
            </a:extLst>
          </p:cNvPr>
          <p:cNvSpPr>
            <a:spLocks noGrp="1"/>
          </p:cNvSpPr>
          <p:nvPr>
            <p:ph type="title"/>
          </p:nvPr>
        </p:nvSpPr>
        <p:spPr/>
        <p:txBody>
          <a:bodyPr/>
          <a:lstStyle/>
          <a:p>
            <a:pPr algn="ctr"/>
            <a:r>
              <a:rPr lang="pt-BR" sz="44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AVALIAÇÃO PRÁTICA - </a:t>
            </a:r>
            <a:r>
              <a:rPr lang="pt-BR" sz="4400" b="1" dirty="0">
                <a:effectLst/>
                <a:latin typeface="Calibri" panose="020F0502020204030204" pitchFamily="34" charset="0"/>
                <a:ea typeface="Calibri" panose="020F0502020204030204" pitchFamily="34" charset="0"/>
                <a:cs typeface="Calibri" panose="020F0502020204030204" pitchFamily="34" charset="0"/>
              </a:rPr>
              <a:t>Peso 4</a:t>
            </a:r>
            <a:endParaRPr lang="pt-BR" dirty="0"/>
          </a:p>
        </p:txBody>
      </p:sp>
      <p:sp>
        <p:nvSpPr>
          <p:cNvPr id="3" name="Espaço Reservado para Conteúdo 2">
            <a:extLst>
              <a:ext uri="{FF2B5EF4-FFF2-40B4-BE49-F238E27FC236}">
                <a16:creationId xmlns:a16="http://schemas.microsoft.com/office/drawing/2014/main" id="{5B67471C-0066-4838-A67D-63489C797C53}"/>
              </a:ext>
            </a:extLst>
          </p:cNvPr>
          <p:cNvSpPr>
            <a:spLocks noGrp="1"/>
          </p:cNvSpPr>
          <p:nvPr>
            <p:ph sz="half" idx="1"/>
          </p:nvPr>
        </p:nvSpPr>
        <p:spPr>
          <a:xfrm>
            <a:off x="595423" y="1825625"/>
            <a:ext cx="7919925" cy="4351338"/>
          </a:xfrm>
        </p:spPr>
        <p:txBody>
          <a:bodyPr>
            <a:normAutofit fontScale="92500" lnSpcReduction="20000"/>
          </a:bodyPr>
          <a:lstStyle/>
          <a:p>
            <a:pPr marL="0" indent="0" algn="just">
              <a:lnSpc>
                <a:spcPct val="120000"/>
              </a:lnSpc>
              <a:spcBef>
                <a:spcPts val="0"/>
              </a:spcBef>
              <a:buNone/>
            </a:pPr>
            <a:r>
              <a:rPr lang="pt-BR" sz="2800" b="1" dirty="0">
                <a:effectLst/>
                <a:latin typeface="Calibri" panose="020F0502020204030204" pitchFamily="34" charset="0"/>
                <a:ea typeface="Calibri" panose="020F0502020204030204" pitchFamily="34" charset="0"/>
                <a:cs typeface="Calibri" panose="020F0502020204030204" pitchFamily="34" charset="0"/>
              </a:rPr>
              <a:t>Apresentar uma sequência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pt-BR" sz="2800" dirty="0">
                <a:effectLst/>
                <a:latin typeface="Calibri" panose="020F0502020204030204" pitchFamily="34" charset="0"/>
                <a:ea typeface="Calibri" panose="020F0502020204030204" pitchFamily="34" charset="0"/>
                <a:cs typeface="Calibri" panose="020F0502020204030204" pitchFamily="34" charset="0"/>
              </a:rPr>
              <a:t>GRUPOS: 8 grupos de 6-8 pessoas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pt-BR" sz="2800" dirty="0">
                <a:effectLst/>
                <a:latin typeface="Calibri" panose="020F0502020204030204" pitchFamily="34" charset="0"/>
                <a:ea typeface="Calibri" panose="020F0502020204030204" pitchFamily="34" charset="0"/>
                <a:cs typeface="Calibri" panose="020F0502020204030204" pitchFamily="34" charset="0"/>
              </a:rPr>
              <a:t>Sequencia no </a:t>
            </a:r>
            <a:r>
              <a:rPr lang="pt-BR" sz="2800" u="sng" dirty="0">
                <a:effectLst/>
                <a:latin typeface="Calibri" panose="020F0502020204030204" pitchFamily="34" charset="0"/>
                <a:ea typeface="Calibri" panose="020F0502020204030204" pitchFamily="34" charset="0"/>
                <a:cs typeface="Calibri" panose="020F0502020204030204" pitchFamily="34" charset="0"/>
              </a:rPr>
              <a:t>solo</a:t>
            </a:r>
            <a:r>
              <a:rPr lang="pt-BR" sz="2800" dirty="0">
                <a:effectLst/>
                <a:latin typeface="Calibri" panose="020F0502020204030204" pitchFamily="34" charset="0"/>
                <a:ea typeface="Calibri" panose="020F0502020204030204" pitchFamily="34" charset="0"/>
                <a:cs typeface="Calibri" panose="020F0502020204030204" pitchFamily="34" charset="0"/>
              </a:rPr>
              <a:t> de no </a:t>
            </a:r>
            <a:r>
              <a:rPr lang="pt-BR" sz="2800" u="sng" dirty="0">
                <a:effectLst/>
                <a:latin typeface="Calibri" panose="020F0502020204030204" pitchFamily="34" charset="0"/>
                <a:ea typeface="Calibri" panose="020F0502020204030204" pitchFamily="34" charset="0"/>
                <a:cs typeface="Calibri" panose="020F0502020204030204" pitchFamily="34" charset="0"/>
              </a:rPr>
              <a:t>mínimo 10 fundamentos diversos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20000"/>
              </a:lnSpc>
              <a:spcBef>
                <a:spcPts val="0"/>
              </a:spcBef>
              <a:buNone/>
            </a:pPr>
            <a:r>
              <a:rPr lang="pt-BR" sz="2800" b="1" u="sng" dirty="0">
                <a:effectLst/>
                <a:latin typeface="Calibri" panose="020F0502020204030204" pitchFamily="34" charset="0"/>
                <a:ea typeface="Calibri" panose="020F0502020204030204" pitchFamily="34" charset="0"/>
                <a:cs typeface="Calibri" panose="020F0502020204030204" pitchFamily="34" charset="0"/>
              </a:rPr>
              <a:t>TODOS</a:t>
            </a:r>
            <a:r>
              <a:rPr lang="pt-BR" sz="2800" dirty="0">
                <a:effectLst/>
                <a:latin typeface="Calibri" panose="020F0502020204030204" pitchFamily="34" charset="0"/>
                <a:ea typeface="Calibri" panose="020F0502020204030204" pitchFamily="34" charset="0"/>
                <a:cs typeface="Calibri" panose="020F0502020204030204" pitchFamily="34" charset="0"/>
              </a:rPr>
              <a:t> devem apresentar</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pt-BR" sz="2800" dirty="0">
                <a:effectLst/>
                <a:latin typeface="Calibri" panose="020F0502020204030204" pitchFamily="34" charset="0"/>
                <a:ea typeface="Calibri" panose="020F0502020204030204" pitchFamily="34" charset="0"/>
                <a:cs typeface="Calibri" panose="020F0502020204030204" pitchFamily="34" charset="0"/>
              </a:rPr>
              <a:t>Critérios de avaliação: </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Bef>
                <a:spcPts val="0"/>
              </a:spcBef>
              <a:buFont typeface="+mj-lt"/>
              <a:buAutoNum type="arabicPeriod"/>
            </a:pPr>
            <a:r>
              <a:rPr lang="pt-BR" sz="2800" dirty="0">
                <a:effectLst/>
                <a:latin typeface="Calibri" panose="020F0502020204030204" pitchFamily="34" charset="0"/>
                <a:ea typeface="Calibri" panose="020F0502020204030204" pitchFamily="34" charset="0"/>
                <a:cs typeface="Calibri" panose="020F0502020204030204" pitchFamily="34" charset="0"/>
              </a:rPr>
              <a:t>clareza do fundamento</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Bef>
                <a:spcPts val="0"/>
              </a:spcBef>
              <a:buFont typeface="+mj-lt"/>
              <a:buAutoNum type="arabicPeriod"/>
            </a:pPr>
            <a:r>
              <a:rPr lang="pt-BR" sz="2800" dirty="0">
                <a:effectLst/>
                <a:latin typeface="Calibri" panose="020F0502020204030204" pitchFamily="34" charset="0"/>
                <a:ea typeface="Calibri" panose="020F0502020204030204" pitchFamily="34" charset="0"/>
                <a:cs typeface="Calibri" panose="020F0502020204030204" pitchFamily="34" charset="0"/>
              </a:rPr>
              <a:t>sincronia do grupo e ligação entre elementos</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Bef>
                <a:spcPts val="0"/>
              </a:spcBef>
              <a:buFont typeface="+mj-lt"/>
              <a:buAutoNum type="arabicPeriod"/>
            </a:pPr>
            <a:r>
              <a:rPr lang="pt-BR" sz="2800" dirty="0">
                <a:effectLst/>
                <a:latin typeface="Calibri" panose="020F0502020204030204" pitchFamily="34" charset="0"/>
                <a:ea typeface="Calibri" panose="020F0502020204030204" pitchFamily="34" charset="0"/>
                <a:cs typeface="Calibri" panose="020F0502020204030204" pitchFamily="34" charset="0"/>
              </a:rPr>
              <a:t>criatividade (elementos não apresentados em aula)</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20000"/>
              </a:lnSpc>
              <a:spcBef>
                <a:spcPts val="0"/>
              </a:spcBef>
              <a:buFont typeface="+mj-lt"/>
              <a:buAutoNum type="arabicPeriod"/>
            </a:pPr>
            <a:r>
              <a:rPr lang="pt-BR" sz="2800" dirty="0">
                <a:effectLst/>
                <a:latin typeface="Calibri" panose="020F0502020204030204" pitchFamily="34" charset="0"/>
                <a:ea typeface="Calibri" panose="020F0502020204030204" pitchFamily="34" charset="0"/>
                <a:cs typeface="Calibri" panose="020F0502020204030204" pitchFamily="34" charset="0"/>
              </a:rPr>
              <a:t>10 elementos </a:t>
            </a:r>
            <a:endParaRPr lang="pt-B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endParaRPr lang="pt-BR" dirty="0"/>
          </a:p>
        </p:txBody>
      </p:sp>
    </p:spTree>
    <p:extLst>
      <p:ext uri="{BB962C8B-B14F-4D97-AF65-F5344CB8AC3E}">
        <p14:creationId xmlns:p14="http://schemas.microsoft.com/office/powerpoint/2010/main" val="1633320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1723729" y="332656"/>
            <a:ext cx="54988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charset="0"/>
              </a:defRPr>
            </a:lvl1pPr>
            <a:lvl2pPr marL="742950" indent="-285750">
              <a:defRPr sz="3200">
                <a:solidFill>
                  <a:schemeClr val="tx1"/>
                </a:solidFill>
                <a:latin typeface="Times New Roman" panose="02020603050405020304" charset="0"/>
              </a:defRPr>
            </a:lvl2pPr>
            <a:lvl3pPr marL="1143000" indent="-228600">
              <a:defRPr sz="3200">
                <a:solidFill>
                  <a:schemeClr val="tx1"/>
                </a:solidFill>
                <a:latin typeface="Times New Roman" panose="02020603050405020304" charset="0"/>
              </a:defRPr>
            </a:lvl3pPr>
            <a:lvl4pPr marL="1600200" indent="-228600">
              <a:defRPr sz="3200">
                <a:solidFill>
                  <a:schemeClr val="tx1"/>
                </a:solidFill>
                <a:latin typeface="Times New Roman" panose="02020603050405020304" charset="0"/>
              </a:defRPr>
            </a:lvl4pPr>
            <a:lvl5pPr marL="2057400" indent="-228600">
              <a:defRPr sz="3200">
                <a:solidFill>
                  <a:schemeClr val="tx1"/>
                </a:solidFill>
                <a:latin typeface="Times New Roman" panose="02020603050405020304" charset="0"/>
              </a:defRPr>
            </a:lvl5pPr>
            <a:lvl6pPr marL="2514600" indent="-228600" algn="ctr" eaLnBrk="0" fontAlgn="base" hangingPunct="0">
              <a:spcBef>
                <a:spcPct val="0"/>
              </a:spcBef>
              <a:spcAft>
                <a:spcPct val="0"/>
              </a:spcAft>
              <a:defRPr sz="3200">
                <a:solidFill>
                  <a:schemeClr val="tx1"/>
                </a:solidFill>
                <a:latin typeface="Times New Roman" panose="02020603050405020304" charset="0"/>
              </a:defRPr>
            </a:lvl6pPr>
            <a:lvl7pPr marL="2971800" indent="-228600" algn="ctr" eaLnBrk="0" fontAlgn="base" hangingPunct="0">
              <a:spcBef>
                <a:spcPct val="0"/>
              </a:spcBef>
              <a:spcAft>
                <a:spcPct val="0"/>
              </a:spcAft>
              <a:defRPr sz="3200">
                <a:solidFill>
                  <a:schemeClr val="tx1"/>
                </a:solidFill>
                <a:latin typeface="Times New Roman" panose="02020603050405020304" charset="0"/>
              </a:defRPr>
            </a:lvl7pPr>
            <a:lvl8pPr marL="3429000" indent="-228600" algn="ctr" eaLnBrk="0" fontAlgn="base" hangingPunct="0">
              <a:spcBef>
                <a:spcPct val="0"/>
              </a:spcBef>
              <a:spcAft>
                <a:spcPct val="0"/>
              </a:spcAft>
              <a:defRPr sz="3200">
                <a:solidFill>
                  <a:schemeClr val="tx1"/>
                </a:solidFill>
                <a:latin typeface="Times New Roman" panose="02020603050405020304" charset="0"/>
              </a:defRPr>
            </a:lvl8pPr>
            <a:lvl9pPr marL="3886200" indent="-228600" algn="ctr" eaLnBrk="0" fontAlgn="base" hangingPunct="0">
              <a:spcBef>
                <a:spcPct val="0"/>
              </a:spcBef>
              <a:spcAft>
                <a:spcPct val="0"/>
              </a:spcAft>
              <a:defRPr sz="3200">
                <a:solidFill>
                  <a:schemeClr val="tx1"/>
                </a:solidFill>
                <a:latin typeface="Times New Roman" panose="02020603050405020304" charset="0"/>
              </a:defRPr>
            </a:lvl9pPr>
          </a:lstStyle>
          <a:p>
            <a:r>
              <a:rPr lang="pt-BR" sz="4800" b="1" dirty="0">
                <a:solidFill>
                  <a:srgbClr val="006600"/>
                </a:solidFill>
                <a:latin typeface="+mn-lt"/>
                <a:cs typeface="Arial" panose="020B0604020202020204" pitchFamily="34" charset="0"/>
              </a:rPr>
              <a:t>Filosofia Educacional</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8130" y="1412776"/>
            <a:ext cx="6778246" cy="5374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ipse 1"/>
          <p:cNvSpPr/>
          <p:nvPr/>
        </p:nvSpPr>
        <p:spPr>
          <a:xfrm>
            <a:off x="2627784" y="1268760"/>
            <a:ext cx="3240360" cy="1656184"/>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0701" y="602190"/>
            <a:ext cx="5984053" cy="1143000"/>
          </a:xfrm>
        </p:spPr>
        <p:txBody>
          <a:bodyPr>
            <a:noAutofit/>
          </a:bodyPr>
          <a:lstStyle/>
          <a:p>
            <a:pPr algn="ctr"/>
            <a:r>
              <a:rPr lang="pt-BR" sz="4000" b="1" dirty="0">
                <a:solidFill>
                  <a:srgbClr val="006600"/>
                </a:solidFill>
                <a:latin typeface="+mn-lt"/>
              </a:rPr>
              <a:t>Filosofia Educacional para Ginástica</a:t>
            </a:r>
          </a:p>
        </p:txBody>
      </p:sp>
      <p:sp>
        <p:nvSpPr>
          <p:cNvPr id="3" name="Espaço Reservado para Conteúdo 2"/>
          <p:cNvSpPr>
            <a:spLocks noGrp="1"/>
          </p:cNvSpPr>
          <p:nvPr>
            <p:ph idx="1"/>
          </p:nvPr>
        </p:nvSpPr>
        <p:spPr>
          <a:xfrm>
            <a:off x="278854" y="2546806"/>
            <a:ext cx="8829650" cy="4150162"/>
          </a:xfrm>
        </p:spPr>
        <p:txBody>
          <a:bodyPr>
            <a:normAutofit/>
          </a:bodyPr>
          <a:lstStyle/>
          <a:p>
            <a:pPr>
              <a:spcBef>
                <a:spcPts val="600"/>
              </a:spcBef>
            </a:pPr>
            <a:r>
              <a:rPr lang="pt-BR" dirty="0">
                <a:latin typeface="Arial Narrow" panose="020B0606020202030204" pitchFamily="34" charset="0"/>
              </a:rPr>
              <a:t> </a:t>
            </a:r>
            <a:r>
              <a:rPr lang="pt-BR" sz="3000" dirty="0"/>
              <a:t>Participantes se </a:t>
            </a:r>
            <a:r>
              <a:rPr lang="pt-BR" sz="3000" b="1" u="sng" dirty="0"/>
              <a:t>divertem</a:t>
            </a:r>
            <a:r>
              <a:rPr lang="pt-BR" sz="3000" b="1" u="sng" dirty="0">
                <a:solidFill>
                  <a:srgbClr val="FF0000"/>
                </a:solidFill>
              </a:rPr>
              <a:t> </a:t>
            </a:r>
            <a:r>
              <a:rPr lang="pt-BR" sz="3000" dirty="0">
                <a:solidFill>
                  <a:srgbClr val="FF0000"/>
                </a:solidFill>
              </a:rPr>
              <a:t>(com segurança)</a:t>
            </a:r>
            <a:endParaRPr lang="pt-BR" sz="3000" b="1" u="sng" dirty="0"/>
          </a:p>
          <a:p>
            <a:pPr>
              <a:spcBef>
                <a:spcPts val="600"/>
              </a:spcBef>
            </a:pPr>
            <a:r>
              <a:rPr lang="pt-BR" sz="3000" dirty="0"/>
              <a:t> Participantes desenvolvem </a:t>
            </a:r>
            <a:r>
              <a:rPr lang="pt-BR" sz="3000" b="1" u="sng" dirty="0"/>
              <a:t>aptidão física/motora</a:t>
            </a:r>
          </a:p>
          <a:p>
            <a:pPr>
              <a:spcBef>
                <a:spcPts val="600"/>
              </a:spcBef>
            </a:pPr>
            <a:r>
              <a:rPr lang="pt-BR" sz="3000" dirty="0"/>
              <a:t> Participantes adquirem bons </a:t>
            </a:r>
            <a:r>
              <a:rPr lang="pt-BR" sz="3000" b="1" u="sng" dirty="0"/>
              <a:t>fundamentos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0970" y="-27384"/>
            <a:ext cx="2169542" cy="218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Argo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53" y="4646364"/>
            <a:ext cx="2189795" cy="202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Fitn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640" y="4496507"/>
            <a:ext cx="1614430" cy="232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Simetric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6179" y="4646364"/>
            <a:ext cx="2127139" cy="201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3300404" y="5343510"/>
            <a:ext cx="465192" cy="769441"/>
          </a:xfrm>
          <a:prstGeom prst="rect">
            <a:avLst/>
          </a:prstGeom>
          <a:solidFill>
            <a:srgbClr val="FF9900"/>
          </a:solidFill>
        </p:spPr>
        <p:txBody>
          <a:bodyPr wrap="none" rtlCol="0">
            <a:spAutoFit/>
          </a:bodyPr>
          <a:lstStyle/>
          <a:p>
            <a:r>
              <a:rPr lang="pt-BR" sz="4400" b="1" dirty="0">
                <a:latin typeface="Arial Narrow" panose="020B0606020202030204" pitchFamily="34" charset="0"/>
              </a:rPr>
              <a:t>+</a:t>
            </a:r>
          </a:p>
        </p:txBody>
      </p:sp>
      <p:sp>
        <p:nvSpPr>
          <p:cNvPr id="9" name="CaixaDeTexto 8"/>
          <p:cNvSpPr txBox="1"/>
          <p:nvPr/>
        </p:nvSpPr>
        <p:spPr>
          <a:xfrm>
            <a:off x="5667444" y="5381606"/>
            <a:ext cx="465192" cy="769441"/>
          </a:xfrm>
          <a:prstGeom prst="rect">
            <a:avLst/>
          </a:prstGeom>
          <a:solidFill>
            <a:srgbClr val="FF9900"/>
          </a:solidFill>
        </p:spPr>
        <p:txBody>
          <a:bodyPr wrap="none" rtlCol="0">
            <a:spAutoFit/>
          </a:bodyPr>
          <a:lstStyle/>
          <a:p>
            <a:r>
              <a:rPr lang="pt-BR" sz="4400" b="1" dirty="0">
                <a:latin typeface="Arial Narrow" panose="020B0606020202030204"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ipse 4"/>
          <p:cNvSpPr/>
          <p:nvPr/>
        </p:nvSpPr>
        <p:spPr>
          <a:xfrm>
            <a:off x="4448307" y="271463"/>
            <a:ext cx="4161725" cy="2834343"/>
          </a:xfrm>
          <a:prstGeom prst="ellipse">
            <a:avLst/>
          </a:prstGeom>
          <a:noFill/>
          <a:ln w="571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ln>
                <a:solidFill>
                  <a:srgbClr val="FFC000"/>
                </a:solidFill>
              </a:ln>
            </a:endParaRPr>
          </a:p>
        </p:txBody>
      </p:sp>
      <p:sp>
        <p:nvSpPr>
          <p:cNvPr id="8" name="Text Box 2"/>
          <p:cNvSpPr txBox="1">
            <a:spLocks noChangeArrowheads="1"/>
          </p:cNvSpPr>
          <p:nvPr/>
        </p:nvSpPr>
        <p:spPr bwMode="auto">
          <a:xfrm>
            <a:off x="4764551" y="534533"/>
            <a:ext cx="3486150" cy="2369880"/>
          </a:xfrm>
          <a:prstGeom prst="rect">
            <a:avLst/>
          </a:prstGeom>
          <a:noFill/>
          <a:ln>
            <a:noFill/>
          </a:ln>
          <a:effectLst/>
        </p:spPr>
        <p:txBody>
          <a:bodyPr wrap="square">
            <a:spAutoFit/>
          </a:bodyPr>
          <a:lstStyle/>
          <a:p>
            <a:pPr algn="ctr">
              <a:defRPr/>
            </a:pPr>
            <a:r>
              <a:rPr lang="pt-BR" sz="3600" b="1" u="sng" dirty="0">
                <a:solidFill>
                  <a:srgbClr val="006600"/>
                </a:solidFill>
                <a:cs typeface="Arial" panose="020B0604020202020204" pitchFamily="34" charset="0"/>
              </a:rPr>
              <a:t>PRAZER</a:t>
            </a:r>
          </a:p>
          <a:p>
            <a:pPr algn="ctr">
              <a:defRPr/>
            </a:pPr>
            <a:r>
              <a:rPr lang="pt-BR" sz="2800" dirty="0">
                <a:solidFill>
                  <a:srgbClr val="006600"/>
                </a:solidFill>
                <a:cs typeface="Arial" panose="020B0604020202020204" pitchFamily="34" charset="0"/>
              </a:rPr>
              <a:t>Participação</a:t>
            </a:r>
          </a:p>
          <a:p>
            <a:pPr algn="ctr">
              <a:defRPr/>
            </a:pPr>
            <a:r>
              <a:rPr lang="pt-BR" sz="2800" dirty="0">
                <a:solidFill>
                  <a:srgbClr val="006600"/>
                </a:solidFill>
                <a:cs typeface="Arial" panose="020B0604020202020204" pitchFamily="34" charset="0"/>
              </a:rPr>
              <a:t> Permanência</a:t>
            </a:r>
          </a:p>
          <a:p>
            <a:pPr algn="ctr">
              <a:defRPr/>
            </a:pPr>
            <a:r>
              <a:rPr lang="pt-BR" sz="2800" dirty="0">
                <a:solidFill>
                  <a:srgbClr val="006600"/>
                </a:solidFill>
                <a:cs typeface="Arial" panose="020B0604020202020204" pitchFamily="34" charset="0"/>
              </a:rPr>
              <a:t>Motivação aprender</a:t>
            </a:r>
          </a:p>
          <a:p>
            <a:pPr algn="ctr">
              <a:defRPr/>
            </a:pPr>
            <a:r>
              <a:rPr lang="pt-BR" sz="2800" dirty="0">
                <a:solidFill>
                  <a:srgbClr val="006600"/>
                </a:solidFill>
                <a:cs typeface="Arial" panose="020B0604020202020204" pitchFamily="34" charset="0"/>
              </a:rPr>
              <a:t>Benefícios </a:t>
            </a:r>
            <a:endParaRPr lang="pt-BR" sz="2400" dirty="0">
              <a:cs typeface="Arial" panose="020B0604020202020204" pitchFamily="34" charset="0"/>
            </a:endParaRPr>
          </a:p>
        </p:txBody>
      </p:sp>
      <p:pic>
        <p:nvPicPr>
          <p:cNvPr id="6146" name="Picture 2" descr="USP Ribeirão abre cursos de ginástica para adultos – Notícias - Rev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264" y="789785"/>
            <a:ext cx="3646680" cy="22791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refeitura Municipal de Ribeirão Pre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264" y="3717032"/>
            <a:ext cx="3646680" cy="2431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Argol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7661" y="3462764"/>
            <a:ext cx="3369432" cy="311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7"/>
            <a:ext cx="8229600" cy="1172025"/>
          </a:xfrm>
        </p:spPr>
        <p:txBody>
          <a:bodyPr/>
          <a:lstStyle/>
          <a:p>
            <a:pPr algn="ctr"/>
            <a:r>
              <a:rPr lang="pt-BR" b="1" dirty="0">
                <a:solidFill>
                  <a:srgbClr val="006600"/>
                </a:solidFill>
                <a:latin typeface="Calibri" panose="020F0502020204030204" charset="0"/>
                <a:cs typeface="Calibri" panose="020F0502020204030204" charset="0"/>
              </a:rPr>
              <a:t>Princípios para diversão</a:t>
            </a:r>
          </a:p>
        </p:txBody>
      </p:sp>
      <p:sp>
        <p:nvSpPr>
          <p:cNvPr id="3" name="Espaço Reservado para Conteúdo 2"/>
          <p:cNvSpPr>
            <a:spLocks noGrp="1"/>
          </p:cNvSpPr>
          <p:nvPr>
            <p:ph idx="1"/>
          </p:nvPr>
        </p:nvSpPr>
        <p:spPr>
          <a:xfrm>
            <a:off x="196850" y="1987550"/>
            <a:ext cx="8724265" cy="4526280"/>
          </a:xfrm>
        </p:spPr>
        <p:txBody>
          <a:bodyPr>
            <a:normAutofit/>
          </a:bodyPr>
          <a:lstStyle/>
          <a:p>
            <a:r>
              <a:rPr lang="pt-BR" sz="2800" dirty="0">
                <a:latin typeface="Calibri" panose="020F0502020204030204" charset="0"/>
                <a:cs typeface="Calibri" panose="020F0502020204030204" charset="0"/>
              </a:rPr>
              <a:t> As pessoas devem estar </a:t>
            </a:r>
            <a:r>
              <a:rPr lang="pt-BR" sz="2800" b="1" u="sng" dirty="0">
                <a:latin typeface="Calibri" panose="020F0502020204030204" charset="0"/>
                <a:cs typeface="Calibri" panose="020F0502020204030204" charset="0"/>
              </a:rPr>
              <a:t>ativas</a:t>
            </a:r>
            <a:r>
              <a:rPr lang="pt-BR" sz="2800" dirty="0">
                <a:latin typeface="Calibri" panose="020F0502020204030204" charset="0"/>
                <a:cs typeface="Calibri" panose="020F0502020204030204" charset="0"/>
              </a:rPr>
              <a:t> na maior parte do tempo</a:t>
            </a:r>
          </a:p>
          <a:p>
            <a:r>
              <a:rPr lang="pt-BR" sz="2800" dirty="0">
                <a:latin typeface="Calibri" panose="020F0502020204030204" charset="0"/>
                <a:cs typeface="Calibri" panose="020F0502020204030204" charset="0"/>
              </a:rPr>
              <a:t> As pessoas devem ter </a:t>
            </a:r>
            <a:r>
              <a:rPr lang="pt-BR" sz="2800" b="1" u="sng" dirty="0">
                <a:latin typeface="Calibri" panose="020F0502020204030204" charset="0"/>
                <a:cs typeface="Calibri" panose="020F0502020204030204" charset="0"/>
              </a:rPr>
              <a:t>sucesso</a:t>
            </a:r>
            <a:r>
              <a:rPr lang="pt-BR" sz="2800" dirty="0">
                <a:latin typeface="Calibri" panose="020F0502020204030204" charset="0"/>
                <a:cs typeface="Calibri" panose="020F0502020204030204" charset="0"/>
              </a:rPr>
              <a:t> na maior parte do tempo</a:t>
            </a:r>
          </a:p>
          <a:p>
            <a:r>
              <a:rPr lang="pt-BR" sz="2800" dirty="0">
                <a:latin typeface="Calibri" panose="020F0502020204030204" charset="0"/>
                <a:cs typeface="Calibri" panose="020F0502020204030204" charset="0"/>
              </a:rPr>
              <a:t> As pessoas devem </a:t>
            </a:r>
            <a:r>
              <a:rPr lang="pt-BR" sz="2800" b="1" u="sng" dirty="0">
                <a:latin typeface="Calibri" panose="020F0502020204030204" charset="0"/>
                <a:cs typeface="Calibri" panose="020F0502020204030204" charset="0"/>
              </a:rPr>
              <a:t>jogar</a:t>
            </a:r>
            <a:r>
              <a:rPr lang="pt-BR" sz="2800" dirty="0">
                <a:latin typeface="Calibri" panose="020F0502020204030204" charset="0"/>
                <a:cs typeface="Calibri" panose="020F0502020204030204" charset="0"/>
              </a:rPr>
              <a:t> na maior parte do tempo</a:t>
            </a:r>
          </a:p>
          <a:p>
            <a:r>
              <a:rPr lang="pt-BR" sz="2800" dirty="0">
                <a:latin typeface="Calibri" panose="020F0502020204030204" charset="0"/>
                <a:cs typeface="Calibri" panose="020F0502020204030204" charset="0"/>
              </a:rPr>
              <a:t> As pessoas devem se sentir </a:t>
            </a:r>
            <a:r>
              <a:rPr lang="pt-BR" sz="2800" b="1" u="sng" dirty="0">
                <a:latin typeface="Calibri" panose="020F0502020204030204" charset="0"/>
                <a:cs typeface="Calibri" panose="020F0502020204030204" charset="0"/>
              </a:rPr>
              <a:t>seguras</a:t>
            </a:r>
            <a:r>
              <a:rPr lang="pt-BR" sz="2800" dirty="0">
                <a:latin typeface="Calibri" panose="020F0502020204030204" charset="0"/>
                <a:cs typeface="Calibri" panose="020F0502020204030204" charset="0"/>
              </a:rPr>
              <a:t> </a:t>
            </a:r>
          </a:p>
          <a:p>
            <a:endParaRPr lang="pt-BR" sz="2800" dirty="0">
              <a:latin typeface="Calibri" panose="020F0502020204030204" charset="0"/>
              <a:cs typeface="Calibri" panose="020F0502020204030204" charset="0"/>
            </a:endParaRPr>
          </a:p>
          <a:p>
            <a:endParaRPr lang="pt-BR" sz="2800" dirty="0">
              <a:latin typeface="Calibri" panose="020F0502020204030204" charset="0"/>
              <a:cs typeface="Calibri" panose="020F0502020204030204" charset="0"/>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495675" y="2363470"/>
            <a:ext cx="2475230" cy="61614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16999"/>
            <a:ext cx="7886700" cy="1295232"/>
          </a:xfrm>
        </p:spPr>
        <p:txBody>
          <a:bodyPr/>
          <a:lstStyle/>
          <a:p>
            <a:pPr algn="l"/>
            <a:r>
              <a:rPr lang="pt-BR" b="1" dirty="0">
                <a:solidFill>
                  <a:srgbClr val="006600"/>
                </a:solidFill>
                <a:latin typeface="Calibri" panose="020F0502020204030204" charset="0"/>
                <a:cs typeface="Calibri" panose="020F0502020204030204" charset="0"/>
              </a:rPr>
              <a:t>Princípios para diversão</a:t>
            </a:r>
          </a:p>
        </p:txBody>
      </p:sp>
      <p:sp>
        <p:nvSpPr>
          <p:cNvPr id="3" name="Espaço Reservado para Conteúdo 2"/>
          <p:cNvSpPr>
            <a:spLocks noGrp="1"/>
          </p:cNvSpPr>
          <p:nvPr>
            <p:ph idx="1"/>
          </p:nvPr>
        </p:nvSpPr>
        <p:spPr>
          <a:xfrm>
            <a:off x="657674" y="1588168"/>
            <a:ext cx="8229600" cy="5156136"/>
          </a:xfrm>
        </p:spPr>
        <p:txBody>
          <a:bodyPr>
            <a:normAutofit fontScale="92500" lnSpcReduction="10000"/>
          </a:bodyPr>
          <a:lstStyle/>
          <a:p>
            <a:pPr>
              <a:lnSpc>
                <a:spcPct val="100000"/>
              </a:lnSpc>
              <a:spcBef>
                <a:spcPts val="600"/>
              </a:spcBef>
            </a:pPr>
            <a:r>
              <a:rPr lang="pt-BR" sz="2800" dirty="0">
                <a:latin typeface="Calibri" panose="020F0502020204030204" charset="0"/>
                <a:cs typeface="Calibri" panose="020F0502020204030204" charset="0"/>
              </a:rPr>
              <a:t>Interação: pares, trios, grupos</a:t>
            </a:r>
          </a:p>
          <a:p>
            <a:pPr>
              <a:lnSpc>
                <a:spcPct val="100000"/>
              </a:lnSpc>
              <a:spcBef>
                <a:spcPts val="600"/>
              </a:spcBef>
            </a:pPr>
            <a:r>
              <a:rPr lang="pt-BR" sz="2800" dirty="0">
                <a:latin typeface="Calibri" panose="020F0502020204030204" charset="0"/>
                <a:cs typeface="Calibri" panose="020F0502020204030204" charset="0"/>
              </a:rPr>
              <a:t>Cooperação</a:t>
            </a:r>
          </a:p>
          <a:p>
            <a:pPr>
              <a:lnSpc>
                <a:spcPct val="100000"/>
              </a:lnSpc>
              <a:spcBef>
                <a:spcPts val="600"/>
              </a:spcBef>
            </a:pPr>
            <a:r>
              <a:rPr lang="pt-BR" sz="2800" dirty="0">
                <a:latin typeface="Calibri" panose="020F0502020204030204" charset="0"/>
                <a:cs typeface="Calibri" panose="020F0502020204030204" charset="0"/>
              </a:rPr>
              <a:t>Criação </a:t>
            </a:r>
          </a:p>
          <a:p>
            <a:pPr>
              <a:lnSpc>
                <a:spcPct val="100000"/>
              </a:lnSpc>
              <a:spcBef>
                <a:spcPts val="600"/>
              </a:spcBef>
            </a:pPr>
            <a:r>
              <a:rPr lang="pt-BR" sz="2800" dirty="0">
                <a:latin typeface="Calibri" panose="020F0502020204030204" charset="0"/>
                <a:cs typeface="Calibri" panose="020F0502020204030204" charset="0"/>
              </a:rPr>
              <a:t>Competição</a:t>
            </a:r>
          </a:p>
          <a:p>
            <a:pPr>
              <a:lnSpc>
                <a:spcPct val="100000"/>
              </a:lnSpc>
              <a:spcBef>
                <a:spcPts val="600"/>
              </a:spcBef>
            </a:pPr>
            <a:r>
              <a:rPr lang="pt-BR" sz="2800" dirty="0">
                <a:latin typeface="Calibri" panose="020F0502020204030204" charset="0"/>
                <a:cs typeface="Calibri" panose="020F0502020204030204" charset="0"/>
              </a:rPr>
              <a:t>Desafio</a:t>
            </a:r>
          </a:p>
          <a:p>
            <a:pPr>
              <a:lnSpc>
                <a:spcPct val="100000"/>
              </a:lnSpc>
              <a:spcBef>
                <a:spcPts val="600"/>
              </a:spcBef>
              <a:defRPr/>
            </a:pPr>
            <a:r>
              <a:rPr lang="pt-BR" sz="2800" dirty="0">
                <a:latin typeface="Calibri" panose="020F0502020204030204" charset="0"/>
                <a:cs typeface="Calibri" panose="020F0502020204030204" charset="0"/>
              </a:rPr>
              <a:t>Sucesso</a:t>
            </a:r>
          </a:p>
          <a:p>
            <a:pPr>
              <a:lnSpc>
                <a:spcPct val="100000"/>
              </a:lnSpc>
              <a:spcBef>
                <a:spcPts val="600"/>
              </a:spcBef>
              <a:defRPr/>
            </a:pPr>
            <a:r>
              <a:rPr lang="pt-BR" sz="2800" dirty="0">
                <a:latin typeface="Calibri" panose="020F0502020204030204" charset="0"/>
                <a:cs typeface="Calibri" panose="020F0502020204030204" charset="0"/>
              </a:rPr>
              <a:t>Variedade de estilos de ensino</a:t>
            </a:r>
          </a:p>
          <a:p>
            <a:pPr>
              <a:lnSpc>
                <a:spcPct val="100000"/>
              </a:lnSpc>
              <a:spcBef>
                <a:spcPts val="600"/>
              </a:spcBef>
              <a:defRPr/>
            </a:pPr>
            <a:r>
              <a:rPr lang="pt-BR" sz="2800" dirty="0">
                <a:latin typeface="Calibri" panose="020F0502020204030204" charset="0"/>
                <a:cs typeface="Calibri" panose="020F0502020204030204" charset="0"/>
              </a:rPr>
              <a:t>Variedade de experiências</a:t>
            </a:r>
          </a:p>
          <a:p>
            <a:pPr>
              <a:lnSpc>
                <a:spcPct val="100000"/>
              </a:lnSpc>
              <a:spcBef>
                <a:spcPts val="600"/>
              </a:spcBef>
              <a:defRPr/>
            </a:pPr>
            <a:r>
              <a:rPr lang="pt-BR" sz="2800" dirty="0">
                <a:latin typeface="Calibri" panose="020F0502020204030204" charset="0"/>
                <a:cs typeface="Calibri" panose="020F0502020204030204" charset="0"/>
              </a:rPr>
              <a:t>Jogos com objetivo</a:t>
            </a:r>
          </a:p>
          <a:p>
            <a:pPr>
              <a:lnSpc>
                <a:spcPct val="100000"/>
              </a:lnSpc>
              <a:spcBef>
                <a:spcPts val="600"/>
              </a:spcBef>
              <a:defRPr/>
            </a:pPr>
            <a:r>
              <a:rPr lang="pt-BR" sz="2800" dirty="0">
                <a:latin typeface="Calibri" panose="020F0502020204030204" charset="0"/>
                <a:cs typeface="Calibri" panose="020F0502020204030204" charset="0"/>
              </a:rPr>
              <a:t>Adaptação à idade, </a:t>
            </a:r>
            <a:r>
              <a:rPr lang="pt-BR" sz="2800" u="sng" dirty="0">
                <a:latin typeface="Calibri" panose="020F0502020204030204" charset="0"/>
                <a:cs typeface="Calibri" panose="020F0502020204030204" charset="0"/>
              </a:rPr>
              <a:t>maturidade</a:t>
            </a:r>
            <a:r>
              <a:rPr lang="pt-BR" sz="2800" dirty="0">
                <a:latin typeface="Calibri" panose="020F0502020204030204" charset="0"/>
                <a:cs typeface="Calibri" panose="020F0502020204030204" charset="0"/>
              </a:rPr>
              <a:t> e </a:t>
            </a:r>
            <a:r>
              <a:rPr lang="pt-BR" sz="2800" u="sng" dirty="0">
                <a:latin typeface="Calibri" panose="020F0502020204030204" charset="0"/>
                <a:cs typeface="Calibri" panose="020F0502020204030204" charset="0"/>
              </a:rPr>
              <a:t>condição</a:t>
            </a:r>
          </a:p>
          <a:p>
            <a:pPr>
              <a:lnSpc>
                <a:spcPct val="100000"/>
              </a:lnSpc>
              <a:spcBef>
                <a:spcPts val="600"/>
              </a:spcBef>
              <a:defRPr/>
            </a:pPr>
            <a:r>
              <a:rPr lang="pt-BR" sz="2800" b="1" u="sng" dirty="0">
                <a:latin typeface="Calibri" panose="020F0502020204030204" charset="0"/>
                <a:cs typeface="Calibri" panose="020F0502020204030204" charset="0"/>
              </a:rPr>
              <a:t>Mate o jogo antes que ele morra</a:t>
            </a:r>
            <a:endParaRPr lang="pt-BR" sz="2800" dirty="0">
              <a:latin typeface="Calibri" panose="020F0502020204030204" charset="0"/>
              <a:cs typeface="Calibri" panose="020F0502020204030204" charset="0"/>
            </a:endParaRPr>
          </a:p>
          <a:p>
            <a:pPr>
              <a:lnSpc>
                <a:spcPct val="100000"/>
              </a:lnSpc>
              <a:spcBef>
                <a:spcPts val="600"/>
              </a:spcBef>
            </a:pPr>
            <a:endParaRPr lang="pt-BR" sz="2800" dirty="0">
              <a:latin typeface="Calibri" panose="020F0502020204030204" charset="0"/>
              <a:cs typeface="Calibri" panose="020F0502020204030204" charset="0"/>
            </a:endParaRPr>
          </a:p>
          <a:p>
            <a:pPr>
              <a:lnSpc>
                <a:spcPct val="100000"/>
              </a:lnSpc>
              <a:spcBef>
                <a:spcPts val="600"/>
              </a:spcBef>
            </a:pPr>
            <a:endParaRPr lang="pt-BR" sz="2800" dirty="0">
              <a:latin typeface="Calibri" panose="020F0502020204030204" charset="0"/>
              <a:cs typeface="Calibri" panose="020F050202020403020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233" y="113696"/>
            <a:ext cx="2150123" cy="51801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2900" y="243174"/>
            <a:ext cx="851093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charset="0"/>
              </a:defRPr>
            </a:lvl1pPr>
            <a:lvl2pPr marL="742950" indent="-285750">
              <a:defRPr sz="3200">
                <a:solidFill>
                  <a:schemeClr val="tx1"/>
                </a:solidFill>
                <a:latin typeface="Times New Roman" panose="02020603050405020304" charset="0"/>
              </a:defRPr>
            </a:lvl2pPr>
            <a:lvl3pPr marL="1143000" indent="-228600">
              <a:defRPr sz="3200">
                <a:solidFill>
                  <a:schemeClr val="tx1"/>
                </a:solidFill>
                <a:latin typeface="Times New Roman" panose="02020603050405020304" charset="0"/>
              </a:defRPr>
            </a:lvl3pPr>
            <a:lvl4pPr marL="1600200" indent="-228600">
              <a:defRPr sz="3200">
                <a:solidFill>
                  <a:schemeClr val="tx1"/>
                </a:solidFill>
                <a:latin typeface="Times New Roman" panose="02020603050405020304" charset="0"/>
              </a:defRPr>
            </a:lvl4pPr>
            <a:lvl5pPr marL="2057400" indent="-228600">
              <a:defRPr sz="3200">
                <a:solidFill>
                  <a:schemeClr val="tx1"/>
                </a:solidFill>
                <a:latin typeface="Times New Roman" panose="02020603050405020304" charset="0"/>
              </a:defRPr>
            </a:lvl5pPr>
            <a:lvl6pPr marL="2514600" indent="-228600" algn="ctr" eaLnBrk="0" fontAlgn="base" hangingPunct="0">
              <a:spcBef>
                <a:spcPct val="0"/>
              </a:spcBef>
              <a:spcAft>
                <a:spcPct val="0"/>
              </a:spcAft>
              <a:defRPr sz="3200">
                <a:solidFill>
                  <a:schemeClr val="tx1"/>
                </a:solidFill>
                <a:latin typeface="Times New Roman" panose="02020603050405020304" charset="0"/>
              </a:defRPr>
            </a:lvl6pPr>
            <a:lvl7pPr marL="2971800" indent="-228600" algn="ctr" eaLnBrk="0" fontAlgn="base" hangingPunct="0">
              <a:spcBef>
                <a:spcPct val="0"/>
              </a:spcBef>
              <a:spcAft>
                <a:spcPct val="0"/>
              </a:spcAft>
              <a:defRPr sz="3200">
                <a:solidFill>
                  <a:schemeClr val="tx1"/>
                </a:solidFill>
                <a:latin typeface="Times New Roman" panose="02020603050405020304" charset="0"/>
              </a:defRPr>
            </a:lvl7pPr>
            <a:lvl8pPr marL="3429000" indent="-228600" algn="ctr" eaLnBrk="0" fontAlgn="base" hangingPunct="0">
              <a:spcBef>
                <a:spcPct val="0"/>
              </a:spcBef>
              <a:spcAft>
                <a:spcPct val="0"/>
              </a:spcAft>
              <a:defRPr sz="3200">
                <a:solidFill>
                  <a:schemeClr val="tx1"/>
                </a:solidFill>
                <a:latin typeface="Times New Roman" panose="02020603050405020304" charset="0"/>
              </a:defRPr>
            </a:lvl8pPr>
            <a:lvl9pPr marL="3886200" indent="-228600" algn="ctr" eaLnBrk="0" fontAlgn="base" hangingPunct="0">
              <a:spcBef>
                <a:spcPct val="0"/>
              </a:spcBef>
              <a:spcAft>
                <a:spcPct val="0"/>
              </a:spcAft>
              <a:defRPr sz="3200">
                <a:solidFill>
                  <a:schemeClr val="tx1"/>
                </a:solidFill>
                <a:latin typeface="Times New Roman" panose="02020603050405020304" charset="0"/>
              </a:defRPr>
            </a:lvl9pPr>
          </a:lstStyle>
          <a:p>
            <a:pPr algn="ctr"/>
            <a:r>
              <a:rPr lang="pt-BR" sz="4400" b="1" dirty="0">
                <a:solidFill>
                  <a:srgbClr val="006600"/>
                </a:solidFill>
                <a:latin typeface="+mn-lt"/>
                <a:cs typeface="Arial" panose="020B0604020202020204" pitchFamily="34" charset="0"/>
              </a:rPr>
              <a:t>FITNESS</a:t>
            </a:r>
          </a:p>
          <a:p>
            <a:pPr algn="ctr"/>
            <a:r>
              <a:rPr lang="pt-BR" sz="2800" b="1" dirty="0">
                <a:solidFill>
                  <a:srgbClr val="006600"/>
                </a:solidFill>
                <a:latin typeface="+mn-lt"/>
                <a:cs typeface="Arial" panose="020B0604020202020204" pitchFamily="34" charset="0"/>
              </a:rPr>
              <a:t>(</a:t>
            </a:r>
            <a:r>
              <a:rPr lang="pt-BR" b="1" u="sng" dirty="0">
                <a:solidFill>
                  <a:srgbClr val="006600"/>
                </a:solidFill>
                <a:latin typeface="+mn-lt"/>
                <a:cs typeface="Arial" panose="020B0604020202020204" pitchFamily="34" charset="0"/>
              </a:rPr>
              <a:t>Condição física e motora para o aprendizado</a:t>
            </a:r>
            <a:r>
              <a:rPr lang="pt-BR" sz="2800" b="1" dirty="0">
                <a:solidFill>
                  <a:srgbClr val="006600"/>
                </a:solidFill>
                <a:latin typeface="+mn-lt"/>
                <a:cs typeface="Arial" panose="020B0604020202020204" pitchFamily="34" charset="0"/>
              </a:rPr>
              <a:t>)</a:t>
            </a:r>
          </a:p>
        </p:txBody>
      </p:sp>
      <p:sp>
        <p:nvSpPr>
          <p:cNvPr id="3" name="Text Box 2"/>
          <p:cNvSpPr txBox="1">
            <a:spLocks noChangeArrowheads="1"/>
          </p:cNvSpPr>
          <p:nvPr/>
        </p:nvSpPr>
        <p:spPr bwMode="auto">
          <a:xfrm>
            <a:off x="2261155" y="1985972"/>
            <a:ext cx="3894137" cy="4570482"/>
          </a:xfrm>
          <a:prstGeom prst="rect">
            <a:avLst/>
          </a:prstGeom>
          <a:noFill/>
          <a:ln>
            <a:noFill/>
          </a:ln>
          <a:effectLst/>
        </p:spPr>
        <p:txBody>
          <a:bodyPr>
            <a:spAutoFit/>
          </a:bodyPr>
          <a:lstStyle/>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Força</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Potência</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Flexibilidade</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Resistência</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Agilidade</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Equilíbrio</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Coordenação</a:t>
            </a:r>
          </a:p>
          <a:p>
            <a:pPr marL="457200" indent="-457200" algn="l">
              <a:spcBef>
                <a:spcPts val="600"/>
              </a:spcBef>
              <a:buFont typeface="Arial" panose="020B0604020202020204" pitchFamily="34" charset="0"/>
              <a:buChar char="•"/>
              <a:defRPr/>
            </a:pPr>
            <a:r>
              <a:rPr lang="pt-BR" sz="3200" dirty="0">
                <a:latin typeface="+mj-lt"/>
                <a:cs typeface="Arial" panose="020B0604020202020204" pitchFamily="34" charset="0"/>
              </a:rPr>
              <a:t>Orientação Espacial</a:t>
            </a:r>
          </a:p>
        </p:txBody>
      </p:sp>
      <p:pic>
        <p:nvPicPr>
          <p:cNvPr id="5" name="Picture 10" descr="A:\Sapin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682" y="4604196"/>
            <a:ext cx="2294148" cy="193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A:\Abdom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9681" y="2061568"/>
            <a:ext cx="2294147" cy="20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A:\Cor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73" y="1916832"/>
            <a:ext cx="1700655" cy="472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42900" y="243174"/>
            <a:ext cx="851093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charset="0"/>
              </a:defRPr>
            </a:lvl1pPr>
            <a:lvl2pPr marL="742950" indent="-285750">
              <a:defRPr sz="3200">
                <a:solidFill>
                  <a:schemeClr val="tx1"/>
                </a:solidFill>
                <a:latin typeface="Times New Roman" panose="02020603050405020304" charset="0"/>
              </a:defRPr>
            </a:lvl2pPr>
            <a:lvl3pPr marL="1143000" indent="-228600">
              <a:defRPr sz="3200">
                <a:solidFill>
                  <a:schemeClr val="tx1"/>
                </a:solidFill>
                <a:latin typeface="Times New Roman" panose="02020603050405020304" charset="0"/>
              </a:defRPr>
            </a:lvl3pPr>
            <a:lvl4pPr marL="1600200" indent="-228600">
              <a:defRPr sz="3200">
                <a:solidFill>
                  <a:schemeClr val="tx1"/>
                </a:solidFill>
                <a:latin typeface="Times New Roman" panose="02020603050405020304" charset="0"/>
              </a:defRPr>
            </a:lvl4pPr>
            <a:lvl5pPr marL="2057400" indent="-228600">
              <a:defRPr sz="3200">
                <a:solidFill>
                  <a:schemeClr val="tx1"/>
                </a:solidFill>
                <a:latin typeface="Times New Roman" panose="02020603050405020304" charset="0"/>
              </a:defRPr>
            </a:lvl5pPr>
            <a:lvl6pPr marL="2514600" indent="-228600" algn="ctr" eaLnBrk="0" fontAlgn="base" hangingPunct="0">
              <a:spcBef>
                <a:spcPct val="0"/>
              </a:spcBef>
              <a:spcAft>
                <a:spcPct val="0"/>
              </a:spcAft>
              <a:defRPr sz="3200">
                <a:solidFill>
                  <a:schemeClr val="tx1"/>
                </a:solidFill>
                <a:latin typeface="Times New Roman" panose="02020603050405020304" charset="0"/>
              </a:defRPr>
            </a:lvl6pPr>
            <a:lvl7pPr marL="2971800" indent="-228600" algn="ctr" eaLnBrk="0" fontAlgn="base" hangingPunct="0">
              <a:spcBef>
                <a:spcPct val="0"/>
              </a:spcBef>
              <a:spcAft>
                <a:spcPct val="0"/>
              </a:spcAft>
              <a:defRPr sz="3200">
                <a:solidFill>
                  <a:schemeClr val="tx1"/>
                </a:solidFill>
                <a:latin typeface="Times New Roman" panose="02020603050405020304" charset="0"/>
              </a:defRPr>
            </a:lvl7pPr>
            <a:lvl8pPr marL="3429000" indent="-228600" algn="ctr" eaLnBrk="0" fontAlgn="base" hangingPunct="0">
              <a:spcBef>
                <a:spcPct val="0"/>
              </a:spcBef>
              <a:spcAft>
                <a:spcPct val="0"/>
              </a:spcAft>
              <a:defRPr sz="3200">
                <a:solidFill>
                  <a:schemeClr val="tx1"/>
                </a:solidFill>
                <a:latin typeface="Times New Roman" panose="02020603050405020304" charset="0"/>
              </a:defRPr>
            </a:lvl8pPr>
            <a:lvl9pPr marL="3886200" indent="-228600" algn="ctr" eaLnBrk="0" fontAlgn="base" hangingPunct="0">
              <a:spcBef>
                <a:spcPct val="0"/>
              </a:spcBef>
              <a:spcAft>
                <a:spcPct val="0"/>
              </a:spcAft>
              <a:defRPr sz="3200">
                <a:solidFill>
                  <a:schemeClr val="tx1"/>
                </a:solidFill>
                <a:latin typeface="Times New Roman" panose="02020603050405020304" charset="0"/>
              </a:defRPr>
            </a:lvl9pPr>
          </a:lstStyle>
          <a:p>
            <a:pPr algn="ctr"/>
            <a:r>
              <a:rPr lang="pt-BR" sz="4400" b="1" dirty="0">
                <a:solidFill>
                  <a:srgbClr val="006600"/>
                </a:solidFill>
                <a:latin typeface="+mn-lt"/>
                <a:cs typeface="Arial" panose="020B0604020202020204" pitchFamily="34" charset="0"/>
              </a:rPr>
              <a:t>FITNESS</a:t>
            </a:r>
          </a:p>
          <a:p>
            <a:pPr algn="ctr"/>
            <a:r>
              <a:rPr lang="pt-BR" sz="2800" b="1" dirty="0">
                <a:solidFill>
                  <a:srgbClr val="006600"/>
                </a:solidFill>
                <a:latin typeface="+mn-lt"/>
                <a:cs typeface="Arial" panose="020B0604020202020204" pitchFamily="34" charset="0"/>
              </a:rPr>
              <a:t>(</a:t>
            </a:r>
            <a:r>
              <a:rPr lang="pt-BR" b="1" u="sng" dirty="0">
                <a:solidFill>
                  <a:srgbClr val="006600"/>
                </a:solidFill>
                <a:latin typeface="+mn-lt"/>
                <a:cs typeface="Arial" panose="020B0604020202020204" pitchFamily="34" charset="0"/>
              </a:rPr>
              <a:t>Condição física e motora para o aprendizado</a:t>
            </a:r>
            <a:r>
              <a:rPr lang="pt-BR" sz="2800" b="1" dirty="0">
                <a:solidFill>
                  <a:srgbClr val="006600"/>
                </a:solidFill>
                <a:latin typeface="+mn-lt"/>
                <a:cs typeface="Arial" panose="020B0604020202020204" pitchFamily="34" charset="0"/>
              </a:rPr>
              <a:t>)</a:t>
            </a:r>
          </a:p>
        </p:txBody>
      </p:sp>
      <p:pic>
        <p:nvPicPr>
          <p:cNvPr id="3" name="Picture 7" descr="A:\Fitne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043228"/>
            <a:ext cx="1705626" cy="245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0148" y="2175637"/>
            <a:ext cx="2245450" cy="416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977" y="2462367"/>
            <a:ext cx="2284307" cy="324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m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795" y="4731744"/>
            <a:ext cx="2321472" cy="1798116"/>
          </a:xfrm>
          <a:prstGeom prst="rect">
            <a:avLst/>
          </a:prstGeom>
          <a:noFill/>
          <a:ln>
            <a:noFill/>
          </a:ln>
        </p:spPr>
      </p:pic>
      <p:sp>
        <p:nvSpPr>
          <p:cNvPr id="4" name="Seta para a direita 3"/>
          <p:cNvSpPr/>
          <p:nvPr/>
        </p:nvSpPr>
        <p:spPr>
          <a:xfrm>
            <a:off x="2664373" y="3641834"/>
            <a:ext cx="882711" cy="80404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8" name="Seta para a direita 7"/>
          <p:cNvSpPr/>
          <p:nvPr/>
        </p:nvSpPr>
        <p:spPr>
          <a:xfrm>
            <a:off x="5843845" y="3652340"/>
            <a:ext cx="882711" cy="80404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829436" y="355245"/>
            <a:ext cx="501534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charset="0"/>
              </a:defRPr>
            </a:lvl1pPr>
            <a:lvl2pPr marL="742950" indent="-285750">
              <a:defRPr sz="3200">
                <a:solidFill>
                  <a:schemeClr val="tx1"/>
                </a:solidFill>
                <a:latin typeface="Times New Roman" panose="02020603050405020304" charset="0"/>
              </a:defRPr>
            </a:lvl2pPr>
            <a:lvl3pPr marL="1143000" indent="-228600">
              <a:defRPr sz="3200">
                <a:solidFill>
                  <a:schemeClr val="tx1"/>
                </a:solidFill>
                <a:latin typeface="Times New Roman" panose="02020603050405020304" charset="0"/>
              </a:defRPr>
            </a:lvl3pPr>
            <a:lvl4pPr marL="1600200" indent="-228600">
              <a:defRPr sz="3200">
                <a:solidFill>
                  <a:schemeClr val="tx1"/>
                </a:solidFill>
                <a:latin typeface="Times New Roman" panose="02020603050405020304" charset="0"/>
              </a:defRPr>
            </a:lvl4pPr>
            <a:lvl5pPr marL="2057400" indent="-228600">
              <a:defRPr sz="3200">
                <a:solidFill>
                  <a:schemeClr val="tx1"/>
                </a:solidFill>
                <a:latin typeface="Times New Roman" panose="02020603050405020304" charset="0"/>
              </a:defRPr>
            </a:lvl5pPr>
            <a:lvl6pPr marL="2514600" indent="-228600" algn="ctr" eaLnBrk="0" fontAlgn="base" hangingPunct="0">
              <a:spcBef>
                <a:spcPct val="0"/>
              </a:spcBef>
              <a:spcAft>
                <a:spcPct val="0"/>
              </a:spcAft>
              <a:defRPr sz="3200">
                <a:solidFill>
                  <a:schemeClr val="tx1"/>
                </a:solidFill>
                <a:latin typeface="Times New Roman" panose="02020603050405020304" charset="0"/>
              </a:defRPr>
            </a:lvl6pPr>
            <a:lvl7pPr marL="2971800" indent="-228600" algn="ctr" eaLnBrk="0" fontAlgn="base" hangingPunct="0">
              <a:spcBef>
                <a:spcPct val="0"/>
              </a:spcBef>
              <a:spcAft>
                <a:spcPct val="0"/>
              </a:spcAft>
              <a:defRPr sz="3200">
                <a:solidFill>
                  <a:schemeClr val="tx1"/>
                </a:solidFill>
                <a:latin typeface="Times New Roman" panose="02020603050405020304" charset="0"/>
              </a:defRPr>
            </a:lvl7pPr>
            <a:lvl8pPr marL="3429000" indent="-228600" algn="ctr" eaLnBrk="0" fontAlgn="base" hangingPunct="0">
              <a:spcBef>
                <a:spcPct val="0"/>
              </a:spcBef>
              <a:spcAft>
                <a:spcPct val="0"/>
              </a:spcAft>
              <a:defRPr sz="3200">
                <a:solidFill>
                  <a:schemeClr val="tx1"/>
                </a:solidFill>
                <a:latin typeface="Times New Roman" panose="02020603050405020304" charset="0"/>
              </a:defRPr>
            </a:lvl8pPr>
            <a:lvl9pPr marL="3886200" indent="-228600" algn="ctr" eaLnBrk="0" fontAlgn="base" hangingPunct="0">
              <a:spcBef>
                <a:spcPct val="0"/>
              </a:spcBef>
              <a:spcAft>
                <a:spcPct val="0"/>
              </a:spcAft>
              <a:defRPr sz="3200">
                <a:solidFill>
                  <a:schemeClr val="tx1"/>
                </a:solidFill>
                <a:latin typeface="Times New Roman" panose="02020603050405020304" charset="0"/>
              </a:defRPr>
            </a:lvl9pPr>
          </a:lstStyle>
          <a:p>
            <a:pPr algn="ctr"/>
            <a:r>
              <a:rPr lang="pt-BR" sz="4400" b="1" dirty="0">
                <a:solidFill>
                  <a:srgbClr val="006600"/>
                </a:solidFill>
                <a:latin typeface="+mn-lt"/>
                <a:cs typeface="Arial" panose="020B0604020202020204" pitchFamily="34" charset="0"/>
              </a:rPr>
              <a:t>FUNDAMENTOS</a:t>
            </a:r>
          </a:p>
          <a:p>
            <a:pPr algn="ctr"/>
            <a:r>
              <a:rPr lang="pt-BR" sz="4000" b="1" dirty="0">
                <a:solidFill>
                  <a:srgbClr val="006600"/>
                </a:solidFill>
                <a:latin typeface="+mn-lt"/>
                <a:cs typeface="Arial" panose="020B0604020202020204" pitchFamily="34" charset="0"/>
              </a:rPr>
              <a:t>(base motora/alicerce)</a:t>
            </a:r>
          </a:p>
        </p:txBody>
      </p:sp>
      <p:pic>
        <p:nvPicPr>
          <p:cNvPr id="3" name="Picture 7" descr="A:\nov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4220" y="2468961"/>
            <a:ext cx="2176259" cy="17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504" y="0"/>
            <a:ext cx="2694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Simetric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703" y="2453195"/>
            <a:ext cx="1897203" cy="17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A:\Lançamen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880" y="4557922"/>
            <a:ext cx="3261179" cy="19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369222" y="594813"/>
            <a:ext cx="1327232" cy="572254"/>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b="1" dirty="0">
                <a:solidFill>
                  <a:schemeClr val="tx1"/>
                </a:solidFill>
              </a:rPr>
              <a:t>Posições Estacionárias</a:t>
            </a:r>
          </a:p>
        </p:txBody>
      </p:sp>
      <p:sp>
        <p:nvSpPr>
          <p:cNvPr id="10" name="Retângulo 9"/>
          <p:cNvSpPr/>
          <p:nvPr/>
        </p:nvSpPr>
        <p:spPr>
          <a:xfrm>
            <a:off x="952517" y="2095543"/>
            <a:ext cx="1343025" cy="50006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b="1" dirty="0">
                <a:solidFill>
                  <a:schemeClr val="tx1"/>
                </a:solidFill>
              </a:rPr>
              <a:t>Aterrissagens</a:t>
            </a:r>
          </a:p>
        </p:txBody>
      </p:sp>
      <p:sp>
        <p:nvSpPr>
          <p:cNvPr id="11" name="Retângulo 10"/>
          <p:cNvSpPr/>
          <p:nvPr/>
        </p:nvSpPr>
        <p:spPr>
          <a:xfrm>
            <a:off x="676277" y="3190951"/>
            <a:ext cx="909633" cy="50006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b="1" dirty="0">
                <a:solidFill>
                  <a:schemeClr val="tx1"/>
                </a:solidFill>
              </a:rPr>
              <a:t>Saltos</a:t>
            </a:r>
          </a:p>
        </p:txBody>
      </p:sp>
      <p:sp>
        <p:nvSpPr>
          <p:cNvPr id="12" name="Retângulo 11"/>
          <p:cNvSpPr/>
          <p:nvPr/>
        </p:nvSpPr>
        <p:spPr>
          <a:xfrm>
            <a:off x="100017" y="4186343"/>
            <a:ext cx="1471606" cy="50006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b="1" dirty="0">
                <a:solidFill>
                  <a:schemeClr val="tx1"/>
                </a:solidFill>
              </a:rPr>
              <a:t>Deslocamentos</a:t>
            </a:r>
          </a:p>
        </p:txBody>
      </p:sp>
      <p:sp>
        <p:nvSpPr>
          <p:cNvPr id="13" name="Retângulo 12"/>
          <p:cNvSpPr/>
          <p:nvPr/>
        </p:nvSpPr>
        <p:spPr>
          <a:xfrm>
            <a:off x="723893" y="5267463"/>
            <a:ext cx="1004897" cy="50006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b="1" dirty="0">
                <a:solidFill>
                  <a:schemeClr val="tx1"/>
                </a:solidFill>
              </a:rPr>
              <a:t>Rotações</a:t>
            </a:r>
          </a:p>
        </p:txBody>
      </p:sp>
      <p:sp>
        <p:nvSpPr>
          <p:cNvPr id="14" name="Retângulo 13"/>
          <p:cNvSpPr/>
          <p:nvPr/>
        </p:nvSpPr>
        <p:spPr>
          <a:xfrm>
            <a:off x="681028" y="6169991"/>
            <a:ext cx="1076340" cy="500063"/>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b="1" dirty="0">
                <a:solidFill>
                  <a:schemeClr val="tx1"/>
                </a:solidFill>
              </a:rPr>
              <a:t>Balanços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4750805" y="355245"/>
            <a:ext cx="392177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charset="0"/>
              </a:defRPr>
            </a:lvl1pPr>
            <a:lvl2pPr marL="742950" indent="-285750">
              <a:defRPr sz="3200">
                <a:solidFill>
                  <a:schemeClr val="tx1"/>
                </a:solidFill>
                <a:latin typeface="Times New Roman" panose="02020603050405020304" charset="0"/>
              </a:defRPr>
            </a:lvl2pPr>
            <a:lvl3pPr marL="1143000" indent="-228600">
              <a:defRPr sz="3200">
                <a:solidFill>
                  <a:schemeClr val="tx1"/>
                </a:solidFill>
                <a:latin typeface="Times New Roman" panose="02020603050405020304" charset="0"/>
              </a:defRPr>
            </a:lvl3pPr>
            <a:lvl4pPr marL="1600200" indent="-228600">
              <a:defRPr sz="3200">
                <a:solidFill>
                  <a:schemeClr val="tx1"/>
                </a:solidFill>
                <a:latin typeface="Times New Roman" panose="02020603050405020304" charset="0"/>
              </a:defRPr>
            </a:lvl4pPr>
            <a:lvl5pPr marL="2057400" indent="-228600">
              <a:defRPr sz="3200">
                <a:solidFill>
                  <a:schemeClr val="tx1"/>
                </a:solidFill>
                <a:latin typeface="Times New Roman" panose="02020603050405020304" charset="0"/>
              </a:defRPr>
            </a:lvl5pPr>
            <a:lvl6pPr marL="2514600" indent="-228600" algn="ctr" eaLnBrk="0" fontAlgn="base" hangingPunct="0">
              <a:spcBef>
                <a:spcPct val="0"/>
              </a:spcBef>
              <a:spcAft>
                <a:spcPct val="0"/>
              </a:spcAft>
              <a:defRPr sz="3200">
                <a:solidFill>
                  <a:schemeClr val="tx1"/>
                </a:solidFill>
                <a:latin typeface="Times New Roman" panose="02020603050405020304" charset="0"/>
              </a:defRPr>
            </a:lvl6pPr>
            <a:lvl7pPr marL="2971800" indent="-228600" algn="ctr" eaLnBrk="0" fontAlgn="base" hangingPunct="0">
              <a:spcBef>
                <a:spcPct val="0"/>
              </a:spcBef>
              <a:spcAft>
                <a:spcPct val="0"/>
              </a:spcAft>
              <a:defRPr sz="3200">
                <a:solidFill>
                  <a:schemeClr val="tx1"/>
                </a:solidFill>
                <a:latin typeface="Times New Roman" panose="02020603050405020304" charset="0"/>
              </a:defRPr>
            </a:lvl7pPr>
            <a:lvl8pPr marL="3429000" indent="-228600" algn="ctr" eaLnBrk="0" fontAlgn="base" hangingPunct="0">
              <a:spcBef>
                <a:spcPct val="0"/>
              </a:spcBef>
              <a:spcAft>
                <a:spcPct val="0"/>
              </a:spcAft>
              <a:defRPr sz="3200">
                <a:solidFill>
                  <a:schemeClr val="tx1"/>
                </a:solidFill>
                <a:latin typeface="Times New Roman" panose="02020603050405020304" charset="0"/>
              </a:defRPr>
            </a:lvl8pPr>
            <a:lvl9pPr marL="3886200" indent="-228600" algn="ctr" eaLnBrk="0" fontAlgn="base" hangingPunct="0">
              <a:spcBef>
                <a:spcPct val="0"/>
              </a:spcBef>
              <a:spcAft>
                <a:spcPct val="0"/>
              </a:spcAft>
              <a:defRPr sz="3200">
                <a:solidFill>
                  <a:schemeClr val="tx1"/>
                </a:solidFill>
                <a:latin typeface="Times New Roman" panose="02020603050405020304" charset="0"/>
              </a:defRPr>
            </a:lvl9pPr>
          </a:lstStyle>
          <a:p>
            <a:pPr algn="ctr"/>
            <a:r>
              <a:rPr lang="pt-BR" sz="4400" b="1" dirty="0">
                <a:solidFill>
                  <a:srgbClr val="006600"/>
                </a:solidFill>
                <a:latin typeface="+mn-lt"/>
                <a:cs typeface="Arial" panose="020B0604020202020204" pitchFamily="34" charset="0"/>
              </a:rPr>
              <a:t>FUNDAMENTOS</a:t>
            </a:r>
          </a:p>
          <a:p>
            <a:pPr algn="ctr"/>
            <a:r>
              <a:rPr lang="pt-BR" sz="2800" b="1" dirty="0">
                <a:solidFill>
                  <a:srgbClr val="006600"/>
                </a:solidFill>
                <a:latin typeface="+mn-lt"/>
                <a:cs typeface="Arial" panose="020B0604020202020204" pitchFamily="34" charset="0"/>
              </a:rPr>
              <a:t>(base motora/alicerce)</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81629" y="453827"/>
            <a:ext cx="1708117" cy="223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2661" y="1730336"/>
            <a:ext cx="2751184" cy="188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571" y="4874696"/>
            <a:ext cx="2419579" cy="181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730" y="3001823"/>
            <a:ext cx="2708689" cy="158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9993" y="5127664"/>
            <a:ext cx="2668658" cy="1446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eta para a direita 8"/>
          <p:cNvSpPr/>
          <p:nvPr/>
        </p:nvSpPr>
        <p:spPr>
          <a:xfrm>
            <a:off x="5491836" y="3964362"/>
            <a:ext cx="882711" cy="80404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7179" name="Picture 11" descr="Identifier les variables didactiques en gymnastique - Salto ava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143" y="3165492"/>
            <a:ext cx="2555571" cy="1962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tângulo 1"/>
          <p:cNvSpPr>
            <a:spLocks noChangeArrowheads="1"/>
          </p:cNvSpPr>
          <p:nvPr/>
        </p:nvSpPr>
        <p:spPr bwMode="auto">
          <a:xfrm>
            <a:off x="148477" y="506411"/>
            <a:ext cx="88122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pt-BR" sz="4000" b="1" dirty="0">
                <a:solidFill>
                  <a:srgbClr val="006600"/>
                </a:solidFill>
                <a:latin typeface="+mn-lt"/>
                <a:cs typeface="Arial" panose="020B0604020202020204" pitchFamily="34" charset="0"/>
              </a:rPr>
              <a:t>Conceitos e Princípios da Biomecânica ...</a:t>
            </a:r>
          </a:p>
        </p:txBody>
      </p:sp>
      <p:sp>
        <p:nvSpPr>
          <p:cNvPr id="4" name="Caixa de Texto 3"/>
          <p:cNvSpPr txBox="1"/>
          <p:nvPr/>
        </p:nvSpPr>
        <p:spPr>
          <a:xfrm>
            <a:off x="757989" y="1700808"/>
            <a:ext cx="7922461" cy="4570482"/>
          </a:xfrm>
          <a:prstGeom prst="rect">
            <a:avLst/>
          </a:prstGeom>
          <a:noFill/>
        </p:spPr>
        <p:txBody>
          <a:bodyPr wrap="square" rtlCol="0" anchor="t">
            <a:spAutoFit/>
          </a:bodyPr>
          <a:lstStyle/>
          <a:p>
            <a:pPr>
              <a:spcBef>
                <a:spcPts val="600"/>
              </a:spcBef>
              <a:spcAft>
                <a:spcPts val="0"/>
              </a:spcAft>
            </a:pPr>
            <a:r>
              <a:rPr lang="pt-BR" altLang="en-US" sz="3200" dirty="0">
                <a:latin typeface="+mn-lt"/>
              </a:rPr>
              <a:t>1. </a:t>
            </a:r>
            <a:r>
              <a:rPr lang="pt-BR" altLang="en-US" sz="3200" dirty="0">
                <a:solidFill>
                  <a:srgbClr val="FF0000"/>
                </a:solidFill>
                <a:latin typeface="+mn-lt"/>
              </a:rPr>
              <a:t>Princípios da estabilidade</a:t>
            </a:r>
          </a:p>
          <a:p>
            <a:pPr>
              <a:spcBef>
                <a:spcPts val="600"/>
              </a:spcBef>
              <a:spcAft>
                <a:spcPts val="0"/>
              </a:spcAft>
            </a:pPr>
            <a:r>
              <a:rPr lang="pt-BR" altLang="en-US" sz="3200" dirty="0">
                <a:latin typeface="+mn-lt"/>
              </a:rPr>
              <a:t>2. </a:t>
            </a:r>
            <a:r>
              <a:rPr lang="pt-BR" altLang="en-US" sz="3200" dirty="0">
                <a:solidFill>
                  <a:srgbClr val="FF0000"/>
                </a:solidFill>
                <a:latin typeface="+mn-lt"/>
              </a:rPr>
              <a:t>Aplicação correta da força</a:t>
            </a:r>
            <a:endParaRPr lang="pt-BR" altLang="en-US" sz="3200" dirty="0">
              <a:latin typeface="+mn-lt"/>
            </a:endParaRPr>
          </a:p>
          <a:p>
            <a:pPr>
              <a:spcBef>
                <a:spcPts val="600"/>
              </a:spcBef>
              <a:spcAft>
                <a:spcPts val="0"/>
              </a:spcAft>
            </a:pPr>
            <a:r>
              <a:rPr lang="pt-BR" altLang="en-US" sz="3200" dirty="0">
                <a:latin typeface="+mn-lt"/>
              </a:rPr>
              <a:t>3. Inércia (Newton 1)</a:t>
            </a:r>
          </a:p>
          <a:p>
            <a:pPr>
              <a:spcBef>
                <a:spcPts val="600"/>
              </a:spcBef>
              <a:spcAft>
                <a:spcPts val="0"/>
              </a:spcAft>
            </a:pPr>
            <a:r>
              <a:rPr lang="pt-BR" altLang="en-US" sz="3200" dirty="0">
                <a:latin typeface="+mn-lt"/>
              </a:rPr>
              <a:t>4. Velocidade &amp; Momento</a:t>
            </a:r>
          </a:p>
          <a:p>
            <a:pPr>
              <a:spcBef>
                <a:spcPts val="600"/>
              </a:spcBef>
              <a:spcAft>
                <a:spcPts val="0"/>
              </a:spcAft>
            </a:pPr>
            <a:r>
              <a:rPr lang="pt-BR" altLang="en-US" sz="3200" dirty="0">
                <a:latin typeface="+mn-lt"/>
              </a:rPr>
              <a:t>5. Aceleração (Newton 2)</a:t>
            </a:r>
          </a:p>
          <a:p>
            <a:pPr>
              <a:spcBef>
                <a:spcPts val="600"/>
              </a:spcBef>
              <a:spcAft>
                <a:spcPts val="0"/>
              </a:spcAft>
            </a:pPr>
            <a:r>
              <a:rPr lang="pt-BR" altLang="en-US" sz="3200" dirty="0">
                <a:latin typeface="+mn-lt"/>
              </a:rPr>
              <a:t>6. Força</a:t>
            </a:r>
          </a:p>
          <a:p>
            <a:pPr>
              <a:spcBef>
                <a:spcPts val="600"/>
              </a:spcBef>
              <a:spcAft>
                <a:spcPts val="0"/>
              </a:spcAft>
            </a:pPr>
            <a:r>
              <a:rPr lang="pt-BR" altLang="en-US" sz="3200" dirty="0">
                <a:latin typeface="+mn-lt"/>
              </a:rPr>
              <a:t>7. </a:t>
            </a:r>
            <a:r>
              <a:rPr lang="pt-BR" altLang="en-US" sz="3200" dirty="0">
                <a:solidFill>
                  <a:srgbClr val="FF0000"/>
                </a:solidFill>
                <a:latin typeface="+mn-lt"/>
              </a:rPr>
              <a:t>Ação-Reação (Newton 3)</a:t>
            </a:r>
          </a:p>
          <a:p>
            <a:pPr>
              <a:spcBef>
                <a:spcPts val="600"/>
              </a:spcBef>
              <a:spcAft>
                <a:spcPts val="0"/>
              </a:spcAft>
            </a:pPr>
            <a:r>
              <a:rPr lang="pt-BR" altLang="en-US" sz="3200" dirty="0">
                <a:latin typeface="+mn-lt"/>
              </a:rPr>
              <a:t>8. Força de reação (solo)</a:t>
            </a:r>
          </a:p>
        </p:txBody>
      </p:sp>
      <p:pic>
        <p:nvPicPr>
          <p:cNvPr id="1026" name="Picture 2" descr="http://www.fisioterapialajeado.com.br/imagens/levpesoerrado.jpg"/>
          <p:cNvPicPr>
            <a:picLocks noChangeAspect="1" noChangeArrowheads="1"/>
          </p:cNvPicPr>
          <p:nvPr/>
        </p:nvPicPr>
        <p:blipFill>
          <a:blip r:embed="rId2"/>
          <a:srcRect/>
          <a:stretch>
            <a:fillRect/>
          </a:stretch>
        </p:blipFill>
        <p:spPr bwMode="auto">
          <a:xfrm>
            <a:off x="6083935" y="2275840"/>
            <a:ext cx="2287270" cy="3438525"/>
          </a:xfrm>
          <a:prstGeom prst="rect">
            <a:avLst/>
          </a:prstGeom>
          <a:noFill/>
        </p:spPr>
      </p:pic>
    </p:spTree>
    <p:extLst>
      <p:ext uri="{BB962C8B-B14F-4D97-AF65-F5344CB8AC3E}">
        <p14:creationId xmlns:p14="http://schemas.microsoft.com/office/powerpoint/2010/main" val="2346606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B9EF1-14C7-4BBB-9379-F45DE0F5A07E}"/>
              </a:ext>
            </a:extLst>
          </p:cNvPr>
          <p:cNvSpPr>
            <a:spLocks noGrp="1"/>
          </p:cNvSpPr>
          <p:nvPr>
            <p:ph type="title"/>
          </p:nvPr>
        </p:nvSpPr>
        <p:spPr/>
        <p:txBody>
          <a:bodyPr>
            <a:normAutofit/>
          </a:bodyPr>
          <a:lstStyle/>
          <a:p>
            <a:pPr algn="ctr"/>
            <a:r>
              <a:rPr lang="pt-BR" sz="44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AVALIAÇÃO TEÓRICA: - </a:t>
            </a:r>
            <a:r>
              <a:rPr lang="pt-BR" sz="4400" b="1" dirty="0">
                <a:effectLst/>
                <a:latin typeface="Calibri" panose="020F0502020204030204" pitchFamily="34" charset="0"/>
                <a:ea typeface="Calibri" panose="020F0502020204030204" pitchFamily="34" charset="0"/>
                <a:cs typeface="Calibri" panose="020F0502020204030204" pitchFamily="34" charset="0"/>
              </a:rPr>
              <a:t>Peso 4</a:t>
            </a:r>
            <a:endParaRPr lang="pt-BR" dirty="0"/>
          </a:p>
        </p:txBody>
      </p:sp>
      <p:sp>
        <p:nvSpPr>
          <p:cNvPr id="3" name="Espaço Reservado para Conteúdo 2">
            <a:extLst>
              <a:ext uri="{FF2B5EF4-FFF2-40B4-BE49-F238E27FC236}">
                <a16:creationId xmlns:a16="http://schemas.microsoft.com/office/drawing/2014/main" id="{DAA9E6E6-56A9-4BDA-8F66-CC79573ECEC5}"/>
              </a:ext>
            </a:extLst>
          </p:cNvPr>
          <p:cNvSpPr>
            <a:spLocks noGrp="1"/>
          </p:cNvSpPr>
          <p:nvPr>
            <p:ph sz="half" idx="1"/>
          </p:nvPr>
        </p:nvSpPr>
        <p:spPr/>
        <p:txBody>
          <a:bodyPr/>
          <a:lstStyle/>
          <a:p>
            <a:endParaRPr lang="pt-BR"/>
          </a:p>
        </p:txBody>
      </p:sp>
      <p:sp>
        <p:nvSpPr>
          <p:cNvPr id="4" name="Espaço Reservado para Conteúdo 3">
            <a:extLst>
              <a:ext uri="{FF2B5EF4-FFF2-40B4-BE49-F238E27FC236}">
                <a16:creationId xmlns:a16="http://schemas.microsoft.com/office/drawing/2014/main" id="{DACF1518-44C3-47D9-AAF6-0F2A111D40D6}"/>
              </a:ext>
            </a:extLst>
          </p:cNvPr>
          <p:cNvSpPr>
            <a:spLocks noGrp="1"/>
          </p:cNvSpPr>
          <p:nvPr>
            <p:ph sz="half" idx="2"/>
          </p:nvPr>
        </p:nvSpPr>
        <p:spPr/>
        <p:txBody>
          <a:bodyPr/>
          <a:lstStyle/>
          <a:p>
            <a:endParaRPr lang="pt-BR"/>
          </a:p>
        </p:txBody>
      </p:sp>
    </p:spTree>
    <p:extLst>
      <p:ext uri="{BB962C8B-B14F-4D97-AF65-F5344CB8AC3E}">
        <p14:creationId xmlns:p14="http://schemas.microsoft.com/office/powerpoint/2010/main" val="132573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tângulo 1"/>
          <p:cNvSpPr>
            <a:spLocks noChangeArrowheads="1"/>
          </p:cNvSpPr>
          <p:nvPr/>
        </p:nvSpPr>
        <p:spPr bwMode="auto">
          <a:xfrm>
            <a:off x="1762509" y="434656"/>
            <a:ext cx="558415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pt-BR" sz="4400" b="1" dirty="0">
                <a:solidFill>
                  <a:srgbClr val="006600"/>
                </a:solidFill>
                <a:latin typeface="+mn-lt"/>
                <a:cs typeface="Arial" panose="020B0604020202020204" pitchFamily="34" charset="0"/>
              </a:rPr>
              <a:t>Para iniciar a Ginástica </a:t>
            </a:r>
          </a:p>
          <a:p>
            <a:pPr algn="ctr"/>
            <a:r>
              <a:rPr lang="pt-BR" sz="3200" b="1" dirty="0">
                <a:solidFill>
                  <a:srgbClr val="006600"/>
                </a:solidFill>
                <a:latin typeface="+mn-lt"/>
                <a:cs typeface="Arial" panose="020B0604020202020204" pitchFamily="34" charset="0"/>
              </a:rPr>
              <a:t>(Russell, 1975 - 2025)</a:t>
            </a:r>
          </a:p>
        </p:txBody>
      </p:sp>
      <p:sp>
        <p:nvSpPr>
          <p:cNvPr id="3" name="Text Box 2"/>
          <p:cNvSpPr txBox="1">
            <a:spLocks noChangeArrowheads="1"/>
          </p:cNvSpPr>
          <p:nvPr/>
        </p:nvSpPr>
        <p:spPr bwMode="auto">
          <a:xfrm>
            <a:off x="333375" y="2358390"/>
            <a:ext cx="8544560" cy="3999865"/>
          </a:xfrm>
          <a:prstGeom prst="rect">
            <a:avLst/>
          </a:prstGeom>
          <a:noFill/>
          <a:ln>
            <a:noFill/>
          </a:ln>
          <a:effectLst/>
        </p:spPr>
        <p:txBody>
          <a:bodyPr wrap="square">
            <a:spAutoFit/>
          </a:bodyPr>
          <a:lstStyle/>
          <a:p>
            <a:pPr algn="l">
              <a:lnSpc>
                <a:spcPct val="100000"/>
              </a:lnSpc>
              <a:spcBef>
                <a:spcPts val="1000"/>
              </a:spcBef>
              <a:spcAft>
                <a:spcPts val="0"/>
              </a:spcAft>
              <a:defRPr/>
            </a:pPr>
            <a:r>
              <a:rPr lang="pt-BR" sz="3600" b="1" dirty="0">
                <a:solidFill>
                  <a:srgbClr val="006600"/>
                </a:solidFill>
                <a:latin typeface="Calibri" panose="020F0502020204030204" charset="0"/>
                <a:cs typeface="Calibri" panose="020F0502020204030204" charset="0"/>
              </a:rPr>
              <a:t>Para entendimento dos </a:t>
            </a:r>
            <a:r>
              <a:rPr lang="pt-BR" sz="3600" b="1" u="sng" dirty="0">
                <a:solidFill>
                  <a:srgbClr val="006600"/>
                </a:solidFill>
                <a:latin typeface="Calibri" panose="020F0502020204030204" charset="0"/>
                <a:cs typeface="Calibri" panose="020F0502020204030204" charset="0"/>
              </a:rPr>
              <a:t>FUNDAMENTOS</a:t>
            </a:r>
          </a:p>
          <a:p>
            <a:pPr marL="457200" indent="-457200" algn="l">
              <a:lnSpc>
                <a:spcPct val="100000"/>
              </a:lnSpc>
              <a:spcBef>
                <a:spcPts val="1000"/>
              </a:spcBef>
              <a:spcAft>
                <a:spcPts val="0"/>
              </a:spcAft>
              <a:buFont typeface="Arial" panose="020B0604020202020204" pitchFamily="34" charset="0"/>
              <a:buChar char="•"/>
              <a:defRPr/>
            </a:pPr>
            <a:r>
              <a:rPr lang="pt-BR" sz="2800" dirty="0">
                <a:latin typeface="Calibri" panose="020F0502020204030204" charset="0"/>
                <a:cs typeface="Calibri" panose="020F0502020204030204" charset="0"/>
              </a:rPr>
              <a:t>Centro de Massa permanece dentro da Base</a:t>
            </a:r>
          </a:p>
          <a:p>
            <a:pPr marL="457200" indent="-457200" algn="l">
              <a:lnSpc>
                <a:spcPct val="100000"/>
              </a:lnSpc>
              <a:spcBef>
                <a:spcPts val="1000"/>
              </a:spcBef>
              <a:spcAft>
                <a:spcPts val="0"/>
              </a:spcAft>
              <a:buFont typeface="Arial" panose="020B0604020202020204" pitchFamily="34" charset="0"/>
              <a:buChar char="•"/>
              <a:defRPr/>
            </a:pPr>
            <a:r>
              <a:rPr lang="pt-BR" sz="2800" dirty="0">
                <a:latin typeface="Calibri" panose="020F0502020204030204" charset="0"/>
                <a:cs typeface="Calibri" panose="020F0502020204030204" charset="0"/>
              </a:rPr>
              <a:t>Centro de Massa desloca rapidamente</a:t>
            </a:r>
          </a:p>
          <a:p>
            <a:pPr marL="457200" indent="-457200" algn="l">
              <a:lnSpc>
                <a:spcPct val="100000"/>
              </a:lnSpc>
              <a:spcBef>
                <a:spcPts val="1000"/>
              </a:spcBef>
              <a:spcAft>
                <a:spcPts val="0"/>
              </a:spcAft>
              <a:buFont typeface="Arial" panose="020B0604020202020204" pitchFamily="34" charset="0"/>
              <a:buChar char="•"/>
              <a:defRPr/>
            </a:pPr>
            <a:r>
              <a:rPr lang="pt-BR" sz="2800" dirty="0">
                <a:latin typeface="Calibri" panose="020F0502020204030204" charset="0"/>
                <a:cs typeface="Calibri" panose="020F0502020204030204" charset="0"/>
              </a:rPr>
              <a:t>Centro de Massa desloca repetidamente</a:t>
            </a:r>
          </a:p>
          <a:p>
            <a:pPr marL="457200" indent="-457200" algn="l">
              <a:lnSpc>
                <a:spcPct val="100000"/>
              </a:lnSpc>
              <a:spcBef>
                <a:spcPts val="1000"/>
              </a:spcBef>
              <a:spcAft>
                <a:spcPts val="0"/>
              </a:spcAft>
              <a:buFont typeface="Arial" panose="020B0604020202020204" pitchFamily="34" charset="0"/>
              <a:buChar char="•"/>
              <a:defRPr/>
            </a:pPr>
            <a:r>
              <a:rPr lang="pt-BR" sz="2800" dirty="0">
                <a:latin typeface="Calibri" panose="020F0502020204030204" charset="0"/>
                <a:cs typeface="Calibri" panose="020F0502020204030204" charset="0"/>
              </a:rPr>
              <a:t>Corpo gira em torno do Centro de Massa (eixo interno)</a:t>
            </a:r>
          </a:p>
          <a:p>
            <a:pPr marL="457200" indent="-457200" algn="l">
              <a:lnSpc>
                <a:spcPct val="100000"/>
              </a:lnSpc>
              <a:spcBef>
                <a:spcPts val="1000"/>
              </a:spcBef>
              <a:spcAft>
                <a:spcPts val="0"/>
              </a:spcAft>
              <a:buFont typeface="Arial" panose="020B0604020202020204" pitchFamily="34" charset="0"/>
              <a:buChar char="•"/>
              <a:defRPr/>
            </a:pPr>
            <a:r>
              <a:rPr lang="pt-BR" sz="2800" dirty="0">
                <a:latin typeface="Calibri" panose="020F0502020204030204" charset="0"/>
                <a:cs typeface="Calibri" panose="020F0502020204030204" charset="0"/>
              </a:rPr>
              <a:t>Centro de Massa gira em torno de um eixo externo</a:t>
            </a:r>
          </a:p>
          <a:p>
            <a:pPr marL="457200" indent="-457200" algn="l">
              <a:lnSpc>
                <a:spcPct val="100000"/>
              </a:lnSpc>
              <a:spcBef>
                <a:spcPts val="1000"/>
              </a:spcBef>
              <a:spcAft>
                <a:spcPts val="0"/>
              </a:spcAft>
              <a:buFont typeface="Arial" panose="020B0604020202020204" pitchFamily="34" charset="0"/>
              <a:buChar char="•"/>
              <a:defRPr/>
            </a:pPr>
            <a:r>
              <a:rPr lang="pt-BR" sz="2800" dirty="0">
                <a:latin typeface="Calibri" panose="020F0502020204030204" charset="0"/>
                <a:cs typeface="Calibri" panose="020F0502020204030204" charset="0"/>
              </a:rPr>
              <a:t>Centro de Massa desacelera com segurança</a:t>
            </a:r>
          </a:p>
        </p:txBody>
      </p:sp>
    </p:spTree>
    <p:extLst>
      <p:ext uri="{BB962C8B-B14F-4D97-AF65-F5344CB8AC3E}">
        <p14:creationId xmlns:p14="http://schemas.microsoft.com/office/powerpoint/2010/main" val="381426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467" y="246876"/>
            <a:ext cx="2056534" cy="221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3" name="Text Box 1027"/>
          <p:cNvSpPr txBox="1">
            <a:spLocks noChangeArrowheads="1"/>
          </p:cNvSpPr>
          <p:nvPr/>
        </p:nvSpPr>
        <p:spPr bwMode="auto">
          <a:xfrm>
            <a:off x="5261416" y="500063"/>
            <a:ext cx="33202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Aterrissagens</a:t>
            </a:r>
          </a:p>
        </p:txBody>
      </p:sp>
      <p:sp>
        <p:nvSpPr>
          <p:cNvPr id="15364" name="Retângulo 5"/>
          <p:cNvSpPr>
            <a:spLocks noChangeArrowheads="1"/>
          </p:cNvSpPr>
          <p:nvPr/>
        </p:nvSpPr>
        <p:spPr bwMode="auto">
          <a:xfrm>
            <a:off x="428625" y="2581546"/>
            <a:ext cx="828675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buFont typeface="Wingdings" panose="05000000000000000000" pitchFamily="2" charset="2"/>
              <a:buChar char="v"/>
            </a:pPr>
            <a:r>
              <a:rPr lang="pt-BR" sz="2800" b="1" dirty="0">
                <a:solidFill>
                  <a:srgbClr val="0000FF"/>
                </a:solidFill>
                <a:latin typeface="+mn-lt"/>
                <a:cs typeface="Arial" panose="020B0604020202020204" pitchFamily="34" charset="0"/>
              </a:rPr>
              <a:t>Centro de Massa desacelera com segurança</a:t>
            </a:r>
          </a:p>
          <a:p>
            <a:pPr>
              <a:spcBef>
                <a:spcPts val="600"/>
              </a:spcBef>
            </a:pPr>
            <a:r>
              <a:rPr lang="pt-BR" sz="2800" dirty="0">
                <a:latin typeface="+mn-lt"/>
                <a:cs typeface="Arial" panose="020B0604020202020204" pitchFamily="34" charset="0"/>
              </a:rPr>
              <a:t>Atenuar a força das aterrissagens: </a:t>
            </a:r>
          </a:p>
          <a:p>
            <a:pPr lvl="1">
              <a:spcBef>
                <a:spcPts val="600"/>
              </a:spcBef>
            </a:pPr>
            <a:r>
              <a:rPr lang="pt-BR" sz="2400" dirty="0">
                <a:latin typeface="+mn-lt"/>
                <a:cs typeface="Arial" panose="020B0604020202020204" pitchFamily="34" charset="0"/>
              </a:rPr>
              <a:t>Ampliar tempo</a:t>
            </a:r>
          </a:p>
          <a:p>
            <a:pPr lvl="1">
              <a:spcBef>
                <a:spcPts val="600"/>
              </a:spcBef>
            </a:pPr>
            <a:r>
              <a:rPr lang="pt-BR" sz="2400" dirty="0">
                <a:latin typeface="+mn-lt"/>
                <a:cs typeface="Arial" panose="020B0604020202020204" pitchFamily="34" charset="0"/>
              </a:rPr>
              <a:t>Ampliar a superfície de contato</a:t>
            </a:r>
          </a:p>
        </p:txBody>
      </p:sp>
      <p:pic>
        <p:nvPicPr>
          <p:cNvPr id="5122" name="Picture 2" descr="Landings - Educagym - Educational Gymnastics for Physica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57" y="4800188"/>
            <a:ext cx="1843901" cy="197208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ites.google.com/site/gymnasticsatschool/_/rsrc/1384972335359/resources/skills-and-progressions/landings/landing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7922" y="5109873"/>
            <a:ext cx="2814364" cy="156238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ites.google.com/site/gymnasticsatschool/_/rsrc/1384972333445/resources/skills-and-progressions/landings/landing3.gif?height=108&amp;width=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4550" y="4955391"/>
            <a:ext cx="2663020" cy="14897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4786" y="4684631"/>
            <a:ext cx="1506010" cy="1931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225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7"/>
          <p:cNvSpPr txBox="1">
            <a:spLocks noChangeArrowheads="1"/>
          </p:cNvSpPr>
          <p:nvPr/>
        </p:nvSpPr>
        <p:spPr bwMode="auto">
          <a:xfrm>
            <a:off x="5548313" y="260350"/>
            <a:ext cx="33202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Aterrissagens</a:t>
            </a:r>
          </a:p>
        </p:txBody>
      </p:sp>
      <p:sp>
        <p:nvSpPr>
          <p:cNvPr id="16387" name="Text Box 1029"/>
          <p:cNvSpPr txBox="1">
            <a:spLocks noChangeArrowheads="1"/>
          </p:cNvSpPr>
          <p:nvPr/>
        </p:nvSpPr>
        <p:spPr bwMode="auto">
          <a:xfrm>
            <a:off x="4356238" y="1596909"/>
            <a:ext cx="240636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TIPOS</a:t>
            </a:r>
          </a:p>
          <a:p>
            <a:r>
              <a:rPr lang="pt-BR" sz="2800" dirty="0">
                <a:latin typeface="+mn-lt"/>
                <a:cs typeface="Arial" panose="020B0604020202020204" pitchFamily="34" charset="0"/>
              </a:rPr>
              <a:t>Sobre os pés</a:t>
            </a:r>
          </a:p>
          <a:p>
            <a:r>
              <a:rPr lang="pt-BR" sz="2800" dirty="0">
                <a:latin typeface="+mn-lt"/>
                <a:cs typeface="Arial" panose="020B0604020202020204" pitchFamily="34" charset="0"/>
              </a:rPr>
              <a:t>Sobre as mãos</a:t>
            </a:r>
          </a:p>
          <a:p>
            <a:r>
              <a:rPr lang="pt-BR" sz="2800" dirty="0">
                <a:latin typeface="+mn-lt"/>
                <a:cs typeface="Arial" panose="020B0604020202020204" pitchFamily="34" charset="0"/>
              </a:rPr>
              <a:t>Sobre as costas</a:t>
            </a:r>
          </a:p>
          <a:p>
            <a:r>
              <a:rPr lang="pt-BR" sz="2800" dirty="0">
                <a:latin typeface="+mn-lt"/>
                <a:cs typeface="Arial" panose="020B0604020202020204" pitchFamily="34" charset="0"/>
              </a:rPr>
              <a:t>Em rotação</a:t>
            </a:r>
          </a:p>
        </p:txBody>
      </p:sp>
      <p:sp>
        <p:nvSpPr>
          <p:cNvPr id="16388" name="Text Box 1030"/>
          <p:cNvSpPr txBox="1">
            <a:spLocks noChangeArrowheads="1"/>
          </p:cNvSpPr>
          <p:nvPr/>
        </p:nvSpPr>
        <p:spPr bwMode="auto">
          <a:xfrm>
            <a:off x="6256323" y="3979847"/>
            <a:ext cx="264219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VARIAÇÕES</a:t>
            </a:r>
          </a:p>
          <a:p>
            <a:r>
              <a:rPr lang="pt-BR" sz="2800" dirty="0">
                <a:latin typeface="+mn-lt"/>
                <a:cs typeface="Arial" panose="020B0604020202020204" pitchFamily="34" charset="0"/>
              </a:rPr>
              <a:t>Alturas</a:t>
            </a:r>
          </a:p>
          <a:p>
            <a:r>
              <a:rPr lang="pt-BR" sz="2800" dirty="0">
                <a:latin typeface="+mn-lt"/>
                <a:cs typeface="Arial" panose="020B0604020202020204" pitchFamily="34" charset="0"/>
              </a:rPr>
              <a:t>Direções</a:t>
            </a:r>
          </a:p>
          <a:p>
            <a:r>
              <a:rPr lang="pt-BR" sz="2800" dirty="0">
                <a:latin typeface="+mn-lt"/>
                <a:cs typeface="Arial" panose="020B0604020202020204" pitchFamily="34" charset="0"/>
              </a:rPr>
              <a:t>Formas do corpo</a:t>
            </a:r>
          </a:p>
          <a:p>
            <a:r>
              <a:rPr lang="pt-BR" sz="2800" dirty="0">
                <a:latin typeface="+mn-lt"/>
                <a:cs typeface="Arial" panose="020B0604020202020204" pitchFamily="34" charset="0"/>
              </a:rPr>
              <a:t>Superfícies</a:t>
            </a:r>
          </a:p>
          <a:p>
            <a:r>
              <a:rPr lang="pt-BR" sz="2800" dirty="0">
                <a:latin typeface="+mn-lt"/>
                <a:cs typeface="Arial" panose="020B0604020202020204" pitchFamily="34" charset="0"/>
              </a:rPr>
              <a:t>Equipamentos</a:t>
            </a:r>
          </a:p>
        </p:txBody>
      </p:sp>
      <p:pic>
        <p:nvPicPr>
          <p:cNvPr id="6"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 y="17466"/>
            <a:ext cx="4147809" cy="685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956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4283" y="344598"/>
            <a:ext cx="3532188" cy="161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3343275" y="214313"/>
            <a:ext cx="558641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pt-BR" sz="4400" b="1" dirty="0">
                <a:solidFill>
                  <a:srgbClr val="006600"/>
                </a:solidFill>
                <a:latin typeface="+mn-lt"/>
                <a:cs typeface="Arial" panose="020B0604020202020204" pitchFamily="34" charset="0"/>
              </a:rPr>
              <a:t>Posições </a:t>
            </a:r>
          </a:p>
          <a:p>
            <a:pPr algn="ctr"/>
            <a:r>
              <a:rPr lang="pt-BR" sz="4400" b="1" dirty="0">
                <a:solidFill>
                  <a:srgbClr val="006600"/>
                </a:solidFill>
                <a:latin typeface="+mn-lt"/>
                <a:cs typeface="Arial" panose="020B0604020202020204" pitchFamily="34" charset="0"/>
              </a:rPr>
              <a:t>estacionárias</a:t>
            </a:r>
          </a:p>
        </p:txBody>
      </p:sp>
      <p:sp>
        <p:nvSpPr>
          <p:cNvPr id="26629" name="Retângulo 5"/>
          <p:cNvSpPr>
            <a:spLocks noChangeArrowheads="1"/>
          </p:cNvSpPr>
          <p:nvPr/>
        </p:nvSpPr>
        <p:spPr bwMode="auto">
          <a:xfrm>
            <a:off x="528646" y="2357398"/>
            <a:ext cx="85725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buFont typeface="Wingdings" panose="05000000000000000000" pitchFamily="2" charset="2"/>
              <a:buChar char="v"/>
            </a:pPr>
            <a:r>
              <a:rPr lang="pt-BR" sz="2800" dirty="0">
                <a:solidFill>
                  <a:srgbClr val="0000FF"/>
                </a:solidFill>
                <a:latin typeface="+mn-lt"/>
                <a:cs typeface="Arial" panose="020B0604020202020204" pitchFamily="34" charset="0"/>
              </a:rPr>
              <a:t>Centro de Massa permanece dentro da Base</a:t>
            </a:r>
          </a:p>
          <a:p>
            <a:pPr>
              <a:spcBef>
                <a:spcPts val="600"/>
              </a:spcBef>
            </a:pPr>
            <a:r>
              <a:rPr lang="pt-BR" sz="2800" dirty="0">
                <a:latin typeface="+mn-lt"/>
                <a:cs typeface="Arial" panose="020B0604020202020204" pitchFamily="34" charset="0"/>
              </a:rPr>
              <a:t>Aumentar a estabilidade:</a:t>
            </a:r>
          </a:p>
          <a:p>
            <a:pPr lvl="1">
              <a:spcBef>
                <a:spcPts val="600"/>
              </a:spcBef>
            </a:pPr>
            <a:r>
              <a:rPr lang="pt-BR" sz="2400" dirty="0">
                <a:latin typeface="+mn-lt"/>
                <a:cs typeface="Arial" panose="020B0604020202020204" pitchFamily="34" charset="0"/>
              </a:rPr>
              <a:t>Abaixar o CM</a:t>
            </a:r>
          </a:p>
          <a:p>
            <a:pPr lvl="1">
              <a:spcBef>
                <a:spcPts val="600"/>
              </a:spcBef>
            </a:pPr>
            <a:r>
              <a:rPr lang="pt-BR" sz="2400" dirty="0">
                <a:latin typeface="+mn-lt"/>
                <a:cs typeface="Arial" panose="020B0604020202020204" pitchFamily="34" charset="0"/>
              </a:rPr>
              <a:t>Manter corpo rígido</a:t>
            </a:r>
          </a:p>
          <a:p>
            <a:pPr lvl="1">
              <a:spcBef>
                <a:spcPts val="600"/>
              </a:spcBef>
            </a:pPr>
            <a:r>
              <a:rPr lang="pt-BR" sz="2400" dirty="0">
                <a:latin typeface="+mn-lt"/>
                <a:cs typeface="Arial" panose="020B0604020202020204" pitchFamily="34" charset="0"/>
              </a:rPr>
              <a:t>Ampliar base de apoio</a:t>
            </a:r>
          </a:p>
        </p:txBody>
      </p:sp>
      <p:pic>
        <p:nvPicPr>
          <p:cNvPr id="11266" name="Picture 2" descr="Sample Lesson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3" y="5502277"/>
            <a:ext cx="3086808" cy="12700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INÁSTICA ACROBÁT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6366" y="4940491"/>
            <a:ext cx="4044782" cy="18810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ample Lesson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3" y="5502277"/>
            <a:ext cx="2777135" cy="1355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ВИС"/>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403" y="4672874"/>
            <a:ext cx="3736186" cy="217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971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4464086" y="258768"/>
            <a:ext cx="470850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pt-BR" sz="4400" b="1" dirty="0">
                <a:solidFill>
                  <a:srgbClr val="006600"/>
                </a:solidFill>
                <a:latin typeface="+mn-lt"/>
                <a:cs typeface="Arial" panose="020B0604020202020204" pitchFamily="34" charset="0"/>
              </a:rPr>
              <a:t>Posições </a:t>
            </a:r>
          </a:p>
          <a:p>
            <a:pPr algn="ctr"/>
            <a:r>
              <a:rPr lang="pt-BR" sz="4400" b="1" dirty="0">
                <a:solidFill>
                  <a:srgbClr val="006600"/>
                </a:solidFill>
                <a:latin typeface="+mn-lt"/>
                <a:cs typeface="Arial" panose="020B0604020202020204" pitchFamily="34" charset="0"/>
              </a:rPr>
              <a:t>estacionárias</a:t>
            </a:r>
          </a:p>
        </p:txBody>
      </p:sp>
      <p:sp>
        <p:nvSpPr>
          <p:cNvPr id="27652" name="Text Box 5"/>
          <p:cNvSpPr txBox="1">
            <a:spLocks noChangeArrowheads="1"/>
          </p:cNvSpPr>
          <p:nvPr/>
        </p:nvSpPr>
        <p:spPr bwMode="auto">
          <a:xfrm>
            <a:off x="6327775" y="2612934"/>
            <a:ext cx="247849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VARIAÇÕES</a:t>
            </a:r>
          </a:p>
          <a:p>
            <a:r>
              <a:rPr lang="pt-BR" sz="2800" dirty="0">
                <a:latin typeface="+mn-lt"/>
                <a:cs typeface="Arial" panose="020B0604020202020204" pitchFamily="34" charset="0"/>
              </a:rPr>
              <a:t>Equipamentos</a:t>
            </a:r>
          </a:p>
          <a:p>
            <a:r>
              <a:rPr lang="pt-BR" sz="2800" dirty="0">
                <a:latin typeface="+mn-lt"/>
                <a:cs typeface="Arial" panose="020B0604020202020204" pitchFamily="34" charset="0"/>
              </a:rPr>
              <a:t>Partes do corpo</a:t>
            </a:r>
          </a:p>
          <a:p>
            <a:r>
              <a:rPr lang="pt-BR" sz="2800" dirty="0">
                <a:latin typeface="+mn-lt"/>
                <a:cs typeface="Arial" panose="020B0604020202020204" pitchFamily="34" charset="0"/>
              </a:rPr>
              <a:t>Configurações</a:t>
            </a:r>
          </a:p>
        </p:txBody>
      </p:sp>
      <p:pic>
        <p:nvPicPr>
          <p:cNvPr id="2050" name="Picture 2" descr="C:\Users\Myrian\Desktop\Posições Estacionár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80" y="258767"/>
            <a:ext cx="4968912" cy="506385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5274901" y="4841860"/>
            <a:ext cx="188545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TIPOS</a:t>
            </a:r>
          </a:p>
          <a:p>
            <a:r>
              <a:rPr lang="pt-BR" sz="2800" dirty="0">
                <a:latin typeface="+mn-lt"/>
                <a:cs typeface="Arial" panose="020B0604020202020204" pitchFamily="34" charset="0"/>
              </a:rPr>
              <a:t>Equilíbrios</a:t>
            </a:r>
          </a:p>
          <a:p>
            <a:r>
              <a:rPr lang="pt-BR" sz="2800" dirty="0">
                <a:latin typeface="+mn-lt"/>
                <a:cs typeface="Arial" panose="020B0604020202020204" pitchFamily="34" charset="0"/>
              </a:rPr>
              <a:t>Apoios</a:t>
            </a:r>
          </a:p>
          <a:p>
            <a:r>
              <a:rPr lang="pt-BR" sz="2800" dirty="0">
                <a:latin typeface="+mn-lt"/>
                <a:cs typeface="Arial" panose="020B0604020202020204" pitchFamily="34" charset="0"/>
              </a:rPr>
              <a:t>Suspensões</a:t>
            </a:r>
          </a:p>
        </p:txBody>
      </p:sp>
      <p:sp>
        <p:nvSpPr>
          <p:cNvPr id="2" name="Retângulo 1"/>
          <p:cNvSpPr/>
          <p:nvPr/>
        </p:nvSpPr>
        <p:spPr>
          <a:xfrm flipV="1">
            <a:off x="407654" y="4953833"/>
            <a:ext cx="4321325" cy="1717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1478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5141913" y="333375"/>
            <a:ext cx="375808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Deslocamentos</a:t>
            </a:r>
          </a:p>
        </p:txBody>
      </p:sp>
      <p:sp>
        <p:nvSpPr>
          <p:cNvPr id="21507" name="Text Box 4"/>
          <p:cNvSpPr txBox="1">
            <a:spLocks noChangeArrowheads="1"/>
          </p:cNvSpPr>
          <p:nvPr/>
        </p:nvSpPr>
        <p:spPr bwMode="auto">
          <a:xfrm>
            <a:off x="2319398" y="4129080"/>
            <a:ext cx="384451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TIPOS</a:t>
            </a:r>
          </a:p>
          <a:p>
            <a:r>
              <a:rPr lang="pt-BR" sz="2800" dirty="0">
                <a:latin typeface="+mn-lt"/>
                <a:cs typeface="Arial" panose="020B0604020202020204" pitchFamily="34" charset="0"/>
              </a:rPr>
              <a:t>Sobre os pés</a:t>
            </a:r>
          </a:p>
          <a:p>
            <a:r>
              <a:rPr lang="pt-BR" sz="2800" dirty="0">
                <a:latin typeface="+mn-lt"/>
                <a:cs typeface="Arial" panose="020B0604020202020204" pitchFamily="34" charset="0"/>
              </a:rPr>
              <a:t>Em apoio</a:t>
            </a:r>
          </a:p>
          <a:p>
            <a:r>
              <a:rPr lang="pt-BR" sz="2800" dirty="0">
                <a:latin typeface="+mn-lt"/>
                <a:cs typeface="Arial" panose="020B0604020202020204" pitchFamily="34" charset="0"/>
              </a:rPr>
              <a:t>Sobre os equipamentos</a:t>
            </a:r>
          </a:p>
          <a:p>
            <a:r>
              <a:rPr lang="pt-BR" sz="2800" dirty="0">
                <a:latin typeface="+mn-lt"/>
                <a:cs typeface="Arial" panose="020B0604020202020204" pitchFamily="34" charset="0"/>
              </a:rPr>
              <a:t>Em suspensão</a:t>
            </a:r>
          </a:p>
          <a:p>
            <a:r>
              <a:rPr lang="pt-BR" sz="2800" dirty="0">
                <a:latin typeface="+mn-lt"/>
                <a:cs typeface="Arial" panose="020B0604020202020204" pitchFamily="34" charset="0"/>
              </a:rPr>
              <a:t>Em outros fundamentos</a:t>
            </a:r>
          </a:p>
        </p:txBody>
      </p:sp>
      <p:sp>
        <p:nvSpPr>
          <p:cNvPr id="21508" name="Text Box 5"/>
          <p:cNvSpPr txBox="1">
            <a:spLocks noChangeArrowheads="1"/>
          </p:cNvSpPr>
          <p:nvPr/>
        </p:nvSpPr>
        <p:spPr bwMode="auto">
          <a:xfrm>
            <a:off x="5222890" y="1422311"/>
            <a:ext cx="357174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VARIAÇÕES</a:t>
            </a:r>
          </a:p>
          <a:p>
            <a:r>
              <a:rPr lang="pt-BR" sz="2800" dirty="0">
                <a:latin typeface="+mn-lt"/>
                <a:cs typeface="Arial" panose="020B0604020202020204" pitchFamily="34" charset="0"/>
              </a:rPr>
              <a:t>Direções</a:t>
            </a:r>
          </a:p>
          <a:p>
            <a:r>
              <a:rPr lang="pt-BR" sz="2800" dirty="0">
                <a:latin typeface="+mn-lt"/>
                <a:cs typeface="Arial" panose="020B0604020202020204" pitchFamily="34" charset="0"/>
              </a:rPr>
              <a:t>Trajetórias</a:t>
            </a:r>
          </a:p>
          <a:p>
            <a:r>
              <a:rPr lang="pt-BR" sz="2800" dirty="0">
                <a:latin typeface="+mn-lt"/>
                <a:cs typeface="Arial" panose="020B0604020202020204" pitchFamily="34" charset="0"/>
              </a:rPr>
              <a:t>Níveis</a:t>
            </a:r>
          </a:p>
          <a:p>
            <a:r>
              <a:rPr lang="pt-BR" sz="2800" dirty="0">
                <a:latin typeface="+mn-lt"/>
                <a:cs typeface="Arial" panose="020B0604020202020204" pitchFamily="34" charset="0"/>
              </a:rPr>
              <a:t>Ritmo</a:t>
            </a:r>
          </a:p>
          <a:p>
            <a:r>
              <a:rPr lang="pt-BR" sz="2800" dirty="0">
                <a:latin typeface="+mn-lt"/>
                <a:cs typeface="Arial" panose="020B0604020202020204" pitchFamily="34" charset="0"/>
              </a:rPr>
              <a:t>Equipamentos</a:t>
            </a:r>
          </a:p>
          <a:p>
            <a:r>
              <a:rPr lang="pt-BR" sz="2800" dirty="0">
                <a:latin typeface="+mn-lt"/>
                <a:cs typeface="Arial" panose="020B0604020202020204" pitchFamily="34" charset="0"/>
              </a:rPr>
              <a:t>Partes do corpo (apoio)</a:t>
            </a:r>
          </a:p>
        </p:txBody>
      </p:sp>
      <p:pic>
        <p:nvPicPr>
          <p:cNvPr id="21509"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531" y="145121"/>
            <a:ext cx="4491605" cy="390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2454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424" y="299220"/>
            <a:ext cx="4248150" cy="142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3555" name="Text Box 3"/>
          <p:cNvSpPr txBox="1">
            <a:spLocks noChangeArrowheads="1"/>
          </p:cNvSpPr>
          <p:nvPr/>
        </p:nvSpPr>
        <p:spPr bwMode="auto">
          <a:xfrm>
            <a:off x="6335713" y="571500"/>
            <a:ext cx="1574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Saltos</a:t>
            </a:r>
          </a:p>
        </p:txBody>
      </p:sp>
      <p:sp>
        <p:nvSpPr>
          <p:cNvPr id="23557" name="Retângulo 5"/>
          <p:cNvSpPr>
            <a:spLocks noChangeArrowheads="1"/>
          </p:cNvSpPr>
          <p:nvPr/>
        </p:nvSpPr>
        <p:spPr bwMode="auto">
          <a:xfrm>
            <a:off x="500070" y="2319307"/>
            <a:ext cx="8501063"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buFont typeface="Wingdings" panose="05000000000000000000" pitchFamily="2" charset="2"/>
              <a:buChar char="v"/>
            </a:pPr>
            <a:r>
              <a:rPr lang="pt-BR" sz="2800" b="1" dirty="0">
                <a:solidFill>
                  <a:srgbClr val="0000FF"/>
                </a:solidFill>
                <a:latin typeface="+mn-lt"/>
                <a:cs typeface="Arial" panose="020B0604020202020204" pitchFamily="34" charset="0"/>
              </a:rPr>
              <a:t>Centro de Massa desloca rapidamente</a:t>
            </a:r>
          </a:p>
          <a:p>
            <a:pPr>
              <a:spcBef>
                <a:spcPts val="600"/>
              </a:spcBef>
            </a:pPr>
            <a:r>
              <a:rPr lang="pt-BR" sz="2800" dirty="0">
                <a:latin typeface="+mn-lt"/>
                <a:cs typeface="Arial" panose="020B0604020202020204" pitchFamily="34" charset="0"/>
              </a:rPr>
              <a:t>Aplicar força diretamente no CM</a:t>
            </a:r>
          </a:p>
          <a:p>
            <a:pPr>
              <a:spcBef>
                <a:spcPts val="600"/>
              </a:spcBef>
            </a:pPr>
            <a:r>
              <a:rPr lang="pt-BR" sz="2800" dirty="0">
                <a:latin typeface="+mn-lt"/>
                <a:cs typeface="Arial" panose="020B0604020202020204" pitchFamily="34" charset="0"/>
              </a:rPr>
              <a:t>	</a:t>
            </a:r>
            <a:r>
              <a:rPr lang="pt-BR" sz="2400" dirty="0">
                <a:latin typeface="+mn-lt"/>
                <a:cs typeface="Arial" panose="020B0604020202020204" pitchFamily="34" charset="0"/>
              </a:rPr>
              <a:t>Desenvolver potência muscular (explosão)</a:t>
            </a:r>
          </a:p>
          <a:p>
            <a:pPr>
              <a:spcBef>
                <a:spcPts val="600"/>
              </a:spcBef>
            </a:pPr>
            <a:r>
              <a:rPr lang="pt-BR" sz="2400" dirty="0">
                <a:latin typeface="+mn-lt"/>
                <a:cs typeface="Arial" panose="020B0604020202020204" pitchFamily="34" charset="0"/>
              </a:rPr>
              <a:t>	Manter corpo rígido</a:t>
            </a:r>
          </a:p>
        </p:txBody>
      </p:sp>
      <p:pic>
        <p:nvPicPr>
          <p:cNvPr id="8" name="Picture 2" descr="Our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402" y="4955769"/>
            <a:ext cx="2330566" cy="175467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SA Gym for All Gym Challe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4941" y="5089734"/>
            <a:ext cx="3833447" cy="15573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92" y="5228768"/>
            <a:ext cx="2294000" cy="148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110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p:cNvSpPr txBox="1">
            <a:spLocks noChangeArrowheads="1"/>
          </p:cNvSpPr>
          <p:nvPr/>
        </p:nvSpPr>
        <p:spPr bwMode="auto">
          <a:xfrm>
            <a:off x="6958013" y="549275"/>
            <a:ext cx="15748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Saltos</a:t>
            </a:r>
          </a:p>
        </p:txBody>
      </p:sp>
      <p:sp>
        <p:nvSpPr>
          <p:cNvPr id="24579" name="Text Box 4"/>
          <p:cNvSpPr txBox="1">
            <a:spLocks noChangeArrowheads="1"/>
          </p:cNvSpPr>
          <p:nvPr/>
        </p:nvSpPr>
        <p:spPr bwMode="auto">
          <a:xfrm>
            <a:off x="4086352" y="4410060"/>
            <a:ext cx="230383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TIPOS</a:t>
            </a:r>
          </a:p>
          <a:p>
            <a:r>
              <a:rPr lang="pt-BR" sz="2800" dirty="0">
                <a:latin typeface="+mn-lt"/>
                <a:cs typeface="Arial" panose="020B0604020202020204" pitchFamily="34" charset="0"/>
              </a:rPr>
              <a:t>De um pé</a:t>
            </a:r>
          </a:p>
          <a:p>
            <a:r>
              <a:rPr lang="pt-BR" sz="2800" dirty="0">
                <a:latin typeface="+mn-lt"/>
                <a:cs typeface="Arial" panose="020B0604020202020204" pitchFamily="34" charset="0"/>
              </a:rPr>
              <a:t>Dos pés</a:t>
            </a:r>
          </a:p>
          <a:p>
            <a:r>
              <a:rPr lang="pt-BR" sz="2800" dirty="0">
                <a:latin typeface="+mn-lt"/>
                <a:cs typeface="Arial" panose="020B0604020202020204" pitchFamily="34" charset="0"/>
              </a:rPr>
              <a:t>Das mãos</a:t>
            </a:r>
          </a:p>
          <a:p>
            <a:r>
              <a:rPr lang="pt-BR" sz="2800" dirty="0">
                <a:latin typeface="+mn-lt"/>
                <a:cs typeface="Arial" panose="020B0604020202020204" pitchFamily="34" charset="0"/>
              </a:rPr>
              <a:t>De pés e mãos</a:t>
            </a:r>
          </a:p>
        </p:txBody>
      </p:sp>
      <p:sp>
        <p:nvSpPr>
          <p:cNvPr id="24580" name="Text Box 6"/>
          <p:cNvSpPr txBox="1">
            <a:spLocks noChangeArrowheads="1"/>
          </p:cNvSpPr>
          <p:nvPr/>
        </p:nvSpPr>
        <p:spPr bwMode="auto">
          <a:xfrm>
            <a:off x="5400710" y="2214460"/>
            <a:ext cx="367254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VARIAÇÕES</a:t>
            </a:r>
          </a:p>
          <a:p>
            <a:r>
              <a:rPr lang="pt-BR" sz="2800" dirty="0">
                <a:latin typeface="+mn-lt"/>
                <a:cs typeface="Arial" panose="020B0604020202020204" pitchFamily="34" charset="0"/>
              </a:rPr>
              <a:t>Configuração</a:t>
            </a:r>
          </a:p>
          <a:p>
            <a:r>
              <a:rPr lang="pt-BR" sz="2800" dirty="0">
                <a:latin typeface="+mn-lt"/>
                <a:cs typeface="Arial" panose="020B0604020202020204" pitchFamily="34" charset="0"/>
              </a:rPr>
              <a:t>Equipamento propulsão</a:t>
            </a:r>
          </a:p>
          <a:p>
            <a:r>
              <a:rPr lang="pt-BR" sz="2800" dirty="0">
                <a:latin typeface="+mn-lt"/>
                <a:cs typeface="Arial" panose="020B0604020202020204" pitchFamily="34" charset="0"/>
              </a:rPr>
              <a:t>Equipamento</a:t>
            </a:r>
          </a:p>
        </p:txBody>
      </p:sp>
      <p:pic>
        <p:nvPicPr>
          <p:cNvPr id="24581" name="Image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60350"/>
            <a:ext cx="4779291" cy="3797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80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555630"/>
            <a:ext cx="4596184"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5946614" y="509593"/>
            <a:ext cx="22431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Balanços</a:t>
            </a:r>
          </a:p>
        </p:txBody>
      </p:sp>
      <p:sp>
        <p:nvSpPr>
          <p:cNvPr id="33797" name="Retângulo 5"/>
          <p:cNvSpPr>
            <a:spLocks noChangeArrowheads="1"/>
          </p:cNvSpPr>
          <p:nvPr/>
        </p:nvSpPr>
        <p:spPr bwMode="auto">
          <a:xfrm>
            <a:off x="400057" y="2486025"/>
            <a:ext cx="8643937"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buFont typeface="Wingdings" panose="05000000000000000000" pitchFamily="2" charset="2"/>
              <a:buChar char="v"/>
            </a:pPr>
            <a:r>
              <a:rPr lang="pt-BR" sz="2800" b="1" dirty="0">
                <a:solidFill>
                  <a:srgbClr val="0000FF"/>
                </a:solidFill>
                <a:latin typeface="+mn-lt"/>
                <a:cs typeface="Arial" panose="020B0604020202020204" pitchFamily="34" charset="0"/>
              </a:rPr>
              <a:t>Centro de Massa gira em torno de um eixo externo</a:t>
            </a:r>
          </a:p>
          <a:p>
            <a:pPr>
              <a:spcBef>
                <a:spcPts val="600"/>
              </a:spcBef>
            </a:pPr>
            <a:r>
              <a:rPr lang="pt-BR" sz="2800" dirty="0">
                <a:latin typeface="+mn-lt"/>
                <a:cs typeface="Arial" panose="020B0604020202020204" pitchFamily="34" charset="0"/>
              </a:rPr>
              <a:t>Mover CM (perto/longe) em torno do eixo</a:t>
            </a:r>
          </a:p>
          <a:p>
            <a:pPr>
              <a:spcBef>
                <a:spcPts val="600"/>
              </a:spcBef>
            </a:pPr>
            <a:r>
              <a:rPr lang="pt-BR" sz="2800" dirty="0">
                <a:latin typeface="+mn-lt"/>
                <a:cs typeface="Arial" panose="020B0604020202020204" pitchFamily="34" charset="0"/>
              </a:rPr>
              <a:t>	</a:t>
            </a:r>
            <a:r>
              <a:rPr lang="pt-BR" sz="2400" dirty="0">
                <a:latin typeface="+mn-lt"/>
                <a:cs typeface="Arial" panose="020B0604020202020204" pitchFamily="34" charset="0"/>
              </a:rPr>
              <a:t>Fases ascendente e descendente</a:t>
            </a:r>
          </a:p>
        </p:txBody>
      </p:sp>
      <p:pic>
        <p:nvPicPr>
          <p:cNvPr id="12290" name="Picture 2" descr="Skill Bucket: PB-Long Sw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6" y="4786313"/>
            <a:ext cx="2989985" cy="202406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onditioning and Drills for an AWESOME Undersw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5005387"/>
            <a:ext cx="2181533" cy="16906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senho de Performance de ginástica nas argolas para colori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199" y="4331671"/>
            <a:ext cx="1896640" cy="252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342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6361113" y="427038"/>
            <a:ext cx="22431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Balanços</a:t>
            </a:r>
          </a:p>
        </p:txBody>
      </p:sp>
      <p:sp>
        <p:nvSpPr>
          <p:cNvPr id="34819" name="Text Box 5"/>
          <p:cNvSpPr txBox="1">
            <a:spLocks noChangeArrowheads="1"/>
          </p:cNvSpPr>
          <p:nvPr/>
        </p:nvSpPr>
        <p:spPr bwMode="auto">
          <a:xfrm>
            <a:off x="2767091" y="4756134"/>
            <a:ext cx="214058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TIPOS</a:t>
            </a:r>
          </a:p>
          <a:p>
            <a:r>
              <a:rPr lang="pt-BR" sz="2800" dirty="0">
                <a:latin typeface="+mn-lt"/>
                <a:cs typeface="Arial" panose="020B0604020202020204" pitchFamily="34" charset="0"/>
              </a:rPr>
              <a:t>Suspensão</a:t>
            </a:r>
          </a:p>
          <a:p>
            <a:r>
              <a:rPr lang="pt-BR" sz="2800" dirty="0">
                <a:latin typeface="+mn-lt"/>
                <a:cs typeface="Arial" panose="020B0604020202020204" pitchFamily="34" charset="0"/>
              </a:rPr>
              <a:t>Apoio</a:t>
            </a:r>
          </a:p>
          <a:p>
            <a:r>
              <a:rPr lang="pt-BR" sz="2800" dirty="0">
                <a:latin typeface="+mn-lt"/>
                <a:cs typeface="Arial" panose="020B0604020202020204" pitchFamily="34" charset="0"/>
              </a:rPr>
              <a:t>Combinações</a:t>
            </a:r>
          </a:p>
        </p:txBody>
      </p:sp>
      <p:sp>
        <p:nvSpPr>
          <p:cNvPr id="34820" name="Text Box 6"/>
          <p:cNvSpPr txBox="1">
            <a:spLocks noChangeArrowheads="1"/>
          </p:cNvSpPr>
          <p:nvPr/>
        </p:nvSpPr>
        <p:spPr bwMode="auto">
          <a:xfrm>
            <a:off x="5052594" y="1876356"/>
            <a:ext cx="3841052"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nSpc>
                <a:spcPct val="90000"/>
              </a:lnSpc>
            </a:pPr>
            <a:r>
              <a:rPr lang="pt-BR" sz="2800" b="1" dirty="0">
                <a:solidFill>
                  <a:srgbClr val="006600"/>
                </a:solidFill>
                <a:latin typeface="+mn-lt"/>
                <a:cs typeface="Arial" panose="020B0604020202020204" pitchFamily="34" charset="0"/>
              </a:rPr>
              <a:t>VARIAÇÕES</a:t>
            </a:r>
          </a:p>
          <a:p>
            <a:pPr>
              <a:lnSpc>
                <a:spcPct val="90000"/>
              </a:lnSpc>
            </a:pPr>
            <a:r>
              <a:rPr lang="pt-BR" sz="2800" dirty="0">
                <a:latin typeface="+mn-lt"/>
                <a:cs typeface="Arial" panose="020B0604020202020204" pitchFamily="34" charset="0"/>
              </a:rPr>
              <a:t>Empunhaduras</a:t>
            </a:r>
          </a:p>
          <a:p>
            <a:pPr>
              <a:lnSpc>
                <a:spcPct val="90000"/>
              </a:lnSpc>
            </a:pPr>
            <a:r>
              <a:rPr lang="pt-BR" sz="2800" dirty="0">
                <a:latin typeface="+mn-lt"/>
                <a:cs typeface="Arial" panose="020B0604020202020204" pitchFamily="34" charset="0"/>
              </a:rPr>
              <a:t>Posição partes do corpo</a:t>
            </a:r>
          </a:p>
          <a:p>
            <a:pPr>
              <a:lnSpc>
                <a:spcPct val="90000"/>
              </a:lnSpc>
            </a:pPr>
            <a:r>
              <a:rPr lang="pt-BR" sz="2800" dirty="0">
                <a:latin typeface="+mn-lt"/>
                <a:cs typeface="Arial" panose="020B0604020202020204" pitchFamily="34" charset="0"/>
              </a:rPr>
              <a:t>Configurações</a:t>
            </a:r>
          </a:p>
          <a:p>
            <a:pPr>
              <a:lnSpc>
                <a:spcPct val="90000"/>
              </a:lnSpc>
            </a:pPr>
            <a:r>
              <a:rPr lang="pt-BR" sz="2800" dirty="0">
                <a:latin typeface="+mn-lt"/>
                <a:cs typeface="Arial" panose="020B0604020202020204" pitchFamily="34" charset="0"/>
              </a:rPr>
              <a:t>Equipamentos</a:t>
            </a:r>
          </a:p>
          <a:p>
            <a:pPr>
              <a:lnSpc>
                <a:spcPct val="90000"/>
              </a:lnSpc>
            </a:pPr>
            <a:r>
              <a:rPr lang="pt-BR" sz="2800" dirty="0">
                <a:latin typeface="+mn-lt"/>
                <a:cs typeface="Arial" panose="020B0604020202020204" pitchFamily="34" charset="0"/>
              </a:rPr>
              <a:t>Altura</a:t>
            </a:r>
          </a:p>
          <a:p>
            <a:pPr>
              <a:lnSpc>
                <a:spcPct val="90000"/>
              </a:lnSpc>
            </a:pPr>
            <a:r>
              <a:rPr lang="pt-BR" sz="2800" dirty="0">
                <a:latin typeface="+mn-lt"/>
                <a:cs typeface="Arial" panose="020B0604020202020204" pitchFamily="34" charset="0"/>
              </a:rPr>
              <a:t>Partes do corpo no apoio</a:t>
            </a:r>
          </a:p>
          <a:p>
            <a:pPr>
              <a:lnSpc>
                <a:spcPct val="90000"/>
              </a:lnSpc>
            </a:pPr>
            <a:r>
              <a:rPr lang="pt-BR" sz="2800" dirty="0">
                <a:latin typeface="+mn-lt"/>
                <a:cs typeface="Arial" panose="020B0604020202020204" pitchFamily="34" charset="0"/>
              </a:rPr>
              <a:t>Amplitude</a:t>
            </a:r>
          </a:p>
        </p:txBody>
      </p:sp>
      <p:pic>
        <p:nvPicPr>
          <p:cNvPr id="34821"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20" y="252409"/>
            <a:ext cx="4717672" cy="375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843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1308E6-CC70-4A40-B32E-723B0AAA1A9D}"/>
              </a:ext>
            </a:extLst>
          </p:cNvPr>
          <p:cNvSpPr>
            <a:spLocks noGrp="1"/>
          </p:cNvSpPr>
          <p:nvPr>
            <p:ph type="title"/>
          </p:nvPr>
        </p:nvSpPr>
        <p:spPr/>
        <p:txBody>
          <a:bodyPr>
            <a:normAutofit/>
          </a:bodyPr>
          <a:lstStyle/>
          <a:p>
            <a:pPr algn="ctr"/>
            <a:r>
              <a:rPr lang="pt-BR"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TAREFA – </a:t>
            </a:r>
            <a:r>
              <a:rPr lang="pt-BR" b="1" dirty="0">
                <a:effectLst/>
                <a:latin typeface="Calibri" panose="020F0502020204030204" pitchFamily="34" charset="0"/>
                <a:ea typeface="Calibri" panose="020F0502020204030204" pitchFamily="34" charset="0"/>
                <a:cs typeface="Calibri" panose="020F0502020204030204" pitchFamily="34" charset="0"/>
              </a:rPr>
              <a:t>Peso 2</a:t>
            </a:r>
            <a:endParaRPr lang="pt-BR" dirty="0"/>
          </a:p>
        </p:txBody>
      </p:sp>
      <p:sp>
        <p:nvSpPr>
          <p:cNvPr id="3" name="Espaço Reservado para Conteúdo 2">
            <a:extLst>
              <a:ext uri="{FF2B5EF4-FFF2-40B4-BE49-F238E27FC236}">
                <a16:creationId xmlns:a16="http://schemas.microsoft.com/office/drawing/2014/main" id="{10CB8D9A-44FD-4B1E-8FAB-354E54D74172}"/>
              </a:ext>
            </a:extLst>
          </p:cNvPr>
          <p:cNvSpPr>
            <a:spLocks noGrp="1"/>
          </p:cNvSpPr>
          <p:nvPr>
            <p:ph sz="half" idx="1"/>
          </p:nvPr>
        </p:nvSpPr>
        <p:spPr>
          <a:xfrm>
            <a:off x="607383" y="1889422"/>
            <a:ext cx="7994355" cy="4667249"/>
          </a:xfrm>
        </p:spPr>
        <p:txBody>
          <a:bodyPr>
            <a:noAutofit/>
          </a:bodyPr>
          <a:lstStyle/>
          <a:p>
            <a:pPr marL="0" indent="0" algn="just">
              <a:spcBef>
                <a:spcPts val="0"/>
              </a:spcBef>
              <a:buNone/>
            </a:pPr>
            <a:r>
              <a:rPr lang="pt-BR" b="1" dirty="0">
                <a:solidFill>
                  <a:srgbClr val="1D2125"/>
                </a:solidFill>
                <a:effectLst/>
                <a:latin typeface="Calibri" panose="020F0502020204030204" pitchFamily="34" charset="0"/>
                <a:ea typeface="Segoe UI" panose="020B0502040204020203" pitchFamily="34" charset="0"/>
              </a:rPr>
              <a:t>Pode ser realizada </a:t>
            </a:r>
            <a:r>
              <a:rPr lang="pt-BR" b="1" u="sng" dirty="0">
                <a:solidFill>
                  <a:srgbClr val="1D2125"/>
                </a:solidFill>
                <a:effectLst/>
                <a:latin typeface="Calibri" panose="020F0502020204030204" pitchFamily="34" charset="0"/>
                <a:ea typeface="Segoe UI" panose="020B0502040204020203" pitchFamily="34" charset="0"/>
              </a:rPr>
              <a:t>em duplas ou trios</a:t>
            </a:r>
            <a:endParaRPr lang="pt-BR" dirty="0">
              <a:effectLst/>
              <a:latin typeface="Times New Roman" panose="02020603050405020304" pitchFamily="18" charset="0"/>
              <a:ea typeface="SimSun" panose="02010600030101010101" pitchFamily="2" charset="-122"/>
            </a:endParaRPr>
          </a:p>
          <a:p>
            <a:pPr marL="0" indent="0" algn="just">
              <a:lnSpc>
                <a:spcPct val="115000"/>
              </a:lnSpc>
              <a:spcBef>
                <a:spcPts val="0"/>
              </a:spcBef>
              <a:spcAft>
                <a:spcPts val="1000"/>
              </a:spcAft>
              <a:buNone/>
            </a:pPr>
            <a:r>
              <a:rPr lang="pt-BR" b="1" u="sng" dirty="0">
                <a:effectLst/>
                <a:latin typeface="Calibri" panose="020F0502020204030204" pitchFamily="34" charset="0"/>
                <a:ea typeface="Calibri" panose="020F0502020204030204" pitchFamily="34" charset="0"/>
                <a:cs typeface="Calibri" panose="020F0502020204030204" pitchFamily="34" charset="0"/>
              </a:rPr>
              <a:t>Observar</a:t>
            </a:r>
            <a:r>
              <a:rPr lang="pt-BR" b="1" dirty="0">
                <a:effectLst/>
                <a:latin typeface="Calibri" panose="020F0502020204030204" pitchFamily="34" charset="0"/>
                <a:ea typeface="Calibri" panose="020F0502020204030204" pitchFamily="34" charset="0"/>
                <a:cs typeface="Calibri" panose="020F0502020204030204" pitchFamily="34" charset="0"/>
              </a:rPr>
              <a:t> uma aula de Ginástica para iniciantes e Analisar (comentários, críticas, sugestões):</a:t>
            </a:r>
            <a:endParaRPr lang="pt-BR" dirty="0">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pPr>
            <a:r>
              <a:rPr lang="pt-BR" dirty="0">
                <a:solidFill>
                  <a:srgbClr val="1D2125"/>
                </a:solidFill>
                <a:effectLst/>
                <a:latin typeface="Calibri" panose="020F0502020204030204" pitchFamily="34" charset="0"/>
                <a:ea typeface="Segoe UI" panose="020B0502040204020203" pitchFamily="34" charset="0"/>
              </a:rPr>
              <a:t>1. Atividades desenvolvidas (conteúdo e estrutura da aula)</a:t>
            </a:r>
            <a:endParaRPr lang="pt-BR" dirty="0">
              <a:effectLst/>
              <a:latin typeface="Times New Roman" panose="02020603050405020304" pitchFamily="18" charset="0"/>
              <a:ea typeface="SimSun" panose="02010600030101010101" pitchFamily="2" charset="-122"/>
            </a:endParaRPr>
          </a:p>
          <a:p>
            <a:pPr algn="just">
              <a:spcBef>
                <a:spcPts val="0"/>
              </a:spcBef>
            </a:pPr>
            <a:r>
              <a:rPr lang="pt-BR" dirty="0">
                <a:solidFill>
                  <a:srgbClr val="1D2125"/>
                </a:solidFill>
                <a:effectLst/>
                <a:latin typeface="Calibri" panose="020F0502020204030204" pitchFamily="34" charset="0"/>
                <a:ea typeface="Segoe UI" panose="020B0502040204020203" pitchFamily="34" charset="0"/>
              </a:rPr>
              <a:t>2. Organização e Gerenciamento do ambiente (materiais, estratégias, tempo, deslocamento, comunicação, etc.)</a:t>
            </a:r>
            <a:endParaRPr lang="pt-BR" dirty="0">
              <a:effectLst/>
              <a:latin typeface="Times New Roman" panose="02020603050405020304" pitchFamily="18" charset="0"/>
              <a:ea typeface="SimSun" panose="02010600030101010101" pitchFamily="2" charset="-122"/>
            </a:endParaRPr>
          </a:p>
          <a:p>
            <a:pPr algn="just">
              <a:spcBef>
                <a:spcPts val="0"/>
              </a:spcBef>
            </a:pPr>
            <a:r>
              <a:rPr lang="pt-BR" dirty="0">
                <a:solidFill>
                  <a:srgbClr val="1D2125"/>
                </a:solidFill>
                <a:effectLst/>
                <a:latin typeface="Calibri" panose="020F0502020204030204" pitchFamily="34" charset="0"/>
                <a:ea typeface="Segoe UI" panose="020B0502040204020203" pitchFamily="34" charset="0"/>
              </a:rPr>
              <a:t>Entregar Relatório no Moodle </a:t>
            </a:r>
            <a:r>
              <a:rPr lang="pt-BR" b="1" u="sng" dirty="0">
                <a:solidFill>
                  <a:srgbClr val="1D2125"/>
                </a:solidFill>
                <a:effectLst/>
                <a:latin typeface="Calibri" panose="020F0502020204030204" pitchFamily="34" charset="0"/>
                <a:ea typeface="Segoe UI" panose="020B0502040204020203" pitchFamily="34" charset="0"/>
              </a:rPr>
              <a:t>até 13 de junho</a:t>
            </a:r>
            <a:endParaRPr lang="pt-BR" dirty="0">
              <a:effectLst/>
              <a:latin typeface="Times New Roman" panose="02020603050405020304" pitchFamily="18" charset="0"/>
              <a:ea typeface="SimSun" panose="02010600030101010101" pitchFamily="2" charset="-122"/>
            </a:endParaRPr>
          </a:p>
          <a:p>
            <a:pPr>
              <a:spcBef>
                <a:spcPts val="0"/>
              </a:spcBef>
            </a:pPr>
            <a:endParaRPr lang="pt-BR" dirty="0"/>
          </a:p>
        </p:txBody>
      </p:sp>
    </p:spTree>
    <p:extLst>
      <p:ext uri="{BB962C8B-B14F-4D97-AF65-F5344CB8AC3E}">
        <p14:creationId xmlns:p14="http://schemas.microsoft.com/office/powerpoint/2010/main" val="97225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360" y="4215703"/>
            <a:ext cx="3452648" cy="2485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3524251" y="377110"/>
            <a:ext cx="323540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pt-BR" sz="4400" b="1" dirty="0">
                <a:solidFill>
                  <a:srgbClr val="006600"/>
                </a:solidFill>
                <a:latin typeface="+mn-lt"/>
                <a:cs typeface="Arial" panose="020B0604020202020204" pitchFamily="34" charset="0"/>
              </a:rPr>
              <a:t>Balanços</a:t>
            </a: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111" y="538492"/>
            <a:ext cx="1929771" cy="301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6152" y="1242297"/>
            <a:ext cx="3389021" cy="2621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5953" y="4215703"/>
            <a:ext cx="3887401" cy="238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340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21571"/>
            <a:ext cx="4446588"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4"/>
          <p:cNvSpPr txBox="1">
            <a:spLocks noChangeArrowheads="1"/>
          </p:cNvSpPr>
          <p:nvPr/>
        </p:nvSpPr>
        <p:spPr bwMode="auto">
          <a:xfrm>
            <a:off x="6264275" y="500063"/>
            <a:ext cx="23080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Rotações</a:t>
            </a:r>
          </a:p>
        </p:txBody>
      </p:sp>
      <p:sp>
        <p:nvSpPr>
          <p:cNvPr id="39941" name="Retângulo 5"/>
          <p:cNvSpPr>
            <a:spLocks noChangeArrowheads="1"/>
          </p:cNvSpPr>
          <p:nvPr/>
        </p:nvSpPr>
        <p:spPr bwMode="auto">
          <a:xfrm>
            <a:off x="282553" y="2187439"/>
            <a:ext cx="878366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ts val="1200"/>
              </a:spcBef>
              <a:buFont typeface="Wingdings" panose="05000000000000000000" pitchFamily="2" charset="2"/>
              <a:buChar char="v"/>
            </a:pPr>
            <a:r>
              <a:rPr lang="pt-BR" sz="2800" b="1" dirty="0">
                <a:solidFill>
                  <a:srgbClr val="0000FF"/>
                </a:solidFill>
                <a:latin typeface="+mn-lt"/>
                <a:cs typeface="Arial" panose="020B0604020202020204" pitchFamily="34" charset="0"/>
              </a:rPr>
              <a:t>Corpo gira em torno do Centro de Massa (eixo interno)</a:t>
            </a:r>
          </a:p>
          <a:p>
            <a:pPr lvl="1">
              <a:spcBef>
                <a:spcPts val="1200"/>
              </a:spcBef>
            </a:pPr>
            <a:r>
              <a:rPr lang="pt-BR" sz="2800" dirty="0">
                <a:latin typeface="+mn-lt"/>
                <a:cs typeface="Arial" panose="020B0604020202020204" pitchFamily="34" charset="0"/>
              </a:rPr>
              <a:t>Gerar efeito de giro fora do centro </a:t>
            </a:r>
          </a:p>
          <a:p>
            <a:r>
              <a:rPr lang="pt-BR" sz="2800" dirty="0">
                <a:latin typeface="+mn-lt"/>
                <a:cs typeface="Arial" panose="020B0604020202020204" pitchFamily="34" charset="0"/>
              </a:rPr>
              <a:t> (ou forças duplas) e para alterar a rotação variar </a:t>
            </a:r>
          </a:p>
          <a:p>
            <a:r>
              <a:rPr lang="pt-BR" sz="2800" dirty="0">
                <a:latin typeface="+mn-lt"/>
                <a:cs typeface="Arial" panose="020B0604020202020204" pitchFamily="34" charset="0"/>
              </a:rPr>
              <a:t>  a distribuição da massa corporal ao redor do eixo</a:t>
            </a:r>
          </a:p>
          <a:p>
            <a:pPr marL="457200" indent="-457200">
              <a:spcBef>
                <a:spcPts val="1200"/>
              </a:spcBef>
              <a:buFont typeface="Wingdings" panose="05000000000000000000" pitchFamily="2" charset="2"/>
              <a:buChar char="v"/>
            </a:pPr>
            <a:endParaRPr lang="pt-BR" sz="2800" b="1" dirty="0">
              <a:latin typeface="+mn-lt"/>
              <a:cs typeface="Arial" panose="020B0604020202020204" pitchFamily="34" charset="0"/>
            </a:endParaRPr>
          </a:p>
          <a:p>
            <a:pPr>
              <a:spcBef>
                <a:spcPts val="1200"/>
              </a:spcBef>
            </a:pPr>
            <a:endParaRPr lang="pt-BR" sz="2800" b="1" dirty="0">
              <a:latin typeface="+mn-lt"/>
              <a:cs typeface="Arial" panose="020B0604020202020204" pitchFamily="34"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96662"/>
            <a:ext cx="3152633" cy="2061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0761" y="4012442"/>
            <a:ext cx="1825452" cy="284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6066" y="4908247"/>
            <a:ext cx="2515427" cy="195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9900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6656420" y="404813"/>
            <a:ext cx="23080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Rotações</a:t>
            </a:r>
          </a:p>
        </p:txBody>
      </p:sp>
      <p:sp>
        <p:nvSpPr>
          <p:cNvPr id="40963" name="Text Box 5"/>
          <p:cNvSpPr txBox="1">
            <a:spLocks noChangeArrowheads="1"/>
          </p:cNvSpPr>
          <p:nvPr/>
        </p:nvSpPr>
        <p:spPr bwMode="auto">
          <a:xfrm>
            <a:off x="1519268" y="4294173"/>
            <a:ext cx="314861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TIPOS</a:t>
            </a:r>
          </a:p>
          <a:p>
            <a:r>
              <a:rPr lang="pt-BR" sz="2800" dirty="0">
                <a:latin typeface="+mn-lt"/>
                <a:cs typeface="Arial" panose="020B0604020202020204" pitchFamily="34" charset="0"/>
              </a:rPr>
              <a:t>Eixo longitudinal</a:t>
            </a:r>
          </a:p>
          <a:p>
            <a:r>
              <a:rPr lang="pt-BR" sz="2800" dirty="0">
                <a:latin typeface="+mn-lt"/>
                <a:cs typeface="Arial" panose="020B0604020202020204" pitchFamily="34" charset="0"/>
              </a:rPr>
              <a:t>Eixo transversal</a:t>
            </a:r>
          </a:p>
          <a:p>
            <a:r>
              <a:rPr lang="pt-BR" sz="2800" dirty="0">
                <a:latin typeface="+mn-lt"/>
                <a:cs typeface="Arial" panose="020B0604020202020204" pitchFamily="34" charset="0"/>
              </a:rPr>
              <a:t>Eixo anteroposterior</a:t>
            </a:r>
          </a:p>
          <a:p>
            <a:r>
              <a:rPr lang="pt-BR" sz="2800" dirty="0">
                <a:latin typeface="+mn-lt"/>
                <a:cs typeface="Arial" panose="020B0604020202020204" pitchFamily="34" charset="0"/>
              </a:rPr>
              <a:t>Combinações</a:t>
            </a:r>
          </a:p>
        </p:txBody>
      </p:sp>
      <p:sp>
        <p:nvSpPr>
          <p:cNvPr id="40964" name="Text Box 6"/>
          <p:cNvSpPr txBox="1">
            <a:spLocks noChangeArrowheads="1"/>
          </p:cNvSpPr>
          <p:nvPr/>
        </p:nvSpPr>
        <p:spPr bwMode="auto">
          <a:xfrm>
            <a:off x="5364160" y="4370358"/>
            <a:ext cx="363016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r>
              <a:rPr lang="pt-BR" sz="2800" b="1" dirty="0">
                <a:solidFill>
                  <a:srgbClr val="006600"/>
                </a:solidFill>
                <a:latin typeface="+mn-lt"/>
                <a:cs typeface="Arial" panose="020B0604020202020204" pitchFamily="34" charset="0"/>
              </a:rPr>
              <a:t>VARIAÇÕES</a:t>
            </a:r>
          </a:p>
          <a:p>
            <a:r>
              <a:rPr lang="pt-BR" sz="2800" dirty="0">
                <a:latin typeface="+mn-lt"/>
                <a:cs typeface="Arial" panose="020B0604020202020204" pitchFamily="34" charset="0"/>
              </a:rPr>
              <a:t>Posições inicial e final</a:t>
            </a:r>
          </a:p>
          <a:p>
            <a:r>
              <a:rPr lang="pt-BR" sz="2800" dirty="0">
                <a:latin typeface="+mn-lt"/>
                <a:cs typeface="Arial" panose="020B0604020202020204" pitchFamily="34" charset="0"/>
              </a:rPr>
              <a:t>Equipamento</a:t>
            </a:r>
          </a:p>
          <a:p>
            <a:r>
              <a:rPr lang="pt-BR" sz="2800" dirty="0">
                <a:latin typeface="+mn-lt"/>
                <a:cs typeface="Arial" panose="020B0604020202020204" pitchFamily="34" charset="0"/>
              </a:rPr>
              <a:t>Configurações do corpo</a:t>
            </a:r>
          </a:p>
        </p:txBody>
      </p:sp>
      <p:pic>
        <p:nvPicPr>
          <p:cNvPr id="40965"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6336704" cy="3925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489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790" y="655093"/>
            <a:ext cx="3079062" cy="307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3468" y="1515843"/>
            <a:ext cx="3277335" cy="259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815" y="4271516"/>
            <a:ext cx="3110621" cy="261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5522" y="4579213"/>
            <a:ext cx="4669482" cy="220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4018750" y="705069"/>
            <a:ext cx="23080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3200">
                <a:solidFill>
                  <a:schemeClr val="tx1"/>
                </a:solidFill>
                <a:latin typeface="Times New Roman" panose="02020603050405020304" pitchFamily="18" charset="0"/>
              </a:defRPr>
            </a:lvl9pPr>
          </a:lstStyle>
          <a:p>
            <a:pPr algn="l"/>
            <a:r>
              <a:rPr lang="pt-BR" sz="4400" b="1" dirty="0">
                <a:solidFill>
                  <a:srgbClr val="006600"/>
                </a:solidFill>
                <a:latin typeface="+mn-lt"/>
                <a:cs typeface="Arial" panose="020B0604020202020204" pitchFamily="34" charset="0"/>
              </a:rPr>
              <a:t>Rotações</a:t>
            </a:r>
          </a:p>
        </p:txBody>
      </p:sp>
    </p:spTree>
    <p:extLst>
      <p:ext uri="{BB962C8B-B14F-4D97-AF65-F5344CB8AC3E}">
        <p14:creationId xmlns:p14="http://schemas.microsoft.com/office/powerpoint/2010/main" val="63842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 de Texto 1"/>
          <p:cNvSpPr txBox="1"/>
          <p:nvPr/>
        </p:nvSpPr>
        <p:spPr>
          <a:xfrm>
            <a:off x="650875" y="491490"/>
            <a:ext cx="8087995" cy="1446550"/>
          </a:xfrm>
          <a:prstGeom prst="rect">
            <a:avLst/>
          </a:prstGeom>
          <a:noFill/>
        </p:spPr>
        <p:txBody>
          <a:bodyPr wrap="square" rtlCol="0" anchor="t">
            <a:spAutoFit/>
          </a:bodyPr>
          <a:lstStyle/>
          <a:p>
            <a:pPr algn="ctr"/>
            <a:r>
              <a:rPr lang="pt-BR" sz="4400" b="1" dirty="0">
                <a:solidFill>
                  <a:srgbClr val="1F2DA8"/>
                </a:solidFill>
                <a:latin typeface="+mn-lt"/>
                <a:cs typeface="Arial" panose="020B0604020202020204" pitchFamily="34" charset="0"/>
                <a:sym typeface="+mn-ea"/>
              </a:rPr>
              <a:t>Há uma ordem cronológica </a:t>
            </a:r>
            <a:endParaRPr lang="pt-BR" sz="4400" b="1" dirty="0">
              <a:solidFill>
                <a:srgbClr val="1F2DA8"/>
              </a:solidFill>
              <a:latin typeface="+mn-lt"/>
              <a:cs typeface="Arial" panose="020B0604020202020204" pitchFamily="34" charset="0"/>
            </a:endParaRPr>
          </a:p>
          <a:p>
            <a:pPr algn="ctr"/>
            <a:r>
              <a:rPr lang="pt-BR" sz="4400" b="1" dirty="0">
                <a:solidFill>
                  <a:srgbClr val="1F2DA8"/>
                </a:solidFill>
                <a:latin typeface="+mn-lt"/>
                <a:cs typeface="Arial" panose="020B0604020202020204" pitchFamily="34" charset="0"/>
                <a:sym typeface="+mn-ea"/>
              </a:rPr>
              <a:t>para o ensino dos Fundamentos? </a:t>
            </a:r>
            <a:endParaRPr lang="pt-BR" altLang="en-US" sz="4400" b="1" dirty="0">
              <a:solidFill>
                <a:srgbClr val="1F2DA8"/>
              </a:solidFill>
              <a:latin typeface="+mn-lt"/>
              <a:cs typeface="Arial" panose="020B0604020202020204" pitchFamily="34" charset="0"/>
              <a:sym typeface="+mn-ea"/>
            </a:endParaRPr>
          </a:p>
        </p:txBody>
      </p:sp>
    </p:spTree>
    <p:extLst>
      <p:ext uri="{BB962C8B-B14F-4D97-AF65-F5344CB8AC3E}">
        <p14:creationId xmlns:p14="http://schemas.microsoft.com/office/powerpoint/2010/main" val="390689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21616"/>
            <a:ext cx="7886700" cy="1325563"/>
          </a:xfrm>
        </p:spPr>
        <p:txBody>
          <a:bodyPr/>
          <a:lstStyle/>
          <a:p>
            <a:pPr algn="ctr"/>
            <a:r>
              <a:rPr lang="pt-BR" sz="4400" b="1" dirty="0">
                <a:solidFill>
                  <a:srgbClr val="006600"/>
                </a:solidFill>
                <a:latin typeface="+mn-lt"/>
                <a:ea typeface="Segoe UI Historic" panose="020B0502040204020203" pitchFamily="34" charset="0"/>
                <a:cs typeface="Segoe UI Historic" panose="020B0502040204020203" pitchFamily="34" charset="0"/>
              </a:rPr>
              <a:t>Ginástica</a:t>
            </a:r>
            <a:r>
              <a:rPr lang="pt-BR" sz="4400" b="1" dirty="0">
                <a:solidFill>
                  <a:srgbClr val="6600CC"/>
                </a:solidFill>
                <a:latin typeface="+mn-lt"/>
                <a:ea typeface="Segoe UI Historic" panose="020B0502040204020203" pitchFamily="34" charset="0"/>
                <a:cs typeface="Segoe UI Historic" panose="020B0502040204020203" pitchFamily="34" charset="0"/>
              </a:rPr>
              <a:t> </a:t>
            </a:r>
          </a:p>
        </p:txBody>
      </p:sp>
      <p:sp>
        <p:nvSpPr>
          <p:cNvPr id="3" name="Espaço Reservado para Conteúdo 2"/>
          <p:cNvSpPr>
            <a:spLocks noGrp="1"/>
          </p:cNvSpPr>
          <p:nvPr>
            <p:ph idx="1"/>
          </p:nvPr>
        </p:nvSpPr>
        <p:spPr>
          <a:xfrm>
            <a:off x="445770" y="1538605"/>
            <a:ext cx="8239125" cy="4351655"/>
          </a:xfrm>
        </p:spPr>
        <p:txBody>
          <a:bodyPr>
            <a:noAutofit/>
          </a:bodyPr>
          <a:lstStyle/>
          <a:p>
            <a:pPr marL="0" indent="0" algn="just">
              <a:buNone/>
            </a:pPr>
            <a:r>
              <a:rPr lang="pt-BR" sz="2200" dirty="0">
                <a:latin typeface="Calibri" panose="020F0502020204030204" charset="0"/>
                <a:cs typeface="Calibri" panose="020F0502020204030204" charset="0"/>
              </a:rPr>
              <a:t>“</a:t>
            </a:r>
            <a:r>
              <a:rPr lang="pt-BR" sz="2200" b="1" u="sng" dirty="0">
                <a:latin typeface="Calibri" panose="020F0502020204030204" charset="0"/>
                <a:cs typeface="Calibri" panose="020F0502020204030204" charset="0"/>
              </a:rPr>
              <a:t>Gymnastics</a:t>
            </a:r>
            <a:r>
              <a:rPr lang="pt-BR" sz="2200" dirty="0">
                <a:latin typeface="Calibri" panose="020F0502020204030204" charset="0"/>
                <a:cs typeface="Calibri" panose="020F0502020204030204" charset="0"/>
              </a:rPr>
              <a:t>, Athletics and Swimming have been identified as the 3 Foundation Sports that form the basis for the development of physical literacy. Early exposure to these 3 sports can allow children to develop the fundamental physical and motor skills that lead to improved success and performance of any sport they may choose to participate in, throughout the various stages of their lives.” (Russell, 2013)</a:t>
            </a:r>
          </a:p>
          <a:p>
            <a:pPr marL="0" indent="0" algn="just">
              <a:buNone/>
            </a:pPr>
            <a:endParaRPr lang="pt-BR" sz="2200" dirty="0">
              <a:latin typeface="Calibri" panose="020F0502020204030204" charset="0"/>
              <a:cs typeface="Calibri" panose="020F0502020204030204" charset="0"/>
            </a:endParaRPr>
          </a:p>
          <a:p>
            <a:pPr marL="0" indent="0" algn="just">
              <a:buNone/>
            </a:pPr>
            <a:r>
              <a:rPr lang="pt-BR" sz="2400" b="1" u="sng" dirty="0">
                <a:solidFill>
                  <a:srgbClr val="FF0000"/>
                </a:solidFill>
                <a:latin typeface="Calibri" panose="020F0502020204030204" charset="0"/>
                <a:cs typeface="Calibri" panose="020F0502020204030204" charset="0"/>
              </a:rPr>
              <a:t>Ginástica</a:t>
            </a:r>
            <a:r>
              <a:rPr lang="pt-BR" sz="2400" dirty="0">
                <a:solidFill>
                  <a:srgbClr val="FF0000"/>
                </a:solidFill>
                <a:latin typeface="Calibri" panose="020F0502020204030204" charset="0"/>
                <a:cs typeface="Calibri" panose="020F0502020204030204" charset="0"/>
              </a:rPr>
              <a:t>, Atletismo e Natação</a:t>
            </a:r>
            <a:r>
              <a:rPr lang="pt-BR" sz="2400" dirty="0">
                <a:latin typeface="Calibri" panose="020F0502020204030204" charset="0"/>
                <a:cs typeface="Calibri" panose="020F0502020204030204" charset="0"/>
              </a:rPr>
              <a:t> foram identificados como os 3 </a:t>
            </a:r>
            <a:r>
              <a:rPr lang="pt-BR" sz="2400" b="1" dirty="0">
                <a:solidFill>
                  <a:srgbClr val="FF0000"/>
                </a:solidFill>
                <a:latin typeface="Calibri" panose="020F0502020204030204" charset="0"/>
                <a:cs typeface="Calibri" panose="020F0502020204030204" charset="0"/>
              </a:rPr>
              <a:t>Esportes Fundamentais</a:t>
            </a:r>
            <a:r>
              <a:rPr lang="pt-BR" sz="2400" dirty="0">
                <a:latin typeface="Calibri" panose="020F0502020204030204" charset="0"/>
                <a:cs typeface="Calibri" panose="020F0502020204030204" charset="0"/>
              </a:rPr>
              <a:t> que formam a base para o desenvolvimento da alfabetização física. A exposição precoce a estes 3 esportes permitiria as crianças desenvolverem os fundamentos das habilidades físicas e motoras que levariam ao melhor sucesso e desempenho em qualquer esporte que escolhessem participar, ao longo de diversas fases da vida.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pt-BR" altLang="ja-JP" sz="4400" b="1" dirty="0">
                <a:solidFill>
                  <a:srgbClr val="006600"/>
                </a:solidFill>
                <a:latin typeface="+mn-lt"/>
                <a:ea typeface="MS PGothic" panose="020B0600070205080204" charset="-128"/>
                <a:cs typeface="Arial" panose="020B0604020202020204" pitchFamily="34" charset="0"/>
              </a:rPr>
              <a:t>Método Ginástico Alemão</a:t>
            </a:r>
            <a:endParaRPr kumimoji="1" lang="ja-JP" altLang="en-US" sz="4400" dirty="0">
              <a:solidFill>
                <a:srgbClr val="006600"/>
              </a:solidFill>
              <a:latin typeface="+mn-lt"/>
            </a:endParaRPr>
          </a:p>
        </p:txBody>
      </p:sp>
      <p:sp>
        <p:nvSpPr>
          <p:cNvPr id="3" name="コンテンツ プレースホルダ 2"/>
          <p:cNvSpPr>
            <a:spLocks noGrp="1"/>
          </p:cNvSpPr>
          <p:nvPr>
            <p:ph idx="1"/>
          </p:nvPr>
        </p:nvSpPr>
        <p:spPr>
          <a:xfrm>
            <a:off x="410817" y="1927519"/>
            <a:ext cx="7833591" cy="4669833"/>
          </a:xfrm>
        </p:spPr>
        <p:txBody>
          <a:bodyPr>
            <a:noAutofit/>
          </a:bodyPr>
          <a:lstStyle/>
          <a:p>
            <a:pPr>
              <a:lnSpc>
                <a:spcPct val="100000"/>
              </a:lnSpc>
              <a:spcBef>
                <a:spcPts val="600"/>
              </a:spcBef>
              <a:buFont typeface="Arial" panose="020B0604020202020204" pitchFamily="34" charset="0"/>
              <a:buChar char="•"/>
            </a:pPr>
            <a:r>
              <a:rPr kumimoji="1" lang="en-US" altLang="ja-JP" sz="2800" dirty="0">
                <a:cs typeface="Arial" panose="020B0604020202020204" pitchFamily="34" charset="0"/>
              </a:rPr>
              <a:t> Defender a </a:t>
            </a:r>
            <a:r>
              <a:rPr kumimoji="1" lang="en-US" altLang="ja-JP" sz="2800" dirty="0" err="1">
                <a:cs typeface="Arial" panose="020B0604020202020204" pitchFamily="34" charset="0"/>
              </a:rPr>
              <a:t>Pátria</a:t>
            </a:r>
            <a:endParaRPr kumimoji="1" lang="en-US" altLang="ja-JP" sz="2800" dirty="0">
              <a:cs typeface="Arial" panose="020B0604020202020204" pitchFamily="34" charset="0"/>
            </a:endParaRPr>
          </a:p>
          <a:p>
            <a:pPr>
              <a:lnSpc>
                <a:spcPct val="100000"/>
              </a:lnSpc>
              <a:spcBef>
                <a:spcPts val="600"/>
              </a:spcBef>
              <a:buFont typeface="Arial" panose="020B0604020202020204" pitchFamily="34" charset="0"/>
              <a:buChar char="•"/>
            </a:pPr>
            <a:r>
              <a:rPr kumimoji="1" lang="en-US" altLang="ja-JP" sz="2800" dirty="0">
                <a:cs typeface="Arial" panose="020B0604020202020204" pitchFamily="34" charset="0"/>
              </a:rPr>
              <a:t> </a:t>
            </a:r>
            <a:r>
              <a:rPr kumimoji="1" lang="en-US" altLang="ja-JP" sz="2800" dirty="0" err="1">
                <a:cs typeface="Arial" panose="020B0604020202020204" pitchFamily="34" charset="0"/>
              </a:rPr>
              <a:t>Criar</a:t>
            </a:r>
            <a:r>
              <a:rPr kumimoji="1" lang="en-US" altLang="ja-JP" sz="2800" dirty="0">
                <a:cs typeface="Arial" panose="020B0604020202020204" pitchFamily="34" charset="0"/>
              </a:rPr>
              <a:t> forte </a:t>
            </a:r>
            <a:r>
              <a:rPr kumimoji="1" lang="en-US" altLang="ja-JP" sz="2800" dirty="0" err="1">
                <a:cs typeface="Arial" panose="020B0604020202020204" pitchFamily="34" charset="0"/>
              </a:rPr>
              <a:t>espírito</a:t>
            </a:r>
            <a:r>
              <a:rPr kumimoji="1" lang="en-US" altLang="ja-JP" sz="2800" dirty="0">
                <a:cs typeface="Arial" panose="020B0604020202020204" pitchFamily="34" charset="0"/>
              </a:rPr>
              <a:t> </a:t>
            </a:r>
            <a:r>
              <a:rPr kumimoji="1" lang="en-US" altLang="ja-JP" sz="2800" dirty="0" err="1">
                <a:cs typeface="Arial" panose="020B0604020202020204" pitchFamily="34" charset="0"/>
              </a:rPr>
              <a:t>nacionalista</a:t>
            </a:r>
            <a:endParaRPr kumimoji="1" lang="en-US" altLang="ja-JP" sz="2800" dirty="0">
              <a:cs typeface="Arial" panose="020B0604020202020204" pitchFamily="34" charset="0"/>
            </a:endParaRPr>
          </a:p>
          <a:p>
            <a:pPr>
              <a:lnSpc>
                <a:spcPct val="100000"/>
              </a:lnSpc>
              <a:spcBef>
                <a:spcPts val="600"/>
              </a:spcBef>
              <a:buFont typeface="Arial" panose="020B0604020202020204" pitchFamily="34" charset="0"/>
              <a:buChar char="•"/>
            </a:pPr>
            <a:r>
              <a:rPr kumimoji="1" lang="en-US" altLang="ja-JP" sz="2800" dirty="0">
                <a:cs typeface="Arial" panose="020B0604020202020204" pitchFamily="34" charset="0"/>
              </a:rPr>
              <a:t> </a:t>
            </a:r>
            <a:r>
              <a:rPr kumimoji="1" lang="en-US" altLang="ja-JP" sz="2800" dirty="0" err="1">
                <a:cs typeface="Arial" panose="020B0604020202020204" pitchFamily="34" charset="0"/>
              </a:rPr>
              <a:t>Educar</a:t>
            </a:r>
            <a:r>
              <a:rPr kumimoji="1" lang="en-US" altLang="ja-JP" sz="2800" dirty="0">
                <a:cs typeface="Arial" panose="020B0604020202020204" pitchFamily="34" charset="0"/>
              </a:rPr>
              <a:t> a </a:t>
            </a:r>
            <a:r>
              <a:rPr kumimoji="1" lang="en-US" altLang="ja-JP" sz="2800" dirty="0" err="1">
                <a:cs typeface="Arial" panose="020B0604020202020204" pitchFamily="34" charset="0"/>
              </a:rPr>
              <a:t>nação</a:t>
            </a:r>
            <a:r>
              <a:rPr kumimoji="1" lang="en-US" altLang="ja-JP" sz="2800" dirty="0">
                <a:cs typeface="Arial" panose="020B0604020202020204" pitchFamily="34" charset="0"/>
              </a:rPr>
              <a:t>: bases </a:t>
            </a:r>
            <a:r>
              <a:rPr kumimoji="1" lang="en-US" altLang="ja-JP" sz="2800" dirty="0" err="1">
                <a:cs typeface="Arial" panose="020B0604020202020204" pitchFamily="34" charset="0"/>
              </a:rPr>
              <a:t>pedagógicas</a:t>
            </a:r>
            <a:endParaRPr kumimoji="1" lang="en-US" altLang="ja-JP" sz="2800" dirty="0">
              <a:cs typeface="Arial" panose="020B0604020202020204" pitchFamily="34" charset="0"/>
            </a:endParaRPr>
          </a:p>
          <a:p>
            <a:pPr>
              <a:lnSpc>
                <a:spcPct val="100000"/>
              </a:lnSpc>
              <a:spcBef>
                <a:spcPts val="600"/>
              </a:spcBef>
              <a:buFont typeface="Arial" panose="020B0604020202020204" pitchFamily="34" charset="0"/>
              <a:buChar char="•"/>
            </a:pPr>
            <a:r>
              <a:rPr kumimoji="1" lang="en-US" altLang="ja-JP" dirty="0" err="1">
                <a:cs typeface="Arial" panose="020B0604020202020204" pitchFamily="34" charset="0"/>
              </a:rPr>
              <a:t>Cuidar</a:t>
            </a:r>
            <a:r>
              <a:rPr kumimoji="1" lang="en-US" altLang="ja-JP" dirty="0">
                <a:cs typeface="Arial" panose="020B0604020202020204" pitchFamily="34" charset="0"/>
              </a:rPr>
              <a:t> da </a:t>
            </a:r>
            <a:r>
              <a:rPr kumimoji="1" lang="en-US" altLang="ja-JP" dirty="0" err="1">
                <a:cs typeface="Arial" panose="020B0604020202020204" pitchFamily="34" charset="0"/>
              </a:rPr>
              <a:t>saúde</a:t>
            </a:r>
            <a:r>
              <a:rPr kumimoji="1" lang="en-US" altLang="ja-JP" dirty="0">
                <a:cs typeface="Arial" panose="020B0604020202020204" pitchFamily="34" charset="0"/>
              </a:rPr>
              <a:t> </a:t>
            </a:r>
            <a:r>
              <a:rPr kumimoji="1" lang="en-US" altLang="ja-JP" dirty="0" err="1">
                <a:cs typeface="Arial" panose="020B0604020202020204" pitchFamily="34" charset="0"/>
              </a:rPr>
              <a:t>física</a:t>
            </a:r>
            <a:r>
              <a:rPr kumimoji="1" lang="en-US" altLang="ja-JP" dirty="0">
                <a:cs typeface="Arial" panose="020B0604020202020204" pitchFamily="34" charset="0"/>
              </a:rPr>
              <a:t> e mental</a:t>
            </a:r>
          </a:p>
        </p:txBody>
      </p:sp>
      <p:pic>
        <p:nvPicPr>
          <p:cNvPr id="4" name="Picture 7" descr="Friedrich_ludwig_jahn"/>
          <p:cNvPicPr>
            <a:picLocks noChangeAspect="1" noChangeArrowheads="1"/>
          </p:cNvPicPr>
          <p:nvPr/>
        </p:nvPicPr>
        <p:blipFill>
          <a:blip r:embed="rId3" cstate="print"/>
          <a:srcRect/>
          <a:stretch>
            <a:fillRect/>
          </a:stretch>
        </p:blipFill>
        <p:spPr bwMode="auto">
          <a:xfrm>
            <a:off x="7301948" y="128296"/>
            <a:ext cx="1690142" cy="2489607"/>
          </a:xfrm>
          <a:prstGeom prst="rect">
            <a:avLst/>
          </a:prstGeom>
          <a:noFill/>
          <a:ln w="9525">
            <a:noFill/>
            <a:miter lim="800000"/>
            <a:headEnd/>
            <a:tailEnd/>
          </a:ln>
        </p:spPr>
      </p:pic>
      <p:pic>
        <p:nvPicPr>
          <p:cNvPr id="5" name="Picture 5" descr="1800 Gymnastics">
            <a:extLst>
              <a:ext uri="{FF2B5EF4-FFF2-40B4-BE49-F238E27FC236}">
                <a16:creationId xmlns:a16="http://schemas.microsoft.com/office/drawing/2014/main" id="{84A322EE-6982-4A9B-A7A4-D9B2A1205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355" y="4335384"/>
            <a:ext cx="6077289" cy="244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045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1143000"/>
          </a:xfrm>
        </p:spPr>
        <p:txBody>
          <a:bodyPr>
            <a:normAutofit/>
          </a:bodyPr>
          <a:lstStyle/>
          <a:p>
            <a:pPr algn="ctr"/>
            <a:r>
              <a:rPr lang="pt-BR" sz="4800" b="1" dirty="0">
                <a:solidFill>
                  <a:srgbClr val="006600"/>
                </a:solidFill>
                <a:latin typeface="+mn-lt"/>
              </a:rPr>
              <a:t>Grande Família</a:t>
            </a:r>
          </a:p>
        </p:txBody>
      </p:sp>
      <p:sp>
        <p:nvSpPr>
          <p:cNvPr id="3" name="Espaço Reservado para Conteúdo 2"/>
          <p:cNvSpPr>
            <a:spLocks noGrp="1"/>
          </p:cNvSpPr>
          <p:nvPr>
            <p:ph idx="1"/>
          </p:nvPr>
        </p:nvSpPr>
        <p:spPr/>
        <p:txBody>
          <a:bodyPr/>
          <a:lstStyle/>
          <a:p>
            <a:endParaRPr lang="pt-BR"/>
          </a:p>
        </p:txBody>
      </p:sp>
      <p:pic>
        <p:nvPicPr>
          <p:cNvPr id="1026" name="Picture 2" descr="The evolution of gymnastics | Musculoskeletal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31906"/>
            <a:ext cx="7848872" cy="54814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70900" y="260901"/>
            <a:ext cx="7772400" cy="864096"/>
          </a:xfrm>
        </p:spPr>
        <p:txBody>
          <a:bodyPr>
            <a:normAutofit/>
          </a:bodyPr>
          <a:lstStyle/>
          <a:p>
            <a:pPr algn="ctr" eaLnBrk="1" hangingPunct="1"/>
            <a:r>
              <a:rPr lang="pt-BR" altLang="pt-BR" sz="4400" b="1" dirty="0">
                <a:solidFill>
                  <a:srgbClr val="006600"/>
                </a:solidFill>
                <a:latin typeface="Calibri" panose="020F0502020204030204" charset="0"/>
                <a:cs typeface="Calibri" panose="020F0502020204030204" charset="0"/>
              </a:rPr>
              <a:t>Manifestações Ginásticas</a:t>
            </a:r>
          </a:p>
        </p:txBody>
      </p:sp>
      <p:sp>
        <p:nvSpPr>
          <p:cNvPr id="23555" name="Rectangle 3"/>
          <p:cNvSpPr>
            <a:spLocks noGrp="1" noChangeArrowheads="1"/>
          </p:cNvSpPr>
          <p:nvPr>
            <p:ph idx="1"/>
          </p:nvPr>
        </p:nvSpPr>
        <p:spPr>
          <a:xfrm>
            <a:off x="467995" y="1590675"/>
            <a:ext cx="6991350" cy="5123815"/>
          </a:xfrm>
        </p:spPr>
        <p:txBody>
          <a:bodyPr>
            <a:normAutofit lnSpcReduction="10000"/>
          </a:bodyPr>
          <a:lstStyle/>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Ginástica para todos (geral)</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Ginástica olímpica/artística</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Ginástica rítmica</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Ginástica aeróbica</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Ginástica acrobática</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Ginástica de trampolim</a:t>
            </a:r>
          </a:p>
          <a:p>
            <a:pPr eaLnBrk="1" hangingPunct="1">
              <a:lnSpc>
                <a:spcPct val="100000"/>
              </a:lnSpc>
              <a:spcBef>
                <a:spcPts val="0"/>
              </a:spcBef>
              <a:spcAft>
                <a:spcPts val="0"/>
              </a:spcAft>
            </a:pPr>
            <a:r>
              <a:rPr lang="pt-BR" altLang="pt-BR" sz="2800" dirty="0" err="1">
                <a:solidFill>
                  <a:schemeClr val="tx1"/>
                </a:solidFill>
                <a:latin typeface="Calibri" panose="020F0502020204030204" charset="0"/>
                <a:cs typeface="Calibri" panose="020F0502020204030204" charset="0"/>
              </a:rPr>
              <a:t>Tumbling</a:t>
            </a:r>
            <a:endParaRPr lang="pt-BR" altLang="pt-BR" sz="2800" dirty="0">
              <a:solidFill>
                <a:schemeClr val="tx1"/>
              </a:solidFill>
              <a:latin typeface="Calibri" panose="020F0502020204030204" charset="0"/>
              <a:cs typeface="Calibri" panose="020F0502020204030204" charset="0"/>
            </a:endParaRP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Duplo </a:t>
            </a:r>
            <a:r>
              <a:rPr lang="pt-BR" altLang="pt-BR" sz="2800" dirty="0" err="1">
                <a:solidFill>
                  <a:schemeClr val="tx1"/>
                </a:solidFill>
                <a:latin typeface="Calibri" panose="020F0502020204030204" charset="0"/>
                <a:cs typeface="Calibri" panose="020F0502020204030204" charset="0"/>
              </a:rPr>
              <a:t>minitrampolim</a:t>
            </a:r>
            <a:endParaRPr lang="pt-BR" altLang="pt-BR" sz="2800" dirty="0">
              <a:solidFill>
                <a:schemeClr val="tx1"/>
              </a:solidFill>
              <a:latin typeface="Calibri" panose="020F0502020204030204" charset="0"/>
              <a:cs typeface="Calibri" panose="020F0502020204030204" charset="0"/>
            </a:endParaRP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Volteio </a:t>
            </a:r>
          </a:p>
          <a:p>
            <a:pPr eaLnBrk="1" hangingPunct="1">
              <a:lnSpc>
                <a:spcPct val="100000"/>
              </a:lnSpc>
              <a:spcBef>
                <a:spcPts val="0"/>
              </a:spcBef>
              <a:spcAft>
                <a:spcPts val="0"/>
              </a:spcAft>
            </a:pPr>
            <a:r>
              <a:rPr lang="pt-BR" altLang="pt-BR" dirty="0" err="1">
                <a:latin typeface="Calibri" panose="020F0502020204030204" charset="0"/>
                <a:cs typeface="Calibri" panose="020F0502020204030204" charset="0"/>
              </a:rPr>
              <a:t>R</a:t>
            </a:r>
            <a:r>
              <a:rPr lang="pt-BR" altLang="pt-BR" sz="2800" dirty="0" err="1">
                <a:solidFill>
                  <a:schemeClr val="tx1"/>
                </a:solidFill>
                <a:latin typeface="Calibri" panose="020F0502020204030204" charset="0"/>
                <a:cs typeface="Calibri" panose="020F0502020204030204" charset="0"/>
              </a:rPr>
              <a:t>ope</a:t>
            </a:r>
            <a:r>
              <a:rPr lang="pt-BR" altLang="pt-BR" sz="2800" dirty="0">
                <a:solidFill>
                  <a:schemeClr val="tx1"/>
                </a:solidFill>
                <a:latin typeface="Calibri" panose="020F0502020204030204" charset="0"/>
                <a:cs typeface="Calibri" panose="020F0502020204030204" charset="0"/>
              </a:rPr>
              <a:t> </a:t>
            </a:r>
            <a:r>
              <a:rPr lang="pt-BR" altLang="pt-BR" sz="2800" dirty="0" err="1">
                <a:solidFill>
                  <a:schemeClr val="tx1"/>
                </a:solidFill>
                <a:latin typeface="Calibri" panose="020F0502020204030204" charset="0"/>
                <a:cs typeface="Calibri" panose="020F0502020204030204" charset="0"/>
              </a:rPr>
              <a:t>skipping</a:t>
            </a:r>
            <a:endParaRPr lang="pt-BR" altLang="pt-BR" sz="2800" dirty="0">
              <a:solidFill>
                <a:schemeClr val="tx1"/>
              </a:solidFill>
              <a:latin typeface="Calibri" panose="020F0502020204030204" charset="0"/>
              <a:cs typeface="Calibri" panose="020F0502020204030204" charset="0"/>
            </a:endParaRP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Roda alemã</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Parkour</a:t>
            </a:r>
          </a:p>
          <a:p>
            <a:pPr eaLnBrk="1" hangingPunct="1">
              <a:lnSpc>
                <a:spcPct val="100000"/>
              </a:lnSpc>
              <a:spcBef>
                <a:spcPts val="0"/>
              </a:spcBef>
              <a:spcAft>
                <a:spcPts val="0"/>
              </a:spcAft>
            </a:pPr>
            <a:r>
              <a:rPr lang="pt-BR" altLang="pt-BR" sz="2800" dirty="0">
                <a:solidFill>
                  <a:schemeClr val="tx1"/>
                </a:solidFill>
                <a:latin typeface="Calibri" panose="020F0502020204030204" charset="0"/>
                <a:cs typeface="Calibri" panose="020F0502020204030204" charset="0"/>
              </a:rPr>
              <a:t>....</a:t>
            </a:r>
          </a:p>
        </p:txBody>
      </p:sp>
      <p:pic>
        <p:nvPicPr>
          <p:cNvPr id="4" name="Imagem 7" descr="GR.bmp"/>
          <p:cNvPicPr>
            <a:picLocks noChangeAspect="1"/>
          </p:cNvPicPr>
          <p:nvPr/>
        </p:nvPicPr>
        <p:blipFill>
          <a:blip r:embed="rId2"/>
          <a:srcRect/>
          <a:stretch>
            <a:fillRect/>
          </a:stretch>
        </p:blipFill>
        <p:spPr bwMode="auto">
          <a:xfrm>
            <a:off x="7066377" y="1340515"/>
            <a:ext cx="1803649" cy="2337629"/>
          </a:xfrm>
          <a:prstGeom prst="rect">
            <a:avLst/>
          </a:prstGeom>
          <a:noFill/>
          <a:ln w="9525">
            <a:noFill/>
            <a:miter lim="800000"/>
            <a:headEnd/>
            <a:tailEnd/>
          </a:ln>
        </p:spPr>
      </p:pic>
      <p:pic>
        <p:nvPicPr>
          <p:cNvPr id="1026" name="Picture 2" descr="Guia: Pan-Americano de Ginástica Artística - Surto Olímpi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5" y="3821430"/>
            <a:ext cx="3960495" cy="28632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ndres 2012 | | Página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340516"/>
            <a:ext cx="1753221" cy="23376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dissolve">
                                      <p:cBhvr>
                                        <p:cTn id="12" dur="500"/>
                                        <p:tgtEl>
                                          <p:spTgt spid="2355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555">
                                            <p:txEl>
                                              <p:pRg st="1" end="1"/>
                                            </p:txEl>
                                          </p:spTgt>
                                        </p:tgtEl>
                                        <p:attrNameLst>
                                          <p:attrName>style.visibility</p:attrName>
                                        </p:attrNameLst>
                                      </p:cBhvr>
                                      <p:to>
                                        <p:strVal val="visible"/>
                                      </p:to>
                                    </p:set>
                                    <p:animEffect transition="in" filter="dissolve">
                                      <p:cBhvr>
                                        <p:cTn id="17" dur="500"/>
                                        <p:tgtEl>
                                          <p:spTgt spid="2355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Effect transition="in" filter="dissolve">
                                      <p:cBhvr>
                                        <p:cTn id="22" dur="500"/>
                                        <p:tgtEl>
                                          <p:spTgt spid="2355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555">
                                            <p:txEl>
                                              <p:pRg st="3" end="3"/>
                                            </p:txEl>
                                          </p:spTgt>
                                        </p:tgtEl>
                                        <p:attrNameLst>
                                          <p:attrName>style.visibility</p:attrName>
                                        </p:attrNameLst>
                                      </p:cBhvr>
                                      <p:to>
                                        <p:strVal val="visible"/>
                                      </p:to>
                                    </p:set>
                                    <p:animEffect transition="in" filter="dissolve">
                                      <p:cBhvr>
                                        <p:cTn id="27" dur="500"/>
                                        <p:tgtEl>
                                          <p:spTgt spid="2355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555">
                                            <p:txEl>
                                              <p:pRg st="4" end="4"/>
                                            </p:txEl>
                                          </p:spTgt>
                                        </p:tgtEl>
                                        <p:attrNameLst>
                                          <p:attrName>style.visibility</p:attrName>
                                        </p:attrNameLst>
                                      </p:cBhvr>
                                      <p:to>
                                        <p:strVal val="visible"/>
                                      </p:to>
                                    </p:set>
                                    <p:animEffect transition="in" filter="dissolve">
                                      <p:cBhvr>
                                        <p:cTn id="32" dur="500"/>
                                        <p:tgtEl>
                                          <p:spTgt spid="2355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555">
                                            <p:txEl>
                                              <p:pRg st="5" end="5"/>
                                            </p:txEl>
                                          </p:spTgt>
                                        </p:tgtEl>
                                        <p:attrNameLst>
                                          <p:attrName>style.visibility</p:attrName>
                                        </p:attrNameLst>
                                      </p:cBhvr>
                                      <p:to>
                                        <p:strVal val="visible"/>
                                      </p:to>
                                    </p:set>
                                    <p:animEffect transition="in" filter="dissolve">
                                      <p:cBhvr>
                                        <p:cTn id="37" dur="500"/>
                                        <p:tgtEl>
                                          <p:spTgt spid="2355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555">
                                            <p:txEl>
                                              <p:pRg st="6" end="6"/>
                                            </p:txEl>
                                          </p:spTgt>
                                        </p:tgtEl>
                                        <p:attrNameLst>
                                          <p:attrName>style.visibility</p:attrName>
                                        </p:attrNameLst>
                                      </p:cBhvr>
                                      <p:to>
                                        <p:strVal val="visible"/>
                                      </p:to>
                                    </p:set>
                                    <p:animEffect transition="in" filter="dissolve">
                                      <p:cBhvr>
                                        <p:cTn id="42" dur="500"/>
                                        <p:tgtEl>
                                          <p:spTgt spid="2355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555">
                                            <p:txEl>
                                              <p:pRg st="7" end="7"/>
                                            </p:txEl>
                                          </p:spTgt>
                                        </p:tgtEl>
                                        <p:attrNameLst>
                                          <p:attrName>style.visibility</p:attrName>
                                        </p:attrNameLst>
                                      </p:cBhvr>
                                      <p:to>
                                        <p:strVal val="visible"/>
                                      </p:to>
                                    </p:set>
                                    <p:animEffect transition="in" filter="dissolve">
                                      <p:cBhvr>
                                        <p:cTn id="47" dur="500"/>
                                        <p:tgtEl>
                                          <p:spTgt spid="2355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555">
                                            <p:txEl>
                                              <p:pRg st="8" end="8"/>
                                            </p:txEl>
                                          </p:spTgt>
                                        </p:tgtEl>
                                        <p:attrNameLst>
                                          <p:attrName>style.visibility</p:attrName>
                                        </p:attrNameLst>
                                      </p:cBhvr>
                                      <p:to>
                                        <p:strVal val="visible"/>
                                      </p:to>
                                    </p:set>
                                    <p:animEffect transition="in" filter="dissolve">
                                      <p:cBhvr>
                                        <p:cTn id="52" dur="500"/>
                                        <p:tgtEl>
                                          <p:spTgt spid="2355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3555">
                                            <p:txEl>
                                              <p:pRg st="9" end="9"/>
                                            </p:txEl>
                                          </p:spTgt>
                                        </p:tgtEl>
                                        <p:attrNameLst>
                                          <p:attrName>style.visibility</p:attrName>
                                        </p:attrNameLst>
                                      </p:cBhvr>
                                      <p:to>
                                        <p:strVal val="visible"/>
                                      </p:to>
                                    </p:set>
                                    <p:animEffect transition="in" filter="dissolve">
                                      <p:cBhvr>
                                        <p:cTn id="57" dur="500"/>
                                        <p:tgtEl>
                                          <p:spTgt spid="2355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3555">
                                            <p:txEl>
                                              <p:pRg st="10" end="10"/>
                                            </p:txEl>
                                          </p:spTgt>
                                        </p:tgtEl>
                                        <p:attrNameLst>
                                          <p:attrName>style.visibility</p:attrName>
                                        </p:attrNameLst>
                                      </p:cBhvr>
                                      <p:to>
                                        <p:strVal val="visible"/>
                                      </p:to>
                                    </p:set>
                                    <p:animEffect transition="in" filter="dissolve">
                                      <p:cBhvr>
                                        <p:cTn id="62" dur="500"/>
                                        <p:tgtEl>
                                          <p:spTgt spid="2355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23555">
                                            <p:txEl>
                                              <p:pRg st="11" end="11"/>
                                            </p:txEl>
                                          </p:spTgt>
                                        </p:tgtEl>
                                        <p:attrNameLst>
                                          <p:attrName>style.visibility</p:attrName>
                                        </p:attrNameLst>
                                      </p:cBhvr>
                                      <p:to>
                                        <p:strVal val="visible"/>
                                      </p:to>
                                    </p:set>
                                    <p:animEffect transition="in" filter="dissolve">
                                      <p:cBhvr>
                                        <p:cTn id="67" dur="500"/>
                                        <p:tgtEl>
                                          <p:spTgt spid="2355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23555">
                                            <p:txEl>
                                              <p:pRg st="12" end="12"/>
                                            </p:txEl>
                                          </p:spTgt>
                                        </p:tgtEl>
                                        <p:attrNameLst>
                                          <p:attrName>style.visibility</p:attrName>
                                        </p:attrNameLst>
                                      </p:cBhvr>
                                      <p:to>
                                        <p:strVal val="visible"/>
                                      </p:to>
                                    </p:set>
                                    <p:animEffect transition="in" filter="dissolve">
                                      <p:cBhvr>
                                        <p:cTn id="72" dur="500"/>
                                        <p:tgtEl>
                                          <p:spTgt spid="2355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P spid="23555"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tângulo 1"/>
          <p:cNvSpPr>
            <a:spLocks noChangeArrowheads="1"/>
          </p:cNvSpPr>
          <p:nvPr/>
        </p:nvSpPr>
        <p:spPr bwMode="auto">
          <a:xfrm>
            <a:off x="973138" y="475913"/>
            <a:ext cx="7127875" cy="769441"/>
          </a:xfrm>
          <a:prstGeom prst="rect">
            <a:avLst/>
          </a:prstGeom>
          <a:noFill/>
          <a:ln w="9525">
            <a:noFill/>
            <a:miter lim="800000"/>
          </a:ln>
        </p:spPr>
        <p:txBody>
          <a:bodyPr>
            <a:spAutoFit/>
          </a:bodyPr>
          <a:lstStyle/>
          <a:p>
            <a:pPr algn="ctr"/>
            <a:r>
              <a:rPr lang="pt-BR" altLang="pt-BR" sz="4400" b="1" dirty="0">
                <a:solidFill>
                  <a:srgbClr val="006600"/>
                </a:solidFill>
                <a:cs typeface="Arial" panose="020B0604020202020204" pitchFamily="34" charset="0"/>
              </a:rPr>
              <a:t>Ginásticas de Competição</a:t>
            </a:r>
            <a:r>
              <a:rPr lang="pt-BR" altLang="pt-BR" sz="4400" dirty="0">
                <a:solidFill>
                  <a:srgbClr val="006600"/>
                </a:solidFill>
                <a:cs typeface="Arial" panose="020B0604020202020204" pitchFamily="34" charset="0"/>
              </a:rPr>
              <a:t> </a:t>
            </a:r>
          </a:p>
        </p:txBody>
      </p:sp>
      <p:pic>
        <p:nvPicPr>
          <p:cNvPr id="6148" name="Imagem 3" descr="GAE.bmp"/>
          <p:cNvPicPr>
            <a:picLocks noChangeAspect="1"/>
          </p:cNvPicPr>
          <p:nvPr/>
        </p:nvPicPr>
        <p:blipFill>
          <a:blip r:embed="rId2"/>
          <a:srcRect/>
          <a:stretch>
            <a:fillRect/>
          </a:stretch>
        </p:blipFill>
        <p:spPr bwMode="auto">
          <a:xfrm>
            <a:off x="1142976" y="2087976"/>
            <a:ext cx="1595111" cy="2099849"/>
          </a:xfrm>
          <a:prstGeom prst="rect">
            <a:avLst/>
          </a:prstGeom>
          <a:noFill/>
          <a:ln w="9525">
            <a:noFill/>
            <a:miter lim="800000"/>
            <a:headEnd/>
            <a:tailEnd/>
          </a:ln>
        </p:spPr>
      </p:pic>
      <p:pic>
        <p:nvPicPr>
          <p:cNvPr id="6149" name="Imagem 4" descr="GACRO.bmp"/>
          <p:cNvPicPr>
            <a:picLocks noChangeAspect="1"/>
          </p:cNvPicPr>
          <p:nvPr/>
        </p:nvPicPr>
        <p:blipFill>
          <a:blip r:embed="rId3"/>
          <a:srcRect/>
          <a:stretch>
            <a:fillRect/>
          </a:stretch>
        </p:blipFill>
        <p:spPr bwMode="auto">
          <a:xfrm>
            <a:off x="1123937" y="4527550"/>
            <a:ext cx="1590675" cy="2170113"/>
          </a:xfrm>
          <a:prstGeom prst="rect">
            <a:avLst/>
          </a:prstGeom>
          <a:noFill/>
          <a:ln w="9525">
            <a:noFill/>
            <a:miter lim="800000"/>
            <a:headEnd/>
            <a:tailEnd/>
          </a:ln>
        </p:spPr>
      </p:pic>
      <p:pic>
        <p:nvPicPr>
          <p:cNvPr id="6150" name="Imagem 5" descr="GT.bmp"/>
          <p:cNvPicPr>
            <a:picLocks noChangeAspect="1"/>
          </p:cNvPicPr>
          <p:nvPr/>
        </p:nvPicPr>
        <p:blipFill>
          <a:blip r:embed="rId4"/>
          <a:srcRect/>
          <a:stretch>
            <a:fillRect/>
          </a:stretch>
        </p:blipFill>
        <p:spPr bwMode="auto">
          <a:xfrm>
            <a:off x="6428437" y="2000240"/>
            <a:ext cx="1776990" cy="2147899"/>
          </a:xfrm>
          <a:prstGeom prst="rect">
            <a:avLst/>
          </a:prstGeom>
          <a:noFill/>
          <a:ln w="9525">
            <a:noFill/>
            <a:miter lim="800000"/>
            <a:headEnd/>
            <a:tailEnd/>
          </a:ln>
        </p:spPr>
      </p:pic>
      <p:pic>
        <p:nvPicPr>
          <p:cNvPr id="6151" name="Imagem 7" descr="GR.bmp"/>
          <p:cNvPicPr>
            <a:picLocks noChangeAspect="1"/>
          </p:cNvPicPr>
          <p:nvPr/>
        </p:nvPicPr>
        <p:blipFill>
          <a:blip r:embed="rId5"/>
          <a:srcRect/>
          <a:stretch>
            <a:fillRect/>
          </a:stretch>
        </p:blipFill>
        <p:spPr bwMode="auto">
          <a:xfrm>
            <a:off x="6499875" y="4429132"/>
            <a:ext cx="1679575" cy="2326497"/>
          </a:xfrm>
          <a:prstGeom prst="rect">
            <a:avLst/>
          </a:prstGeom>
          <a:noFill/>
          <a:ln w="9525">
            <a:noFill/>
            <a:miter lim="800000"/>
            <a:headEnd/>
            <a:tailEnd/>
          </a:ln>
        </p:spPr>
      </p:pic>
      <p:pic>
        <p:nvPicPr>
          <p:cNvPr id="6152" name="Imagem 8"/>
          <p:cNvPicPr>
            <a:picLocks noChangeAspect="1"/>
          </p:cNvPicPr>
          <p:nvPr/>
        </p:nvPicPr>
        <p:blipFill>
          <a:blip r:embed="rId6"/>
          <a:srcRect/>
          <a:stretch>
            <a:fillRect/>
          </a:stretch>
        </p:blipFill>
        <p:spPr bwMode="auto">
          <a:xfrm>
            <a:off x="3785231" y="4437112"/>
            <a:ext cx="1575866" cy="2312334"/>
          </a:xfrm>
          <a:prstGeom prst="rect">
            <a:avLst/>
          </a:prstGeom>
          <a:noFill/>
          <a:ln w="9525">
            <a:noFill/>
            <a:miter lim="800000"/>
            <a:headEnd/>
            <a:tailEnd/>
          </a:ln>
        </p:spPr>
      </p:pic>
      <p:pic>
        <p:nvPicPr>
          <p:cNvPr id="6153" name="Imagem 9"/>
          <p:cNvPicPr>
            <a:picLocks noChangeAspect="1"/>
          </p:cNvPicPr>
          <p:nvPr/>
        </p:nvPicPr>
        <p:blipFill>
          <a:blip r:embed="rId7"/>
          <a:srcRect/>
          <a:stretch>
            <a:fillRect/>
          </a:stretch>
        </p:blipFill>
        <p:spPr bwMode="auto">
          <a:xfrm>
            <a:off x="3785231" y="1995584"/>
            <a:ext cx="1496690" cy="221923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TotalTime>
  <Words>1045</Words>
  <Application>Microsoft Office PowerPoint</Application>
  <PresentationFormat>Apresentação na tela (4:3)</PresentationFormat>
  <Paragraphs>250</Paragraphs>
  <Slides>44</Slides>
  <Notes>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44</vt:i4>
      </vt:variant>
    </vt:vector>
  </HeadingPairs>
  <TitlesOfParts>
    <vt:vector size="51" baseType="lpstr">
      <vt:lpstr>Arial</vt:lpstr>
      <vt:lpstr>Arial Narrow</vt:lpstr>
      <vt:lpstr>Calibri</vt:lpstr>
      <vt:lpstr>Calibri Light</vt:lpstr>
      <vt:lpstr>Times New Roman</vt:lpstr>
      <vt:lpstr>Wingdings</vt:lpstr>
      <vt:lpstr>Tema do Office</vt:lpstr>
      <vt:lpstr>Apresentação do PowerPoint</vt:lpstr>
      <vt:lpstr>AVALIAÇÃO PRÁTICA - Peso 4</vt:lpstr>
      <vt:lpstr>AVALIAÇÃO TEÓRICA: - Peso 4</vt:lpstr>
      <vt:lpstr>TAREFA – Peso 2</vt:lpstr>
      <vt:lpstr>Ginástica </vt:lpstr>
      <vt:lpstr>Método Ginástico Alemão</vt:lpstr>
      <vt:lpstr>Grande Família</vt:lpstr>
      <vt:lpstr>Manifestações Ginásticas</vt:lpstr>
      <vt:lpstr>Apresentação do PowerPoint</vt:lpstr>
      <vt:lpstr>Apresentação do PowerPoint</vt:lpstr>
      <vt:lpstr>Apresentação do PowerPoint</vt:lpstr>
      <vt:lpstr>Apresentação do PowerPoint</vt:lpstr>
      <vt:lpstr>Apresentação do PowerPoint</vt:lpstr>
      <vt:lpstr>Apresentação do PowerPoint</vt:lpstr>
      <vt:lpstr>O que as Ginásticas têm em comum?</vt:lpstr>
      <vt:lpstr>Como iniciar ...</vt:lpstr>
      <vt:lpstr>Apresentação do PowerPoint</vt:lpstr>
      <vt:lpstr>Apresentação do PowerPoint</vt:lpstr>
      <vt:lpstr>Keith Russell</vt:lpstr>
      <vt:lpstr>Apresentação do PowerPoint</vt:lpstr>
      <vt:lpstr>Filosofia Educacional para Ginástica</vt:lpstr>
      <vt:lpstr>Apresentação do PowerPoint</vt:lpstr>
      <vt:lpstr>Princípios para diversão</vt:lpstr>
      <vt:lpstr>Princípios para diversão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mnunomur</dc:creator>
  <cp:lastModifiedBy>mnunomur</cp:lastModifiedBy>
  <cp:revision>14</cp:revision>
  <dcterms:created xsi:type="dcterms:W3CDTF">2025-03-10T20:04:06Z</dcterms:created>
  <dcterms:modified xsi:type="dcterms:W3CDTF">2025-03-11T18:57:48Z</dcterms:modified>
</cp:coreProperties>
</file>