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4" r:id="rId13"/>
    <p:sldId id="267" r:id="rId14"/>
    <p:sldId id="268" r:id="rId15"/>
    <p:sldId id="269" r:id="rId16"/>
    <p:sldId id="270" r:id="rId17"/>
    <p:sldId id="300" r:id="rId18"/>
    <p:sldId id="301" r:id="rId19"/>
    <p:sldId id="302" r:id="rId20"/>
    <p:sldId id="271" r:id="rId21"/>
    <p:sldId id="295" r:id="rId22"/>
    <p:sldId id="272" r:id="rId23"/>
    <p:sldId id="273" r:id="rId24"/>
    <p:sldId id="274" r:id="rId25"/>
    <p:sldId id="275" r:id="rId26"/>
    <p:sldId id="303" r:id="rId27"/>
    <p:sldId id="276" r:id="rId28"/>
    <p:sldId id="29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99" r:id="rId39"/>
    <p:sldId id="286" r:id="rId40"/>
    <p:sldId id="287" r:id="rId41"/>
    <p:sldId id="288" r:id="rId42"/>
    <p:sldId id="289" r:id="rId43"/>
    <p:sldId id="304" r:id="rId44"/>
    <p:sldId id="290" r:id="rId45"/>
    <p:sldId id="291" r:id="rId46"/>
    <p:sldId id="292" r:id="rId47"/>
    <p:sldId id="293" r:id="rId48"/>
    <p:sldId id="305" r:id="rId49"/>
    <p:sldId id="317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  <p:sldId id="313" r:id="rId59"/>
    <p:sldId id="315" r:id="rId60"/>
    <p:sldId id="316" r:id="rId6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 varScale="1">
        <p:scale>
          <a:sx n="68" d="100"/>
          <a:sy n="68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2BC27-0AF1-6E44-970E-E4484A1A7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3E9EB8-F19F-1E4D-96C4-C9F5DEE80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FD04F4-B5D9-0B44-891D-A1665285D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55E3-4797-DD46-B2B3-84672CD0E046}" type="datetimeFigureOut">
              <a:rPr lang="pt-BR"/>
              <a:t>05/10/2021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5B55FC-EDD9-224B-ACB3-DCFD4598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23DDC0-BE95-0847-A60B-653F09CE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21-0B64-7340-9DA2-633F75994EA3}" type="slidenum">
              <a:r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55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F5310-F2BB-454D-853B-C2B10D4A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B00B9C3-1B43-DB4C-878D-D20CE86A6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E203EA-371A-4542-AE12-4A65CCFE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55E3-4797-DD46-B2B3-84672CD0E046}" type="datetimeFigureOut">
              <a:rPr lang="pt-BR"/>
              <a:t>05/10/2021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0CB405-682A-6A42-978D-9922DD8B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CF6E11-6441-8548-9A04-F8C6466A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21-0B64-7340-9DA2-633F75994EA3}" type="slidenum">
              <a:r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202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93572F-B93F-A947-A2A6-A7DAEADC5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E79ADE-A01B-8049-923E-63C12C62E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8B1A95-68CC-3E4D-8F3E-BC948FBE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55E3-4797-DD46-B2B3-84672CD0E046}" type="datetimeFigureOut">
              <a:rPr lang="pt-BR"/>
              <a:t>05/10/2021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D32EC2-115F-EA4C-BC42-23252287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D8EC1A-1753-104D-8B94-50DB3F73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21-0B64-7340-9DA2-633F75994EA3}" type="slidenum">
              <a:r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100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9F6A4-7C8D-274F-86C3-0A80A6B1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4B132E-169C-9D41-90B8-F19B07771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1A3905-76F9-B44B-8513-887F8B97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55E3-4797-DD46-B2B3-84672CD0E046}" type="datetimeFigureOut">
              <a:rPr lang="pt-BR"/>
              <a:t>05/10/2021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5C15CB-1770-5346-AE29-2FCACFAA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584640-D938-5840-ADCF-5CB5584A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21-0B64-7340-9DA2-633F75994EA3}" type="slidenum">
              <a:r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22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A444F-93CB-9449-89A9-85FA56BF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8E2AD1-FB8E-BD4B-A353-94D9280CB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022616-6A62-F641-8813-59F9BCC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55E3-4797-DD46-B2B3-84672CD0E046}" type="datetimeFigureOut">
              <a:rPr lang="pt-BR"/>
              <a:t>05/10/2021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66812B-07BE-5248-BA51-0CAD0E9A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C3BC58-994E-BA42-8BCD-82372F0F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21-0B64-7340-9DA2-633F75994EA3}" type="slidenum">
              <a:r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035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F48BB-1A21-9343-A901-7AD52204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1E86EB-988C-AE41-9A84-158C8EC80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E2D0EC-6AD6-4B42-8502-33DB550B4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A903B6-69B0-4D41-A854-3507B9D8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55E3-4797-DD46-B2B3-84672CD0E046}" type="datetimeFigureOut">
              <a:rPr lang="pt-BR"/>
              <a:t>05/10/2021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84506C-AE71-4F44-B1D4-C84AD839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3849B9-B01C-3844-8529-55C5A86D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21-0B64-7340-9DA2-633F75994EA3}" type="slidenum">
              <a:r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21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CB483-8914-E446-A06D-A18F4297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121ACB-08A9-9149-8952-5B9E84E37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A52593-935E-0A40-A9E7-67F7A2242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4C6088-04AF-3646-B68F-FA5ACDD69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DA7E43E-B5FD-564F-B819-92649A0EF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0772C2C-5501-0745-A828-88B36B2A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55E3-4797-DD46-B2B3-84672CD0E046}" type="datetimeFigureOut">
              <a:rPr lang="pt-BR"/>
              <a:t>05/10/2021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FB187C-C1A6-534F-9578-3C9C0DD9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2D17DD3-E7D5-9B49-B3E9-CAAAEBFB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21-0B64-7340-9DA2-633F75994EA3}" type="slidenum">
              <a:r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66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8B02E-626D-AF4A-99AD-A022D6FD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AAE4329-084A-7F49-8A77-B29F6DEF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55E3-4797-DD46-B2B3-84672CD0E046}" type="datetimeFigureOut">
              <a:rPr lang="pt-BR"/>
              <a:t>05/10/2021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D79AB8-ED99-374B-AB3A-78211A3A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DFF968-F9FF-9B40-AF04-6F8030D4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21-0B64-7340-9DA2-633F75994EA3}" type="slidenum">
              <a:r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62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53C834-1C5D-A44B-A914-E424923E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55E3-4797-DD46-B2B3-84672CD0E046}" type="datetimeFigureOut">
              <a:rPr lang="pt-BR"/>
              <a:t>05/10/2021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3FC2EB-F4BF-0740-81D7-AA74B973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C2E375-0B0D-4849-81ED-E06E1C68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21-0B64-7340-9DA2-633F75994EA3}" type="slidenum">
              <a:r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73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C2FEA-93D4-F748-8996-9547BE3E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5B68F1-2914-204D-9DEB-D69DE88E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21A927-23EF-2241-A198-0D8E51A97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0F0CC2-FBDA-C249-AE78-43CC6B11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55E3-4797-DD46-B2B3-84672CD0E046}" type="datetimeFigureOut">
              <a:rPr lang="pt-BR"/>
              <a:t>05/10/2021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7F49A4-6BC2-334D-969C-8AE530D9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476A22-B84A-FF4B-BB81-530A4EAA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21-0B64-7340-9DA2-633F75994EA3}" type="slidenum">
              <a:r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800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3D3C8-1BF4-8F4A-96CE-2A13197E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8CBF77-94EE-1848-B0E1-2DEB3464B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3D5927-6035-0942-8084-84D8BD692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74D036-99FD-1444-83A7-4AAFDA13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55E3-4797-DD46-B2B3-84672CD0E046}" type="datetimeFigureOut">
              <a:rPr lang="pt-BR"/>
              <a:t>05/10/2021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C033B4-449B-F541-8377-861E6355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E1EBDD-D235-DA4C-9E93-A0B0CE62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F21-0B64-7340-9DA2-633F75994EA3}" type="slidenum">
              <a:r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490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4">
              <a:lumMod val="40000"/>
              <a:lumOff val="6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71C1F67-735E-3A45-9352-30DD6AC3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D42519-527F-2442-A7CE-CA069119F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57BD5B-C785-7845-9297-64910BCC6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55E3-4797-DD46-B2B3-84672CD0E046}" type="datetimeFigureOut">
              <a:rPr lang="pt-BR"/>
              <a:t>05/10/2021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7F9395-A1B1-CE46-A20A-10DFD8DEC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096CCA-DCB9-CC4F-82D9-F7F36B6B4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6F21-0B64-7340-9DA2-633F75994EA3}" type="slidenum">
              <a:r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35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pen.spotify.com/track/5txzLivbU9QxbVQtHDqUdY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track/6PxNRK5eyWzD1XVrpiLfWT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track/7Enj8MSARjmMG9O4ONUYOA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track/3I1ox82DrOcg0lHxbSgSQC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1abYaMyvBLDSnQG73NQbt2" TargetMode="External"/><Relationship Id="rId2" Type="http://schemas.openxmlformats.org/officeDocument/2006/relationships/hyperlink" Target="https://open.spotify.com/track/0wuSDvfNYb8KX6kwIZlKa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.spotify.com/track/1pO0W87snMnRAXzwm3EJE9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5232Y04WN1r49Oqt2bDgs6?si=50bd70616a0b454a" TargetMode="External"/><Relationship Id="rId2" Type="http://schemas.openxmlformats.org/officeDocument/2006/relationships/hyperlink" Target="https://open.spotify.com/track/0EPM1KdOlQmrWLE4nKlHL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481402-080A-4A67-9968-A9BC2830F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8498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C0A8C4-3053-5045-84C5-5D8B1914B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94" y="2138206"/>
            <a:ext cx="7211392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400" b="1" dirty="0">
                <a:latin typeface="Abadi" panose="020B0604020104020204" pitchFamily="34" charset="0"/>
              </a:rPr>
              <a:t>A </a:t>
            </a:r>
            <a:r>
              <a:rPr lang="en-US" sz="4400" b="1" dirty="0" err="1">
                <a:latin typeface="Abadi" panose="020B0604020104020204" pitchFamily="34" charset="0"/>
              </a:rPr>
              <a:t>Orquestra</a:t>
            </a:r>
            <a:r>
              <a:rPr lang="en-US" sz="4400" b="1" dirty="0">
                <a:latin typeface="Abadi" panose="020B0604020104020204" pitchFamily="34" charset="0"/>
              </a:rPr>
              <a:t> </a:t>
            </a:r>
            <a:r>
              <a:rPr lang="en-US" sz="4400" b="1" dirty="0" err="1">
                <a:latin typeface="Abadi" panose="020B0604020104020204" pitchFamily="34" charset="0"/>
              </a:rPr>
              <a:t>na</a:t>
            </a:r>
            <a:r>
              <a:rPr lang="en-US" sz="4400" b="1" dirty="0">
                <a:latin typeface="Abadi" panose="020B0604020104020204" pitchFamily="34" charset="0"/>
              </a:rPr>
              <a:t> </a:t>
            </a:r>
            <a:r>
              <a:rPr lang="en-US" sz="4400" b="1" dirty="0" err="1">
                <a:latin typeface="Abadi" panose="020B0604020104020204" pitchFamily="34" charset="0"/>
              </a:rPr>
              <a:t>Alemanha</a:t>
            </a:r>
            <a:r>
              <a:rPr lang="en-US" sz="4400" b="1" dirty="0"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D95D5D8-A7A5-4401-B566-2A91A6CBEA6A}"/>
              </a:ext>
            </a:extLst>
          </p:cNvPr>
          <p:cNvSpPr txBox="1"/>
          <p:nvPr/>
        </p:nvSpPr>
        <p:spPr>
          <a:xfrm>
            <a:off x="411466" y="3825279"/>
            <a:ext cx="3300984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Abadi" panose="020B0604020104020204" pitchFamily="34" charset="0"/>
              </a:rPr>
              <a:t>Prof. </a:t>
            </a:r>
            <a:r>
              <a:rPr lang="en-US" sz="3200" dirty="0" err="1">
                <a:latin typeface="Abadi" panose="020B0604020104020204" pitchFamily="34" charset="0"/>
              </a:rPr>
              <a:t>Fábio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Cury</a:t>
            </a:r>
            <a:endParaRPr lang="en-US" sz="3200" dirty="0">
              <a:latin typeface="Abadi" panose="020B06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983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504652" y="138841"/>
            <a:ext cx="518822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Alemães </a:t>
            </a:r>
            <a:r>
              <a:rPr lang="pt-BR" sz="2000" dirty="0" err="1"/>
              <a:t>lullistas</a:t>
            </a:r>
            <a:r>
              <a:rPr lang="pt-BR" sz="2000" dirty="0"/>
              <a:t>: suas composições devem ter sido tocadas com um instrumento por voz</a:t>
            </a:r>
          </a:p>
          <a:p>
            <a:pPr algn="just"/>
            <a:r>
              <a:rPr lang="pt-BR" sz="2000" dirty="0" err="1"/>
              <a:t>Muffat</a:t>
            </a:r>
            <a:r>
              <a:rPr lang="pt-BR" sz="2000" dirty="0"/>
              <a:t>:</a:t>
            </a:r>
          </a:p>
          <a:p>
            <a:pPr marL="342900" indent="-342900" algn="just">
              <a:buFontTx/>
              <a:buChar char="-"/>
            </a:pPr>
            <a:r>
              <a:rPr lang="pt-BR" sz="2000" dirty="0"/>
              <a:t>Salzburg: um violino, uma viola da gamba, quatro instrumentos não especificados </a:t>
            </a:r>
          </a:p>
          <a:p>
            <a:pPr marL="342900" indent="-342900" algn="just">
              <a:buFontTx/>
              <a:buChar char="-"/>
            </a:pPr>
            <a:r>
              <a:rPr lang="pt-BR" sz="2000" dirty="0" err="1"/>
              <a:t>Passau</a:t>
            </a:r>
            <a:r>
              <a:rPr lang="pt-BR" sz="2000" dirty="0"/>
              <a:t>, Baviera (1700): oito instrumentistas (</a:t>
            </a:r>
            <a:r>
              <a:rPr lang="pt-BR" sz="2000" dirty="0" err="1"/>
              <a:t>Hof-Musiker</a:t>
            </a:r>
            <a:r>
              <a:rPr lang="pt-BR" sz="2000" dirty="0"/>
              <a:t>), além de trompetes e percussão </a:t>
            </a:r>
          </a:p>
          <a:p>
            <a:pPr algn="just"/>
            <a:r>
              <a:rPr lang="pt-BR" sz="2000" dirty="0"/>
              <a:t>J. F. C. Fischer: (</a:t>
            </a:r>
            <a:r>
              <a:rPr lang="pt-BR" sz="2000" dirty="0" err="1"/>
              <a:t>Overture</a:t>
            </a:r>
            <a:r>
              <a:rPr lang="pt-BR" sz="2000" dirty="0"/>
              <a:t> </a:t>
            </a:r>
            <a:r>
              <a:rPr lang="pt-BR" sz="2000" dirty="0" err="1"/>
              <a:t>Suite</a:t>
            </a:r>
            <a:r>
              <a:rPr lang="pt-BR" sz="2000" dirty="0"/>
              <a:t> em Dó Maior/</a:t>
            </a:r>
            <a:r>
              <a:rPr lang="pt-BR" sz="2000" dirty="0" err="1"/>
              <a:t>Passeipied</a:t>
            </a:r>
            <a:r>
              <a:rPr lang="pt-BR" sz="2000" dirty="0"/>
              <a:t> </a:t>
            </a:r>
            <a:r>
              <a:rPr lang="pt-BR" sz="1000" dirty="0">
                <a:hlinkClick r:id="rId2"/>
              </a:rPr>
              <a:t>https://open.spotify.com/track/5txzLivbU9QxbVQtHDqUdY</a:t>
            </a:r>
            <a:r>
              <a:rPr lang="pt-BR" sz="1000" dirty="0"/>
              <a:t>  )</a:t>
            </a:r>
          </a:p>
          <a:p>
            <a:pPr marL="342900" indent="-342900" algn="just">
              <a:buFontTx/>
              <a:buChar char="-"/>
            </a:pPr>
            <a:r>
              <a:rPr lang="pt-BR" sz="2000" dirty="0" err="1"/>
              <a:t>Schlackenwerth</a:t>
            </a:r>
            <a:r>
              <a:rPr lang="pt-BR" sz="2000" dirty="0"/>
              <a:t> e </a:t>
            </a:r>
            <a:r>
              <a:rPr lang="pt-BR" sz="2000" dirty="0" err="1"/>
              <a:t>Raststatt</a:t>
            </a:r>
            <a:r>
              <a:rPr lang="pt-BR" sz="2000" dirty="0"/>
              <a:t>: pequenas cortes com pequenas capelas</a:t>
            </a:r>
          </a:p>
          <a:p>
            <a:pPr algn="just"/>
            <a:r>
              <a:rPr lang="pt-BR" sz="2000" dirty="0" err="1"/>
              <a:t>Kusser</a:t>
            </a:r>
            <a:r>
              <a:rPr lang="pt-BR" sz="2000" dirty="0"/>
              <a:t>: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2E6454-6042-49FC-A778-6CBEA58DB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42" t="23237" r="9637" b="8773"/>
          <a:stretch/>
        </p:blipFill>
        <p:spPr>
          <a:xfrm>
            <a:off x="5692878" y="220429"/>
            <a:ext cx="6341806" cy="403221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4155AD1-7AEA-4CEB-BC61-BD0F974962FD}"/>
              </a:ext>
            </a:extLst>
          </p:cNvPr>
          <p:cNvSpPr txBox="1"/>
          <p:nvPr/>
        </p:nvSpPr>
        <p:spPr>
          <a:xfrm>
            <a:off x="562332" y="4334232"/>
            <a:ext cx="1147235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000" dirty="0"/>
          </a:p>
          <a:p>
            <a:pPr marL="342900" indent="-342900" algn="just">
              <a:buFontTx/>
              <a:buChar char="-"/>
            </a:pPr>
            <a:r>
              <a:rPr lang="pt-BR" sz="2000" dirty="0"/>
              <a:t>Stuttgart (quando jovem e de 1700 a 1704): capela grande </a:t>
            </a:r>
          </a:p>
          <a:p>
            <a:pPr marL="342900" indent="-342900" algn="just">
              <a:buFontTx/>
              <a:buChar char="-"/>
            </a:pPr>
            <a:r>
              <a:rPr lang="pt-BR" sz="2000" dirty="0" err="1"/>
              <a:t>Ansbach</a:t>
            </a:r>
            <a:r>
              <a:rPr lang="pt-BR" sz="2000" dirty="0"/>
              <a:t> (</a:t>
            </a:r>
            <a:r>
              <a:rPr lang="pt-BR" sz="2000" dirty="0" err="1"/>
              <a:t>Composition</a:t>
            </a:r>
            <a:r>
              <a:rPr lang="pt-BR" sz="2000" dirty="0"/>
              <a:t> de Musique): somente quatro instrumentistas de cordas em um total de oito músicos</a:t>
            </a:r>
          </a:p>
          <a:p>
            <a:pPr algn="just"/>
            <a:r>
              <a:rPr lang="pt-BR" sz="2000" dirty="0"/>
              <a:t>É possível que, em pequenas cortes, amadores, trompetistas e cantores possam ter engrossado as cordas. Contudo, um número grande de intérpretes parece não ter sido uma característica que definiu o estilo </a:t>
            </a:r>
            <a:r>
              <a:rPr lang="pt-BR" sz="2000" dirty="0" err="1"/>
              <a:t>lullista</a:t>
            </a:r>
            <a:r>
              <a:rPr lang="pt-BR" sz="2000" dirty="0"/>
              <a:t> alemão. 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77562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879420"/>
            <a:ext cx="115956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>
                <a:latin typeface="Century Gothic" panose="020B0502020202020204" pitchFamily="34" charset="0"/>
              </a:rPr>
              <a:t>Estilo era mais importante que número de intérpretes para os </a:t>
            </a:r>
            <a:r>
              <a:rPr lang="pt-BR" sz="2000" err="1">
                <a:latin typeface="Century Gothic" panose="020B0502020202020204" pitchFamily="34" charset="0"/>
              </a:rPr>
              <a:t>lullistas</a:t>
            </a:r>
            <a:r>
              <a:rPr lang="pt-BR" sz="2000">
                <a:latin typeface="Century Gothic" panose="020B0502020202020204" pitchFamily="34" charset="0"/>
              </a:rPr>
              <a:t> alemães: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Disciplina, ensemble unificado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Uniformidade de arcadas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Ritmo correto das danças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Aplicação dos ornamentos de maneira consistente e correta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Afinação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Para conseguir esses resultados – mais ensaios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Duquesa Magdalena </a:t>
            </a:r>
            <a:r>
              <a:rPr lang="pt-BR" sz="2000" err="1">
                <a:latin typeface="Century Gothic" panose="020B0502020202020204" pitchFamily="34" charset="0"/>
              </a:rPr>
              <a:t>Sybille</a:t>
            </a:r>
            <a:r>
              <a:rPr lang="pt-BR" sz="2000">
                <a:latin typeface="Century Gothic" panose="020B0502020202020204" pitchFamily="34" charset="0"/>
              </a:rPr>
              <a:t> de </a:t>
            </a:r>
            <a:r>
              <a:rPr lang="pt-BR" sz="2000" err="1">
                <a:latin typeface="Century Gothic" panose="020B0502020202020204" pitchFamily="34" charset="0"/>
              </a:rPr>
              <a:t>Württemberg</a:t>
            </a:r>
            <a:r>
              <a:rPr lang="pt-BR" sz="2000">
                <a:latin typeface="Century Gothic" panose="020B0502020202020204" pitchFamily="34" charset="0"/>
                <a:sym typeface="Wingdings" pitchFamily="2" charset="2"/>
              </a:rPr>
              <a:t> (1684):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  <a:sym typeface="Wingdings" pitchFamily="2" charset="2"/>
              </a:rPr>
              <a:t>“ uma boa parte do êxito depende do ensaio da música, especialmente nas peças francesas tão populares em nossos dias, as quais exigem prática diária ...”</a:t>
            </a:r>
          </a:p>
          <a:p>
            <a:pPr algn="just"/>
            <a:endParaRPr lang="pt-BR" sz="2000">
              <a:latin typeface="Century Gothic" panose="020B0502020202020204" pitchFamily="34" charset="0"/>
              <a:sym typeface="Wingdings" pitchFamily="2" charset="2"/>
            </a:endParaRPr>
          </a:p>
          <a:p>
            <a:pPr algn="just"/>
            <a:r>
              <a:rPr lang="pt-BR" sz="2000" err="1">
                <a:latin typeface="Century Gothic" panose="020B0502020202020204" pitchFamily="34" charset="0"/>
                <a:sym typeface="Wingdings" pitchFamily="2" charset="2"/>
              </a:rPr>
              <a:t>Kusser</a:t>
            </a:r>
            <a:r>
              <a:rPr lang="pt-BR" sz="2000">
                <a:latin typeface="Century Gothic" panose="020B0502020202020204" pitchFamily="34" charset="0"/>
                <a:sym typeface="Wingdings" pitchFamily="2" charset="2"/>
              </a:rPr>
              <a:t> em </a:t>
            </a:r>
            <a:r>
              <a:rPr lang="pt-BR" sz="2000" err="1">
                <a:latin typeface="Century Gothic" panose="020B0502020202020204" pitchFamily="34" charset="0"/>
                <a:sym typeface="Wingdings" pitchFamily="2" charset="2"/>
              </a:rPr>
              <a:t>Ansbach</a:t>
            </a:r>
            <a:r>
              <a:rPr lang="pt-BR" sz="2000">
                <a:latin typeface="Century Gothic" panose="020B0502020202020204" pitchFamily="34" charset="0"/>
                <a:sym typeface="Wingdings" pitchFamily="2" charset="2"/>
              </a:rPr>
              <a:t> – oposição do violinista Johann Mayer – pediu para ser dispensado dos ensaios – ensaios excessivos de música francesa arruinariam sua técnica.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  <a:sym typeface="Wingdings" pitchFamily="2" charset="2"/>
              </a:rPr>
              <a:t>Tal relato sugere que a novidade (e o perigo) do estilo francês baseados nos detalhes técnicos de arcadas e também na ideologia de ensaio e disciplina de grupo, que contrastavam com o </a:t>
            </a:r>
            <a:r>
              <a:rPr lang="pt-BR" sz="2000" err="1">
                <a:latin typeface="Century Gothic" panose="020B0502020202020204" pitchFamily="34" charset="0"/>
                <a:sym typeface="Wingdings" pitchFamily="2" charset="2"/>
              </a:rPr>
              <a:t>ethos</a:t>
            </a:r>
            <a:r>
              <a:rPr lang="pt-BR" sz="2000">
                <a:latin typeface="Century Gothic" panose="020B0502020202020204" pitchFamily="34" charset="0"/>
                <a:sym typeface="Wingdings" pitchFamily="2" charset="2"/>
              </a:rPr>
              <a:t> individualista da performance alemã do violino, no século XVII.</a:t>
            </a:r>
            <a:endParaRPr lang="pt-BR" sz="2000">
              <a:latin typeface="Century Gothic" panose="020B0502020202020204" pitchFamily="34" charset="0"/>
            </a:endParaRPr>
          </a:p>
          <a:p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91350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C1753BDE-9AA3-4FF8-AE1E-2A34ADF33367}"/>
              </a:ext>
            </a:extLst>
          </p:cNvPr>
          <p:cNvGrpSpPr/>
          <p:nvPr/>
        </p:nvGrpSpPr>
        <p:grpSpPr>
          <a:xfrm>
            <a:off x="2518144" y="1193676"/>
            <a:ext cx="7155711" cy="5448841"/>
            <a:chOff x="2505740" y="704579"/>
            <a:chExt cx="7155711" cy="5448841"/>
          </a:xfrm>
        </p:grpSpPr>
        <p:pic>
          <p:nvPicPr>
            <p:cNvPr id="1026" name="Picture 2" descr="Resultado de imagem para opera performance at the zwinger theater, dresden">
              <a:extLst>
                <a:ext uri="{FF2B5EF4-FFF2-40B4-BE49-F238E27FC236}">
                  <a16:creationId xmlns:a16="http://schemas.microsoft.com/office/drawing/2014/main" id="{9C75BBDC-8EAA-484A-9F9F-EB7343AA2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599" y="704579"/>
              <a:ext cx="6954801" cy="544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E794BDA6-0F37-491A-8761-32BBE999FD8C}"/>
                </a:ext>
              </a:extLst>
            </p:cNvPr>
            <p:cNvSpPr/>
            <p:nvPr/>
          </p:nvSpPr>
          <p:spPr>
            <a:xfrm>
              <a:off x="2505740" y="5600527"/>
              <a:ext cx="7155711" cy="5528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C5C6A1-31BA-48F6-8371-87D6BF1CCA9D}"/>
              </a:ext>
            </a:extLst>
          </p:cNvPr>
          <p:cNvSpPr txBox="1"/>
          <p:nvPr/>
        </p:nvSpPr>
        <p:spPr>
          <a:xfrm>
            <a:off x="4168933" y="584790"/>
            <a:ext cx="410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>
                <a:latin typeface="Century Gothic" panose="020B0502020202020204" pitchFamily="34" charset="0"/>
              </a:rPr>
              <a:t>Ópera performance em Dresden, 1728.</a:t>
            </a:r>
          </a:p>
        </p:txBody>
      </p:sp>
    </p:spTree>
    <p:extLst>
      <p:ext uri="{BB962C8B-B14F-4D97-AF65-F5344CB8AC3E}">
        <p14:creationId xmlns:p14="http://schemas.microsoft.com/office/powerpoint/2010/main" val="14927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810950"/>
            <a:ext cx="115956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>
                <a:latin typeface="Century Gothic" panose="020B0502020202020204" pitchFamily="34" charset="0"/>
              </a:rPr>
              <a:t>A Transformação das Capelas Alemãs</a:t>
            </a:r>
          </a:p>
          <a:p>
            <a:pPr algn="just"/>
            <a:endParaRPr lang="pt-BR" sz="2400" b="1">
              <a:latin typeface="Century Gothic" panose="020B0502020202020204" pitchFamily="34" charset="0"/>
            </a:endParaRPr>
          </a:p>
          <a:p>
            <a:pPr algn="just"/>
            <a:r>
              <a:rPr lang="pt-BR" sz="2400">
                <a:latin typeface="Century Gothic" panose="020B0502020202020204" pitchFamily="34" charset="0"/>
              </a:rPr>
              <a:t>- </a:t>
            </a:r>
            <a:r>
              <a:rPr lang="pt-BR" sz="2000">
                <a:latin typeface="Century Gothic" panose="020B0502020202020204" pitchFamily="34" charset="0"/>
              </a:rPr>
              <a:t>Fim do séc. XVII: Havia mais instrumentistas de cordas, particularmente violinistas, sugerindo, ao mesmo tempo, dobra de partes e balanço desigual. Os novos oboés, flautas e fagotes franceses foram adicionados, suplantando cornetos, </a:t>
            </a:r>
            <a:r>
              <a:rPr lang="pt-BR" sz="2000" err="1">
                <a:latin typeface="Century Gothic" panose="020B0502020202020204" pitchFamily="34" charset="0"/>
              </a:rPr>
              <a:t>charamelas</a:t>
            </a:r>
            <a:r>
              <a:rPr lang="pt-BR" sz="2000">
                <a:latin typeface="Century Gothic" panose="020B0502020202020204" pitchFamily="34" charset="0"/>
              </a:rPr>
              <a:t>, </a:t>
            </a:r>
            <a:r>
              <a:rPr lang="pt-BR" sz="2000" err="1">
                <a:latin typeface="Century Gothic" panose="020B0502020202020204" pitchFamily="34" charset="0"/>
              </a:rPr>
              <a:t>dulcianas</a:t>
            </a:r>
            <a:r>
              <a:rPr lang="pt-BR" sz="2000">
                <a:latin typeface="Century Gothic" panose="020B0502020202020204" pitchFamily="34" charset="0"/>
              </a:rPr>
              <a:t> e </a:t>
            </a:r>
            <a:r>
              <a:rPr lang="pt-BR" sz="2000" err="1">
                <a:latin typeface="Century Gothic" panose="020B0502020202020204" pitchFamily="34" charset="0"/>
              </a:rPr>
              <a:t>sacabuxas</a:t>
            </a:r>
            <a:r>
              <a:rPr lang="pt-BR" sz="2000"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Em listas de músicos – passam a figurar mais especialistas que generalistas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Mudanças nas capelas alemãs – às vezes tão rápidas que podiam levar os ouvintes da época a crer, à semelhança do que ocorreu com </a:t>
            </a:r>
            <a:r>
              <a:rPr lang="pt-BR" sz="2000" err="1">
                <a:latin typeface="Century Gothic" panose="020B0502020202020204" pitchFamily="34" charset="0"/>
              </a:rPr>
              <a:t>Lully</a:t>
            </a:r>
            <a:r>
              <a:rPr lang="pt-BR" sz="2000">
                <a:latin typeface="Century Gothic" panose="020B0502020202020204" pitchFamily="34" charset="0"/>
              </a:rPr>
              <a:t> e </a:t>
            </a:r>
            <a:r>
              <a:rPr lang="pt-BR" sz="2000" err="1">
                <a:latin typeface="Century Gothic" panose="020B0502020202020204" pitchFamily="34" charset="0"/>
              </a:rPr>
              <a:t>Corelli</a:t>
            </a:r>
            <a:r>
              <a:rPr lang="pt-BR" sz="2000">
                <a:latin typeface="Century Gothic" panose="020B0502020202020204" pitchFamily="34" charset="0"/>
              </a:rPr>
              <a:t>, que testemunhavam o nascimento da orquestra.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Dresden, Saxônia: nascimento da orquestra entre 1691 e 1709: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Uma das maiores cortes alemãs, também manteve por um bom tempo uma das maiores capelas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Séc. XVII – típica divisão em vários coros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A partir de 1675 – banda de violinos franceses 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Ensembles de instrumentos obsoletos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A partir da ascensão de Friedrich August I (1694)– grande modernização </a:t>
            </a:r>
          </a:p>
        </p:txBody>
      </p:sp>
    </p:spTree>
    <p:extLst>
      <p:ext uri="{BB962C8B-B14F-4D97-AF65-F5344CB8AC3E}">
        <p14:creationId xmlns:p14="http://schemas.microsoft.com/office/powerpoint/2010/main" val="175118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766732"/>
            <a:ext cx="115956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>
                <a:latin typeface="Century Gothic" panose="020B0502020202020204" pitchFamily="34" charset="0"/>
              </a:rPr>
              <a:t>A partir da ascensão de Friedrich August I (1694)– grande modernização: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Quando jovem, visitou Versalhes duas vezes, foi recebido por Luís XIV e assistiu à ópera e teatro 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Esteve em Veneza: gosto pela ópera italiana 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1694: campanha de exibicionismo cultural, inspirado no de Luís XIV – e rivalizando com este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1697 – capela dividida ainda em dois ensembles – igreja católica e protestante – núcleo de cordas em 5 vozes e oboés e fagotes substituindo </a:t>
            </a:r>
            <a:r>
              <a:rPr lang="pt-BR" sz="2000" err="1">
                <a:latin typeface="Century Gothic" panose="020B0502020202020204" pitchFamily="34" charset="0"/>
              </a:rPr>
              <a:t>charamelas</a:t>
            </a:r>
            <a:r>
              <a:rPr lang="pt-BR" sz="2000">
                <a:latin typeface="Century Gothic" panose="020B0502020202020204" pitchFamily="34" charset="0"/>
              </a:rPr>
              <a:t> e cornetos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Passa a contratar instrumentistas franceses: cordas e sopros – novos instrumentos franceses – oboé, </a:t>
            </a:r>
            <a:r>
              <a:rPr lang="pt-BR" sz="2000" err="1">
                <a:latin typeface="Century Gothic" panose="020B0502020202020204" pitchFamily="34" charset="0"/>
              </a:rPr>
              <a:t>traverso</a:t>
            </a:r>
            <a:r>
              <a:rPr lang="pt-BR" sz="2000">
                <a:latin typeface="Century Gothic" panose="020B0502020202020204" pitchFamily="34" charset="0"/>
              </a:rPr>
              <a:t>, flautas doces e fagote – músicos franceses e italianos chefiavam os naipes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1709 – capela tinha ensemble  unificado – cordas em 5 vozes com vários instrumentos por parte – músicos com maior especialização nos instrumentos 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1716 – o jovem </a:t>
            </a:r>
            <a:r>
              <a:rPr lang="pt-BR" sz="2000" err="1">
                <a:latin typeface="Century Gothic" panose="020B0502020202020204" pitchFamily="34" charset="0"/>
              </a:rPr>
              <a:t>Quantz</a:t>
            </a:r>
            <a:r>
              <a:rPr lang="pt-BR" sz="2000">
                <a:latin typeface="Century Gothic" panose="020B0502020202020204" pitchFamily="34" charset="0"/>
              </a:rPr>
              <a:t> manifesta-se impressionado com tamanho número de virtuoses na orquestra 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1728 – gravura retrata orquestra no recentemente construído teatro </a:t>
            </a:r>
            <a:r>
              <a:rPr lang="pt-BR" sz="2000" err="1">
                <a:latin typeface="Century Gothic" panose="020B0502020202020204" pitchFamily="34" charset="0"/>
              </a:rPr>
              <a:t>Zwinger</a:t>
            </a:r>
            <a:r>
              <a:rPr lang="pt-BR" sz="2000">
                <a:latin typeface="Century Gothic" panose="020B0502020202020204" pitchFamily="34" charset="0"/>
              </a:rPr>
              <a:t>. Ilustração corresponde à lista de músicos do mesmo ano   </a:t>
            </a:r>
          </a:p>
        </p:txBody>
      </p:sp>
    </p:spTree>
    <p:extLst>
      <p:ext uri="{BB962C8B-B14F-4D97-AF65-F5344CB8AC3E}">
        <p14:creationId xmlns:p14="http://schemas.microsoft.com/office/powerpoint/2010/main" val="67465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305068"/>
            <a:ext cx="1126546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Century Gothic" panose="020B0502020202020204" pitchFamily="34" charset="0"/>
              </a:rPr>
              <a:t>Corte de Hesse-Darmstadt</a:t>
            </a:r>
          </a:p>
          <a:p>
            <a:pPr algn="just"/>
            <a:endParaRPr lang="pt-BR" sz="2000" b="1" dirty="0">
              <a:latin typeface="Century Gothic" panose="020B0502020202020204" pitchFamily="34" charset="0"/>
            </a:endParaRP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História similar à de Dresden – muito embora esta seja uma corte muito menor 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Antes de 1688 – centro de balés e teatro – tradição renascentista de música de um instrumento por voz, com músicos fantasiados ou escondidos na cena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A partir de 1688 – Ernst Ludwig – francófilo, </a:t>
            </a:r>
            <a:r>
              <a:rPr lang="pt-BR" sz="2000" dirty="0" err="1">
                <a:latin typeface="Century Gothic" panose="020B0502020202020204" pitchFamily="34" charset="0"/>
              </a:rPr>
              <a:t>musicômano</a:t>
            </a:r>
            <a:r>
              <a:rPr lang="pt-BR" sz="2000" dirty="0">
                <a:latin typeface="Century Gothic" panose="020B0502020202020204" pitchFamily="34" charset="0"/>
              </a:rPr>
              <a:t>, </a:t>
            </a:r>
            <a:r>
              <a:rPr lang="pt-BR" sz="2000" dirty="0" err="1">
                <a:latin typeface="Century Gothic" panose="020B0502020202020204" pitchFamily="34" charset="0"/>
              </a:rPr>
              <a:t>gambista</a:t>
            </a:r>
            <a:r>
              <a:rPr lang="pt-BR" sz="2000" dirty="0">
                <a:latin typeface="Century Gothic" panose="020B0502020202020204" pitchFamily="34" charset="0"/>
              </a:rPr>
              <a:t> e compositor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1685: viagem a Paris é decisiva para a transformação da capela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1687: montagem de </a:t>
            </a:r>
            <a:r>
              <a:rPr lang="pt-BR" sz="2000" dirty="0" err="1">
                <a:latin typeface="Century Gothic" panose="020B0502020202020204" pitchFamily="34" charset="0"/>
              </a:rPr>
              <a:t>Acis</a:t>
            </a:r>
            <a:r>
              <a:rPr lang="pt-BR" sz="2000" dirty="0">
                <a:latin typeface="Century Gothic" panose="020B0502020202020204" pitchFamily="34" charset="0"/>
              </a:rPr>
              <a:t> et </a:t>
            </a:r>
            <a:r>
              <a:rPr lang="pt-BR" sz="2000" dirty="0" err="1">
                <a:latin typeface="Century Gothic" panose="020B0502020202020204" pitchFamily="34" charset="0"/>
              </a:rPr>
              <a:t>Galatée</a:t>
            </a:r>
            <a:r>
              <a:rPr lang="pt-BR" sz="2000" dirty="0">
                <a:latin typeface="Century Gothic" panose="020B0502020202020204" pitchFamily="34" charset="0"/>
              </a:rPr>
              <a:t> com violinistas e instrumentistas de sopros trazidos de Paris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1709: Christoph </a:t>
            </a:r>
            <a:r>
              <a:rPr lang="pt-BR" sz="2000" dirty="0" err="1">
                <a:latin typeface="Century Gothic" panose="020B0502020202020204" pitchFamily="34" charset="0"/>
              </a:rPr>
              <a:t>Graupner</a:t>
            </a:r>
            <a:r>
              <a:rPr lang="pt-BR" sz="2000" dirty="0">
                <a:latin typeface="Century Gothic" panose="020B0502020202020204" pitchFamily="34" charset="0"/>
              </a:rPr>
              <a:t> é trazido a Darmstadt como </a:t>
            </a:r>
            <a:r>
              <a:rPr lang="pt-BR" sz="2000" dirty="0" err="1">
                <a:latin typeface="Century Gothic" panose="020B0502020202020204" pitchFamily="34" charset="0"/>
              </a:rPr>
              <a:t>vice-mestre</a:t>
            </a:r>
            <a:r>
              <a:rPr lang="pt-BR" sz="2000" dirty="0">
                <a:latin typeface="Century Gothic" panose="020B0502020202020204" pitchFamily="34" charset="0"/>
              </a:rPr>
              <a:t> de capela, com a missão de introduzir a ópera italiana – expansão para 22 músicos</a:t>
            </a:r>
          </a:p>
          <a:p>
            <a:pPr marL="800100" lvl="1" indent="-342900" algn="just">
              <a:buFontTx/>
              <a:buChar char="-"/>
            </a:pPr>
            <a:r>
              <a:rPr lang="pt-BR" sz="2000" dirty="0" err="1">
                <a:latin typeface="Century Gothic" panose="020B0502020202020204" pitchFamily="34" charset="0"/>
              </a:rPr>
              <a:t>Ex</a:t>
            </a:r>
            <a:r>
              <a:rPr lang="pt-BR" sz="2000" dirty="0">
                <a:latin typeface="Century Gothic" panose="020B0502020202020204" pitchFamily="34" charset="0"/>
              </a:rPr>
              <a:t>: Concerto para Fagote em Sol Maior </a:t>
            </a:r>
            <a:r>
              <a:rPr lang="pt-BR" sz="1000" dirty="0">
                <a:latin typeface="Century Gothic" panose="020B0502020202020204" pitchFamily="34" charset="0"/>
                <a:hlinkClick r:id="rId2"/>
              </a:rPr>
              <a:t>https://open.spotify.com/track/6PxNRK5eyWzD1XVrpiLfWT</a:t>
            </a:r>
            <a:r>
              <a:rPr lang="pt-BR" sz="1000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De 01/1713 a 03/1715 – orquestra extremamente ocupada: 153 performances teatrais, 33 ensaios públicos e dois bailes de máscara, além das funções regulares nos serviços da igreja.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Avanço marcante do exibicionismo artístico-cultural: contratação de uma trupe francesa de teatro, contratação de arquiteto francês (Remy de </a:t>
            </a:r>
            <a:r>
              <a:rPr lang="pt-BR" sz="2000" dirty="0" err="1">
                <a:latin typeface="Century Gothic" panose="020B0502020202020204" pitchFamily="34" charset="0"/>
              </a:rPr>
              <a:t>la</a:t>
            </a:r>
            <a:r>
              <a:rPr lang="pt-BR" sz="2000" dirty="0">
                <a:latin typeface="Century Gothic" panose="020B0502020202020204" pitchFamily="34" charset="0"/>
              </a:rPr>
              <a:t> Fosse) para diversas obras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1714: início de crise financeira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1717: cortes na orquestra 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Capela tem número de integrantes flutuando entre 20 a 40 durante o séc. XVIII</a:t>
            </a:r>
          </a:p>
        </p:txBody>
      </p:sp>
    </p:spTree>
    <p:extLst>
      <p:ext uri="{BB962C8B-B14F-4D97-AF65-F5344CB8AC3E}">
        <p14:creationId xmlns:p14="http://schemas.microsoft.com/office/powerpoint/2010/main" val="3360331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735955"/>
            <a:ext cx="115956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>
                <a:latin typeface="Century Gothic" panose="020B0502020202020204" pitchFamily="34" charset="0"/>
              </a:rPr>
              <a:t>1685 a 1715 – semelhanças entre Dresden e Darmstadt – duas orquestras que emergem: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Número de cordas cresce a ponto de poder haver vários intérpretes por parte com violinos mais dobrados que as demais vozes </a:t>
            </a:r>
          </a:p>
          <a:p>
            <a:pPr marL="342900" indent="-342900" algn="just">
              <a:buFontTx/>
              <a:buChar char="-"/>
            </a:pPr>
            <a:r>
              <a:rPr lang="pt-BR" sz="2000" err="1">
                <a:latin typeface="Century Gothic" panose="020B0502020202020204" pitchFamily="34" charset="0"/>
              </a:rPr>
              <a:t>Traversos</a:t>
            </a:r>
            <a:r>
              <a:rPr lang="pt-BR" sz="2000">
                <a:latin typeface="Century Gothic" panose="020B0502020202020204" pitchFamily="34" charset="0"/>
              </a:rPr>
              <a:t>, oboés e fagotes foram introduzidos; cornetos e </a:t>
            </a:r>
            <a:r>
              <a:rPr lang="pt-BR" sz="2000" err="1">
                <a:latin typeface="Century Gothic" panose="020B0502020202020204" pitchFamily="34" charset="0"/>
              </a:rPr>
              <a:t>charamelas</a:t>
            </a:r>
            <a:r>
              <a:rPr lang="pt-BR" sz="2000">
                <a:latin typeface="Century Gothic" panose="020B0502020202020204" pitchFamily="34" charset="0"/>
              </a:rPr>
              <a:t> desapareceram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Tabela 7.1 – outras capelas alemãs – “antes e depois”: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Berlim: de sete instrumentistas e dois órgãos (1681) a 25 membros (1708)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Capela Imperial de Viena: número substancial de instrumentos da família do violino (1685) que são massivamente aumentados, em 1712, sobretudo pela adição de mais violinos e sopros franceses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Stuttgart – mudanças acontecem no mesmo período (1684-1714), mas em menor escala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Koblenz – transformações ocorrem um pouco mais tarde (1711-21)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Conclusão: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Parece razoável sugerir que a orquestra na Alemanha nasceu entre 1685 e 1715 no contexto da cultura cortesão alemã.</a:t>
            </a:r>
          </a:p>
          <a:p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661092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EA77B11-394F-4177-921D-E52437940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514" y="281498"/>
            <a:ext cx="11022972" cy="62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16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D2785B-B949-4523-955E-A3E538052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312" y="1081087"/>
            <a:ext cx="117633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7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7E8FC6-EDCE-469F-9FB4-43016461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538162"/>
            <a:ext cx="101822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4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C42447-7805-044D-B1EE-B02DE955B694}"/>
              </a:ext>
            </a:extLst>
          </p:cNvPr>
          <p:cNvSpPr txBox="1"/>
          <p:nvPr/>
        </p:nvSpPr>
        <p:spPr>
          <a:xfrm>
            <a:off x="357808" y="766732"/>
            <a:ext cx="114763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entury Gothic" panose="020B0502020202020204" pitchFamily="34" charset="0"/>
              </a:rPr>
              <a:t>A orquestra nasceu na Alemanha em um ambiente social e político totalmente diferente daquele de Itália ou França.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A Alemanha dos séculos XVI e XVII - conjunto de principados: reinos, ducados, cidades livres, estados eclesiásticos e mais de 300 entidades políticas distintas no total. </a:t>
            </a:r>
          </a:p>
          <a:p>
            <a:pPr algn="just"/>
            <a:r>
              <a:rPr lang="pt-BR" sz="2000" b="1" dirty="0">
                <a:latin typeface="Century Gothic" panose="020B0502020202020204" pitchFamily="34" charset="0"/>
              </a:rPr>
              <a:t>Viena</a:t>
            </a:r>
            <a:r>
              <a:rPr lang="pt-BR" sz="2000" dirty="0">
                <a:latin typeface="Century Gothic" panose="020B0502020202020204" pitchFamily="34" charset="0"/>
              </a:rPr>
              <a:t> – século XVIII - corte grande – podia incluir mais de 2000 pessoas </a:t>
            </a:r>
          </a:p>
          <a:p>
            <a:pPr algn="just"/>
            <a:r>
              <a:rPr lang="pt-BR" sz="2000" b="1" dirty="0">
                <a:latin typeface="Century Gothic" panose="020B0502020202020204" pitchFamily="34" charset="0"/>
              </a:rPr>
              <a:t>Mannheim</a:t>
            </a:r>
            <a:r>
              <a:rPr lang="pt-BR" sz="2000" dirty="0">
                <a:latin typeface="Century Gothic" panose="020B0502020202020204" pitchFamily="34" charset="0"/>
              </a:rPr>
              <a:t> – 500 a 1000 pessoas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Corte pequena – poucas centenas</a:t>
            </a:r>
          </a:p>
          <a:p>
            <a:pPr algn="just"/>
            <a:endParaRPr lang="pt-BR" sz="2000" dirty="0">
              <a:latin typeface="Century Gothic" panose="020B0502020202020204" pitchFamily="34" charset="0"/>
            </a:endParaRP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França – patronato era concentrado no Rei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Itália – relativamente difuso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Alemanha – ao mesmo tempo concentrado e difuso: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Cada principado tinha o seu soberano, que concentrava o poder. Contudo, eram tantos principados e a competição entre eles era tão grande que o patronato pode ser considerado mais difuso também. 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As cortes alemãs não engendraram o nascimento da orquestra como instituição – copiaram modelos franceses e italianos. Todavia, a cultura cortesã alemã se mostrou um ambiente bastante favorável para o crescimento e o desenvolvimento da orquestra.</a:t>
            </a:r>
          </a:p>
        </p:txBody>
      </p:sp>
    </p:spTree>
    <p:extLst>
      <p:ext uri="{BB962C8B-B14F-4D97-AF65-F5344CB8AC3E}">
        <p14:creationId xmlns:p14="http://schemas.microsoft.com/office/powerpoint/2010/main" val="2762646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458956"/>
            <a:ext cx="1159565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latin typeface="Century Gothic" panose="020B0502020202020204" pitchFamily="34" charset="0"/>
              </a:rPr>
              <a:t>Orquestras da Corte – Funções e Lugares de Apresentação </a:t>
            </a:r>
          </a:p>
          <a:p>
            <a:endParaRPr lang="pt-BR" sz="2000" b="1">
              <a:latin typeface="Century Gothic" panose="020B0502020202020204" pitchFamily="34" charset="0"/>
            </a:endParaRPr>
          </a:p>
          <a:p>
            <a:r>
              <a:rPr lang="pt-BR" sz="2000">
                <a:latin typeface="Century Gothic" panose="020B0502020202020204" pitchFamily="34" charset="0"/>
              </a:rPr>
              <a:t>Corte de Stuttgart, 1684, funções:</a:t>
            </a:r>
          </a:p>
          <a:p>
            <a:pPr marL="342900" indent="-342900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Igreja</a:t>
            </a:r>
          </a:p>
          <a:p>
            <a:pPr marL="342900" indent="-342900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Refeições, banquetes</a:t>
            </a:r>
          </a:p>
          <a:p>
            <a:pPr marL="342900" indent="-342900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Entretenimentos do príncipe</a:t>
            </a:r>
          </a:p>
          <a:p>
            <a:pPr marL="342900" indent="-342900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Comédias, balés e danças</a:t>
            </a:r>
          </a:p>
          <a:p>
            <a:r>
              <a:rPr lang="pt-BR" sz="2000">
                <a:latin typeface="Century Gothic" panose="020B0502020202020204" pitchFamily="34" charset="0"/>
              </a:rPr>
              <a:t>1711:</a:t>
            </a:r>
          </a:p>
          <a:p>
            <a:pPr marL="342900" indent="-342900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Igreja</a:t>
            </a:r>
          </a:p>
          <a:p>
            <a:pPr marL="342900" indent="-342900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Aposentos reais (câmera), bailes </a:t>
            </a:r>
          </a:p>
          <a:p>
            <a:pPr marL="342900" indent="-342900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Ópera e seus ensaios</a:t>
            </a:r>
          </a:p>
          <a:p>
            <a:r>
              <a:rPr lang="pt-BR" sz="2000">
                <a:latin typeface="Century Gothic" panose="020B0502020202020204" pitchFamily="34" charset="0"/>
              </a:rPr>
              <a:t>Maioria das capelas alemãs: igreja, câmera, teatro e dança</a:t>
            </a:r>
          </a:p>
          <a:p>
            <a:endParaRPr lang="pt-BR" sz="2000">
              <a:latin typeface="Century Gothic" panose="020B0502020202020204" pitchFamily="34" charset="0"/>
            </a:endParaRPr>
          </a:p>
          <a:p>
            <a:r>
              <a:rPr lang="pt-BR" sz="2000">
                <a:latin typeface="Century Gothic" panose="020B0502020202020204" pitchFamily="34" charset="0"/>
              </a:rPr>
              <a:t>Igreja:</a:t>
            </a:r>
          </a:p>
          <a:p>
            <a:r>
              <a:rPr lang="pt-BR" sz="2000">
                <a:latin typeface="Century Gothic" panose="020B0502020202020204" pitchFamily="34" charset="0"/>
              </a:rPr>
              <a:t>Ao celebrar a missa e os ofícios em generosa escala, príncipes gabam-se de fazer seu dever para com Deus e, ao mesmo tempo, apropriavam-se da autoridade divina. </a:t>
            </a:r>
          </a:p>
          <a:p>
            <a:r>
              <a:rPr lang="pt-BR" sz="2000">
                <a:latin typeface="Century Gothic" panose="020B0502020202020204" pitchFamily="34" charset="0"/>
              </a:rPr>
              <a:t>Música de mesa: </a:t>
            </a:r>
          </a:p>
          <a:p>
            <a:r>
              <a:rPr lang="pt-BR" sz="2000">
                <a:latin typeface="Century Gothic" panose="020B0502020202020204" pitchFamily="34" charset="0"/>
              </a:rPr>
              <a:t>Grande importante simbólica foi conferida às refeições no </a:t>
            </a:r>
            <a:r>
              <a:rPr lang="pt-BR" sz="2000" err="1">
                <a:latin typeface="Century Gothic" panose="020B0502020202020204" pitchFamily="34" charset="0"/>
              </a:rPr>
              <a:t>ethos</a:t>
            </a:r>
            <a:r>
              <a:rPr lang="pt-BR" sz="2000">
                <a:latin typeface="Century Gothic" panose="020B0502020202020204" pitchFamily="34" charset="0"/>
              </a:rPr>
              <a:t> cortesão dos séculos XVII e XVIII.</a:t>
            </a:r>
          </a:p>
        </p:txBody>
      </p:sp>
    </p:spTree>
    <p:extLst>
      <p:ext uri="{BB962C8B-B14F-4D97-AF65-F5344CB8AC3E}">
        <p14:creationId xmlns:p14="http://schemas.microsoft.com/office/powerpoint/2010/main" val="2674726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2F02C8-DCFD-4F24-9F3A-044F65C6A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006" y="477442"/>
            <a:ext cx="4447988" cy="590311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3092A41-A827-42CA-8EED-180EA8037DA2}"/>
              </a:ext>
            </a:extLst>
          </p:cNvPr>
          <p:cNvSpPr txBox="1"/>
          <p:nvPr/>
        </p:nvSpPr>
        <p:spPr>
          <a:xfrm>
            <a:off x="574158" y="1148316"/>
            <a:ext cx="275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Coroação do Rei Frederico I</a:t>
            </a:r>
          </a:p>
          <a:p>
            <a:r>
              <a:rPr lang="pt-BR"/>
              <a:t>da Prússia, 1701.</a:t>
            </a:r>
          </a:p>
        </p:txBody>
      </p:sp>
    </p:spTree>
    <p:extLst>
      <p:ext uri="{BB962C8B-B14F-4D97-AF65-F5344CB8AC3E}">
        <p14:creationId xmlns:p14="http://schemas.microsoft.com/office/powerpoint/2010/main" val="3645238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766732"/>
            <a:ext cx="115956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>
                <a:latin typeface="Century Gothic" panose="020B0502020202020204" pitchFamily="34" charset="0"/>
              </a:rPr>
              <a:t>Hierarquia das mesas em banquete: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Os que sentavam nas mesas mais bem “</a:t>
            </a:r>
            <a:r>
              <a:rPr lang="pt-BR" sz="2000" err="1">
                <a:latin typeface="Century Gothic" panose="020B0502020202020204" pitchFamily="34" charset="0"/>
              </a:rPr>
              <a:t>rankeadas</a:t>
            </a:r>
            <a:r>
              <a:rPr lang="pt-BR" sz="2000">
                <a:latin typeface="Century Gothic" panose="020B0502020202020204" pitchFamily="34" charset="0"/>
              </a:rPr>
              <a:t>” recebiam comida mais sofisticada e um serviço mais atencioso. Desta forma, as refeições na corte eram, ao mesmo tempo, exibição e promulgação da ordem social hierarquizada. Em ocasiões especiais, como um casamento ou um banquete, a mesa do príncipe e a cerimônia em torno dele tinham de ser especialmente grandiosas, posto que a exibição de riqueza e a obrigação paternalista eram dirigidas não somente aos seus próprios súditos como também aos outros príncipes e outras cortes.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Música era uma companhia padrão na maioria das refeições das cortes alemãs nos séculos XVII e XVIII.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Para ser ouvida sobre o serviço, o ato de comer e beber, a conversação </a:t>
            </a:r>
            <a:r>
              <a:rPr lang="pt-BR" sz="2000" err="1">
                <a:latin typeface="Century Gothic" panose="020B0502020202020204" pitchFamily="34" charset="0"/>
              </a:rPr>
              <a:t>etc</a:t>
            </a:r>
            <a:r>
              <a:rPr lang="pt-BR" sz="2000">
                <a:latin typeface="Century Gothic" panose="020B0502020202020204" pitchFamily="34" charset="0"/>
              </a:rPr>
              <a:t> a música deveria ser tão cheia e forte quanto possível.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1739, J. A. </a:t>
            </a:r>
            <a:r>
              <a:rPr lang="pt-BR" sz="2000" err="1">
                <a:latin typeface="Century Gothic" panose="020B0502020202020204" pitchFamily="34" charset="0"/>
              </a:rPr>
              <a:t>Scheibe</a:t>
            </a:r>
            <a:r>
              <a:rPr lang="pt-BR" sz="2000">
                <a:latin typeface="Century Gothic" panose="020B0502020202020204" pitchFamily="34" charset="0"/>
              </a:rPr>
              <a:t>: uma sinfonia não terá efeito nunca se não for amplificada por uma harmonia cheia e volumosa e por uma atividade obrigatoriamente viva nas vozes intermediárias.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Por essas razões, música de refeição na Alemanha, nas grandes cortes e ocasiões foi cada vez mais se tornando orquestral. </a:t>
            </a:r>
          </a:p>
        </p:txBody>
      </p:sp>
    </p:spTree>
    <p:extLst>
      <p:ext uri="{BB962C8B-B14F-4D97-AF65-F5344CB8AC3E}">
        <p14:creationId xmlns:p14="http://schemas.microsoft.com/office/powerpoint/2010/main" val="1713802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859065"/>
            <a:ext cx="1159565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>
                <a:latin typeface="Century Gothic" panose="020B0502020202020204" pitchFamily="34" charset="0"/>
              </a:rPr>
              <a:t>Teatro:</a:t>
            </a:r>
          </a:p>
          <a:p>
            <a:pPr algn="just"/>
            <a:endParaRPr lang="pt-BR" sz="2000" b="1">
              <a:latin typeface="Century Gothic" panose="020B0502020202020204" pitchFamily="34" charset="0"/>
            </a:endParaRPr>
          </a:p>
          <a:p>
            <a:pPr algn="just"/>
            <a:endParaRPr lang="pt-BR" sz="2000" b="1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Teatro nas cortes alemãs na primeira metade do século XVIII foi dominado pela ópera italiana e pelo teatro falado francês.</a:t>
            </a:r>
          </a:p>
          <a:p>
            <a:pPr marL="342900" indent="-342900" algn="just">
              <a:buFontTx/>
              <a:buChar char="-"/>
            </a:pPr>
            <a:endParaRPr lang="pt-BR" sz="200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Músicos não mais na cena, mas sim na frente do palco.</a:t>
            </a:r>
          </a:p>
          <a:p>
            <a:pPr marL="342900" indent="-342900" algn="just">
              <a:buFontTx/>
              <a:buChar char="-"/>
            </a:pPr>
            <a:endParaRPr lang="pt-BR" sz="200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Músicos das produções teatrais = músicos da corte</a:t>
            </a:r>
          </a:p>
          <a:p>
            <a:pPr marL="342900" indent="-342900" algn="just">
              <a:buFontTx/>
              <a:buChar char="-"/>
            </a:pPr>
            <a:endParaRPr lang="pt-BR" sz="200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Documentação sobre músicos acompanhando teatro falado é escassa</a:t>
            </a:r>
          </a:p>
          <a:p>
            <a:pPr marL="342900" indent="-342900" algn="just">
              <a:buFontTx/>
              <a:buChar char="-"/>
            </a:pPr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Ensembles que acompanhavam ópera eram orquestrais na medida em que eram grupos unificados, postados no fosso e não no palco, baseados na família do violino tocando vários intérpretes por parte e frequentemente incluindo flautas, oboés e fagotes. </a:t>
            </a:r>
          </a:p>
          <a:p>
            <a:endParaRPr lang="pt-BR" sz="2400"/>
          </a:p>
          <a:p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398852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766732"/>
            <a:ext cx="115956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>
                <a:latin typeface="Century Gothic" panose="020B0502020202020204" pitchFamily="34" charset="0"/>
              </a:rPr>
              <a:t>Câmara: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Na sua origem – por exemplo em Versalhes – câmara indicava a música feita por grupos de cordas dedilhadas, </a:t>
            </a:r>
            <a:r>
              <a:rPr lang="pt-BR" sz="2000" err="1">
                <a:latin typeface="Century Gothic" panose="020B0502020202020204" pitchFamily="34" charset="0"/>
              </a:rPr>
              <a:t>gambistas</a:t>
            </a:r>
            <a:r>
              <a:rPr lang="pt-BR" sz="2000">
                <a:latin typeface="Century Gothic" panose="020B0502020202020204" pitchFamily="34" charset="0"/>
              </a:rPr>
              <a:t> e tecladistas nos aposentos reais.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Em 1711, em Stuttgart, câmara era um espaço público, uma vez que os concertos eram abertos a toda a corte, aos convidados e curiosos.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No começo do séc. XVIII, câmara passou a incluir em seus corpos flautistas, violinistas e </a:t>
            </a:r>
            <a:r>
              <a:rPr lang="pt-BR" sz="2000" err="1">
                <a:latin typeface="Century Gothic" panose="020B0502020202020204" pitchFamily="34" charset="0"/>
              </a:rPr>
              <a:t>cellistas</a:t>
            </a:r>
            <a:r>
              <a:rPr lang="pt-BR" sz="2000">
                <a:latin typeface="Century Gothic" panose="020B0502020202020204" pitchFamily="34" charset="0"/>
              </a:rPr>
              <a:t>, bem como outros “</a:t>
            </a:r>
            <a:r>
              <a:rPr lang="pt-BR" sz="2000" err="1">
                <a:latin typeface="Century Gothic" panose="020B0502020202020204" pitchFamily="34" charset="0"/>
              </a:rPr>
              <a:t>cameristas</a:t>
            </a:r>
            <a:r>
              <a:rPr lang="pt-BR" sz="2000">
                <a:latin typeface="Century Gothic" panose="020B0502020202020204" pitchFamily="34" charset="0"/>
              </a:rPr>
              <a:t>” – esse tipo de música passa a funcionar tanto como entretenimento quanto como acompanhamento para atividades sociais como o jogo de cartas e a conversação.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No relato de </a:t>
            </a:r>
            <a:r>
              <a:rPr lang="pt-BR" sz="2000" err="1">
                <a:latin typeface="Century Gothic" panose="020B0502020202020204" pitchFamily="34" charset="0"/>
              </a:rPr>
              <a:t>Burney</a:t>
            </a:r>
            <a:r>
              <a:rPr lang="pt-BR" sz="2000">
                <a:latin typeface="Century Gothic" panose="020B0502020202020204" pitchFamily="34" charset="0"/>
              </a:rPr>
              <a:t> (1772), a “banda do príncipe eleitor” parece ter consistido apenas dos “</a:t>
            </a:r>
            <a:r>
              <a:rPr lang="pt-BR" sz="2000" err="1">
                <a:latin typeface="Century Gothic" panose="020B0502020202020204" pitchFamily="34" charset="0"/>
              </a:rPr>
              <a:t>Kammermusiker</a:t>
            </a:r>
            <a:r>
              <a:rPr lang="pt-BR" sz="2000">
                <a:latin typeface="Century Gothic" panose="020B0502020202020204" pitchFamily="34" charset="0"/>
              </a:rPr>
              <a:t>” da Capela de Dresden, já que havia apenas “alguns poucos violinos.”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A música de câmara de Frederico o Grande em </a:t>
            </a:r>
            <a:r>
              <a:rPr lang="pt-BR" sz="2000" err="1">
                <a:latin typeface="Century Gothic" panose="020B0502020202020204" pitchFamily="34" charset="0"/>
              </a:rPr>
              <a:t>Rheinsberg</a:t>
            </a:r>
            <a:r>
              <a:rPr lang="pt-BR" sz="2000">
                <a:latin typeface="Century Gothic" panose="020B0502020202020204" pitchFamily="34" charset="0"/>
              </a:rPr>
              <a:t> nos anos 1730 possuía 17 músicos, incluindo seis violinos, duas flautas (uma delas o próprio Frederico) e duas trompas. </a:t>
            </a:r>
          </a:p>
        </p:txBody>
      </p:sp>
    </p:spTree>
    <p:extLst>
      <p:ext uri="{BB962C8B-B14F-4D97-AF65-F5344CB8AC3E}">
        <p14:creationId xmlns:p14="http://schemas.microsoft.com/office/powerpoint/2010/main" val="175344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23283" y="889843"/>
            <a:ext cx="115956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entury Gothic" panose="020B0502020202020204" pitchFamily="34" charset="0"/>
              </a:rPr>
              <a:t>Depois de ser nomeado Rei da Prússia, em 1740, Frederico continuou a tocar regularmente em sua capela com muitos dos mesmos músicos, agora membros da Capela de Berlim.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Quadro de Peter Haas – concerto em </a:t>
            </a:r>
            <a:r>
              <a:rPr lang="pt-BR" sz="2000" dirty="0" err="1">
                <a:latin typeface="Century Gothic" panose="020B0502020202020204" pitchFamily="34" charset="0"/>
              </a:rPr>
              <a:t>Sans</a:t>
            </a:r>
            <a:r>
              <a:rPr lang="pt-BR" sz="2000" dirty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Souci</a:t>
            </a:r>
            <a:r>
              <a:rPr lang="pt-BR" sz="2000" dirty="0">
                <a:latin typeface="Century Gothic" panose="020B0502020202020204" pitchFamily="34" charset="0"/>
              </a:rPr>
              <a:t>, </a:t>
            </a:r>
            <a:r>
              <a:rPr lang="pt-BR" sz="2000" dirty="0" err="1">
                <a:latin typeface="Century Gothic" panose="020B0502020202020204" pitchFamily="34" charset="0"/>
              </a:rPr>
              <a:t>ca</a:t>
            </a:r>
            <a:r>
              <a:rPr lang="pt-BR" sz="2000" dirty="0">
                <a:latin typeface="Century Gothic" panose="020B0502020202020204" pitchFamily="34" charset="0"/>
              </a:rPr>
              <a:t>. 1770. Fig. 7.4</a:t>
            </a:r>
          </a:p>
          <a:p>
            <a:pPr algn="just"/>
            <a:endParaRPr lang="pt-BR" sz="2000" dirty="0">
              <a:latin typeface="Century Gothic" panose="020B0502020202020204" pitchFamily="34" charset="0"/>
            </a:endParaRPr>
          </a:p>
          <a:p>
            <a:pPr algn="just"/>
            <a:r>
              <a:rPr lang="pt-BR" sz="2000" dirty="0" err="1">
                <a:latin typeface="Century Gothic" panose="020B0502020202020204" pitchFamily="34" charset="0"/>
              </a:rPr>
              <a:t>Burney</a:t>
            </a:r>
            <a:r>
              <a:rPr lang="pt-BR" sz="2000" dirty="0">
                <a:latin typeface="Century Gothic" panose="020B0502020202020204" pitchFamily="34" charset="0"/>
              </a:rPr>
              <a:t>, que assistiu a uma dessas performances em 1772, comentou que a interpretação do rei  “superou, em muitos aspectos, tudo que havia ouvido até então de diletantes, ou mesmo de professores.”</a:t>
            </a:r>
          </a:p>
          <a:p>
            <a:pPr algn="just"/>
            <a:endParaRPr lang="pt-BR" sz="2000" dirty="0">
              <a:latin typeface="Century Gothic" panose="020B0502020202020204" pitchFamily="34" charset="0"/>
            </a:endParaRP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Em muitas cortes nas décadas de 1730 e 40, música de “câmara” se transformou em performances regularmente agendadas de grandes ensembles. </a:t>
            </a:r>
          </a:p>
          <a:p>
            <a:pPr algn="just"/>
            <a:endParaRPr lang="pt-BR" sz="2000" dirty="0">
              <a:latin typeface="Century Gothic" panose="020B0502020202020204" pitchFamily="34" charset="0"/>
            </a:endParaRP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Alguns tipos de música tocados na câmara – por exemplo, sinfonias e aberturas - provavelmente exigiam grupos maiores; outros – como concertos e música vocal – podiam ser executados com um grupo mais modesto. 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Variação dos ensembles- dependiam do tamanho da Capela, do tamanho do recinto, do tipo de música tocada, do gosto e dos interesses do soberano.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13484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9D2C4F-5402-4413-859D-A552C9009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785812"/>
            <a:ext cx="63531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36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428178"/>
            <a:ext cx="115956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>
                <a:latin typeface="Century Gothic" panose="020B0502020202020204" pitchFamily="34" charset="0"/>
              </a:rPr>
              <a:t>Música para dança – variada também na Alemanha – cortes, desde a metade do século XVII,  normalmente contratavam mestres franceses para a função – proviam música dançante  para os balés da corte e balés em teatro.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Mestre de dança – quase sempre violinista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J. B. </a:t>
            </a:r>
            <a:r>
              <a:rPr lang="pt-BR" sz="2000" err="1">
                <a:latin typeface="Century Gothic" panose="020B0502020202020204" pitchFamily="34" charset="0"/>
              </a:rPr>
              <a:t>Volumier</a:t>
            </a:r>
            <a:r>
              <a:rPr lang="pt-BR" sz="2000">
                <a:latin typeface="Century Gothic" panose="020B0502020202020204" pitchFamily="34" charset="0"/>
              </a:rPr>
              <a:t> – violinista flamengo, que estudou em Paris, foi a Berlim como mestre de dança e, em Dresden, em 1709, treinou os músicos da capela para tocar no estilo francês.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Darmstadt: procissão de violinistas franceses -J. B. </a:t>
            </a:r>
            <a:r>
              <a:rPr lang="pt-BR" sz="2000" err="1">
                <a:latin typeface="Century Gothic" panose="020B0502020202020204" pitchFamily="34" charset="0"/>
              </a:rPr>
              <a:t>Tayault</a:t>
            </a:r>
            <a:r>
              <a:rPr lang="pt-BR" sz="2000">
                <a:latin typeface="Century Gothic" panose="020B0502020202020204" pitchFamily="34" charset="0"/>
              </a:rPr>
              <a:t>, P. F. </a:t>
            </a:r>
            <a:r>
              <a:rPr lang="pt-BR" sz="2000" err="1">
                <a:latin typeface="Century Gothic" panose="020B0502020202020204" pitchFamily="34" charset="0"/>
              </a:rPr>
              <a:t>Demoll</a:t>
            </a:r>
            <a:r>
              <a:rPr lang="pt-BR" sz="2000">
                <a:latin typeface="Century Gothic" panose="020B0502020202020204" pitchFamily="34" charset="0"/>
              </a:rPr>
              <a:t>, F. J. Etienne, F. </a:t>
            </a:r>
            <a:r>
              <a:rPr lang="pt-BR" sz="2000" err="1">
                <a:latin typeface="Century Gothic" panose="020B0502020202020204" pitchFamily="34" charset="0"/>
              </a:rPr>
              <a:t>Dubois</a:t>
            </a:r>
            <a:r>
              <a:rPr lang="pt-BR" sz="2000">
                <a:latin typeface="Century Gothic" panose="020B0502020202020204" pitchFamily="34" charset="0"/>
              </a:rPr>
              <a:t>- atuavam como mestres de dança e tocavam na orquestra da corte.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Ópera italiana na Alemanha – não há sinal de que músicos tenham sido dispensados de tocar balé, como acontecia na Itália – orquestra era liderada pelo violinista/compositor do balé – depois de acabada a ópera, músicos da capela permaneciam para o baile da corte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Fig. 7.5 – G. B. </a:t>
            </a:r>
            <a:r>
              <a:rPr lang="pt-BR" sz="2000" err="1">
                <a:latin typeface="Century Gothic" panose="020B0502020202020204" pitchFamily="34" charset="0"/>
              </a:rPr>
              <a:t>Probst</a:t>
            </a:r>
            <a:r>
              <a:rPr lang="pt-BR" sz="2000">
                <a:latin typeface="Century Gothic" panose="020B0502020202020204" pitchFamily="34" charset="0"/>
              </a:rPr>
              <a:t> de Augsburg – baile imaginário da corte em meados do século XVIII – orquestra fica nas frisas para liberar espaço para o baile </a:t>
            </a:r>
          </a:p>
          <a:p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624223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a dress ball, 1750 probst of augsburg">
            <a:extLst>
              <a:ext uri="{FF2B5EF4-FFF2-40B4-BE49-F238E27FC236}">
                <a16:creationId xmlns:a16="http://schemas.microsoft.com/office/drawing/2014/main" id="{B764268E-B527-4588-8459-E511A64A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46" y="613215"/>
            <a:ext cx="7413308" cy="56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07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920621"/>
            <a:ext cx="115956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>
                <a:latin typeface="Century Gothic" panose="020B0502020202020204" pitchFamily="34" charset="0"/>
              </a:rPr>
              <a:t>Organização da Orquestra nas Cortes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Funções do Mestre de Capela: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-    Compor 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instruir músicos, especialmente cantores 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Cuidar dos instrumentos e das partituras – impressas ou manuscritos 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Liderar a capela nas performances, na maioria do caso do teclado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O mestre de capela era o responsável pelo bom comportamento dos músicos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Governante – responsável pela demissão e admissão dos músicos – contratos separados de cada músico </a:t>
            </a: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Konzertmeister</a:t>
            </a:r>
            <a:r>
              <a:rPr lang="pt-BR" sz="2000">
                <a:latin typeface="Century Gothic" panose="020B0502020202020204" pitchFamily="34" charset="0"/>
              </a:rPr>
              <a:t> – música instrumental – líder da orquestra </a:t>
            </a: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Kapellmeister</a:t>
            </a:r>
            <a:r>
              <a:rPr lang="pt-BR" sz="2000">
                <a:latin typeface="Century Gothic" panose="020B0502020202020204" pitchFamily="34" charset="0"/>
              </a:rPr>
              <a:t> – música vocal – ópera e música sacra</a:t>
            </a: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Vice-Kapellmeister</a:t>
            </a:r>
            <a:r>
              <a:rPr lang="pt-BR" sz="2000">
                <a:latin typeface="Century Gothic" panose="020B0502020202020204" pitchFamily="34" charset="0"/>
              </a:rPr>
              <a:t> – música instrumental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Diferenças de salário entre os músicos – 3 para 1; 3,5 para 1 – Dresden, Baden-</a:t>
            </a:r>
            <a:r>
              <a:rPr lang="pt-BR" sz="2000" err="1">
                <a:latin typeface="Century Gothic" panose="020B0502020202020204" pitchFamily="34" charset="0"/>
              </a:rPr>
              <a:t>Durlach</a:t>
            </a:r>
            <a:r>
              <a:rPr lang="pt-BR" sz="2000">
                <a:latin typeface="Century Gothic" panose="020B0502020202020204" pitchFamily="34" charset="0"/>
              </a:rPr>
              <a:t>, Darmstadt, Stuttgart, Mannheim – variação refletia a habilidade na performance ou idade/ tempo de serviço  </a:t>
            </a:r>
          </a:p>
        </p:txBody>
      </p:sp>
    </p:spTree>
    <p:extLst>
      <p:ext uri="{BB962C8B-B14F-4D97-AF65-F5344CB8AC3E}">
        <p14:creationId xmlns:p14="http://schemas.microsoft.com/office/powerpoint/2010/main" val="9592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65044" y="307075"/>
            <a:ext cx="63608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>
                <a:latin typeface="Century Gothic" panose="020B0502020202020204" pitchFamily="34" charset="0"/>
              </a:rPr>
              <a:t>Kapellen</a:t>
            </a:r>
            <a:r>
              <a:rPr lang="pt-BR" dirty="0">
                <a:latin typeface="Century Gothic" panose="020B0502020202020204" pitchFamily="34" charset="0"/>
              </a:rPr>
              <a:t> – Capelas – estabelecimento musical das cortes alemãs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Capela – instrumentistas, cantores, organistas, afinadores de cravo, copistas e outros profissionais da área da música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Século XVI e começo do XVII – capela basicamente composta de cantores, um ou dois organistas e um conjunto de instrumentos de sopro e de cordas dedilhadas.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1670 a 1750 – paulatinamente as capelas das cortes alemãs foram adquirindo um caráter mais orquestral, aumentando substancialmente o número de instrumentistas – especialmente de cordas com arco. </a:t>
            </a:r>
          </a:p>
          <a:p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4FBBAE-253A-4032-9FE6-8FD7FF2D14A1}"/>
              </a:ext>
            </a:extLst>
          </p:cNvPr>
          <p:cNvSpPr txBox="1"/>
          <p:nvPr/>
        </p:nvSpPr>
        <p:spPr>
          <a:xfrm>
            <a:off x="265044" y="3965602"/>
            <a:ext cx="118050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800" dirty="0">
              <a:latin typeface="Century Gothic" panose="020B0502020202020204" pitchFamily="34" charset="0"/>
            </a:endParaRPr>
          </a:p>
          <a:p>
            <a:pPr algn="just"/>
            <a:r>
              <a:rPr lang="pt-BR" sz="1800" dirty="0">
                <a:latin typeface="Century Gothic" panose="020B0502020202020204" pitchFamily="34" charset="0"/>
              </a:rPr>
              <a:t>Ca. 1770 – pelo menos 60 capelas alemãs podiam se gabar de possuir orquestra de 20 ou mais instrumentistas.</a:t>
            </a:r>
          </a:p>
          <a:p>
            <a:pPr algn="just"/>
            <a:endParaRPr lang="pt-BR" sz="1800" dirty="0">
              <a:latin typeface="Century Gothic" panose="020B0502020202020204" pitchFamily="34" charset="0"/>
            </a:endParaRPr>
          </a:p>
          <a:p>
            <a:pPr algn="just"/>
            <a:r>
              <a:rPr lang="pt-BR" sz="1800" dirty="0" err="1">
                <a:latin typeface="Century Gothic" panose="020B0502020202020204" pitchFamily="34" charset="0"/>
              </a:rPr>
              <a:t>Kalender</a:t>
            </a:r>
            <a:r>
              <a:rPr lang="pt-BR" sz="1800" dirty="0">
                <a:latin typeface="Century Gothic" panose="020B0502020202020204" pitchFamily="34" charset="0"/>
              </a:rPr>
              <a:t> – Calendário – diretório de eventos e pessoal das cortes </a:t>
            </a:r>
          </a:p>
          <a:p>
            <a:pPr algn="just"/>
            <a:r>
              <a:rPr lang="pt-BR" sz="1800" dirty="0" err="1">
                <a:latin typeface="Century Gothic" panose="020B0502020202020204" pitchFamily="34" charset="0"/>
              </a:rPr>
              <a:t>Staats-und</a:t>
            </a:r>
            <a:r>
              <a:rPr lang="pt-BR" sz="1800" dirty="0">
                <a:latin typeface="Century Gothic" panose="020B0502020202020204" pitchFamily="34" charset="0"/>
              </a:rPr>
              <a:t> </a:t>
            </a:r>
            <a:r>
              <a:rPr lang="pt-BR" sz="1800" dirty="0" err="1">
                <a:latin typeface="Century Gothic" panose="020B0502020202020204" pitchFamily="34" charset="0"/>
              </a:rPr>
              <a:t>Addresse-Calender</a:t>
            </a:r>
            <a:r>
              <a:rPr lang="pt-BR" sz="1800" dirty="0">
                <a:latin typeface="Century Gothic" panose="020B0502020202020204" pitchFamily="34" charset="0"/>
              </a:rPr>
              <a:t> - corte de Baden </a:t>
            </a:r>
            <a:r>
              <a:rPr lang="pt-BR" sz="1800" dirty="0" err="1">
                <a:latin typeface="Century Gothic" panose="020B0502020202020204" pitchFamily="34" charset="0"/>
              </a:rPr>
              <a:t>at</a:t>
            </a:r>
            <a:r>
              <a:rPr lang="pt-BR" sz="1800" dirty="0">
                <a:latin typeface="Century Gothic" panose="020B0502020202020204" pitchFamily="34" charset="0"/>
              </a:rPr>
              <a:t> </a:t>
            </a:r>
            <a:r>
              <a:rPr lang="pt-BR" sz="1800" dirty="0" err="1">
                <a:latin typeface="Century Gothic" panose="020B0502020202020204" pitchFamily="34" charset="0"/>
              </a:rPr>
              <a:t>Rastatt</a:t>
            </a:r>
            <a:r>
              <a:rPr lang="pt-BR" sz="1800" dirty="0">
                <a:latin typeface="Century Gothic" panose="020B0502020202020204" pitchFamily="34" charset="0"/>
              </a:rPr>
              <a:t>. A capela (</a:t>
            </a:r>
            <a:r>
              <a:rPr lang="pt-BR" sz="1800" dirty="0" err="1">
                <a:latin typeface="Century Gothic" panose="020B0502020202020204" pitchFamily="34" charset="0"/>
              </a:rPr>
              <a:t>Cammer</a:t>
            </a:r>
            <a:r>
              <a:rPr lang="pt-BR" sz="1800" dirty="0">
                <a:latin typeface="Century Gothic" panose="020B0502020202020204" pitchFamily="34" charset="0"/>
              </a:rPr>
              <a:t>–, </a:t>
            </a:r>
            <a:r>
              <a:rPr lang="pt-BR" sz="1800" dirty="0" err="1">
                <a:latin typeface="Century Gothic" panose="020B0502020202020204" pitchFamily="34" charset="0"/>
              </a:rPr>
              <a:t>Hof</a:t>
            </a:r>
            <a:r>
              <a:rPr lang="pt-BR" sz="1800" dirty="0">
                <a:latin typeface="Century Gothic" panose="020B0502020202020204" pitchFamily="34" charset="0"/>
              </a:rPr>
              <a:t>–, </a:t>
            </a:r>
            <a:r>
              <a:rPr lang="pt-BR" sz="1800" dirty="0" err="1">
                <a:latin typeface="Century Gothic" panose="020B0502020202020204" pitchFamily="34" charset="0"/>
              </a:rPr>
              <a:t>und</a:t>
            </a:r>
            <a:r>
              <a:rPr lang="pt-BR" sz="1800" dirty="0">
                <a:latin typeface="Century Gothic" panose="020B0502020202020204" pitchFamily="34" charset="0"/>
              </a:rPr>
              <a:t> </a:t>
            </a:r>
            <a:r>
              <a:rPr lang="pt-BR" sz="1800" dirty="0" err="1">
                <a:latin typeface="Century Gothic" panose="020B0502020202020204" pitchFamily="34" charset="0"/>
              </a:rPr>
              <a:t>Kirchen</a:t>
            </a:r>
            <a:r>
              <a:rPr lang="pt-BR" sz="1800" dirty="0">
                <a:latin typeface="Century Gothic" panose="020B0502020202020204" pitchFamily="34" charset="0"/>
              </a:rPr>
              <a:t>-Music) e os trompetistas da corte (</a:t>
            </a:r>
            <a:r>
              <a:rPr lang="pt-BR" sz="1800" dirty="0" err="1">
                <a:latin typeface="Century Gothic" panose="020B0502020202020204" pitchFamily="34" charset="0"/>
              </a:rPr>
              <a:t>Hof-Trompeter</a:t>
            </a:r>
            <a:r>
              <a:rPr lang="pt-BR" sz="1800" dirty="0">
                <a:latin typeface="Century Gothic" panose="020B0502020202020204" pitchFamily="34" charset="0"/>
              </a:rPr>
              <a:t>) sentavam-se juntos entre as mesas dos serviçais (garçons, empregadas, polidores de prata) e dos jardineiros (</a:t>
            </a:r>
            <a:r>
              <a:rPr lang="pt-BR" sz="1800" dirty="0" err="1">
                <a:latin typeface="Century Gothic" panose="020B0502020202020204" pitchFamily="34" charset="0"/>
              </a:rPr>
              <a:t>Hof-Gärtnerey</a:t>
            </a:r>
            <a:r>
              <a:rPr lang="pt-BR" sz="1800" dirty="0">
                <a:latin typeface="Century Gothic" panose="020B0502020202020204" pitchFamily="34" charset="0"/>
              </a:rPr>
              <a:t>) – ser músico na corte alemã era, pois, ser como um serviçal civil ou um empregado doméstico.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7D08C7-B23E-42B0-B491-2C88A9514935}"/>
              </a:ext>
            </a:extLst>
          </p:cNvPr>
          <p:cNvSpPr txBox="1"/>
          <p:nvPr/>
        </p:nvSpPr>
        <p:spPr>
          <a:xfrm>
            <a:off x="7376160" y="2698263"/>
            <a:ext cx="4426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0" i="1" dirty="0">
                <a:solidFill>
                  <a:srgbClr val="000000"/>
                </a:solidFill>
                <a:effectLst/>
                <a:latin typeface="Linux Libertine"/>
              </a:rPr>
              <a:t>Schloss </a:t>
            </a:r>
            <a:r>
              <a:rPr lang="pt-BR" sz="1600" b="0" i="1" dirty="0" err="1">
                <a:solidFill>
                  <a:srgbClr val="000000"/>
                </a:solidFill>
                <a:effectLst/>
                <a:latin typeface="Linux Libertine"/>
              </a:rPr>
              <a:t>Wolfenbüttel</a:t>
            </a:r>
            <a:r>
              <a:rPr lang="pt-BR" sz="1600" b="0" i="1" dirty="0">
                <a:solidFill>
                  <a:srgbClr val="000000"/>
                </a:solidFill>
                <a:effectLst/>
                <a:latin typeface="Linux Libertine"/>
              </a:rPr>
              <a:t>, um locais que sediavam uma corte alemã. Nesse castelo, o </a:t>
            </a:r>
            <a:r>
              <a:rPr lang="pt-BR" sz="1600" b="0" i="1" dirty="0" err="1">
                <a:solidFill>
                  <a:srgbClr val="000000"/>
                </a:solidFill>
                <a:effectLst/>
                <a:latin typeface="Linux Libertine"/>
              </a:rPr>
              <a:t>kapell</a:t>
            </a:r>
            <a:r>
              <a:rPr lang="pt-BR" sz="1600" i="1" dirty="0" err="1">
                <a:solidFill>
                  <a:srgbClr val="000000"/>
                </a:solidFill>
                <a:latin typeface="Linux Libertine"/>
              </a:rPr>
              <a:t>meister</a:t>
            </a:r>
            <a:r>
              <a:rPr lang="pt-BR" sz="1600" i="1" dirty="0">
                <a:solidFill>
                  <a:srgbClr val="000000"/>
                </a:solidFill>
                <a:latin typeface="Linux Libertine"/>
              </a:rPr>
              <a:t> era Michael </a:t>
            </a:r>
            <a:r>
              <a:rPr lang="pt-BR" sz="1600" i="1" dirty="0" err="1">
                <a:solidFill>
                  <a:srgbClr val="000000"/>
                </a:solidFill>
                <a:latin typeface="Linux Libertine"/>
              </a:rPr>
              <a:t>Praetorius</a:t>
            </a:r>
            <a:r>
              <a:rPr lang="pt-BR" sz="1600" i="1" dirty="0">
                <a:solidFill>
                  <a:srgbClr val="000000"/>
                </a:solidFill>
                <a:latin typeface="Linux Libertine"/>
              </a:rPr>
              <a:t>.</a:t>
            </a:r>
            <a:endParaRPr lang="pt-BR" sz="1600" b="0" i="1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DD95F7B3-1307-4A52-BD2D-CE7C537D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43" y="58908"/>
            <a:ext cx="3474720" cy="26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79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457199" y="612844"/>
            <a:ext cx="115956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>
                <a:latin typeface="Century Gothic" panose="020B0502020202020204" pitchFamily="34" charset="0"/>
              </a:rPr>
              <a:t>Diferenciações mais explícitas: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1- </a:t>
            </a:r>
            <a:r>
              <a:rPr lang="pt-BR" sz="2000" err="1">
                <a:latin typeface="Century Gothic" panose="020B0502020202020204" pitchFamily="34" charset="0"/>
              </a:rPr>
              <a:t>Kammermusiker</a:t>
            </a:r>
            <a:r>
              <a:rPr lang="pt-BR" sz="2000">
                <a:latin typeface="Century Gothic" panose="020B0502020202020204" pitchFamily="34" charset="0"/>
              </a:rPr>
              <a:t> – menos numerosos, instrumentistas de maior prestígio, ganhavam mais –mas também trabalhavam mais - eram virtuoses em um instrumento – tocavam nos aposentos reais – solista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2- </a:t>
            </a:r>
            <a:r>
              <a:rPr lang="pt-BR" sz="2000" err="1">
                <a:latin typeface="Century Gothic" panose="020B0502020202020204" pitchFamily="34" charset="0"/>
              </a:rPr>
              <a:t>Hofmusiker</a:t>
            </a:r>
            <a:r>
              <a:rPr lang="pt-BR" sz="2000">
                <a:latin typeface="Century Gothic" panose="020B0502020202020204" pitchFamily="34" charset="0"/>
              </a:rPr>
              <a:t> – mais numerosos, instrumentistas ordinários – tocavam vários instrumentos – </a:t>
            </a:r>
            <a:r>
              <a:rPr lang="pt-BR" sz="2000" err="1">
                <a:latin typeface="Century Gothic" panose="020B0502020202020204" pitchFamily="34" charset="0"/>
              </a:rPr>
              <a:t>ripienista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Memorandum</a:t>
            </a:r>
            <a:r>
              <a:rPr lang="pt-BR" sz="2000">
                <a:latin typeface="Century Gothic" panose="020B0502020202020204" pitchFamily="34" charset="0"/>
              </a:rPr>
              <a:t> de </a:t>
            </a:r>
            <a:r>
              <a:rPr lang="pt-BR" sz="2000" err="1">
                <a:latin typeface="Century Gothic" panose="020B0502020202020204" pitchFamily="34" charset="0"/>
              </a:rPr>
              <a:t>Darmstdt</a:t>
            </a:r>
            <a:r>
              <a:rPr lang="pt-BR" sz="2000">
                <a:latin typeface="Century Gothic" panose="020B0502020202020204" pitchFamily="34" charset="0"/>
              </a:rPr>
              <a:t>, 1748: 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“solista ou virtuose sempre tem precedência sobre o </a:t>
            </a:r>
            <a:r>
              <a:rPr lang="pt-BR" sz="2000" err="1">
                <a:latin typeface="Century Gothic" panose="020B0502020202020204" pitchFamily="34" charset="0"/>
              </a:rPr>
              <a:t>ripienista</a:t>
            </a:r>
            <a:r>
              <a:rPr lang="pt-BR" sz="2000">
                <a:latin typeface="Century Gothic" panose="020B0502020202020204" pitchFamily="34" charset="0"/>
              </a:rPr>
              <a:t> ou músico de fila”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“</a:t>
            </a:r>
            <a:r>
              <a:rPr lang="pt-BR" sz="2000" err="1">
                <a:latin typeface="Century Gothic" panose="020B0502020202020204" pitchFamily="34" charset="0"/>
              </a:rPr>
              <a:t>Accessisten</a:t>
            </a:r>
            <a:r>
              <a:rPr lang="pt-BR" sz="2000">
                <a:latin typeface="Century Gothic" panose="020B0502020202020204" pitchFamily="34" charset="0"/>
              </a:rPr>
              <a:t>” (estagiários), músicos jovens que tocavam de graça ou por uma remuneração mínima enquanto esperavam que surgisse uma vaga definitiva.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Trompetistas e percussionistas – normalmente separados do ponto de vista administrativo da capela – exército, estábulos – essenciais à realeza, grande número: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Dresden: 20 (trompetistas e percussionistas)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Mannheim: 13 trompetes e 2 percussionistas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Arcebispado de </a:t>
            </a:r>
            <a:r>
              <a:rPr lang="pt-BR" sz="2000" err="1">
                <a:latin typeface="Century Gothic" panose="020B0502020202020204" pitchFamily="34" charset="0"/>
              </a:rPr>
              <a:t>Passau</a:t>
            </a:r>
            <a:r>
              <a:rPr lang="pt-BR" sz="2000">
                <a:latin typeface="Century Gothic" panose="020B0502020202020204" pitchFamily="34" charset="0"/>
              </a:rPr>
              <a:t>: 6 trompetes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Arcebispado de Salzburg: 10 ou 11 trompetes</a:t>
            </a:r>
          </a:p>
        </p:txBody>
      </p:sp>
    </p:spTree>
    <p:extLst>
      <p:ext uri="{BB962C8B-B14F-4D97-AF65-F5344CB8AC3E}">
        <p14:creationId xmlns:p14="http://schemas.microsoft.com/office/powerpoint/2010/main" val="3048093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915021"/>
            <a:ext cx="115956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entury Gothic" panose="020B0502020202020204" pitchFamily="34" charset="0"/>
              </a:rPr>
              <a:t>Leopold Mozart – Salzburg – 1757: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Todos os trompetistas e </a:t>
            </a:r>
            <a:r>
              <a:rPr lang="pt-BR" sz="2000" dirty="0" err="1">
                <a:latin typeface="Century Gothic" panose="020B0502020202020204" pitchFamily="34" charset="0"/>
              </a:rPr>
              <a:t>timpanistas</a:t>
            </a:r>
            <a:r>
              <a:rPr lang="pt-BR" sz="2000" dirty="0">
                <a:latin typeface="Century Gothic" panose="020B0502020202020204" pitchFamily="34" charset="0"/>
              </a:rPr>
              <a:t> eram capazes de integrar a capela tocando bem a parte de segundo violino ou viola.</a:t>
            </a:r>
          </a:p>
          <a:p>
            <a:pPr algn="just"/>
            <a:endParaRPr lang="pt-BR" sz="2000" dirty="0">
              <a:latin typeface="Century Gothic" panose="020B0502020202020204" pitchFamily="34" charset="0"/>
            </a:endParaRP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Segunda metade do século XVIII – trompetes cada vez mais necessários em óperas, sinfonias e balés – transferência de dois trompetes para a capela – tarefas mais leves que nas corporações militares</a:t>
            </a:r>
          </a:p>
          <a:p>
            <a:pPr algn="just"/>
            <a:endParaRPr lang="pt-BR" sz="2000" dirty="0">
              <a:latin typeface="Century Gothic" panose="020B0502020202020204" pitchFamily="34" charset="0"/>
            </a:endParaRP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“</a:t>
            </a:r>
            <a:r>
              <a:rPr lang="pt-BR" sz="2000" dirty="0" err="1">
                <a:latin typeface="Century Gothic" panose="020B0502020202020204" pitchFamily="34" charset="0"/>
              </a:rPr>
              <a:t>Hautboistencorps</a:t>
            </a:r>
            <a:r>
              <a:rPr lang="pt-BR" sz="2000" dirty="0">
                <a:latin typeface="Century Gothic" panose="020B0502020202020204" pitchFamily="34" charset="0"/>
              </a:rPr>
              <a:t>” – banda de sopros – inicialmente oboés e fagotes de vários tamanhos – posteriormente, adição de trompas e clarinetes – formavam corpo separado, mas podiam ser chamados para a orquestra tanto para tocar os instrumentos de sopro quanto os de cordas. 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Instrumentos – propriedade dos soberanos, que os emprestavam aos músicos. </a:t>
            </a:r>
            <a:r>
              <a:rPr lang="pt-BR" sz="2000" dirty="0" err="1">
                <a:latin typeface="Century Gothic" panose="020B0502020202020204" pitchFamily="34" charset="0"/>
              </a:rPr>
              <a:t>Exs</a:t>
            </a:r>
            <a:r>
              <a:rPr lang="pt-BR" sz="2000" dirty="0">
                <a:latin typeface="Century Gothic" panose="020B0502020202020204" pitchFamily="34" charset="0"/>
              </a:rPr>
              <a:t>.: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Bispo de </a:t>
            </a:r>
            <a:r>
              <a:rPr lang="pt-BR" sz="2000" dirty="0" err="1">
                <a:latin typeface="Century Gothic" panose="020B0502020202020204" pitchFamily="34" charset="0"/>
              </a:rPr>
              <a:t>Kremsier</a:t>
            </a:r>
            <a:r>
              <a:rPr lang="pt-BR" sz="2000" dirty="0">
                <a:latin typeface="Century Gothic" panose="020B0502020202020204" pitchFamily="34" charset="0"/>
              </a:rPr>
              <a:t>: 58 instrumentos, incluindo violinos de </a:t>
            </a:r>
            <a:r>
              <a:rPr lang="pt-BR" sz="2000" dirty="0" err="1">
                <a:latin typeface="Century Gothic" panose="020B0502020202020204" pitchFamily="34" charset="0"/>
              </a:rPr>
              <a:t>Amati</a:t>
            </a:r>
            <a:r>
              <a:rPr lang="pt-BR" sz="2000" dirty="0">
                <a:latin typeface="Century Gothic" panose="020B0502020202020204" pitchFamily="34" charset="0"/>
              </a:rPr>
              <a:t> e </a:t>
            </a:r>
            <a:r>
              <a:rPr lang="pt-BR" sz="2000" dirty="0" err="1">
                <a:latin typeface="Century Gothic" panose="020B0502020202020204" pitchFamily="34" charset="0"/>
              </a:rPr>
              <a:t>Stainer</a:t>
            </a:r>
            <a:r>
              <a:rPr lang="pt-BR" sz="2000" dirty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Inventário de Stuttgart, 1718: 36 instrumentos de cordas e 8 de sopros em boas condições – 24 cordas e 8 sopros necessitando reparos ou “intocáveis”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79 instrumentos obsoletos – sem condições de uso</a:t>
            </a:r>
          </a:p>
        </p:txBody>
      </p:sp>
    </p:spTree>
    <p:extLst>
      <p:ext uri="{BB962C8B-B14F-4D97-AF65-F5344CB8AC3E}">
        <p14:creationId xmlns:p14="http://schemas.microsoft.com/office/powerpoint/2010/main" val="1208394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884197"/>
            <a:ext cx="115956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>
                <a:latin typeface="Century Gothic" panose="020B0502020202020204" pitchFamily="34" charset="0"/>
              </a:rPr>
              <a:t>Reponsabilidade pelos instrumentos era do príncipe – gastos com cordas, palhetas, </a:t>
            </a:r>
            <a:r>
              <a:rPr lang="pt-BR" sz="2000" err="1">
                <a:latin typeface="Century Gothic" panose="020B0502020202020204" pitchFamily="34" charset="0"/>
              </a:rPr>
              <a:t>breo</a:t>
            </a:r>
            <a:r>
              <a:rPr lang="pt-BR" sz="2000">
                <a:latin typeface="Century Gothic" panose="020B0502020202020204" pitchFamily="34" charset="0"/>
              </a:rPr>
              <a:t>, reparos </a:t>
            </a:r>
            <a:r>
              <a:rPr lang="pt-BR" sz="2000" err="1">
                <a:latin typeface="Century Gothic" panose="020B0502020202020204" pitchFamily="34" charset="0"/>
              </a:rPr>
              <a:t>etc</a:t>
            </a:r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Não era permitido aos músicos levar os instrumentos para casa – Stuttgart, 1699; </a:t>
            </a:r>
            <a:r>
              <a:rPr lang="pt-BR" sz="2000" err="1">
                <a:latin typeface="Century Gothic" panose="020B0502020202020204" pitchFamily="34" charset="0"/>
              </a:rPr>
              <a:t>Raststatt</a:t>
            </a:r>
            <a:r>
              <a:rPr lang="pt-BR" sz="2000">
                <a:latin typeface="Century Gothic" panose="020B0502020202020204" pitchFamily="34" charset="0"/>
              </a:rPr>
              <a:t>, 1744 – </a:t>
            </a:r>
            <a:r>
              <a:rPr lang="pt-BR" sz="2000" err="1">
                <a:latin typeface="Century Gothic" panose="020B0502020202020204" pitchFamily="34" charset="0"/>
              </a:rPr>
              <a:t>Kapellmeister</a:t>
            </a:r>
            <a:r>
              <a:rPr lang="pt-BR" sz="2000">
                <a:latin typeface="Century Gothic" panose="020B0502020202020204" pitchFamily="34" charset="0"/>
              </a:rPr>
              <a:t> ou </a:t>
            </a:r>
            <a:r>
              <a:rPr lang="pt-BR" sz="2000" err="1">
                <a:latin typeface="Century Gothic" panose="020B0502020202020204" pitchFamily="34" charset="0"/>
              </a:rPr>
              <a:t>Konzertmaster</a:t>
            </a:r>
            <a:r>
              <a:rPr lang="pt-BR" sz="2000">
                <a:latin typeface="Century Gothic" panose="020B0502020202020204" pitchFamily="34" charset="0"/>
              </a:rPr>
              <a:t> ficavam com as chaves da sala de instrumentos ou armários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Músico da capela – às vezes exercia outra função na corte – secretário, professor de escola, contador, lacaio, servo etc.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1765- </a:t>
            </a:r>
            <a:r>
              <a:rPr lang="pt-BR" sz="2000" err="1">
                <a:latin typeface="Century Gothic" panose="020B0502020202020204" pitchFamily="34" charset="0"/>
              </a:rPr>
              <a:t>Dittersdorf</a:t>
            </a:r>
            <a:r>
              <a:rPr lang="pt-BR" sz="2000">
                <a:latin typeface="Century Gothic" panose="020B0502020202020204" pitchFamily="34" charset="0"/>
              </a:rPr>
              <a:t> – Mestre de Capela em </a:t>
            </a:r>
            <a:r>
              <a:rPr lang="pt-BR" sz="2000" err="1">
                <a:latin typeface="Century Gothic" panose="020B0502020202020204" pitchFamily="34" charset="0"/>
              </a:rPr>
              <a:t>Grosswardein</a:t>
            </a:r>
            <a:r>
              <a:rPr lang="pt-BR" sz="2000">
                <a:latin typeface="Century Gothic" panose="020B0502020202020204" pitchFamily="34" charset="0"/>
              </a:rPr>
              <a:t> – a orquestra “consistia de 34 pessoas, dentre as quais 9 serviçais de uniforme, um camareiro e um confeiteiro”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Outro tipo de dupla-função era o de tocar vários instrumentos. </a:t>
            </a:r>
            <a:r>
              <a:rPr lang="pt-BR" sz="2000" err="1">
                <a:latin typeface="Century Gothic" panose="020B0502020202020204" pitchFamily="34" charset="0"/>
              </a:rPr>
              <a:t>Exs</a:t>
            </a:r>
            <a:r>
              <a:rPr lang="pt-BR" sz="2000">
                <a:latin typeface="Century Gothic" panose="020B0502020202020204" pitchFamily="34" charset="0"/>
              </a:rPr>
              <a:t>.: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- Capela de Stuttgart, em 1717: 21 músicos no total; 7 tocavam dois instrumentos; outros 7 tocavam três, 2 tocavam quatro e um tocava cinco. O campeão era </a:t>
            </a:r>
            <a:r>
              <a:rPr lang="pt-BR" sz="2000" err="1">
                <a:latin typeface="Century Gothic" panose="020B0502020202020204" pitchFamily="34" charset="0"/>
              </a:rPr>
              <a:t>Stephan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Freudenberg</a:t>
            </a:r>
            <a:r>
              <a:rPr lang="pt-BR" sz="2000">
                <a:latin typeface="Century Gothic" panose="020B0502020202020204" pitchFamily="34" charset="0"/>
              </a:rPr>
              <a:t>, que “toca melhor violino e viola d’amore, toca muito bem flauta doce e oboé flauta transversal e fagote. E também pode tocar bem cravo.”</a:t>
            </a:r>
          </a:p>
          <a:p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545212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1382286"/>
            <a:ext cx="115956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Leopold</a:t>
            </a:r>
            <a:r>
              <a:rPr lang="pt-BR" sz="2000">
                <a:latin typeface="Century Gothic" panose="020B0502020202020204" pitchFamily="34" charset="0"/>
              </a:rPr>
              <a:t> Mozart, 1757, Salzburg: </a:t>
            </a:r>
            <a:r>
              <a:rPr lang="pt-BR" sz="2000" err="1">
                <a:latin typeface="Century Gothic" panose="020B0502020202020204" pitchFamily="34" charset="0"/>
              </a:rPr>
              <a:t>Wenzl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Sadlo</a:t>
            </a:r>
            <a:r>
              <a:rPr lang="pt-BR" sz="2000">
                <a:latin typeface="Century Gothic" panose="020B0502020202020204" pitchFamily="34" charset="0"/>
              </a:rPr>
              <a:t>, o trompista, também toca violino, enquanto que Joseph </a:t>
            </a:r>
            <a:r>
              <a:rPr lang="pt-BR" sz="2000" err="1">
                <a:latin typeface="Century Gothic" panose="020B0502020202020204" pitchFamily="34" charset="0"/>
              </a:rPr>
              <a:t>Holzel</a:t>
            </a:r>
            <a:r>
              <a:rPr lang="pt-BR" sz="2000">
                <a:latin typeface="Century Gothic" panose="020B0502020202020204" pitchFamily="34" charset="0"/>
              </a:rPr>
              <a:t>, o violinista, toca trompa. Andreas </a:t>
            </a:r>
            <a:r>
              <a:rPr lang="pt-BR" sz="2000" err="1">
                <a:latin typeface="Century Gothic" panose="020B0502020202020204" pitchFamily="34" charset="0"/>
              </a:rPr>
              <a:t>Mayr</a:t>
            </a:r>
            <a:r>
              <a:rPr lang="pt-BR" sz="2000">
                <a:latin typeface="Century Gothic" panose="020B0502020202020204" pitchFamily="34" charset="0"/>
              </a:rPr>
              <a:t>, um violinista, “também toca </a:t>
            </a:r>
            <a:r>
              <a:rPr lang="pt-BR" sz="2000" err="1">
                <a:latin typeface="Century Gothic" panose="020B0502020202020204" pitchFamily="34" charset="0"/>
              </a:rPr>
              <a:t>cello</a:t>
            </a:r>
            <a:r>
              <a:rPr lang="pt-BR" sz="2000">
                <a:latin typeface="Century Gothic" panose="020B0502020202020204" pitchFamily="34" charset="0"/>
              </a:rPr>
              <a:t> bem”; J. A. </a:t>
            </a:r>
            <a:r>
              <a:rPr lang="pt-BR" sz="2000" err="1">
                <a:latin typeface="Century Gothic" panose="020B0502020202020204" pitchFamily="34" charset="0"/>
              </a:rPr>
              <a:t>Marchall</a:t>
            </a:r>
            <a:r>
              <a:rPr lang="pt-BR" sz="2000">
                <a:latin typeface="Century Gothic" panose="020B0502020202020204" pitchFamily="34" charset="0"/>
              </a:rPr>
              <a:t>, um </a:t>
            </a:r>
            <a:r>
              <a:rPr lang="pt-BR" sz="2000" err="1">
                <a:latin typeface="Century Gothic" panose="020B0502020202020204" pitchFamily="34" charset="0"/>
              </a:rPr>
              <a:t>cellista</a:t>
            </a:r>
            <a:r>
              <a:rPr lang="pt-BR" sz="2000">
                <a:latin typeface="Century Gothic" panose="020B0502020202020204" pitchFamily="34" charset="0"/>
              </a:rPr>
              <a:t>, “também toca bem violino.” Franz </a:t>
            </a:r>
            <a:r>
              <a:rPr lang="pt-BR" sz="2000" err="1">
                <a:latin typeface="Century Gothic" panose="020B0502020202020204" pitchFamily="34" charset="0"/>
              </a:rPr>
              <a:t>Schwarzmann</a:t>
            </a:r>
            <a:r>
              <a:rPr lang="pt-BR" sz="2000">
                <a:latin typeface="Century Gothic" panose="020B0502020202020204" pitchFamily="34" charset="0"/>
              </a:rPr>
              <a:t>, um violinista, “interpreta concertos ao fagote e, de maneira igualmente bela, no oboé, flauta e trompa.”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Tocar vários instrumentos – fundamental para as orquestras alemãs do século XVIII – número pequeno de instrumentistas podia dar conta de uma variedade grande de repertório em diferentes contextos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Fim do século XVIII – capelas encorajam seus músicos a se especializarem em um único instrumento.</a:t>
            </a:r>
          </a:p>
        </p:txBody>
      </p:sp>
    </p:spTree>
    <p:extLst>
      <p:ext uri="{BB962C8B-B14F-4D97-AF65-F5344CB8AC3E}">
        <p14:creationId xmlns:p14="http://schemas.microsoft.com/office/powerpoint/2010/main" val="3971832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766732"/>
            <a:ext cx="115956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>
                <a:latin typeface="Century Gothic" panose="020B0502020202020204" pitchFamily="34" charset="0"/>
              </a:rPr>
              <a:t>Orquestras Cívicas </a:t>
            </a:r>
          </a:p>
          <a:p>
            <a:pPr algn="just"/>
            <a:endParaRPr lang="pt-BR" sz="2000" b="1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Muitas cidades alemãs não tinham cortes: 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Cidades imperiais livres: Hamburg, Frankfurt, Nürnberg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“</a:t>
            </a:r>
            <a:r>
              <a:rPr lang="pt-BR" sz="2000" err="1">
                <a:latin typeface="Century Gothic" panose="020B0502020202020204" pitchFamily="34" charset="0"/>
              </a:rPr>
              <a:t>Hold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chaters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from</a:t>
            </a:r>
            <a:r>
              <a:rPr lang="pt-BR" sz="2000">
                <a:latin typeface="Century Gothic" panose="020B0502020202020204" pitchFamily="34" charset="0"/>
              </a:rPr>
              <a:t> territorial </a:t>
            </a:r>
            <a:r>
              <a:rPr lang="pt-BR" sz="2000" err="1">
                <a:latin typeface="Century Gothic" panose="020B0502020202020204" pitchFamily="34" charset="0"/>
              </a:rPr>
              <a:t>rulers</a:t>
            </a:r>
            <a:r>
              <a:rPr lang="pt-BR" sz="2000">
                <a:latin typeface="Century Gothic" panose="020B0502020202020204" pitchFamily="34" charset="0"/>
              </a:rPr>
              <a:t>”- Leipzig, Rostock, Erfurt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Cidades sem corte não eram o ambiente mais propício para o surgimento de orquestras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Riqueza e patronato eram menos concentrados nas cidades do que nas cortes alemãs. Nenhum burguês tinha um bolso tão poderoso como dos príncipes.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As cidades e seus residentes competiam entre si pelo comércio, edifícios e igrejas, mas não pela hospitalidade e luxo. Não havia espaço para o exibicionismo artístico.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Sistema de corporações e música cívica herdado da Idade Média limitava o número de músicos que as cidades podiam empregar - </a:t>
            </a:r>
            <a:r>
              <a:rPr lang="pt-BR" sz="2000" err="1">
                <a:latin typeface="Century Gothic" panose="020B0502020202020204" pitchFamily="34" charset="0"/>
              </a:rPr>
              <a:t>Stadtpfeifer</a:t>
            </a:r>
            <a:r>
              <a:rPr lang="pt-BR" sz="2000">
                <a:latin typeface="Century Gothic" panose="020B0502020202020204" pitchFamily="34" charset="0"/>
              </a:rPr>
              <a:t> e </a:t>
            </a:r>
            <a:r>
              <a:rPr lang="pt-BR" sz="2000" err="1">
                <a:latin typeface="Century Gothic" panose="020B0502020202020204" pitchFamily="34" charset="0"/>
              </a:rPr>
              <a:t>Ratsmusikanten</a:t>
            </a:r>
            <a:r>
              <a:rPr lang="pt-BR" sz="2000">
                <a:latin typeface="Century Gothic" panose="020B0502020202020204" pitchFamily="34" charset="0"/>
              </a:rPr>
              <a:t>, lista de pagamento das cidades – número mínimo – poucas cidades tinham condições de sustentar ensembles grandes como os da corte. </a:t>
            </a:r>
          </a:p>
        </p:txBody>
      </p:sp>
    </p:spTree>
    <p:extLst>
      <p:ext uri="{BB962C8B-B14F-4D97-AF65-F5344CB8AC3E}">
        <p14:creationId xmlns:p14="http://schemas.microsoft.com/office/powerpoint/2010/main" val="3396529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766732"/>
            <a:ext cx="115956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>
                <a:latin typeface="Century Gothic" panose="020B0502020202020204" pitchFamily="34" charset="0"/>
              </a:rPr>
              <a:t>Hamburgo: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Segunda maior cidade alemã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Maior número de instrumentistas na lista de pagamento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8 </a:t>
            </a:r>
            <a:r>
              <a:rPr lang="pt-BR" sz="2000" err="1">
                <a:latin typeface="Century Gothic" panose="020B0502020202020204" pitchFamily="34" charset="0"/>
              </a:rPr>
              <a:t>Ratsmusikanten</a:t>
            </a:r>
            <a:r>
              <a:rPr lang="pt-BR" sz="2000">
                <a:latin typeface="Century Gothic" panose="020B0502020202020204" pitchFamily="34" charset="0"/>
              </a:rPr>
              <a:t>, 2 “</a:t>
            </a:r>
            <a:r>
              <a:rPr lang="pt-BR" sz="2000" err="1">
                <a:latin typeface="Century Gothic" panose="020B0502020202020204" pitchFamily="34" charset="0"/>
              </a:rPr>
              <a:t>Expectanten</a:t>
            </a:r>
            <a:r>
              <a:rPr lang="pt-BR" sz="2000">
                <a:latin typeface="Century Gothic" panose="020B0502020202020204" pitchFamily="34" charset="0"/>
              </a:rPr>
              <a:t>”(assistentes), 15 </a:t>
            </a:r>
            <a:r>
              <a:rPr lang="pt-BR" sz="2000" err="1">
                <a:latin typeface="Century Gothic" panose="020B0502020202020204" pitchFamily="34" charset="0"/>
              </a:rPr>
              <a:t>Rollbrüder</a:t>
            </a:r>
            <a:endParaRPr lang="pt-BR" sz="2000">
              <a:latin typeface="Century Gothic" panose="020B0502020202020204" pitchFamily="34" charset="0"/>
            </a:endParaRP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Ratsmusikanten</a:t>
            </a:r>
            <a:r>
              <a:rPr lang="pt-BR" sz="2000">
                <a:latin typeface="Century Gothic" panose="020B0502020202020204" pitchFamily="34" charset="0"/>
              </a:rPr>
              <a:t> e </a:t>
            </a:r>
            <a:r>
              <a:rPr lang="pt-BR" sz="2000" err="1">
                <a:latin typeface="Century Gothic" panose="020B0502020202020204" pitchFamily="34" charset="0"/>
              </a:rPr>
              <a:t>Rollbrüder</a:t>
            </a:r>
            <a:r>
              <a:rPr lang="pt-BR" sz="2000">
                <a:latin typeface="Century Gothic" panose="020B0502020202020204" pitchFamily="34" charset="0"/>
              </a:rPr>
              <a:t> – generalistas, tocavam vários instrumentos</a:t>
            </a: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Ratsmusikanten</a:t>
            </a:r>
            <a:r>
              <a:rPr lang="pt-BR" sz="2000">
                <a:latin typeface="Century Gothic" panose="020B0502020202020204" pitchFamily="34" charset="0"/>
              </a:rPr>
              <a:t> – lista de pagamento</a:t>
            </a: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Roolbrüder</a:t>
            </a:r>
            <a:r>
              <a:rPr lang="pt-BR" sz="2000">
                <a:latin typeface="Century Gothic" panose="020B0502020202020204" pitchFamily="34" charset="0"/>
              </a:rPr>
              <a:t> – ganhavam por serviço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Hamburgo – cidade famosa pela habilidade dos instrumentistas de cordas – líder dos grupos era sempre um violinista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Além disso: “</a:t>
            </a:r>
            <a:r>
              <a:rPr lang="pt-BR" sz="2000" err="1">
                <a:latin typeface="Century Gothic" panose="020B0502020202020204" pitchFamily="34" charset="0"/>
              </a:rPr>
              <a:t>city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trumpeters</a:t>
            </a:r>
            <a:r>
              <a:rPr lang="pt-BR" sz="2000">
                <a:latin typeface="Century Gothic" panose="020B0502020202020204" pitchFamily="34" charset="0"/>
              </a:rPr>
              <a:t>” e, no começo do século XVII, banda de oboístas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Músicos municipais de Hamburgo – função de prover música para as quatro igrejas – monopólio nos casamentos por lei.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Eventos nas igrejas coincidiam, por isso os músicos se dividiam. Raramente os músicos da cidade tocavam como ensemble unificado – pequenos grupos, um por parte. </a:t>
            </a:r>
          </a:p>
        </p:txBody>
      </p:sp>
    </p:spTree>
    <p:extLst>
      <p:ext uri="{BB962C8B-B14F-4D97-AF65-F5344CB8AC3E}">
        <p14:creationId xmlns:p14="http://schemas.microsoft.com/office/powerpoint/2010/main" val="3107202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920621"/>
            <a:ext cx="115956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>
                <a:latin typeface="Century Gothic" panose="020B0502020202020204" pitchFamily="34" charset="0"/>
              </a:rPr>
              <a:t>Começo da década de 1660: </a:t>
            </a:r>
            <a:r>
              <a:rPr lang="pt-BR" sz="2000" err="1">
                <a:latin typeface="Century Gothic" panose="020B0502020202020204" pitchFamily="34" charset="0"/>
              </a:rPr>
              <a:t>Collegium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Musicum</a:t>
            </a:r>
            <a:r>
              <a:rPr lang="pt-BR" sz="2000">
                <a:latin typeface="Century Gothic" panose="020B0502020202020204" pitchFamily="34" charset="0"/>
              </a:rPr>
              <a:t> – organização independente de músicos profissionais e amadores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De acordo com </a:t>
            </a:r>
            <a:r>
              <a:rPr lang="pt-BR" sz="2000" err="1">
                <a:latin typeface="Century Gothic" panose="020B0502020202020204" pitchFamily="34" charset="0"/>
              </a:rPr>
              <a:t>Mattheson</a:t>
            </a:r>
            <a:r>
              <a:rPr lang="pt-BR" sz="2000">
                <a:latin typeface="Century Gothic" panose="020B0502020202020204" pitchFamily="34" charset="0"/>
              </a:rPr>
              <a:t>, compositor e crítico local, o </a:t>
            </a:r>
            <a:r>
              <a:rPr lang="pt-BR" sz="2000" err="1">
                <a:latin typeface="Century Gothic" panose="020B0502020202020204" pitchFamily="34" charset="0"/>
              </a:rPr>
              <a:t>collegium</a:t>
            </a:r>
            <a:r>
              <a:rPr lang="pt-BR" sz="2000">
                <a:latin typeface="Century Gothic" panose="020B0502020202020204" pitchFamily="34" charset="0"/>
              </a:rPr>
              <a:t> de Hamburgo “reuniu mais de 50 pessoas, das quais todas participaram,” tocando “as melhores peças de Veneza, Roma, Viena, Munique, Dresden e de todos os lugares.”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Collegium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musicum</a:t>
            </a:r>
            <a:r>
              <a:rPr lang="pt-BR" sz="2000">
                <a:latin typeface="Century Gothic" panose="020B0502020202020204" pitchFamily="34" charset="0"/>
              </a:rPr>
              <a:t> – adquire caráter de concertos públicos – atrai visitantes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Regulamentação de 1720 – sistema de corporações – somente </a:t>
            </a:r>
            <a:r>
              <a:rPr lang="pt-BR" sz="2000" err="1">
                <a:latin typeface="Century Gothic" panose="020B0502020202020204" pitchFamily="34" charset="0"/>
              </a:rPr>
              <a:t>Ratsmusikanten</a:t>
            </a:r>
            <a:r>
              <a:rPr lang="pt-BR" sz="2000">
                <a:latin typeface="Century Gothic" panose="020B0502020202020204" pitchFamily="34" charset="0"/>
              </a:rPr>
              <a:t> e </a:t>
            </a:r>
            <a:r>
              <a:rPr lang="pt-BR" sz="2000" err="1">
                <a:latin typeface="Century Gothic" panose="020B0502020202020204" pitchFamily="34" charset="0"/>
              </a:rPr>
              <a:t>Rollbrüder</a:t>
            </a:r>
            <a:r>
              <a:rPr lang="pt-BR" sz="2000">
                <a:latin typeface="Century Gothic" panose="020B0502020202020204" pitchFamily="34" charset="0"/>
              </a:rPr>
              <a:t> podiam tocar as partes instrumentais – 25 músicos municipais eram o suficiente para formar uma orquestra de dimensão razoável.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Telemann</a:t>
            </a:r>
            <a:r>
              <a:rPr lang="pt-BR" sz="2000">
                <a:latin typeface="Century Gothic" panose="020B0502020202020204" pitchFamily="34" charset="0"/>
              </a:rPr>
              <a:t> –</a:t>
            </a:r>
            <a:r>
              <a:rPr lang="pt-BR" sz="2000" err="1">
                <a:latin typeface="Century Gothic" panose="020B0502020202020204" pitchFamily="34" charset="0"/>
              </a:rPr>
              <a:t>Kantor</a:t>
            </a:r>
            <a:r>
              <a:rPr lang="pt-BR" sz="2000">
                <a:latin typeface="Century Gothic" panose="020B0502020202020204" pitchFamily="34" charset="0"/>
              </a:rPr>
              <a:t> e diretor da música em Hamburgo de  1721 a 1767, compôs cerca de 40 oratórios e serenatas para banquetes, como os oferecidos pelos capitães da Guarda Municipal, anualmente em 24/08 – </a:t>
            </a:r>
            <a:r>
              <a:rPr lang="pt-BR" sz="2000" err="1">
                <a:latin typeface="Century Gothic" panose="020B0502020202020204" pitchFamily="34" charset="0"/>
              </a:rPr>
              <a:t>Ratsmusikanten</a:t>
            </a:r>
            <a:r>
              <a:rPr lang="pt-BR" sz="2000">
                <a:latin typeface="Century Gothic" panose="020B0502020202020204" pitchFamily="34" charset="0"/>
              </a:rPr>
              <a:t> e </a:t>
            </a:r>
            <a:r>
              <a:rPr lang="pt-BR" sz="2000" err="1">
                <a:latin typeface="Century Gothic" panose="020B0502020202020204" pitchFamily="34" charset="0"/>
              </a:rPr>
              <a:t>Rollbrüder</a:t>
            </a:r>
            <a:r>
              <a:rPr lang="pt-BR" sz="2000">
                <a:latin typeface="Century Gothic" panose="020B0502020202020204" pitchFamily="34" charset="0"/>
              </a:rPr>
              <a:t> às vezes em pequenos grupos, às vezes com ensembles de dimensões orquestrais – até 40 músicos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	</a:t>
            </a:r>
            <a:r>
              <a:rPr lang="pt-BR">
                <a:latin typeface="Century Gothic" panose="020B0502020202020204" pitchFamily="34" charset="0"/>
              </a:rPr>
              <a:t>Ex.: </a:t>
            </a:r>
            <a:r>
              <a:rPr lang="pt-BR" err="1">
                <a:latin typeface="Century Gothic" panose="020B0502020202020204" pitchFamily="34" charset="0"/>
              </a:rPr>
              <a:t>Telemann</a:t>
            </a:r>
            <a:r>
              <a:rPr lang="pt-BR">
                <a:latin typeface="Century Gothic" panose="020B0502020202020204" pitchFamily="34" charset="0"/>
              </a:rPr>
              <a:t>, </a:t>
            </a:r>
            <a:r>
              <a:rPr lang="de-DE">
                <a:latin typeface="Century Gothic" panose="020B0502020202020204" pitchFamily="34" charset="0"/>
              </a:rPr>
              <a:t>Der aus der Löwengrube errettete Daniel</a:t>
            </a:r>
            <a:r>
              <a:rPr lang="pt-BR">
                <a:latin typeface="Century Gothic" panose="020B0502020202020204" pitchFamily="34" charset="0"/>
              </a:rPr>
              <a:t> </a:t>
            </a:r>
            <a:r>
              <a:rPr lang="pt-BR" sz="1000">
                <a:latin typeface="Century Gothic" panose="020B0502020202020204" pitchFamily="34" charset="0"/>
                <a:hlinkClick r:id="rId2"/>
              </a:rPr>
              <a:t>https://open.spotify.com/track/7Enj8MSARjmMG9O4ONUYOA</a:t>
            </a:r>
            <a:r>
              <a:rPr lang="pt-BR" sz="1000">
                <a:latin typeface="Century Gothic" panose="020B0502020202020204" pitchFamily="34" charset="0"/>
              </a:rPr>
              <a:t> </a:t>
            </a:r>
            <a:endParaRPr lang="pt-BR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29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612844"/>
            <a:ext cx="11595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>
                <a:latin typeface="Century Gothic" panose="020B0502020202020204" pitchFamily="34" charset="0"/>
              </a:rPr>
              <a:t>Em 1719, gravura de Christian </a:t>
            </a:r>
            <a:r>
              <a:rPr lang="pt-BR" sz="2000" err="1">
                <a:latin typeface="Century Gothic" panose="020B0502020202020204" pitchFamily="34" charset="0"/>
              </a:rPr>
              <a:t>Fritzsch</a:t>
            </a:r>
            <a:r>
              <a:rPr lang="pt-BR" sz="2000">
                <a:latin typeface="Century Gothic" panose="020B0502020202020204" pitchFamily="34" charset="0"/>
              </a:rPr>
              <a:t>, fig. 7.6 – orquestra de 40 músicos – banquete de capitães da guarda – ensemble do tamanho de grupos da corte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B55FF58-1F3C-4E72-ADAA-337E2BE9C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32891" y="339695"/>
            <a:ext cx="4726218" cy="732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375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612844"/>
            <a:ext cx="115956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Outras ocasiões de orquestras grandes: festas dos santos patronos das igrejas, </a:t>
            </a:r>
            <a:r>
              <a:rPr lang="pt-BR" sz="2000" err="1">
                <a:latin typeface="Century Gothic" panose="020B0502020202020204" pitchFamily="34" charset="0"/>
              </a:rPr>
              <a:t>Peterskirche</a:t>
            </a:r>
            <a:r>
              <a:rPr lang="pt-BR" sz="2000">
                <a:latin typeface="Century Gothic" panose="020B0502020202020204" pitchFamily="34" charset="0"/>
              </a:rPr>
              <a:t> e </a:t>
            </a:r>
            <a:r>
              <a:rPr lang="pt-BR" sz="2000" err="1">
                <a:latin typeface="Century Gothic" panose="020B0502020202020204" pitchFamily="34" charset="0"/>
              </a:rPr>
              <a:t>Michaeliskirche</a:t>
            </a:r>
            <a:r>
              <a:rPr lang="pt-BR" sz="2000">
                <a:latin typeface="Century Gothic" panose="020B0502020202020204" pitchFamily="34" charset="0"/>
              </a:rPr>
              <a:t>, patrocinadas pelo conselho municipal.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Ópera – Teatro </a:t>
            </a:r>
            <a:r>
              <a:rPr lang="pt-BR" sz="2000" err="1">
                <a:latin typeface="Century Gothic" panose="020B0502020202020204" pitchFamily="34" charset="0"/>
              </a:rPr>
              <a:t>Gansemarkt</a:t>
            </a:r>
            <a:r>
              <a:rPr lang="pt-BR" sz="2000">
                <a:latin typeface="Century Gothic" panose="020B0502020202020204" pitchFamily="34" charset="0"/>
              </a:rPr>
              <a:t>, 1678: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Sem registros de número de músicos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Partituras escritas para essas óperas levam a crer: mínimo de 8 violinos, 3 violas, 2 </a:t>
            </a:r>
            <a:r>
              <a:rPr lang="pt-BR" sz="2000" err="1">
                <a:latin typeface="Century Gothic" panose="020B0502020202020204" pitchFamily="34" charset="0"/>
              </a:rPr>
              <a:t>cellos</a:t>
            </a:r>
            <a:r>
              <a:rPr lang="pt-BR" sz="2000">
                <a:latin typeface="Century Gothic" panose="020B0502020202020204" pitchFamily="34" charset="0"/>
              </a:rPr>
              <a:t> e baixos. A partir de 1690 são adicionados, oboés, flautas e fagotes.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Novamente </a:t>
            </a:r>
            <a:r>
              <a:rPr lang="pt-BR" sz="2000" err="1">
                <a:latin typeface="Century Gothic" panose="020B0502020202020204" pitchFamily="34" charset="0"/>
              </a:rPr>
              <a:t>Ratsmusikanten</a:t>
            </a:r>
            <a:r>
              <a:rPr lang="pt-BR" sz="2000">
                <a:latin typeface="Century Gothic" panose="020B0502020202020204" pitchFamily="34" charset="0"/>
              </a:rPr>
              <a:t> e </a:t>
            </a:r>
            <a:r>
              <a:rPr lang="pt-BR" sz="2000" err="1">
                <a:latin typeface="Century Gothic" panose="020B0502020202020204" pitchFamily="34" charset="0"/>
              </a:rPr>
              <a:t>Rollbrüder</a:t>
            </a:r>
            <a:r>
              <a:rPr lang="pt-BR" sz="2000">
                <a:latin typeface="Century Gothic" panose="020B0502020202020204" pitchFamily="34" charset="0"/>
              </a:rPr>
              <a:t> tocavam as partes instrumentais, mas músicos que não estavam na lista de pagamento do município </a:t>
            </a:r>
            <a:r>
              <a:rPr lang="pt-BR" sz="2000" err="1">
                <a:latin typeface="Century Gothic" panose="020B0502020202020204" pitchFamily="34" charset="0"/>
              </a:rPr>
              <a:t>tambem</a:t>
            </a:r>
            <a:r>
              <a:rPr lang="pt-BR" sz="2000">
                <a:latin typeface="Century Gothic" panose="020B0502020202020204" pitchFamily="34" charset="0"/>
              </a:rPr>
              <a:t> atuavam 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Em 1703, um dos violinistas foi Georg Friedrich </a:t>
            </a:r>
            <a:r>
              <a:rPr lang="pt-BR" sz="2000" err="1">
                <a:latin typeface="Century Gothic" panose="020B0502020202020204" pitchFamily="34" charset="0"/>
              </a:rPr>
              <a:t>Händel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Os ensembles instrumentais de Hamburgo se transformaram em orquestras mais ou menos ao mesmo tempo em que as capelas das cortes. Contudo, mesmo no caso de Hamburgo, um próspero porto com a vocação de “corte cultural”, não havia como competir com Dresden ou Darmstadt. A ópera de Hamburgo faliu diversas vezes e fechou suas portas em 1738. </a:t>
            </a:r>
          </a:p>
        </p:txBody>
      </p:sp>
    </p:spTree>
    <p:extLst>
      <p:ext uri="{BB962C8B-B14F-4D97-AF65-F5344CB8AC3E}">
        <p14:creationId xmlns:p14="http://schemas.microsoft.com/office/powerpoint/2010/main" val="408303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920621"/>
            <a:ext cx="115956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>
                <a:latin typeface="Century Gothic" panose="020B0502020202020204" pitchFamily="34" charset="0"/>
              </a:rPr>
              <a:t>Lübeck – outro porto moderno do norte da Alemanha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Organização musical similar à de Hamburgo, porém mas modesta: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7 </a:t>
            </a:r>
            <a:r>
              <a:rPr lang="pt-BR" sz="2000" err="1">
                <a:latin typeface="Century Gothic" panose="020B0502020202020204" pitchFamily="34" charset="0"/>
              </a:rPr>
              <a:t>Ratsmusikanten</a:t>
            </a:r>
            <a:r>
              <a:rPr lang="pt-BR" sz="2000">
                <a:latin typeface="Century Gothic" panose="020B0502020202020204" pitchFamily="34" charset="0"/>
              </a:rPr>
              <a:t>, 2 trompetistas, um “</a:t>
            </a:r>
            <a:r>
              <a:rPr lang="pt-BR" sz="2000" err="1">
                <a:latin typeface="Century Gothic" panose="020B0502020202020204" pitchFamily="34" charset="0"/>
              </a:rPr>
              <a:t>city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piper</a:t>
            </a:r>
            <a:r>
              <a:rPr lang="pt-BR" sz="2000">
                <a:latin typeface="Century Gothic" panose="020B0502020202020204" pitchFamily="34" charset="0"/>
              </a:rPr>
              <a:t>”, um percussionista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1688 a 1710: </a:t>
            </a:r>
            <a:r>
              <a:rPr lang="pt-BR" sz="2000" err="1">
                <a:latin typeface="Century Gothic" panose="020B0502020202020204" pitchFamily="34" charset="0"/>
              </a:rPr>
              <a:t>Buxtehude</a:t>
            </a:r>
            <a:r>
              <a:rPr lang="pt-BR" sz="2000">
                <a:latin typeface="Century Gothic" panose="020B0502020202020204" pitchFamily="34" charset="0"/>
              </a:rPr>
              <a:t> atuou como organista da </a:t>
            </a:r>
            <a:r>
              <a:rPr lang="pt-BR" sz="2000" err="1">
                <a:latin typeface="Century Gothic" panose="020B0502020202020204" pitchFamily="34" charset="0"/>
              </a:rPr>
              <a:t>Marienkirche</a:t>
            </a:r>
            <a:r>
              <a:rPr lang="pt-BR" sz="2000">
                <a:latin typeface="Century Gothic" panose="020B0502020202020204" pitchFamily="34" charset="0"/>
              </a:rPr>
              <a:t> e líder musical da cidade – organizou as </a:t>
            </a:r>
            <a:r>
              <a:rPr lang="pt-BR" sz="2000" err="1">
                <a:latin typeface="Century Gothic" panose="020B0502020202020204" pitchFamily="34" charset="0"/>
              </a:rPr>
              <a:t>Abendmusiken</a:t>
            </a:r>
            <a:r>
              <a:rPr lang="pt-BR" sz="2000">
                <a:latin typeface="Century Gothic" panose="020B0502020202020204" pitchFamily="34" charset="0"/>
              </a:rPr>
              <a:t> – concertos nas noites de domingos, nos meses de inverno, na </a:t>
            </a:r>
            <a:r>
              <a:rPr lang="pt-BR" sz="2000" err="1">
                <a:latin typeface="Century Gothic" panose="020B0502020202020204" pitchFamily="34" charset="0"/>
              </a:rPr>
              <a:t>Marienkirche</a:t>
            </a:r>
            <a:r>
              <a:rPr lang="pt-BR" sz="200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Abendmusiken</a:t>
            </a:r>
            <a:r>
              <a:rPr lang="pt-BR" sz="2000">
                <a:latin typeface="Century Gothic" panose="020B0502020202020204" pitchFamily="34" charset="0"/>
              </a:rPr>
              <a:t> não eram patrocinadas pelo município, mas por um consórcio de mercadores.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Havia certa intenção de competir com as cortes. Trompetes comprados por </a:t>
            </a:r>
            <a:r>
              <a:rPr lang="pt-BR" sz="2000" err="1">
                <a:latin typeface="Century Gothic" panose="020B0502020202020204" pitchFamily="34" charset="0"/>
              </a:rPr>
              <a:t>Buxtehude</a:t>
            </a:r>
            <a:r>
              <a:rPr lang="pt-BR" sz="2000">
                <a:latin typeface="Century Gothic" panose="020B0502020202020204" pitchFamily="34" charset="0"/>
              </a:rPr>
              <a:t> para as </a:t>
            </a:r>
            <a:r>
              <a:rPr lang="pt-BR" sz="2000" err="1">
                <a:latin typeface="Century Gothic" panose="020B0502020202020204" pitchFamily="34" charset="0"/>
              </a:rPr>
              <a:t>Abendmusiken</a:t>
            </a:r>
            <a:r>
              <a:rPr lang="pt-BR" sz="2000">
                <a:latin typeface="Century Gothic" panose="020B0502020202020204" pitchFamily="34" charset="0"/>
              </a:rPr>
              <a:t>, em 1672, são descritos em seus livros contábeis como: “não ouvidos nem nas cortes, em que tudo de mais nobre é colocado em exibição”.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Boa parte do repertório escrito para as </a:t>
            </a:r>
            <a:r>
              <a:rPr lang="pt-BR" sz="2000" err="1">
                <a:latin typeface="Century Gothic" panose="020B0502020202020204" pitchFamily="34" charset="0"/>
              </a:rPr>
              <a:t>Abendmusiken</a:t>
            </a:r>
            <a:r>
              <a:rPr lang="pt-BR" sz="2000">
                <a:latin typeface="Century Gothic" panose="020B0502020202020204" pitchFamily="34" charset="0"/>
              </a:rPr>
              <a:t> por </a:t>
            </a:r>
            <a:r>
              <a:rPr lang="pt-BR" sz="2000" err="1">
                <a:latin typeface="Century Gothic" panose="020B0502020202020204" pitchFamily="34" charset="0"/>
              </a:rPr>
              <a:t>Buxtehude</a:t>
            </a:r>
            <a:r>
              <a:rPr lang="pt-BR" sz="2000">
                <a:latin typeface="Century Gothic" panose="020B0502020202020204" pitchFamily="34" charset="0"/>
              </a:rPr>
              <a:t> faz uso significativo dos recursos instrumentais, especialmente dos violinos. </a:t>
            </a:r>
          </a:p>
        </p:txBody>
      </p:sp>
    </p:spTree>
    <p:extLst>
      <p:ext uri="{BB962C8B-B14F-4D97-AF65-F5344CB8AC3E}">
        <p14:creationId xmlns:p14="http://schemas.microsoft.com/office/powerpoint/2010/main" val="7428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65043" y="889843"/>
            <a:ext cx="115956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entury Gothic" panose="020B0502020202020204" pitchFamily="34" charset="0"/>
              </a:rPr>
              <a:t>Alemanha – rede de cortes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Soberanos com mais dinheiro, território e fama tinham preponderância sobre os menos favorecidos.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Um soberano deveria mostrar seu status e poder de forma visível, palpável e audível.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Construção de palácios para abrigar todo o pessoal da corte – alimentação – às suas próprias custas ou do estado.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Entretenimentos que duravam por vários dias – banquetes, caçadas, fogos de artifício, paradas, ópera, teatro, bailes e serviços de igreja. 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Forma de exibir a pujança de um principado: </a:t>
            </a:r>
            <a:r>
              <a:rPr lang="pt-BR" sz="2000" dirty="0" err="1">
                <a:latin typeface="Century Gothic" panose="020B0502020202020204" pitchFamily="34" charset="0"/>
              </a:rPr>
              <a:t>Staats</a:t>
            </a:r>
            <a:r>
              <a:rPr lang="pt-BR" sz="2000" dirty="0">
                <a:latin typeface="Century Gothic" panose="020B0502020202020204" pitchFamily="34" charset="0"/>
              </a:rPr>
              <a:t> </a:t>
            </a:r>
            <a:r>
              <a:rPr lang="pt-BR" sz="2000" dirty="0" err="1">
                <a:latin typeface="Century Gothic" panose="020B0502020202020204" pitchFamily="34" charset="0"/>
              </a:rPr>
              <a:t>Calender</a:t>
            </a:r>
            <a:r>
              <a:rPr lang="pt-BR" sz="2000" dirty="0">
                <a:latin typeface="Century Gothic" panose="020B0502020202020204" pitchFamily="34" charset="0"/>
              </a:rPr>
              <a:t>, pinturas, gravuras, livros comemorativos que descreviam o esplendor da corte e de suas celebrações.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Música – importante parte na exibição da riqueza de um monarca: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- Trompetes e percussão marchavam em paradas para anunciar o soberano em ocasiões festivas e cerimoniosas. 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- Instrumentos de igreja acompanhavam missa e vésperas em dias festivos.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Muitas cortes tinham teatros – onde instrumentistas acompanhavam ópera, teatro e balé.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52875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766732"/>
            <a:ext cx="115956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err="1">
                <a:latin typeface="Century Gothic" panose="020B0502020202020204" pitchFamily="34" charset="0"/>
              </a:rPr>
              <a:t>Buxtehude</a:t>
            </a:r>
            <a:r>
              <a:rPr lang="pt-BR" sz="2000">
                <a:latin typeface="Century Gothic" panose="020B0502020202020204" pitchFamily="34" charset="0"/>
              </a:rPr>
              <a:t> moldou suas obras às limitações dos ensembles municipais.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Poucas cantatas têm separação entre ripieno e solo; outras têm partes extras de violino, mas não têm viola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	Ex.: Cantata I Ad pedes, Ecce super montes  </a:t>
            </a:r>
            <a:r>
              <a:rPr lang="pt-BR" sz="1000">
                <a:latin typeface="Century Gothic" panose="020B0502020202020204" pitchFamily="34" charset="0"/>
                <a:hlinkClick r:id="rId2"/>
              </a:rPr>
              <a:t>https://open.spotify.com/track/3I1ox82DrOcg0lHxbSgSQC</a:t>
            </a:r>
            <a:r>
              <a:rPr lang="pt-BR" sz="1000">
                <a:latin typeface="Century Gothic" panose="020B0502020202020204" pitchFamily="34" charset="0"/>
              </a:rPr>
              <a:t> </a:t>
            </a:r>
            <a:endParaRPr lang="pt-BR" sz="2000">
              <a:latin typeface="Century Gothic" panose="020B0502020202020204" pitchFamily="34" charset="0"/>
            </a:endParaRP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Em </a:t>
            </a:r>
            <a:r>
              <a:rPr lang="pt-BR" sz="2000" err="1">
                <a:latin typeface="Century Gothic" panose="020B0502020202020204" pitchFamily="34" charset="0"/>
              </a:rPr>
              <a:t>Hochzeit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des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Lamms</a:t>
            </a:r>
            <a:r>
              <a:rPr lang="pt-BR" sz="2000">
                <a:latin typeface="Century Gothic" panose="020B0502020202020204" pitchFamily="34" charset="0"/>
              </a:rPr>
              <a:t>, um oratório perdido de 1678, a soprano era acompanhada em uma ária por 11 violinos.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Uma cantata de casamento, composta em 1705 para o senhor prefeito, começa com uma a “Sonatina forte </a:t>
            </a:r>
            <a:r>
              <a:rPr lang="pt-BR" sz="2000" err="1">
                <a:latin typeface="Century Gothic" panose="020B0502020202020204" pitchFamily="34" charset="0"/>
              </a:rPr>
              <a:t>con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molti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Violini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all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unisono</a:t>
            </a:r>
            <a:r>
              <a:rPr lang="pt-BR" sz="2000">
                <a:latin typeface="Century Gothic" panose="020B0502020202020204" pitchFamily="34" charset="0"/>
              </a:rPr>
              <a:t>.”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Formações como estas parecem estar fora do espectro dos apenas 7 </a:t>
            </a:r>
            <a:r>
              <a:rPr lang="pt-BR" sz="2000" err="1">
                <a:latin typeface="Century Gothic" panose="020B0502020202020204" pitchFamily="34" charset="0"/>
              </a:rPr>
              <a:t>Ratsmusikanten</a:t>
            </a:r>
            <a:r>
              <a:rPr lang="pt-BR" sz="2000">
                <a:latin typeface="Century Gothic" panose="020B0502020202020204" pitchFamily="34" charset="0"/>
              </a:rPr>
              <a:t>. Talvez amadores, estudantes e aprendizes tenham sido recrutados para aumentar o número de intérpretes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Ocasião excepcional – 1705 - </a:t>
            </a:r>
            <a:r>
              <a:rPr lang="pt-BR" sz="2000" err="1">
                <a:latin typeface="Century Gothic" panose="020B0502020202020204" pitchFamily="34" charset="0"/>
              </a:rPr>
              <a:t>Abendmusik</a:t>
            </a:r>
            <a:r>
              <a:rPr lang="pt-BR" sz="2000">
                <a:latin typeface="Century Gothic" panose="020B0502020202020204" pitchFamily="34" charset="0"/>
              </a:rPr>
              <a:t> para celebrar a ascensão de Joseph I a imperador. </a:t>
            </a: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Templum</a:t>
            </a:r>
            <a:r>
              <a:rPr lang="pt-BR" sz="2000">
                <a:latin typeface="Century Gothic" panose="020B0502020202020204" pitchFamily="34" charset="0"/>
              </a:rPr>
              <a:t> honoris, de </a:t>
            </a:r>
            <a:r>
              <a:rPr lang="pt-BR" sz="2000" err="1">
                <a:latin typeface="Century Gothic" panose="020B0502020202020204" pitchFamily="34" charset="0"/>
              </a:rPr>
              <a:t>Buxtehude</a:t>
            </a:r>
            <a:r>
              <a:rPr lang="pt-BR" sz="2000">
                <a:latin typeface="Century Gothic" panose="020B0502020202020204" pitchFamily="34" charset="0"/>
              </a:rPr>
              <a:t>, “Sinfonia </a:t>
            </a:r>
            <a:r>
              <a:rPr lang="pt-BR" sz="2000" err="1">
                <a:latin typeface="Century Gothic" panose="020B0502020202020204" pitchFamily="34" charset="0"/>
              </a:rPr>
              <a:t>all’unison</a:t>
            </a:r>
            <a:r>
              <a:rPr lang="pt-BR" sz="2000">
                <a:latin typeface="Century Gothic" panose="020B0502020202020204" pitchFamily="34" charset="0"/>
              </a:rPr>
              <a:t> 25. </a:t>
            </a:r>
            <a:r>
              <a:rPr lang="pt-BR" sz="2000" err="1">
                <a:latin typeface="Century Gothic" panose="020B0502020202020204" pitchFamily="34" charset="0"/>
              </a:rPr>
              <a:t>Violin</a:t>
            </a:r>
            <a:r>
              <a:rPr lang="pt-BR" sz="2000">
                <a:latin typeface="Century Gothic" panose="020B0502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2937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766732"/>
            <a:ext cx="115956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>
                <a:latin typeface="Century Gothic" panose="020B0502020202020204" pitchFamily="34" charset="0"/>
              </a:rPr>
              <a:t>Depois disso, </a:t>
            </a:r>
            <a:r>
              <a:rPr lang="pt-BR" sz="2000" err="1">
                <a:latin typeface="Century Gothic" panose="020B0502020202020204" pitchFamily="34" charset="0"/>
              </a:rPr>
              <a:t>Buxtehude</a:t>
            </a:r>
            <a:r>
              <a:rPr lang="pt-BR" sz="2000">
                <a:latin typeface="Century Gothic" panose="020B0502020202020204" pitchFamily="34" charset="0"/>
              </a:rPr>
              <a:t> voltou à habitual escrita com um instrumento por parte. Quaisquer fossem as ambições de </a:t>
            </a:r>
            <a:r>
              <a:rPr lang="pt-BR" sz="2000" err="1">
                <a:latin typeface="Century Gothic" panose="020B0502020202020204" pitchFamily="34" charset="0"/>
              </a:rPr>
              <a:t>Buxtehude</a:t>
            </a:r>
            <a:r>
              <a:rPr lang="pt-BR" sz="2000">
                <a:latin typeface="Century Gothic" panose="020B0502020202020204" pitchFamily="34" charset="0"/>
              </a:rPr>
              <a:t>, não havia patronato suficiente para propiciar o surgimento de uma orquestra de verdade, no início do século XVIII, em Lübeck.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As </a:t>
            </a:r>
            <a:r>
              <a:rPr lang="pt-BR" sz="2000" err="1">
                <a:latin typeface="Century Gothic" panose="020B0502020202020204" pitchFamily="34" charset="0"/>
              </a:rPr>
              <a:t>Abendmusiken</a:t>
            </a:r>
            <a:r>
              <a:rPr lang="pt-BR" sz="2000">
                <a:latin typeface="Century Gothic" panose="020B0502020202020204" pitchFamily="34" charset="0"/>
              </a:rPr>
              <a:t> continuaram por todo o século XVIII, em Lübeck, porém, o surgimento de uma orquestra só se dá no século XIX.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Em outras cidades alemãs, as condições eram ainda piores que em Hamburgo e Lübeck. A música ficava a cargo dos </a:t>
            </a:r>
            <a:r>
              <a:rPr lang="pt-BR" sz="2000" err="1">
                <a:latin typeface="Century Gothic" panose="020B0502020202020204" pitchFamily="34" charset="0"/>
              </a:rPr>
              <a:t>collegia</a:t>
            </a:r>
            <a:r>
              <a:rPr lang="pt-BR" sz="2000">
                <a:latin typeface="Century Gothic" panose="020B0502020202020204" pitchFamily="34" charset="0"/>
              </a:rPr>
              <a:t> musica – conexão com universidades - reunião regular de músicos para o próprio divertimento – amadores, frequentemente estudantes, às vezes comerciantes e, até onde pode se estabelecer, sempre homens.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Collegia</a:t>
            </a:r>
            <a:r>
              <a:rPr lang="pt-BR" sz="2000">
                <a:latin typeface="Century Gothic" panose="020B0502020202020204" pitchFamily="34" charset="0"/>
              </a:rPr>
              <a:t> musica são documentados em Leipzig, Rostock, Ulm, Frankfurt, Augsburg, </a:t>
            </a:r>
            <a:r>
              <a:rPr lang="pt-BR" sz="2000" err="1">
                <a:latin typeface="Century Gothic" panose="020B0502020202020204" pitchFamily="34" charset="0"/>
              </a:rPr>
              <a:t>Jena</a:t>
            </a:r>
            <a:r>
              <a:rPr lang="pt-BR" sz="2000">
                <a:latin typeface="Century Gothic" panose="020B0502020202020204" pitchFamily="34" charset="0"/>
              </a:rPr>
              <a:t> e outras cidades alemãs.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Telemann</a:t>
            </a:r>
            <a:r>
              <a:rPr lang="pt-BR" sz="2000">
                <a:latin typeface="Century Gothic" panose="020B0502020202020204" pitchFamily="34" charset="0"/>
              </a:rPr>
              <a:t> começou ou reviveu </a:t>
            </a:r>
            <a:r>
              <a:rPr lang="pt-BR" sz="2000" err="1">
                <a:latin typeface="Century Gothic" panose="020B0502020202020204" pitchFamily="34" charset="0"/>
              </a:rPr>
              <a:t>collegia</a:t>
            </a:r>
            <a:r>
              <a:rPr lang="pt-BR" sz="2000">
                <a:latin typeface="Century Gothic" panose="020B0502020202020204" pitchFamily="34" charset="0"/>
              </a:rPr>
              <a:t> musica onde quer que foi: em Leipzig (1702), Frankfurt (1713) e Hamburg (1721).</a:t>
            </a:r>
          </a:p>
        </p:txBody>
      </p:sp>
    </p:spTree>
    <p:extLst>
      <p:ext uri="{BB962C8B-B14F-4D97-AF65-F5344CB8AC3E}">
        <p14:creationId xmlns:p14="http://schemas.microsoft.com/office/powerpoint/2010/main" val="3819993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920621"/>
            <a:ext cx="115956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err="1">
                <a:latin typeface="Century Gothic" panose="020B0502020202020204" pitchFamily="34" charset="0"/>
              </a:rPr>
              <a:t>Collegia</a:t>
            </a:r>
            <a:r>
              <a:rPr lang="pt-BR" sz="2000">
                <a:latin typeface="Century Gothic" panose="020B0502020202020204" pitchFamily="34" charset="0"/>
              </a:rPr>
              <a:t> Musica – </a:t>
            </a:r>
            <a:r>
              <a:rPr lang="pt-BR" sz="2000" err="1">
                <a:latin typeface="Century Gothic" panose="020B0502020202020204" pitchFamily="34" charset="0"/>
              </a:rPr>
              <a:t>precursosr</a:t>
            </a:r>
            <a:r>
              <a:rPr lang="pt-BR" sz="2000">
                <a:latin typeface="Century Gothic" panose="020B0502020202020204" pitchFamily="34" charset="0"/>
              </a:rPr>
              <a:t> das séries de concertos públicos – com a adoção de uma agenda regular, cobrança de ingressos e a participação maior de profissionais – “</a:t>
            </a:r>
            <a:r>
              <a:rPr lang="pt-BR" sz="2000" err="1">
                <a:latin typeface="Century Gothic" panose="020B0502020202020204" pitchFamily="34" charset="0"/>
              </a:rPr>
              <a:t>Konzert</a:t>
            </a:r>
            <a:r>
              <a:rPr lang="pt-BR" sz="2000">
                <a:latin typeface="Century Gothic" panose="020B0502020202020204" pitchFamily="34" charset="0"/>
              </a:rPr>
              <a:t>”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Maioria dos </a:t>
            </a:r>
            <a:r>
              <a:rPr lang="pt-BR" sz="2000" err="1">
                <a:latin typeface="Century Gothic" panose="020B0502020202020204" pitchFamily="34" charset="0"/>
              </a:rPr>
              <a:t>collegia</a:t>
            </a:r>
            <a:r>
              <a:rPr lang="pt-BR" sz="2000">
                <a:latin typeface="Century Gothic" panose="020B0502020202020204" pitchFamily="34" charset="0"/>
              </a:rPr>
              <a:t> musica tinha um instrumento por parte no século XVIII, muito embora há relatos de formações de perfil mais orquestral.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Figura 7.7 – </a:t>
            </a:r>
            <a:r>
              <a:rPr lang="pt-BR" sz="2000" err="1">
                <a:latin typeface="Century Gothic" panose="020B0502020202020204" pitchFamily="34" charset="0"/>
              </a:rPr>
              <a:t>Collegium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Musicum</a:t>
            </a:r>
            <a:r>
              <a:rPr lang="pt-BR" sz="2000">
                <a:latin typeface="Century Gothic" panose="020B0502020202020204" pitchFamily="34" charset="0"/>
              </a:rPr>
              <a:t> de </a:t>
            </a:r>
            <a:r>
              <a:rPr lang="pt-BR" sz="2000" err="1">
                <a:latin typeface="Century Gothic" panose="020B0502020202020204" pitchFamily="34" charset="0"/>
              </a:rPr>
              <a:t>Jena</a:t>
            </a:r>
            <a:r>
              <a:rPr lang="pt-BR" sz="2000">
                <a:latin typeface="Century Gothic" panose="020B0502020202020204" pitchFamily="34" charset="0"/>
              </a:rPr>
              <a:t>, em 1740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 b="1">
                <a:latin typeface="Century Gothic" panose="020B0502020202020204" pitchFamily="34" charset="0"/>
              </a:rPr>
              <a:t>As Orquestras de Bach</a:t>
            </a:r>
          </a:p>
          <a:p>
            <a:pPr algn="just"/>
            <a:endParaRPr lang="pt-BR" sz="2000" b="1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Johann Sebastian Bach – sucessão de empregos em várias cidades e cortes alemãs: </a:t>
            </a:r>
          </a:p>
          <a:p>
            <a:pPr marL="342900" indent="-342900" algn="just">
              <a:buFontTx/>
              <a:buChar char="-"/>
            </a:pPr>
            <a:r>
              <a:rPr lang="pt-BR" sz="2000" err="1">
                <a:latin typeface="Century Gothic" panose="020B0502020202020204" pitchFamily="34" charset="0"/>
              </a:rPr>
              <a:t>Arnstadt</a:t>
            </a:r>
            <a:r>
              <a:rPr lang="pt-BR" sz="2000">
                <a:latin typeface="Century Gothic" panose="020B0502020202020204" pitchFamily="34" charset="0"/>
              </a:rPr>
              <a:t> (1703–7), </a:t>
            </a:r>
          </a:p>
          <a:p>
            <a:pPr marL="342900" indent="-342900" algn="just">
              <a:buFontTx/>
              <a:buChar char="-"/>
            </a:pPr>
            <a:r>
              <a:rPr lang="pt-BR" sz="2000" err="1">
                <a:latin typeface="Century Gothic" panose="020B0502020202020204" pitchFamily="34" charset="0"/>
              </a:rPr>
              <a:t>Muhlhausen</a:t>
            </a:r>
            <a:r>
              <a:rPr lang="pt-BR" sz="2000">
                <a:latin typeface="Century Gothic" panose="020B0502020202020204" pitchFamily="34" charset="0"/>
              </a:rPr>
              <a:t> (1707–8), 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Weimar (1708–17), </a:t>
            </a:r>
            <a:r>
              <a:rPr lang="pt-BR" sz="2000" err="1">
                <a:latin typeface="Century Gothic" panose="020B0502020202020204" pitchFamily="34" charset="0"/>
              </a:rPr>
              <a:t>Cöthen</a:t>
            </a:r>
            <a:r>
              <a:rPr lang="pt-BR" sz="2000">
                <a:latin typeface="Century Gothic" panose="020B0502020202020204" pitchFamily="34" charset="0"/>
              </a:rPr>
              <a:t> (1717–23), 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Leipzig (1723–50).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Apenas em Leipzig pode-se dizer que Bach teve algo parecido com uma orquestra.</a:t>
            </a:r>
          </a:p>
        </p:txBody>
      </p:sp>
    </p:spTree>
    <p:extLst>
      <p:ext uri="{BB962C8B-B14F-4D97-AF65-F5344CB8AC3E}">
        <p14:creationId xmlns:p14="http://schemas.microsoft.com/office/powerpoint/2010/main" val="443979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343A6A-0A1E-4F09-9F5D-F4A99E10C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519112"/>
            <a:ext cx="6524625" cy="58197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92B07C4-E605-419D-97BC-CC59FAFA1ABB}"/>
              </a:ext>
            </a:extLst>
          </p:cNvPr>
          <p:cNvSpPr txBox="1"/>
          <p:nvPr/>
        </p:nvSpPr>
        <p:spPr>
          <a:xfrm>
            <a:off x="4464142" y="6154221"/>
            <a:ext cx="326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err="1"/>
              <a:t>Jena</a:t>
            </a:r>
            <a:r>
              <a:rPr lang="pt-BR"/>
              <a:t> </a:t>
            </a:r>
            <a:r>
              <a:rPr lang="pt-BR" err="1"/>
              <a:t>collegium</a:t>
            </a:r>
            <a:r>
              <a:rPr lang="pt-BR"/>
              <a:t> </a:t>
            </a:r>
            <a:r>
              <a:rPr lang="pt-BR" err="1"/>
              <a:t>musicum</a:t>
            </a:r>
            <a:r>
              <a:rPr lang="pt-BR"/>
              <a:t>, c. 174o</a:t>
            </a:r>
          </a:p>
        </p:txBody>
      </p:sp>
    </p:spTree>
    <p:extLst>
      <p:ext uri="{BB962C8B-B14F-4D97-AF65-F5344CB8AC3E}">
        <p14:creationId xmlns:p14="http://schemas.microsoft.com/office/powerpoint/2010/main" val="3258729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1074509"/>
            <a:ext cx="115956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>
                <a:latin typeface="Century Gothic" panose="020B0502020202020204" pitchFamily="34" charset="0"/>
              </a:rPr>
              <a:t>Em </a:t>
            </a:r>
            <a:r>
              <a:rPr lang="pt-BR" sz="2000" err="1">
                <a:latin typeface="Century Gothic" panose="020B0502020202020204" pitchFamily="34" charset="0"/>
              </a:rPr>
              <a:t>Arnstadt</a:t>
            </a:r>
            <a:r>
              <a:rPr lang="pt-BR" sz="2000">
                <a:latin typeface="Century Gothic" panose="020B0502020202020204" pitchFamily="34" charset="0"/>
              </a:rPr>
              <a:t>, Bach não era </a:t>
            </a:r>
            <a:r>
              <a:rPr lang="pt-BR" sz="2000" err="1">
                <a:latin typeface="Century Gothic" panose="020B0502020202020204" pitchFamily="34" charset="0"/>
              </a:rPr>
              <a:t>Kapellmeister</a:t>
            </a:r>
            <a:r>
              <a:rPr lang="pt-BR" sz="2000">
                <a:latin typeface="Century Gothic" panose="020B0502020202020204" pitchFamily="34" charset="0"/>
              </a:rPr>
              <a:t> ou </a:t>
            </a:r>
            <a:r>
              <a:rPr lang="pt-BR" sz="2000" err="1">
                <a:latin typeface="Century Gothic" panose="020B0502020202020204" pitchFamily="34" charset="0"/>
              </a:rPr>
              <a:t>Kantor</a:t>
            </a:r>
            <a:r>
              <a:rPr lang="pt-BR" sz="2000">
                <a:latin typeface="Century Gothic" panose="020B0502020202020204" pitchFamily="34" charset="0"/>
              </a:rPr>
              <a:t>, mas sim o organista da </a:t>
            </a:r>
            <a:r>
              <a:rPr lang="pt-BR" sz="2000" err="1">
                <a:latin typeface="Century Gothic" panose="020B0502020202020204" pitchFamily="34" charset="0"/>
              </a:rPr>
              <a:t>Neukirche</a:t>
            </a:r>
            <a:r>
              <a:rPr lang="pt-BR" sz="2000">
                <a:latin typeface="Century Gothic" panose="020B0502020202020204" pitchFamily="34" charset="0"/>
              </a:rPr>
              <a:t>. Ela não tinha de compor nenhuma música que fizesse uso de grandes contingentes instrumentais.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Em </a:t>
            </a:r>
            <a:r>
              <a:rPr lang="pt-BR" sz="2000" err="1">
                <a:latin typeface="Century Gothic" panose="020B0502020202020204" pitchFamily="34" charset="0"/>
              </a:rPr>
              <a:t>Muhlhausen</a:t>
            </a:r>
            <a:r>
              <a:rPr lang="pt-BR" sz="2000">
                <a:latin typeface="Century Gothic" panose="020B0502020202020204" pitchFamily="34" charset="0"/>
              </a:rPr>
              <a:t>, Bach foi novamente nomeado organista, mas lá ele compôs e dirigiu um certo número de cantatas com acompanhamento instrumental, incluindo a  Cantata 71 (“</a:t>
            </a:r>
            <a:r>
              <a:rPr lang="pt-BR" sz="2000" err="1">
                <a:latin typeface="Century Gothic" panose="020B0502020202020204" pitchFamily="34" charset="0"/>
              </a:rPr>
              <a:t>Gott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ist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mein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König</a:t>
            </a:r>
            <a:r>
              <a:rPr lang="pt-BR" sz="2000">
                <a:latin typeface="Century Gothic" panose="020B0502020202020204" pitchFamily="34" charset="0"/>
              </a:rPr>
              <a:t>”).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Os 5 </a:t>
            </a:r>
            <a:r>
              <a:rPr lang="pt-BR" sz="2000" err="1">
                <a:latin typeface="Century Gothic" panose="020B0502020202020204" pitchFamily="34" charset="0"/>
              </a:rPr>
              <a:t>Stadtpfeifer</a:t>
            </a:r>
            <a:r>
              <a:rPr lang="pt-BR" sz="2000">
                <a:latin typeface="Century Gothic" panose="020B0502020202020204" pitchFamily="34" charset="0"/>
              </a:rPr>
              <a:t> não dariam conta das 15 partes instrumentais da obra.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Bach pode ter contado com o apoio dos músicos da Sociedade Musical da cidade.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Contudo, as partes que foram preservadas indicam que Bach estava muito provavelmente tocando com um instrumento por voz – ou com poucas dobras – já que o número de partes corresponde exatamente ao número de vozes. Bach estava seguindo a tradição do século XVII de aumentar o número de vozes e não o número de dobras. </a:t>
            </a:r>
          </a:p>
        </p:txBody>
      </p:sp>
    </p:spTree>
    <p:extLst>
      <p:ext uri="{BB962C8B-B14F-4D97-AF65-F5344CB8AC3E}">
        <p14:creationId xmlns:p14="http://schemas.microsoft.com/office/powerpoint/2010/main" val="4013669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766732"/>
            <a:ext cx="115956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1708- foi nomeado organista do Duque Wilhelm Ernst de Weimar – tornou-se membro de uma típica corte pequena (</a:t>
            </a:r>
            <a:r>
              <a:rPr lang="pt-BR" sz="2000" err="1">
                <a:latin typeface="Century Gothic" panose="020B0502020202020204" pitchFamily="34" charset="0"/>
              </a:rPr>
              <a:t>Hofkapelle</a:t>
            </a:r>
            <a:r>
              <a:rPr lang="pt-BR" sz="2000">
                <a:latin typeface="Century Gothic" panose="020B0502020202020204" pitchFamily="34" charset="0"/>
              </a:rPr>
              <a:t>). Seu emprego inicial era de músico de câmara (</a:t>
            </a:r>
            <a:r>
              <a:rPr lang="pt-BR" sz="2000" err="1">
                <a:latin typeface="Century Gothic" panose="020B0502020202020204" pitchFamily="34" charset="0"/>
              </a:rPr>
              <a:t>Kammermusicus</a:t>
            </a:r>
            <a:r>
              <a:rPr lang="pt-BR" sz="2000">
                <a:latin typeface="Century Gothic" panose="020B0502020202020204" pitchFamily="34" charset="0"/>
              </a:rPr>
              <a:t>); de 1714 em diante foi </a:t>
            </a:r>
            <a:r>
              <a:rPr lang="pt-BR" sz="2000" err="1">
                <a:latin typeface="Century Gothic" panose="020B0502020202020204" pitchFamily="34" charset="0"/>
              </a:rPr>
              <a:t>Konzertmeister</a:t>
            </a:r>
            <a:r>
              <a:rPr lang="pt-BR" sz="2000">
                <a:latin typeface="Century Gothic" panose="020B0502020202020204" pitchFamily="34" charset="0"/>
              </a:rPr>
              <a:t>. Durante sua estada Weimar, havia 6 instrumentistas na capela ducal: um teclado, 4 violinos ou violas, um </a:t>
            </a:r>
            <a:r>
              <a:rPr lang="pt-BR" sz="2000" err="1">
                <a:latin typeface="Century Gothic" panose="020B0502020202020204" pitchFamily="34" charset="0"/>
              </a:rPr>
              <a:t>violone</a:t>
            </a:r>
            <a:r>
              <a:rPr lang="pt-BR" sz="2000">
                <a:latin typeface="Century Gothic" panose="020B0502020202020204" pitchFamily="34" charset="0"/>
              </a:rPr>
              <a:t> e um instrumentista de sopros de madeira.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Instrumentistas tocavam vários instrumentos – flexibilidade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Em ocasiões especiais, podia recorrer aos trompetistas e percussionistas do duque – 6 músicos.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Este contingente está de acordo com todas as cantatas de Weimar: os instrumentos de cordas podem transitar entre violino, viola e viola d’amore; enquanto que o instrumentista de sopro pode mudar para fagote, oboé e flauta. Além disso, um instrumentista de cordas pode tocar um instrumento de madeira agudo (Cantata 12).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Bach, em Weimar, de qualquer forma, usa ainda um ensemble </a:t>
            </a:r>
            <a:r>
              <a:rPr lang="pt-BR" sz="2000" err="1">
                <a:latin typeface="Century Gothic" panose="020B0502020202020204" pitchFamily="34" charset="0"/>
              </a:rPr>
              <a:t>pré</a:t>
            </a:r>
            <a:r>
              <a:rPr lang="pt-BR" sz="2000">
                <a:latin typeface="Century Gothic" panose="020B0502020202020204" pitchFamily="34" charset="0"/>
              </a:rPr>
              <a:t>-orquestral. </a:t>
            </a:r>
          </a:p>
        </p:txBody>
      </p:sp>
    </p:spTree>
    <p:extLst>
      <p:ext uri="{BB962C8B-B14F-4D97-AF65-F5344CB8AC3E}">
        <p14:creationId xmlns:p14="http://schemas.microsoft.com/office/powerpoint/2010/main" val="1283891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612844"/>
            <a:ext cx="115956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err="1">
                <a:latin typeface="Century Gothic" panose="020B0502020202020204" pitchFamily="34" charset="0"/>
              </a:rPr>
              <a:t>Cöthen</a:t>
            </a:r>
            <a:r>
              <a:rPr lang="pt-BR" sz="2000">
                <a:latin typeface="Century Gothic" panose="020B0502020202020204" pitchFamily="34" charset="0"/>
              </a:rPr>
              <a:t>, nova parada de Bach, era uma nova capela da corte. Bach escreveu uma considerável quantidade de música instrumental, incluindo as </a:t>
            </a:r>
            <a:r>
              <a:rPr lang="pt-BR" sz="2000" err="1">
                <a:latin typeface="Century Gothic" panose="020B0502020202020204" pitchFamily="34" charset="0"/>
              </a:rPr>
              <a:t>partitas</a:t>
            </a:r>
            <a:r>
              <a:rPr lang="pt-BR" sz="2000">
                <a:latin typeface="Century Gothic" panose="020B0502020202020204" pitchFamily="34" charset="0"/>
              </a:rPr>
              <a:t> e sonatas para violino, as suítes para </a:t>
            </a:r>
            <a:r>
              <a:rPr lang="pt-BR" sz="2000" err="1">
                <a:latin typeface="Century Gothic" panose="020B0502020202020204" pitchFamily="34" charset="0"/>
              </a:rPr>
              <a:t>cello</a:t>
            </a:r>
            <a:r>
              <a:rPr lang="pt-BR" sz="2000">
                <a:latin typeface="Century Gothic" panose="020B0502020202020204" pitchFamily="34" charset="0"/>
              </a:rPr>
              <a:t>, vários concertos para um ou dois violinos e alguns ou todos os concertos de </a:t>
            </a:r>
            <a:r>
              <a:rPr lang="pt-BR" sz="2000" err="1">
                <a:latin typeface="Century Gothic" panose="020B0502020202020204" pitchFamily="34" charset="0"/>
              </a:rPr>
              <a:t>Brandenburgo</a:t>
            </a:r>
            <a:r>
              <a:rPr lang="pt-BR" sz="2000"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Capela de </a:t>
            </a:r>
            <a:r>
              <a:rPr lang="pt-BR" sz="2000" err="1">
                <a:latin typeface="Century Gothic" panose="020B0502020202020204" pitchFamily="34" charset="0"/>
              </a:rPr>
              <a:t>Cöthen</a:t>
            </a:r>
            <a:r>
              <a:rPr lang="pt-BR" sz="2000">
                <a:latin typeface="Century Gothic" panose="020B0502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5 cordas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4 sopros</a:t>
            </a:r>
          </a:p>
          <a:p>
            <a:pPr marL="342900" indent="-342900" algn="just">
              <a:buFontTx/>
              <a:buChar char="-"/>
            </a:pPr>
            <a:r>
              <a:rPr lang="pt-BR" sz="2000">
                <a:latin typeface="Century Gothic" panose="020B0502020202020204" pitchFamily="34" charset="0"/>
              </a:rPr>
              <a:t>3 </a:t>
            </a:r>
            <a:r>
              <a:rPr lang="pt-BR" sz="2000" err="1">
                <a:latin typeface="Century Gothic" panose="020B0502020202020204" pitchFamily="34" charset="0"/>
              </a:rPr>
              <a:t>Hofmusici</a:t>
            </a:r>
            <a:r>
              <a:rPr lang="pt-BR" sz="2000">
                <a:latin typeface="Century Gothic" panose="020B0502020202020204" pitchFamily="34" charset="0"/>
              </a:rPr>
              <a:t> e </a:t>
            </a:r>
            <a:r>
              <a:rPr lang="pt-BR" sz="2000" err="1">
                <a:latin typeface="Century Gothic" panose="020B0502020202020204" pitchFamily="34" charset="0"/>
              </a:rPr>
              <a:t>Stadtpfeifer</a:t>
            </a:r>
            <a:r>
              <a:rPr lang="pt-BR" sz="2000">
                <a:latin typeface="Century Gothic" panose="020B0502020202020204" pitchFamily="34" charset="0"/>
              </a:rPr>
              <a:t> não especificados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Os trompetes do príncipe poderiam engajar trompetes e tocar instrumentos de cordas.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Os estudantes de Bach e aprendizes de outros membros da capela podiam ajudar também.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O próprio Bach poderia tocar violino, viola ou cravo.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O Duque poderia podia tocar as partes de violino ou viola da gamba. 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Formação dos Concertos de </a:t>
            </a:r>
            <a:r>
              <a:rPr lang="pt-BR" sz="2000" err="1">
                <a:latin typeface="Century Gothic" panose="020B0502020202020204" pitchFamily="34" charset="0"/>
              </a:rPr>
              <a:t>Brandenburgo</a:t>
            </a:r>
            <a:r>
              <a:rPr lang="pt-BR" sz="2000">
                <a:latin typeface="Century Gothic" panose="020B0502020202020204" pitchFamily="34" charset="0"/>
              </a:rPr>
              <a:t> revela coerência nos instrumentos da capela de </a:t>
            </a:r>
            <a:r>
              <a:rPr lang="pt-BR" sz="2000" err="1">
                <a:latin typeface="Century Gothic" panose="020B0502020202020204" pitchFamily="34" charset="0"/>
              </a:rPr>
              <a:t>Cöthen</a:t>
            </a:r>
            <a:r>
              <a:rPr lang="pt-BR" sz="2000">
                <a:latin typeface="Century Gothic" panose="020B0502020202020204" pitchFamily="34" charset="0"/>
              </a:rPr>
              <a:t>, com um intérprete por voz. </a:t>
            </a:r>
          </a:p>
        </p:txBody>
      </p:sp>
    </p:spTree>
    <p:extLst>
      <p:ext uri="{BB962C8B-B14F-4D97-AF65-F5344CB8AC3E}">
        <p14:creationId xmlns:p14="http://schemas.microsoft.com/office/powerpoint/2010/main" val="3940925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638574"/>
            <a:ext cx="11595653" cy="548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>
                <a:latin typeface="Century Gothic" panose="020B0502020202020204" pitchFamily="34" charset="0"/>
              </a:rPr>
              <a:t>No Concerto n. 5, falta uma parte de segundo violino, uma vez que Bach fica responsável a parte virtuosística do cravo.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	</a:t>
            </a:r>
            <a:r>
              <a:rPr lang="pt-BR" sz="1000">
                <a:latin typeface="Century Gothic" panose="020B0502020202020204" pitchFamily="34" charset="0"/>
                <a:hlinkClick r:id="rId2"/>
              </a:rPr>
              <a:t>https://open.spotify.com/track/0wuSDvfNYb8KX6kwIZlKag</a:t>
            </a:r>
            <a:r>
              <a:rPr lang="pt-BR" sz="100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	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O Concerto n. 3 - em que há 3 partes de violino, 3 partes de viola e 3 partes de </a:t>
            </a:r>
            <a:r>
              <a:rPr lang="pt-BR" sz="2000" err="1">
                <a:latin typeface="Century Gothic" panose="020B0502020202020204" pitchFamily="34" charset="0"/>
              </a:rPr>
              <a:t>cello</a:t>
            </a:r>
            <a:r>
              <a:rPr lang="pt-BR" sz="2000">
                <a:latin typeface="Century Gothic" panose="020B0502020202020204" pitchFamily="34" charset="0"/>
              </a:rPr>
              <a:t> – exige que algum dos instrumentistas de sopro atuem como instrumentistas de cordas.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	</a:t>
            </a:r>
            <a:r>
              <a:rPr lang="pt-BR" sz="1000">
                <a:latin typeface="Century Gothic" panose="020B0502020202020204" pitchFamily="34" charset="0"/>
                <a:hlinkClick r:id="rId3"/>
              </a:rPr>
              <a:t>https://open.spotify.com/track/1abYaMyvBLDSnQG73NQbt2</a:t>
            </a:r>
            <a:r>
              <a:rPr lang="pt-BR" sz="1000">
                <a:latin typeface="Century Gothic" panose="020B0502020202020204" pitchFamily="34" charset="0"/>
              </a:rPr>
              <a:t> </a:t>
            </a:r>
            <a:endParaRPr lang="pt-BR" sz="2000">
              <a:latin typeface="Century Gothic" panose="020B0502020202020204" pitchFamily="34" charset="0"/>
            </a:endParaRP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A formação incomum do Concerto n. 6 – 2 violas, 2 violas da gamba, 1 </a:t>
            </a:r>
            <a:r>
              <a:rPr lang="pt-BR" sz="2000" err="1">
                <a:latin typeface="Century Gothic" panose="020B0502020202020204" pitchFamily="34" charset="0"/>
              </a:rPr>
              <a:t>cello</a:t>
            </a:r>
            <a:r>
              <a:rPr lang="pt-BR" sz="2000">
                <a:latin typeface="Century Gothic" panose="020B0502020202020204" pitchFamily="34" charset="0"/>
              </a:rPr>
              <a:t> e 1 contrabaixo, provavelmente evidencia que o duque tenha tocado a parte de viola da gamba.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	</a:t>
            </a:r>
            <a:r>
              <a:rPr lang="pt-BR" sz="1000">
                <a:latin typeface="Century Gothic" panose="020B0502020202020204" pitchFamily="34" charset="0"/>
                <a:hlinkClick r:id="rId4"/>
              </a:rPr>
              <a:t>https://open.spotify.com/track/1pO0W87snMnRAXzwm3EJE9</a:t>
            </a:r>
            <a:r>
              <a:rPr lang="pt-BR" sz="1000">
                <a:latin typeface="Century Gothic" panose="020B0502020202020204" pitchFamily="34" charset="0"/>
              </a:rPr>
              <a:t>   </a:t>
            </a:r>
            <a:endParaRPr lang="pt-BR" sz="1050">
              <a:latin typeface="Century Gothic" panose="020B0502020202020204" pitchFamily="34" charset="0"/>
            </a:endParaRPr>
          </a:p>
          <a:p>
            <a:pPr algn="just"/>
            <a:endParaRPr lang="pt-BR" sz="105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A anomalia dentre os concertos de </a:t>
            </a:r>
            <a:r>
              <a:rPr lang="pt-BR" sz="2000" err="1">
                <a:latin typeface="Century Gothic" panose="020B0502020202020204" pitchFamily="34" charset="0"/>
              </a:rPr>
              <a:t>Brandenburgo</a:t>
            </a:r>
            <a:r>
              <a:rPr lang="pt-BR" sz="2000">
                <a:latin typeface="Century Gothic" panose="020B0502020202020204" pitchFamily="34" charset="0"/>
              </a:rPr>
              <a:t> restringe-se ao concerto n. 1, uma vez que não há trompas na capela de </a:t>
            </a:r>
            <a:r>
              <a:rPr lang="pt-BR" sz="2000" err="1">
                <a:latin typeface="Century Gothic" panose="020B0502020202020204" pitchFamily="34" charset="0"/>
              </a:rPr>
              <a:t>Cöthen</a:t>
            </a:r>
            <a:r>
              <a:rPr lang="pt-BR" sz="2000">
                <a:latin typeface="Century Gothic" panose="020B0502020202020204" pitchFamily="34" charset="0"/>
              </a:rPr>
              <a:t>. No entanto, os documentos da corte mostram que dois trompistas visitaram </a:t>
            </a:r>
            <a:r>
              <a:rPr lang="pt-BR" sz="2000" err="1">
                <a:latin typeface="Century Gothic" panose="020B0502020202020204" pitchFamily="34" charset="0"/>
              </a:rPr>
              <a:t>Cöthen</a:t>
            </a:r>
            <a:r>
              <a:rPr lang="pt-BR" sz="2000">
                <a:latin typeface="Century Gothic" panose="020B0502020202020204" pitchFamily="34" charset="0"/>
              </a:rPr>
              <a:t> de setembro de 1721 até 1722.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Conclui-se que Bach ainda escreveu para um instrumentista por voz. </a:t>
            </a:r>
          </a:p>
        </p:txBody>
      </p:sp>
    </p:spTree>
    <p:extLst>
      <p:ext uri="{BB962C8B-B14F-4D97-AF65-F5344CB8AC3E}">
        <p14:creationId xmlns:p14="http://schemas.microsoft.com/office/powerpoint/2010/main" val="2847321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icalics.com/sites/default/files/styles/origi...">
            <a:extLst>
              <a:ext uri="{FF2B5EF4-FFF2-40B4-BE49-F238E27FC236}">
                <a16:creationId xmlns:a16="http://schemas.microsoft.com/office/drawing/2014/main" id="{43D23F5C-9A9A-4F33-BFF3-6C36586C2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2" y="3918625"/>
            <a:ext cx="26289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625B24AC-9EA9-4A68-A6A3-571BD9D5E333}"/>
              </a:ext>
            </a:extLst>
          </p:cNvPr>
          <p:cNvSpPr/>
          <p:nvPr/>
        </p:nvSpPr>
        <p:spPr>
          <a:xfrm>
            <a:off x="2815252" y="3075965"/>
            <a:ext cx="8117059" cy="2525800"/>
          </a:xfrm>
          <a:prstGeom prst="wedgeEllipseCallout">
            <a:avLst>
              <a:gd name="adj1" fmla="val -64167"/>
              <a:gd name="adj2" fmla="val 3427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B157C0C-D5B7-3742-BFB3-70BEA131399C}"/>
              </a:ext>
            </a:extLst>
          </p:cNvPr>
          <p:cNvSpPr txBox="1"/>
          <p:nvPr/>
        </p:nvSpPr>
        <p:spPr>
          <a:xfrm>
            <a:off x="339634" y="287383"/>
            <a:ext cx="116128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Orquestra de Stuttgart</a:t>
            </a:r>
          </a:p>
          <a:p>
            <a:r>
              <a:rPr lang="pt-BR" sz="2000" dirty="0"/>
              <a:t>Exemplo típico de como a cultura da corte – competição e exibicionismo – fizeram dessa orquestra uma das mais famosas da Europa.</a:t>
            </a:r>
          </a:p>
          <a:p>
            <a:r>
              <a:rPr lang="pt-BR" sz="2000" dirty="0"/>
              <a:t>Transformação da Capela em Stuttgart – mesmo período que Dresden e Darmstadt (final do século XVII)</a:t>
            </a:r>
          </a:p>
          <a:p>
            <a:r>
              <a:rPr lang="pt-BR" sz="2000" dirty="0"/>
              <a:t>Influência francesa – 1683 – banda de violinos francesa – aulas de dança do Duque </a:t>
            </a:r>
            <a:r>
              <a:rPr lang="pt-BR" sz="2000" dirty="0" err="1"/>
              <a:t>Eberhard</a:t>
            </a:r>
            <a:r>
              <a:rPr lang="pt-BR" sz="2000" dirty="0"/>
              <a:t> Ludwig (6 anos) e de suas duas irmãs. </a:t>
            </a:r>
          </a:p>
          <a:p>
            <a:r>
              <a:rPr lang="pt-BR" sz="2000" b="1" dirty="0"/>
              <a:t>1693</a:t>
            </a:r>
            <a:r>
              <a:rPr lang="pt-BR" sz="2000" dirty="0"/>
              <a:t> – Duque </a:t>
            </a:r>
            <a:r>
              <a:rPr lang="pt-BR" sz="2000" dirty="0" err="1"/>
              <a:t>Eberhard</a:t>
            </a:r>
            <a:r>
              <a:rPr lang="pt-BR" sz="2000" dirty="0"/>
              <a:t> Ludwig ascende ao poder e desenvolve sua capela para que possa competir com as capelas vizinhas na Alemanha e com aquelas de seus rivais. 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FC28FC-7F1B-4279-91AC-C8D165F33978}"/>
              </a:ext>
            </a:extLst>
          </p:cNvPr>
          <p:cNvSpPr txBox="1"/>
          <p:nvPr/>
        </p:nvSpPr>
        <p:spPr>
          <a:xfrm>
            <a:off x="186352" y="63704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Johann Christoph Pez</a:t>
            </a:r>
            <a:endParaRPr lang="pt-BR" i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ABE30BB-8AFC-4158-BEFC-CADE7FD0A5CD}"/>
              </a:ext>
            </a:extLst>
          </p:cNvPr>
          <p:cNvSpPr txBox="1"/>
          <p:nvPr/>
        </p:nvSpPr>
        <p:spPr>
          <a:xfrm>
            <a:off x="3824608" y="3520896"/>
            <a:ext cx="65010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1714: “a orquestra de Stuttgart tem um estilo francês tão esmerado, tão claro e unificado que eu poderia desafiar qualquer capela em todo o Sagrado Império Romano, mesmo uma cinco vezes maior que a nossa, a tocar melhor que nós.”</a:t>
            </a:r>
          </a:p>
        </p:txBody>
      </p:sp>
    </p:spTree>
    <p:extLst>
      <p:ext uri="{BB962C8B-B14F-4D97-AF65-F5344CB8AC3E}">
        <p14:creationId xmlns:p14="http://schemas.microsoft.com/office/powerpoint/2010/main" val="180532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7A3B160-DE55-4123-985F-2DBABCDD9B4F}"/>
              </a:ext>
            </a:extLst>
          </p:cNvPr>
          <p:cNvSpPr txBox="1"/>
          <p:nvPr/>
        </p:nvSpPr>
        <p:spPr>
          <a:xfrm>
            <a:off x="140677" y="612844"/>
            <a:ext cx="1174652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400" dirty="0"/>
          </a:p>
          <a:p>
            <a:r>
              <a:rPr lang="pt-BR" sz="2400" dirty="0"/>
              <a:t>﻿</a:t>
            </a:r>
            <a:r>
              <a:rPr lang="pt-BR" sz="2400" b="1" dirty="0"/>
              <a:t>1714</a:t>
            </a:r>
            <a:r>
              <a:rPr lang="pt-BR" sz="2400" dirty="0"/>
              <a:t>: </a:t>
            </a:r>
          </a:p>
          <a:p>
            <a:r>
              <a:rPr lang="pt-BR" sz="2400" dirty="0"/>
              <a:t>19 membros: violinos e violas dobradas, uma flauta, um par de trompas. Vários cantores, um trompetista da corte e um pintor da corte poderiam tocar instrumentos de cordas dependendo da ocasião.</a:t>
            </a:r>
          </a:p>
          <a:p>
            <a:endParaRPr lang="pt-BR" sz="2400" dirty="0"/>
          </a:p>
          <a:p>
            <a:r>
              <a:rPr lang="pt-BR" sz="2400" b="1" dirty="0"/>
              <a:t>1717</a:t>
            </a:r>
            <a:r>
              <a:rPr lang="pt-BR" sz="2400" dirty="0"/>
              <a:t>: 20 instrumentistas (tocando vários instrumentos) + 10 trompetistas (tocavam cordas quando necessário). Entre trompetistas uma mulher, Elisabeth Schmid.</a:t>
            </a:r>
          </a:p>
          <a:p>
            <a:endParaRPr lang="pt-BR" sz="2400" b="1" dirty="0"/>
          </a:p>
          <a:p>
            <a:r>
              <a:rPr lang="pt-BR" sz="2400" b="1" dirty="0"/>
              <a:t>1717,</a:t>
            </a:r>
            <a:r>
              <a:rPr lang="pt-BR" sz="2400" dirty="0"/>
              <a:t> J. G. C. </a:t>
            </a:r>
            <a:r>
              <a:rPr lang="pt-BR" sz="2400" dirty="0" err="1"/>
              <a:t>Störl</a:t>
            </a:r>
            <a:r>
              <a:rPr lang="pt-BR" sz="2400" dirty="0"/>
              <a:t>, novo mestre de capela: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Música eclesiástica completa: 16 instrumentos – cordas, fagote, órgão e cravo.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Serviços diários: 10 instrumentos – cordas com órgão. </a:t>
            </a:r>
          </a:p>
          <a:p>
            <a:r>
              <a:rPr lang="pt-BR" sz="2400" dirty="0"/>
              <a:t>-  Música para banquetes: 20 instrumentos, número máximo – violinos em três ou quatro dobras, dois pares de violas, pares de sopros.  </a:t>
            </a:r>
          </a:p>
          <a:p>
            <a:r>
              <a:rPr lang="pt-BR" sz="2400" dirty="0"/>
              <a:t>﻿</a:t>
            </a:r>
          </a:p>
        </p:txBody>
      </p:sp>
    </p:spTree>
    <p:extLst>
      <p:ext uri="{BB962C8B-B14F-4D97-AF65-F5344CB8AC3E}">
        <p14:creationId xmlns:p14="http://schemas.microsoft.com/office/powerpoint/2010/main" val="46309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sicalics.com/sites/default/files/styles/origi...">
            <a:extLst>
              <a:ext uri="{FF2B5EF4-FFF2-40B4-BE49-F238E27FC236}">
                <a16:creationId xmlns:a16="http://schemas.microsoft.com/office/drawing/2014/main" id="{4A020661-5C73-410B-AF4D-D7AB49BA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2" y="3918625"/>
            <a:ext cx="26289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19B235C1-4C42-4CD4-9952-95C51345547B}"/>
              </a:ext>
            </a:extLst>
          </p:cNvPr>
          <p:cNvSpPr/>
          <p:nvPr/>
        </p:nvSpPr>
        <p:spPr>
          <a:xfrm>
            <a:off x="2320304" y="2166101"/>
            <a:ext cx="8117059" cy="2525800"/>
          </a:xfrm>
          <a:prstGeom prst="wedgeEllipseCallout">
            <a:avLst>
              <a:gd name="adj1" fmla="val -49782"/>
              <a:gd name="adj2" fmla="val 3761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65043" y="134775"/>
            <a:ext cx="115956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Cantores e instrumentistas proviam música de fundo para jantares, banquetes e reuniões sociais 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Ensembles instrumentais – bailes da corte, máscaras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Quanto maior a corte, mais ambicioso o príncipe, mais importante a ocasião – maior e melhor deveria ser a orquestra. 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1714- mestre de capela de </a:t>
            </a:r>
            <a:r>
              <a:rPr lang="pt-BR" sz="2000" dirty="0" err="1">
                <a:latin typeface="Century Gothic" panose="020B0502020202020204" pitchFamily="34" charset="0"/>
              </a:rPr>
              <a:t>Würtemberg</a:t>
            </a:r>
            <a:r>
              <a:rPr lang="pt-BR" sz="2000" dirty="0">
                <a:latin typeface="Century Gothic" panose="020B0502020202020204" pitchFamily="34" charset="0"/>
              </a:rPr>
              <a:t> – pede aumento no número de músicos de sua pequena capela:</a:t>
            </a:r>
          </a:p>
          <a:p>
            <a:pPr algn="just"/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5CAAB9-BD73-456D-9AD5-CCDC0C134ADF}"/>
              </a:ext>
            </a:extLst>
          </p:cNvPr>
          <p:cNvSpPr txBox="1"/>
          <p:nvPr/>
        </p:nvSpPr>
        <p:spPr>
          <a:xfrm>
            <a:off x="4979963" y="4691900"/>
            <a:ext cx="69952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latin typeface="Century Gothic" panose="020B0502020202020204" pitchFamily="34" charset="0"/>
              </a:rPr>
              <a:t>As capelas alemãs cresceram e se transformaram em orquestras devido à necessidade de um componente aural na exibição da corte e devido à competição e rivalidade entre elas.</a:t>
            </a:r>
          </a:p>
          <a:p>
            <a:pPr algn="just"/>
            <a:r>
              <a:rPr lang="pt-BR" sz="1800" dirty="0">
                <a:latin typeface="Century Gothic" panose="020B0502020202020204" pitchFamily="34" charset="0"/>
              </a:rPr>
              <a:t>Além disso, a música era parte importante da educação aristocrática nos séculos XVII e XVIII- muitos dos soberanos alemães e seus familiares eram músicos de bom nível.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7BFB16-F183-4190-BB29-691E6B2CAB2D}"/>
              </a:ext>
            </a:extLst>
          </p:cNvPr>
          <p:cNvSpPr txBox="1"/>
          <p:nvPr/>
        </p:nvSpPr>
        <p:spPr>
          <a:xfrm>
            <a:off x="3038622" y="2397948"/>
            <a:ext cx="66680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600" dirty="0">
              <a:latin typeface="Century Gothic" panose="020B0502020202020204" pitchFamily="34" charset="0"/>
            </a:endParaRPr>
          </a:p>
          <a:p>
            <a:pPr algn="just"/>
            <a:r>
              <a:rPr lang="pt-BR" sz="1600" dirty="0">
                <a:latin typeface="Century Gothic" panose="020B0502020202020204" pitchFamily="34" charset="0"/>
              </a:rPr>
              <a:t>“Claro que é possível tocar música com um ensemble de dois ou três intérpretes – qualquer cidadão pode fazer isso; Contudo, para o sereníssimo Duque de </a:t>
            </a:r>
            <a:r>
              <a:rPr lang="pt-BR" sz="1600" dirty="0" err="1">
                <a:latin typeface="Century Gothic" panose="020B0502020202020204" pitchFamily="34" charset="0"/>
              </a:rPr>
              <a:t>Würtemberg</a:t>
            </a:r>
            <a:r>
              <a:rPr lang="pt-BR" sz="1600" dirty="0">
                <a:latin typeface="Century Gothic" panose="020B0502020202020204" pitchFamily="34" charset="0"/>
              </a:rPr>
              <a:t> prover igreja principesca e música da corte que correspondam ao estilo e à honra de sua casa real, para isso seriam necessários pelo menos oito músicos, ou mais”.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0C5CA6-235C-485F-A021-CD1F937C6B9E}"/>
              </a:ext>
            </a:extLst>
          </p:cNvPr>
          <p:cNvSpPr txBox="1"/>
          <p:nvPr/>
        </p:nvSpPr>
        <p:spPr>
          <a:xfrm>
            <a:off x="186352" y="63704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Johann Christoph Pez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6690747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0E2DCFE-D5CF-C847-89E5-13F99E8D35ED}"/>
              </a:ext>
            </a:extLst>
          </p:cNvPr>
          <p:cNvSpPr txBox="1"/>
          <p:nvPr/>
        </p:nvSpPr>
        <p:spPr>
          <a:xfrm>
            <a:off x="191588" y="42203"/>
            <a:ext cx="11808823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/>
              <a:t>Eberhard</a:t>
            </a:r>
            <a:r>
              <a:rPr lang="pt-BR" sz="2000" dirty="0"/>
              <a:t> Ludwig:</a:t>
            </a:r>
          </a:p>
          <a:p>
            <a:r>
              <a:rPr lang="pt-BR" sz="2000" dirty="0"/>
              <a:t>- Aumentou o </a:t>
            </a:r>
            <a:r>
              <a:rPr lang="pt-BR" sz="2000" dirty="0" err="1"/>
              <a:t>exécito</a:t>
            </a: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/>
              <a:t>Contratou trupe francesa de teatro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Transformou seu “chalé” de caça de </a:t>
            </a:r>
            <a:r>
              <a:rPr lang="pt-BR" sz="2000" dirty="0" err="1"/>
              <a:t>Ludwigsburg</a:t>
            </a:r>
            <a:r>
              <a:rPr lang="pt-BR" sz="2000" dirty="0"/>
              <a:t> em um dos maiores castelos da Europa.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Transferiu para o novo castelo a sede do governo, sua amante e sua orquestra para lá, seguindo o exemplo francês.</a:t>
            </a:r>
          </a:p>
          <a:p>
            <a:r>
              <a:rPr lang="pt-BR" sz="2000" dirty="0"/>
              <a:t>Aumento significativo de gastos com a capela:</a:t>
            </a:r>
          </a:p>
          <a:p>
            <a:r>
              <a:rPr lang="pt-BR" sz="2000" dirty="0"/>
              <a:t>- Salários pagos aos instrumentistas subiram de 1.383 </a:t>
            </a:r>
            <a:r>
              <a:rPr lang="pt-BR" sz="2000" dirty="0" err="1"/>
              <a:t>Gulden</a:t>
            </a:r>
            <a:r>
              <a:rPr lang="pt-BR" sz="2000" dirty="0"/>
              <a:t> em 1684 para 7.696 </a:t>
            </a:r>
            <a:r>
              <a:rPr lang="pt-BR" sz="2000" dirty="0" err="1"/>
              <a:t>Gulden</a:t>
            </a:r>
            <a:r>
              <a:rPr lang="pt-BR" sz="2000" dirty="0"/>
              <a:t> em 1717, aumento de 576%</a:t>
            </a:r>
          </a:p>
          <a:p>
            <a:endParaRPr lang="pt-BR" sz="2000" dirty="0"/>
          </a:p>
          <a:p>
            <a:r>
              <a:rPr lang="pt-BR" sz="2000" dirty="0"/>
              <a:t>Déficit da corte explodiu. </a:t>
            </a:r>
          </a:p>
          <a:p>
            <a:r>
              <a:rPr lang="pt-BR" sz="2000" dirty="0"/>
              <a:t>Música moderna exigiu ensembles cada vez maiores e, à medida que as capelas dos vizinhos cresceram para atender essa demanda, </a:t>
            </a:r>
            <a:r>
              <a:rPr lang="pt-BR" sz="2000" dirty="0" err="1"/>
              <a:t>Eberhard</a:t>
            </a:r>
            <a:r>
              <a:rPr lang="pt-BR" sz="2000" dirty="0"/>
              <a:t> Ludwig sentiu que não havia outra escolha que não </a:t>
            </a:r>
            <a:r>
              <a:rPr lang="pt-BR" sz="2000" dirty="0" err="1"/>
              <a:t>aumnetar</a:t>
            </a:r>
            <a:r>
              <a:rPr lang="pt-BR" sz="2000" dirty="0"/>
              <a:t> sua orquestra. Em 1739, havia 30 músicos na lista de pagamento. </a:t>
            </a:r>
          </a:p>
          <a:p>
            <a:r>
              <a:rPr lang="pt-BR" sz="2000" dirty="0"/>
              <a:t>﻿</a:t>
            </a:r>
          </a:p>
          <a:p>
            <a:r>
              <a:rPr lang="pt-BR" sz="2000" dirty="0"/>
              <a:t>1734: morte de </a:t>
            </a:r>
            <a:r>
              <a:rPr lang="pt-BR" sz="2000" dirty="0" err="1"/>
              <a:t>Eberhard</a:t>
            </a:r>
            <a:r>
              <a:rPr lang="pt-BR" sz="2000" dirty="0"/>
              <a:t> Ludwig – ascensão de seu primo Carl Alexander – acabou com a companhia de ópera italiana e a de teatro francês. Deu ordens para acabar com a música de câmara, eclesiástica e de banquetes, mas, por alguma razão isso não aconteceu. </a:t>
            </a:r>
          </a:p>
          <a:p>
            <a:endParaRPr lang="pt-BR" sz="2000" dirty="0"/>
          </a:p>
          <a:p>
            <a:r>
              <a:rPr lang="pt-BR" sz="2000" dirty="0"/>
              <a:t>1736: mesmo número de músicos que em 1731</a:t>
            </a:r>
          </a:p>
          <a:p>
            <a:endParaRPr lang="pt-BR" sz="2000" dirty="0"/>
          </a:p>
          <a:p>
            <a:r>
              <a:rPr lang="pt-BR" sz="2000" dirty="0"/>
              <a:t>1737: morte repentina de Carl Alexander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﻿</a:t>
            </a:r>
          </a:p>
          <a:p>
            <a:endParaRPr lang="pt-BR" dirty="0"/>
          </a:p>
          <a:p>
            <a:r>
              <a:rPr lang="pt-BR" dirty="0"/>
              <a:t> 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00700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7029A38-7056-0543-A935-953DBE28C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519953"/>
            <a:ext cx="10143066" cy="586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53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E9CCE93-6F7E-C44C-9523-7B0FC86D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67" y="23309"/>
            <a:ext cx="10041466" cy="66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35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8B4ABF-EDD0-134E-B26A-9A43A52BA3EA}"/>
              </a:ext>
            </a:extLst>
          </p:cNvPr>
          <p:cNvSpPr txBox="1"/>
          <p:nvPr/>
        </p:nvSpPr>
        <p:spPr>
          <a:xfrm>
            <a:off x="457200" y="352697"/>
            <a:ext cx="113646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Carl Alexander foi sucedido por seu filho, Carl </a:t>
            </a:r>
            <a:r>
              <a:rPr lang="pt-BR" dirty="0" err="1"/>
              <a:t>Eugen</a:t>
            </a:r>
            <a:r>
              <a:rPr lang="pt-BR" dirty="0"/>
              <a:t> – assumiu título com 9 anos e passou a governar com 16, em 1744.</a:t>
            </a:r>
          </a:p>
          <a:p>
            <a:r>
              <a:rPr lang="pt-BR" dirty="0"/>
              <a:t>Tornou-se um dos maiores patronos de seu tempo, patrocinando: arquitetura, educação, teatro, dança e, sobretudo, música. Tornou-se também símbolo dos excessos do absolutismo.</a:t>
            </a:r>
          </a:p>
          <a:p>
            <a:endParaRPr lang="pt-BR" dirty="0"/>
          </a:p>
          <a:p>
            <a:r>
              <a:rPr lang="pt-BR" dirty="0"/>
              <a:t>Oposição do </a:t>
            </a:r>
            <a:r>
              <a:rPr lang="pt-BR" dirty="0" err="1"/>
              <a:t>Landtag</a:t>
            </a:r>
            <a:r>
              <a:rPr lang="pt-BR" dirty="0"/>
              <a:t> (Assembleia): religião católica, casos extraconjugais, demanda incessante de recursos</a:t>
            </a:r>
          </a:p>
          <a:p>
            <a:endParaRPr lang="pt-BR" dirty="0"/>
          </a:p>
          <a:p>
            <a:r>
              <a:rPr lang="pt-BR" dirty="0"/>
              <a:t>1741-4: corte de Frederico o Grande, em Berlim – gosto por ópera italiana, contato com a excelente orquestra da corte</a:t>
            </a:r>
          </a:p>
          <a:p>
            <a:r>
              <a:rPr lang="pt-BR" dirty="0"/>
              <a:t>1748: Paris – Versalhes redecorado, balé da Ópera</a:t>
            </a:r>
          </a:p>
          <a:p>
            <a:endParaRPr lang="pt-BR" dirty="0"/>
          </a:p>
          <a:p>
            <a:r>
              <a:rPr lang="pt-BR" dirty="0"/>
              <a:t>Contratou:</a:t>
            </a:r>
          </a:p>
          <a:p>
            <a:r>
              <a:rPr lang="pt-BR" dirty="0"/>
              <a:t>- arquiteto francês Philippe de </a:t>
            </a:r>
            <a:r>
              <a:rPr lang="pt-BR" dirty="0" err="1"/>
              <a:t>Guêpière</a:t>
            </a:r>
            <a:r>
              <a:rPr lang="pt-BR" dirty="0"/>
              <a:t> – </a:t>
            </a:r>
            <a:r>
              <a:rPr lang="pt-BR" dirty="0" err="1"/>
              <a:t>Mon</a:t>
            </a:r>
            <a:r>
              <a:rPr lang="pt-BR" dirty="0"/>
              <a:t> </a:t>
            </a:r>
            <a:r>
              <a:rPr lang="pt-BR" dirty="0" err="1"/>
              <a:t>Repos</a:t>
            </a:r>
            <a:r>
              <a:rPr lang="pt-BR" dirty="0"/>
              <a:t> e </a:t>
            </a:r>
            <a:r>
              <a:rPr lang="pt-BR" dirty="0" err="1"/>
              <a:t>Solitude</a:t>
            </a:r>
            <a:r>
              <a:rPr lang="pt-BR" dirty="0"/>
              <a:t> </a:t>
            </a:r>
          </a:p>
          <a:p>
            <a:pPr marL="285750" indent="-285750">
              <a:buFontTx/>
              <a:buChar char="-"/>
            </a:pPr>
            <a:r>
              <a:rPr lang="pt-BR" dirty="0"/>
              <a:t>Trupe de teatro francês</a:t>
            </a:r>
          </a:p>
          <a:p>
            <a:pPr marL="285750" indent="-285750">
              <a:buFontTx/>
              <a:buChar char="-"/>
            </a:pPr>
            <a:r>
              <a:rPr lang="pt-BR" dirty="0"/>
              <a:t>Companhia de ópera italiana: Francesca </a:t>
            </a:r>
            <a:r>
              <a:rPr lang="pt-BR" dirty="0" err="1"/>
              <a:t>Cuzzoni</a:t>
            </a:r>
            <a:r>
              <a:rPr lang="pt-BR" dirty="0"/>
              <a:t>, Giuseppe </a:t>
            </a:r>
            <a:r>
              <a:rPr lang="pt-BR" dirty="0" err="1"/>
              <a:t>Aprile</a:t>
            </a:r>
            <a:endParaRPr lang="pt-BR" dirty="0"/>
          </a:p>
          <a:p>
            <a:endParaRPr lang="pt-BR" dirty="0"/>
          </a:p>
          <a:p>
            <a:r>
              <a:rPr lang="pt-BR" dirty="0"/>
              <a:t>1753: </a:t>
            </a:r>
            <a:r>
              <a:rPr lang="pt-BR" dirty="0" err="1"/>
              <a:t>Niccolo</a:t>
            </a:r>
            <a:r>
              <a:rPr lang="pt-BR" dirty="0"/>
              <a:t> </a:t>
            </a:r>
            <a:r>
              <a:rPr lang="pt-BR" dirty="0" err="1"/>
              <a:t>Jommelli</a:t>
            </a:r>
            <a:r>
              <a:rPr lang="pt-BR" dirty="0"/>
              <a:t> – mestre de capela</a:t>
            </a:r>
          </a:p>
          <a:p>
            <a:r>
              <a:rPr lang="pt-BR" dirty="0"/>
              <a:t>1760: Jean Georges </a:t>
            </a:r>
            <a:r>
              <a:rPr lang="pt-BR" dirty="0" err="1"/>
              <a:t>Noverre</a:t>
            </a:r>
            <a:r>
              <a:rPr lang="pt-BR" dirty="0"/>
              <a:t> – </a:t>
            </a:r>
            <a:r>
              <a:rPr lang="pt-BR" dirty="0" err="1"/>
              <a:t>corps</a:t>
            </a:r>
            <a:r>
              <a:rPr lang="pt-BR" dirty="0"/>
              <a:t> de ballet </a:t>
            </a:r>
          </a:p>
          <a:p>
            <a:endParaRPr lang="pt-BR" dirty="0"/>
          </a:p>
          <a:p>
            <a:r>
              <a:rPr lang="pt-BR" dirty="0"/>
              <a:t>1750: remodelou a </a:t>
            </a:r>
            <a:r>
              <a:rPr lang="pt-BR" dirty="0" err="1"/>
              <a:t>Lusthaus</a:t>
            </a:r>
            <a:r>
              <a:rPr lang="pt-BR" dirty="0"/>
              <a:t> para a capacidade de 4000 expectadores </a:t>
            </a:r>
          </a:p>
          <a:p>
            <a:r>
              <a:rPr lang="pt-BR" dirty="0"/>
              <a:t>Orquestra teve de crescer para dar conta do tamanho da sala – músicos vieram de </a:t>
            </a:r>
            <a:r>
              <a:rPr lang="pt-BR" dirty="0" err="1"/>
              <a:t>Bayreuth</a:t>
            </a:r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72920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868D394-D8E0-254D-9F22-FDCBAC4BAE09}"/>
              </a:ext>
            </a:extLst>
          </p:cNvPr>
          <p:cNvSpPr txBox="1"/>
          <p:nvPr/>
        </p:nvSpPr>
        <p:spPr>
          <a:xfrm>
            <a:off x="326571" y="248194"/>
            <a:ext cx="115736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Estrelas da orquestra:</a:t>
            </a:r>
          </a:p>
          <a:p>
            <a:pPr marL="285750" indent="-285750">
              <a:buFontTx/>
              <a:buChar char="-"/>
            </a:pPr>
            <a:r>
              <a:rPr lang="pt-BR" dirty="0"/>
              <a:t>violinos: Pasquale </a:t>
            </a:r>
            <a:r>
              <a:rPr lang="pt-BR" dirty="0" err="1"/>
              <a:t>Bini</a:t>
            </a:r>
            <a:r>
              <a:rPr lang="pt-BR" dirty="0"/>
              <a:t>, </a:t>
            </a:r>
            <a:r>
              <a:rPr lang="pt-BR" dirty="0" err="1"/>
              <a:t>Antonio</a:t>
            </a:r>
            <a:r>
              <a:rPr lang="pt-BR" dirty="0"/>
              <a:t> </a:t>
            </a:r>
            <a:r>
              <a:rPr lang="pt-BR" dirty="0" err="1"/>
              <a:t>Lolli</a:t>
            </a:r>
            <a:r>
              <a:rPr lang="pt-BR" dirty="0"/>
              <a:t>, Pietro </a:t>
            </a:r>
            <a:r>
              <a:rPr lang="pt-BR" dirty="0" err="1"/>
              <a:t>Nardini</a:t>
            </a:r>
            <a:r>
              <a:rPr lang="pt-BR" dirty="0"/>
              <a:t>, Pietro Martinez, </a:t>
            </a:r>
            <a:r>
              <a:rPr lang="pt-BR" dirty="0" err="1"/>
              <a:t>Florian</a:t>
            </a:r>
            <a:r>
              <a:rPr lang="pt-BR" dirty="0"/>
              <a:t> </a:t>
            </a:r>
            <a:r>
              <a:rPr lang="pt-BR" dirty="0" err="1"/>
              <a:t>Deller</a:t>
            </a:r>
            <a:r>
              <a:rPr lang="pt-BR" dirty="0"/>
              <a:t>, Luigi </a:t>
            </a:r>
            <a:r>
              <a:rPr lang="pt-BR" dirty="0" err="1"/>
              <a:t>Baglioni</a:t>
            </a: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Sopros: Irmãos </a:t>
            </a:r>
            <a:r>
              <a:rPr lang="pt-BR" dirty="0" err="1"/>
              <a:t>Plà</a:t>
            </a:r>
            <a:r>
              <a:rPr lang="pt-BR" dirty="0"/>
              <a:t> (oboé, Madrid), irmãos </a:t>
            </a:r>
            <a:r>
              <a:rPr lang="pt-BR" dirty="0" err="1"/>
              <a:t>Besozzi</a:t>
            </a:r>
            <a:r>
              <a:rPr lang="pt-BR" dirty="0"/>
              <a:t> (Parma, oboé e fagote), J. F. </a:t>
            </a:r>
            <a:r>
              <a:rPr lang="pt-BR" dirty="0" err="1"/>
              <a:t>Daube</a:t>
            </a:r>
            <a:r>
              <a:rPr lang="pt-BR" dirty="0"/>
              <a:t> (flautista e </a:t>
            </a:r>
            <a:r>
              <a:rPr lang="pt-BR" dirty="0" err="1"/>
              <a:t>teorbista</a:t>
            </a:r>
            <a:r>
              <a:rPr lang="pt-BR" dirty="0"/>
              <a:t>)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r>
              <a:rPr lang="pt-BR" dirty="0"/>
              <a:t>Segundo C. D. F. </a:t>
            </a:r>
            <a:r>
              <a:rPr lang="pt-BR" dirty="0" err="1"/>
              <a:t>Schubart</a:t>
            </a:r>
            <a:r>
              <a:rPr lang="pt-BR" dirty="0"/>
              <a:t>, tecladista da orquestra até 1777 quando foi preso pelo Duque: excesso de estrelas prejudicava a orquestra. </a:t>
            </a:r>
          </a:p>
          <a:p>
            <a:endParaRPr lang="pt-BR" dirty="0"/>
          </a:p>
          <a:p>
            <a:r>
              <a:rPr lang="pt-BR" dirty="0"/>
              <a:t>1764: orquestra com 41 integrantes – dobro de 1737. Salário dos músicos subiu 5 vezes</a:t>
            </a:r>
          </a:p>
          <a:p>
            <a:endParaRPr lang="pt-BR" dirty="0"/>
          </a:p>
          <a:p>
            <a:r>
              <a:rPr lang="pt-BR" dirty="0"/>
              <a:t>Para sustentar gastos – acordo militar com França – favorável enquanto </a:t>
            </a:r>
            <a:r>
              <a:rPr lang="pt-BR" dirty="0" err="1"/>
              <a:t>nào</a:t>
            </a:r>
            <a:r>
              <a:rPr lang="pt-BR" dirty="0"/>
              <a:t> houve guerra</a:t>
            </a:r>
          </a:p>
          <a:p>
            <a:r>
              <a:rPr lang="pt-BR" dirty="0"/>
              <a:t>1756- obrigado a participar da Guerra dos Sete Anos, ao lado de Áustria e França</a:t>
            </a:r>
          </a:p>
          <a:p>
            <a:endParaRPr lang="pt-BR" dirty="0"/>
          </a:p>
          <a:p>
            <a:r>
              <a:rPr lang="pt-BR" dirty="0"/>
              <a:t>1767- obrigado a iniciar corte de gastos. </a:t>
            </a:r>
            <a:r>
              <a:rPr lang="pt-BR" dirty="0" err="1"/>
              <a:t>Noverre</a:t>
            </a:r>
            <a:r>
              <a:rPr lang="pt-BR" dirty="0"/>
              <a:t> é demitido com vários bailarinos e atores</a:t>
            </a:r>
          </a:p>
          <a:p>
            <a:r>
              <a:rPr lang="pt-BR" dirty="0"/>
              <a:t>1768- principais cantores deixam a corte</a:t>
            </a:r>
          </a:p>
          <a:p>
            <a:r>
              <a:rPr lang="pt-BR" dirty="0"/>
              <a:t>1769- </a:t>
            </a:r>
            <a:r>
              <a:rPr lang="pt-BR" dirty="0" err="1"/>
              <a:t>Jommelli</a:t>
            </a:r>
            <a:r>
              <a:rPr lang="pt-BR" dirty="0"/>
              <a:t> se demite</a:t>
            </a:r>
          </a:p>
          <a:p>
            <a:r>
              <a:rPr lang="pt-BR" dirty="0"/>
              <a:t>1772 – </a:t>
            </a:r>
            <a:r>
              <a:rPr lang="pt-BR" dirty="0" err="1"/>
              <a:t>Burney</a:t>
            </a:r>
            <a:r>
              <a:rPr lang="pt-BR" dirty="0"/>
              <a:t> visita </a:t>
            </a:r>
            <a:r>
              <a:rPr lang="pt-BR" dirty="0" err="1"/>
              <a:t>Ludwigsburg</a:t>
            </a:r>
            <a:r>
              <a:rPr lang="pt-BR" dirty="0"/>
              <a:t> e presencia o processo de desmonte da orquestra</a:t>
            </a:r>
          </a:p>
          <a:p>
            <a:endParaRPr lang="pt-BR" dirty="0"/>
          </a:p>
          <a:p>
            <a:r>
              <a:rPr lang="pt-BR" dirty="0"/>
              <a:t>Apesar disso, algumas estrelas ficaram em Stuttgart e, em 1780, orquestra estava maior que nunca. </a:t>
            </a:r>
          </a:p>
        </p:txBody>
      </p:sp>
    </p:spTree>
    <p:extLst>
      <p:ext uri="{BB962C8B-B14F-4D97-AF65-F5344CB8AC3E}">
        <p14:creationId xmlns:p14="http://schemas.microsoft.com/office/powerpoint/2010/main" val="40671325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9D796F6-6FF4-BF40-B1F0-B6E13EC494BD}"/>
              </a:ext>
            </a:extLst>
          </p:cNvPr>
          <p:cNvSpPr txBox="1"/>
          <p:nvPr/>
        </p:nvSpPr>
        <p:spPr>
          <a:xfrm>
            <a:off x="352697" y="274320"/>
            <a:ext cx="115214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Orquestra de Mannheim</a:t>
            </a:r>
          </a:p>
          <a:p>
            <a:r>
              <a:rPr lang="pt-BR" dirty="0"/>
              <a:t>Mais famosa orquestra alemã de seu tempo</a:t>
            </a:r>
          </a:p>
          <a:p>
            <a:r>
              <a:rPr lang="pt-BR" dirty="0"/>
              <a:t>1773: Charles </a:t>
            </a:r>
            <a:r>
              <a:rPr lang="pt-BR" dirty="0" err="1"/>
              <a:t>Burney</a:t>
            </a:r>
            <a:r>
              <a:rPr lang="pt-BR" dirty="0"/>
              <a:t> – "Merecidamente celebrada por toda a Europa"</a:t>
            </a:r>
          </a:p>
          <a:p>
            <a:r>
              <a:rPr lang="pt-BR" dirty="0" err="1"/>
              <a:t>Leopold</a:t>
            </a:r>
            <a:r>
              <a:rPr lang="pt-BR" dirty="0"/>
              <a:t> Mozart: "indiscutivelmente a melhor orquestra na Alemanha"</a:t>
            </a:r>
          </a:p>
          <a:p>
            <a:endParaRPr lang="pt-BR" dirty="0"/>
          </a:p>
          <a:p>
            <a:r>
              <a:rPr lang="pt-BR" dirty="0"/>
              <a:t>Duração relativamente curta: 1720 a 1778</a:t>
            </a:r>
          </a:p>
          <a:p>
            <a:r>
              <a:rPr lang="pt-BR" dirty="0"/>
              <a:t>Dois Eleitores: Carl </a:t>
            </a:r>
            <a:r>
              <a:rPr lang="pt-BR" dirty="0" err="1"/>
              <a:t>Philipp</a:t>
            </a:r>
            <a:r>
              <a:rPr lang="pt-BR" dirty="0"/>
              <a:t> (1716-1742) e seu sobrinho Carl Theodor (1742-1790)</a:t>
            </a:r>
          </a:p>
          <a:p>
            <a:r>
              <a:rPr lang="pt-BR" dirty="0"/>
              <a:t>Em 1778: Carl Theodor herda o Eleitorado da Baviera e se muda, com a orquestra, para Munique</a:t>
            </a:r>
          </a:p>
          <a:p>
            <a:r>
              <a:rPr lang="pt-BR" dirty="0"/>
              <a:t>1723: Orquestra moderna, baseada em grande número de instrumentos da família do violino</a:t>
            </a:r>
          </a:p>
          <a:p>
            <a:endParaRPr lang="pt-BR" dirty="0"/>
          </a:p>
          <a:p>
            <a:r>
              <a:rPr lang="pt-BR" dirty="0"/>
              <a:t>Palácio era um dos maiores da Europa</a:t>
            </a:r>
          </a:p>
          <a:p>
            <a:endParaRPr lang="pt-BR" dirty="0"/>
          </a:p>
          <a:p>
            <a:r>
              <a:rPr lang="pt-BR" dirty="0" err="1"/>
              <a:t>Burney</a:t>
            </a:r>
            <a:r>
              <a:rPr lang="pt-BR" dirty="0"/>
              <a:t>: magnificência da corte contrastava com a miséria fora dela</a:t>
            </a:r>
          </a:p>
          <a:p>
            <a:endParaRPr lang="pt-BR" dirty="0"/>
          </a:p>
          <a:p>
            <a:r>
              <a:rPr lang="pt-BR" dirty="0"/>
              <a:t>Estabilidade financeira e prosperidade da corte: </a:t>
            </a:r>
          </a:p>
          <a:p>
            <a:pPr marL="285750" indent="-285750">
              <a:buFontTx/>
              <a:buChar char="-"/>
            </a:pPr>
            <a:r>
              <a:rPr lang="pt-BR" dirty="0"/>
              <a:t>eficiência na coleta de impostos em grande número – imposto sobre herança, sobre consumo, sobre pessoal, imposto para judeus, multas, pedágios, taxas de trânsito</a:t>
            </a:r>
          </a:p>
          <a:p>
            <a:pPr marL="285750" indent="-285750">
              <a:buFontTx/>
              <a:buChar char="-"/>
            </a:pPr>
            <a:r>
              <a:rPr lang="pt-BR" dirty="0"/>
              <a:t>Rendas adequadas, </a:t>
            </a:r>
            <a:r>
              <a:rPr lang="pt-BR" dirty="0" err="1"/>
              <a:t>administracão</a:t>
            </a:r>
            <a:r>
              <a:rPr lang="pt-BR" dirty="0"/>
              <a:t> fiscal responsável, aplicação vigorosa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r>
              <a:rPr lang="pt-BR" dirty="0"/>
              <a:t>Carl Theodor: flautista e </a:t>
            </a:r>
            <a:r>
              <a:rPr lang="pt-BR" dirty="0" err="1"/>
              <a:t>cellista</a:t>
            </a:r>
            <a:r>
              <a:rPr lang="pt-BR" dirty="0"/>
              <a:t>, música era a distração favorita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2417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577017-8481-5B48-BD7B-3BD760376F57}"/>
              </a:ext>
            </a:extLst>
          </p:cNvPr>
          <p:cNvSpPr txBox="1"/>
          <p:nvPr/>
        </p:nvSpPr>
        <p:spPr>
          <a:xfrm>
            <a:off x="326571" y="287383"/>
            <a:ext cx="117304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Capela: </a:t>
            </a:r>
          </a:p>
          <a:p>
            <a:pPr marL="285750" indent="-285750">
              <a:buFontTx/>
              <a:buChar char="-"/>
            </a:pPr>
            <a:r>
              <a:rPr lang="pt-BR" dirty="0"/>
              <a:t>Missa e outros serviços litúrgicos</a:t>
            </a:r>
          </a:p>
          <a:p>
            <a:pPr marL="285750" indent="-285750">
              <a:buFontTx/>
              <a:buChar char="-"/>
            </a:pPr>
            <a:r>
              <a:rPr lang="pt-BR" dirty="0"/>
              <a:t>Refeições e banquetes do Eleitor</a:t>
            </a:r>
          </a:p>
          <a:p>
            <a:pPr marL="285750" indent="-285750">
              <a:buFontTx/>
              <a:buChar char="-"/>
            </a:pPr>
            <a:r>
              <a:rPr lang="pt-BR" dirty="0"/>
              <a:t>Ópera, teatro falado e balé</a:t>
            </a:r>
          </a:p>
          <a:p>
            <a:pPr marL="285750" indent="-285750">
              <a:buFontTx/>
              <a:buChar char="-"/>
            </a:pPr>
            <a:r>
              <a:rPr lang="pt-BR" dirty="0"/>
              <a:t>Música de câmara privada e pública (</a:t>
            </a:r>
            <a:r>
              <a:rPr lang="pt-BR" dirty="0" err="1"/>
              <a:t>Akademie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Academias – às vezes convidados ilustres como Mozart, porém muitas vezes destacava a própria orquestra e as composições de seus membros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92200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9046E7E-7403-1543-90AD-AD5528CF8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544759"/>
            <a:ext cx="10163147" cy="543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168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DFA4B07-71BB-6A48-BC31-36E166F84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97" y="1032933"/>
            <a:ext cx="10634370" cy="43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419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F3C206-284D-C842-A079-12BCF46C2150}"/>
              </a:ext>
            </a:extLst>
          </p:cNvPr>
          <p:cNvSpPr txBox="1"/>
          <p:nvPr/>
        </p:nvSpPr>
        <p:spPr>
          <a:xfrm>
            <a:off x="404949" y="274321"/>
            <a:ext cx="11456125" cy="785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Tabela 7.4</a:t>
            </a:r>
          </a:p>
          <a:p>
            <a:r>
              <a:rPr lang="pt-BR" dirty="0"/>
              <a:t>Mostra crescimento da orquestra com o tempo</a:t>
            </a:r>
          </a:p>
          <a:p>
            <a:r>
              <a:rPr lang="pt-BR" b="1" dirty="0"/>
              <a:t>1730-40</a:t>
            </a:r>
            <a:r>
              <a:rPr lang="pt-BR" dirty="0"/>
              <a:t>: declínio, Carl </a:t>
            </a:r>
            <a:r>
              <a:rPr lang="pt-BR" dirty="0" err="1"/>
              <a:t>Philipp</a:t>
            </a:r>
            <a:r>
              <a:rPr lang="pt-BR" dirty="0"/>
              <a:t> – construção do palácio real, preocupação com a guerra de sucessão do trono austríaco (1740-8)</a:t>
            </a:r>
          </a:p>
          <a:p>
            <a:r>
              <a:rPr lang="pt-BR" b="1" dirty="0"/>
              <a:t>1750</a:t>
            </a:r>
            <a:r>
              <a:rPr lang="pt-BR" dirty="0"/>
              <a:t>: crescimento reflete desejo de Carl Theodor em conferir um papel mais importante à música</a:t>
            </a:r>
          </a:p>
          <a:p>
            <a:r>
              <a:rPr lang="pt-BR" b="1" dirty="0"/>
              <a:t>1754-5:</a:t>
            </a:r>
            <a:r>
              <a:rPr lang="pt-BR" dirty="0"/>
              <a:t> Johann </a:t>
            </a:r>
            <a:r>
              <a:rPr lang="pt-BR" dirty="0" err="1"/>
              <a:t>Stamitz</a:t>
            </a:r>
            <a:r>
              <a:rPr lang="pt-BR" dirty="0"/>
              <a:t> visitou Paris e assistiu às orquestras da ópera e do </a:t>
            </a:r>
            <a:r>
              <a:rPr lang="pt-BR" dirty="0" err="1"/>
              <a:t>Concert</a:t>
            </a:r>
            <a:r>
              <a:rPr lang="pt-BR" dirty="0"/>
              <a:t> </a:t>
            </a:r>
            <a:r>
              <a:rPr lang="pt-BR" dirty="0" err="1"/>
              <a:t>Spirituel</a:t>
            </a:r>
            <a:r>
              <a:rPr lang="pt-BR" dirty="0"/>
              <a:t>, maiores que as orquestras alemãs</a:t>
            </a:r>
          </a:p>
          <a:p>
            <a:endParaRPr lang="pt-BR" dirty="0"/>
          </a:p>
          <a:p>
            <a:r>
              <a:rPr lang="pt-BR" b="1" dirty="0"/>
              <a:t>1777</a:t>
            </a:r>
            <a:r>
              <a:rPr lang="pt-BR" dirty="0"/>
              <a:t>- Mozart descreve a orquestra em Missa no Dia de Todos os Santos:</a:t>
            </a:r>
          </a:p>
          <a:p>
            <a:r>
              <a:rPr lang="pt-BR" dirty="0"/>
              <a:t>"A orquestra é muito boa e grande. 10 ou </a:t>
            </a:r>
            <a:r>
              <a:rPr lang="pt-BR"/>
              <a:t>11 violinos </a:t>
            </a:r>
            <a:r>
              <a:rPr lang="pt-BR" dirty="0"/>
              <a:t>de cada lado, 4 violas, 2 oboés, 2 flautas, 2 clarinetes, 2 trompas, 4 </a:t>
            </a:r>
            <a:r>
              <a:rPr lang="pt-BR" dirty="0" err="1"/>
              <a:t>cellos</a:t>
            </a:r>
            <a:r>
              <a:rPr lang="pt-BR" dirty="0"/>
              <a:t>, 4 fagotes, 4 contrabaixos, além de trompetes e tímpanos."</a:t>
            </a:r>
          </a:p>
          <a:p>
            <a:endParaRPr lang="pt-BR" dirty="0"/>
          </a:p>
          <a:p>
            <a:r>
              <a:rPr lang="pt-BR" dirty="0"/>
              <a:t>﻿Orquestra nas datas religiosas mais importantes supostamente usava todo o </a:t>
            </a:r>
            <a:r>
              <a:rPr lang="pt-BR" dirty="0" err="1"/>
              <a:t>contigente</a:t>
            </a:r>
            <a:r>
              <a:rPr lang="pt-BR" dirty="0"/>
              <a:t> de músicos (missas de </a:t>
            </a:r>
            <a:r>
              <a:rPr lang="pt-BR" dirty="0" err="1"/>
              <a:t>Ignaz</a:t>
            </a:r>
            <a:r>
              <a:rPr lang="pt-BR" dirty="0"/>
              <a:t> </a:t>
            </a:r>
            <a:r>
              <a:rPr lang="pt-BR" dirty="0" err="1"/>
              <a:t>Holzbauer</a:t>
            </a:r>
            <a:r>
              <a:rPr lang="pt-BR" dirty="0"/>
              <a:t> e Carlo Grua).</a:t>
            </a:r>
          </a:p>
          <a:p>
            <a:endParaRPr lang="pt-BR" dirty="0"/>
          </a:p>
          <a:p>
            <a:r>
              <a:rPr lang="pt-BR" dirty="0"/>
              <a:t>Orquestra das Academias: formação menor, 70-80% do contingente total (sinfonias de </a:t>
            </a:r>
            <a:r>
              <a:rPr lang="pt-BR" dirty="0" err="1"/>
              <a:t>Cannabich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Mannheim também tinha estrelas, mas, em certa medida, formadas na própria corte:</a:t>
            </a:r>
          </a:p>
          <a:p>
            <a:pPr marL="285750" indent="-285750">
              <a:buFontTx/>
              <a:buChar char="-"/>
            </a:pPr>
            <a:r>
              <a:rPr lang="pt-BR" dirty="0"/>
              <a:t>Christian </a:t>
            </a:r>
            <a:r>
              <a:rPr lang="pt-BR" dirty="0" err="1"/>
              <a:t>Cannabich</a:t>
            </a:r>
            <a:r>
              <a:rPr lang="pt-BR" dirty="0"/>
              <a:t>, violinista cujo pai já era flautista na orquestra. Tornou-se líder da orquestra em 1757, substituindo </a:t>
            </a:r>
            <a:r>
              <a:rPr lang="pt-BR" dirty="0" err="1"/>
              <a:t>Stamitz</a:t>
            </a:r>
            <a:r>
              <a:rPr lang="pt-BR" dirty="0"/>
              <a:t> </a:t>
            </a:r>
          </a:p>
          <a:p>
            <a:pPr marL="285750" indent="-285750">
              <a:buFontTx/>
              <a:buChar char="-"/>
            </a:pPr>
            <a:r>
              <a:rPr lang="pt-BR" dirty="0" err="1"/>
              <a:t>Ignaz</a:t>
            </a:r>
            <a:r>
              <a:rPr lang="pt-BR" dirty="0"/>
              <a:t> </a:t>
            </a:r>
            <a:r>
              <a:rPr lang="pt-BR" dirty="0" err="1"/>
              <a:t>Franzl</a:t>
            </a:r>
            <a:r>
              <a:rPr lang="pt-BR" dirty="0"/>
              <a:t> e Friedrich Johann </a:t>
            </a:r>
            <a:r>
              <a:rPr lang="pt-BR" dirty="0" err="1"/>
              <a:t>Eck</a:t>
            </a:r>
            <a:r>
              <a:rPr lang="pt-BR" dirty="0"/>
              <a:t> começaram a tocar aos 11 anos na orquestra, sem receber</a:t>
            </a:r>
          </a:p>
          <a:p>
            <a:pPr marL="285750" indent="-285750">
              <a:buFontTx/>
              <a:buChar char="-"/>
            </a:pPr>
            <a:r>
              <a:rPr lang="pt-BR" dirty="0"/>
              <a:t>J. </a:t>
            </a:r>
            <a:r>
              <a:rPr lang="pt-BR" dirty="0" err="1"/>
              <a:t>Toeschi</a:t>
            </a:r>
            <a:r>
              <a:rPr lang="pt-BR" dirty="0"/>
              <a:t> e Wilhelm </a:t>
            </a:r>
            <a:r>
              <a:rPr lang="pt-BR" dirty="0" err="1"/>
              <a:t>Cramer</a:t>
            </a:r>
            <a:r>
              <a:rPr lang="pt-BR" dirty="0"/>
              <a:t>, também violinistas, começaram também crianças e galgaram das filas da orquestra à posição de virtuoses</a:t>
            </a:r>
          </a:p>
          <a:p>
            <a:endParaRPr lang="pt-BR" dirty="0"/>
          </a:p>
          <a:p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141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766732"/>
            <a:ext cx="115956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entury Gothic" panose="020B0502020202020204" pitchFamily="34" charset="0"/>
              </a:rPr>
              <a:t>Alguns dos monarcas eram também bons compositores. Suas obras eram tocadas nas cortes e publicadas. 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Os soberanos alemães não fomentavam a atividade musical apenas para exibir a riqueza e o poderio de seus reinos, mas também por predileção pessoal pela música. </a:t>
            </a:r>
          </a:p>
          <a:p>
            <a:pPr algn="just"/>
            <a:endParaRPr lang="pt-BR" sz="2000" dirty="0">
              <a:latin typeface="Century Gothic" panose="020B0502020202020204" pitchFamily="34" charset="0"/>
            </a:endParaRPr>
          </a:p>
          <a:p>
            <a:pPr algn="just"/>
            <a:r>
              <a:rPr lang="pt-BR" sz="2000" b="1" dirty="0">
                <a:latin typeface="Century Gothic" panose="020B0502020202020204" pitchFamily="34" charset="0"/>
              </a:rPr>
              <a:t>Os Lulistas Alemães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Séc. XVII – capelas alemãs eram dominadas por cantores – poucos instrumentistas – órgãos – cordas dedilhadas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Trompetes – mencionados nos registros da corte – do ponto de vista administrativo faziam parte da guarda palaciana ou do exército </a:t>
            </a:r>
          </a:p>
          <a:p>
            <a:pPr algn="just"/>
            <a:r>
              <a:rPr lang="pt-BR" sz="2000" dirty="0" err="1">
                <a:latin typeface="Century Gothic" panose="020B0502020202020204" pitchFamily="34" charset="0"/>
              </a:rPr>
              <a:t>Instrumentisten</a:t>
            </a:r>
            <a:r>
              <a:rPr lang="pt-BR" sz="2000" dirty="0">
                <a:latin typeface="Century Gothic" panose="020B0502020202020204" pitchFamily="34" charset="0"/>
              </a:rPr>
              <a:t> – instrumentistas – generalistas que trocavam de instrumento de acordo com as exigências de cada situação 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Começo do séc. XVII – descrições e ilustrações mostram que o lugar mais comum dos ensembles alemães eram a igreja e os banquetes – um por parte, divididos em coros múltiplos 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-Último quarto do séc. XVII – estes ensembles se transformam nas formações orquestrais baseadas na família dos violinos – às vezes com dois ou mais intérpretes por parte </a:t>
            </a:r>
          </a:p>
        </p:txBody>
      </p:sp>
    </p:spTree>
    <p:extLst>
      <p:ext uri="{BB962C8B-B14F-4D97-AF65-F5344CB8AC3E}">
        <p14:creationId xmlns:p14="http://schemas.microsoft.com/office/powerpoint/2010/main" val="24384749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CF4A320-F3D7-C948-937B-2FEC6ED9AF52}"/>
              </a:ext>
            </a:extLst>
          </p:cNvPr>
          <p:cNvSpPr txBox="1"/>
          <p:nvPr/>
        </p:nvSpPr>
        <p:spPr>
          <a:xfrm>
            <a:off x="339634" y="287383"/>
            <a:ext cx="115606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Carl Theodor – dava bolsas de estudo para os músicos estudarem no exterior, sobretudo na Itália. </a:t>
            </a:r>
          </a:p>
          <a:p>
            <a:r>
              <a:rPr lang="pt-BR" dirty="0"/>
              <a:t>Músicos tinham bom salário, eram pagos em dia, tinham aposentadoria e muitos tinham sua casa própria.</a:t>
            </a:r>
          </a:p>
          <a:p>
            <a:endParaRPr lang="pt-BR" dirty="0"/>
          </a:p>
          <a:p>
            <a:r>
              <a:rPr lang="pt-BR" dirty="0"/>
              <a:t>Motivos para grande excelência da orquestra:</a:t>
            </a:r>
          </a:p>
          <a:p>
            <a:pPr marL="285750" indent="-285750">
              <a:buFontTx/>
              <a:buChar char="-"/>
            </a:pPr>
            <a:r>
              <a:rPr lang="pt-BR" dirty="0"/>
              <a:t>Músicos passavam grandes períodos de tempo na orquestra</a:t>
            </a:r>
          </a:p>
          <a:p>
            <a:pPr marL="285750" indent="-285750">
              <a:buFontTx/>
              <a:buChar char="-"/>
            </a:pPr>
            <a:r>
              <a:rPr lang="pt-BR" dirty="0"/>
              <a:t>Liderança de </a:t>
            </a:r>
            <a:r>
              <a:rPr lang="pt-BR" dirty="0" err="1"/>
              <a:t>Cannabich</a:t>
            </a:r>
            <a:r>
              <a:rPr lang="pt-BR" dirty="0"/>
              <a:t> (</a:t>
            </a:r>
            <a:r>
              <a:rPr lang="pt-BR" dirty="0" err="1"/>
              <a:t>Schubart</a:t>
            </a:r>
            <a:r>
              <a:rPr lang="pt-BR" dirty="0"/>
              <a:t>)</a:t>
            </a:r>
          </a:p>
          <a:p>
            <a:pPr marL="285750" indent="-285750">
              <a:buFontTx/>
              <a:buChar char="-"/>
            </a:pPr>
            <a:r>
              <a:rPr lang="pt-BR" dirty="0"/>
              <a:t>Disciplina. "Um exército com generais que tanto podiam planejar a batalha quando lutá-la" (</a:t>
            </a:r>
            <a:r>
              <a:rPr lang="pt-BR" dirty="0" err="1"/>
              <a:t>Burney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Compositores de Mannheim:</a:t>
            </a:r>
          </a:p>
          <a:p>
            <a:pPr marL="285750" indent="-285750">
              <a:buFontTx/>
              <a:buChar char="-"/>
            </a:pPr>
            <a:r>
              <a:rPr lang="pt-BR" dirty="0"/>
              <a:t>﻿Johann </a:t>
            </a:r>
            <a:r>
              <a:rPr lang="pt-BR" dirty="0" err="1"/>
              <a:t>Stamitz</a:t>
            </a:r>
            <a:r>
              <a:rPr lang="pt-BR" dirty="0"/>
              <a:t>, Christian </a:t>
            </a:r>
            <a:r>
              <a:rPr lang="pt-BR" dirty="0" err="1"/>
              <a:t>Cannabich</a:t>
            </a:r>
            <a:r>
              <a:rPr lang="pt-BR" dirty="0"/>
              <a:t>, C. J. </a:t>
            </a:r>
            <a:r>
              <a:rPr lang="pt-BR" dirty="0" err="1"/>
              <a:t>Toeschi</a:t>
            </a:r>
            <a:r>
              <a:rPr lang="pt-BR" dirty="0"/>
              <a:t>, Anton </a:t>
            </a:r>
            <a:r>
              <a:rPr lang="pt-BR" dirty="0" err="1"/>
              <a:t>Fils</a:t>
            </a:r>
            <a:r>
              <a:rPr lang="pt-BR" dirty="0"/>
              <a:t>, </a:t>
            </a:r>
            <a:r>
              <a:rPr lang="pt-BR" dirty="0" err="1"/>
              <a:t>Ignaz</a:t>
            </a:r>
            <a:r>
              <a:rPr lang="pt-BR" dirty="0"/>
              <a:t> </a:t>
            </a:r>
            <a:r>
              <a:rPr lang="pt-BR" dirty="0" err="1"/>
              <a:t>Franzl</a:t>
            </a:r>
            <a:r>
              <a:rPr lang="pt-BR" dirty="0"/>
              <a:t>, Anton e Carl </a:t>
            </a:r>
            <a:r>
              <a:rPr lang="pt-BR" dirty="0" err="1"/>
              <a:t>Stamitz</a:t>
            </a:r>
            <a:r>
              <a:rPr lang="pt-BR" dirty="0"/>
              <a:t>.</a:t>
            </a:r>
          </a:p>
          <a:p>
            <a:r>
              <a:rPr lang="pt-BR" dirty="0"/>
              <a:t>Sinfonias para a orquestra, mas também música de câmara, ópera e música eclesiástica. </a:t>
            </a:r>
          </a:p>
          <a:p>
            <a:r>
              <a:rPr lang="pt-BR" dirty="0"/>
              <a:t>Estilo próprio de composição que influenciou autores europeus: disciplina, equilíbrio, amplo espectro dinâmico, habilidades virtuosísticas da orquestra. </a:t>
            </a:r>
          </a:p>
        </p:txBody>
      </p:sp>
    </p:spTree>
    <p:extLst>
      <p:ext uri="{BB962C8B-B14F-4D97-AF65-F5344CB8AC3E}">
        <p14:creationId xmlns:p14="http://schemas.microsoft.com/office/powerpoint/2010/main" val="143505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4">
              <a:lumMod val="20000"/>
              <a:lumOff val="8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B92C3BD-853B-41C6-AB2D-C080E8B11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r="12975"/>
          <a:stretch/>
        </p:blipFill>
        <p:spPr bwMode="auto">
          <a:xfrm>
            <a:off x="-7" y="1503253"/>
            <a:ext cx="2075525" cy="385149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075518" y="199106"/>
            <a:ext cx="8123559" cy="645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Guerra dos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Trinta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Tratado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Westphalia 1648 –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consolidação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territorial dos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monarcas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alemães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aumento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prosperidade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da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exibição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Influência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corte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Luís XIV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Alemanha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arquitetura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jardins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moda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teatro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dança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música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Grandeza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Rei Sol –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esplendor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riqueza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corte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causaram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impressão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marcante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toda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Europa –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França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promoveu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atividades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artísticas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culturais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festividades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fronteira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 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Alemanha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Embaixadores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estrangeiros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muitos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Alemanha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formavam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significativa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público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dos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festivais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corte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francesa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balés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óperas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Muitos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príncipes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fizeram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visitas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pessoais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Paris 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Versalhes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Anton Ulrich,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herdeiro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Ducado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Brauschweig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-Wolfenbüttel,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passou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seis meses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Paris,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1655-6.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Ernst Ludwig de Hesse-Darmstadt, com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irmão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novo 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vários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músicos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capela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Darstadt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visitaram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Paris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1685 –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honrados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 o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convite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para 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estreia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Acis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Galatée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Lully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corte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Ernst Ludwig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contratou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quatro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músicos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franceses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violinistas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oboísta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fagotista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para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retornarem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Darmstadt.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B2769B2-53A9-43EB-BF17-7CB81FF43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r="12271" b="1"/>
          <a:stretch/>
        </p:blipFill>
        <p:spPr bwMode="auto">
          <a:xfrm>
            <a:off x="10460988" y="1785477"/>
            <a:ext cx="1731012" cy="3287042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4C474F57-E7D7-4F47-AB7E-8ED4CC0DA3D7}"/>
              </a:ext>
            </a:extLst>
          </p:cNvPr>
          <p:cNvCxnSpPr/>
          <p:nvPr/>
        </p:nvCxnSpPr>
        <p:spPr>
          <a:xfrm>
            <a:off x="7891975" y="4262511"/>
            <a:ext cx="2433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094A274F-CA34-46A5-B09F-7297EBC4D89E}"/>
              </a:ext>
            </a:extLst>
          </p:cNvPr>
          <p:cNvCxnSpPr/>
          <p:nvPr/>
        </p:nvCxnSpPr>
        <p:spPr>
          <a:xfrm flipH="1" flipV="1">
            <a:off x="1125415" y="5354744"/>
            <a:ext cx="1181687" cy="581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31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126609" y="310848"/>
            <a:ext cx="718859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Músicos alemães eram enviados a Paris para aprender o novo estilo musical e sua prática de performance.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 música de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, com a orquestra baseada na família do violino, virou uma febre na Alemanha. A competência e qualidade das capelas alemãs passou a ser medida pela assimilação do estilo francês.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Cortes de Dresden, Stuttgart, </a:t>
            </a:r>
            <a:r>
              <a:rPr lang="pt-BR" dirty="0" err="1">
                <a:latin typeface="Century Gothic" panose="020B0502020202020204" pitchFamily="34" charset="0"/>
              </a:rPr>
              <a:t>Eisenach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Sorau</a:t>
            </a:r>
            <a:r>
              <a:rPr lang="pt-BR" dirty="0">
                <a:latin typeface="Century Gothic" panose="020B0502020202020204" pitchFamily="34" charset="0"/>
              </a:rPr>
              <a:t> e </a:t>
            </a:r>
            <a:r>
              <a:rPr lang="pt-BR" dirty="0" err="1">
                <a:latin typeface="Century Gothic" panose="020B0502020202020204" pitchFamily="34" charset="0"/>
              </a:rPr>
              <a:t>Wolfenbüttel</a:t>
            </a:r>
            <a:r>
              <a:rPr lang="pt-BR" dirty="0">
                <a:latin typeface="Century Gothic" panose="020B0502020202020204" pitchFamily="34" charset="0"/>
              </a:rPr>
              <a:t> entre outras contrataram violinistas franceses para formar bandas de violino.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Compositores alemães passam a imitar o estilo francês – suítes: aberturas seguidas por danças francesas: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Georg </a:t>
            </a:r>
            <a:r>
              <a:rPr lang="pt-BR" dirty="0" err="1">
                <a:latin typeface="Century Gothic" panose="020B0502020202020204" pitchFamily="34" charset="0"/>
              </a:rPr>
              <a:t>Bleyer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Lust</a:t>
            </a:r>
            <a:r>
              <a:rPr lang="pt-BR" dirty="0">
                <a:latin typeface="Century Gothic" panose="020B0502020202020204" pitchFamily="34" charset="0"/>
              </a:rPr>
              <a:t>-Music </a:t>
            </a:r>
            <a:r>
              <a:rPr lang="pt-BR" dirty="0" err="1">
                <a:latin typeface="Century Gothic" panose="020B0502020202020204" pitchFamily="34" charset="0"/>
              </a:rPr>
              <a:t>nach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ietziger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frantzösischer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Manier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gesetzet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bestehend</a:t>
            </a:r>
            <a:r>
              <a:rPr lang="pt-BR" dirty="0">
                <a:latin typeface="Century Gothic" panose="020B0502020202020204" pitchFamily="34" charset="0"/>
              </a:rPr>
              <a:t> von </a:t>
            </a:r>
            <a:r>
              <a:rPr lang="pt-BR" dirty="0" err="1">
                <a:latin typeface="Century Gothic" panose="020B0502020202020204" pitchFamily="34" charset="0"/>
              </a:rPr>
              <a:t>unterschiedlichen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Airn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Bourreen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Gavotten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Gagliarden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Giquen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Chansons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Allemanden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Sarabanden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Couranden</a:t>
            </a:r>
            <a:r>
              <a:rPr lang="pt-BR" dirty="0">
                <a:latin typeface="Century Gothic" panose="020B0502020202020204" pitchFamily="34" charset="0"/>
              </a:rPr>
              <a:t> &amp;c.… (Leipzig, 1670)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Johann </a:t>
            </a:r>
            <a:r>
              <a:rPr lang="pt-BR" dirty="0" err="1">
                <a:latin typeface="Century Gothic" panose="020B0502020202020204" pitchFamily="34" charset="0"/>
              </a:rPr>
              <a:t>Sigismund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Kusser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Composition</a:t>
            </a:r>
            <a:r>
              <a:rPr lang="pt-BR" dirty="0">
                <a:latin typeface="Century Gothic" panose="020B0502020202020204" pitchFamily="34" charset="0"/>
              </a:rPr>
              <a:t> de musique </a:t>
            </a:r>
            <a:r>
              <a:rPr lang="pt-BR" dirty="0" err="1">
                <a:latin typeface="Century Gothic" panose="020B0502020202020204" pitchFamily="34" charset="0"/>
              </a:rPr>
              <a:t>suivant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la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Méthode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Francoise</a:t>
            </a:r>
            <a:r>
              <a:rPr lang="pt-BR" dirty="0">
                <a:latin typeface="Century Gothic" panose="020B0502020202020204" pitchFamily="34" charset="0"/>
              </a:rPr>
              <a:t> (Stuttgart, 1682) </a:t>
            </a:r>
          </a:p>
          <a:p>
            <a:pPr marL="800100" lvl="1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Kusser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Minuet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sz="800" dirty="0">
                <a:latin typeface="Century Gothic" panose="020B0502020202020204" pitchFamily="34" charset="0"/>
                <a:hlinkClick r:id="rId2"/>
              </a:rPr>
              <a:t>https://open.spotify.com/track/0EPM1KdOlQmrWLE4nKlHLf</a:t>
            </a:r>
            <a:r>
              <a:rPr lang="pt-BR" sz="800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Philip Heinrich </a:t>
            </a:r>
            <a:r>
              <a:rPr lang="pt-BR" dirty="0" err="1">
                <a:latin typeface="Century Gothic" panose="020B0502020202020204" pitchFamily="34" charset="0"/>
              </a:rPr>
              <a:t>Erlebach</a:t>
            </a:r>
            <a:r>
              <a:rPr lang="pt-BR" dirty="0">
                <a:latin typeface="Century Gothic" panose="020B0502020202020204" pitchFamily="34" charset="0"/>
              </a:rPr>
              <a:t>, VI </a:t>
            </a:r>
            <a:r>
              <a:rPr lang="pt-BR" dirty="0" err="1">
                <a:latin typeface="Century Gothic" panose="020B0502020202020204" pitchFamily="34" charset="0"/>
              </a:rPr>
              <a:t>Ouvertüres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begleitet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mit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ihren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darzu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schicklichen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Airs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nach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Franzdsischer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Art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und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Manier</a:t>
            </a:r>
            <a:r>
              <a:rPr lang="pt-BR" dirty="0">
                <a:latin typeface="Century Gothic" panose="020B0502020202020204" pitchFamily="34" charset="0"/>
              </a:rPr>
              <a:t> (</a:t>
            </a:r>
            <a:r>
              <a:rPr lang="pt-BR" dirty="0" err="1">
                <a:latin typeface="Century Gothic" panose="020B0502020202020204" pitchFamily="34" charset="0"/>
              </a:rPr>
              <a:t>Nurnberg</a:t>
            </a:r>
            <a:r>
              <a:rPr lang="pt-BR" dirty="0">
                <a:latin typeface="Century Gothic" panose="020B0502020202020204" pitchFamily="34" charset="0"/>
              </a:rPr>
              <a:t>, 1693)</a:t>
            </a:r>
          </a:p>
          <a:p>
            <a:pPr marL="800100" lvl="1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Erlebach,Overture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sz="1000" dirty="0">
                <a:latin typeface="Century Gothic" panose="020B0502020202020204" pitchFamily="34" charset="0"/>
                <a:hlinkClick r:id="rId3"/>
              </a:rPr>
              <a:t>https://open.spotify.com/track/5232Y04WN1r49Oqt2bDgs6?si=50bd70616a0b454a</a:t>
            </a:r>
            <a:endParaRPr lang="pt-BR" sz="1000" dirty="0">
              <a:latin typeface="Century Gothic" panose="020B0502020202020204" pitchFamily="34" charset="0"/>
            </a:endParaRPr>
          </a:p>
          <a:p>
            <a:pPr marL="800100" lvl="1" indent="-342900" algn="just">
              <a:buFontTx/>
              <a:buChar char="-"/>
            </a:pPr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5E85F6B-82E4-4691-AF7F-8FE7E922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6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B7E58F-DC95-D449-9288-4EE5568BED26}"/>
              </a:ext>
            </a:extLst>
          </p:cNvPr>
          <p:cNvSpPr txBox="1"/>
          <p:nvPr/>
        </p:nvSpPr>
        <p:spPr>
          <a:xfrm>
            <a:off x="298173" y="741196"/>
            <a:ext cx="1159565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err="1">
                <a:latin typeface="Century Gothic" panose="020B0502020202020204" pitchFamily="34" charset="0"/>
              </a:rPr>
              <a:t>Florilegium</a:t>
            </a:r>
            <a:r>
              <a:rPr lang="pt-BR" sz="2000" b="1">
                <a:latin typeface="Century Gothic" panose="020B0502020202020204" pitchFamily="34" charset="0"/>
              </a:rPr>
              <a:t> Secundum </a:t>
            </a:r>
            <a:r>
              <a:rPr lang="pt-BR" sz="2000">
                <a:latin typeface="Century Gothic" panose="020B0502020202020204" pitchFamily="34" charset="0"/>
              </a:rPr>
              <a:t>de Georg </a:t>
            </a:r>
            <a:r>
              <a:rPr lang="pt-BR" sz="2000" err="1">
                <a:latin typeface="Century Gothic" panose="020B0502020202020204" pitchFamily="34" charset="0"/>
              </a:rPr>
              <a:t>Muffat</a:t>
            </a:r>
            <a:r>
              <a:rPr lang="pt-BR" sz="2000">
                <a:latin typeface="Century Gothic" panose="020B0502020202020204" pitchFamily="34" charset="0"/>
              </a:rPr>
              <a:t> (</a:t>
            </a:r>
            <a:r>
              <a:rPr lang="pt-BR" sz="2000" err="1">
                <a:latin typeface="Century Gothic" panose="020B0502020202020204" pitchFamily="34" charset="0"/>
              </a:rPr>
              <a:t>Passau</a:t>
            </a:r>
            <a:r>
              <a:rPr lang="pt-BR" sz="2000">
                <a:latin typeface="Century Gothic" panose="020B0502020202020204" pitchFamily="34" charset="0"/>
              </a:rPr>
              <a:t>, 1698) e </a:t>
            </a:r>
            <a:r>
              <a:rPr lang="pt-BR" sz="2000" b="1" err="1">
                <a:latin typeface="Century Gothic" panose="020B0502020202020204" pitchFamily="34" charset="0"/>
              </a:rPr>
              <a:t>Journal</a:t>
            </a:r>
            <a:r>
              <a:rPr lang="pt-BR" sz="2000" b="1">
                <a:latin typeface="Century Gothic" panose="020B0502020202020204" pitchFamily="34" charset="0"/>
              </a:rPr>
              <a:t> </a:t>
            </a:r>
            <a:r>
              <a:rPr lang="pt-BR" sz="2000" b="1" err="1">
                <a:latin typeface="Century Gothic" panose="020B0502020202020204" pitchFamily="34" charset="0"/>
              </a:rPr>
              <a:t>du</a:t>
            </a:r>
            <a:r>
              <a:rPr lang="pt-BR" sz="2000" b="1">
                <a:latin typeface="Century Gothic" panose="020B0502020202020204" pitchFamily="34" charset="0"/>
              </a:rPr>
              <a:t> </a:t>
            </a:r>
            <a:r>
              <a:rPr lang="pt-BR" sz="2000" b="1" err="1">
                <a:latin typeface="Century Gothic" panose="020B0502020202020204" pitchFamily="34" charset="0"/>
              </a:rPr>
              <a:t>Printems</a:t>
            </a:r>
            <a:r>
              <a:rPr lang="pt-BR" sz="2000" b="1">
                <a:latin typeface="Century Gothic" panose="020B0502020202020204" pitchFamily="34" charset="0"/>
              </a:rPr>
              <a:t> </a:t>
            </a:r>
            <a:r>
              <a:rPr lang="pt-BR" sz="2000">
                <a:latin typeface="Century Gothic" panose="020B0502020202020204" pitchFamily="34" charset="0"/>
              </a:rPr>
              <a:t>de J. C. F. Fischer (Augsburg, 1695) - longos prefácios que explicavam as convenções de tempo, o estilo de notação e a prática de performance da música francesa aos alemães.</a:t>
            </a:r>
          </a:p>
          <a:p>
            <a:pPr algn="just"/>
            <a:endParaRPr lang="pt-BR" sz="2000" b="1">
              <a:latin typeface="Century Gothic" panose="020B0502020202020204" pitchFamily="34" charset="0"/>
            </a:endParaRPr>
          </a:p>
          <a:p>
            <a:pPr algn="just"/>
            <a:r>
              <a:rPr lang="pt-BR" sz="2000" b="1">
                <a:latin typeface="Century Gothic" panose="020B0502020202020204" pitchFamily="34" charset="0"/>
              </a:rPr>
              <a:t>J. S. </a:t>
            </a:r>
            <a:r>
              <a:rPr lang="pt-BR" sz="2000" b="1" err="1">
                <a:latin typeface="Century Gothic" panose="020B0502020202020204" pitchFamily="34" charset="0"/>
              </a:rPr>
              <a:t>Kusser</a:t>
            </a:r>
            <a:r>
              <a:rPr lang="pt-BR" sz="2000" b="1">
                <a:latin typeface="Century Gothic" panose="020B0502020202020204" pitchFamily="34" charset="0"/>
              </a:rPr>
              <a:t> </a:t>
            </a:r>
            <a:r>
              <a:rPr lang="pt-BR" sz="2000">
                <a:latin typeface="Century Gothic" panose="020B0502020202020204" pitchFamily="34" charset="0"/>
              </a:rPr>
              <a:t>– ressalta a importância de imitar o estilo de </a:t>
            </a:r>
            <a:r>
              <a:rPr lang="pt-BR" sz="2000" err="1">
                <a:latin typeface="Century Gothic" panose="020B0502020202020204" pitchFamily="34" charset="0"/>
              </a:rPr>
              <a:t>Lully</a:t>
            </a:r>
            <a:r>
              <a:rPr lang="pt-BR" sz="2000">
                <a:latin typeface="Century Gothic" panose="020B0502020202020204" pitchFamily="34" charset="0"/>
              </a:rPr>
              <a:t> da forma mais acurada possível – passou vários anos em Paris estudando a música francesa</a:t>
            </a:r>
          </a:p>
          <a:p>
            <a:pPr algn="just"/>
            <a:endParaRPr lang="pt-BR" sz="2000">
              <a:latin typeface="Century Gothic" panose="020B0502020202020204" pitchFamily="34" charset="0"/>
            </a:endParaRPr>
          </a:p>
          <a:p>
            <a:pPr algn="just"/>
            <a:r>
              <a:rPr lang="pt-BR" sz="2000" b="1">
                <a:latin typeface="Century Gothic" panose="020B0502020202020204" pitchFamily="34" charset="0"/>
              </a:rPr>
              <a:t>P. H. </a:t>
            </a:r>
            <a:r>
              <a:rPr lang="pt-BR" sz="2000" b="1" err="1">
                <a:latin typeface="Century Gothic" panose="020B0502020202020204" pitchFamily="34" charset="0"/>
              </a:rPr>
              <a:t>Erlebach</a:t>
            </a:r>
            <a:r>
              <a:rPr lang="pt-BR" sz="2000" b="1">
                <a:latin typeface="Century Gothic" panose="020B0502020202020204" pitchFamily="34" charset="0"/>
              </a:rPr>
              <a:t> </a:t>
            </a:r>
            <a:r>
              <a:rPr lang="pt-BR" sz="2000">
                <a:latin typeface="Century Gothic" panose="020B0502020202020204" pitchFamily="34" charset="0"/>
              </a:rPr>
              <a:t>– postura defensiva por nunca ter estado na França – “mesmo sem viajar, pode-se aprender com mapas e relatos de viagem também”. </a:t>
            </a:r>
          </a:p>
          <a:p>
            <a:pPr algn="just"/>
            <a:r>
              <a:rPr lang="pt-BR" sz="2000" err="1">
                <a:latin typeface="Century Gothic" panose="020B0502020202020204" pitchFamily="34" charset="0"/>
              </a:rPr>
              <a:t>Lullistas</a:t>
            </a:r>
            <a:r>
              <a:rPr lang="pt-BR" sz="2000">
                <a:latin typeface="Century Gothic" panose="020B0502020202020204" pitchFamily="34" charset="0"/>
              </a:rPr>
              <a:t> alemães – viam-se como um novo e </a:t>
            </a:r>
            <a:r>
              <a:rPr lang="pt-BR" sz="2000" err="1">
                <a:latin typeface="Century Gothic" panose="020B0502020202020204" pitchFamily="34" charset="0"/>
              </a:rPr>
              <a:t>auto-consciente</a:t>
            </a:r>
            <a:r>
              <a:rPr lang="pt-BR" sz="2000">
                <a:latin typeface="Century Gothic" panose="020B0502020202020204" pitchFamily="34" charset="0"/>
              </a:rPr>
              <a:t> movimento musical que buscava transplantar o estilo instrumental francês para a Alemanha. 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Aspecto mais marcante e impressionante da música francesa – número de instrumentos por parte – tornava a orquestra muito maior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Contudo, </a:t>
            </a:r>
            <a:r>
              <a:rPr lang="pt-BR" sz="2000" err="1">
                <a:latin typeface="Century Gothic" panose="020B0502020202020204" pitchFamily="34" charset="0"/>
              </a:rPr>
              <a:t>lullistas</a:t>
            </a:r>
            <a:r>
              <a:rPr lang="pt-BR" sz="2000">
                <a:latin typeface="Century Gothic" panose="020B0502020202020204" pitchFamily="34" charset="0"/>
              </a:rPr>
              <a:t> alemães – entre eles </a:t>
            </a:r>
            <a:r>
              <a:rPr lang="pt-BR" sz="2000" err="1">
                <a:latin typeface="Century Gothic" panose="020B0502020202020204" pitchFamily="34" charset="0"/>
              </a:rPr>
              <a:t>Muffat</a:t>
            </a:r>
            <a:r>
              <a:rPr lang="pt-BR" sz="2000">
                <a:latin typeface="Century Gothic" panose="020B0502020202020204" pitchFamily="34" charset="0"/>
              </a:rPr>
              <a:t> – não mencionam esse assunto.</a:t>
            </a:r>
          </a:p>
          <a:p>
            <a:pPr algn="just"/>
            <a:r>
              <a:rPr lang="pt-BR" sz="2000">
                <a:latin typeface="Century Gothic" panose="020B0502020202020204" pitchFamily="34" charset="0"/>
              </a:rPr>
              <a:t>Exceção: </a:t>
            </a:r>
            <a:r>
              <a:rPr lang="pt-BR" sz="2000" b="1" err="1">
                <a:latin typeface="Century Gothic" panose="020B0502020202020204" pitchFamily="34" charset="0"/>
              </a:rPr>
              <a:t>Schmierer</a:t>
            </a:r>
            <a:r>
              <a:rPr lang="pt-BR" sz="2000" b="1">
                <a:latin typeface="Century Gothic" panose="020B0502020202020204" pitchFamily="34" charset="0"/>
              </a:rPr>
              <a:t> </a:t>
            </a:r>
            <a:r>
              <a:rPr lang="pt-BR" sz="2000">
                <a:latin typeface="Century Gothic" panose="020B0502020202020204" pitchFamily="34" charset="0"/>
              </a:rPr>
              <a:t>em </a:t>
            </a:r>
            <a:r>
              <a:rPr lang="pt-BR" sz="2000" err="1">
                <a:latin typeface="Century Gothic" panose="020B0502020202020204" pitchFamily="34" charset="0"/>
              </a:rPr>
              <a:t>Zodiaci</a:t>
            </a:r>
            <a:r>
              <a:rPr lang="pt-BR" sz="2000">
                <a:latin typeface="Century Gothic" panose="020B0502020202020204" pitchFamily="34" charset="0"/>
              </a:rPr>
              <a:t> </a:t>
            </a:r>
            <a:r>
              <a:rPr lang="pt-BR" sz="2000" err="1">
                <a:latin typeface="Century Gothic" panose="020B0502020202020204" pitchFamily="34" charset="0"/>
              </a:rPr>
              <a:t>Musici</a:t>
            </a:r>
            <a:r>
              <a:rPr lang="pt-BR" sz="2000">
                <a:latin typeface="Century Gothic" panose="020B0502020202020204" pitchFamily="34" charset="0"/>
              </a:rPr>
              <a:t> – discute dobras desiguais nas vozes – mais peso nos extremos – vozes podem ser triplicadas ou quadruplicadas desde que o número de violinos seja superior ao de </a:t>
            </a:r>
            <a:r>
              <a:rPr lang="pt-BR" sz="2000" err="1">
                <a:latin typeface="Century Gothic" panose="020B0502020202020204" pitchFamily="34" charset="0"/>
              </a:rPr>
              <a:t>violoni</a:t>
            </a:r>
            <a:r>
              <a:rPr lang="pt-BR" sz="2000">
                <a:latin typeface="Century Gothic" panose="020B0502020202020204" pitchFamily="34" charset="0"/>
              </a:rPr>
              <a:t> (pelo menos um a mais). Se não há intérpretes suficientes, pode-se tocar com dobras apenas no violino ou, em último caso, com um intérprete por voz </a:t>
            </a:r>
          </a:p>
          <a:p>
            <a:endParaRPr lang="pt-BR" sz="2400" b="1"/>
          </a:p>
          <a:p>
            <a:endParaRPr lang="pt-BR" sz="2400"/>
          </a:p>
          <a:p>
            <a:endParaRPr lang="pt-BR" sz="2400"/>
          </a:p>
          <a:p>
            <a:endParaRPr lang="pt-BR" sz="2400"/>
          </a:p>
          <a:p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195117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24417</TotalTime>
  <Words>7653</Words>
  <Application>Microsoft Office PowerPoint</Application>
  <PresentationFormat>Widescreen</PresentationFormat>
  <Paragraphs>537</Paragraphs>
  <Slides>60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8" baseType="lpstr">
      <vt:lpstr>Abadi</vt:lpstr>
      <vt:lpstr>Arial</vt:lpstr>
      <vt:lpstr>Arial</vt:lpstr>
      <vt:lpstr>Calibri</vt:lpstr>
      <vt:lpstr>Calibri Light</vt:lpstr>
      <vt:lpstr>Century Gothic</vt:lpstr>
      <vt:lpstr>Linux Libertine</vt:lpstr>
      <vt:lpstr>Tema do Office</vt:lpstr>
      <vt:lpstr>A Orquestra na Alemanha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Orquestra na Alemanha</dc:title>
  <dc:creator>Fábio Cury</dc:creator>
  <cp:lastModifiedBy>João Batista Cruz</cp:lastModifiedBy>
  <cp:revision>137</cp:revision>
  <dcterms:created xsi:type="dcterms:W3CDTF">2018-11-06T22:02:16Z</dcterms:created>
  <dcterms:modified xsi:type="dcterms:W3CDTF">2021-10-05T22:08:58Z</dcterms:modified>
</cp:coreProperties>
</file>