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08+b8+8fO+jdZUNfwkiX3MQH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9859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80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4369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324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31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4733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4564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97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832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717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983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17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4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06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71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34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7012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222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055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66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descr="C:\Users\jnsch\Desktop\O14ThemesHandoffs\WorkingFiles\FinalHanoff\Sketchbook\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1"/>
          <p:cNvGrpSpPr/>
          <p:nvPr/>
        </p:nvGrpSpPr>
        <p:grpSpPr>
          <a:xfrm rot="-1066324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5" name="Google Shape;15;p2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/>
              <a:ahLst/>
              <a:cxnLst/>
              <a:rect l="l" t="t" r="r" b="b"/>
              <a:pathLst>
                <a:path w="2328384" h="2344146" extrusionOk="0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>
              <a:gsLst>
                <a:gs pos="0">
                  <a:srgbClr val="000100">
                    <a:alpha val="30980"/>
                  </a:srgbClr>
                </a:gs>
                <a:gs pos="49000">
                  <a:srgbClr val="FEFFFF">
                    <a:alpha val="0"/>
                  </a:srgbClr>
                </a:gs>
                <a:gs pos="100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686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17" name="Google Shape;17;p21" descr="stickie-shado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21" descr="stickie-shadow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Google Shape;19;p21" descr="TitleCar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43346">
            <a:off x="2856203" y="2587842"/>
            <a:ext cx="5773084" cy="38508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4800"/>
              <a:buFont typeface="Cambria"/>
              <a:buNone/>
              <a:defRPr sz="4800">
                <a:solidFill>
                  <a:srgbClr val="00010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000100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209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5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3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 rot="-1080000">
            <a:off x="963292" y="5061539"/>
            <a:ext cx="1968535" cy="5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 rot="-1080000">
            <a:off x="647592" y="4135346"/>
            <a:ext cx="2085881" cy="83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32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 rot="-1080000">
            <a:off x="1981439" y="5509808"/>
            <a:ext cx="738180" cy="42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7C25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5" name="Google Shape;25;p21" descr="coverBan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58823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2596331" y="280256"/>
            <a:ext cx="3951337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>
            <a:spLocks noGrp="1"/>
          </p:cNvSpPr>
          <p:nvPr>
            <p:ph type="title"/>
          </p:nvPr>
        </p:nvSpPr>
        <p:spPr>
          <a:xfrm rot="5400000">
            <a:off x="4876299" y="2303380"/>
            <a:ext cx="5469523" cy="19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1"/>
          </p:nvPr>
        </p:nvSpPr>
        <p:spPr>
          <a:xfrm rot="5400000">
            <a:off x="914399" y="475080"/>
            <a:ext cx="5181602" cy="59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9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6" name="Google Shape;56;p26"/>
          <p:cNvSpPr/>
          <p:nvPr/>
        </p:nvSpPr>
        <p:spPr>
          <a:xfrm rot="-1325433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 extrusionOk="0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" name="Google Shape;57;p26"/>
          <p:cNvSpPr/>
          <p:nvPr/>
        </p:nvSpPr>
        <p:spPr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 extrusionOk="0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4pPr>
            <a:lvl5pPr marL="2286000" lvl="4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5pPr>
            <a:lvl6pPr marL="2743200" lvl="5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6pPr>
            <a:lvl7pPr marL="3200400" lvl="6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7pPr>
            <a:lvl8pPr marL="3657600" lvl="7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8pPr>
            <a:lvl9pPr marL="4114800" lvl="8" indent="-337184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mb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0"/>
              <a:defRPr sz="2400"/>
            </a:lvl1pPr>
            <a:lvl2pPr marL="914400" lvl="1" indent="-361315" algn="l">
              <a:spcBef>
                <a:spcPts val="440"/>
              </a:spcBef>
              <a:spcAft>
                <a:spcPts val="0"/>
              </a:spcAft>
              <a:buSzPts val="2090"/>
              <a:buChar char="0"/>
              <a:defRPr sz="22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3pPr>
            <a:lvl4pPr marL="1828800" lvl="3" indent="-337185" algn="l">
              <a:spcBef>
                <a:spcPts val="360"/>
              </a:spcBef>
              <a:spcAft>
                <a:spcPts val="0"/>
              </a:spcAft>
              <a:buSzPts val="1710"/>
              <a:buChar char="0"/>
              <a:defRPr sz="1800"/>
            </a:lvl4pPr>
            <a:lvl5pPr marL="2286000" lvl="4" indent="-325120" algn="l">
              <a:spcBef>
                <a:spcPts val="320"/>
              </a:spcBef>
              <a:spcAft>
                <a:spcPts val="0"/>
              </a:spcAft>
              <a:buSzPts val="1520"/>
              <a:buChar char="0"/>
              <a:defRPr sz="1600"/>
            </a:lvl5pPr>
            <a:lvl6pPr marL="2743200" lvl="5" indent="-34925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6pPr>
            <a:lvl7pPr marL="3200400" lvl="6" indent="-34925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7pPr>
            <a:lvl8pPr marL="3657600" lvl="7" indent="-34925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8pPr>
            <a:lvl9pPr marL="4114800" lvl="8" indent="-349250" algn="l">
              <a:spcBef>
                <a:spcPts val="400"/>
              </a:spcBef>
              <a:spcAft>
                <a:spcPts val="0"/>
              </a:spcAft>
              <a:buSzPts val="1900"/>
              <a:buChar char="0"/>
              <a:defRPr sz="2000"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9" descr="tap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24200" y="191206"/>
            <a:ext cx="2781300" cy="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9"/>
          <p:cNvSpPr txBox="1"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ambria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>
            <a:spLocks noGrp="1"/>
          </p:cNvSpPr>
          <p:nvPr>
            <p:ph type="pic" idx="2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04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66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52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55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50000" sy="5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 descr="Interior-Overlay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0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ambria"/>
              <a:buNone/>
              <a:defRPr sz="4800" b="0" i="0" u="none" strike="noStrike" cap="non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33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80"/>
              <a:buFont typeface="Arial"/>
              <a:buChar char="0"/>
              <a:defRPr sz="2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61315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090"/>
              <a:buFont typeface="Arial"/>
              <a:buChar char="0"/>
              <a:defRPr sz="22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Arial"/>
              <a:buChar char="0"/>
              <a:defRPr sz="20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2511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Arial"/>
              <a:buChar char="0"/>
              <a:defRPr sz="16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305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sz="1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305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sz="1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305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sz="1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305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sz="1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3054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330"/>
              <a:buFont typeface="Arial"/>
              <a:buChar char="0"/>
              <a:defRPr sz="1400" b="0" i="0" u="none" strike="noStrike" cap="none">
                <a:solidFill>
                  <a:srgbClr val="3F3F3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dt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ft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sldNum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1403648" y="1628800"/>
            <a:ext cx="6172200" cy="418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100"/>
              </a:buClr>
              <a:buSzPts val="4800"/>
              <a:buFont typeface="Cambria"/>
              <a:buNone/>
            </a:pPr>
            <a:r>
              <a:rPr lang="pt-BR"/>
              <a:t>Docência: identidade e controle</a:t>
            </a:r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520"/>
              <a:buNone/>
            </a:pPr>
            <a:r>
              <a:rPr lang="pt-BR" sz="1600"/>
              <a:t>Profª Drª Nuria Hanglei Cacete</a:t>
            </a:r>
            <a:endParaRPr/>
          </a:p>
          <a:p>
            <a:pPr marL="0" lvl="0" indent="0" algn="r" rtl="0">
              <a:spcBef>
                <a:spcPts val="320"/>
              </a:spcBef>
              <a:spcAft>
                <a:spcPts val="0"/>
              </a:spcAft>
              <a:buSzPts val="1520"/>
              <a:buNone/>
            </a:pPr>
            <a:r>
              <a:rPr lang="pt-BR" sz="1600"/>
              <a:t>Faculdade de Educação – USP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>
            <a:spLocks noGrp="1"/>
          </p:cNvSpPr>
          <p:nvPr>
            <p:ph type="body" idx="4294967295"/>
          </p:nvPr>
        </p:nvSpPr>
        <p:spPr>
          <a:xfrm>
            <a:off x="0" y="620713"/>
            <a:ext cx="7467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Província de São Paulo -  não se cria a escola - O que se cria é uma “</a:t>
            </a:r>
            <a:r>
              <a:rPr lang="pt-BR" sz="2400" b="1"/>
              <a:t>cadeira”, </a:t>
            </a:r>
            <a:r>
              <a:rPr lang="pt-BR" sz="2400"/>
              <a:t>um lugar, um posto de trabalho que vincula um professor a uma localidade.</a:t>
            </a:r>
            <a:endParaRPr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 O professor, por sua vez, </a:t>
            </a:r>
            <a:r>
              <a:rPr lang="pt-BR" sz="2400" b="1"/>
              <a:t>vincula-se ao espaço físico </a:t>
            </a:r>
            <a:r>
              <a:rPr lang="pt-BR" sz="2400"/>
              <a:t>em que a escola deve se instalar para ocupar sua cadeira. </a:t>
            </a:r>
            <a:endParaRPr sz="2400"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Arranjo sempre móvel, que supõe o mestre como a escola: </a:t>
            </a:r>
            <a:r>
              <a:rPr lang="pt-BR" sz="2400" b="1"/>
              <a:t>ele é a escola</a:t>
            </a:r>
            <a:r>
              <a:rPr lang="pt-BR" sz="2400"/>
              <a:t>; seu deslocamento implica o deslocamento espacial da escola, dos alunos que a frequentam, da mobília, das obrigações dele com os custos de manutenção do prédio que aluga</a:t>
            </a:r>
            <a:r>
              <a:rPr lang="pt-BR"/>
              <a:t>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Profissão já nasce </a:t>
            </a:r>
            <a:r>
              <a:rPr lang="pt-BR" b="1"/>
              <a:t>pecarizada/uberizada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>
            <a:spLocks noGrp="1"/>
          </p:cNvSpPr>
          <p:nvPr>
            <p:ph type="body" idx="4294967295"/>
          </p:nvPr>
        </p:nvSpPr>
        <p:spPr>
          <a:xfrm>
            <a:off x="0" y="620713"/>
            <a:ext cx="7467600" cy="59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Os mestres são responsáveis pela </a:t>
            </a:r>
            <a:r>
              <a:rPr lang="pt-BR" b="1"/>
              <a:t>arregimentação dos alunos e pelo estabelecimento físico do espaço </a:t>
            </a:r>
            <a:r>
              <a:rPr lang="pt-BR"/>
              <a:t>a seu encargo, em locais geralmente coincidentes com suas moradias;</a:t>
            </a:r>
            <a:endParaRPr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 A figura do mestre - identificada </a:t>
            </a:r>
            <a:r>
              <a:rPr lang="pt-BR" b="1"/>
              <a:t>com a negligência a incapacidade. </a:t>
            </a:r>
            <a:r>
              <a:rPr lang="pt-BR"/>
              <a:t>A necessidade de invenção de formas de corrigir suas condutas puni-las, quando enquadradas como processos de responsabilidade;</a:t>
            </a:r>
            <a:endParaRPr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 Os mestres, nesses casos, são julgados pelos procedimentos da administração da justiça: como crimes comuns, seus delitos são </a:t>
            </a:r>
            <a:r>
              <a:rPr lang="pt-BR" b="1"/>
              <a:t>submetidos ao júri</a:t>
            </a:r>
            <a:r>
              <a:rPr lang="pt-BR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7467600" cy="599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A constatação da necessidade de </a:t>
            </a:r>
            <a:r>
              <a:rPr lang="pt-BR" sz="2220" b="1"/>
              <a:t>leis específicas para demitir </a:t>
            </a:r>
            <a:r>
              <a:rPr lang="pt-BR" sz="2220"/>
              <a:t>rapidamente esses mestres -  a proliferação de controles por meio de regulamentos sobre as escolas e seus mestres como novo modo de exercício de poder</a:t>
            </a:r>
            <a:endParaRPr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A tarefa de selecionar professores cabia aos </a:t>
            </a:r>
            <a:r>
              <a:rPr lang="pt-BR" sz="2220" b="1"/>
              <a:t>notáveis locais</a:t>
            </a:r>
            <a:r>
              <a:rPr lang="pt-BR" sz="2220"/>
              <a:t>, que deliberavam sobre a aprovação dos candidatos a mestres. </a:t>
            </a:r>
            <a:endParaRPr sz="2220"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Distribuíam-se pelas localidades, portando a responsabilidade de </a:t>
            </a:r>
            <a:r>
              <a:rPr lang="pt-BR" sz="2220" b="1"/>
              <a:t>dar casa à escola a partir de seus próprios proventos</a:t>
            </a:r>
            <a:r>
              <a:rPr lang="pt-BR" sz="2220"/>
              <a:t> que eram diminutos.</a:t>
            </a:r>
            <a:endParaRPr sz="2220"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Em 1878, construíram alguns edifícios para escolas primárias - a construção contou com </a:t>
            </a:r>
            <a:r>
              <a:rPr lang="pt-BR" sz="2220" b="1"/>
              <a:t>os sentimentos patrióticos da população com a doação de dinheiro, terrenos e iniciativas de subscrições de </a:t>
            </a:r>
            <a:r>
              <a:rPr lang="pt-BR" sz="2220"/>
              <a:t>algumas cidades do interior.</a:t>
            </a:r>
            <a:endParaRPr sz="2220"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body" idx="4294967295"/>
          </p:nvPr>
        </p:nvSpPr>
        <p:spPr>
          <a:xfrm>
            <a:off x="0" y="692150"/>
            <a:ext cx="7467600" cy="592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Em 1931, criado Ministério da Educação e Saúde - implementação de um </a:t>
            </a:r>
            <a:r>
              <a:rPr lang="pt-BR" sz="2400" b="1"/>
              <a:t>sistema de levantamento estatístico  educacional, </a:t>
            </a:r>
            <a:r>
              <a:rPr lang="pt-BR" sz="2400"/>
              <a:t>que garantiria tanto a regularidade anual dos levantamentos quanto a sua exatidão e fidedignidade.</a:t>
            </a:r>
            <a:endParaRPr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 Inaugurar um momento em que o </a:t>
            </a:r>
            <a:r>
              <a:rPr lang="pt-BR" sz="2400" b="1"/>
              <a:t>conhecimento científico sobre a educação fundamentasse as reformas </a:t>
            </a:r>
            <a:r>
              <a:rPr lang="pt-BR" sz="2400"/>
              <a:t>que se faziam necessárias nesse campo.</a:t>
            </a:r>
            <a:endParaRPr/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 b="1"/>
              <a:t>Produção de conhecimentos sobre os sistemas de ensino remete a um maior controle do trabalho dos professores. </a:t>
            </a:r>
            <a:endParaRPr sz="2400"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body" idx="4294967295"/>
          </p:nvPr>
        </p:nvSpPr>
        <p:spPr>
          <a:xfrm>
            <a:off x="0" y="692150"/>
            <a:ext cx="7467600" cy="571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Hoje escola encontra-se permeada por contradições que </a:t>
            </a:r>
            <a:r>
              <a:rPr lang="pt-BR" sz="2000" b="1"/>
              <a:t>opõem um modo de trabalho que ainda é artesanal,</a:t>
            </a:r>
            <a:r>
              <a:rPr lang="pt-BR" sz="2000"/>
              <a:t> porque se lida com </a:t>
            </a:r>
            <a:r>
              <a:rPr lang="pt-BR" sz="2000" b="1"/>
              <a:t>múltiplas dimensões do humano</a:t>
            </a:r>
            <a:r>
              <a:rPr lang="pt-BR" sz="2000"/>
              <a:t>, a uma lógica institucional de grande escala, que pretendeu seguir modelos industriais de organização desde o início do século XX.</a:t>
            </a:r>
            <a:endParaRPr/>
          </a:p>
          <a:p>
            <a:pPr marL="228600" lvl="0" indent="-107950" algn="just" rtl="0"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107950" algn="just" rtl="0"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107950" algn="just" rtl="0"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Estatísticas educacionais têm se refinado e </a:t>
            </a:r>
            <a:r>
              <a:rPr lang="pt-BR" sz="2000" b="1"/>
              <a:t>pretenderem medir os níveis de aprendizagem em cada disciplina </a:t>
            </a:r>
            <a:r>
              <a:rPr lang="pt-BR" sz="2000"/>
              <a:t>– e continuam servindo, como no século XIX, à comparação entre países, à </a:t>
            </a:r>
            <a:r>
              <a:rPr lang="pt-BR" sz="2000" b="1"/>
              <a:t>legitimação de modelos de escolarização e ao controle do trabalho dos professores.</a:t>
            </a:r>
            <a:endParaRPr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mbria"/>
              <a:buNone/>
            </a:pPr>
            <a:r>
              <a:rPr lang="pt-BR" sz="1600" b="1"/>
              <a:t>EAD/ ENSINO REMOTO/ PANDEMIA</a:t>
            </a:r>
            <a:endParaRPr sz="1600" b="1"/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838200" y="1340768"/>
            <a:ext cx="7467600" cy="464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Cursos de formação de professores na modalidade a distância- Decreto n. 4.494/1998 abriu explicitamente o campo </a:t>
            </a:r>
            <a:r>
              <a:rPr lang="pt-BR" sz="1800" b="1"/>
              <a:t>da EaD para a iniciativa privada.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 sz="1800"/>
          </a:p>
          <a:p>
            <a:pPr marL="2286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Em seguida (a partir de 2002), a iniciativa privada se credenciou para a oferta de EaD e o fez </a:t>
            </a:r>
            <a:r>
              <a:rPr lang="pt-BR" sz="1800" b="1"/>
              <a:t>de forma avassaladora</a:t>
            </a:r>
            <a:r>
              <a:rPr lang="pt-BR" sz="1800"/>
              <a:t>.</a:t>
            </a:r>
            <a:endParaRPr/>
          </a:p>
          <a:p>
            <a:pPr marL="228600" lvl="0" indent="-12001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 sz="1800"/>
          </a:p>
          <a:p>
            <a:pPr marL="2286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Marco regulatório 2005</a:t>
            </a:r>
            <a:endParaRPr/>
          </a:p>
          <a:p>
            <a:pPr marL="228600" lvl="0" indent="-12001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 sz="1800"/>
          </a:p>
          <a:p>
            <a:pPr marL="2286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2002 a 2008 -crescimento de mais </a:t>
            </a:r>
            <a:r>
              <a:rPr lang="pt-BR" sz="1800" b="1"/>
              <a:t>de 12.000% </a:t>
            </a:r>
            <a:r>
              <a:rPr lang="pt-BR" sz="1800"/>
              <a:t>no conjunto das matrículas de educação a distância deriva especialmente do investimento privado na área - Setor público pouco investiu.</a:t>
            </a:r>
            <a:endParaRPr/>
          </a:p>
          <a:p>
            <a:pPr marL="228600" lvl="0" indent="-12001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 sz="1800"/>
          </a:p>
          <a:p>
            <a:pPr marL="2286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 o crescimento </a:t>
            </a:r>
            <a:r>
              <a:rPr lang="pt-BR" sz="1800" b="1"/>
              <a:t>das matrículas presenciais </a:t>
            </a:r>
            <a:r>
              <a:rPr lang="pt-BR" sz="1800"/>
              <a:t>apresentou uma tendência de queda, chegando a </a:t>
            </a:r>
            <a:r>
              <a:rPr lang="pt-BR" sz="1800" b="1"/>
              <a:t>índices negativos</a:t>
            </a:r>
            <a:r>
              <a:rPr lang="pt-BR" sz="1800"/>
              <a:t>.</a:t>
            </a:r>
            <a:endParaRPr/>
          </a:p>
          <a:p>
            <a:pPr marL="228600" lvl="0" indent="-12001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endParaRPr sz="1800"/>
          </a:p>
          <a:p>
            <a:pPr marL="228600" lvl="0" indent="-2286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710"/>
              <a:buChar char="0"/>
            </a:pPr>
            <a:r>
              <a:rPr lang="pt-BR" sz="1800"/>
              <a:t> o crescimento das </a:t>
            </a:r>
            <a:r>
              <a:rPr lang="pt-BR" sz="1800" b="1"/>
              <a:t>matrículas a distância </a:t>
            </a:r>
            <a:r>
              <a:rPr lang="pt-BR" sz="1800"/>
              <a:t>passou por espetaculares </a:t>
            </a:r>
            <a:r>
              <a:rPr lang="pt-BR" sz="1800" b="1"/>
              <a:t>índices positivos</a:t>
            </a:r>
            <a:r>
              <a:rPr lang="pt-BR" sz="600"/>
              <a:t>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82296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9"/>
              <a:buChar char="0"/>
            </a:pPr>
            <a:r>
              <a:rPr lang="pt-BR" sz="2220" b="1"/>
              <a:t>EaD nasce precarizada </a:t>
            </a:r>
            <a:r>
              <a:rPr lang="pt-BR" sz="2220"/>
              <a:t>– instrutores mal pagos, sem estabilidade, sem direitos autorais sobre material pedagógico produzido/ substituição por maquinas e atores.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Na rede privada, </a:t>
            </a:r>
            <a:r>
              <a:rPr lang="pt-BR" sz="2220" b="1"/>
              <a:t>69,2% </a:t>
            </a:r>
            <a:r>
              <a:rPr lang="pt-BR" sz="2220"/>
              <a:t>dos alunos de licenciatura estão na modalidade </a:t>
            </a:r>
            <a:r>
              <a:rPr lang="pt-BR" sz="2220" b="1"/>
              <a:t>à distância</a:t>
            </a:r>
            <a:r>
              <a:rPr lang="pt-BR" sz="2220"/>
              <a:t>. Nas instituições públicas, esse índice é  de 18,6%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 Média  da taxa de evasão </a:t>
            </a:r>
            <a:r>
              <a:rPr lang="pt-BR" sz="2220" b="1"/>
              <a:t>- 57% </a:t>
            </a:r>
            <a:r>
              <a:rPr lang="pt-BR" sz="2220"/>
              <a:t>em alguns cursos chega a </a:t>
            </a:r>
            <a:r>
              <a:rPr lang="pt-BR" sz="2220" b="1"/>
              <a:t>71%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Exame Nacional de Desempenho dos Estudantes (Enade) </a:t>
            </a:r>
            <a:r>
              <a:rPr lang="pt-BR" sz="2220" b="1"/>
              <a:t>-  62% </a:t>
            </a:r>
            <a:r>
              <a:rPr lang="pt-BR" sz="2220"/>
              <a:t>dos estudantes de pedagogia à distância foram "reprovados" (conceito 1 e 2)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Essas iniciativas deixaram um </a:t>
            </a:r>
            <a:r>
              <a:rPr lang="pt-BR" sz="2220" b="1"/>
              <a:t>saldo negativo </a:t>
            </a:r>
            <a:r>
              <a:rPr lang="pt-BR" sz="2220"/>
              <a:t>composto por publicidade enganosa, precarização do trabalho docente e mercantilização.</a:t>
            </a:r>
            <a:endParaRPr sz="2220"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body" idx="4294967295"/>
          </p:nvPr>
        </p:nvSpPr>
        <p:spPr>
          <a:xfrm>
            <a:off x="0" y="620688"/>
            <a:ext cx="7467600" cy="536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Docentes com formação específica na área em que atuam</a:t>
            </a:r>
            <a:endParaRPr/>
          </a:p>
          <a:p>
            <a:pPr marL="228600" lvl="0" indent="-9467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Geografia                     26%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Língua Portuguesa    56%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Matemática                  27%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Biologia                        57%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Física                               9%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Química                         13%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Língua Estrangeira     29%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Educação Física           50%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Educação Artística      20%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História                          31%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___________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MEC/INEP/2007</a:t>
            </a:r>
            <a:endParaRPr sz="2220"/>
          </a:p>
          <a:p>
            <a:pPr marL="228600" lvl="0" indent="-94678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82296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 </a:t>
            </a:r>
            <a:r>
              <a:rPr lang="pt-BR" sz="2000"/>
              <a:t>Hoje na pandemia professores tem utilizado recursos próprios para continuar ensinando.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 b="1"/>
              <a:t>O professor é a escola</a:t>
            </a:r>
            <a:r>
              <a:rPr lang="pt-BR" sz="2000"/>
              <a:t>.( como no séc. XIX)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 </a:t>
            </a:r>
            <a:r>
              <a:rPr lang="pt-BR" sz="2000" b="1"/>
              <a:t>A casa do professor é a escola</a:t>
            </a:r>
            <a:r>
              <a:rPr lang="pt-BR" sz="2000"/>
              <a:t>.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Responsáveis pela arregimentação dos alunos/ entrega de apostilas, exercícios,...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A figura do mestre - identificada com a </a:t>
            </a:r>
            <a:r>
              <a:rPr lang="pt-BR" sz="2000" b="1"/>
              <a:t>negligência e a incapacidade / culpabilidade</a:t>
            </a:r>
            <a:r>
              <a:rPr lang="pt-BR" sz="2000"/>
              <a:t> pelos parcos resultados da educação.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Precarização da formação e do trabalho do professores – agravamento dos problemas escolares, comprometimento  da saúde física e mental, crise de identidade – </a:t>
            </a:r>
            <a:r>
              <a:rPr lang="pt-BR" sz="2000" b="1"/>
              <a:t>mal-estar docente</a:t>
            </a:r>
            <a:r>
              <a:rPr lang="pt-BR" sz="2000"/>
              <a:t>.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Aprofundamento dos mecanismos de controle dos professores – meio técnico científico informacional. </a:t>
            </a:r>
            <a:endParaRPr/>
          </a:p>
          <a:p>
            <a:pPr marL="228600" lvl="0" indent="-228600" algn="just" rtl="0"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Aliar o pessimismo da razão ao otimismo da vontade!!</a:t>
            </a:r>
            <a:endParaRPr/>
          </a:p>
          <a:p>
            <a:pPr marL="228600" lvl="0" indent="-107950" algn="just" rtl="0"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83820" algn="just" rtl="0"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>
            <a:spLocks noGrp="1"/>
          </p:cNvSpPr>
          <p:nvPr>
            <p:ph type="body" idx="4294967295"/>
          </p:nvPr>
        </p:nvSpPr>
        <p:spPr>
          <a:xfrm>
            <a:off x="0" y="414450"/>
            <a:ext cx="7467600" cy="60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Banco Mundial. Professores Excelentes: Como melhorar a aprendizagem dos estudantes na América Latina e no Caribe (2014)</a:t>
            </a:r>
            <a:endParaRPr sz="2000"/>
          </a:p>
          <a:p>
            <a:pPr marL="228600" lvl="0" indent="-2349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0"/>
            </a:pPr>
            <a:r>
              <a:rPr lang="pt-BR" sz="2000"/>
              <a:t>Bauman, Zygmunt. </a:t>
            </a:r>
            <a:r>
              <a:rPr lang="pt-BR" sz="2000" b="1"/>
              <a:t>Estranhos à nossa porta.</a:t>
            </a:r>
            <a:r>
              <a:rPr lang="pt-BR" sz="2000"/>
              <a:t>Rio de Janeiro: Zahar, 2017. 119 p.</a:t>
            </a:r>
            <a:endParaRPr sz="2000"/>
          </a:p>
          <a:p>
            <a:pPr marL="228600" lvl="0" indent="-2349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0"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BRASIL, Ministério da Educação. Conselho Nacional de Educação/Câmara de Educação Básica. </a:t>
            </a:r>
            <a:r>
              <a:rPr lang="pt-BR" sz="2000" b="1"/>
              <a:t>Escassez de professores do ensino médio: propostas estruturais e emergenciais</a:t>
            </a:r>
            <a:r>
              <a:rPr lang="pt-BR" sz="2000"/>
              <a:t>, maio 2007.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LAWN, Martin. </a:t>
            </a:r>
            <a:r>
              <a:rPr lang="pt-BR" sz="2000" b="1"/>
              <a:t>Os professores e a fabricação de identidades</a:t>
            </a:r>
            <a:r>
              <a:rPr lang="pt-BR" sz="2000"/>
              <a:t>. IN: NÓVOA, António &amp; SCHRIEWER, Jürgen. A difusão mundial da escola. Educa e Autores, Lisboa, 2000.</a:t>
            </a:r>
            <a:endParaRPr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 LUGLI, Rosário S. G &amp; GIGLIO, Célia Maria B. </a:t>
            </a:r>
            <a:r>
              <a:rPr lang="pt-BR" sz="2000" b="1"/>
              <a:t>Quando o mapa produz o território: o conhecimento estatal sobre o ensino</a:t>
            </a:r>
            <a:r>
              <a:rPr lang="pt-BR" sz="2000"/>
              <a:t>. In; CATANI, Denice B. GATTI JUNIOR, Décio. (Orgs.) O que a escola faz? Elementos para a compreensão da vida escolar. Uberlândia: EDUFU, 2019.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4294967295"/>
          </p:nvPr>
        </p:nvSpPr>
        <p:spPr>
          <a:xfrm>
            <a:off x="0" y="476250"/>
            <a:ext cx="8229600" cy="568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pt-BR" b="1"/>
              <a:t>Neoliberalismo e Educação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Contemporaneidade – </a:t>
            </a:r>
            <a:r>
              <a:rPr lang="pt-BR" b="1"/>
              <a:t>acentua-se </a:t>
            </a:r>
            <a:r>
              <a:rPr lang="pt-BR"/>
              <a:t>as diferentes formas de exploração do trabalho: </a:t>
            </a:r>
            <a:endParaRPr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terceirização/precarização/desemprego/trabalho domiciliar/cooperativismo/empreendedorismo/informalidade –  se constitui em formas de aumento dos lucros das grandes empresas</a:t>
            </a:r>
            <a:endParaRPr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Controle/ajustamento/desempenho/produtividade/praticismo a serviço da lógica da reprodução do capital.</a:t>
            </a:r>
            <a:endParaRPr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Estado segue a lógica – Reforma trabalhista/Reforma Administrativa/PEC 55/Reforma da Previdência...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8229600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A concepção de políticas públicas- têm obedecido às orientações dos organismos multilaterais, sobretudo do </a:t>
            </a:r>
            <a:r>
              <a:rPr lang="pt-BR" sz="2220" b="1"/>
              <a:t>BM /OCDE/UNESCO </a:t>
            </a:r>
            <a:r>
              <a:rPr lang="pt-BR" sz="2220"/>
              <a:t>–cabe  ao poder central a elaboração e desenvolvimento do currículo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 b="1"/>
              <a:t>Crise da educação</a:t>
            </a:r>
            <a:r>
              <a:rPr lang="pt-BR" sz="2220"/>
              <a:t>: crise de eficiência, eficácia produtividade e qualidade – interpretada como crise de gestão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Crise se explica pela ineficácia do Estado em gerir as políticas públicas – burocracia/práticas clientelistas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 b="1"/>
              <a:t>Desafio gerencial </a:t>
            </a:r>
            <a:r>
              <a:rPr lang="pt-BR" sz="2220"/>
              <a:t>– necessidade de instituir mecanismos de controle de eficiência, eficácia e produtividade</a:t>
            </a:r>
            <a:endParaRPr/>
          </a:p>
          <a:p>
            <a:pPr marL="228600" lvl="0" indent="-94678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Mercado de trabalho que orienta as decisões da política educacional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4294967295"/>
          </p:nvPr>
        </p:nvSpPr>
        <p:spPr>
          <a:xfrm>
            <a:off x="0" y="765175"/>
            <a:ext cx="8229600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Crise também é explicada </a:t>
            </a:r>
            <a:r>
              <a:rPr lang="pt-BR" sz="2400" b="1"/>
              <a:t>pela má formação dos professores</a:t>
            </a:r>
            <a:r>
              <a:rPr lang="pt-BR" sz="2400"/>
              <a:t> - culpabilizados pelos parcos resultados da educação.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Universidades públicas criticadas – formação docentes </a:t>
            </a:r>
            <a:r>
              <a:rPr lang="pt-BR" sz="2400" b="1"/>
              <a:t>excessivamente teórica e ideológica</a:t>
            </a:r>
            <a:r>
              <a:rPr lang="pt-BR" sz="2400"/>
              <a:t>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 Fora das universidades -</a:t>
            </a:r>
            <a:r>
              <a:rPr lang="pt-BR" sz="2400" b="1"/>
              <a:t>Processo de desintelectuação </a:t>
            </a:r>
            <a:r>
              <a:rPr lang="pt-BR" sz="2400"/>
              <a:t>–  formação essencialmente prática/despolitizada voltada para instrumentalização  para o domínio de competências.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 sz="2400"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sz="2400"/>
              <a:t>Ênfase na </a:t>
            </a:r>
            <a:r>
              <a:rPr lang="pt-BR" sz="2400" b="1"/>
              <a:t>formação continuada</a:t>
            </a:r>
            <a:r>
              <a:rPr lang="pt-BR" sz="2400"/>
              <a:t>/ setor privado de ensino superior responsável majoritariamente pela </a:t>
            </a:r>
            <a:r>
              <a:rPr lang="pt-BR" sz="2400" b="1"/>
              <a:t>formação inicial.(EaD)</a:t>
            </a:r>
            <a:endParaRPr/>
          </a:p>
          <a:p>
            <a:pPr marL="228600" lvl="0" indent="-8382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838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body" idx="4294967295"/>
          </p:nvPr>
        </p:nvSpPr>
        <p:spPr>
          <a:xfrm>
            <a:off x="0" y="549275"/>
            <a:ext cx="8229600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80"/>
              <a:buChar char="0"/>
            </a:pPr>
            <a:r>
              <a:rPr lang="pt-BR" b="1"/>
              <a:t>Estratégias neotecnicistas </a:t>
            </a:r>
            <a:r>
              <a:rPr lang="pt-BR"/>
              <a:t>de reforma curricular – habilidades e competências;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Transferir a educação da esfera pública para a esfera do mercado- educação de resultados;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Inventivo de </a:t>
            </a:r>
            <a:r>
              <a:rPr lang="pt-BR" b="1"/>
              <a:t>cursos a distância</a:t>
            </a:r>
            <a:r>
              <a:rPr lang="pt-BR"/>
              <a:t>;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Sistema de </a:t>
            </a:r>
            <a:r>
              <a:rPr lang="pt-BR" b="1"/>
              <a:t>avaliação/certificação</a:t>
            </a:r>
            <a:r>
              <a:rPr lang="pt-BR"/>
              <a:t> dos professores/responsabilização pelo processo de formação;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b="1"/>
              <a:t>Salários diferenciados </a:t>
            </a:r>
            <a:r>
              <a:rPr lang="pt-BR"/>
              <a:t>– por competência e desempenho;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 b="1"/>
              <a:t>Redução do número de professores</a:t>
            </a:r>
            <a:r>
              <a:rPr lang="pt-BR"/>
              <a:t>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Enfraquecimento dos </a:t>
            </a:r>
            <a:r>
              <a:rPr lang="pt-BR" b="1"/>
              <a:t>sindicatos </a:t>
            </a:r>
            <a:r>
              <a:rPr lang="pt-BR"/>
              <a:t>(América Latina);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Recompensas profissionais e financeiras ( bônus e gratificações) ligadas a </a:t>
            </a:r>
            <a:r>
              <a:rPr lang="pt-BR" b="1"/>
              <a:t>política de responsabilização</a:t>
            </a:r>
            <a:r>
              <a:rPr lang="pt-BR"/>
              <a:t>;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Char char="0"/>
            </a:pPr>
            <a:r>
              <a:rPr lang="pt-BR"/>
              <a:t>Ajuda financeira/técnica a países que promovam os </a:t>
            </a:r>
            <a:r>
              <a:rPr lang="pt-BR" b="1"/>
              <a:t>resultados da aprendizagem</a:t>
            </a:r>
            <a:r>
              <a:rPr lang="pt-BR"/>
              <a:t>;</a:t>
            </a:r>
            <a:endParaRPr/>
          </a:p>
          <a:p>
            <a:pPr marL="228600" lvl="0" indent="-838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  <a:p>
            <a:pPr marL="228600" lvl="0" indent="-838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mbria"/>
              <a:buNone/>
            </a:pPr>
            <a:r>
              <a:rPr lang="pt-BR" sz="2800" b="1"/>
              <a:t>Docência identidade e controle</a:t>
            </a:r>
            <a:endParaRPr sz="2800" b="1"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4294967295"/>
          </p:nvPr>
        </p:nvSpPr>
        <p:spPr>
          <a:xfrm>
            <a:off x="0" y="1219200"/>
            <a:ext cx="8229600" cy="493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67"/>
              <a:buChar char="0"/>
            </a:pPr>
            <a:r>
              <a:rPr lang="pt-BR" sz="1860" b="1"/>
              <a:t>Os organismos internacionais </a:t>
            </a:r>
            <a:r>
              <a:rPr lang="pt-BR" sz="1860"/>
              <a:t>e os governos enfraquecem os professores </a:t>
            </a:r>
            <a:r>
              <a:rPr lang="pt-BR" sz="1860" b="1"/>
              <a:t>materialmente </a:t>
            </a:r>
            <a:r>
              <a:rPr lang="pt-BR" sz="1860"/>
              <a:t>(salários/sindicatos) </a:t>
            </a:r>
            <a:r>
              <a:rPr lang="pt-BR" sz="1860" b="1"/>
              <a:t>e simbolicamente </a:t>
            </a:r>
            <a:r>
              <a:rPr lang="pt-BR" sz="1860"/>
              <a:t>(facilitador/tarefeiro/cumpridor de currículos)</a:t>
            </a:r>
            <a:endParaRPr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  <a:p>
            <a:pPr marL="228600" lvl="0" indent="-228600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Char char="0"/>
            </a:pPr>
            <a:r>
              <a:rPr lang="pt-BR" sz="1860"/>
              <a:t>Criando uma identidade  como </a:t>
            </a:r>
            <a:r>
              <a:rPr lang="pt-BR" sz="1860" b="1"/>
              <a:t>forma de moldar, gerir e controlar </a:t>
            </a:r>
            <a:r>
              <a:rPr lang="pt-BR" sz="1860"/>
              <a:t>professores – Discurso de governação dos professores - identidade dos professores é elaborada através do discurso político, dos regulamentos, serviços, programas de formação,  currículos, intervenção na mídia...</a:t>
            </a:r>
            <a:endParaRPr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  <a:p>
            <a:pPr marL="228600" lvl="0" indent="-228600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Char char="0"/>
            </a:pPr>
            <a:r>
              <a:rPr lang="pt-BR" sz="1860"/>
              <a:t>Professores  - em geral </a:t>
            </a:r>
            <a:r>
              <a:rPr lang="pt-BR" sz="1860" b="1"/>
              <a:t>invisíveis </a:t>
            </a:r>
            <a:r>
              <a:rPr lang="pt-BR" sz="1860"/>
              <a:t>em descrições dos sistemas educativos, como “elementos neutros”, uma </a:t>
            </a:r>
            <a:r>
              <a:rPr lang="pt-BR" sz="1860" b="1"/>
              <a:t>massa imutável e indiferenciada que permanece constante ao longo do tempo e do espaço.</a:t>
            </a:r>
            <a:endParaRPr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 b="1"/>
          </a:p>
          <a:p>
            <a:pPr marL="228600" lvl="0" indent="-228600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Char char="0"/>
            </a:pPr>
            <a:r>
              <a:rPr lang="pt-BR" sz="1860"/>
              <a:t>Professores aparecem com destaque quando existe de alguma forma um </a:t>
            </a:r>
            <a:r>
              <a:rPr lang="pt-BR" sz="1860" b="1"/>
              <a:t>pânico moral</a:t>
            </a:r>
            <a:r>
              <a:rPr lang="pt-BR" sz="1860"/>
              <a:t> (Bauman) sentimento de ameaça ao bem estar da sociedade - neste momento estão em primeiro plano, escrutinados e reprovados</a:t>
            </a:r>
            <a:endParaRPr/>
          </a:p>
          <a:p>
            <a:pPr marL="0" lvl="0" indent="0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  <a:p>
            <a:pPr marL="228600" lvl="0" indent="-116395" algn="just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SzPts val="1767"/>
              <a:buNone/>
            </a:pPr>
            <a:endParaRPr sz="186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body" idx="4294967295"/>
          </p:nvPr>
        </p:nvSpPr>
        <p:spPr>
          <a:xfrm>
            <a:off x="0" y="476672"/>
            <a:ext cx="8229600" cy="564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A “escola de massa” se desenvolveu no século passado de forma significativa</a:t>
            </a:r>
            <a:endParaRPr sz="2000"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Os professores  cresceram em número – grupo socialmente instável com baixos rendimentos mas com formação superior, </a:t>
            </a:r>
            <a:endParaRPr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/>
              <a:t>.O que fazem ou deixam de fazer, na sala de aula e na sociedade, suas ideias e as pessoas às quais se associam – causa pânico</a:t>
            </a:r>
            <a:endParaRPr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10795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2286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Char char="0"/>
            </a:pPr>
            <a:r>
              <a:rPr lang="pt-BR" sz="2000" b="1"/>
              <a:t>Pânico</a:t>
            </a:r>
            <a:r>
              <a:rPr lang="pt-BR" sz="2000"/>
              <a:t> acerca do perigo social que eles representam – selecionar os professores e controlar o seu trabalho  passa a ser visto com muito importante.</a:t>
            </a:r>
            <a:endParaRPr/>
          </a:p>
          <a:p>
            <a:pPr marL="228600" lvl="0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  <a:p>
            <a:pPr marL="228600" lvl="0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 b="1"/>
          </a:p>
          <a:p>
            <a:pPr marL="228600" lvl="0" indent="-107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body" idx="4294967295"/>
          </p:nvPr>
        </p:nvSpPr>
        <p:spPr>
          <a:xfrm>
            <a:off x="0" y="620713"/>
            <a:ext cx="8229600" cy="521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1699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58"/>
              <a:buNone/>
            </a:pPr>
            <a:endParaRPr sz="1850"/>
          </a:p>
          <a:p>
            <a:pPr marL="228600" lvl="0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Char char="0"/>
            </a:pPr>
            <a:r>
              <a:rPr lang="pt-BR" sz="1850"/>
              <a:t>Profissional moderno  - pós guerra educação como um bem público estado de bem-estar social –  experiências  e personalidades ajustadas aos novos tipos de escolas – </a:t>
            </a:r>
            <a:r>
              <a:rPr lang="pt-BR" sz="1850" b="1"/>
              <a:t>mudança de gênero </a:t>
            </a:r>
            <a:r>
              <a:rPr lang="pt-BR" sz="1850"/>
              <a:t>– do masculino para o feminino – papel pastoral e de bem-estar . </a:t>
            </a:r>
            <a:endParaRPr/>
          </a:p>
          <a:p>
            <a:pPr marL="228600" lvl="0" indent="-116998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endParaRPr sz="1850"/>
          </a:p>
          <a:p>
            <a:pPr marL="228600" lvl="0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Char char="0"/>
            </a:pPr>
            <a:r>
              <a:rPr lang="pt-BR" sz="1850"/>
              <a:t>Atualmente – identidade baseada na sala de aula e na escola, complexidade e flexibilidade – novos papéis e tarefas – incremento dos standards e nível de sucesso dos alunos </a:t>
            </a:r>
            <a:r>
              <a:rPr lang="pt-BR" sz="1850" b="1"/>
              <a:t>– julgado e avaliado frequentemente</a:t>
            </a:r>
            <a:r>
              <a:rPr lang="pt-BR" sz="1850"/>
              <a:t>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endParaRPr sz="1850"/>
          </a:p>
          <a:p>
            <a:pPr marL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endParaRPr sz="1850"/>
          </a:p>
          <a:p>
            <a:pPr marL="228600" lvl="0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Char char="0"/>
            </a:pPr>
            <a:r>
              <a:rPr lang="pt-BR" sz="1850"/>
              <a:t>Novo aspecto do trabalho docente importado das </a:t>
            </a:r>
            <a:r>
              <a:rPr lang="pt-BR" sz="1850" b="1"/>
              <a:t>práticas empresarias </a:t>
            </a:r>
            <a:r>
              <a:rPr lang="pt-BR" sz="1850"/>
              <a:t>e das companhias privadas – modelos competitivos e diferenciados – massa de empregados que pela competição se diferenciam.</a:t>
            </a:r>
            <a:endParaRPr/>
          </a:p>
          <a:p>
            <a:pPr marL="228600" lvl="0" indent="-116998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None/>
            </a:pPr>
            <a:endParaRPr sz="1850"/>
          </a:p>
          <a:p>
            <a:pPr marL="228600" lvl="0" indent="-22860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SzPts val="1758"/>
              <a:buChar char="0"/>
            </a:pPr>
            <a:r>
              <a:rPr lang="pt-BR" sz="1850"/>
              <a:t>-  </a:t>
            </a:r>
            <a:r>
              <a:rPr lang="pt-BR" sz="1850" b="1"/>
              <a:t>Nova filantropia </a:t>
            </a:r>
            <a:r>
              <a:rPr lang="pt-BR" sz="1850"/>
              <a:t>- Criação  de fundações – que buscam </a:t>
            </a:r>
            <a:r>
              <a:rPr lang="pt-BR" sz="1850" b="1"/>
              <a:t>controlar a gestão </a:t>
            </a:r>
            <a:r>
              <a:rPr lang="pt-BR" sz="1850"/>
              <a:t>dos processos educativos: Instituto Ayrton Senna, Todos pela Educação, Fundação Lemann, Instituto Inspirare, Instituto Unibanco, Fundação Itaú,  Instituto Natura...</a:t>
            </a:r>
            <a:endParaRPr sz="185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4294967295"/>
          </p:nvPr>
        </p:nvSpPr>
        <p:spPr>
          <a:xfrm>
            <a:off x="0" y="476250"/>
            <a:ext cx="7467600" cy="59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Dois momentos importantes para compreender a constituição dos mecanismos de controle estatístico e estatal sobre as escolas e os professores</a:t>
            </a:r>
            <a:endParaRPr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  1- </a:t>
            </a:r>
            <a:r>
              <a:rPr lang="pt-BR" sz="2220" b="1"/>
              <a:t>A criação da Inspetoria de Ensino na São Paulo </a:t>
            </a:r>
            <a:r>
              <a:rPr lang="pt-BR" sz="2220"/>
              <a:t>(Inspetores /Supervisores Delegado de Ensino)em meados do século XIX, compreendida como instrumento inicial de construção das estatísticas do ensino na Província</a:t>
            </a:r>
            <a:endParaRPr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2 - </a:t>
            </a:r>
            <a:r>
              <a:rPr lang="pt-BR" sz="2220" b="1"/>
              <a:t>A organização das estatísticas nacionais sobre a educação na década de 1930.</a:t>
            </a:r>
            <a:endParaRPr/>
          </a:p>
          <a:p>
            <a:pPr marL="228600" lvl="0" indent="-94678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None/>
            </a:pPr>
            <a:endParaRPr sz="2220"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A década de 1850 escolas mesclam imagens de uma instituição redentora – que possui uma missão civilizatória –  a ser também civilizada.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SzPts val="2109"/>
              <a:buChar char="0"/>
            </a:pPr>
            <a:r>
              <a:rPr lang="pt-BR" sz="2220"/>
              <a:t> Os mestres aparecem não só como obreiros do progresso, mas também como negligentes e incapazes, portadores de um conjunto de problemas e vícios a corrigir.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book">
  <a:themeElements>
    <a:clrScheme name="Sketchbook">
      <a:dk1>
        <a:srgbClr val="000000"/>
      </a:dk1>
      <a:lt1>
        <a:srgbClr val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Apresentação na tela (4:3)</PresentationFormat>
  <Paragraphs>155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Cambria</vt:lpstr>
      <vt:lpstr>Sketchbook</vt:lpstr>
      <vt:lpstr>Docência: identidade e controle</vt:lpstr>
      <vt:lpstr>Apresentação do PowerPoint</vt:lpstr>
      <vt:lpstr>Apresentação do PowerPoint</vt:lpstr>
      <vt:lpstr>Apresentação do PowerPoint</vt:lpstr>
      <vt:lpstr>Apresentação do PowerPoint</vt:lpstr>
      <vt:lpstr>Docência identidade e controle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EAD/ ENSINO REMOTO/ PANDEMIA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Docência: identidade e controle</dc:title>
  <dc:creator>Núria</dc:creator>
  <cp:lastModifiedBy>User</cp:lastModifiedBy>
  <cp:revision>1</cp:revision>
  <dcterms:created xsi:type="dcterms:W3CDTF">2018-04-09T23:22:00Z</dcterms:created>
  <dcterms:modified xsi:type="dcterms:W3CDTF">2021-05-04T22:39:18Z</dcterms:modified>
</cp:coreProperties>
</file>