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59" r:id="rId8"/>
    <p:sldId id="264" r:id="rId9"/>
    <p:sldId id="265" r:id="rId10"/>
    <p:sldId id="266" r:id="rId11"/>
    <p:sldId id="267" r:id="rId12"/>
    <p:sldId id="268"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779" autoAdjust="0"/>
    <p:restoredTop sz="94660"/>
  </p:normalViewPr>
  <p:slideViewPr>
    <p:cSldViewPr snapToGrid="0">
      <p:cViewPr varScale="1">
        <p:scale>
          <a:sx n="66" d="100"/>
          <a:sy n="66" d="100"/>
        </p:scale>
        <p:origin x="90" y="210"/>
      </p:cViewPr>
      <p:guideLst/>
    </p:cSldViewPr>
  </p:slideViewPr>
  <p:notesTextViewPr>
    <p:cViewPr>
      <p:scale>
        <a:sx n="1" d="1"/>
        <a:sy n="1" d="1"/>
      </p:scale>
      <p:origin x="0" y="0"/>
    </p:cViewPr>
  </p:notesTextViewPr>
  <p:sorterViewPr>
    <p:cViewPr>
      <p:scale>
        <a:sx n="100" d="100"/>
        <a:sy n="100" d="100"/>
      </p:scale>
      <p:origin x="0" y="-24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84869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4564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10325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10932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102567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7237ECC-7F3A-4EB8-9829-7E18CF9D6CDF}" type="datetimeFigureOut">
              <a:rPr lang="pt-BR" smtClean="0"/>
              <a:t>20/04/2017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366332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7237ECC-7F3A-4EB8-9829-7E18CF9D6CDF}" type="datetimeFigureOut">
              <a:rPr lang="pt-BR" smtClean="0"/>
              <a:t>20/04/2017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15217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7237ECC-7F3A-4EB8-9829-7E18CF9D6CDF}" type="datetimeFigureOut">
              <a:rPr lang="pt-BR" smtClean="0"/>
              <a:t>20/04/2017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4148102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7237ECC-7F3A-4EB8-9829-7E18CF9D6CDF}" type="datetimeFigureOut">
              <a:rPr lang="pt-BR" smtClean="0"/>
              <a:t>20/04/2017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168820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237ECC-7F3A-4EB8-9829-7E18CF9D6CDF}" type="datetimeFigureOut">
              <a:rPr lang="pt-BR" smtClean="0"/>
              <a:t>20/04/2017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52530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E7237ECC-7F3A-4EB8-9829-7E18CF9D6CDF}" type="datetimeFigureOut">
              <a:rPr lang="pt-BR" smtClean="0"/>
              <a:t>20/04/2017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43DFA18-34C4-4D44-9E8F-4784D9794119}" type="slidenum">
              <a:rPr lang="pt-BR" smtClean="0"/>
              <a:t>‹nº›</a:t>
            </a:fld>
            <a:endParaRPr lang="pt-BR"/>
          </a:p>
        </p:txBody>
      </p:sp>
    </p:spTree>
    <p:extLst>
      <p:ext uri="{BB962C8B-B14F-4D97-AF65-F5344CB8AC3E}">
        <p14:creationId xmlns:p14="http://schemas.microsoft.com/office/powerpoint/2010/main" val="248343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37ECC-7F3A-4EB8-9829-7E18CF9D6CDF}" type="datetimeFigureOut">
              <a:rPr lang="pt-BR" smtClean="0"/>
              <a:t>20/04/2017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DFA18-34C4-4D44-9E8F-4784D9794119}" type="slidenum">
              <a:rPr lang="pt-BR" smtClean="0"/>
              <a:t>‹nº›</a:t>
            </a:fld>
            <a:endParaRPr lang="pt-BR"/>
          </a:p>
        </p:txBody>
      </p:sp>
    </p:spTree>
    <p:extLst>
      <p:ext uri="{BB962C8B-B14F-4D97-AF65-F5344CB8AC3E}">
        <p14:creationId xmlns:p14="http://schemas.microsoft.com/office/powerpoint/2010/main" val="2290442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lanalto.gov.br/ccivil_03/LEIS/LEIS_2001/L10257.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a:t>Imprescritibilidade de bens públicos</a:t>
            </a:r>
          </a:p>
        </p:txBody>
      </p:sp>
      <p:sp>
        <p:nvSpPr>
          <p:cNvPr id="3" name="Subtítulo 2"/>
          <p:cNvSpPr>
            <a:spLocks noGrp="1"/>
          </p:cNvSpPr>
          <p:nvPr>
            <p:ph type="subTitle" idx="1"/>
          </p:nvPr>
        </p:nvSpPr>
        <p:spPr/>
        <p:txBody>
          <a:bodyPr/>
          <a:lstStyle/>
          <a:p>
            <a:endParaRPr lang="pt-BR" dirty="0"/>
          </a:p>
          <a:p>
            <a:r>
              <a:rPr lang="pt-BR" dirty="0"/>
              <a:t>Faculdade de Direito da USP</a:t>
            </a:r>
          </a:p>
          <a:p>
            <a:r>
              <a:rPr lang="pt-BR" dirty="0"/>
              <a:t>20 de abril de 2017</a:t>
            </a:r>
          </a:p>
        </p:txBody>
      </p:sp>
    </p:spTree>
    <p:extLst>
      <p:ext uri="{BB962C8B-B14F-4D97-AF65-F5344CB8AC3E}">
        <p14:creationId xmlns:p14="http://schemas.microsoft.com/office/powerpoint/2010/main" val="131129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t>É possível a usucapião de área situada em terreno de marinha?</a:t>
            </a:r>
          </a:p>
        </p:txBody>
      </p:sp>
      <p:sp>
        <p:nvSpPr>
          <p:cNvPr id="3" name="Espaço Reservado para Conteúdo 2"/>
          <p:cNvSpPr>
            <a:spLocks noGrp="1"/>
          </p:cNvSpPr>
          <p:nvPr>
            <p:ph idx="1"/>
          </p:nvPr>
        </p:nvSpPr>
        <p:spPr>
          <a:xfrm>
            <a:off x="838200" y="1825625"/>
            <a:ext cx="10876722" cy="4826966"/>
          </a:xfrm>
        </p:spPr>
        <p:txBody>
          <a:bodyPr>
            <a:normAutofit fontScale="55000" lnSpcReduction="20000"/>
          </a:bodyPr>
          <a:lstStyle/>
          <a:p>
            <a:pPr marL="0" indent="0">
              <a:buNone/>
            </a:pPr>
            <a:r>
              <a:rPr lang="pt-BR" b="1" dirty="0"/>
              <a:t>REFINAMENTO DA QUESTÃO</a:t>
            </a:r>
          </a:p>
          <a:p>
            <a:pPr marL="0" indent="0">
              <a:buNone/>
            </a:pPr>
            <a:r>
              <a:rPr lang="pt-BR" dirty="0"/>
              <a:t>É possível a declaração da usucapião de área tida pela União como passível de eventualmente vir a ser considerada terreno de marinha,  em posterior demarcação que poderá vir a ser realizada pela Secretaria do Patrimônio da União - SPU, delimitando, no local, as áreas que constituem bem público.</a:t>
            </a:r>
          </a:p>
          <a:p>
            <a:pPr marL="0" indent="0">
              <a:buNone/>
            </a:pPr>
            <a:endParaRPr lang="pt-BR" b="1" dirty="0"/>
          </a:p>
          <a:p>
            <a:pPr marL="0" indent="0">
              <a:buNone/>
            </a:pPr>
            <a:r>
              <a:rPr lang="pt-BR" b="1" dirty="0"/>
              <a:t>NÃO</a:t>
            </a:r>
          </a:p>
          <a:p>
            <a:r>
              <a:rPr lang="pt-BR" dirty="0"/>
              <a:t>Os terrenos de marinha e os seus acrescidos são bens da União (CF, art. 20, VII)</a:t>
            </a:r>
          </a:p>
          <a:p>
            <a:pPr marL="0" indent="0">
              <a:buNone/>
            </a:pPr>
            <a:endParaRPr lang="pt-BR" dirty="0"/>
          </a:p>
          <a:p>
            <a:r>
              <a:rPr lang="pt-BR" dirty="0"/>
              <a:t>Entendimento da Delegacia de Patrimônio – DPU da União, que considera como presumidamente de marinha a faixa de 190 metros contada da preamar médio atual, relativamente aos locais onde não tenha havido regular demarcação.</a:t>
            </a:r>
          </a:p>
          <a:p>
            <a:endParaRPr lang="pt-BR" dirty="0"/>
          </a:p>
          <a:p>
            <a:r>
              <a:rPr lang="pt-BR" dirty="0"/>
              <a:t>Em se tratando de propriedade pública, a usucapião é vedada. A localização da área (terreno de marinha) é caracterizado de situação de indisponibilidade ou imprescritibilidade, por haver presunção constitucional e legal de que o bem é público.</a:t>
            </a:r>
          </a:p>
          <a:p>
            <a:endParaRPr lang="pt-BR" b="1" dirty="0"/>
          </a:p>
          <a:p>
            <a:pPr marL="0" indent="0">
              <a:buNone/>
            </a:pPr>
            <a:r>
              <a:rPr lang="pt-BR" b="1" dirty="0"/>
              <a:t>SIM</a:t>
            </a:r>
          </a:p>
          <a:p>
            <a:r>
              <a:rPr lang="pt-BR" dirty="0"/>
              <a:t>A presunção de que uma área esteja localizada em terreno de marinha é relativa e não absoluta.</a:t>
            </a:r>
          </a:p>
          <a:p>
            <a:pPr marL="0" indent="0">
              <a:buNone/>
            </a:pPr>
            <a:endParaRPr lang="pt-BR" dirty="0"/>
          </a:p>
          <a:p>
            <a:r>
              <a:rPr lang="pt-BR" dirty="0"/>
              <a:t>A área </a:t>
            </a:r>
            <a:r>
              <a:rPr lang="pt-BR" dirty="0" err="1"/>
              <a:t>usucapienda</a:t>
            </a:r>
            <a:r>
              <a:rPr lang="pt-BR" dirty="0"/>
              <a:t> não está localizada nas proximidades do mar, distando, nos termos da perícia, 150 metros do Oceano Atlântico, fato este que se soma para enfraquecer a presunção criada pela União.  </a:t>
            </a:r>
          </a:p>
          <a:p>
            <a:pPr lvl="1"/>
            <a:endParaRPr lang="pt-BR" dirty="0"/>
          </a:p>
        </p:txBody>
      </p:sp>
    </p:spTree>
    <p:extLst>
      <p:ext uri="{BB962C8B-B14F-4D97-AF65-F5344CB8AC3E}">
        <p14:creationId xmlns:p14="http://schemas.microsoft.com/office/powerpoint/2010/main" val="1945779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b="1" dirty="0"/>
              <a:t>Decreto-Lei 9.760, de 1946 </a:t>
            </a:r>
          </a:p>
        </p:txBody>
      </p:sp>
      <p:sp>
        <p:nvSpPr>
          <p:cNvPr id="3" name="Espaço Reservado para Conteúdo 2"/>
          <p:cNvSpPr>
            <a:spLocks noGrp="1"/>
          </p:cNvSpPr>
          <p:nvPr>
            <p:ph idx="1"/>
          </p:nvPr>
        </p:nvSpPr>
        <p:spPr>
          <a:xfrm>
            <a:off x="838200" y="1524000"/>
            <a:ext cx="10515600" cy="5036457"/>
          </a:xfrm>
        </p:spPr>
        <p:txBody>
          <a:bodyPr>
            <a:normAutofit fontScale="70000" lnSpcReduction="20000"/>
          </a:bodyPr>
          <a:lstStyle/>
          <a:p>
            <a:pPr marL="0" indent="0">
              <a:buNone/>
            </a:pPr>
            <a:endParaRPr lang="pt-BR" dirty="0"/>
          </a:p>
          <a:p>
            <a:pPr marL="0" indent="0">
              <a:buNone/>
            </a:pPr>
            <a:r>
              <a:rPr lang="pt-BR" dirty="0"/>
              <a:t>Art. 1º Incluem-se entre os bens imóveis da União: a) os terrenos de marinha e seus acrescidos.</a:t>
            </a:r>
          </a:p>
          <a:p>
            <a:pPr marL="0" indent="0">
              <a:buNone/>
            </a:pPr>
            <a:r>
              <a:rPr lang="pt-BR" dirty="0"/>
              <a:t>Art. 2º São terrenos de marinha, em uma profundidade de 33 (trinta e três) metros, medidos horizontalmente, para a parte da terra, da posição da linha do preamar-médio de 1831: a) os situados no continente, na costa marítima e nas margens dos rios e lagoas, até onde se faça sentir a influência das marés; b) os que contornam as ilhas situadas em zona onde se faça sentir a influência das marés. Parágrafo único. Para os efeitos </a:t>
            </a:r>
            <a:r>
              <a:rPr lang="pt-BR" dirty="0" err="1"/>
              <a:t>dêste</a:t>
            </a:r>
            <a:r>
              <a:rPr lang="pt-BR" dirty="0"/>
              <a:t> artigo a influência das marés é caracterizada pela oscilação periódica de 5 (cinco) centímetros pelo menos, do nível das águas, que ocorra em qualquer época do ano.</a:t>
            </a:r>
          </a:p>
          <a:p>
            <a:pPr marL="0" indent="0">
              <a:buNone/>
            </a:pPr>
            <a:r>
              <a:rPr lang="pt-BR" dirty="0"/>
              <a:t>Art. 9º É da competência do Serviço do Patrimônio da União (S.P.U.) a determinação da posição das linhas do preamar médio do ano de 1831 e da média das enchentes ordinárias.</a:t>
            </a:r>
          </a:p>
          <a:p>
            <a:pPr marL="0" indent="0">
              <a:buNone/>
            </a:pPr>
            <a:r>
              <a:rPr lang="pt-BR" dirty="0"/>
              <a:t>Art. 10. A determinação será feita à vista de documentos e plantas de autenticidade irrecusável, relativos àquele ano, ou, quando não obtidos, a época que do mesmo se aproxime.</a:t>
            </a:r>
          </a:p>
          <a:p>
            <a:pPr marL="0" indent="0">
              <a:buNone/>
            </a:pPr>
            <a:r>
              <a:rPr lang="pt-BR" dirty="0"/>
              <a:t>Art. 13. De posse </a:t>
            </a:r>
            <a:r>
              <a:rPr lang="pt-BR" dirty="0" err="1"/>
              <a:t>dêsses</a:t>
            </a:r>
            <a:r>
              <a:rPr lang="pt-BR" dirty="0"/>
              <a:t> e outros documentos, que se esforçará por obter, e após a realização dos trabalhos topográficos que se fizerem necessários, o Chefe do órgão local do S. P. U. determinará a posição da linha em despacho de que, por edital com o prazo de 10 (dez) dias, dará ciência aos interessados para oferecimento de quaisquer impugnações. Parágrafo único. Tomando conhecimento das impugnações porventura apresentadas, a autoridade a que se refere </a:t>
            </a:r>
            <a:r>
              <a:rPr lang="pt-BR" dirty="0" err="1"/>
              <a:t>êste</a:t>
            </a:r>
            <a:r>
              <a:rPr lang="pt-BR" dirty="0"/>
              <a:t> artigo reexaminará o assunto, e, se confirmar a sua decisão, recorrerá </a:t>
            </a:r>
            <a:r>
              <a:rPr lang="pt-BR" dirty="0" err="1"/>
              <a:t>ex-offício</a:t>
            </a:r>
            <a:r>
              <a:rPr lang="pt-BR" dirty="0"/>
              <a:t> para o Diretor do S. P. U., sem prejuízo do recurso da parte interessada.</a:t>
            </a:r>
          </a:p>
          <a:p>
            <a:endParaRPr lang="pt-BR" dirty="0"/>
          </a:p>
        </p:txBody>
      </p:sp>
    </p:spTree>
    <p:extLst>
      <p:ext uri="{BB962C8B-B14F-4D97-AF65-F5344CB8AC3E}">
        <p14:creationId xmlns:p14="http://schemas.microsoft.com/office/powerpoint/2010/main" val="241114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4000" b="1" dirty="0"/>
              <a:t>Enfiteuse e ocupação de terreno de marinha</a:t>
            </a:r>
          </a:p>
        </p:txBody>
      </p:sp>
      <p:sp>
        <p:nvSpPr>
          <p:cNvPr id="3" name="Espaço Reservado para Conteúdo 2"/>
          <p:cNvSpPr>
            <a:spLocks noGrp="1"/>
          </p:cNvSpPr>
          <p:nvPr>
            <p:ph idx="1"/>
          </p:nvPr>
        </p:nvSpPr>
        <p:spPr/>
        <p:txBody>
          <a:bodyPr>
            <a:normAutofit fontScale="85000" lnSpcReduction="20000"/>
          </a:bodyPr>
          <a:lstStyle/>
          <a:p>
            <a:pPr marL="0" indent="0">
              <a:buNone/>
            </a:pPr>
            <a:r>
              <a:rPr lang="pt-BR" dirty="0"/>
              <a:t>“Como essas áreas pertencem à União, o uso por particulares é admitido pelo regime da enfiteuse , pelo qual [...] a União, na qualidade de senhorio direto, transfere o domínio útil ao particular, enfiteuta, tendo este a obrigação de pagar anualmente importância a título de foro ou pensão. [...] embora excluído o instituto da enfiteuse do novo Código Civil, foi feita a ressalva do instituto em relação aos terrenos de marinha, em ordem a que essa matéria seja suscetível de regulação por lei especial (art. 2.038, § 2º). </a:t>
            </a:r>
          </a:p>
          <a:p>
            <a:pPr marL="0" indent="0">
              <a:buNone/>
            </a:pPr>
            <a:r>
              <a:rPr lang="pt-BR" dirty="0"/>
              <a:t>O Decr.-lei nº 9.760/46, além da enfiteuse, prevê ainda a figura da ocupação para legitimar o uso de terras públicas federais, inclusive a dos terrenos de marinha, em favor daqueles que já as venham ocupando há determinado tempo. Para tanto, a lei prevê o cadastramento de tais ocupantes pelo SPU (Serviço de Patrimônio da União) e o pagamento da taxa de ocupação . O ato administrativo de ocupação, porém, é discricionário e precário, de modo que a União, se precisar do imóvel, pode promover a sua desocupação sumária, sem que o ocupante tenha direito à permanência”. José Santos Carvalho Filho, citado no acórdão.</a:t>
            </a:r>
          </a:p>
        </p:txBody>
      </p:sp>
    </p:spTree>
    <p:extLst>
      <p:ext uri="{BB962C8B-B14F-4D97-AF65-F5344CB8AC3E}">
        <p14:creationId xmlns:p14="http://schemas.microsoft.com/office/powerpoint/2010/main" val="3293919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 que significa o atributo da imprescritibilidade dos bens públicos?</a:t>
            </a:r>
          </a:p>
        </p:txBody>
      </p:sp>
      <p:sp>
        <p:nvSpPr>
          <p:cNvPr id="3" name="Espaço Reservado para Conteúdo 2"/>
          <p:cNvSpPr>
            <a:spLocks noGrp="1"/>
          </p:cNvSpPr>
          <p:nvPr>
            <p:ph idx="1"/>
          </p:nvPr>
        </p:nvSpPr>
        <p:spPr/>
        <p:txBody>
          <a:bodyPr/>
          <a:lstStyle/>
          <a:p>
            <a:endParaRPr lang="pt-BR" dirty="0"/>
          </a:p>
          <a:p>
            <a:pPr marL="0" indent="0">
              <a:buNone/>
            </a:pPr>
            <a:r>
              <a:rPr lang="pt-BR" dirty="0"/>
              <a:t>Significa que os bens públicos são insuscetíveis de prescrição aquisitiva, ou seja, de aquisição por usucapião.</a:t>
            </a:r>
          </a:p>
          <a:p>
            <a:pPr marL="0" indent="0">
              <a:buNone/>
            </a:pPr>
            <a:endParaRPr lang="pt-BR" dirty="0"/>
          </a:p>
          <a:p>
            <a:pPr marL="0" indent="0">
              <a:buNone/>
            </a:pPr>
            <a:r>
              <a:rPr lang="pt-BR" dirty="0"/>
              <a:t>Em se tratando de uma área situada em terreno de marinha – portando, de propriedade da União – será correto concluir pela </a:t>
            </a:r>
            <a:r>
              <a:rPr lang="pt-BR" dirty="0" err="1"/>
              <a:t>insuscetibilidade</a:t>
            </a:r>
            <a:r>
              <a:rPr lang="pt-BR" dirty="0"/>
              <a:t> de usucapião?</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3640131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Constituição Federal</a:t>
            </a:r>
            <a:endParaRPr lang="pt-BR" b="1" dirty="0"/>
          </a:p>
        </p:txBody>
      </p:sp>
      <p:sp>
        <p:nvSpPr>
          <p:cNvPr id="3" name="Espaço Reservado para Conteúdo 2"/>
          <p:cNvSpPr>
            <a:spLocks noGrp="1"/>
          </p:cNvSpPr>
          <p:nvPr>
            <p:ph idx="1"/>
          </p:nvPr>
        </p:nvSpPr>
        <p:spPr/>
        <p:txBody>
          <a:bodyPr>
            <a:normAutofit/>
          </a:bodyPr>
          <a:lstStyle/>
          <a:p>
            <a:pPr marL="0" indent="0">
              <a:buNone/>
            </a:pPr>
            <a:r>
              <a:rPr lang="pt-BR" dirty="0"/>
              <a:t>Art. 183. Aquele que possuir como sua área urbana de até duzentos e </a:t>
            </a:r>
            <a:r>
              <a:rPr lang="pt-BR" dirty="0" err="1"/>
              <a:t>cinqüenta</a:t>
            </a:r>
            <a:r>
              <a:rPr lang="pt-BR" dirty="0"/>
              <a:t> metros quadrados, por cinco anos, ininterruptamente e sem oposição, utilizando-a para sua moradia ou de sua família, adquirir-lhe-á o domínio, desde que não seja proprietário de outro imóvel urbano ou rural.          </a:t>
            </a:r>
            <a:r>
              <a:rPr lang="pt-BR" dirty="0">
                <a:hlinkClick r:id="rId2"/>
              </a:rPr>
              <a:t>(Regulamento)</a:t>
            </a:r>
            <a:endParaRPr lang="pt-BR" dirty="0"/>
          </a:p>
          <a:p>
            <a:pPr marL="0" indent="0">
              <a:buNone/>
            </a:pPr>
            <a:r>
              <a:rPr lang="pt-BR" dirty="0"/>
              <a:t>§ 1º O título de domínio e a concessão de uso serão conferidos ao homem ou à mulher, ou a ambos, independentemente do estado civil.</a:t>
            </a:r>
          </a:p>
          <a:p>
            <a:pPr marL="0" indent="0">
              <a:buNone/>
            </a:pPr>
            <a:r>
              <a:rPr lang="pt-BR" dirty="0"/>
              <a:t>§ 2º Esse direito não será reconhecido ao mesmo possuidor mais de uma vez.</a:t>
            </a:r>
          </a:p>
          <a:p>
            <a:pPr marL="0" indent="0">
              <a:buNone/>
            </a:pPr>
            <a:r>
              <a:rPr lang="pt-BR" dirty="0"/>
              <a:t>§ 3º Os imóveis públicos não serão adquiridos por usucapião.</a:t>
            </a:r>
          </a:p>
          <a:p>
            <a:endParaRPr lang="pt-BR" dirty="0"/>
          </a:p>
        </p:txBody>
      </p:sp>
    </p:spTree>
    <p:extLst>
      <p:ext uri="{BB962C8B-B14F-4D97-AF65-F5344CB8AC3E}">
        <p14:creationId xmlns:p14="http://schemas.microsoft.com/office/powerpoint/2010/main" val="313414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b="1" dirty="0"/>
              <a:t>Da Usucapião Especial de Imóvel Urbano</a:t>
            </a:r>
          </a:p>
          <a:p>
            <a:pPr marL="0" indent="0">
              <a:buNone/>
            </a:pPr>
            <a:r>
              <a:rPr lang="pt-BR" dirty="0"/>
              <a:t>Art. 9</a:t>
            </a:r>
            <a:r>
              <a:rPr lang="pt-BR" u="sng" baseline="30000" dirty="0"/>
              <a:t>o</a:t>
            </a:r>
            <a:r>
              <a:rPr lang="pt-BR" b="1" baseline="30000" dirty="0"/>
              <a:t> </a:t>
            </a:r>
            <a:r>
              <a:rPr lang="pt-BR" dirty="0"/>
              <a:t>Aquele que possuir como sua área ou edificação urbana de até duzentos e </a:t>
            </a:r>
            <a:r>
              <a:rPr lang="pt-BR" dirty="0" err="1"/>
              <a:t>cinqüenta</a:t>
            </a:r>
            <a:r>
              <a:rPr lang="pt-BR" dirty="0"/>
              <a:t> metros quadrados, por cinco anos, ininterruptamente e sem oposição, utilizando-a para sua moradia ou de sua família, adquirir-lhe-á o domínio, desde que não seja proprietário de outro imóvel urbano ou rural.</a:t>
            </a:r>
          </a:p>
          <a:p>
            <a:pPr marL="0" indent="0">
              <a:buNone/>
            </a:pPr>
            <a:r>
              <a:rPr lang="pt-BR" dirty="0"/>
              <a:t>§ 1º O título de domínio será conferido ao homem ou à mulher, ou a ambos, independentemente do estado civil.</a:t>
            </a:r>
          </a:p>
          <a:p>
            <a:pPr marL="0" indent="0">
              <a:buNone/>
            </a:pPr>
            <a:r>
              <a:rPr lang="pt-BR" dirty="0"/>
              <a:t>§ 2o O direito de que trata este artigo não será reconhecido ao mesmo possuidor mais de uma vez.</a:t>
            </a:r>
          </a:p>
          <a:p>
            <a:pPr marL="0" indent="0">
              <a:buNone/>
            </a:pPr>
            <a:r>
              <a:rPr lang="pt-BR" dirty="0"/>
              <a:t>§ 3o Para os efeitos deste artigo, o herdeiro legítimo continua, de pleno direito, a posse de seu antecessor, desde que já resida no imóvel por ocasião da abertura da sucessão.</a:t>
            </a:r>
          </a:p>
        </p:txBody>
      </p:sp>
    </p:spTree>
    <p:extLst>
      <p:ext uri="{BB962C8B-B14F-4D97-AF65-F5344CB8AC3E}">
        <p14:creationId xmlns:p14="http://schemas.microsoft.com/office/powerpoint/2010/main" val="92476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7327"/>
          </a:xfrm>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a:xfrm>
            <a:off x="838200" y="1484243"/>
            <a:ext cx="10515600" cy="5141844"/>
          </a:xfrm>
        </p:spPr>
        <p:txBody>
          <a:bodyPr>
            <a:normAutofit fontScale="77500" lnSpcReduction="20000"/>
          </a:bodyPr>
          <a:lstStyle/>
          <a:p>
            <a:pPr marL="0" indent="0">
              <a:buNone/>
            </a:pPr>
            <a:r>
              <a:rPr lang="pt-BR" dirty="0"/>
              <a:t>Art. 10.</a:t>
            </a:r>
            <a:r>
              <a:rPr lang="pt-BR" b="1" dirty="0"/>
              <a:t> </a:t>
            </a:r>
            <a:r>
              <a:rPr lang="pt-BR" dirty="0"/>
              <a:t>As áreas urbanas com mais de duzentos e </a:t>
            </a:r>
            <a:r>
              <a:rPr lang="pt-BR" dirty="0" err="1"/>
              <a:t>cinqüenta</a:t>
            </a:r>
            <a:r>
              <a:rPr lang="pt-BR" dirty="0"/>
              <a:t> metros quadrados, ocupadas por população de baixa renda para sua moradia, por cinco anos, ininterruptamente e sem oposição, onde não for possível identificar os terrenos ocupados por cada possuidor, são susceptíveis de serem usucapidas coletivamente, desde que os possuidores não sejam proprietários de outro imóvel urbano ou rural.</a:t>
            </a:r>
          </a:p>
          <a:p>
            <a:pPr marL="0" indent="0">
              <a:buNone/>
            </a:pPr>
            <a:r>
              <a:rPr lang="pt-BR" dirty="0"/>
              <a:t>§ 1o O possuidor pode, para o fim de contar o prazo exigido por este artigo, acrescentar sua posse à de seu antecessor, contanto que ambas sejam contínuas.</a:t>
            </a:r>
          </a:p>
          <a:p>
            <a:pPr marL="0" indent="0">
              <a:buNone/>
            </a:pPr>
            <a:r>
              <a:rPr lang="pt-BR" dirty="0"/>
              <a:t>§ 2o A usucapião especial coletiva de imóvel urbano será declarada pelo juiz, mediante sentença, a qual servirá de título para registro no cartório de registro de imóveis.</a:t>
            </a:r>
          </a:p>
          <a:p>
            <a:pPr marL="0" indent="0">
              <a:buNone/>
            </a:pPr>
            <a:r>
              <a:rPr lang="pt-BR" dirty="0"/>
              <a:t>§ 3o Na sentença, o juiz atribuirá igual fração ideal de terreno a cada possuidor, independentemente da dimensão do terreno que cada um ocupe, salvo hipótese de acordo escrito entre os condôminos, estabelecendo frações ideais diferenciadas.</a:t>
            </a:r>
          </a:p>
          <a:p>
            <a:pPr marL="0" indent="0">
              <a:buNone/>
            </a:pPr>
            <a:r>
              <a:rPr lang="pt-BR" dirty="0"/>
              <a:t>§ 4o O condomínio especial constituído é indivisível, não sendo passível de extinção, salvo deliberação favorável tomada por, no mínimo, dois terços dos condôminos, no caso de execução de urbanização posterior à constituição do condomínio.</a:t>
            </a:r>
          </a:p>
          <a:p>
            <a:pPr marL="0" indent="0">
              <a:buNone/>
            </a:pPr>
            <a:r>
              <a:rPr lang="pt-BR" dirty="0"/>
              <a:t>§ 5o As deliberações relativas à administração do condomínio especial serão tomadas por maioria de votos dos condôminos presentes, obrigando também os demais, discordantes ou ausentes.</a:t>
            </a:r>
          </a:p>
        </p:txBody>
      </p:sp>
    </p:spTree>
    <p:extLst>
      <p:ext uri="{BB962C8B-B14F-4D97-AF65-F5344CB8AC3E}">
        <p14:creationId xmlns:p14="http://schemas.microsoft.com/office/powerpoint/2010/main" val="1444296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67327"/>
          </a:xfrm>
        </p:spPr>
        <p:txBody>
          <a:bodyPr/>
          <a:lstStyle/>
          <a:p>
            <a:r>
              <a:rPr lang="pt-BR" sz="4000" b="1" dirty="0"/>
              <a:t>Estatuto da Cidade (Lei 10.257, de 2001)</a:t>
            </a:r>
            <a:endParaRPr lang="pt-BR" b="1" dirty="0"/>
          </a:p>
        </p:txBody>
      </p:sp>
      <p:sp>
        <p:nvSpPr>
          <p:cNvPr id="3" name="Espaço Reservado para Conteúdo 2"/>
          <p:cNvSpPr>
            <a:spLocks noGrp="1"/>
          </p:cNvSpPr>
          <p:nvPr>
            <p:ph idx="1"/>
          </p:nvPr>
        </p:nvSpPr>
        <p:spPr>
          <a:xfrm>
            <a:off x="838200" y="1232452"/>
            <a:ext cx="10515600" cy="5393635"/>
          </a:xfrm>
        </p:spPr>
        <p:txBody>
          <a:bodyPr>
            <a:normAutofit fontScale="77500" lnSpcReduction="20000"/>
          </a:bodyPr>
          <a:lstStyle/>
          <a:p>
            <a:pPr marL="0" indent="0">
              <a:buNone/>
            </a:pPr>
            <a:r>
              <a:rPr lang="pt-BR" dirty="0"/>
              <a:t>Art. 11.</a:t>
            </a:r>
            <a:r>
              <a:rPr lang="pt-BR" b="1" dirty="0"/>
              <a:t> </a:t>
            </a:r>
            <a:r>
              <a:rPr lang="pt-BR" dirty="0"/>
              <a:t>Na pendência da ação de usucapião especial urbana, ficarão sobrestadas quaisquer outras ações, petitórias ou possessórias, que venham a ser propostas relativamente ao imóvel </a:t>
            </a:r>
            <a:r>
              <a:rPr lang="pt-BR" dirty="0" err="1"/>
              <a:t>usucapiendo</a:t>
            </a:r>
            <a:r>
              <a:rPr lang="pt-BR" dirty="0"/>
              <a:t>.</a:t>
            </a:r>
          </a:p>
          <a:p>
            <a:pPr marL="0" indent="0">
              <a:buNone/>
            </a:pPr>
            <a:r>
              <a:rPr lang="pt-BR" dirty="0"/>
              <a:t>Art. 12.</a:t>
            </a:r>
            <a:r>
              <a:rPr lang="pt-BR" b="1" dirty="0"/>
              <a:t> </a:t>
            </a:r>
            <a:r>
              <a:rPr lang="pt-BR" dirty="0"/>
              <a:t>São partes legítimas para a propositura da ação de usucapião especial urbana:</a:t>
            </a:r>
          </a:p>
          <a:p>
            <a:pPr marL="0" indent="0">
              <a:buNone/>
            </a:pPr>
            <a:r>
              <a:rPr lang="pt-BR" dirty="0"/>
              <a:t>I – o possuidor, isoladamente ou em litisconsórcio originário ou superveniente;</a:t>
            </a:r>
          </a:p>
          <a:p>
            <a:pPr marL="0" indent="0">
              <a:buNone/>
            </a:pPr>
            <a:r>
              <a:rPr lang="pt-BR" dirty="0"/>
              <a:t>II – os possuidores, em estado de composse;</a:t>
            </a:r>
          </a:p>
          <a:p>
            <a:pPr marL="0" indent="0">
              <a:buNone/>
            </a:pPr>
            <a:r>
              <a:rPr lang="pt-BR" dirty="0"/>
              <a:t>III – como substituto processual, a associação de moradores da comunidade, regularmente constituída, com personalidade jurídica, desde que explicitamente autorizada pelos representados.</a:t>
            </a:r>
          </a:p>
          <a:p>
            <a:pPr marL="0" indent="0">
              <a:buNone/>
            </a:pPr>
            <a:r>
              <a:rPr lang="pt-BR" dirty="0"/>
              <a:t>§ 1o Na ação de usucapião especial urbana é obrigatória a intervenção do Ministério Público.</a:t>
            </a:r>
          </a:p>
          <a:p>
            <a:pPr marL="0" indent="0">
              <a:buNone/>
            </a:pPr>
            <a:r>
              <a:rPr lang="pt-BR" dirty="0"/>
              <a:t>§ 2o O autor terá os benefícios da justiça e da assistência judiciária gratuita, inclusive perante o cartório de registro de imóveis.</a:t>
            </a:r>
          </a:p>
          <a:p>
            <a:pPr marL="0" indent="0">
              <a:buNone/>
            </a:pPr>
            <a:r>
              <a:rPr lang="pt-BR" dirty="0"/>
              <a:t>Art. 13. A usucapião especial de imóvel urbano poderá ser invocada como matéria de defesa, valendo a sentença que a reconhecer como título para registro no cartório de registro de imóveis.</a:t>
            </a:r>
          </a:p>
          <a:p>
            <a:pPr marL="0" indent="0">
              <a:buNone/>
            </a:pPr>
            <a:r>
              <a:rPr lang="pt-BR" dirty="0"/>
              <a:t>Art. 14. Na ação judicial de usucapião especial de imóvel urbano, o rito processual a ser observado é o sumário.</a:t>
            </a:r>
          </a:p>
        </p:txBody>
      </p:sp>
    </p:spTree>
    <p:extLst>
      <p:ext uri="{BB962C8B-B14F-4D97-AF65-F5344CB8AC3E}">
        <p14:creationId xmlns:p14="http://schemas.microsoft.com/office/powerpoint/2010/main" val="2937896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Debate: terrenos de marinha, ilhas marítimas e usucapião de bens públicos</a:t>
            </a:r>
          </a:p>
        </p:txBody>
      </p:sp>
      <p:sp>
        <p:nvSpPr>
          <p:cNvPr id="3" name="Espaço Reservado para Conteúdo 2"/>
          <p:cNvSpPr>
            <a:spLocks noGrp="1"/>
          </p:cNvSpPr>
          <p:nvPr>
            <p:ph idx="1"/>
          </p:nvPr>
        </p:nvSpPr>
        <p:spPr/>
        <p:txBody>
          <a:bodyPr/>
          <a:lstStyle/>
          <a:p>
            <a:pPr marL="0" indent="0" algn="ctr">
              <a:buNone/>
            </a:pPr>
            <a:r>
              <a:rPr lang="pt-BR" b="1" dirty="0"/>
              <a:t>Julgados pertinentes</a:t>
            </a:r>
          </a:p>
          <a:p>
            <a:endParaRPr lang="pt-BR" dirty="0"/>
          </a:p>
          <a:p>
            <a:r>
              <a:rPr lang="pt-BR" dirty="0"/>
              <a:t>STJ, </a:t>
            </a:r>
            <a:r>
              <a:rPr lang="pt-BR" dirty="0" err="1"/>
              <a:t>REsp</a:t>
            </a:r>
            <a:r>
              <a:rPr lang="pt-BR" dirty="0"/>
              <a:t> 1.090.847/RS, 4ª T., rel. Min. </a:t>
            </a:r>
            <a:r>
              <a:rPr lang="pt-BR" dirty="0" err="1"/>
              <a:t>Luis</a:t>
            </a:r>
            <a:r>
              <a:rPr lang="pt-BR" dirty="0"/>
              <a:t> Felipe Salomão, j. 23.4.2013 </a:t>
            </a:r>
          </a:p>
          <a:p>
            <a:pPr marL="0" indent="0">
              <a:buNone/>
            </a:pPr>
            <a:endParaRPr lang="pt-BR" dirty="0"/>
          </a:p>
          <a:p>
            <a:r>
              <a:rPr lang="pt-BR" dirty="0"/>
              <a:t>STF, RE 285.615/SC, rel. Min. Celso de Mello, j. 15/2/2015 (decisão monocrática)</a:t>
            </a:r>
          </a:p>
        </p:txBody>
      </p:sp>
    </p:spTree>
    <p:extLst>
      <p:ext uri="{BB962C8B-B14F-4D97-AF65-F5344CB8AC3E}">
        <p14:creationId xmlns:p14="http://schemas.microsoft.com/office/powerpoint/2010/main" val="15538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STJ, </a:t>
            </a:r>
            <a:r>
              <a:rPr lang="pt-BR" b="1" dirty="0" err="1"/>
              <a:t>REsp</a:t>
            </a:r>
            <a:r>
              <a:rPr lang="pt-BR" b="1" dirty="0"/>
              <a:t> 1.090.847/RS, 4ª T., rel. Min. </a:t>
            </a:r>
            <a:r>
              <a:rPr lang="pt-BR" b="1" dirty="0" err="1"/>
              <a:t>Luis</a:t>
            </a:r>
            <a:r>
              <a:rPr lang="pt-BR" b="1" dirty="0"/>
              <a:t> Felipe Salomão, j. 23.4.2013</a:t>
            </a:r>
            <a:r>
              <a:rPr lang="pt-BR" dirty="0"/>
              <a:t> </a:t>
            </a:r>
          </a:p>
        </p:txBody>
      </p:sp>
      <p:sp>
        <p:nvSpPr>
          <p:cNvPr id="3" name="Espaço Reservado para Conteúdo 2"/>
          <p:cNvSpPr>
            <a:spLocks noGrp="1"/>
          </p:cNvSpPr>
          <p:nvPr>
            <p:ph idx="1"/>
          </p:nvPr>
        </p:nvSpPr>
        <p:spPr/>
        <p:txBody>
          <a:bodyPr/>
          <a:lstStyle/>
          <a:p>
            <a:pPr marL="0" indent="0">
              <a:buNone/>
            </a:pPr>
            <a:r>
              <a:rPr lang="pt-BR" dirty="0"/>
              <a:t>DIREITO CIVIL E PROCESSUAL CIVIL. RECURSO ESPECIAL. OMISSÃO. INEXISTÊNCIA. USUCAPIÃO. MODO DE AQUISIÇÃO ORIGINÁRIA DA PROPRIEDADE. TERRENO DE MARINHA. BEM PÚBLICO. DEMARCAÇÃO POR MEIO DE PROCEDIMENTO ADMINISTRATIVO DISCIPLINADO PELO DECRETO-LEI N. 9.760/1946. </a:t>
            </a:r>
            <a:r>
              <a:rPr lang="pt-BR" u="sng" dirty="0"/>
              <a:t>IMPOSSIBILIDADE DE DECLARAÇÃO DA USUCAPIÃO, POR ALEGAÇÃO POR PARTE DA UNIÃO DE QUE, EM FUTURO E INCERTO PROCEDIMENTO DE DEMARCAÇÃO PODERÁ SER CONSTATADO QUE A ÁREA USUCAPIENDA ABRANGE A FAIXA DE MARINHA. DESCABIMENTO.</a:t>
            </a:r>
          </a:p>
        </p:txBody>
      </p:sp>
    </p:spTree>
    <p:extLst>
      <p:ext uri="{BB962C8B-B14F-4D97-AF65-F5344CB8AC3E}">
        <p14:creationId xmlns:p14="http://schemas.microsoft.com/office/powerpoint/2010/main" val="27254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305" y="365124"/>
            <a:ext cx="11595652" cy="6260963"/>
          </a:xfrm>
        </p:spPr>
        <p:txBody>
          <a:bodyPr>
            <a:normAutofit fontScale="90000"/>
          </a:bodyPr>
          <a:lstStyle/>
          <a:p>
            <a:br>
              <a:rPr lang="pt-BR" sz="2200" dirty="0"/>
            </a:br>
            <a:br>
              <a:rPr lang="pt-BR" sz="2200" dirty="0"/>
            </a:br>
            <a:br>
              <a:rPr lang="pt-BR" sz="2200" dirty="0"/>
            </a:br>
            <a:br>
              <a:rPr lang="pt-BR" sz="2200" dirty="0"/>
            </a:br>
            <a:br>
              <a:rPr lang="pt-BR" sz="2200" dirty="0"/>
            </a:br>
            <a:r>
              <a:rPr lang="pt-BR" sz="2200" dirty="0"/>
              <a:t>3. Os terrenos de marinha, conforme disposto nos artigos 1º, alínea a, do Decreto-lei 9.760/46 e 20, VII, da Constituição Federal, são bens imóveis da União, necessários à defesa e à segurança nacional, que se estendem à distância de 33 metros para a área terrestre, contados da linha do preamar médio de 1831. Sua origem remonta aos tempos coloniais, incluem-se entre os bens públicos dominicais de propriedade da União, tendo o Código Civil adotado presunção relativa no que se refere ao registro de propriedade imobiliária, por isso, em regra, o registro de propriedade não é oponível à União.</a:t>
            </a:r>
            <a:br>
              <a:rPr lang="pt-BR" sz="2200" dirty="0"/>
            </a:br>
            <a:br>
              <a:rPr lang="pt-BR" sz="2200" dirty="0"/>
            </a:br>
            <a:r>
              <a:rPr lang="pt-BR" sz="2200" dirty="0"/>
              <a:t>4. A Súmula 340/STF orienta que, desde a vigência do Código Civil de 1916, os bens dominicais, como os demais bens públicos, não podem ser adquiridos por usucapião, e a Súmula 496/STJ esclarece que "os registros de propriedade particular de imóveis situados em terrenos de marinha não são oponíveis à União".</a:t>
            </a:r>
            <a:br>
              <a:rPr lang="pt-BR" sz="2200" dirty="0"/>
            </a:br>
            <a:br>
              <a:rPr lang="pt-BR" sz="2200" dirty="0"/>
            </a:br>
            <a:r>
              <a:rPr lang="pt-BR" sz="2200" dirty="0"/>
              <a:t>5. No caso, não é possível afirmar que a área </a:t>
            </a:r>
            <a:r>
              <a:rPr lang="pt-BR" sz="2200" dirty="0" err="1"/>
              <a:t>usucapienda</a:t>
            </a:r>
            <a:r>
              <a:rPr lang="pt-BR" sz="2200" dirty="0"/>
              <a:t> abrange a faixa de marinha, visto que a apuração demanda complexo procedimento administrativo, realizado no âmbito do Poder Executivo, com notificação pessoal de todos os interessados, sempre que identificados pela União e certo o domicílio, com observância à garantia do contraditório e da ampla defesa. Por um lado, em vista dos inúmeros procedimentos exigidos pela Lei, a exigir juízo de oportunidade e conveniência por parte da Administração Pública para a realização da demarcação da faixa de marinha,  e em vista da tripartição dos poderes, não é cabível a imposição, pelo Judiciário, de sua realização; por outro lado, não é também razoável que os jurisdicionados fiquem à mercê de fato futuro, mas, como incontroverso, sem qualquer previsibilidade de sua materialização, para que possam usucapir terreno que já ocupam com ânimo de dono há quase três décadas.</a:t>
            </a:r>
            <a:r>
              <a:rPr lang="pt-BR" sz="2700" dirty="0"/>
              <a:t> </a:t>
            </a:r>
            <a:br>
              <a:rPr lang="pt-BR" sz="2700" dirty="0"/>
            </a:br>
            <a:br>
              <a:rPr lang="pt-BR" sz="2700" dirty="0"/>
            </a:br>
            <a:r>
              <a:rPr lang="pt-BR" sz="2200" dirty="0"/>
              <a:t>8. Recurso especial a que se nega provimento.</a:t>
            </a:r>
            <a:br>
              <a:rPr lang="pt-BR" sz="2700" dirty="0"/>
            </a:br>
            <a:br>
              <a:rPr lang="pt-BR" sz="2700" dirty="0"/>
            </a:br>
            <a:br>
              <a:rPr lang="pt-BR" dirty="0"/>
            </a:br>
            <a:endParaRPr lang="pt-BR" dirty="0"/>
          </a:p>
        </p:txBody>
      </p:sp>
    </p:spTree>
    <p:extLst>
      <p:ext uri="{BB962C8B-B14F-4D97-AF65-F5344CB8AC3E}">
        <p14:creationId xmlns:p14="http://schemas.microsoft.com/office/powerpoint/2010/main" val="367412139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1699</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Imprescritibilidade de bens públicos</vt:lpstr>
      <vt:lpstr>O que significa o atributo da imprescritibilidade dos bens públicos?</vt:lpstr>
      <vt:lpstr>Constituição Federal</vt:lpstr>
      <vt:lpstr>Estatuto da Cidade (Lei 10.257, de 2001)</vt:lpstr>
      <vt:lpstr>Estatuto da Cidade (Lei 10.257, de 2001)</vt:lpstr>
      <vt:lpstr>Estatuto da Cidade (Lei 10.257, de 2001)</vt:lpstr>
      <vt:lpstr>Debate: terrenos de marinha, ilhas marítimas e usucapião de bens públicos</vt:lpstr>
      <vt:lpstr>STJ, REsp 1.090.847/RS, 4ª T., rel. Min. Luis Felipe Salomão, j. 23.4.2013 </vt:lpstr>
      <vt:lpstr>     3. Os terrenos de marinha, conforme disposto nos artigos 1º, alínea a, do Decreto-lei 9.760/46 e 20, VII, da Constituição Federal, são bens imóveis da União, necessários à defesa e à segurança nacional, que se estendem à distância de 33 metros para a área terrestre, contados da linha do preamar médio de 1831. Sua origem remonta aos tempos coloniais, incluem-se entre os bens públicos dominicais de propriedade da União, tendo o Código Civil adotado presunção relativa no que se refere ao registro de propriedade imobiliária, por isso, em regra, o registro de propriedade não é oponível à União.  4. A Súmula 340/STF orienta que, desde a vigência do Código Civil de 1916, os bens dominicais, como os demais bens públicos, não podem ser adquiridos por usucapião, e a Súmula 496/STJ esclarece que "os registros de propriedade particular de imóveis situados em terrenos de marinha não são oponíveis à União".  5. No caso, não é possível afirmar que a área usucapienda abrange a faixa de marinha, visto que a apuração demanda complexo procedimento administrativo, realizado no âmbito do Poder Executivo, com notificação pessoal de todos os interessados, sempre que identificados pela União e certo o domicílio, com observância à garantia do contraditório e da ampla defesa. Por um lado, em vista dos inúmeros procedimentos exigidos pela Lei, a exigir juízo de oportunidade e conveniência por parte da Administração Pública para a realização da demarcação da faixa de marinha,  e em vista da tripartição dos poderes, não é cabível a imposição, pelo Judiciário, de sua realização; por outro lado, não é também razoável que os jurisdicionados fiquem à mercê de fato futuro, mas, como incontroverso, sem qualquer previsibilidade de sua materialização, para que possam usucapir terreno que já ocupam com ânimo de dono há quase três décadas.   8. Recurso especial a que se nega provimento.   </vt:lpstr>
      <vt:lpstr>É possível a usucapião de área situada em terreno de marinha?</vt:lpstr>
      <vt:lpstr>Decreto-Lei 9.760, de 1946 </vt:lpstr>
      <vt:lpstr>Enfiteuse e ocupação de terreno de marinha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Oneração e prescritibilidade de bens públicos</dc:title>
  <dc:creator>Rodrigo Pagani de Souza</dc:creator>
  <cp:lastModifiedBy>Rodrigo Pagani de Souza</cp:lastModifiedBy>
  <cp:revision>9</cp:revision>
  <dcterms:created xsi:type="dcterms:W3CDTF">2017-04-20T00:58:35Z</dcterms:created>
  <dcterms:modified xsi:type="dcterms:W3CDTF">2017-04-20T09:30:00Z</dcterms:modified>
</cp:coreProperties>
</file>