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6" r:id="rId1"/>
  </p:sldMasterIdLst>
  <p:sldIdLst>
    <p:sldId id="256" r:id="rId2"/>
    <p:sldId id="257" r:id="rId3"/>
    <p:sldId id="310" r:id="rId4"/>
    <p:sldId id="311" r:id="rId5"/>
    <p:sldId id="313" r:id="rId6"/>
    <p:sldId id="314" r:id="rId7"/>
    <p:sldId id="315" r:id="rId8"/>
    <p:sldId id="316" r:id="rId9"/>
    <p:sldId id="317" r:id="rId10"/>
    <p:sldId id="318" r:id="rId11"/>
    <p:sldId id="309" r:id="rId12"/>
    <p:sldId id="308" r:id="rId13"/>
    <p:sldId id="319" r:id="rId14"/>
    <p:sldId id="320" r:id="rId15"/>
    <p:sldId id="321" r:id="rId16"/>
    <p:sldId id="334" r:id="rId17"/>
    <p:sldId id="336" r:id="rId18"/>
    <p:sldId id="322" r:id="rId19"/>
    <p:sldId id="324" r:id="rId20"/>
    <p:sldId id="325" r:id="rId21"/>
    <p:sldId id="328" r:id="rId22"/>
    <p:sldId id="329" r:id="rId23"/>
    <p:sldId id="330" r:id="rId24"/>
    <p:sldId id="331" r:id="rId25"/>
    <p:sldId id="333" r:id="rId26"/>
    <p:sldId id="33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542" autoAdjust="0"/>
  </p:normalViewPr>
  <p:slideViewPr>
    <p:cSldViewPr snapToGrid="0" snapToObjects="1">
      <p:cViewPr>
        <p:scale>
          <a:sx n="75" d="100"/>
          <a:sy n="75" d="100"/>
        </p:scale>
        <p:origin x="-124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1">
        <a:schemeClr val="bg1"/>
      </p:bgRef>
    </p:bg>
    <p:spTree>
      <p:nvGrpSpPr>
        <p:cNvPr id="1" name=""/>
        <p:cNvGrpSpPr/>
        <p:nvPr/>
      </p:nvGrpSpPr>
      <p:grpSpPr>
        <a:xfrm>
          <a:off x="0" y="0"/>
          <a:ext cx="0" cy="0"/>
          <a:chOff x="0" y="0"/>
          <a:chExt cx="0" cy="0"/>
        </a:xfrm>
      </p:grpSpPr>
      <p:sp>
        <p:nvSpPr>
          <p:cNvPr id="8" name="Título 7"/>
          <p:cNvSpPr>
            <a:spLocks noGrp="1"/>
          </p:cNvSpPr>
          <p:nvPr>
            <p:ph type="ctrTitle"/>
          </p:nvPr>
        </p:nvSpPr>
        <p:spPr>
          <a:xfrm>
            <a:off x="2286000" y="3124200"/>
            <a:ext cx="6172200" cy="1894362"/>
          </a:xfrm>
        </p:spPr>
        <p:txBody>
          <a:bodyPr/>
          <a:lstStyle>
            <a:lvl1pPr>
              <a:defRPr b="1"/>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bwMode="auto">
          <a:xfrm rot="5400000">
            <a:off x="7764621" y="1174097"/>
            <a:ext cx="2286000" cy="381000"/>
          </a:xfrm>
        </p:spPr>
        <p:txBody>
          <a:bodyPr/>
          <a:lstStyle/>
          <a:p>
            <a:fld id="{41E403DE-FF68-5C49-A7DE-BD2C56FFF0B9}" type="datetimeFigureOut">
              <a:rPr lang="en-US" smtClean="0"/>
              <a:pPr/>
              <a:t>12/4/2013</a:t>
            </a:fld>
            <a:endParaRPr lang="en-US"/>
          </a:p>
        </p:txBody>
      </p:sp>
      <p:sp>
        <p:nvSpPr>
          <p:cNvPr id="17" name="Espaço Reservado para Rodapé 16"/>
          <p:cNvSpPr>
            <a:spLocks noGrp="1"/>
          </p:cNvSpPr>
          <p:nvPr>
            <p:ph type="ftr" sz="quarter" idx="11"/>
          </p:nvPr>
        </p:nvSpPr>
        <p:spPr bwMode="auto">
          <a:xfrm rot="5400000">
            <a:off x="7077269" y="4181669"/>
            <a:ext cx="3657600" cy="384048"/>
          </a:xfrm>
        </p:spPr>
        <p:txBody>
          <a:bodyPr/>
          <a:lstStyle/>
          <a:p>
            <a:endParaRPr lang="en-US"/>
          </a:p>
        </p:txBody>
      </p:sp>
      <p:sp>
        <p:nvSpPr>
          <p:cNvPr id="10" name="Retângu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ângu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ângu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ângu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ector reto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ector reto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ector reto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ector reto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ector reto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ângu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ço Reservado para Número de Slide 28"/>
          <p:cNvSpPr>
            <a:spLocks noGrp="1"/>
          </p:cNvSpPr>
          <p:nvPr>
            <p:ph type="sldNum" sz="quarter" idx="12"/>
          </p:nvPr>
        </p:nvSpPr>
        <p:spPr bwMode="auto">
          <a:xfrm>
            <a:off x="1325544" y="4928702"/>
            <a:ext cx="609600" cy="517524"/>
          </a:xfrm>
        </p:spPr>
        <p:txBody>
          <a:bodyPr/>
          <a:lstStyle/>
          <a:p>
            <a:fld id="{CAD9F815-AD7D-0C46-904B-A31A0137D631}" type="slidenum">
              <a:rPr lang="en-US" smtClean="0"/>
              <a:pPr/>
              <a:t>‹nº›</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1E403DE-FF68-5C49-A7DE-BD2C56FFF0B9}" type="datetimeFigureOut">
              <a:rPr lang="en-US" smtClean="0"/>
              <a:pPr/>
              <a:t>12/4/2013</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CAD9F815-AD7D-0C46-904B-A31A0137D631}"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676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41E403DE-FF68-5C49-A7DE-BD2C56FFF0B9}" type="datetimeFigureOut">
              <a:rPr lang="en-US" smtClean="0"/>
              <a:pPr/>
              <a:t>12/4/2013</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CAD9F815-AD7D-0C46-904B-A31A0137D631}"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8" name="Espaço Reservado para Conteúdo 7"/>
          <p:cNvSpPr>
            <a:spLocks noGrp="1"/>
          </p:cNvSpPr>
          <p:nvPr>
            <p:ph sz="quarter" idx="1"/>
          </p:nvPr>
        </p:nvSpPr>
        <p:spPr>
          <a:xfrm>
            <a:off x="457200" y="1600200"/>
            <a:ext cx="7467600" cy="487375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4"/>
          </p:nvPr>
        </p:nvSpPr>
        <p:spPr/>
        <p:txBody>
          <a:bodyPr rtlCol="0"/>
          <a:lstStyle/>
          <a:p>
            <a:fld id="{41E403DE-FF68-5C49-A7DE-BD2C56FFF0B9}" type="datetimeFigureOut">
              <a:rPr lang="en-US" smtClean="0"/>
              <a:pPr/>
              <a:t>12/4/2013</a:t>
            </a:fld>
            <a:endParaRPr lang="en-US"/>
          </a:p>
        </p:txBody>
      </p:sp>
      <p:sp>
        <p:nvSpPr>
          <p:cNvPr id="9" name="Espaço Reservado para Número de Slide 8"/>
          <p:cNvSpPr>
            <a:spLocks noGrp="1"/>
          </p:cNvSpPr>
          <p:nvPr>
            <p:ph type="sldNum" sz="quarter" idx="15"/>
          </p:nvPr>
        </p:nvSpPr>
        <p:spPr/>
        <p:txBody>
          <a:bodyPr rtlCol="0"/>
          <a:lstStyle/>
          <a:p>
            <a:fld id="{CAD9F815-AD7D-0C46-904B-A31A0137D631}" type="slidenum">
              <a:rPr lang="en-US" smtClean="0"/>
              <a:pPr/>
              <a:t>‹nº›</a:t>
            </a:fld>
            <a:endParaRPr lang="en-US"/>
          </a:p>
        </p:txBody>
      </p:sp>
      <p:sp>
        <p:nvSpPr>
          <p:cNvPr id="10" name="Espaço Reservado para Rodapé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2286000" y="2895600"/>
            <a:ext cx="6172200" cy="2053590"/>
          </a:xfrm>
        </p:spPr>
        <p:txBody>
          <a:bodyPr/>
          <a:lstStyle>
            <a:lvl1pPr algn="l">
              <a:buNone/>
              <a:defRPr sz="3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bwMode="auto">
          <a:xfrm rot="5400000">
            <a:off x="7763256" y="1170432"/>
            <a:ext cx="2286000" cy="381000"/>
          </a:xfrm>
        </p:spPr>
        <p:txBody>
          <a:bodyPr/>
          <a:lstStyle/>
          <a:p>
            <a:fld id="{41E403DE-FF68-5C49-A7DE-BD2C56FFF0B9}" type="datetimeFigureOut">
              <a:rPr lang="en-US" smtClean="0"/>
              <a:pPr/>
              <a:t>12/4/2013</a:t>
            </a:fld>
            <a:endParaRPr lang="en-US"/>
          </a:p>
        </p:txBody>
      </p:sp>
      <p:sp>
        <p:nvSpPr>
          <p:cNvPr id="5" name="Espaço Reservado para Rodapé 4"/>
          <p:cNvSpPr>
            <a:spLocks noGrp="1"/>
          </p:cNvSpPr>
          <p:nvPr>
            <p:ph type="ftr" sz="quarter" idx="11"/>
          </p:nvPr>
        </p:nvSpPr>
        <p:spPr bwMode="auto">
          <a:xfrm rot="5400000">
            <a:off x="7077456" y="4178808"/>
            <a:ext cx="3657600" cy="384048"/>
          </a:xfrm>
        </p:spPr>
        <p:txBody>
          <a:bodyPr/>
          <a:lstStyle/>
          <a:p>
            <a:endParaRPr lang="en-US"/>
          </a:p>
        </p:txBody>
      </p:sp>
      <p:sp>
        <p:nvSpPr>
          <p:cNvPr id="9" name="Retângu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ângu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ector reto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ector reto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ector reto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ector reto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ector reto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ângu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ector reto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ço Reservado para Número de Slide 5"/>
          <p:cNvSpPr>
            <a:spLocks noGrp="1"/>
          </p:cNvSpPr>
          <p:nvPr>
            <p:ph type="sldNum" sz="quarter" idx="12"/>
          </p:nvPr>
        </p:nvSpPr>
        <p:spPr bwMode="auto">
          <a:xfrm>
            <a:off x="1340616" y="4928702"/>
            <a:ext cx="609600" cy="517524"/>
          </a:xfrm>
        </p:spPr>
        <p:txBody>
          <a:bodyPr/>
          <a:lstStyle/>
          <a:p>
            <a:fld id="{CAD9F815-AD7D-0C46-904B-A31A0137D631}"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5" name="Espaço Reservado para Data 4"/>
          <p:cNvSpPr>
            <a:spLocks noGrp="1"/>
          </p:cNvSpPr>
          <p:nvPr>
            <p:ph type="dt" sz="half" idx="10"/>
          </p:nvPr>
        </p:nvSpPr>
        <p:spPr/>
        <p:txBody>
          <a:bodyPr/>
          <a:lstStyle/>
          <a:p>
            <a:fld id="{41E403DE-FF68-5C49-A7DE-BD2C56FFF0B9}" type="datetimeFigureOut">
              <a:rPr lang="en-US" smtClean="0"/>
              <a:pPr/>
              <a:t>12/4/2013</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CAD9F815-AD7D-0C46-904B-A31A0137D631}" type="slidenum">
              <a:rPr lang="en-US" smtClean="0"/>
              <a:pPr/>
              <a:t>‹nº›</a:t>
            </a:fld>
            <a:endParaRPr lang="en-US"/>
          </a:p>
        </p:txBody>
      </p:sp>
      <p:sp>
        <p:nvSpPr>
          <p:cNvPr id="9" name="Espaço Reservado para Conteúdo 8"/>
          <p:cNvSpPr>
            <a:spLocks noGrp="1"/>
          </p:cNvSpPr>
          <p:nvPr>
            <p:ph sz="quarter" idx="1"/>
          </p:nvPr>
        </p:nvSpPr>
        <p:spPr>
          <a:xfrm>
            <a:off x="457200"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270248" y="1600200"/>
            <a:ext cx="3657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7543800" cy="1143000"/>
          </a:xfrm>
        </p:spPr>
        <p:txBody>
          <a:bodyPr anchor="b"/>
          <a:lstStyle>
            <a:lvl1pPr>
              <a:defRPr/>
            </a:lvl1pPr>
          </a:lstStyle>
          <a:p>
            <a:r>
              <a:rPr kumimoji="0" lang="pt-BR" smtClean="0"/>
              <a:t>Clique para editar o título mestre</a:t>
            </a:r>
            <a:endParaRPr kumimoji="0" lang="en-US"/>
          </a:p>
        </p:txBody>
      </p:sp>
      <p:sp>
        <p:nvSpPr>
          <p:cNvPr id="7" name="Espaço Reservado para Data 6"/>
          <p:cNvSpPr>
            <a:spLocks noGrp="1"/>
          </p:cNvSpPr>
          <p:nvPr>
            <p:ph type="dt" sz="half" idx="10"/>
          </p:nvPr>
        </p:nvSpPr>
        <p:spPr/>
        <p:txBody>
          <a:bodyPr/>
          <a:lstStyle/>
          <a:p>
            <a:fld id="{41E403DE-FF68-5C49-A7DE-BD2C56FFF0B9}" type="datetimeFigureOut">
              <a:rPr lang="en-US" smtClean="0"/>
              <a:pPr/>
              <a:t>12/4/2013</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CAD9F815-AD7D-0C46-904B-A31A0137D631}" type="slidenum">
              <a:rPr lang="en-US" smtClean="0"/>
              <a:pPr/>
              <a:t>‹nº›</a:t>
            </a:fld>
            <a:endParaRPr lang="en-US"/>
          </a:p>
        </p:txBody>
      </p:sp>
      <p:sp>
        <p:nvSpPr>
          <p:cNvPr id="11" name="Espaço Reservado para Conteúdo 10"/>
          <p:cNvSpPr>
            <a:spLocks noGrp="1"/>
          </p:cNvSpPr>
          <p:nvPr>
            <p:ph sz="quarter" idx="2"/>
          </p:nvPr>
        </p:nvSpPr>
        <p:spPr>
          <a:xfrm>
            <a:off x="457200"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371975" y="2362200"/>
            <a:ext cx="3657600" cy="38862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2" name="Espaço Reservado para Tex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
        <p:nvSpPr>
          <p:cNvPr id="14" name="Espaço Reservado para Tex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t-BR" smtClean="0"/>
              <a:t>Clique para editar 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6" name="Espaço Reservado para Data 5"/>
          <p:cNvSpPr>
            <a:spLocks noGrp="1"/>
          </p:cNvSpPr>
          <p:nvPr>
            <p:ph type="dt" sz="half" idx="10"/>
          </p:nvPr>
        </p:nvSpPr>
        <p:spPr/>
        <p:txBody>
          <a:bodyPr rtlCol="0"/>
          <a:lstStyle/>
          <a:p>
            <a:fld id="{41E403DE-FF68-5C49-A7DE-BD2C56FFF0B9}" type="datetimeFigureOut">
              <a:rPr lang="en-US" smtClean="0"/>
              <a:pPr/>
              <a:t>12/4/2013</a:t>
            </a:fld>
            <a:endParaRPr lang="en-US"/>
          </a:p>
        </p:txBody>
      </p:sp>
      <p:sp>
        <p:nvSpPr>
          <p:cNvPr id="7" name="Espaço Reservado para Número de Slide 6"/>
          <p:cNvSpPr>
            <a:spLocks noGrp="1"/>
          </p:cNvSpPr>
          <p:nvPr>
            <p:ph type="sldNum" sz="quarter" idx="11"/>
          </p:nvPr>
        </p:nvSpPr>
        <p:spPr/>
        <p:txBody>
          <a:bodyPr rtlCol="0"/>
          <a:lstStyle/>
          <a:p>
            <a:fld id="{CAD9F815-AD7D-0C46-904B-A31A0137D631}" type="slidenum">
              <a:rPr lang="en-US" smtClean="0"/>
              <a:pPr/>
              <a:t>‹nº›</a:t>
            </a:fld>
            <a:endParaRPr lang="en-US"/>
          </a:p>
        </p:txBody>
      </p:sp>
      <p:sp>
        <p:nvSpPr>
          <p:cNvPr id="8" name="Espaço Reservado para Rodapé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1E403DE-FF68-5C49-A7DE-BD2C56FFF0B9}" type="datetimeFigureOut">
              <a:rPr lang="en-US" smtClean="0"/>
              <a:pPr/>
              <a:t>12/4/2013</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CAD9F815-AD7D-0C46-904B-A31A0137D631}"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Ref idx="1001">
        <a:schemeClr val="bg1"/>
      </p:bgRef>
    </p:bg>
    <p:spTree>
      <p:nvGrpSpPr>
        <p:cNvPr id="1" name=""/>
        <p:cNvGrpSpPr/>
        <p:nvPr/>
      </p:nvGrpSpPr>
      <p:grpSpPr>
        <a:xfrm>
          <a:off x="0" y="0"/>
          <a:ext cx="0" cy="0"/>
          <a:chOff x="0" y="0"/>
          <a:chExt cx="0" cy="0"/>
        </a:xfrm>
      </p:grpSpPr>
      <p:sp>
        <p:nvSpPr>
          <p:cNvPr id="10" name="Conector reto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ítu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8" name="Conector reto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ector reto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ector reto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ângu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ector reto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ço Reservado para Conteúdo 17"/>
          <p:cNvSpPr>
            <a:spLocks noGrp="1"/>
          </p:cNvSpPr>
          <p:nvPr>
            <p:ph sz="quarter" idx="1"/>
          </p:nvPr>
        </p:nvSpPr>
        <p:spPr>
          <a:xfrm>
            <a:off x="304800" y="274320"/>
            <a:ext cx="5638800" cy="6327648"/>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1" name="Espaço Reservado para Data 20"/>
          <p:cNvSpPr>
            <a:spLocks noGrp="1"/>
          </p:cNvSpPr>
          <p:nvPr>
            <p:ph type="dt" sz="half" idx="14"/>
          </p:nvPr>
        </p:nvSpPr>
        <p:spPr/>
        <p:txBody>
          <a:bodyPr rtlCol="0"/>
          <a:lstStyle/>
          <a:p>
            <a:fld id="{41E403DE-FF68-5C49-A7DE-BD2C56FFF0B9}" type="datetimeFigureOut">
              <a:rPr lang="en-US" smtClean="0"/>
              <a:pPr/>
              <a:t>12/4/2013</a:t>
            </a:fld>
            <a:endParaRPr lang="en-US"/>
          </a:p>
        </p:txBody>
      </p:sp>
      <p:sp>
        <p:nvSpPr>
          <p:cNvPr id="22" name="Espaço Reservado para Número de Slide 21"/>
          <p:cNvSpPr>
            <a:spLocks noGrp="1"/>
          </p:cNvSpPr>
          <p:nvPr>
            <p:ph type="sldNum" sz="quarter" idx="15"/>
          </p:nvPr>
        </p:nvSpPr>
        <p:spPr/>
        <p:txBody>
          <a:bodyPr rtlCol="0"/>
          <a:lstStyle/>
          <a:p>
            <a:fld id="{CAD9F815-AD7D-0C46-904B-A31A0137D631}" type="slidenum">
              <a:rPr lang="en-US" smtClean="0"/>
              <a:pPr/>
              <a:t>‹nº›</a:t>
            </a:fld>
            <a:endParaRPr lang="en-US"/>
          </a:p>
        </p:txBody>
      </p:sp>
      <p:sp>
        <p:nvSpPr>
          <p:cNvPr id="23" name="Espaço Reservado para Rodapé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Conector reto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ítulo 1"/>
          <p:cNvSpPr>
            <a:spLocks noGrp="1"/>
          </p:cNvSpPr>
          <p:nvPr>
            <p:ph type="title"/>
          </p:nvPr>
        </p:nvSpPr>
        <p:spPr>
          <a:xfrm rot="5400000">
            <a:off x="3350133" y="3200400"/>
            <a:ext cx="6309360" cy="457200"/>
          </a:xfrm>
        </p:spPr>
        <p:txBody>
          <a:bodyPr anchor="b"/>
          <a:lstStyle>
            <a:lvl1pPr algn="l">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10" name="Conector reto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ângu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ector reto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ector reto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ector reto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ço Reservado para Data 16"/>
          <p:cNvSpPr>
            <a:spLocks noGrp="1"/>
          </p:cNvSpPr>
          <p:nvPr>
            <p:ph type="dt" sz="half" idx="10"/>
          </p:nvPr>
        </p:nvSpPr>
        <p:spPr/>
        <p:txBody>
          <a:bodyPr rtlCol="0"/>
          <a:lstStyle/>
          <a:p>
            <a:fld id="{41E403DE-FF68-5C49-A7DE-BD2C56FFF0B9}" type="datetimeFigureOut">
              <a:rPr lang="en-US" smtClean="0"/>
              <a:pPr/>
              <a:t>12/4/2013</a:t>
            </a:fld>
            <a:endParaRPr lang="en-US"/>
          </a:p>
        </p:txBody>
      </p:sp>
      <p:sp>
        <p:nvSpPr>
          <p:cNvPr id="18" name="Espaço Reservado para Número de Slide 17"/>
          <p:cNvSpPr>
            <a:spLocks noGrp="1"/>
          </p:cNvSpPr>
          <p:nvPr>
            <p:ph type="sldNum" sz="quarter" idx="11"/>
          </p:nvPr>
        </p:nvSpPr>
        <p:spPr/>
        <p:txBody>
          <a:bodyPr rtlCol="0"/>
          <a:lstStyle/>
          <a:p>
            <a:fld id="{CAD9F815-AD7D-0C46-904B-A31A0137D631}" type="slidenum">
              <a:rPr lang="en-US" smtClean="0"/>
              <a:pPr/>
              <a:t>‹nº›</a:t>
            </a:fld>
            <a:endParaRPr lang="en-US"/>
          </a:p>
        </p:txBody>
      </p:sp>
      <p:sp>
        <p:nvSpPr>
          <p:cNvPr id="21" name="Espaço Reservado para Rodapé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ço Reservado para Título 21"/>
          <p:cNvSpPr>
            <a:spLocks noGrp="1"/>
          </p:cNvSpPr>
          <p:nvPr>
            <p:ph type="title"/>
          </p:nvPr>
        </p:nvSpPr>
        <p:spPr>
          <a:xfrm>
            <a:off x="457200" y="274638"/>
            <a:ext cx="7467600" cy="1143000"/>
          </a:xfrm>
          <a:prstGeom prst="rect">
            <a:avLst/>
          </a:prstGeom>
        </p:spPr>
        <p:txBody>
          <a:bodyPr vert="horz" anchor="b">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1E403DE-FF68-5C49-A7DE-BD2C56FFF0B9}" type="datetimeFigureOut">
              <a:rPr lang="en-US" smtClean="0"/>
              <a:pPr/>
              <a:t>12/4/2013</a:t>
            </a:fld>
            <a:endParaRPr lang="en-US"/>
          </a:p>
        </p:txBody>
      </p:sp>
      <p:sp>
        <p:nvSpPr>
          <p:cNvPr id="3" name="Espaço Reservado para Rodapé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Conector reto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ector reto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ângu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ector reto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ço Reservado para Número de Slid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AD9F815-AD7D-0C46-904B-A31A0137D631}"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5608" y="274638"/>
            <a:ext cx="7498080" cy="2493962"/>
          </a:xfrm>
        </p:spPr>
        <p:txBody>
          <a:bodyPr/>
          <a:lstStyle/>
          <a:p>
            <a:pPr marL="0" indent="0" algn="ctr"/>
            <a:r>
              <a:rPr lang="pt-BR" dirty="0" smtClean="0"/>
              <a:t>Propostas e Projetos para o Ensino de Física</a:t>
            </a:r>
            <a:br>
              <a:rPr lang="pt-BR" dirty="0" smtClean="0"/>
            </a:br>
            <a:r>
              <a:rPr lang="pt-BR" dirty="0" err="1" smtClean="0"/>
              <a:t>Profª</a:t>
            </a:r>
            <a:r>
              <a:rPr lang="pt-BR" dirty="0" smtClean="0"/>
              <a:t>.  Anne L. </a:t>
            </a:r>
            <a:r>
              <a:rPr lang="pt-BR" dirty="0" err="1" smtClean="0"/>
              <a:t>Scarinci</a:t>
            </a:r>
            <a:endParaRPr lang="en-US" dirty="0"/>
          </a:p>
        </p:txBody>
      </p:sp>
      <p:sp>
        <p:nvSpPr>
          <p:cNvPr id="6" name="Content Placeholder 5"/>
          <p:cNvSpPr>
            <a:spLocks noGrp="1"/>
          </p:cNvSpPr>
          <p:nvPr>
            <p:ph sz="quarter" idx="1"/>
          </p:nvPr>
        </p:nvSpPr>
        <p:spPr>
          <a:xfrm>
            <a:off x="1435608" y="2578100"/>
            <a:ext cx="7498080" cy="4800600"/>
          </a:xfrm>
        </p:spPr>
        <p:txBody>
          <a:bodyPr/>
          <a:lstStyle/>
          <a:p>
            <a:pPr marL="0" indent="0">
              <a:buNone/>
            </a:pPr>
            <a:endParaRPr lang="en-US" dirty="0" smtClean="0"/>
          </a:p>
          <a:p>
            <a:pPr marL="0" indent="0">
              <a:buNone/>
            </a:pPr>
            <a:r>
              <a:rPr lang="pt-BR" dirty="0" smtClean="0"/>
              <a:t>Grupo:</a:t>
            </a:r>
          </a:p>
          <a:p>
            <a:r>
              <a:rPr lang="pt-BR" dirty="0" smtClean="0"/>
              <a:t>Alexander Brilhante Coelho</a:t>
            </a:r>
          </a:p>
          <a:p>
            <a:r>
              <a:rPr lang="pt-BR" dirty="0" smtClean="0"/>
              <a:t>João Davi Pereira de Carvalho</a:t>
            </a:r>
          </a:p>
          <a:p>
            <a:r>
              <a:rPr lang="pt-BR" dirty="0" smtClean="0"/>
              <a:t>Thiago Gomes Garcia</a:t>
            </a:r>
          </a:p>
          <a:p>
            <a:endParaRPr lang="pt-BR" dirty="0"/>
          </a:p>
        </p:txBody>
      </p:sp>
    </p:spTree>
    <p:extLst>
      <p:ext uri="{BB962C8B-B14F-4D97-AF65-F5344CB8AC3E}">
        <p14:creationId xmlns:p14="http://schemas.microsoft.com/office/powerpoint/2010/main" val="3279479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057400" y="47625"/>
            <a:ext cx="5270500" cy="656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96900" y="732348"/>
            <a:ext cx="7873999" cy="5570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41300" y="520700"/>
            <a:ext cx="8572500" cy="59973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65099" y="12700"/>
            <a:ext cx="8662525" cy="66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77800" y="876300"/>
            <a:ext cx="8796309" cy="529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312"/>
            <a:ext cx="8229600" cy="1143000"/>
          </a:xfrm>
        </p:spPr>
        <p:txBody>
          <a:bodyPr/>
          <a:lstStyle/>
          <a:p>
            <a:r>
              <a:rPr lang="en-US" dirty="0" smtClean="0"/>
              <a:t>PROJETO VOAZ </a:t>
            </a:r>
            <a:r>
              <a:rPr lang="en-US" sz="2000" dirty="0" smtClean="0"/>
              <a:t>(</a:t>
            </a:r>
            <a:r>
              <a:rPr lang="en-US" sz="2000" dirty="0" err="1" smtClean="0"/>
              <a:t>Antônio</a:t>
            </a:r>
            <a:r>
              <a:rPr lang="en-US" sz="2000" dirty="0" smtClean="0"/>
              <a:t> </a:t>
            </a:r>
            <a:r>
              <a:rPr lang="en-US" sz="2000" dirty="0" err="1" smtClean="0"/>
              <a:t>máximo</a:t>
            </a:r>
            <a:r>
              <a:rPr lang="en-US" sz="2000" dirty="0" smtClean="0"/>
              <a:t> e </a:t>
            </a:r>
            <a:r>
              <a:rPr lang="en-US" sz="2000" dirty="0" err="1" smtClean="0"/>
              <a:t>beatriz</a:t>
            </a:r>
            <a:r>
              <a:rPr lang="en-US" sz="2000" dirty="0" smtClean="0"/>
              <a:t> </a:t>
            </a:r>
            <a:r>
              <a:rPr lang="en-US" sz="2000" dirty="0" err="1" smtClean="0"/>
              <a:t>alvarenga</a:t>
            </a:r>
            <a:r>
              <a:rPr lang="en-US" sz="2000" dirty="0" smtClean="0"/>
              <a:t>)</a:t>
            </a:r>
            <a:endParaRPr lang="en-US" dirty="0"/>
          </a:p>
        </p:txBody>
      </p:sp>
      <p:sp>
        <p:nvSpPr>
          <p:cNvPr id="3" name="Content Placeholder 2"/>
          <p:cNvSpPr>
            <a:spLocks noGrp="1"/>
          </p:cNvSpPr>
          <p:nvPr>
            <p:ph sz="quarter" idx="1"/>
          </p:nvPr>
        </p:nvSpPr>
        <p:spPr/>
        <p:txBody>
          <a:bodyPr>
            <a:normAutofit/>
          </a:bodyPr>
          <a:lstStyle/>
          <a:p>
            <a:pPr marL="0" indent="0" algn="just">
              <a:buNone/>
            </a:pPr>
            <a:r>
              <a:rPr lang="pt-BR" sz="2800" dirty="0" err="1" smtClean="0"/>
              <a:t>Voaz</a:t>
            </a:r>
            <a:r>
              <a:rPr lang="pt-BR" sz="2800" dirty="0" smtClean="0"/>
              <a:t> é um nome criado a partir da palavra voar mais o sufixo az e expressa a ideia de alguém capaz de voar – o aluno alçando voo rumo ao conhecimento e à aprendizagem.</a:t>
            </a:r>
          </a:p>
          <a:p>
            <a:pPr marL="0" indent="0" algn="just">
              <a:buNone/>
            </a:pPr>
            <a:r>
              <a:rPr lang="pt-BR" sz="2800" dirty="0" smtClean="0"/>
              <a:t>Essa obra foi desenvolvida com o propósito de atender à necessidade de planejamento escolar com diferentes cargas horárias se comprometer a qualidade do ensino de física.</a:t>
            </a:r>
            <a:endParaRPr lang="en-US" sz="2800" dirty="0"/>
          </a:p>
        </p:txBody>
      </p:sp>
    </p:spTree>
    <p:extLst>
      <p:ext uri="{BB962C8B-B14F-4D97-AF65-F5344CB8AC3E}">
        <p14:creationId xmlns:p14="http://schemas.microsoft.com/office/powerpoint/2010/main" val="3243381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33381"/>
            <a:ext cx="2962250" cy="5875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931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sz="quarter" idx="1"/>
          </p:nvPr>
        </p:nvSpPr>
        <p:spPr/>
        <p:txBody>
          <a:bodyPr/>
          <a:lstStyle/>
          <a:p>
            <a:endParaRPr lang="pt-B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528638"/>
            <a:ext cx="8896350"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0859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LIVRO TEXTO DE FÍSICA</a:t>
            </a:r>
            <a:endParaRPr lang="pt-BR" dirty="0"/>
          </a:p>
        </p:txBody>
      </p:sp>
      <p:sp>
        <p:nvSpPr>
          <p:cNvPr id="3" name="Espaço Reservado para Conteúdo 2"/>
          <p:cNvSpPr>
            <a:spLocks noGrp="1"/>
          </p:cNvSpPr>
          <p:nvPr>
            <p:ph sz="quarter" idx="1"/>
          </p:nvPr>
        </p:nvSpPr>
        <p:spPr>
          <a:xfrm>
            <a:off x="38100" y="1579562"/>
            <a:ext cx="8686800" cy="4525963"/>
          </a:xfrm>
        </p:spPr>
        <p:txBody>
          <a:bodyPr>
            <a:noAutofit/>
          </a:bodyPr>
          <a:lstStyle/>
          <a:p>
            <a:pPr algn="just" fontAlgn="base">
              <a:buNone/>
            </a:pPr>
            <a:r>
              <a:rPr lang="pt-BR" sz="2800" dirty="0" smtClean="0"/>
              <a:t>	O Projeto </a:t>
            </a:r>
            <a:r>
              <a:rPr lang="pt-BR" sz="2800" dirty="0" err="1" smtClean="0"/>
              <a:t>Voaz</a:t>
            </a:r>
            <a:r>
              <a:rPr lang="pt-BR" sz="2800" dirty="0" smtClean="0"/>
              <a:t> manteve a proposta do </a:t>
            </a:r>
            <a:r>
              <a:rPr lang="pt-BR" sz="2800" i="1" dirty="0" smtClean="0"/>
              <a:t>Física Contexto &amp; Aplicações</a:t>
            </a:r>
            <a:r>
              <a:rPr lang="pt-BR" sz="2800" dirty="0" smtClean="0"/>
              <a:t> (em três volumes) de analisar os conceitos básicos da Física e dar ênfase às leis gerais e às principais aplicações dessa ciência, relacionando-a com o cotidiano.</a:t>
            </a:r>
          </a:p>
          <a:p>
            <a:pPr algn="just" fontAlgn="base">
              <a:buNone/>
            </a:pPr>
            <a:r>
              <a:rPr lang="pt-BR" sz="2800" dirty="0" smtClean="0"/>
              <a:t>	A ideia do Projeto é tornar a Física acessível e atraente, evitando a tendência, muito frequente, de dirigir o estudo das ciências baseados em hipóteses de que todos os estudantes pretendem seguir carreira científica.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122362"/>
            <a:ext cx="8686800" cy="4525963"/>
          </a:xfrm>
        </p:spPr>
        <p:txBody>
          <a:bodyPr>
            <a:noAutofit/>
          </a:bodyPr>
          <a:lstStyle/>
          <a:p>
            <a:pPr>
              <a:buNone/>
            </a:pPr>
            <a:r>
              <a:rPr lang="pt-BR" sz="2800" dirty="0" smtClean="0"/>
              <a:t>	Abertura:</a:t>
            </a:r>
          </a:p>
          <a:p>
            <a:pPr>
              <a:buNone/>
            </a:pPr>
            <a:r>
              <a:rPr lang="pt-BR" sz="2800" dirty="0" smtClean="0"/>
              <a:t> 	- Conheça seu livro</a:t>
            </a:r>
          </a:p>
          <a:p>
            <a:pPr>
              <a:buNone/>
            </a:pPr>
            <a:r>
              <a:rPr lang="pt-BR" sz="2800" dirty="0" smtClean="0"/>
              <a:t>	- Imagem motivadora que sugere os conceitos abordados no capítulo.</a:t>
            </a:r>
          </a:p>
          <a:p>
            <a:pPr>
              <a:buNone/>
            </a:pPr>
            <a:r>
              <a:rPr lang="pt-BR" sz="2800" dirty="0" smtClean="0"/>
              <a:t>	</a:t>
            </a:r>
          </a:p>
          <a:p>
            <a:pPr>
              <a:buNone/>
            </a:pPr>
            <a:r>
              <a:rPr lang="pt-BR" sz="2800" dirty="0" smtClean="0"/>
              <a:t>	Apresentação dos conteúdos:</a:t>
            </a:r>
          </a:p>
          <a:p>
            <a:pPr>
              <a:buNone/>
            </a:pPr>
            <a:r>
              <a:rPr lang="pt-BR" sz="2800" dirty="0" smtClean="0"/>
              <a:t>	- Os capítulos começam com uma foto e um pequeno texto em destaque relacionado com a imagem e ao lago do texto três questões para iniciar a conversa</a:t>
            </a:r>
          </a:p>
          <a:p>
            <a:r>
              <a:rPr lang="pt-BR" sz="2800" dirty="0" smtClean="0"/>
              <a:t>- O tratamento visual organiza o conteúdo.</a:t>
            </a:r>
          </a:p>
          <a:p>
            <a:endParaRPr lang="pt-BR"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88"/>
            <a:ext cx="8229600" cy="1143000"/>
          </a:xfrm>
        </p:spPr>
        <p:txBody>
          <a:bodyPr>
            <a:normAutofit fontScale="90000"/>
          </a:bodyPr>
          <a:lstStyle/>
          <a:p>
            <a:r>
              <a:rPr lang="en-US" dirty="0" err="1" smtClean="0"/>
              <a:t>Coleção</a:t>
            </a:r>
            <a:r>
              <a:rPr lang="en-US" dirty="0" smtClean="0"/>
              <a:t> </a:t>
            </a:r>
            <a:r>
              <a:rPr lang="en-US" dirty="0" err="1" smtClean="0"/>
              <a:t>Vereda</a:t>
            </a:r>
            <a:r>
              <a:rPr lang="en-US" dirty="0" smtClean="0"/>
              <a:t> Digital</a:t>
            </a:r>
            <a:br>
              <a:rPr lang="en-US" dirty="0" smtClean="0"/>
            </a:br>
            <a:r>
              <a:rPr lang="en-US" sz="2000" dirty="0" smtClean="0"/>
              <a:t>(</a:t>
            </a:r>
            <a:r>
              <a:rPr lang="pt-BR" sz="2000" dirty="0" smtClean="0"/>
              <a:t>Nicolau Gilberto </a:t>
            </a:r>
            <a:r>
              <a:rPr lang="pt-BR" sz="2000" dirty="0" err="1" smtClean="0"/>
              <a:t>Ferraro</a:t>
            </a:r>
            <a:r>
              <a:rPr lang="pt-BR" sz="2000" dirty="0" smtClean="0"/>
              <a:t>, Carlos Magno Torres e Paulo Cezar Penteado)</a:t>
            </a:r>
            <a:endParaRPr lang="en-US" sz="2000" dirty="0"/>
          </a:p>
        </p:txBody>
      </p:sp>
      <p:sp>
        <p:nvSpPr>
          <p:cNvPr id="3" name="Content Placeholder 2"/>
          <p:cNvSpPr>
            <a:spLocks noGrp="1"/>
          </p:cNvSpPr>
          <p:nvPr>
            <p:ph sz="quarter" idx="1"/>
          </p:nvPr>
        </p:nvSpPr>
        <p:spPr/>
        <p:txBody>
          <a:bodyPr>
            <a:normAutofit/>
          </a:bodyPr>
          <a:lstStyle/>
          <a:p>
            <a:pPr marL="0" indent="0" algn="just">
              <a:buNone/>
            </a:pPr>
            <a:r>
              <a:rPr lang="pt-BR" dirty="0" smtClean="0"/>
              <a:t>Os livros da coleção Vereda Digital vêm acompanhados de um DVD para aluno e um para o professor. No material do aluno, a Editora Moderna preparou animações, infográficos, bancos de questões, vídeos e muito mais. Para o professor, disponibilizamos o planejamento interativo que permite organizar as aulas de acordo com os assuntos relacionados no livro, anotações em aula, biblioteca do professor, conversa com o autor, banco de questões e respostas para lista de exercícios, além de aulas para projeção em lousa digital.</a:t>
            </a:r>
            <a:endParaRPr lang="en-US" dirty="0"/>
          </a:p>
        </p:txBody>
      </p:sp>
    </p:spTree>
    <p:extLst>
      <p:ext uri="{BB962C8B-B14F-4D97-AF65-F5344CB8AC3E}">
        <p14:creationId xmlns:p14="http://schemas.microsoft.com/office/powerpoint/2010/main" val="3243381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465262"/>
            <a:ext cx="8686800" cy="4525963"/>
          </a:xfrm>
        </p:spPr>
        <p:txBody>
          <a:bodyPr>
            <a:noAutofit/>
          </a:bodyPr>
          <a:lstStyle/>
          <a:p>
            <a:pPr algn="just">
              <a:buNone/>
            </a:pPr>
            <a:r>
              <a:rPr lang="pt-BR" sz="2800" dirty="0" smtClean="0"/>
              <a:t>	</a:t>
            </a:r>
            <a:r>
              <a:rPr lang="pt-BR" dirty="0" smtClean="0"/>
              <a:t>Verifique o que aprendeu</a:t>
            </a:r>
          </a:p>
          <a:p>
            <a:pPr algn="just">
              <a:buNone/>
            </a:pPr>
            <a:r>
              <a:rPr lang="pt-BR" dirty="0" smtClean="0"/>
              <a:t> 	- Uma sequência de exercícios é utilizada para ajudar o aluno a fixar o conteúdo trabalhado em sala.</a:t>
            </a:r>
          </a:p>
          <a:p>
            <a:pPr algn="just">
              <a:buNone/>
            </a:pPr>
            <a:endParaRPr lang="pt-BR" dirty="0" smtClean="0"/>
          </a:p>
          <a:p>
            <a:pPr algn="just">
              <a:buNone/>
            </a:pPr>
            <a:r>
              <a:rPr lang="pt-BR" dirty="0" smtClean="0"/>
              <a:t>	Aplicações da Física</a:t>
            </a:r>
          </a:p>
          <a:p>
            <a:pPr algn="just">
              <a:buNone/>
            </a:pPr>
            <a:r>
              <a:rPr lang="pt-BR" dirty="0" smtClean="0"/>
              <a:t>	- No final de algumas sessões são apresentados textos relacionando o conteúdo trabalhado com o desenvolvimento científico.</a:t>
            </a:r>
          </a:p>
          <a:p>
            <a:pPr algn="just">
              <a:buNone/>
            </a:pPr>
            <a:r>
              <a:rPr lang="pt-BR" dirty="0" smtClean="0"/>
              <a:t>	</a:t>
            </a:r>
          </a:p>
          <a:p>
            <a:pPr algn="just">
              <a:buNone/>
            </a:pPr>
            <a:r>
              <a:rPr lang="pt-BR" dirty="0" smtClean="0"/>
              <a:t>	Física no Contexto</a:t>
            </a:r>
          </a:p>
          <a:p>
            <a:pPr algn="just">
              <a:buNone/>
            </a:pPr>
            <a:r>
              <a:rPr lang="pt-BR" dirty="0" smtClean="0"/>
              <a:t>	- Textos com situações físicas do cotidiano.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MATERIAL DO PROFESSOR</a:t>
            </a:r>
            <a:endParaRPr lang="pt-BR" dirty="0"/>
          </a:p>
        </p:txBody>
      </p:sp>
      <p:sp>
        <p:nvSpPr>
          <p:cNvPr id="3" name="Espaço Reservado para Conteúdo 2"/>
          <p:cNvSpPr>
            <a:spLocks noGrp="1"/>
          </p:cNvSpPr>
          <p:nvPr>
            <p:ph sz="quarter" idx="1"/>
          </p:nvPr>
        </p:nvSpPr>
        <p:spPr>
          <a:xfrm>
            <a:off x="38100" y="1643062"/>
            <a:ext cx="8686800" cy="4525963"/>
          </a:xfrm>
        </p:spPr>
        <p:txBody>
          <a:bodyPr>
            <a:noAutofit/>
          </a:bodyPr>
          <a:lstStyle/>
          <a:p>
            <a:pPr>
              <a:spcAft>
                <a:spcPts val="1800"/>
              </a:spcAft>
              <a:buNone/>
            </a:pPr>
            <a:r>
              <a:rPr lang="pt-BR" sz="2800" dirty="0" smtClean="0"/>
              <a:t>	- Ensino de Física e as orientações curriculares</a:t>
            </a:r>
          </a:p>
          <a:p>
            <a:pPr>
              <a:spcAft>
                <a:spcPts val="1800"/>
              </a:spcAft>
              <a:buNone/>
            </a:pPr>
            <a:r>
              <a:rPr lang="pt-BR" sz="2800" dirty="0" smtClean="0"/>
              <a:t>	- Estrutura da obra</a:t>
            </a:r>
          </a:p>
          <a:p>
            <a:pPr>
              <a:spcAft>
                <a:spcPts val="1800"/>
              </a:spcAft>
              <a:buNone/>
            </a:pPr>
            <a:r>
              <a:rPr lang="pt-BR" sz="2800" dirty="0" smtClean="0"/>
              <a:t>	- Fontes para atualização e aperfeiçoamento</a:t>
            </a:r>
          </a:p>
          <a:p>
            <a:pPr>
              <a:spcAft>
                <a:spcPts val="1800"/>
              </a:spcAft>
              <a:buNone/>
            </a:pPr>
            <a:r>
              <a:rPr lang="pt-BR" sz="2800" dirty="0" smtClean="0"/>
              <a:t>	- Rede tria</a:t>
            </a:r>
          </a:p>
          <a:p>
            <a:pPr>
              <a:spcAft>
                <a:spcPts val="1800"/>
              </a:spcAft>
              <a:buNone/>
            </a:pPr>
            <a:r>
              <a:rPr lang="pt-BR" sz="2800" dirty="0" smtClean="0"/>
              <a:t>	- ENEM</a:t>
            </a:r>
          </a:p>
          <a:p>
            <a:pPr>
              <a:spcAft>
                <a:spcPts val="1800"/>
              </a:spcAft>
              <a:buNone/>
            </a:pPr>
            <a:r>
              <a:rPr lang="pt-BR" sz="2800" dirty="0" smtClean="0"/>
              <a:t>	- Resolução de exercícios e planos de aulas</a:t>
            </a:r>
            <a:endParaRPr lang="pt-BR"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p01.jpg"/>
          <p:cNvPicPr>
            <a:picLocks noChangeAspect="1"/>
          </p:cNvPicPr>
          <p:nvPr/>
        </p:nvPicPr>
        <p:blipFill>
          <a:blip r:embed="rId2"/>
          <a:stretch>
            <a:fillRect/>
          </a:stretch>
        </p:blipFill>
        <p:spPr>
          <a:xfrm>
            <a:off x="2076914" y="0"/>
            <a:ext cx="4990171"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02.jpg"/>
          <p:cNvPicPr>
            <a:picLocks noChangeAspect="1"/>
          </p:cNvPicPr>
          <p:nvPr/>
        </p:nvPicPr>
        <p:blipFill>
          <a:blip r:embed="rId2"/>
          <a:stretch>
            <a:fillRect/>
          </a:stretch>
        </p:blipFill>
        <p:spPr>
          <a:xfrm>
            <a:off x="2235758" y="0"/>
            <a:ext cx="4672484"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03.jpg"/>
          <p:cNvPicPr>
            <a:picLocks noChangeAspect="1"/>
          </p:cNvPicPr>
          <p:nvPr/>
        </p:nvPicPr>
        <p:blipFill>
          <a:blip r:embed="rId2"/>
          <a:stretch>
            <a:fillRect/>
          </a:stretch>
        </p:blipFill>
        <p:spPr>
          <a:xfrm>
            <a:off x="2260314" y="0"/>
            <a:ext cx="4623371"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p05.jpg"/>
          <p:cNvPicPr>
            <a:picLocks noChangeAspect="1"/>
          </p:cNvPicPr>
          <p:nvPr/>
        </p:nvPicPr>
        <p:blipFill>
          <a:blip r:embed="rId2"/>
          <a:stretch>
            <a:fillRect/>
          </a:stretch>
        </p:blipFill>
        <p:spPr>
          <a:xfrm>
            <a:off x="2071687" y="0"/>
            <a:ext cx="5000625"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587375"/>
            <a:ext cx="9020175"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737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LIVRO TEXTO DE FÍSICA</a:t>
            </a:r>
            <a:endParaRPr lang="pt-BR" dirty="0"/>
          </a:p>
        </p:txBody>
      </p:sp>
      <p:sp>
        <p:nvSpPr>
          <p:cNvPr id="3" name="Espaço Reservado para Conteúdo 2"/>
          <p:cNvSpPr>
            <a:spLocks noGrp="1"/>
          </p:cNvSpPr>
          <p:nvPr>
            <p:ph sz="quarter" idx="1"/>
          </p:nvPr>
        </p:nvSpPr>
        <p:spPr>
          <a:xfrm>
            <a:off x="38100" y="1122362"/>
            <a:ext cx="8686800" cy="4525963"/>
          </a:xfrm>
        </p:spPr>
        <p:txBody>
          <a:bodyPr>
            <a:noAutofit/>
          </a:bodyPr>
          <a:lstStyle/>
          <a:p>
            <a:pPr algn="just" fontAlgn="base">
              <a:buNone/>
            </a:pPr>
            <a:r>
              <a:rPr lang="pt-BR" sz="2800" dirty="0" smtClean="0"/>
              <a:t>	</a:t>
            </a:r>
            <a:r>
              <a:rPr lang="pt-BR" dirty="0" smtClean="0"/>
              <a:t>Hoje, os alunos devem estar preparados para enfrentar um mundo de rápidas transformações, onde novas tecnologias surgem a cada dia e todas as informações estão ao alcance de um clique. Para isso, compreender os conceitos da Física é algo fundamental.</a:t>
            </a:r>
          </a:p>
          <a:p>
            <a:pPr algn="just" fontAlgn="base">
              <a:buNone/>
            </a:pPr>
            <a:r>
              <a:rPr lang="pt-BR" dirty="0" smtClean="0"/>
              <a:t>	Em contrario à ideia de que a Física é apenas uma disciplina onde o aluno somente aprende conceitos científicos, a obra desperta o senso crítico do aluno relacionando esses conceitos com a sua vida social, além de conter uma série de atividades que solicitam a aplicação de seu aprendizado.</a:t>
            </a:r>
          </a:p>
          <a:p>
            <a:pPr algn="just">
              <a:buNone/>
            </a:pPr>
            <a:endParaRPr lang="pt-BR" sz="2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Apresentação</a:t>
            </a:r>
            <a:endParaRPr lang="pt-BR" dirty="0"/>
          </a:p>
        </p:txBody>
      </p:sp>
      <p:sp>
        <p:nvSpPr>
          <p:cNvPr id="3" name="Espaço Reservado para Conteúdo 2"/>
          <p:cNvSpPr>
            <a:spLocks noGrp="1"/>
          </p:cNvSpPr>
          <p:nvPr>
            <p:ph sz="quarter" idx="1"/>
          </p:nvPr>
        </p:nvSpPr>
        <p:spPr>
          <a:xfrm>
            <a:off x="38100" y="1122362"/>
            <a:ext cx="8686800" cy="4525963"/>
          </a:xfrm>
        </p:spPr>
        <p:txBody>
          <a:bodyPr>
            <a:noAutofit/>
          </a:bodyPr>
          <a:lstStyle/>
          <a:p>
            <a:pPr algn="just">
              <a:buNone/>
            </a:pPr>
            <a:r>
              <a:rPr lang="pt-BR" sz="2800" dirty="0" smtClean="0"/>
              <a:t>	Esta obra vai ajuda-lo a entender o mundo e explicar muitos fatos do cotidiano e torna-lo mais curioso, inquisidor e crítico.” </a:t>
            </a:r>
          </a:p>
          <a:p>
            <a:pPr algn="just">
              <a:buNone/>
            </a:pPr>
            <a:r>
              <a:rPr lang="pt-BR" sz="2800" dirty="0" smtClean="0"/>
              <a:t>	“Para alcançar este objetivo, os fundamentos da Física são expostos de forma clara e direta. Em cada capítulo, a teoria é apresentada em tópicos curtos, seguidos de exercícios resolvidos (...) na sequência há exercícios propostos para você resolver (...). No final de cada capítulo você poderá aplicar seus conhecimentos na resolução de exercícios de vestibulares.”</a:t>
            </a:r>
            <a:endParaRPr lang="pt-BR"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122362"/>
            <a:ext cx="8686800" cy="4525963"/>
          </a:xfrm>
        </p:spPr>
        <p:txBody>
          <a:bodyPr>
            <a:noAutofit/>
          </a:bodyPr>
          <a:lstStyle/>
          <a:p>
            <a:pPr algn="just">
              <a:buNone/>
            </a:pPr>
            <a:r>
              <a:rPr lang="pt-BR" sz="2800" dirty="0" smtClean="0"/>
              <a:t>	</a:t>
            </a:r>
            <a:r>
              <a:rPr lang="pt-BR" dirty="0" smtClean="0"/>
              <a:t>Abertura:</a:t>
            </a:r>
          </a:p>
          <a:p>
            <a:pPr algn="just">
              <a:buNone/>
            </a:pPr>
            <a:r>
              <a:rPr lang="pt-BR" dirty="0" smtClean="0"/>
              <a:t>	- Os objetivos do capítulo</a:t>
            </a:r>
          </a:p>
          <a:p>
            <a:pPr algn="just">
              <a:buNone/>
            </a:pPr>
            <a:r>
              <a:rPr lang="pt-BR" dirty="0" smtClean="0"/>
              <a:t>	- Imagem motivadora que sugere os conceitos abordados no capítulo.</a:t>
            </a:r>
          </a:p>
          <a:p>
            <a:pPr algn="just">
              <a:buNone/>
            </a:pPr>
            <a:r>
              <a:rPr lang="pt-BR" dirty="0" smtClean="0"/>
              <a:t>	 Apresentação dos conteúdos:</a:t>
            </a:r>
          </a:p>
          <a:p>
            <a:pPr algn="just">
              <a:buNone/>
            </a:pPr>
            <a:r>
              <a:rPr lang="pt-BR" dirty="0" smtClean="0"/>
              <a:t>	- </a:t>
            </a:r>
            <a:r>
              <a:rPr lang="pt-BR" b="1" dirty="0" smtClean="0"/>
              <a:t>Definições</a:t>
            </a:r>
            <a:r>
              <a:rPr lang="pt-BR" dirty="0" smtClean="0"/>
              <a:t> e </a:t>
            </a:r>
            <a:r>
              <a:rPr lang="pt-BR" b="1" dirty="0" smtClean="0"/>
              <a:t>conceitos básicos</a:t>
            </a:r>
            <a:r>
              <a:rPr lang="pt-BR" dirty="0" smtClean="0"/>
              <a:t> são apresentados em boxes.</a:t>
            </a:r>
          </a:p>
          <a:p>
            <a:pPr algn="just">
              <a:buNone/>
            </a:pPr>
            <a:r>
              <a:rPr lang="pt-BR" dirty="0" smtClean="0"/>
              <a:t>	- O tratamento visual organiza o conteúdo.</a:t>
            </a:r>
          </a:p>
          <a:p>
            <a:pPr algn="just">
              <a:buNone/>
            </a:pPr>
            <a:r>
              <a:rPr lang="pt-BR" dirty="0" smtClean="0"/>
              <a:t>	- O </a:t>
            </a:r>
            <a:r>
              <a:rPr lang="pt-BR" b="1" dirty="0" smtClean="0"/>
              <a:t>Aplicando a teoria</a:t>
            </a:r>
            <a:r>
              <a:rPr lang="pt-BR" dirty="0" smtClean="0"/>
              <a:t>  apresenta exercícios resolvidos, que visam recordar o conteúdo estudado.</a:t>
            </a:r>
          </a:p>
          <a:p>
            <a:pPr algn="just"/>
            <a:r>
              <a:rPr lang="pt-BR" dirty="0" smtClean="0"/>
              <a:t>- O </a:t>
            </a:r>
            <a:r>
              <a:rPr lang="pt-BR" b="1" dirty="0" smtClean="0"/>
              <a:t>Avaliando o aprendizado</a:t>
            </a:r>
            <a:r>
              <a:rPr lang="pt-BR" dirty="0" smtClean="0"/>
              <a:t> apresenta exercícios para o aluno fixar a teoria.</a:t>
            </a:r>
          </a:p>
          <a:p>
            <a:endParaRPr lang="pt-B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465262"/>
            <a:ext cx="8686800" cy="4525963"/>
          </a:xfrm>
        </p:spPr>
        <p:txBody>
          <a:bodyPr>
            <a:noAutofit/>
          </a:bodyPr>
          <a:lstStyle/>
          <a:p>
            <a:pPr algn="just">
              <a:buNone/>
            </a:pPr>
            <a:r>
              <a:rPr lang="pt-BR" sz="2800" dirty="0" smtClean="0"/>
              <a:t>	Revisando o conteúdo</a:t>
            </a:r>
          </a:p>
          <a:p>
            <a:pPr algn="just">
              <a:buNone/>
            </a:pPr>
            <a:r>
              <a:rPr lang="pt-BR" sz="2800" dirty="0" smtClean="0"/>
              <a:t>	- Uma bateria de exercícios finais (incluindo questões dos principais vestibulares) com fichas-resumo, que auxiliam a resolução e fixam os principais conceitos do capítulo.</a:t>
            </a:r>
          </a:p>
          <a:p>
            <a:pPr algn="just">
              <a:buNone/>
            </a:pPr>
            <a:r>
              <a:rPr lang="pt-BR" sz="2800" dirty="0" smtClean="0"/>
              <a:t>	 </a:t>
            </a:r>
          </a:p>
          <a:p>
            <a:pPr algn="just">
              <a:buNone/>
            </a:pPr>
            <a:r>
              <a:rPr lang="pt-BR" sz="2800" dirty="0" smtClean="0"/>
              <a:t>	Observação: nenhuma sofisticação na visão do processo de aprendizagem. Basicamente focado na memória e na resolução de exercícios.</a:t>
            </a:r>
            <a:endParaRPr lang="pt-BR"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325562"/>
            <a:ext cx="8686800" cy="4525963"/>
          </a:xfrm>
        </p:spPr>
        <p:txBody>
          <a:bodyPr>
            <a:noAutofit/>
          </a:bodyPr>
          <a:lstStyle/>
          <a:p>
            <a:pPr algn="just">
              <a:buNone/>
            </a:pPr>
            <a:r>
              <a:rPr lang="pt-BR" sz="2800" dirty="0" smtClean="0"/>
              <a:t>	</a:t>
            </a:r>
            <a:r>
              <a:rPr lang="pt-BR" dirty="0" smtClean="0"/>
              <a:t>DVD:</a:t>
            </a:r>
          </a:p>
          <a:p>
            <a:pPr algn="just">
              <a:buNone/>
            </a:pPr>
            <a:r>
              <a:rPr lang="pt-BR" dirty="0" smtClean="0"/>
              <a:t>	Ficha de estudo: Atividades para o aluno selecionar e organizar os conteúdos mais importantes de cada capítulo.</a:t>
            </a:r>
          </a:p>
          <a:p>
            <a:pPr algn="just">
              <a:buNone/>
            </a:pPr>
            <a:r>
              <a:rPr lang="pt-BR" dirty="0" smtClean="0"/>
              <a:t>	Visão do especialista: Comentário ou resolução de alguns exercícios.</a:t>
            </a:r>
          </a:p>
          <a:p>
            <a:pPr algn="just">
              <a:buNone/>
            </a:pPr>
            <a:r>
              <a:rPr lang="pt-BR" dirty="0" smtClean="0"/>
              <a:t>	Biblioteca do estudante: Textos complementares </a:t>
            </a:r>
          </a:p>
          <a:p>
            <a:pPr algn="just">
              <a:buNone/>
            </a:pPr>
            <a:r>
              <a:rPr lang="pt-BR" dirty="0" smtClean="0"/>
              <a:t>	Conteúdo multimídia: animações, simuladores, vídeos, mapas conceituais, físicos em rede.</a:t>
            </a:r>
          </a:p>
          <a:p>
            <a:pPr algn="just"/>
            <a:r>
              <a:rPr lang="pt-BR" dirty="0" smtClean="0"/>
              <a:t>Lista de exercícios</a:t>
            </a:r>
            <a:endParaRPr lang="pt-B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1325562"/>
            <a:ext cx="8686800" cy="4525963"/>
          </a:xfrm>
        </p:spPr>
        <p:txBody>
          <a:bodyPr>
            <a:noAutofit/>
          </a:bodyPr>
          <a:lstStyle/>
          <a:p>
            <a:pPr algn="just">
              <a:buNone/>
            </a:pPr>
            <a:r>
              <a:rPr lang="pt-BR" sz="2800" dirty="0" smtClean="0"/>
              <a:t>	</a:t>
            </a:r>
            <a:r>
              <a:rPr lang="pt-BR" dirty="0" smtClean="0"/>
              <a:t>O que é Física?</a:t>
            </a:r>
          </a:p>
          <a:p>
            <a:pPr algn="just">
              <a:buNone/>
            </a:pPr>
            <a:r>
              <a:rPr lang="pt-BR" dirty="0" smtClean="0"/>
              <a:t>	“Desde os tempos imemoriais, o ser humano preocupa-se em entender e em explicar o mundo que o cerca. Também procura, sempre que possível, aplicar os conhecimentos já consolidados e acumulados pelas gerações anteriores para construir equipamentos e máquinas com o objetivo de facilitar a realização de tarefas cotidianas.</a:t>
            </a:r>
          </a:p>
          <a:p>
            <a:pPr algn="just"/>
            <a:r>
              <a:rPr lang="pt-BR" dirty="0" smtClean="0"/>
              <a:t>O conhecimento total acumulado pela humanidade ao longo do tempo comumente é chama do de Ciências”</a:t>
            </a:r>
          </a:p>
          <a:p>
            <a:pPr algn="just"/>
            <a:endParaRPr lang="pt-BR"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800" y="190500"/>
            <a:ext cx="8686800" cy="838200"/>
          </a:xfrm>
        </p:spPr>
        <p:txBody>
          <a:bodyPr/>
          <a:lstStyle/>
          <a:p>
            <a:r>
              <a:rPr lang="pt-BR" dirty="0" smtClean="0"/>
              <a:t>estrutura do capítulo</a:t>
            </a:r>
            <a:endParaRPr lang="pt-BR" dirty="0"/>
          </a:p>
        </p:txBody>
      </p:sp>
      <p:sp>
        <p:nvSpPr>
          <p:cNvPr id="3" name="Espaço Reservado para Conteúdo 2"/>
          <p:cNvSpPr>
            <a:spLocks noGrp="1"/>
          </p:cNvSpPr>
          <p:nvPr>
            <p:ph sz="quarter" idx="1"/>
          </p:nvPr>
        </p:nvSpPr>
        <p:spPr>
          <a:xfrm>
            <a:off x="38100" y="2036762"/>
            <a:ext cx="8686800" cy="4525963"/>
          </a:xfrm>
        </p:spPr>
        <p:txBody>
          <a:bodyPr>
            <a:noAutofit/>
          </a:bodyPr>
          <a:lstStyle/>
          <a:p>
            <a:pPr>
              <a:buNone/>
            </a:pPr>
            <a:r>
              <a:rPr lang="pt-BR" sz="2800" dirty="0" smtClean="0"/>
              <a:t>	Material do professor: </a:t>
            </a:r>
          </a:p>
          <a:p>
            <a:pPr>
              <a:buNone/>
            </a:pPr>
            <a:r>
              <a:rPr lang="pt-BR" sz="2800" dirty="0" smtClean="0"/>
              <a:t>	 </a:t>
            </a:r>
          </a:p>
          <a:p>
            <a:pPr>
              <a:buNone/>
            </a:pPr>
            <a:r>
              <a:rPr lang="pt-BR" sz="2800" dirty="0" smtClean="0"/>
              <a:t>	- Nenhuma orientação de como usar o livro.</a:t>
            </a:r>
          </a:p>
          <a:p>
            <a:pPr>
              <a:buNone/>
            </a:pPr>
            <a:r>
              <a:rPr lang="pt-BR" sz="2800" dirty="0" smtClean="0"/>
              <a:t>	- Lista de slides (214 páginas!)</a:t>
            </a:r>
          </a:p>
          <a:p>
            <a:pPr>
              <a:buNone/>
            </a:pPr>
            <a:r>
              <a:rPr lang="pt-BR" sz="2800" dirty="0" smtClean="0"/>
              <a:t>	- Exercícios resolvidos (170 páginas!)</a:t>
            </a:r>
            <a:endParaRPr lang="pt-BR" sz="28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1484</TotalTime>
  <Words>132</Words>
  <Application>Microsoft Office PowerPoint</Application>
  <PresentationFormat>Apresentação na tela (4:3)</PresentationFormat>
  <Paragraphs>75</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Balcão Envidraçado</vt:lpstr>
      <vt:lpstr>Propostas e Projetos para o Ensino de Física Profª.  Anne L. Scarinci</vt:lpstr>
      <vt:lpstr>Coleção Vereda Digital (Nicolau Gilberto Ferraro, Carlos Magno Torres e Paulo Cezar Penteado)</vt:lpstr>
      <vt:lpstr>LIVRO TEXTO DE FÍSICA</vt:lpstr>
      <vt:lpstr>Apresentação</vt:lpstr>
      <vt:lpstr>estrutura do capítulo</vt:lpstr>
      <vt:lpstr>estrutura do capítulo</vt:lpstr>
      <vt:lpstr>estrutura do capítulo</vt:lpstr>
      <vt:lpstr>estrutura do capítulo</vt:lpstr>
      <vt:lpstr>estrutura do capítulo</vt:lpstr>
      <vt:lpstr>Apresentação do PowerPoint</vt:lpstr>
      <vt:lpstr>Apresentação do PowerPoint</vt:lpstr>
      <vt:lpstr>Apresentação do PowerPoint</vt:lpstr>
      <vt:lpstr>Apresentação do PowerPoint</vt:lpstr>
      <vt:lpstr>Apresentação do PowerPoint</vt:lpstr>
      <vt:lpstr>PROJETO VOAZ (Antônio máximo e beatriz alvarenga)</vt:lpstr>
      <vt:lpstr>Apresentação do PowerPoint</vt:lpstr>
      <vt:lpstr>Apresentação do PowerPoint</vt:lpstr>
      <vt:lpstr>LIVRO TEXTO DE FÍSICA</vt:lpstr>
      <vt:lpstr>estrutura do capítulo</vt:lpstr>
      <vt:lpstr>estrutura do capítulo</vt:lpstr>
      <vt:lpstr>MATERIAL DO PROFESSOR</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GREF X São Paulo Faz Escola</dc:title>
  <dc:creator>Alex Coelho</dc:creator>
  <cp:lastModifiedBy>Thiago</cp:lastModifiedBy>
  <cp:revision>154</cp:revision>
  <dcterms:created xsi:type="dcterms:W3CDTF">2013-10-10T14:50:56Z</dcterms:created>
  <dcterms:modified xsi:type="dcterms:W3CDTF">2013-12-04T20:22:02Z</dcterms:modified>
</cp:coreProperties>
</file>