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258" r:id="rId4"/>
    <p:sldId id="326" r:id="rId5"/>
    <p:sldId id="327" r:id="rId6"/>
    <p:sldId id="328" r:id="rId7"/>
    <p:sldId id="347" r:id="rId8"/>
    <p:sldId id="34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49" r:id="rId17"/>
    <p:sldId id="350" r:id="rId18"/>
    <p:sldId id="346" r:id="rId19"/>
    <p:sldId id="351" r:id="rId20"/>
    <p:sldId id="352" r:id="rId21"/>
    <p:sldId id="353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4" r:id="rId30"/>
    <p:sldId id="345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r>
              <a:rPr lang="pt-BR" sz="4400" b="1" dirty="0" smtClean="0"/>
              <a:t>Inventário </a:t>
            </a:r>
            <a:r>
              <a:rPr lang="pt-BR" sz="4400" b="1" dirty="0" smtClean="0"/>
              <a:t>e partilha</a:t>
            </a:r>
            <a:endParaRPr lang="pt-BR" sz="2800" b="1" dirty="0" smtClean="0"/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Romualdo </a:t>
            </a:r>
            <a:r>
              <a:rPr lang="pt-BR" sz="2800" b="1" dirty="0" smtClean="0"/>
              <a:t>Baptista dos </a:t>
            </a:r>
            <a:r>
              <a:rPr lang="pt-BR" sz="2800" b="1" dirty="0" smtClean="0"/>
              <a:t>Santos</a:t>
            </a:r>
          </a:p>
          <a:p>
            <a:pPr marL="0" indent="0" algn="ctr">
              <a:buNone/>
            </a:pPr>
            <a:r>
              <a:rPr lang="pt-BR" sz="2800" b="1" dirty="0" err="1" smtClean="0"/>
              <a:t>Jun</a:t>
            </a:r>
            <a:r>
              <a:rPr lang="pt-BR" sz="2800" b="1" dirty="0" smtClean="0"/>
              <a:t> / 2023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Compromisso </a:t>
            </a:r>
            <a:r>
              <a:rPr lang="pt-BR" sz="5400" b="1" u="sng" dirty="0" smtClean="0"/>
              <a:t>do inventariante</a:t>
            </a:r>
          </a:p>
          <a:p>
            <a:pPr lvl="0"/>
            <a:r>
              <a:rPr lang="pt-BR" sz="4000" dirty="0" smtClean="0"/>
              <a:t>Assinatura de Termo de Compromisso, assumindo o cargo e os deveres inerentes </a:t>
            </a:r>
            <a:endParaRPr lang="pt-BR" sz="4000" dirty="0" smtClean="0"/>
          </a:p>
          <a:p>
            <a:pPr lvl="0"/>
            <a:r>
              <a:rPr lang="pt-BR" sz="4000" dirty="0" smtClean="0"/>
              <a:t>Documento formal que serve de prova</a:t>
            </a:r>
            <a:endParaRPr lang="pt-BR" sz="4000" dirty="0" smtClean="0"/>
          </a:p>
          <a:p>
            <a:pPr lvl="0"/>
            <a:r>
              <a:rPr lang="pt-BR" sz="4000" dirty="0" smtClean="0"/>
              <a:t>Deveres e atribuições – CPC, </a:t>
            </a:r>
            <a:r>
              <a:rPr lang="pt-BR" sz="4000" dirty="0" err="1" smtClean="0"/>
              <a:t>arts</a:t>
            </a:r>
            <a:r>
              <a:rPr lang="pt-BR" sz="4000" dirty="0" smtClean="0"/>
              <a:t>. 618 e 619.</a:t>
            </a:r>
          </a:p>
          <a:p>
            <a:pPr lvl="0"/>
            <a:r>
              <a:rPr lang="pt-BR" sz="4000" dirty="0" smtClean="0"/>
              <a:t>Remoção – CPC, art. 622 e 625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3419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Primeiras </a:t>
            </a:r>
            <a:r>
              <a:rPr lang="pt-BR" sz="5400" b="1" u="sng" dirty="0" smtClean="0"/>
              <a:t>declarações</a:t>
            </a:r>
          </a:p>
          <a:p>
            <a:pPr lvl="0"/>
            <a:r>
              <a:rPr lang="pt-BR" sz="4000" dirty="0" smtClean="0"/>
              <a:t>Prazo: 20 dias</a:t>
            </a:r>
          </a:p>
          <a:p>
            <a:pPr lvl="0"/>
            <a:r>
              <a:rPr lang="pt-BR" sz="4000" dirty="0" smtClean="0"/>
              <a:t>Identificação e qualificação das pessoas envolvidas na sucessão</a:t>
            </a:r>
          </a:p>
          <a:p>
            <a:pPr lvl="0"/>
            <a:r>
              <a:rPr lang="pt-BR" sz="4000" dirty="0" smtClean="0"/>
              <a:t>Descrição e discriminação dos bens que compõem o </a:t>
            </a:r>
            <a:r>
              <a:rPr lang="pt-BR" sz="4000" dirty="0" smtClean="0"/>
              <a:t>acervo. Não esquecer as dívidas.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0516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5 – Citações e impugnações</a:t>
            </a:r>
          </a:p>
          <a:p>
            <a:pPr lvl="0"/>
            <a:r>
              <a:rPr lang="pt-BR" sz="4000" dirty="0" smtClean="0"/>
              <a:t>O juiz mandará </a:t>
            </a:r>
            <a:r>
              <a:rPr lang="pt-BR" sz="4000" u="sng" dirty="0" smtClean="0"/>
              <a:t>citar</a:t>
            </a:r>
            <a:r>
              <a:rPr lang="pt-BR" sz="4000" dirty="0" smtClean="0"/>
              <a:t> os herdeiros, os legatários e o cônjuge ou companheiro do falecido</a:t>
            </a:r>
          </a:p>
          <a:p>
            <a:pPr lvl="0"/>
            <a:r>
              <a:rPr lang="pt-BR" sz="4000" dirty="0" smtClean="0"/>
              <a:t>Mandará </a:t>
            </a:r>
            <a:r>
              <a:rPr lang="pt-BR" sz="4000" u="sng" dirty="0" smtClean="0"/>
              <a:t>intimar</a:t>
            </a:r>
            <a:r>
              <a:rPr lang="pt-BR" sz="4000" dirty="0" smtClean="0"/>
              <a:t> a Fazenda </a:t>
            </a:r>
            <a:r>
              <a:rPr lang="pt-BR" sz="4000" dirty="0"/>
              <a:t>Pública, o Ministério Público e o testamenteiro, se for o </a:t>
            </a:r>
            <a:r>
              <a:rPr lang="pt-BR" sz="4000" dirty="0" smtClean="0"/>
              <a:t>caso</a:t>
            </a:r>
          </a:p>
          <a:p>
            <a:pPr lvl="0"/>
            <a:r>
              <a:rPr lang="pt-BR" sz="4000" dirty="0" smtClean="0"/>
              <a:t>Prazo para impugnações: 15 dias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82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Avaliação</a:t>
            </a:r>
            <a:endParaRPr lang="pt-BR" sz="5400" b="1" u="sng" dirty="0" smtClean="0"/>
          </a:p>
          <a:p>
            <a:pPr lvl="0"/>
            <a:r>
              <a:rPr lang="pt-BR" sz="4000" dirty="0" smtClean="0"/>
              <a:t>O juiz mandará avaliar os bens do espólio</a:t>
            </a:r>
          </a:p>
          <a:p>
            <a:pPr lvl="0"/>
            <a:r>
              <a:rPr lang="pt-BR" sz="4000" dirty="0" smtClean="0"/>
              <a:t>Dispensa de avaliação se as partes forem maiores e capazes, estiverem de acordo e houver concordância da FP</a:t>
            </a:r>
          </a:p>
          <a:p>
            <a:pPr lvl="0"/>
            <a:r>
              <a:rPr lang="pt-BR" sz="4000" dirty="0" smtClean="0"/>
              <a:t>Eventuais impugnações serão resolvidas pelo juiz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362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Últimas </a:t>
            </a:r>
            <a:r>
              <a:rPr lang="pt-BR" sz="5400" b="1" u="sng" dirty="0" smtClean="0"/>
              <a:t>declarações</a:t>
            </a:r>
          </a:p>
          <a:p>
            <a:pPr lvl="0"/>
            <a:r>
              <a:rPr lang="pt-BR" sz="4000" dirty="0" smtClean="0"/>
              <a:t>O inventariante apresentará </a:t>
            </a:r>
            <a:r>
              <a:rPr lang="pt-BR" sz="4000" dirty="0"/>
              <a:t>as últimas declarações, podendo emendar ou complementar as </a:t>
            </a:r>
            <a:r>
              <a:rPr lang="pt-BR" sz="4000" dirty="0" smtClean="0"/>
              <a:t>primeiras</a:t>
            </a:r>
          </a:p>
          <a:p>
            <a:pPr lvl="0"/>
            <a:r>
              <a:rPr lang="pt-BR" sz="4000" dirty="0" smtClean="0"/>
              <a:t>Todas as partes são ouvidas e podem impugnar</a:t>
            </a:r>
          </a:p>
          <a:p>
            <a:pPr lvl="0"/>
            <a:r>
              <a:rPr lang="pt-BR" sz="4000" dirty="0" smtClean="0"/>
              <a:t>Procede-se ao cálculo do imposto de transmissão. Todas as partes e a FP são ouvidas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982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O imposto</a:t>
            </a:r>
            <a:endParaRPr lang="pt-BR" sz="5400" b="1" u="sng" dirty="0" smtClean="0"/>
          </a:p>
          <a:p>
            <a:pPr algn="just"/>
            <a:r>
              <a:rPr lang="pt-BR" sz="4000" dirty="0"/>
              <a:t>O tributo que incide sobre a transmissão </a:t>
            </a:r>
            <a:r>
              <a:rPr lang="pt-BR" sz="4000" i="1" dirty="0"/>
              <a:t>causa mortis </a:t>
            </a:r>
            <a:r>
              <a:rPr lang="pt-BR" sz="4000" dirty="0"/>
              <a:t>é o </a:t>
            </a:r>
            <a:r>
              <a:rPr lang="pt-BR" sz="4000" dirty="0" smtClean="0"/>
              <a:t>ITCMD </a:t>
            </a:r>
            <a:r>
              <a:rPr lang="pt-BR" sz="4000" dirty="0"/>
              <a:t>que, no Estado de São Paulo, é regido pela Lei 11.705/2000.</a:t>
            </a:r>
          </a:p>
          <a:p>
            <a:pPr algn="just"/>
            <a:r>
              <a:rPr lang="pt-BR" sz="4000" dirty="0"/>
              <a:t>A alíquota é de 4% sobre o valor dos bens (art. 16).</a:t>
            </a:r>
          </a:p>
          <a:p>
            <a:pPr algn="just"/>
            <a:r>
              <a:rPr lang="pt-BR" sz="4000" dirty="0"/>
              <a:t>A base de cálculo é o valor venal dos bens transmitidos (art. 9º).</a:t>
            </a:r>
          </a:p>
          <a:p>
            <a:pPr algn="just"/>
            <a:r>
              <a:rPr lang="pt-BR" sz="4000" dirty="0" smtClean="0"/>
              <a:t>Isenções: </a:t>
            </a:r>
            <a:r>
              <a:rPr lang="pt-BR" sz="4000" dirty="0"/>
              <a:t>imóvel residencial de até 5.000 UFESPS e o imóvel único de até 2.500 UFESPS (art. 6º).</a:t>
            </a:r>
          </a:p>
        </p:txBody>
      </p:sp>
    </p:spTree>
    <p:extLst>
      <p:ext uri="{BB962C8B-B14F-4D97-AF65-F5344CB8AC3E}">
        <p14:creationId xmlns:p14="http://schemas.microsoft.com/office/powerpoint/2010/main" val="5445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O imposto</a:t>
            </a:r>
            <a:endParaRPr lang="pt-BR" sz="5400" b="1" u="sng" dirty="0" smtClean="0"/>
          </a:p>
          <a:p>
            <a:r>
              <a:rPr lang="pt-BR" sz="3600" dirty="0"/>
              <a:t>O prazo para recolhimento depende do tipo de procedimento. No inventário judicial, o prazo é de 30 dias após a homologação do cálculo, desde que dentro dos 180 dias da abertura da sucessão, sob pena de multa (art. 17).</a:t>
            </a:r>
          </a:p>
          <a:p>
            <a:r>
              <a:rPr lang="pt-BR" sz="3600" dirty="0"/>
              <a:t>Se o inventário ou arrolamento não for requerido no prazo de 60 dias, incide multa de 10% sobre o valor do imposto; após 180 dias, a multa será de 20% (art. 21).</a:t>
            </a:r>
          </a:p>
        </p:txBody>
      </p:sp>
    </p:spTree>
    <p:extLst>
      <p:ext uri="{BB962C8B-B14F-4D97-AF65-F5344CB8AC3E}">
        <p14:creationId xmlns:p14="http://schemas.microsoft.com/office/powerpoint/2010/main" val="13972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O imposto</a:t>
            </a:r>
            <a:endParaRPr lang="pt-BR" sz="5400" b="1" u="sng" dirty="0" smtClean="0"/>
          </a:p>
          <a:p>
            <a:pPr algn="just"/>
            <a:r>
              <a:rPr lang="pt-BR" sz="3600" dirty="0"/>
              <a:t>O recolhimento do ITCMD é feito mediante preenchimento de uma declaração no site da Secretaria da Fazenda na Internet, onde é possível gerar as guias de recolhimento para pagamento na rede bancária.</a:t>
            </a:r>
          </a:p>
          <a:p>
            <a:pPr algn="just"/>
            <a:r>
              <a:rPr lang="pt-BR" sz="3600" dirty="0" smtClean="0"/>
              <a:t>No </a:t>
            </a:r>
            <a:r>
              <a:rPr lang="pt-BR" sz="3600" dirty="0"/>
              <a:t>inventário extrajudicial, a FESP entende que incide a multa de 10% se a declaração do ITCMD não for enviada no prazo de 60 dias. Porém, o TJSP tem afastado essa penalidade, considerando que o termo inicial da abertura do inventário extrajudicial é a data da nomeação do inventariante. (TJSP, 12ª Câm. Dir. Público, </a:t>
            </a:r>
            <a:r>
              <a:rPr lang="pt-BR" sz="3600" dirty="0" err="1"/>
              <a:t>Apel</a:t>
            </a:r>
            <a:r>
              <a:rPr lang="pt-BR" sz="3600" dirty="0"/>
              <a:t>. Cível 1036194-38.2017.8.26.0114, Campinas, rel. Desemb. J. M. RIBEIRO DE PAULA, j. 16/10/2018, </a:t>
            </a:r>
            <a:r>
              <a:rPr lang="pt-BR" sz="3600" dirty="0" err="1"/>
              <a:t>v.u</a:t>
            </a:r>
            <a:r>
              <a:rPr lang="pt-BR" sz="3600" dirty="0"/>
              <a:t>.).</a:t>
            </a:r>
          </a:p>
          <a:p>
            <a:pPr algn="just"/>
            <a:r>
              <a:rPr lang="pt-BR" sz="3600" dirty="0" smtClean="0"/>
              <a:t>Enquanto </a:t>
            </a:r>
            <a:r>
              <a:rPr lang="pt-BR" sz="3600" dirty="0"/>
              <a:t>advogado, eu oriento os clientes a fazer a declaração e recolher o imposto no prazo de 60 dias, para não ter que discutir o problema da multa de 10%.</a:t>
            </a:r>
          </a:p>
        </p:txBody>
      </p:sp>
    </p:spTree>
    <p:extLst>
      <p:ext uri="{BB962C8B-B14F-4D97-AF65-F5344CB8AC3E}">
        <p14:creationId xmlns:p14="http://schemas.microsoft.com/office/powerpoint/2010/main" val="21639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7600" b="1" u="sng" dirty="0" smtClean="0"/>
              <a:t>Partilha</a:t>
            </a:r>
            <a:endParaRPr lang="pt-BR" sz="7600" b="1" u="sng" dirty="0" smtClean="0"/>
          </a:p>
          <a:p>
            <a:pPr algn="just"/>
            <a:r>
              <a:rPr lang="pt-BR" sz="6800" dirty="0" smtClean="0"/>
              <a:t>Uma </a:t>
            </a:r>
            <a:r>
              <a:rPr lang="pt-BR" sz="6800" dirty="0"/>
              <a:t>vez pagas as dívidas e quitados os tributos, o juiz defere prazo de 15 dias para que as partes formulem seus pedidos de quinhão (CPC, art. 647). </a:t>
            </a:r>
            <a:endParaRPr lang="pt-BR" sz="6800" dirty="0" smtClean="0"/>
          </a:p>
          <a:p>
            <a:pPr algn="just"/>
            <a:r>
              <a:rPr lang="pt-BR" sz="6800" dirty="0" smtClean="0"/>
              <a:t>Em </a:t>
            </a:r>
            <a:r>
              <a:rPr lang="pt-BR" sz="6800" dirty="0"/>
              <a:t>seguida, proferirá decisão designando os bens que devem constituir quinhão de cada herdeiro e legatário.</a:t>
            </a:r>
          </a:p>
          <a:p>
            <a:pPr algn="just"/>
            <a:r>
              <a:rPr lang="pt-BR" sz="6800" dirty="0"/>
              <a:t>Na decisão sobre partilha, serão atendidos, tanto quanto possível: a igualdade quanto ao valor, à natureza e à qualidade dos bens; a prevenção de litígios futuros; a máxima comodidade dos coerdeiros e do cônjuge ou companheiro (CPC, art. 648).</a:t>
            </a:r>
          </a:p>
          <a:p>
            <a:pPr algn="just"/>
            <a:r>
              <a:rPr lang="pt-BR" sz="6800" dirty="0"/>
              <a:t>Se algum bem não comportar divisão cômoda, será licitado entre os interessados ou alienado judicialmente (CPC, art. 649</a:t>
            </a:r>
            <a:r>
              <a:rPr lang="pt-BR" sz="6800" dirty="0" smtClean="0"/>
              <a:t>).</a:t>
            </a:r>
            <a:endParaRPr lang="pt-BR" sz="6800" dirty="0"/>
          </a:p>
        </p:txBody>
      </p:sp>
    </p:spTree>
    <p:extLst>
      <p:ext uri="{BB962C8B-B14F-4D97-AF65-F5344CB8AC3E}">
        <p14:creationId xmlns:p14="http://schemas.microsoft.com/office/powerpoint/2010/main" val="40519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7600" b="1" u="sng" dirty="0" smtClean="0"/>
              <a:t>Partilha</a:t>
            </a:r>
            <a:endParaRPr lang="pt-BR" sz="7600" b="1" u="sng" dirty="0" smtClean="0"/>
          </a:p>
          <a:p>
            <a:pPr algn="just"/>
            <a:r>
              <a:rPr lang="pt-BR" sz="4300" dirty="0"/>
              <a:t>O partidor judicial organizará o esboço de partilha de acordo com a decisão judicial e observando a seguinte ordem nos pagamentos: as dívidas atendidas; a meação do cônjuge ou companheiro; a meação disponível; os quinhões hereditários (CPC, art. 651</a:t>
            </a:r>
            <a:r>
              <a:rPr lang="pt-BR" sz="4300" dirty="0" smtClean="0"/>
              <a:t>).</a:t>
            </a:r>
            <a:r>
              <a:rPr lang="pt-BR" sz="4300" dirty="0"/>
              <a:t> </a:t>
            </a:r>
          </a:p>
          <a:p>
            <a:pPr algn="just"/>
            <a:r>
              <a:rPr lang="pt-BR" sz="4300" dirty="0"/>
              <a:t>[Na prática, o juiz manda o inventariante apresentar um plano de partilha que é conferido pelo partidor].</a:t>
            </a:r>
          </a:p>
          <a:p>
            <a:pPr algn="just"/>
            <a:r>
              <a:rPr lang="pt-BR" sz="4300" dirty="0" smtClean="0"/>
              <a:t>As </a:t>
            </a:r>
            <a:r>
              <a:rPr lang="pt-BR" sz="4300" dirty="0"/>
              <a:t>partes se manifestarão sobre o esboço no prazo de 15 dias e, resolvidas as reclamações, a partilha será lançada nos autos, contendo: o plano de partilha e a folha de pagamento (CPC, </a:t>
            </a:r>
            <a:r>
              <a:rPr lang="pt-BR" sz="4300" dirty="0" err="1"/>
              <a:t>arts</a:t>
            </a:r>
            <a:r>
              <a:rPr lang="pt-BR" sz="4300" dirty="0"/>
              <a:t>. 652 e 653).</a:t>
            </a:r>
          </a:p>
          <a:p>
            <a:pPr algn="just"/>
            <a:r>
              <a:rPr lang="pt-BR" sz="4300" dirty="0"/>
              <a:t>Pago o imposto de transmissão, o juiz julgará a partilha por sentença, expedindo-se o </a:t>
            </a:r>
            <a:r>
              <a:rPr lang="pt-BR" sz="4300" b="1" u="sng" dirty="0"/>
              <a:t>formal de partilha</a:t>
            </a:r>
            <a:r>
              <a:rPr lang="pt-BR" sz="4300" dirty="0"/>
              <a:t> (CPC, art. 654 e 655).</a:t>
            </a:r>
          </a:p>
          <a:p>
            <a:pPr algn="just"/>
            <a:endParaRPr lang="pt-BR" sz="6800" dirty="0"/>
          </a:p>
        </p:txBody>
      </p:sp>
    </p:spTree>
    <p:extLst>
      <p:ext uri="{BB962C8B-B14F-4D97-AF65-F5344CB8AC3E}">
        <p14:creationId xmlns:p14="http://schemas.microsoft.com/office/powerpoint/2010/main" val="5600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Legislação</a:t>
            </a:r>
          </a:p>
          <a:p>
            <a:pPr marL="0" indent="0" algn="ctr">
              <a:buNone/>
            </a:pPr>
            <a:endParaRPr lang="pt-BR" sz="4400" dirty="0" smtClean="0"/>
          </a:p>
          <a:p>
            <a:pPr marL="0" indent="0" algn="ctr">
              <a:buNone/>
            </a:pPr>
            <a:endParaRPr lang="pt-BR" sz="4400" dirty="0" smtClean="0"/>
          </a:p>
          <a:p>
            <a:pPr marL="0" indent="0" algn="ctr">
              <a:buNone/>
            </a:pPr>
            <a:r>
              <a:rPr lang="pt-BR" sz="4400" dirty="0" smtClean="0"/>
              <a:t>CC/2002, arts. 1.991 </a:t>
            </a:r>
            <a:r>
              <a:rPr lang="pt-BR" sz="4400" dirty="0"/>
              <a:t>a </a:t>
            </a:r>
            <a:r>
              <a:rPr lang="pt-BR" sz="4400" dirty="0" smtClean="0"/>
              <a:t>2.027</a:t>
            </a:r>
          </a:p>
          <a:p>
            <a:pPr marL="0" indent="0" algn="ctr">
              <a:buNone/>
            </a:pPr>
            <a:r>
              <a:rPr lang="pt-BR" sz="4400" dirty="0" smtClean="0"/>
              <a:t>CPC/2015, </a:t>
            </a:r>
            <a:r>
              <a:rPr lang="pt-BR" sz="4400" dirty="0"/>
              <a:t>arts. 610 a 673</a:t>
            </a:r>
            <a:r>
              <a:rPr lang="pt-BR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8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7600" b="1" u="sng" dirty="0" smtClean="0"/>
              <a:t>Partilha</a:t>
            </a:r>
            <a:endParaRPr lang="pt-BR" sz="7600" b="1" u="sng" dirty="0" smtClean="0"/>
          </a:p>
          <a:p>
            <a:pPr algn="just"/>
            <a:r>
              <a:rPr lang="pt-BR" dirty="0"/>
              <a:t>O STJ decidiu recentemente, em sede de recursos repetitivos (Tema 1.074), que a falta de recolhimento do ITCMD não impede a homologação da partilha, pois a matéria é da esfera administrativa.</a:t>
            </a:r>
          </a:p>
          <a:p>
            <a:pPr algn="just"/>
            <a:r>
              <a:rPr lang="pt-BR" dirty="0"/>
              <a:t>Assim, o ITCMD pode ser recolhido quando o formal de partilha for levado a registro no Cartório do Registro de Imóveis, com os encargos respectivos.</a:t>
            </a:r>
          </a:p>
          <a:p>
            <a:pPr algn="just"/>
            <a:r>
              <a:rPr lang="pt-BR" dirty="0"/>
              <a:t>A sentença vale como título de transmissão que deverá ser levada a registro nos Cartórios de Imóveis para averbação na matricula de cada um dos imóveis.</a:t>
            </a:r>
            <a:endParaRPr lang="pt-BR" sz="6800" dirty="0"/>
          </a:p>
        </p:txBody>
      </p:sp>
    </p:spTree>
    <p:extLst>
      <p:ext uri="{BB962C8B-B14F-4D97-AF65-F5344CB8AC3E}">
        <p14:creationId xmlns:p14="http://schemas.microsoft.com/office/powerpoint/2010/main" val="25389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4300" b="1" u="sng" dirty="0"/>
              <a:t>Retificação, anulação e sobrepartilha</a:t>
            </a:r>
            <a:endParaRPr lang="pt-BR" sz="4300" b="1" u="sng" dirty="0" smtClean="0"/>
          </a:p>
          <a:p>
            <a:r>
              <a:rPr lang="pt-BR" dirty="0"/>
              <a:t>A partilha pode ser emendada para corrigir erros materiais (art. 656).</a:t>
            </a:r>
          </a:p>
          <a:p>
            <a:r>
              <a:rPr lang="pt-BR" dirty="0"/>
              <a:t>A partilha amigável pode ser anulada por erro, coação ou dolo, pela forma como se anulam os atos jurídicos em geral, no prazo prescricional de um ano (CPC, art. 657). A partilha julgada por sentença é rescindível (CPC, art. 658).  </a:t>
            </a:r>
          </a:p>
          <a:p>
            <a:r>
              <a:rPr lang="pt-BR" dirty="0"/>
              <a:t>Não bastasse, é possível a </a:t>
            </a:r>
            <a:r>
              <a:rPr lang="pt-BR" b="1" u="sng" dirty="0"/>
              <a:t>sobrepartilha</a:t>
            </a:r>
            <a:r>
              <a:rPr lang="pt-BR" dirty="0"/>
              <a:t> dos bens que, por algum motivo, não foram trazidos à colação inicialmente nos autos do inventário (CC, art. 2.022; CPC, art. 669).</a:t>
            </a:r>
          </a:p>
        </p:txBody>
      </p:sp>
    </p:spTree>
    <p:extLst>
      <p:ext uri="{BB962C8B-B14F-4D97-AF65-F5344CB8AC3E}">
        <p14:creationId xmlns:p14="http://schemas.microsoft.com/office/powerpoint/2010/main" val="1272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5400" b="1" u="sng" dirty="0" smtClean="0"/>
          </a:p>
          <a:p>
            <a:pPr marL="0" indent="0" algn="just">
              <a:buNone/>
            </a:pPr>
            <a:r>
              <a:rPr lang="pt-BR" sz="5400" b="1" u="sng" dirty="0" smtClean="0"/>
              <a:t>Outras providências</a:t>
            </a:r>
          </a:p>
          <a:p>
            <a:pPr algn="just"/>
            <a:r>
              <a:rPr lang="pt-BR" sz="4800" dirty="0" smtClean="0"/>
              <a:t>Colação</a:t>
            </a:r>
          </a:p>
          <a:p>
            <a:pPr algn="just"/>
            <a:r>
              <a:rPr lang="pt-BR" sz="4800" dirty="0" smtClean="0"/>
              <a:t>Pagamento de dívidas</a:t>
            </a:r>
          </a:p>
          <a:p>
            <a:pPr algn="just"/>
            <a:r>
              <a:rPr lang="pt-BR" sz="4800" dirty="0" smtClean="0"/>
              <a:t>Recolhimento do </a:t>
            </a:r>
            <a:r>
              <a:rPr lang="pt-BR" sz="4800" dirty="0"/>
              <a:t>imposto</a:t>
            </a:r>
          </a:p>
        </p:txBody>
      </p:sp>
    </p:spTree>
    <p:extLst>
      <p:ext uri="{BB962C8B-B14F-4D97-AF65-F5344CB8AC3E}">
        <p14:creationId xmlns:p14="http://schemas.microsoft.com/office/powerpoint/2010/main" val="27225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Colação </a:t>
            </a:r>
            <a:r>
              <a:rPr lang="pt-BR" sz="5400" b="1" u="sng" dirty="0" smtClean="0"/>
              <a:t>ou conferência</a:t>
            </a:r>
          </a:p>
          <a:p>
            <a:pPr lvl="0"/>
            <a:r>
              <a:rPr lang="pt-BR" sz="4000" dirty="0" smtClean="0"/>
              <a:t>Devolução</a:t>
            </a:r>
            <a:r>
              <a:rPr lang="pt-BR" sz="4000" dirty="0"/>
              <a:t>, pelo herdeiro, da parte recebida em doação feita em vida pelo </a:t>
            </a:r>
            <a:r>
              <a:rPr lang="pt-BR" sz="4000" dirty="0" smtClean="0"/>
              <a:t>falecido com excesso de legítima</a:t>
            </a:r>
          </a:p>
          <a:p>
            <a:pPr lvl="0"/>
            <a:r>
              <a:rPr lang="pt-BR" sz="4000" dirty="0" smtClean="0"/>
              <a:t>Finalidade: igualar as legítimas</a:t>
            </a:r>
          </a:p>
          <a:p>
            <a:pPr lvl="0"/>
            <a:r>
              <a:rPr lang="pt-BR" sz="4000" dirty="0" smtClean="0"/>
              <a:t>Subordinação do cônjuge e do companheiro</a:t>
            </a:r>
          </a:p>
          <a:p>
            <a:pPr lvl="0"/>
            <a:r>
              <a:rPr lang="pt-BR" sz="4000" dirty="0" smtClean="0"/>
              <a:t>Subordinação dos netos</a:t>
            </a:r>
          </a:p>
          <a:p>
            <a:pPr lvl="0"/>
            <a:r>
              <a:rPr lang="pt-BR" sz="4000" dirty="0" smtClean="0"/>
              <a:t>Dispensa de colação</a:t>
            </a:r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979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8 – Valor dos bens da colação</a:t>
            </a:r>
          </a:p>
          <a:p>
            <a:pPr lvl="0"/>
            <a:r>
              <a:rPr lang="pt-BR" sz="4000" dirty="0" smtClean="0"/>
              <a:t>Teoria da substância e teoria da estimação</a:t>
            </a:r>
          </a:p>
          <a:p>
            <a:pPr lvl="0"/>
            <a:r>
              <a:rPr lang="pt-BR" sz="4000" dirty="0" smtClean="0"/>
              <a:t>Valor da data da liberalidade ou da data da abertura da sucessão</a:t>
            </a:r>
          </a:p>
          <a:p>
            <a:pPr lvl="0"/>
            <a:r>
              <a:rPr lang="pt-BR" sz="4000" dirty="0" smtClean="0"/>
              <a:t>Enunciado 119 do CJF/STJ</a:t>
            </a:r>
          </a:p>
          <a:p>
            <a:pPr lvl="0"/>
            <a:r>
              <a:rPr lang="pt-BR" sz="4000" dirty="0" smtClean="0"/>
              <a:t>Não inclui o valor das benfeitorias</a:t>
            </a:r>
          </a:p>
          <a:p>
            <a:pPr lvl="0"/>
            <a:r>
              <a:rPr lang="pt-BR" sz="4000" dirty="0" smtClean="0"/>
              <a:t>O donatário pode escolher os bens</a:t>
            </a:r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39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Enunciado </a:t>
            </a:r>
            <a:r>
              <a:rPr lang="pt-BR" sz="5400" b="1" u="sng" dirty="0"/>
              <a:t>119 do CJF/STJ:</a:t>
            </a:r>
            <a:endParaRPr lang="pt-BR" sz="5400" b="1" u="sng" dirty="0" smtClean="0"/>
          </a:p>
          <a:p>
            <a:pPr marL="0" lvl="0" indent="0">
              <a:buNone/>
            </a:pPr>
            <a:r>
              <a:rPr lang="pt-BR" sz="4600" dirty="0" smtClean="0"/>
              <a:t>Para </a:t>
            </a:r>
            <a:r>
              <a:rPr lang="pt-BR" sz="4600" dirty="0"/>
              <a:t>evitar o enriquecimento sem causa, a colação será efetuada com base no valor da época da doação, nos termos do caput do art. 2.004, exclusivamente na hipótese em que o bem doado não mais pertença ao patrimônio do donatário. Se, ao contrário, o bem ainda integrar seu patrimônio, a colação se fará com base no valor do bem na época da abertura da sucessão, nos termos do art. 1.014 do CPC, de modo a preservar a quantia que efetivamente integrará a legítima quando esta se constituiu, ou seja, na data do óbito (resultado da interpretação sistemática do art. 2.004 e seus parágrafos, juntamente com os </a:t>
            </a:r>
            <a:r>
              <a:rPr lang="pt-BR" sz="4600" dirty="0" err="1"/>
              <a:t>arts</a:t>
            </a:r>
            <a:r>
              <a:rPr lang="pt-BR" sz="4600" dirty="0"/>
              <a:t>. 1.832 e 884 do Código Civil).</a:t>
            </a:r>
            <a:endParaRPr lang="pt-BR" sz="4600" dirty="0" smtClean="0"/>
          </a:p>
          <a:p>
            <a:pPr lvl="0"/>
            <a:endParaRPr 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3245579" y="3244334"/>
            <a:ext cx="265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Enunciado 119 do CJF/STJ: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97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9 – Redução da doação inoficiosa</a:t>
            </a:r>
          </a:p>
          <a:p>
            <a:pPr lvl="0"/>
            <a:r>
              <a:rPr lang="pt-BR" sz="4000" dirty="0" smtClean="0"/>
              <a:t>Doação que excede a parte disponível. </a:t>
            </a:r>
          </a:p>
          <a:p>
            <a:pPr lvl="0"/>
            <a:r>
              <a:rPr lang="pt-BR" sz="4000" dirty="0" smtClean="0"/>
              <a:t>Vulneração da legítima</a:t>
            </a:r>
          </a:p>
          <a:p>
            <a:pPr lvl="0"/>
            <a:r>
              <a:rPr lang="pt-BR" sz="4000" dirty="0" smtClean="0"/>
              <a:t>Nulidade. Prazo de prescrição?</a:t>
            </a:r>
          </a:p>
          <a:p>
            <a:pPr lvl="0"/>
            <a:r>
              <a:rPr lang="pt-BR" sz="4000" dirty="0" smtClean="0"/>
              <a:t>Não é necessário aguardar a abertura da sucessão</a:t>
            </a:r>
          </a:p>
          <a:p>
            <a:pPr lvl="0"/>
            <a:r>
              <a:rPr lang="pt-BR" sz="4000" dirty="0" smtClean="0"/>
              <a:t>Pode alcançar herdeiro necessário</a:t>
            </a:r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892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10 – Pagamento das dívidas</a:t>
            </a:r>
          </a:p>
          <a:p>
            <a:pPr lvl="0"/>
            <a:r>
              <a:rPr lang="pt-BR" sz="4000" dirty="0" smtClean="0"/>
              <a:t>Antes da partilha, os credores podem requerer</a:t>
            </a:r>
          </a:p>
          <a:p>
            <a:pPr lvl="0"/>
            <a:r>
              <a:rPr lang="pt-BR" sz="4000" dirty="0" smtClean="0"/>
              <a:t>Se houver concordância, o juiz mandará pagar. Se não, mandará às vias ordinárias</a:t>
            </a:r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581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11 – Sonegados</a:t>
            </a:r>
          </a:p>
          <a:p>
            <a:r>
              <a:rPr lang="pt-BR" sz="4000" dirty="0" smtClean="0"/>
              <a:t>Bens do </a:t>
            </a:r>
            <a:r>
              <a:rPr lang="pt-BR" sz="4000" dirty="0"/>
              <a:t>acervo sucessível </a:t>
            </a:r>
            <a:r>
              <a:rPr lang="pt-BR" sz="4000" dirty="0" smtClean="0"/>
              <a:t>que </a:t>
            </a:r>
            <a:r>
              <a:rPr lang="pt-BR" sz="4000" dirty="0"/>
              <a:t>não foram incluídos no inventário pelo inventariante ou que não foram trazidos à colação pelo herdeiro ou pelo </a:t>
            </a:r>
            <a:r>
              <a:rPr lang="pt-BR" sz="4000" dirty="0" smtClean="0"/>
              <a:t>donatário.</a:t>
            </a:r>
          </a:p>
          <a:p>
            <a:r>
              <a:rPr lang="pt-BR" sz="4000" dirty="0" smtClean="0"/>
              <a:t>Pena de sonegados. Perda do direito e remoção da inventariança</a:t>
            </a:r>
          </a:p>
          <a:p>
            <a:r>
              <a:rPr lang="pt-BR" sz="4000" dirty="0"/>
              <a:t>Quem pode requerer? Os herdeiros e os credores.</a:t>
            </a:r>
            <a:r>
              <a:rPr lang="pt-BR" sz="4000" dirty="0" smtClean="0"/>
              <a:t> </a:t>
            </a:r>
          </a:p>
          <a:p>
            <a:r>
              <a:rPr lang="pt-BR" sz="4000" dirty="0" smtClean="0"/>
              <a:t>Quando se </a:t>
            </a:r>
            <a:r>
              <a:rPr lang="pt-BR" sz="4000" dirty="0"/>
              <a:t>pode requerer? </a:t>
            </a:r>
            <a:r>
              <a:rPr lang="pt-BR" sz="4000" dirty="0" smtClean="0"/>
              <a:t>Após declaração de não haver mais bens.</a:t>
            </a:r>
            <a:endParaRPr lang="pt-BR" sz="4000" dirty="0"/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077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13 – Procedimento sumário ou arrolamento</a:t>
            </a:r>
          </a:p>
          <a:p>
            <a:r>
              <a:rPr lang="pt-BR" sz="4000" dirty="0" smtClean="0"/>
              <a:t>Interessados forem maiores e capazes. Partilha amigável homologada pelo juiz, comprovando-se o pagamento do imposto de transmissão</a:t>
            </a:r>
          </a:p>
          <a:p>
            <a:r>
              <a:rPr lang="pt-BR" sz="4000" dirty="0" smtClean="0"/>
              <a:t>Se houver herdeiro único</a:t>
            </a:r>
          </a:p>
          <a:p>
            <a:r>
              <a:rPr lang="pt-BR" sz="4000" dirty="0" smtClean="0"/>
              <a:t>Bens até 1.000 salários mínimos</a:t>
            </a:r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2999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Inventário </a:t>
            </a:r>
            <a:r>
              <a:rPr lang="pt-BR" sz="5400" b="1" u="sng" dirty="0" smtClean="0"/>
              <a:t>e partilha</a:t>
            </a:r>
          </a:p>
          <a:p>
            <a:pPr marL="0" indent="0">
              <a:buNone/>
            </a:pPr>
            <a:endParaRPr lang="pt-BR" sz="4800" dirty="0" smtClean="0"/>
          </a:p>
          <a:p>
            <a:pPr marL="0" indent="0" algn="just">
              <a:buNone/>
            </a:pPr>
            <a:r>
              <a:rPr lang="pt-BR" sz="4800" dirty="0" smtClean="0"/>
              <a:t>Inventário é a apuração </a:t>
            </a:r>
            <a:r>
              <a:rPr lang="pt-BR" sz="4800" dirty="0"/>
              <a:t>dos bens deixados pela pessoa falecida, com vista à partilha entre os </a:t>
            </a:r>
            <a:r>
              <a:rPr lang="pt-BR" sz="4800" dirty="0" smtClean="0"/>
              <a:t>herdeiros.</a:t>
            </a:r>
          </a:p>
          <a:p>
            <a:pPr marL="0" indent="0" algn="just">
              <a:buNone/>
            </a:pPr>
            <a:r>
              <a:rPr lang="pt-BR" sz="4800" dirty="0" smtClean="0"/>
              <a:t>Inventário é a providência. Partilha é a finalidade do inventário.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017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14 – Procedimento sumário extrajudicial</a:t>
            </a:r>
          </a:p>
          <a:p>
            <a:r>
              <a:rPr lang="pt-BR" sz="4000" dirty="0" smtClean="0"/>
              <a:t>Lei 11.441/2007 – Escritura pública em cartório</a:t>
            </a:r>
          </a:p>
          <a:p>
            <a:r>
              <a:rPr lang="pt-BR" sz="4000" dirty="0" smtClean="0"/>
              <a:t>Interessados forem maiores e capazes. </a:t>
            </a:r>
          </a:p>
          <a:p>
            <a:r>
              <a:rPr lang="pt-BR" sz="4000" dirty="0" smtClean="0"/>
              <a:t>Dispensa homologação judicial.</a:t>
            </a:r>
          </a:p>
          <a:p>
            <a:r>
              <a:rPr lang="pt-BR" sz="4000" dirty="0" smtClean="0"/>
              <a:t>É facultativa</a:t>
            </a:r>
          </a:p>
          <a:p>
            <a:r>
              <a:rPr lang="pt-BR" sz="4000" dirty="0" smtClean="0"/>
              <a:t>Precisa de advogado ou defensor público</a:t>
            </a:r>
          </a:p>
          <a:p>
            <a:r>
              <a:rPr lang="pt-BR" sz="4000" dirty="0" smtClean="0"/>
              <a:t>E se </a:t>
            </a:r>
            <a:r>
              <a:rPr lang="pt-BR" sz="4000" smtClean="0"/>
              <a:t>houver testamento?</a:t>
            </a:r>
            <a:endParaRPr lang="pt-BR" sz="4000" dirty="0" smtClean="0"/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8198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Tipos </a:t>
            </a:r>
            <a:r>
              <a:rPr lang="pt-BR" sz="5400" b="1" u="sng" dirty="0" smtClean="0"/>
              <a:t>de inventário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dirty="0" smtClean="0"/>
              <a:t>Procedimento comum</a:t>
            </a:r>
            <a:r>
              <a:rPr lang="pt-BR" sz="2800" dirty="0" smtClean="0"/>
              <a:t> 		 </a:t>
            </a:r>
            <a:r>
              <a:rPr lang="pt-BR" dirty="0" smtClean="0"/>
              <a:t>Judicial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marL="3657600" lvl="8" indent="0" algn="just">
              <a:buNone/>
            </a:pPr>
            <a:r>
              <a:rPr lang="pt-BR" sz="1600" dirty="0" smtClean="0"/>
              <a:t>	     	</a:t>
            </a:r>
            <a:r>
              <a:rPr lang="pt-BR" sz="3200" dirty="0" smtClean="0"/>
              <a:t>Judicial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dirty="0" smtClean="0"/>
              <a:t>Procedimento sumário </a:t>
            </a:r>
          </a:p>
          <a:p>
            <a:pPr marL="3657600" lvl="8" indent="0" algn="just">
              <a:buNone/>
            </a:pPr>
            <a:r>
              <a:rPr lang="pt-BR" sz="1600" dirty="0" smtClean="0"/>
              <a:t>	</a:t>
            </a:r>
          </a:p>
          <a:p>
            <a:pPr marL="3657600" lvl="8" indent="0" algn="just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	 </a:t>
            </a:r>
            <a:r>
              <a:rPr lang="pt-BR" sz="3200" dirty="0" smtClean="0"/>
              <a:t>Extrajudicial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5004048" y="2276872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4760404" y="3933056"/>
            <a:ext cx="1107740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760404" y="5085184"/>
            <a:ext cx="1251756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6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Procedimento </a:t>
            </a:r>
            <a:r>
              <a:rPr lang="pt-BR" sz="5400" b="1" u="sng" dirty="0" smtClean="0"/>
              <a:t>comum</a:t>
            </a:r>
          </a:p>
          <a:p>
            <a:r>
              <a:rPr lang="pt-BR" sz="4000" dirty="0" smtClean="0"/>
              <a:t>Prazo: 2 meses</a:t>
            </a:r>
          </a:p>
          <a:p>
            <a:r>
              <a:rPr lang="pt-BR" sz="4000" dirty="0" smtClean="0"/>
              <a:t>Quem pode requerer</a:t>
            </a:r>
          </a:p>
          <a:p>
            <a:r>
              <a:rPr lang="pt-BR" sz="4000" dirty="0" smtClean="0"/>
              <a:t>Abertura </a:t>
            </a:r>
            <a:r>
              <a:rPr lang="pt-BR" sz="4000" i="1" dirty="0" smtClean="0"/>
              <a:t>ex-officio?</a:t>
            </a:r>
          </a:p>
          <a:p>
            <a:r>
              <a:rPr lang="pt-BR" sz="4000" dirty="0" smtClean="0"/>
              <a:t>Inventariante </a:t>
            </a:r>
          </a:p>
          <a:p>
            <a:r>
              <a:rPr lang="pt-BR" sz="4000" dirty="0" smtClean="0"/>
              <a:t>Primeiras declarações</a:t>
            </a:r>
          </a:p>
          <a:p>
            <a:r>
              <a:rPr lang="pt-BR" sz="4000" dirty="0" smtClean="0"/>
              <a:t>Citações e impugnações</a:t>
            </a:r>
          </a:p>
          <a:p>
            <a:r>
              <a:rPr lang="pt-BR" sz="4000" dirty="0" smtClean="0"/>
              <a:t>Avaliação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054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O </a:t>
            </a:r>
            <a:r>
              <a:rPr lang="pt-BR" sz="5400" b="1" u="sng" dirty="0" smtClean="0"/>
              <a:t>pedido deve conter</a:t>
            </a:r>
          </a:p>
          <a:p>
            <a:r>
              <a:rPr lang="pt-BR" sz="4000" dirty="0" smtClean="0"/>
              <a:t>Necessariamente, os documentos de identidade do requerente e a certidão de óbito do falecido</a:t>
            </a:r>
          </a:p>
          <a:p>
            <a:r>
              <a:rPr lang="pt-BR" sz="4000" dirty="0" smtClean="0"/>
              <a:t>Alternativamente, documentos comprobatórios da existência dos bens, indicação dos herdeiros e pedido de nomeação de inventariante.</a:t>
            </a:r>
          </a:p>
          <a:p>
            <a:r>
              <a:rPr lang="pt-BR" sz="4000" dirty="0" smtClean="0"/>
              <a:t>Não pode ser aberto de ofício pelo juiz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6418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7300" b="1" u="sng" dirty="0" smtClean="0"/>
              <a:t>E se houver testamento?</a:t>
            </a:r>
            <a:endParaRPr lang="pt-BR" sz="7300" b="1" u="sng" dirty="0" smtClean="0"/>
          </a:p>
          <a:p>
            <a:pPr algn="just"/>
            <a:r>
              <a:rPr lang="pt-BR" sz="5100" dirty="0"/>
              <a:t>Ao requerer a abertura do inventário, o requerente deve informar desde logo a existência ou declarar que desconhece a existência de testamento.</a:t>
            </a:r>
          </a:p>
          <a:p>
            <a:pPr algn="just"/>
            <a:r>
              <a:rPr lang="pt-BR" sz="5100" dirty="0"/>
              <a:t>Para saber se o falecido deixou testamento, basta consultar o site CENSEC (Central Notarial de Serviços Eletrônicos Compartilhados), mas pode ser que o falecido tenha feito um testamento particular ou codicilo que não constará do referido site.</a:t>
            </a:r>
          </a:p>
          <a:p>
            <a:pPr algn="just"/>
            <a:r>
              <a:rPr lang="pt-BR" sz="5100" dirty="0"/>
              <a:t>Por isso, pode acontecer que, após as citações, algum dos herdeiros ingresse nos autos para informar a existência de um testamento ou codicilo que não era conhecido pelos demais.</a:t>
            </a:r>
            <a:endParaRPr lang="pt-BR" sz="5100" dirty="0" smtClean="0"/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1238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7300" b="1" u="sng" dirty="0" smtClean="0"/>
              <a:t>Processo de abertura, registro e cumprimento</a:t>
            </a:r>
            <a:endParaRPr lang="pt-BR" sz="7300" b="1" u="sng" dirty="0" smtClean="0"/>
          </a:p>
          <a:p>
            <a:pPr algn="just"/>
            <a:r>
              <a:rPr lang="pt-BR" sz="7000" dirty="0" smtClean="0"/>
              <a:t>É um </a:t>
            </a:r>
            <a:r>
              <a:rPr lang="pt-BR" sz="7000" dirty="0"/>
              <a:t>procedimento de jurisdição voluntária que pode ser requerido por qualquer interessado, cuja finalidade é verificar se o testamento cumpre todas as formalidades legais e se encontra em termos para ser cumprido no inventário (CPC, art. 735 a 737). </a:t>
            </a:r>
            <a:endParaRPr lang="pt-BR" sz="7000" dirty="0" smtClean="0"/>
          </a:p>
          <a:p>
            <a:pPr algn="just"/>
            <a:r>
              <a:rPr lang="pt-BR" sz="7000" dirty="0" smtClean="0"/>
              <a:t>Só pode </a:t>
            </a:r>
            <a:r>
              <a:rPr lang="pt-BR" sz="7000" dirty="0"/>
              <a:t>ser iniciado após o falecimento do testador. </a:t>
            </a:r>
          </a:p>
          <a:p>
            <a:pPr algn="just"/>
            <a:r>
              <a:rPr lang="pt-BR" sz="7000" dirty="0" smtClean="0"/>
              <a:t>Corre em </a:t>
            </a:r>
            <a:r>
              <a:rPr lang="pt-BR" sz="7000" dirty="0"/>
              <a:t>autos apartados perante o mesmo juiz do inventário. </a:t>
            </a:r>
            <a:endParaRPr lang="pt-BR" sz="7000" dirty="0" smtClean="0"/>
          </a:p>
          <a:p>
            <a:pPr algn="just"/>
            <a:r>
              <a:rPr lang="pt-BR" sz="7000" dirty="0" smtClean="0"/>
              <a:t>Deve </a:t>
            </a:r>
            <a:r>
              <a:rPr lang="pt-BR" sz="7000" dirty="0"/>
              <a:t>ser requerido junto com o pedido de abertura do inventário. </a:t>
            </a:r>
            <a:endParaRPr lang="pt-BR" sz="7000" dirty="0" smtClean="0"/>
          </a:p>
          <a:p>
            <a:pPr algn="just"/>
            <a:r>
              <a:rPr lang="pt-BR" sz="7000" dirty="0" smtClean="0"/>
              <a:t>Os </a:t>
            </a:r>
            <a:r>
              <a:rPr lang="pt-BR" sz="7000" dirty="0"/>
              <a:t>dois processos vão correr simultaneamente, mas o procedimento de abertura e cumprimento do testamento, por ser mais simples, será mais breve. </a:t>
            </a:r>
            <a:endParaRPr lang="pt-BR" sz="7000" dirty="0"/>
          </a:p>
        </p:txBody>
      </p:sp>
    </p:spTree>
    <p:extLst>
      <p:ext uri="{BB962C8B-B14F-4D97-AF65-F5344CB8AC3E}">
        <p14:creationId xmlns:p14="http://schemas.microsoft.com/office/powerpoint/2010/main" val="38706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O </a:t>
            </a:r>
            <a:r>
              <a:rPr lang="pt-BR" sz="5400" b="1" u="sng" dirty="0" smtClean="0"/>
              <a:t>inventariante</a:t>
            </a:r>
          </a:p>
          <a:p>
            <a:pPr lvl="0"/>
            <a:r>
              <a:rPr lang="pt-BR" sz="4000" dirty="0"/>
              <a:t>O cônjuge ou companheiro;</a:t>
            </a:r>
          </a:p>
          <a:p>
            <a:pPr lvl="0"/>
            <a:r>
              <a:rPr lang="pt-BR" sz="4000" dirty="0"/>
              <a:t>O herdeiro que se achar na posse e administração do espólio;</a:t>
            </a:r>
          </a:p>
          <a:p>
            <a:pPr lvl="0"/>
            <a:r>
              <a:rPr lang="pt-BR" sz="4000" dirty="0"/>
              <a:t>Qualquer herdeiro;</a:t>
            </a:r>
          </a:p>
          <a:p>
            <a:pPr lvl="0"/>
            <a:r>
              <a:rPr lang="pt-BR" sz="4000" dirty="0"/>
              <a:t>O testamenteiro;</a:t>
            </a:r>
          </a:p>
          <a:p>
            <a:pPr lvl="0"/>
            <a:r>
              <a:rPr lang="pt-BR" sz="4000" dirty="0"/>
              <a:t>O cessionário do herdeiro ou do legatário;</a:t>
            </a:r>
          </a:p>
          <a:p>
            <a:r>
              <a:rPr lang="pt-BR" sz="4000" dirty="0"/>
              <a:t>O inventariante judicial ou outra pessoa estranha idônea.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1684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1661</Words>
  <Application>Microsoft Office PowerPoint</Application>
  <PresentationFormat>Apresentação na tela (4:3)</PresentationFormat>
  <Paragraphs>151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Romualdo Baptista dos Santos</cp:lastModifiedBy>
  <cp:revision>94</cp:revision>
  <dcterms:created xsi:type="dcterms:W3CDTF">2019-04-04T19:29:27Z</dcterms:created>
  <dcterms:modified xsi:type="dcterms:W3CDTF">2023-06-08T01:45:55Z</dcterms:modified>
</cp:coreProperties>
</file>