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409" r:id="rId3"/>
    <p:sldId id="411" r:id="rId4"/>
    <p:sldId id="257" r:id="rId5"/>
    <p:sldId id="410" r:id="rId6"/>
    <p:sldId id="412" r:id="rId7"/>
    <p:sldId id="413" r:id="rId8"/>
    <p:sldId id="41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3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63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0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6A94460-8BEE-4604-B146-72AB5B6816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id="{0748D5EC-AD19-4EBA-B966-C06661CFEA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2">
            <a:extLst>
              <a:ext uri="{FF2B5EF4-FFF2-40B4-BE49-F238E27FC236}">
                <a16:creationId xmlns:a16="http://schemas.microsoft.com/office/drawing/2014/main" id="{6E1ED190-EF71-44FF-8898-18F3BAF15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77633-1800-496C-A44C-335507D900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387772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39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46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33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64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6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12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B31C1-D945-42A9-958A-14B806433BE5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23AF55-AC2F-4088-B282-EAFC1F0ECF0E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24605C-A76B-45B8-8AAB-1C03AEF45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pt-BR" sz="7200">
                <a:solidFill>
                  <a:srgbClr val="454545"/>
                </a:solidFill>
              </a:rPr>
              <a:t>Níveis Bibliográficos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C5CF84-D34F-44A7-9ACF-B1D0E79FE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chemeClr val="accent1"/>
                </a:solidFill>
              </a:rPr>
              <a:t>Profa. Dra. Márcia Regina da Silva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50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E8641EB-FB32-4021-8DA5-D05E45B87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642919"/>
            <a:ext cx="8964612" cy="503237"/>
          </a:xfrm>
        </p:spPr>
        <p:txBody>
          <a:bodyPr>
            <a:normAutofit fontScale="90000"/>
          </a:bodyPr>
          <a:lstStyle/>
          <a:p>
            <a:pPr marL="54864">
              <a:defRPr/>
            </a:pPr>
            <a:br>
              <a:rPr lang="pt-BR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pt-BR" sz="36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br>
              <a:rPr lang="pt-BR" sz="24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pt-BR" sz="2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8E21A89C-1A59-42FB-BF3A-4CB3B1B12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557338"/>
            <a:ext cx="11830050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pt-BR" altLang="pt-BR" sz="2400" dirty="0"/>
              <a:t>Antes de iniciar a descrição é preciso definir se o documento será descrito como uma unidade física, como parte de um documento ou como uma coleção.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pt-BR" altLang="pt-BR" sz="24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pt-BR" altLang="pt-BR" sz="2400" dirty="0"/>
              <a:t>Documentos considerados como uma </a:t>
            </a:r>
            <a:r>
              <a:rPr lang="pt-BR" altLang="pt-BR" sz="2400" b="1" dirty="0"/>
              <a:t>unidade física. </a:t>
            </a:r>
            <a:r>
              <a:rPr lang="pt-BR" altLang="pt-BR" sz="2400" b="1" dirty="0" err="1"/>
              <a:t>E</a:t>
            </a:r>
            <a:r>
              <a:rPr lang="pt-BR" altLang="pt-BR" sz="2400" dirty="0" err="1"/>
              <a:t>x</a:t>
            </a:r>
            <a:r>
              <a:rPr lang="pt-BR" altLang="pt-BR" sz="2400" dirty="0"/>
              <a:t>: um livro considerado no todo, uma dissertação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pt-BR" altLang="pt-BR" sz="2400" dirty="0">
                <a:solidFill>
                  <a:srgbClr val="000099"/>
                </a:solidFill>
              </a:rPr>
              <a:t> </a:t>
            </a:r>
            <a:endParaRPr lang="pt-BR" altLang="pt-BR" sz="2400" b="1" dirty="0">
              <a:solidFill>
                <a:srgbClr val="000099"/>
              </a:solidFill>
            </a:endParaRPr>
          </a:p>
        </p:txBody>
      </p:sp>
      <p:sp>
        <p:nvSpPr>
          <p:cNvPr id="52228" name="Retângulo 3">
            <a:extLst>
              <a:ext uri="{FF2B5EF4-FFF2-40B4-BE49-F238E27FC236}">
                <a16:creationId xmlns:a16="http://schemas.microsoft.com/office/drawing/2014/main" id="{D8A6DCF1-7F64-4678-9C48-263AF69EA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262" y="820738"/>
            <a:ext cx="90588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 dirty="0">
                <a:solidFill>
                  <a:srgbClr val="002060"/>
                </a:solidFill>
              </a:rPr>
              <a:t>Nível Monográfico – Documento no todo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3652764-3AE5-4A88-B5CE-C188110B4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4358501"/>
            <a:ext cx="1424411" cy="2348143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52D26A3-04D1-4250-90D5-1BD9A8088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510" y="3963967"/>
            <a:ext cx="2654423" cy="274267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FFF54-F822-43F9-8FC5-FC80495DC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Nível Seriado</a:t>
            </a:r>
            <a:r>
              <a:rPr lang="pt-BR" dirty="0"/>
              <a:t> -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publicado com periodicidade regular);  uma série monográfica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CB5BE0-023F-4F4A-98FB-70D8028A2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2" y="2361460"/>
            <a:ext cx="3100212" cy="41177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64E3A3-97A4-4A0B-A14E-73955A3B8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90" y="2465404"/>
            <a:ext cx="2694744" cy="402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CAD4C-6D2A-4631-BB61-E4E1FADD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dirty="0">
                <a:solidFill>
                  <a:srgbClr val="000099"/>
                </a:solidFill>
              </a:rPr>
              <a:t>Nível Analítico - Partes de um documento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4675B5-797A-4967-96D7-3FE3F584D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 err="1"/>
              <a:t>ex</a:t>
            </a:r>
            <a:r>
              <a:rPr lang="pt-BR" altLang="pt-BR" dirty="0"/>
              <a:t>: um capítulo de um livro, um artigo de periódico, um trabalho de </a:t>
            </a:r>
            <a:r>
              <a:rPr lang="pt-BR" altLang="pt-BR" dirty="0" err="1"/>
              <a:t>Eventocongresso</a:t>
            </a:r>
            <a:endParaRPr lang="pt-BR" altLang="pt-BR" dirty="0"/>
          </a:p>
          <a:p>
            <a:endParaRPr lang="pt-BR" altLang="pt-BR" dirty="0"/>
          </a:p>
          <a:p>
            <a:endParaRPr lang="pt-BR" altLang="pt-BR" dirty="0"/>
          </a:p>
          <a:p>
            <a:endParaRPr lang="pt-BR" dirty="0"/>
          </a:p>
        </p:txBody>
      </p:sp>
      <p:pic>
        <p:nvPicPr>
          <p:cNvPr id="7" name="Imagem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18D6CD91-D2ED-4530-91F0-F43E8FDC2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4" y="3428999"/>
            <a:ext cx="2525923" cy="3359150"/>
          </a:xfrm>
          <a:prstGeom prst="rect">
            <a:avLst/>
          </a:prstGeom>
        </p:spPr>
      </p:pic>
      <p:pic>
        <p:nvPicPr>
          <p:cNvPr id="9" name="Imagem 8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FA822AD-02D7-4762-90D3-4B0A91D38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84" y="3172619"/>
            <a:ext cx="2471983" cy="3615531"/>
          </a:xfrm>
          <a:prstGeom prst="rect">
            <a:avLst/>
          </a:prstGeom>
        </p:spPr>
      </p:pic>
      <p:pic>
        <p:nvPicPr>
          <p:cNvPr id="11" name="Imagem 10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6EE80743-615E-46CC-B14F-66CC3A233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75" y="3172619"/>
            <a:ext cx="2519363" cy="361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8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25739-535E-4B02-A1AB-6FD223530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62" y="228599"/>
            <a:ext cx="10515600" cy="1325563"/>
          </a:xfrm>
        </p:spPr>
        <p:txBody>
          <a:bodyPr/>
          <a:lstStyle/>
          <a:p>
            <a:r>
              <a:rPr lang="pt-BR" altLang="pt-BR" b="1" dirty="0">
                <a:solidFill>
                  <a:srgbClr val="000099"/>
                </a:solidFill>
              </a:rPr>
              <a:t>Nível Coleção -  coleção de documentos</a:t>
            </a:r>
            <a:br>
              <a:rPr lang="pt-BR" altLang="pt-BR" b="1" dirty="0">
                <a:solidFill>
                  <a:srgbClr val="000099"/>
                </a:solidFill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BEA527-AF72-47FD-9ACD-0F1599D35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pt-BR" dirty="0"/>
              <a:t> 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58BD02-C592-4435-9444-A48F92858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2" y="2508974"/>
            <a:ext cx="3231473" cy="163402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ABF20B7-304A-4FF1-A081-58F80E44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90" y="1664548"/>
            <a:ext cx="5458934" cy="3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>
            <a:extLst>
              <a:ext uri="{FF2B5EF4-FFF2-40B4-BE49-F238E27FC236}">
                <a16:creationId xmlns:a16="http://schemas.microsoft.com/office/drawing/2014/main" id="{2ED3E1A3-1BD7-4A16-A964-DB56B40EC99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476250"/>
            <a:ext cx="11239500" cy="6121400"/>
          </a:xfrm>
          <a:noFill/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ço Reservado para Conteúdo 2">
            <a:extLst>
              <a:ext uri="{FF2B5EF4-FFF2-40B4-BE49-F238E27FC236}">
                <a16:creationId xmlns:a16="http://schemas.microsoft.com/office/drawing/2014/main" id="{EE0AF901-F5E0-4C22-AAD6-67B9EB37EB9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21319224"/>
              </p:ext>
            </p:extLst>
          </p:nvPr>
        </p:nvGraphicFramePr>
        <p:xfrm>
          <a:off x="0" y="470516"/>
          <a:ext cx="12192001" cy="7121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0828">
                  <a:extLst>
                    <a:ext uri="{9D8B030D-6E8A-4147-A177-3AD203B41FA5}">
                      <a16:colId xmlns:a16="http://schemas.microsoft.com/office/drawing/2014/main" val="830022930"/>
                    </a:ext>
                  </a:extLst>
                </a:gridCol>
                <a:gridCol w="3720068">
                  <a:extLst>
                    <a:ext uri="{9D8B030D-6E8A-4147-A177-3AD203B41FA5}">
                      <a16:colId xmlns:a16="http://schemas.microsoft.com/office/drawing/2014/main" val="207450015"/>
                    </a:ext>
                  </a:extLst>
                </a:gridCol>
                <a:gridCol w="7631105">
                  <a:extLst>
                    <a:ext uri="{9D8B030D-6E8A-4147-A177-3AD203B41FA5}">
                      <a16:colId xmlns:a16="http://schemas.microsoft.com/office/drawing/2014/main" val="417664752"/>
                    </a:ext>
                  </a:extLst>
                </a:gridCol>
              </a:tblGrid>
              <a:tr h="202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Número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Nome da área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Elementos de Descrição da área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4062557526"/>
                  </a:ext>
                </a:extLst>
              </a:tr>
              <a:tr h="1010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1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Título e Indicação de Responsabilidade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a) título principal (AACR2r 2.1B);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b) designação geral do material (DGM) (opcional) (AACR2r 2.1C);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c) títulos equivalentes (AACR2r 2.1D);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d) outras informações sobre o título (incluindo o subtítulo) (AACR2r 2.1E);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e) indicações de responsabilidade (AACR2r 2.1F).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3789873441"/>
                  </a:ext>
                </a:extLst>
              </a:tr>
              <a:tr h="943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2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Edição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a) indicação de edição (AACR2r 2.2B); b) indicações de responsabilidade relativas à edição (AACR2r 2.2C); c) indicações relativas à revisão mencionada de uma edição (AACR2r 2.2D); d) indicações de responsabilidade relativas à revisão mencionada de uma edição. (AACR2r 2.2E).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2672810365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3 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Detalhes específicos do material ou tipo de documento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4259682808"/>
                  </a:ext>
                </a:extLst>
              </a:tr>
              <a:tr h="1131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Publicação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a) lugar de publicação, distribuição, etc. (AACR2r 2.4C);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b) nome do editor, distribuidor, etc. (AACR2r 2.4D);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c) indicação da função de editor, distribuidor, etc. (AACR2r 2.4E);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d) data de publicação, distribuição, etc. (AACR2r 2.4F);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e) lugar de impressão, nome do impressor, data de impressão. (AACR2r 2.4G).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1274262470"/>
                  </a:ext>
                </a:extLst>
              </a:tr>
              <a:tr h="8087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5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Descrição física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a) número de volumes e/ou paginação (AACR2r 2.5B);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b) material ilustrativo (AACR2r 2.5C);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c) dimensões (AACR2r 2.5D);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d) material adicional (AACR2r 2.5E).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2591652983"/>
                  </a:ext>
                </a:extLst>
              </a:tr>
              <a:tr h="1213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Área 6 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Série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a) título principal da série;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b) títulos equivalentes da série;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c) outras informações sobre o título da série;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d) indicações de responsabilidade relativas à série;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e) ISSN da série;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f) numeração dentro da série; g) subsérie.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9615218"/>
                  </a:ext>
                </a:extLst>
              </a:tr>
              <a:tr h="565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7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Notas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Redija as notas de acordo com as regras gerais apresentadas no Capítulo 1 do AACR2r – sintetizadas anteriormente neste capítulo (seção 1.3) – e com as regras específicas do Capítulo 2 (AACR2r 2.7A).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1403649823"/>
                  </a:ext>
                </a:extLst>
              </a:tr>
              <a:tr h="6065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Área 8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Área do número normalizado e das modalidades de aquisição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a) ISBN (AACR2r 2.8B);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b) modalidades de aquisição (AACR2r 2.8C);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c) qualificação (AACR2r 2.8D).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10" marR="46110" marT="0" marB="0"/>
                </a:tc>
                <a:extLst>
                  <a:ext uri="{0D108BD9-81ED-4DB2-BD59-A6C34878D82A}">
                    <a16:rowId xmlns:a16="http://schemas.microsoft.com/office/drawing/2014/main" val="355158110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9C825183-F105-4B12-A858-ECDCF2832A88}"/>
              </a:ext>
            </a:extLst>
          </p:cNvPr>
          <p:cNvSpPr txBox="1"/>
          <p:nvPr/>
        </p:nvSpPr>
        <p:spPr>
          <a:xfrm>
            <a:off x="4254791" y="101184"/>
            <a:ext cx="1821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ÁREAS DO AACR2</a:t>
            </a:r>
          </a:p>
        </p:txBody>
      </p:sp>
    </p:spTree>
    <p:extLst>
      <p:ext uri="{BB962C8B-B14F-4D97-AF65-F5344CB8AC3E}">
        <p14:creationId xmlns:p14="http://schemas.microsoft.com/office/powerpoint/2010/main" val="3640058328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7D57A49-FED6-4171-B3CD-D8F7AAAEC506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pt-BR" dirty="0"/>
              <a:t>PONTUAÇÃO</a:t>
            </a:r>
          </a:p>
          <a:p>
            <a:endParaRPr lang="pt-BR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CB38C3B-FD4D-4934-BBC4-AD603E0A8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124321"/>
              </p:ext>
            </p:extLst>
          </p:nvPr>
        </p:nvGraphicFramePr>
        <p:xfrm>
          <a:off x="1047565" y="1562469"/>
          <a:ext cx="10049522" cy="4663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0334">
                  <a:extLst>
                    <a:ext uri="{9D8B030D-6E8A-4147-A177-3AD203B41FA5}">
                      <a16:colId xmlns:a16="http://schemas.microsoft.com/office/drawing/2014/main" val="2738963521"/>
                    </a:ext>
                  </a:extLst>
                </a:gridCol>
                <a:gridCol w="8469188">
                  <a:extLst>
                    <a:ext uri="{9D8B030D-6E8A-4147-A177-3AD203B41FA5}">
                      <a16:colId xmlns:a16="http://schemas.microsoft.com/office/drawing/2014/main" val="2736102179"/>
                    </a:ext>
                  </a:extLst>
                </a:gridCol>
              </a:tblGrid>
              <a:tr h="25301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: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=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/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;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 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 sinal de dois pontos, o sinal de igual, a barra e o ponto e vírgula devem ser precedidos de um espaço em branco e seguidos por outro espaço em branco. Exemplos: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Título : subtítulo / indicação de responsabilidade ; indicação de responsabilidade de outrs natureza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Direitos humanos </a:t>
                      </a:r>
                      <a:r>
                        <a:rPr lang="pt-BR" sz="2000">
                          <a:effectLst/>
                          <a:highlight>
                            <a:srgbClr val="FFFF00"/>
                          </a:highlight>
                        </a:rPr>
                        <a:t>:</a:t>
                      </a:r>
                      <a:r>
                        <a:rPr lang="pt-BR" sz="2000">
                          <a:effectLst/>
                        </a:rPr>
                        <a:t> perspectivas e reflexões para para o século XXI </a:t>
                      </a:r>
                      <a:r>
                        <a:rPr lang="pt-BR" sz="2000">
                          <a:effectLst/>
                          <a:highlight>
                            <a:srgbClr val="FFFF00"/>
                          </a:highlight>
                        </a:rPr>
                        <a:t>/</a:t>
                      </a:r>
                      <a:r>
                        <a:rPr lang="pt-BR" sz="2000">
                          <a:effectLst/>
                        </a:rPr>
                        <a:t> Ana Claudia Andreucci </a:t>
                      </a:r>
                      <a:r>
                        <a:rPr lang="pt-BR" sz="2000">
                          <a:effectLst/>
                          <a:highlight>
                            <a:srgbClr val="FFFF00"/>
                          </a:highlight>
                        </a:rPr>
                        <a:t>;</a:t>
                      </a:r>
                      <a:r>
                        <a:rPr lang="pt-BR" sz="2000">
                          <a:effectLst/>
                        </a:rPr>
                        <a:t> traduzido por Carla Teixeira.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606275"/>
                  </a:ext>
                </a:extLst>
              </a:tr>
              <a:tr h="20241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,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.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)</a:t>
                      </a:r>
                      <a:endParaRPr lang="pt-BR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]</a:t>
                      </a:r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A vírgula, o ponto, o segundo parêntese e o segundo colchete são apenas seguidos por um espaço em branco. Exemplo: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Direitos humanos no Brasil 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/</a:t>
                      </a:r>
                      <a:r>
                        <a:rPr lang="pt-BR" sz="2000" dirty="0">
                          <a:effectLst/>
                        </a:rPr>
                        <a:t> Ana Claudia </a:t>
                      </a:r>
                      <a:r>
                        <a:rPr lang="pt-BR" sz="2000" dirty="0" err="1">
                          <a:effectLst/>
                        </a:rPr>
                        <a:t>Andreucci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,</a:t>
                      </a:r>
                      <a:r>
                        <a:rPr lang="pt-BR" sz="2000" dirty="0">
                          <a:effectLst/>
                        </a:rPr>
                        <a:t> Andrea </a:t>
                      </a:r>
                      <a:r>
                        <a:rPr lang="pt-BR" sz="2000" dirty="0" err="1">
                          <a:effectLst/>
                        </a:rPr>
                        <a:t>Caraciola</a:t>
                      </a:r>
                      <a:r>
                        <a:rPr lang="pt-BR" sz="2000" dirty="0">
                          <a:effectLst/>
                        </a:rPr>
                        <a:t> e Suzana Barbosa 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;</a:t>
                      </a:r>
                      <a:r>
                        <a:rPr lang="pt-BR" sz="2000" dirty="0">
                          <a:effectLst/>
                        </a:rPr>
                        <a:t> traduzido por Carla Teixeira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pt-BR" sz="2000" dirty="0">
                          <a:effectLst/>
                        </a:rPr>
                        <a:t> – 2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pt-BR" sz="2000" dirty="0">
                          <a:effectLst/>
                        </a:rPr>
                        <a:t> ed. São Paulo 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:</a:t>
                      </a:r>
                      <a:r>
                        <a:rPr lang="pt-BR" sz="2000" dirty="0">
                          <a:effectLst/>
                        </a:rPr>
                        <a:t> Saraiva</a:t>
                      </a:r>
                      <a:r>
                        <a:rPr lang="pt-BR" sz="2000" dirty="0">
                          <a:effectLst/>
                          <a:highlight>
                            <a:srgbClr val="FFFF00"/>
                          </a:highlight>
                        </a:rPr>
                        <a:t>,</a:t>
                      </a:r>
                      <a:r>
                        <a:rPr lang="pt-BR" sz="2000" dirty="0">
                          <a:effectLst/>
                        </a:rPr>
                        <a:t> [2010]. (Série Direito)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3604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662329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Gill Sans MT</vt:lpstr>
      <vt:lpstr>Times New Roman</vt:lpstr>
      <vt:lpstr>Wingdings</vt:lpstr>
      <vt:lpstr>Galeria</vt:lpstr>
      <vt:lpstr>Níveis Bibliográficos</vt:lpstr>
      <vt:lpstr>   </vt:lpstr>
      <vt:lpstr>Nível Seriado - publicado com periodicidade regular);  uma série monográfica</vt:lpstr>
      <vt:lpstr>Nível Analítico - Partes de um documento</vt:lpstr>
      <vt:lpstr>Nível Coleção -  coleção de documentos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Níveis Bibliográficos</dc:title>
  <dc:creator>marcia silva</dc:creator>
  <cp:lastModifiedBy>marcia silva</cp:lastModifiedBy>
  <cp:revision>1</cp:revision>
  <dcterms:created xsi:type="dcterms:W3CDTF">2020-05-11T18:26:56Z</dcterms:created>
  <dcterms:modified xsi:type="dcterms:W3CDTF">2020-05-11T18:28:19Z</dcterms:modified>
</cp:coreProperties>
</file>