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357" r:id="rId2"/>
    <p:sldId id="375" r:id="rId3"/>
    <p:sldId id="498" r:id="rId4"/>
    <p:sldId id="358" r:id="rId5"/>
    <p:sldId id="511" r:id="rId6"/>
    <p:sldId id="542" r:id="rId7"/>
    <p:sldId id="480" r:id="rId8"/>
    <p:sldId id="481" r:id="rId9"/>
    <p:sldId id="539" r:id="rId10"/>
    <p:sldId id="373" r:id="rId11"/>
    <p:sldId id="540" r:id="rId12"/>
    <p:sldId id="541" r:id="rId13"/>
    <p:sldId id="374" r:id="rId14"/>
    <p:sldId id="482" r:id="rId15"/>
    <p:sldId id="376" r:id="rId16"/>
    <p:sldId id="485" r:id="rId17"/>
    <p:sldId id="483" r:id="rId18"/>
    <p:sldId id="544" r:id="rId19"/>
    <p:sldId id="378" r:id="rId20"/>
    <p:sldId id="484" r:id="rId21"/>
    <p:sldId id="545" r:id="rId22"/>
    <p:sldId id="517" r:id="rId23"/>
    <p:sldId id="512" r:id="rId24"/>
    <p:sldId id="489" r:id="rId25"/>
    <p:sldId id="490" r:id="rId26"/>
    <p:sldId id="518" r:id="rId27"/>
    <p:sldId id="519" r:id="rId28"/>
    <p:sldId id="520" r:id="rId29"/>
    <p:sldId id="521" r:id="rId30"/>
    <p:sldId id="525" r:id="rId31"/>
    <p:sldId id="526" r:id="rId32"/>
    <p:sldId id="527" r:id="rId33"/>
    <p:sldId id="514" r:id="rId34"/>
    <p:sldId id="528" r:id="rId35"/>
    <p:sldId id="529" r:id="rId36"/>
    <p:sldId id="530" r:id="rId37"/>
    <p:sldId id="531" r:id="rId38"/>
    <p:sldId id="532" r:id="rId39"/>
    <p:sldId id="533" r:id="rId40"/>
    <p:sldId id="534" r:id="rId41"/>
    <p:sldId id="535" r:id="rId42"/>
    <p:sldId id="536" r:id="rId43"/>
    <p:sldId id="537" r:id="rId44"/>
    <p:sldId id="493" r:id="rId45"/>
    <p:sldId id="538" r:id="rId46"/>
    <p:sldId id="516" r:id="rId4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1460B-7F56-4044-B1F0-1006E9A63441}" type="datetimeFigureOut">
              <a:rPr lang="pt-BR" smtClean="0"/>
              <a:pPr/>
              <a:t>07/04/2020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530D0-9E92-480C-9A5D-B55AA9CF362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4732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etângulo de cantos arredondados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07/04/2020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07/04/2020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07/04/2020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07/04/2020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etângulo de cantos arredondado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07/04/2020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07/04/2020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07/04/2020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07/04/2020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07/04/2020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etângulo de cantos arredondados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07/04/2020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07/04/2020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Retângulo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ângulo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etângulo de cantos arredondados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E1B13F7-D763-4A60-B001-1A323643D92E}" type="datetimeFigureOut">
              <a:rPr lang="pt-BR" smtClean="0"/>
              <a:pPr/>
              <a:t>07/04/2020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hyperlink" Target="../2018/V&#237;deo%20-%20V&#225;lvulas.mp4" TargetMode="External"/><Relationship Id="rId4" Type="http://schemas.openxmlformats.org/officeDocument/2006/relationships/hyperlink" Target="file:///C:\Users\TLR\Documents\Doc&#234;ncia\Disciplinas%20Grad\LER%20332\2010\V&#237;deo%20-%20V&#225;lvulas.mp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21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hyperlink" Target="../2018/V&#237;deo%201%20-%20Montagem%20motor.mp4" TargetMode="External"/><Relationship Id="rId4" Type="http://schemas.openxmlformats.org/officeDocument/2006/relationships/hyperlink" Target="file:///C:\Users\TLR\Documents\Doc&#234;ncia\Disciplinas%20Grad\LER%20332\2010\V&#237;deo%201%20-%20Montagem%20motor.mp4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2.jpeg"/><Relationship Id="rId5" Type="http://schemas.openxmlformats.org/officeDocument/2006/relationships/hyperlink" Target="http://images.google.com.br/imgres?imgurl=http://www.tododiesel.com.ar/images/Mvc-002fmail2.jpg&amp;imgrefurl=http://www.tododiesel.com.ar/hh.htm&amp;h=180&amp;w=240&amp;sz=29&amp;tbnid=KS8EyvNY3T8AgM:&amp;tbnh=78&amp;tbnw=104&amp;hl=pt-BR&amp;ei=CpkNRJfQH6e-iAHl0IU_&amp;sig2=YZS78jvSCdRaT4cEJ7QqXQ&amp;start=2&amp;prev=/images?q=bomba+alimentadora&amp;svnum=10&amp;hl=pt-BR&amp;lr=&amp;sa=G" TargetMode="External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.br/imgres?imgurl=http://www.metrosul.com.br/pub/news/a5218eaec50923f4a3fa33ef545ad326.gif&amp;imgrefurl=http://www.metrosul.com.br/?system=news&amp;eid=106&amp;h=155&amp;w=160&amp;sz=14&amp;tbnid=hZsLIxAL2ehEWM:&amp;tbnh=89&amp;tbnw=92&amp;hl=pt-BR&amp;ei=9pcNRLb8E4zeigHO7IxD&amp;sig2=OD6pLAo0Ua-0Emlt3iDz_g&amp;start=22&amp;prev=/images?q=filtro+de+%C3%B3leo&amp;start=20&amp;svnum=10&amp;hl=pt-BR&amp;lr=&amp;sa=N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e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hyperlink" Target="http://images.google.com.br/imgres?imgurl=http://www.marcosmarcelino.com.br/images/filtros/filtro_lubr.jpg&amp;imgrefurl=http://www.marcosmarcelino.com.br/comercio_lista.asp?id_submenu_comercio=39&amp;h=183&amp;w=140&amp;sz=15&amp;tbnid=6AhYdRLYp3EG1M:&amp;tbnh=96&amp;tbnw=73&amp;hl=pt-BR&amp;ei=9pcNRLb8E4zeigHO7IxD&amp;sig2=AZX3YMNk0VgHDA6omM7BKQ&amp;start=35&amp;prev=/images?q=filtro+de+%C3%B3leo&amp;start=20&amp;svnum=10&amp;hl=pt-BR&amp;lr=&amp;sa=N" TargetMode="External"/><Relationship Id="rId11" Type="http://schemas.openxmlformats.org/officeDocument/2006/relationships/image" Target="../media/image2.png"/><Relationship Id="rId5" Type="http://schemas.openxmlformats.org/officeDocument/2006/relationships/image" Target="../media/image34.jpeg"/><Relationship Id="rId10" Type="http://schemas.openxmlformats.org/officeDocument/2006/relationships/image" Target="../media/image37.jpeg"/><Relationship Id="rId4" Type="http://schemas.openxmlformats.org/officeDocument/2006/relationships/hyperlink" Target="http://images.google.com.br/imgres?imgurl=http://www.wunderlich-al.com.br/images/acessorios/fmann.jpg&amp;imgrefurl=http://www.wunderlich-al.com.br/acessorios.html&amp;h=402&amp;w=536&amp;sz=26&amp;tbnid=EKOeac-q0e-TjM:&amp;tbnh=96&amp;tbnw=129&amp;hl=pt-BR&amp;ei=9pcNRLb8E4zeigHO7IxD&amp;sig2=z7A2n9yCKT-CvGTr5k1chw&amp;start=26&amp;prev=/images?q=filtro+de+%C3%B3leo&amp;start=20&amp;svnum=10&amp;hl=pt-BR&amp;lr=&amp;sa=N" TargetMode="External"/><Relationship Id="rId9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2.png"/><Relationship Id="rId4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2.png"/><Relationship Id="rId4" Type="http://schemas.openxmlformats.org/officeDocument/2006/relationships/image" Target="../media/image3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2.png"/><Relationship Id="rId4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2.png"/><Relationship Id="rId4" Type="http://schemas.openxmlformats.org/officeDocument/2006/relationships/hyperlink" Target="file:///C:\Users\TLR\Google%20Drive\Documentos\Doc&#234;ncia\Disciplinas%20Grad\LER%20332\2018\V&#237;deo%20-%20alimenta&#231;&#227;o%20diesel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28596" y="4100514"/>
            <a:ext cx="8358246" cy="2543196"/>
          </a:xfrm>
        </p:spPr>
        <p:txBody>
          <a:bodyPr>
            <a:normAutofit/>
          </a:bodyPr>
          <a:lstStyle/>
          <a:p>
            <a:pPr algn="r"/>
            <a:r>
              <a:rPr lang="pt-BR" b="1" dirty="0" smtClean="0">
                <a:solidFill>
                  <a:schemeClr val="tx1"/>
                </a:solidFill>
              </a:rPr>
              <a:t>Prof. Thiago Romanelli</a:t>
            </a:r>
          </a:p>
          <a:p>
            <a:pPr algn="r"/>
            <a:r>
              <a:rPr lang="pt-BR" b="1" dirty="0" smtClean="0">
                <a:solidFill>
                  <a:schemeClr val="tx1"/>
                </a:solidFill>
              </a:rPr>
              <a:t>romanelli@usp.br</a:t>
            </a:r>
          </a:p>
          <a:p>
            <a:endParaRPr lang="pt-BR" b="1" dirty="0" smtClean="0">
              <a:solidFill>
                <a:schemeClr val="tx1"/>
              </a:solidFill>
            </a:endParaRPr>
          </a:p>
          <a:p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>
                <a:latin typeface="Calibri" pitchFamily="34" charset="0"/>
                <a:cs typeface="Calibri" pitchFamily="34" charset="0"/>
              </a:rPr>
              <a:t>Motores de Combustão Interna</a:t>
            </a:r>
            <a:br>
              <a:rPr lang="pt-BR" b="1" dirty="0" smtClean="0">
                <a:latin typeface="Calibri" pitchFamily="34" charset="0"/>
                <a:cs typeface="Calibri" pitchFamily="34" charset="0"/>
              </a:rPr>
            </a:br>
            <a:r>
              <a:rPr lang="pt-BR" b="1" dirty="0" smtClean="0">
                <a:latin typeface="Calibri" pitchFamily="34" charset="0"/>
                <a:cs typeface="Calibri" pitchFamily="34" charset="0"/>
              </a:rPr>
              <a:t>Parte III - SISTEMAS COMPLEMENTARES</a:t>
            </a:r>
            <a:endParaRPr lang="pt-BR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16024" y="140439"/>
            <a:ext cx="889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ESCOLA SUPERIOR DE AGRICULTURA “LUIZ DE QUEIROZ”</a:t>
            </a:r>
          </a:p>
          <a:p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DEPARTAMENTO DE ENGENHARIA DE BIOSSISTEMAS</a:t>
            </a:r>
          </a:p>
          <a:p>
            <a:r>
              <a:rPr lang="pt-BR" sz="2400" b="1" dirty="0" smtClean="0">
                <a:latin typeface="Calibri" pitchFamily="34" charset="0"/>
                <a:cs typeface="Calibri" pitchFamily="34" charset="0"/>
              </a:rPr>
              <a:t>LEB332 – Mecânica e  Máquinas Motoras </a:t>
            </a:r>
            <a:endParaRPr lang="pt-BR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66"/>
    </mc:Choice>
    <mc:Fallback>
      <p:transition spd="slow" advTm="30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lum bright="12000" contrast="6000"/>
          </a:blip>
          <a:srcRect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760"/>
    </mc:Choice>
    <mc:Fallback>
      <p:transition spd="slow" advTm="206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pt-BR" smtClean="0"/>
              <a:t>Página </a:t>
            </a:r>
            <a:fld id="{61BD2C1A-2B00-4EA8-892C-7CE77582224F}" type="slidenum">
              <a:rPr lang="pt-BR" smtClean="0"/>
              <a:pPr/>
              <a:t>11</a:t>
            </a:fld>
            <a:endParaRPr lang="pt-BR" smtClean="0"/>
          </a:p>
        </p:txBody>
      </p:sp>
      <p:sp>
        <p:nvSpPr>
          <p:cNvPr id="5124" name="Rectangle 2"/>
          <p:cNvSpPr>
            <a:spLocks noChangeArrowheads="1"/>
          </p:cNvSpPr>
          <p:nvPr/>
        </p:nvSpPr>
        <p:spPr bwMode="auto">
          <a:xfrm>
            <a:off x="0" y="2057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512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2555875" y="908050"/>
            <a:ext cx="6588125" cy="1081088"/>
          </a:xfrm>
        </p:spPr>
        <p:txBody>
          <a:bodyPr/>
          <a:lstStyle/>
          <a:p>
            <a:pPr marL="182563" lvl="1" indent="-3175" eaLnBrk="1" hangingPunct="1">
              <a:buFontTx/>
              <a:buAutoNum type="arabicParenR"/>
            </a:pPr>
            <a:r>
              <a:rPr lang="pt-BR" smtClean="0">
                <a:solidFill>
                  <a:srgbClr val="990000"/>
                </a:solidFill>
                <a:latin typeface="Arial" charset="0"/>
              </a:rPr>
              <a:t> eixo de cames; </a:t>
            </a:r>
            <a:r>
              <a:rPr lang="pt-BR" smtClean="0">
                <a:solidFill>
                  <a:schemeClr val="hlink"/>
                </a:solidFill>
                <a:latin typeface="Arial" charset="0"/>
              </a:rPr>
              <a:t>2)</a:t>
            </a:r>
            <a:r>
              <a:rPr lang="pt-BR" smtClean="0">
                <a:solidFill>
                  <a:srgbClr val="990000"/>
                </a:solidFill>
                <a:latin typeface="Arial" charset="0"/>
              </a:rPr>
              <a:t> tucho; </a:t>
            </a:r>
            <a:r>
              <a:rPr lang="pt-BR" smtClean="0">
                <a:solidFill>
                  <a:schemeClr val="hlink"/>
                </a:solidFill>
                <a:latin typeface="Arial" charset="0"/>
              </a:rPr>
              <a:t>3)</a:t>
            </a:r>
            <a:r>
              <a:rPr lang="pt-BR" smtClean="0">
                <a:solidFill>
                  <a:srgbClr val="990000"/>
                </a:solidFill>
                <a:latin typeface="Arial" charset="0"/>
              </a:rPr>
              <a:t> vareta; </a:t>
            </a:r>
            <a:r>
              <a:rPr lang="pt-BR" smtClean="0">
                <a:solidFill>
                  <a:schemeClr val="hlink"/>
                </a:solidFill>
                <a:latin typeface="Arial" charset="0"/>
              </a:rPr>
              <a:t>4)</a:t>
            </a:r>
            <a:r>
              <a:rPr lang="pt-BR" smtClean="0">
                <a:solidFill>
                  <a:srgbClr val="990000"/>
                </a:solidFill>
                <a:latin typeface="Arial" charset="0"/>
              </a:rPr>
              <a:t> balancim;  </a:t>
            </a:r>
            <a:r>
              <a:rPr lang="pt-BR" smtClean="0">
                <a:solidFill>
                  <a:schemeClr val="hlink"/>
                </a:solidFill>
                <a:latin typeface="Arial" charset="0"/>
              </a:rPr>
              <a:t>5)</a:t>
            </a:r>
            <a:r>
              <a:rPr lang="pt-BR" smtClean="0">
                <a:solidFill>
                  <a:srgbClr val="990000"/>
                </a:solidFill>
                <a:latin typeface="Arial" charset="0"/>
              </a:rPr>
              <a:t> mola;  </a:t>
            </a:r>
            <a:r>
              <a:rPr lang="pt-BR" smtClean="0">
                <a:solidFill>
                  <a:schemeClr val="hlink"/>
                </a:solidFill>
                <a:latin typeface="Arial" charset="0"/>
              </a:rPr>
              <a:t>6)</a:t>
            </a:r>
            <a:r>
              <a:rPr lang="pt-BR" smtClean="0">
                <a:solidFill>
                  <a:srgbClr val="990000"/>
                </a:solidFill>
                <a:latin typeface="Arial" charset="0"/>
              </a:rPr>
              <a:t> válvula</a:t>
            </a:r>
          </a:p>
          <a:p>
            <a:pPr marL="0" indent="0" eaLnBrk="1" hangingPunct="1">
              <a:spcBef>
                <a:spcPct val="0"/>
              </a:spcBef>
              <a:buClrTx/>
              <a:buFontTx/>
              <a:buNone/>
            </a:pPr>
            <a:endParaRPr lang="pt-BR" sz="2800" smtClean="0">
              <a:solidFill>
                <a:srgbClr val="990000"/>
              </a:solidFill>
              <a:latin typeface="Arial" charset="0"/>
            </a:endParaRPr>
          </a:p>
        </p:txBody>
      </p:sp>
      <p:pic>
        <p:nvPicPr>
          <p:cNvPr id="5126" name="Picture 4" descr="sistema de valvula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450" y="1125538"/>
            <a:ext cx="1820863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5" descr="eixo de cames_transmiss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1063" y="2276475"/>
            <a:ext cx="44640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" y="-100013"/>
            <a:ext cx="8915400" cy="990601"/>
          </a:xfrm>
        </p:spPr>
        <p:txBody>
          <a:bodyPr/>
          <a:lstStyle/>
          <a:p>
            <a:pPr algn="ctr" eaLnBrk="1" hangingPunct="1"/>
            <a:r>
              <a:rPr lang="pt-BR" smtClean="0"/>
              <a:t>Comando indireto</a:t>
            </a:r>
          </a:p>
        </p:txBody>
      </p:sp>
      <p:sp>
        <p:nvSpPr>
          <p:cNvPr id="5129" name="Rectangle 7"/>
          <p:cNvSpPr>
            <a:spLocks noChangeArrowheads="1"/>
          </p:cNvSpPr>
          <p:nvPr/>
        </p:nvSpPr>
        <p:spPr bwMode="auto">
          <a:xfrm>
            <a:off x="4140200" y="4437063"/>
            <a:ext cx="2520950" cy="2889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90000"/>
              </a:lnSpc>
              <a:buSzPct val="90000"/>
            </a:pPr>
            <a:r>
              <a:rPr lang="pt-BR" sz="2000">
                <a:solidFill>
                  <a:srgbClr val="990000"/>
                </a:solidFill>
                <a:latin typeface="Arial Black" pitchFamily="34" charset="0"/>
              </a:rPr>
              <a:t>Vista de cima</a:t>
            </a:r>
          </a:p>
        </p:txBody>
      </p:sp>
      <p:sp>
        <p:nvSpPr>
          <p:cNvPr id="5130" name="Rectangle 8"/>
          <p:cNvSpPr>
            <a:spLocks noChangeArrowheads="1"/>
          </p:cNvSpPr>
          <p:nvPr/>
        </p:nvSpPr>
        <p:spPr bwMode="auto">
          <a:xfrm>
            <a:off x="1763713" y="5949950"/>
            <a:ext cx="2520950" cy="2889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90000"/>
              </a:lnSpc>
              <a:buSzPct val="90000"/>
            </a:pPr>
            <a:r>
              <a:rPr lang="pt-BR" sz="2000">
                <a:solidFill>
                  <a:srgbClr val="990000"/>
                </a:solidFill>
                <a:latin typeface="Arial Black" pitchFamily="34" charset="0"/>
              </a:rPr>
              <a:t>Vista de lado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34"/>
    </mc:Choice>
    <mc:Fallback>
      <p:transition spd="slow" advTm="47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pt-BR" smtClean="0"/>
              <a:t>Página </a:t>
            </a:r>
            <a:fld id="{5383D893-2474-4C50-90F6-3B148C7D65FD}" type="slidenum">
              <a:rPr lang="pt-BR" smtClean="0"/>
              <a:pPr/>
              <a:t>12</a:t>
            </a:fld>
            <a:endParaRPr lang="pt-BR" smtClean="0"/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4450"/>
            <a:ext cx="8915400" cy="863600"/>
          </a:xfrm>
        </p:spPr>
        <p:txBody>
          <a:bodyPr/>
          <a:lstStyle/>
          <a:p>
            <a:pPr algn="ctr" eaLnBrk="1" hangingPunct="1"/>
            <a:r>
              <a:rPr lang="pt-BR" smtClean="0"/>
              <a:t>Comando direto</a:t>
            </a:r>
          </a:p>
        </p:txBody>
      </p:sp>
      <p:pic>
        <p:nvPicPr>
          <p:cNvPr id="6149" name="Picture 3" descr="comando dire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5" y="1196975"/>
            <a:ext cx="1408113" cy="555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Rectangle 4"/>
          <p:cNvSpPr>
            <a:spLocks noChangeArrowheads="1"/>
          </p:cNvSpPr>
          <p:nvPr/>
        </p:nvSpPr>
        <p:spPr bwMode="auto">
          <a:xfrm>
            <a:off x="2055813" y="981075"/>
            <a:ext cx="7088187" cy="6477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/>
          <a:lstStyle/>
          <a:p>
            <a:pPr marL="182563" lvl="1" indent="-3175">
              <a:spcBef>
                <a:spcPct val="20000"/>
              </a:spcBef>
              <a:buClr>
                <a:schemeClr val="hlink"/>
              </a:buClr>
              <a:buFontTx/>
              <a:buAutoNum type="arabicParenR"/>
            </a:pPr>
            <a:r>
              <a:rPr lang="pt-BR" sz="2400">
                <a:solidFill>
                  <a:srgbClr val="990000"/>
                </a:solidFill>
                <a:latin typeface="Arial" charset="0"/>
              </a:rPr>
              <a:t> eixo de cames;  </a:t>
            </a:r>
            <a:r>
              <a:rPr lang="pt-BR" sz="2400">
                <a:solidFill>
                  <a:schemeClr val="hlink"/>
                </a:solidFill>
                <a:latin typeface="Arial" charset="0"/>
              </a:rPr>
              <a:t>2)</a:t>
            </a:r>
            <a:r>
              <a:rPr lang="pt-BR" sz="2400">
                <a:solidFill>
                  <a:srgbClr val="990000"/>
                </a:solidFill>
                <a:latin typeface="Arial" charset="0"/>
              </a:rPr>
              <a:t> tucho; </a:t>
            </a:r>
            <a:r>
              <a:rPr lang="pt-BR" sz="2400">
                <a:solidFill>
                  <a:schemeClr val="hlink"/>
                </a:solidFill>
                <a:latin typeface="Arial" charset="0"/>
              </a:rPr>
              <a:t>3)</a:t>
            </a:r>
            <a:r>
              <a:rPr lang="pt-BR" sz="2400">
                <a:solidFill>
                  <a:srgbClr val="990000"/>
                </a:solidFill>
                <a:latin typeface="Arial" charset="0"/>
              </a:rPr>
              <a:t> mola; </a:t>
            </a:r>
            <a:r>
              <a:rPr lang="pt-BR" sz="2400">
                <a:solidFill>
                  <a:schemeClr val="hlink"/>
                </a:solidFill>
                <a:latin typeface="Arial" charset="0"/>
              </a:rPr>
              <a:t>4)</a:t>
            </a:r>
            <a:r>
              <a:rPr lang="pt-BR" sz="2400">
                <a:solidFill>
                  <a:srgbClr val="990000"/>
                </a:solidFill>
                <a:latin typeface="Arial" charset="0"/>
              </a:rPr>
              <a:t> válvula</a:t>
            </a:r>
          </a:p>
          <a:p>
            <a:pPr>
              <a:buSzPct val="90000"/>
            </a:pPr>
            <a:endParaRPr lang="pt-BR" sz="2400">
              <a:solidFill>
                <a:srgbClr val="990000"/>
              </a:solidFill>
              <a:latin typeface="Arial" charset="0"/>
            </a:endParaRPr>
          </a:p>
        </p:txBody>
      </p:sp>
      <p:pic>
        <p:nvPicPr>
          <p:cNvPr id="6151" name="Picture 5" descr="eixo de comando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475" y="1727200"/>
            <a:ext cx="4308475" cy="472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370"/>
    </mc:Choice>
    <mc:Fallback>
      <p:transition spd="slow" advTm="106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8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763" y="-4763"/>
            <a:ext cx="9153526" cy="686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39"/>
    </mc:Choice>
    <mc:Fallback>
      <p:transition spd="slow" advTm="59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Sistemas de válvulas - Constituição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571472" y="1447800"/>
            <a:ext cx="8286808" cy="5124472"/>
          </a:xfrm>
        </p:spPr>
        <p:txBody>
          <a:bodyPr>
            <a:normAutofit lnSpcReduction="10000"/>
          </a:bodyPr>
          <a:lstStyle/>
          <a:p>
            <a:r>
              <a:rPr lang="pt-BR" sz="2800" dirty="0" smtClean="0"/>
              <a:t>O mecanismo de comando é constituído por uma árvore de comando de válvulas (ACV) que contém ressaltos ou </a:t>
            </a:r>
            <a:r>
              <a:rPr lang="pt-BR" sz="2800" dirty="0" err="1" smtClean="0"/>
              <a:t>cames</a:t>
            </a:r>
            <a:r>
              <a:rPr lang="pt-BR" sz="2800" dirty="0" smtClean="0"/>
              <a:t> (2 para cada cilindro do motor).</a:t>
            </a:r>
          </a:p>
          <a:p>
            <a:endParaRPr lang="pt-BR" sz="2800" dirty="0" smtClean="0"/>
          </a:p>
          <a:p>
            <a:r>
              <a:rPr lang="pt-BR" sz="2800" dirty="0" smtClean="0"/>
              <a:t>Ao girar a ACV, os ressaltos levantam os tuchos que transmitem o movimento às válvulas, diretamente ou através de varetas e balancins. Isso distingue os 2 tipos de sistemas de comando de válvulas: </a:t>
            </a:r>
          </a:p>
          <a:p>
            <a:pPr lvl="1"/>
            <a:r>
              <a:rPr lang="pt-BR" sz="2800" dirty="0" smtClean="0"/>
              <a:t>comando direto e </a:t>
            </a:r>
          </a:p>
          <a:p>
            <a:pPr lvl="1"/>
            <a:r>
              <a:rPr lang="pt-BR" sz="2800" dirty="0" smtClean="0"/>
              <a:t>comando indireto.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17"/>
    </mc:Choice>
    <mc:Fallback>
      <p:transition spd="slow" advTm="50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0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" y="9525"/>
            <a:ext cx="91059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2503488" cy="1844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AR" sz="2400">
              <a:latin typeface="Arial Black" pitchFamily="34" charset="0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7075488" y="5661025"/>
            <a:ext cx="1984375" cy="10525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AR" sz="2400">
              <a:latin typeface="Arial Black" pitchFamily="34" charset="0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4140200" y="6092825"/>
            <a:ext cx="2157413" cy="765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5003800" y="0"/>
            <a:ext cx="2932113" cy="4762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8367713" y="476250"/>
            <a:ext cx="776287" cy="6492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8367713" y="4581525"/>
            <a:ext cx="776287" cy="6492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 flipH="1" flipV="1">
            <a:off x="3419475" y="4652963"/>
            <a:ext cx="1657350" cy="1512887"/>
          </a:xfrm>
          <a:prstGeom prst="line">
            <a:avLst/>
          </a:prstGeom>
          <a:noFill/>
          <a:ln w="28575">
            <a:solidFill>
              <a:srgbClr val="FF3300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pt-BR"/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5272088" y="6097588"/>
            <a:ext cx="21891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ÁRVORE COMANDO</a:t>
            </a:r>
          </a:p>
          <a:p>
            <a:r>
              <a:rPr lang="pt-BR" sz="1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 VÁLVULAS (ACV)</a:t>
            </a:r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>
            <a:off x="2484438" y="981075"/>
            <a:ext cx="1150937" cy="1368425"/>
          </a:xfrm>
          <a:prstGeom prst="line">
            <a:avLst/>
          </a:prstGeom>
          <a:noFill/>
          <a:ln w="28575">
            <a:solidFill>
              <a:srgbClr val="FF3300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pt-BR"/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1331913" y="620713"/>
            <a:ext cx="1241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BALANCIM</a:t>
            </a:r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 flipH="1" flipV="1">
            <a:off x="4067175" y="4149725"/>
            <a:ext cx="3600450" cy="1584325"/>
          </a:xfrm>
          <a:prstGeom prst="line">
            <a:avLst/>
          </a:prstGeom>
          <a:noFill/>
          <a:ln w="28575">
            <a:solidFill>
              <a:srgbClr val="FF3300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pt-BR"/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>
            <a:off x="755650" y="1700213"/>
            <a:ext cx="3095625" cy="1512887"/>
          </a:xfrm>
          <a:prstGeom prst="line">
            <a:avLst/>
          </a:prstGeom>
          <a:noFill/>
          <a:ln w="28575">
            <a:solidFill>
              <a:srgbClr val="FF3300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pt-BR"/>
          </a:p>
        </p:txBody>
      </p:sp>
      <p:sp>
        <p:nvSpPr>
          <p:cNvPr id="7184" name="Line 16"/>
          <p:cNvSpPr>
            <a:spLocks noChangeShapeType="1"/>
          </p:cNvSpPr>
          <p:nvPr/>
        </p:nvSpPr>
        <p:spPr bwMode="auto">
          <a:xfrm>
            <a:off x="2195513" y="1557338"/>
            <a:ext cx="1150937" cy="1008062"/>
          </a:xfrm>
          <a:prstGeom prst="line">
            <a:avLst/>
          </a:prstGeom>
          <a:noFill/>
          <a:ln w="28575">
            <a:solidFill>
              <a:srgbClr val="FF3300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pt-BR"/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395288" y="1341438"/>
            <a:ext cx="993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VARETA</a:t>
            </a: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7596188" y="5805488"/>
            <a:ext cx="893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TUCHO</a:t>
            </a:r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1692275" y="1268413"/>
            <a:ext cx="757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MOLA</a:t>
            </a:r>
          </a:p>
        </p:txBody>
      </p:sp>
      <p:sp>
        <p:nvSpPr>
          <p:cNvPr id="7188" name="Line 20"/>
          <p:cNvSpPr>
            <a:spLocks noChangeShapeType="1"/>
          </p:cNvSpPr>
          <p:nvPr/>
        </p:nvSpPr>
        <p:spPr bwMode="auto">
          <a:xfrm>
            <a:off x="755650" y="692150"/>
            <a:ext cx="2879725" cy="2233613"/>
          </a:xfrm>
          <a:prstGeom prst="line">
            <a:avLst/>
          </a:prstGeom>
          <a:noFill/>
          <a:ln w="28575">
            <a:solidFill>
              <a:srgbClr val="FF3300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pt-BR"/>
          </a:p>
        </p:txBody>
      </p:sp>
      <p:sp>
        <p:nvSpPr>
          <p:cNvPr id="7189" name="Text Box 21"/>
          <p:cNvSpPr txBox="1">
            <a:spLocks noChangeArrowheads="1"/>
          </p:cNvSpPr>
          <p:nvPr/>
        </p:nvSpPr>
        <p:spPr bwMode="auto">
          <a:xfrm>
            <a:off x="250825" y="333375"/>
            <a:ext cx="11223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VÁLVULA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56"/>
    </mc:Choice>
    <mc:Fallback>
      <p:transition spd="slow" advTm="27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654475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714752"/>
            <a:ext cx="52387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4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714356"/>
            <a:ext cx="3929058" cy="294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850"/>
    </mc:Choice>
    <mc:Fallback>
      <p:transition spd="slow" advTm="60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ACV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28596" y="1447800"/>
            <a:ext cx="8572560" cy="4572000"/>
          </a:xfrm>
        </p:spPr>
        <p:txBody>
          <a:bodyPr>
            <a:normAutofit/>
          </a:bodyPr>
          <a:lstStyle/>
          <a:p>
            <a:r>
              <a:rPr lang="pt-BR" sz="3200" dirty="0" smtClean="0"/>
              <a:t>Acionada por correia, polia ou engrenagens pela ADM.</a:t>
            </a:r>
          </a:p>
          <a:p>
            <a:endParaRPr lang="pt-BR" sz="3200" dirty="0" smtClean="0"/>
          </a:p>
          <a:p>
            <a:r>
              <a:rPr lang="pt-BR" sz="3200" dirty="0" smtClean="0"/>
              <a:t>Qual a relação de transmissão entre a ADM e a ACV? Por quê?</a:t>
            </a:r>
          </a:p>
          <a:p>
            <a:endParaRPr lang="pt-BR" sz="3200" dirty="0" smtClean="0"/>
          </a:p>
          <a:p>
            <a:endParaRPr lang="pt-BR" sz="3200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693"/>
    </mc:Choice>
    <mc:Fallback>
      <p:transition spd="slow" advTm="69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Data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DFAC75B4-F99F-4587-9C69-284A5499CDB2}" type="datetime1">
              <a:rPr lang="pt-BR" smtClean="0"/>
              <a:pPr/>
              <a:t>07/04/2020</a:t>
            </a:fld>
            <a:endParaRPr lang="pt-BR" smtClean="0"/>
          </a:p>
        </p:txBody>
      </p:sp>
      <p:sp>
        <p:nvSpPr>
          <p:cNvPr id="9219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pt-BR" smtClean="0"/>
              <a:t>Página </a:t>
            </a:r>
            <a:fld id="{E9DF66D6-6840-4247-B52E-94DCC86F9943}" type="slidenum">
              <a:rPr lang="pt-BR" smtClean="0"/>
              <a:pPr/>
              <a:t>18</a:t>
            </a:fld>
            <a:endParaRPr lang="pt-BR" smtClean="0"/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26988"/>
            <a:ext cx="8915400" cy="990601"/>
          </a:xfrm>
        </p:spPr>
        <p:txBody>
          <a:bodyPr/>
          <a:lstStyle/>
          <a:p>
            <a:pPr algn="ctr" eaLnBrk="1" hangingPunct="1"/>
            <a:r>
              <a:rPr lang="pt-BR" dirty="0" smtClean="0"/>
              <a:t>ACV</a:t>
            </a:r>
          </a:p>
        </p:txBody>
      </p:sp>
      <p:pic>
        <p:nvPicPr>
          <p:cNvPr id="9221" name="Picture 3" descr="engrenagem do eixo de cames"/>
          <p:cNvPicPr>
            <a:picLocks noChangeAspect="1" noChangeArrowheads="1"/>
          </p:cNvPicPr>
          <p:nvPr/>
        </p:nvPicPr>
        <p:blipFill>
          <a:blip r:embed="rId4" cstate="print"/>
          <a:srcRect l="13174" r="13174"/>
          <a:stretch>
            <a:fillRect/>
          </a:stretch>
        </p:blipFill>
        <p:spPr bwMode="auto">
          <a:xfrm>
            <a:off x="323850" y="4325938"/>
            <a:ext cx="2014538" cy="19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Text Box 4"/>
          <p:cNvSpPr txBox="1">
            <a:spLocks noChangeArrowheads="1"/>
          </p:cNvSpPr>
          <p:nvPr/>
        </p:nvSpPr>
        <p:spPr bwMode="auto">
          <a:xfrm>
            <a:off x="2555875" y="4508500"/>
            <a:ext cx="6511925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400" b="1">
                <a:solidFill>
                  <a:srgbClr val="990000"/>
                </a:solidFill>
                <a:latin typeface="Arial" charset="0"/>
              </a:rPr>
              <a:t>Engrenagem do eixo de cames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sz="2400">
                <a:solidFill>
                  <a:srgbClr val="990000"/>
                </a:solidFill>
                <a:latin typeface="Arial" charset="0"/>
              </a:rPr>
              <a:t> </a:t>
            </a:r>
            <a:r>
              <a:rPr lang="pt-BR" sz="2000">
                <a:solidFill>
                  <a:srgbClr val="990000"/>
                </a:solidFill>
                <a:latin typeface="Arial" charset="0"/>
              </a:rPr>
              <a:t>Localizada em uma das extremidades do eixo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sz="2000">
                <a:solidFill>
                  <a:srgbClr val="990000"/>
                </a:solidFill>
                <a:latin typeface="Arial" charset="0"/>
              </a:rPr>
              <a:t> O diâmetro é o dobro da engrenagem do virabrequim</a:t>
            </a:r>
          </a:p>
        </p:txBody>
      </p:sp>
      <p:pic>
        <p:nvPicPr>
          <p:cNvPr id="9223" name="Picture 5" descr="eixo de comando4"/>
          <p:cNvPicPr>
            <a:picLocks noChangeAspect="1" noChangeArrowheads="1"/>
          </p:cNvPicPr>
          <p:nvPr/>
        </p:nvPicPr>
        <p:blipFill>
          <a:blip r:embed="rId5" cstate="print"/>
          <a:srcRect t="23665" b="29437"/>
          <a:stretch>
            <a:fillRect/>
          </a:stretch>
        </p:blipFill>
        <p:spPr bwMode="auto">
          <a:xfrm>
            <a:off x="684213" y="1125538"/>
            <a:ext cx="8064500" cy="10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Text Box 6"/>
          <p:cNvSpPr txBox="1">
            <a:spLocks noChangeArrowheads="1"/>
          </p:cNvSpPr>
          <p:nvPr/>
        </p:nvSpPr>
        <p:spPr bwMode="auto">
          <a:xfrm>
            <a:off x="827088" y="2349500"/>
            <a:ext cx="8240712" cy="191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indent="-182563" eaLnBrk="0" hangingPunct="0">
              <a:spcBef>
                <a:spcPct val="50000"/>
              </a:spcBef>
              <a:buFontTx/>
              <a:buChar char="•"/>
            </a:pPr>
            <a:r>
              <a:rPr lang="pt-BR" sz="2400">
                <a:solidFill>
                  <a:srgbClr val="990000"/>
                </a:solidFill>
                <a:latin typeface="Arial" charset="0"/>
              </a:rPr>
              <a:t>Pode estar localizado no bloco ou cabeçote do motor</a:t>
            </a:r>
          </a:p>
          <a:p>
            <a:pPr marL="182563" indent="-182563" eaLnBrk="0" hangingPunct="0">
              <a:spcBef>
                <a:spcPct val="50000"/>
              </a:spcBef>
              <a:buFontTx/>
              <a:buChar char="•"/>
            </a:pPr>
            <a:r>
              <a:rPr lang="pt-BR" sz="2400">
                <a:solidFill>
                  <a:srgbClr val="990000"/>
                </a:solidFill>
                <a:latin typeface="Arial" charset="0"/>
              </a:rPr>
              <a:t>Apresenta ressaltos que transformam movimento de rotação   em movimento linear alternado das válvulas</a:t>
            </a:r>
          </a:p>
          <a:p>
            <a:pPr marL="182563" indent="-182563" eaLnBrk="0" hangingPunct="0">
              <a:spcBef>
                <a:spcPct val="50000"/>
              </a:spcBef>
              <a:buFontTx/>
              <a:buChar char="•"/>
            </a:pPr>
            <a:r>
              <a:rPr lang="pt-BR" sz="2400">
                <a:solidFill>
                  <a:srgbClr val="990000"/>
                </a:solidFill>
                <a:latin typeface="Arial" charset="0"/>
              </a:rPr>
              <a:t>Fabricados em </a:t>
            </a:r>
            <a:r>
              <a:rPr lang="pt-BR" sz="2400">
                <a:solidFill>
                  <a:srgbClr val="990000"/>
                </a:solidFill>
                <a:latin typeface="Arial" charset="0"/>
                <a:cs typeface="Times New Roman" pitchFamily="18" charset="0"/>
              </a:rPr>
              <a:t>aço forjado ou ferro fundido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75"/>
    </mc:Choice>
    <mc:Fallback>
      <p:transition spd="slow" advTm="36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2"/>
          <p:cNvGrpSpPr>
            <a:grpSpLocks/>
          </p:cNvGrpSpPr>
          <p:nvPr/>
        </p:nvGrpSpPr>
        <p:grpSpPr bwMode="auto">
          <a:xfrm>
            <a:off x="0" y="0"/>
            <a:ext cx="9255125" cy="6858000"/>
            <a:chOff x="0" y="0"/>
            <a:chExt cx="5830" cy="4320"/>
          </a:xfrm>
        </p:grpSpPr>
        <p:sp>
          <p:nvSpPr>
            <p:cNvPr id="9219" name="Line 3"/>
            <p:cNvSpPr>
              <a:spLocks noChangeShapeType="1"/>
            </p:cNvSpPr>
            <p:nvPr/>
          </p:nvSpPr>
          <p:spPr bwMode="auto">
            <a:xfrm>
              <a:off x="452" y="0"/>
              <a:ext cx="4848" cy="0"/>
            </a:xfrm>
            <a:prstGeom prst="line">
              <a:avLst/>
            </a:prstGeom>
            <a:noFill/>
            <a:ln w="38100" cmpd="dbl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20" name="Line 4"/>
            <p:cNvSpPr>
              <a:spLocks noChangeShapeType="1"/>
            </p:cNvSpPr>
            <p:nvPr/>
          </p:nvSpPr>
          <p:spPr bwMode="auto">
            <a:xfrm flipV="1">
              <a:off x="0" y="672"/>
              <a:ext cx="576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23" name="Rectangle 7"/>
            <p:cNvSpPr>
              <a:spLocks noChangeArrowheads="1"/>
            </p:cNvSpPr>
            <p:nvPr/>
          </p:nvSpPr>
          <p:spPr bwMode="auto">
            <a:xfrm>
              <a:off x="0" y="144"/>
              <a:ext cx="5805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pt-BR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TEMPOS     DESLOCAMENTOS      GIROS                </a:t>
              </a:r>
              <a:r>
                <a:rPr lang="pt-BR" sz="2000" b="1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VÁLVULAS</a:t>
              </a:r>
              <a:endParaRPr lang="pt-B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endParaRPr>
            </a:p>
            <a:p>
              <a:pPr eaLnBrk="0" hangingPunct="0"/>
              <a:r>
                <a:rPr lang="pt-BR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                     DOS ÊMBOLOS         ADM(</a:t>
              </a:r>
              <a:r>
                <a:rPr lang="pt-BR" sz="2000" b="1" baseline="300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0</a:t>
              </a:r>
              <a:r>
                <a:rPr lang="pt-BR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)    </a:t>
              </a:r>
              <a:r>
                <a:rPr lang="pt-BR" sz="2000" b="1">
                  <a:solidFill>
                    <a:srgbClr val="6666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 ADMISSÃO</a:t>
              </a:r>
              <a:r>
                <a:rPr lang="pt-BR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     </a:t>
              </a:r>
              <a:r>
                <a:rPr lang="pt-BR" sz="2000" b="1">
                  <a:solidFill>
                    <a:srgbClr val="FFCC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ESCAPE</a:t>
              </a:r>
            </a:p>
          </p:txBody>
        </p:sp>
        <p:sp>
          <p:nvSpPr>
            <p:cNvPr id="9224" name="Rectangle 8"/>
            <p:cNvSpPr>
              <a:spLocks noChangeArrowheads="1"/>
            </p:cNvSpPr>
            <p:nvPr/>
          </p:nvSpPr>
          <p:spPr bwMode="auto">
            <a:xfrm>
              <a:off x="0" y="672"/>
              <a:ext cx="5830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pt-BR" sz="2000">
                  <a:solidFill>
                    <a:srgbClr val="6666FF"/>
                  </a:solidFill>
                  <a:latin typeface="Arial Black" pitchFamily="34" charset="0"/>
                </a:rPr>
                <a:t>ADMISSÃO   </a:t>
              </a:r>
              <a:r>
                <a:rPr lang="pt-BR" sz="2000">
                  <a:latin typeface="Arial Black" pitchFamily="34" charset="0"/>
                </a:rPr>
                <a:t>       </a:t>
              </a:r>
              <a:r>
                <a:rPr lang="pt-BR" sz="2000">
                  <a:solidFill>
                    <a:srgbClr val="669900"/>
                  </a:solidFill>
                  <a:latin typeface="Arial Black" pitchFamily="34" charset="0"/>
                </a:rPr>
                <a:t>PMS</a:t>
              </a:r>
              <a:r>
                <a:rPr lang="pt-BR" sz="2000">
                  <a:latin typeface="Arial Black" pitchFamily="34" charset="0"/>
                </a:rPr>
                <a:t> p/</a:t>
              </a:r>
              <a:r>
                <a:rPr lang="pt-BR" sz="2000">
                  <a:solidFill>
                    <a:srgbClr val="FFFFFF"/>
                  </a:solidFill>
                  <a:latin typeface="Arial Black" pitchFamily="34" charset="0"/>
                </a:rPr>
                <a:t> </a:t>
              </a:r>
              <a:r>
                <a:rPr lang="pt-BR" sz="2000">
                  <a:latin typeface="Arial Black" pitchFamily="34" charset="0"/>
                </a:rPr>
                <a:t>PMI        0-180       </a:t>
              </a:r>
              <a:r>
                <a:rPr lang="pt-BR" sz="2000">
                  <a:solidFill>
                    <a:srgbClr val="FF3300"/>
                  </a:solidFill>
                  <a:latin typeface="Steamer" charset="0"/>
                </a:rPr>
                <a:t> </a:t>
              </a:r>
              <a:r>
                <a:rPr lang="pt-BR" sz="2000" b="1">
                  <a:solidFill>
                    <a:srgbClr val="6666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teamer" charset="0"/>
                </a:rPr>
                <a:t>ABERTA</a:t>
              </a:r>
              <a:r>
                <a:rPr lang="pt-BR" sz="2000" b="1">
                  <a:solidFill>
                    <a:srgbClr val="6666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 </a:t>
              </a:r>
              <a:r>
                <a:rPr lang="pt-BR" sz="2000">
                  <a:latin typeface="Arial Black" pitchFamily="34" charset="0"/>
                </a:rPr>
                <a:t>       FECHADA</a:t>
              </a:r>
            </a:p>
            <a:p>
              <a:pPr eaLnBrk="0" hangingPunct="0"/>
              <a:r>
                <a:rPr lang="pt-BR" sz="2000">
                  <a:latin typeface="Arial Black" pitchFamily="34" charset="0"/>
                </a:rPr>
                <a:t>COMPRESSÃO     PMI p/ </a:t>
              </a:r>
              <a:r>
                <a:rPr lang="pt-BR" sz="2000">
                  <a:solidFill>
                    <a:srgbClr val="669900"/>
                  </a:solidFill>
                  <a:latin typeface="Arial Black" pitchFamily="34" charset="0"/>
                </a:rPr>
                <a:t>PMS</a:t>
              </a:r>
              <a:r>
                <a:rPr lang="pt-BR" sz="2000">
                  <a:latin typeface="Arial Black" pitchFamily="34" charset="0"/>
                </a:rPr>
                <a:t>      180-360     FECHADA    FECHADA</a:t>
              </a:r>
            </a:p>
            <a:p>
              <a:pPr eaLnBrk="0" hangingPunct="0"/>
              <a:r>
                <a:rPr lang="pt-BR" sz="2000">
                  <a:latin typeface="Arial Black" pitchFamily="34" charset="0"/>
                </a:rPr>
                <a:t>EXPLOS/EXPAN.  </a:t>
              </a:r>
              <a:r>
                <a:rPr lang="pt-BR" sz="2000">
                  <a:solidFill>
                    <a:srgbClr val="669900"/>
                  </a:solidFill>
                  <a:latin typeface="Arial Black" pitchFamily="34" charset="0"/>
                </a:rPr>
                <a:t>PMS</a:t>
              </a:r>
              <a:r>
                <a:rPr lang="pt-BR" sz="2000">
                  <a:latin typeface="Arial Black" pitchFamily="34" charset="0"/>
                </a:rPr>
                <a:t> p/ PMI      360-540     FECHADA    FECHADA</a:t>
              </a:r>
            </a:p>
            <a:p>
              <a:pPr eaLnBrk="0" hangingPunct="0"/>
              <a:r>
                <a:rPr lang="pt-BR" sz="2000">
                  <a:solidFill>
                    <a:srgbClr val="FFCC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EXAUSTÃO</a:t>
              </a:r>
              <a:r>
                <a:rPr lang="pt-BR" sz="2000">
                  <a:solidFill>
                    <a:srgbClr val="FFCC00"/>
                  </a:solidFill>
                  <a:latin typeface="Arial Black" pitchFamily="34" charset="0"/>
                </a:rPr>
                <a:t>  </a:t>
              </a:r>
              <a:r>
                <a:rPr lang="pt-BR" sz="2000">
                  <a:latin typeface="Arial Black" pitchFamily="34" charset="0"/>
                </a:rPr>
                <a:t>        PMI p/ </a:t>
              </a:r>
              <a:r>
                <a:rPr lang="pt-BR" sz="2000">
                  <a:solidFill>
                    <a:srgbClr val="669900"/>
                  </a:solidFill>
                  <a:latin typeface="Arial Black" pitchFamily="34" charset="0"/>
                </a:rPr>
                <a:t>PMS</a:t>
              </a:r>
              <a:r>
                <a:rPr lang="pt-BR" sz="2000">
                  <a:latin typeface="Arial Black" pitchFamily="34" charset="0"/>
                </a:rPr>
                <a:t>      540-720     FECHADA     </a:t>
              </a:r>
              <a:r>
                <a:rPr lang="pt-BR" sz="2000">
                  <a:solidFill>
                    <a:srgbClr val="FF3300"/>
                  </a:solidFill>
                  <a:latin typeface="Steamer" charset="0"/>
                </a:rPr>
                <a:t> </a:t>
              </a:r>
              <a:r>
                <a:rPr lang="pt-BR" sz="2000" b="1">
                  <a:solidFill>
                    <a:srgbClr val="FFCC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teamer" charset="0"/>
                </a:rPr>
                <a:t>ABERTA</a:t>
              </a:r>
              <a:r>
                <a:rPr lang="pt-BR" sz="2000">
                  <a:solidFill>
                    <a:srgbClr val="FFCC00"/>
                  </a:solidFill>
                  <a:latin typeface="Arial Black" pitchFamily="34" charset="0"/>
                </a:rPr>
                <a:t>  </a:t>
              </a:r>
            </a:p>
          </p:txBody>
        </p:sp>
        <p:sp>
          <p:nvSpPr>
            <p:cNvPr id="9225" name="Line 9"/>
            <p:cNvSpPr>
              <a:spLocks noChangeShapeType="1"/>
            </p:cNvSpPr>
            <p:nvPr/>
          </p:nvSpPr>
          <p:spPr bwMode="auto">
            <a:xfrm>
              <a:off x="0" y="1776"/>
              <a:ext cx="576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26" name="Line 10"/>
            <p:cNvSpPr>
              <a:spLocks noChangeShapeType="1"/>
            </p:cNvSpPr>
            <p:nvPr/>
          </p:nvSpPr>
          <p:spPr bwMode="auto">
            <a:xfrm flipV="1">
              <a:off x="646" y="2206"/>
              <a:ext cx="0" cy="147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27" name="Line 11"/>
            <p:cNvSpPr>
              <a:spLocks noChangeShapeType="1"/>
            </p:cNvSpPr>
            <p:nvPr/>
          </p:nvSpPr>
          <p:spPr bwMode="auto">
            <a:xfrm flipV="1">
              <a:off x="1293" y="2206"/>
              <a:ext cx="0" cy="147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28" name="Line 12"/>
            <p:cNvSpPr>
              <a:spLocks noChangeShapeType="1"/>
            </p:cNvSpPr>
            <p:nvPr/>
          </p:nvSpPr>
          <p:spPr bwMode="auto">
            <a:xfrm flipV="1">
              <a:off x="2068" y="2206"/>
              <a:ext cx="0" cy="147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29" name="Line 13"/>
            <p:cNvSpPr>
              <a:spLocks noChangeShapeType="1"/>
            </p:cNvSpPr>
            <p:nvPr/>
          </p:nvSpPr>
          <p:spPr bwMode="auto">
            <a:xfrm flipV="1">
              <a:off x="2715" y="2206"/>
              <a:ext cx="0" cy="147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30" name="Line 14"/>
            <p:cNvSpPr>
              <a:spLocks noChangeShapeType="1"/>
            </p:cNvSpPr>
            <p:nvPr/>
          </p:nvSpPr>
          <p:spPr bwMode="auto">
            <a:xfrm flipV="1">
              <a:off x="3361" y="2206"/>
              <a:ext cx="0" cy="147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31" name="Line 15"/>
            <p:cNvSpPr>
              <a:spLocks noChangeShapeType="1"/>
            </p:cNvSpPr>
            <p:nvPr/>
          </p:nvSpPr>
          <p:spPr bwMode="auto">
            <a:xfrm flipV="1">
              <a:off x="4007" y="2206"/>
              <a:ext cx="0" cy="147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32" name="Line 16"/>
            <p:cNvSpPr>
              <a:spLocks noChangeShapeType="1"/>
            </p:cNvSpPr>
            <p:nvPr/>
          </p:nvSpPr>
          <p:spPr bwMode="auto">
            <a:xfrm flipV="1">
              <a:off x="4525" y="2206"/>
              <a:ext cx="0" cy="147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33" name="Line 17"/>
            <p:cNvSpPr>
              <a:spLocks noChangeShapeType="1"/>
            </p:cNvSpPr>
            <p:nvPr/>
          </p:nvSpPr>
          <p:spPr bwMode="auto">
            <a:xfrm flipV="1">
              <a:off x="5171" y="2206"/>
              <a:ext cx="0" cy="147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34" name="Line 18"/>
            <p:cNvSpPr>
              <a:spLocks noChangeShapeType="1"/>
            </p:cNvSpPr>
            <p:nvPr/>
          </p:nvSpPr>
          <p:spPr bwMode="auto">
            <a:xfrm flipH="1">
              <a:off x="646" y="2206"/>
              <a:ext cx="64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35" name="Line 19"/>
            <p:cNvSpPr>
              <a:spLocks noChangeShapeType="1"/>
            </p:cNvSpPr>
            <p:nvPr/>
          </p:nvSpPr>
          <p:spPr bwMode="auto">
            <a:xfrm flipH="1">
              <a:off x="2068" y="2206"/>
              <a:ext cx="64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36" name="Line 20"/>
            <p:cNvSpPr>
              <a:spLocks noChangeShapeType="1"/>
            </p:cNvSpPr>
            <p:nvPr/>
          </p:nvSpPr>
          <p:spPr bwMode="auto">
            <a:xfrm flipH="1">
              <a:off x="3361" y="2206"/>
              <a:ext cx="646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37" name="Line 21"/>
            <p:cNvSpPr>
              <a:spLocks noChangeShapeType="1"/>
            </p:cNvSpPr>
            <p:nvPr/>
          </p:nvSpPr>
          <p:spPr bwMode="auto">
            <a:xfrm flipH="1">
              <a:off x="4525" y="2206"/>
              <a:ext cx="646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38" name="Rectangle 22"/>
            <p:cNvSpPr>
              <a:spLocks noChangeArrowheads="1"/>
            </p:cNvSpPr>
            <p:nvPr/>
          </p:nvSpPr>
          <p:spPr bwMode="auto">
            <a:xfrm>
              <a:off x="717" y="2397"/>
              <a:ext cx="505" cy="445"/>
            </a:xfrm>
            <a:prstGeom prst="rect">
              <a:avLst/>
            </a:prstGeom>
            <a:gradFill rotWithShape="0">
              <a:gsLst>
                <a:gs pos="0">
                  <a:schemeClr val="folHlink">
                    <a:gamma/>
                    <a:shade val="69804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39" name="Rectangle 23"/>
            <p:cNvSpPr>
              <a:spLocks noChangeArrowheads="1"/>
            </p:cNvSpPr>
            <p:nvPr/>
          </p:nvSpPr>
          <p:spPr bwMode="auto">
            <a:xfrm>
              <a:off x="4595" y="3318"/>
              <a:ext cx="506" cy="443"/>
            </a:xfrm>
            <a:prstGeom prst="rect">
              <a:avLst/>
            </a:prstGeom>
            <a:gradFill rotWithShape="0">
              <a:gsLst>
                <a:gs pos="0">
                  <a:schemeClr val="folHlink">
                    <a:gamma/>
                    <a:shade val="69804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40" name="Rectangle 24"/>
            <p:cNvSpPr>
              <a:spLocks noChangeArrowheads="1"/>
            </p:cNvSpPr>
            <p:nvPr/>
          </p:nvSpPr>
          <p:spPr bwMode="auto">
            <a:xfrm>
              <a:off x="3431" y="2397"/>
              <a:ext cx="506" cy="445"/>
            </a:xfrm>
            <a:prstGeom prst="rect">
              <a:avLst/>
            </a:prstGeom>
            <a:gradFill rotWithShape="0">
              <a:gsLst>
                <a:gs pos="0">
                  <a:schemeClr val="folHlink">
                    <a:gamma/>
                    <a:shade val="69804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41" name="Rectangle 25"/>
            <p:cNvSpPr>
              <a:spLocks noChangeArrowheads="1"/>
            </p:cNvSpPr>
            <p:nvPr/>
          </p:nvSpPr>
          <p:spPr bwMode="auto">
            <a:xfrm>
              <a:off x="2139" y="3318"/>
              <a:ext cx="505" cy="443"/>
            </a:xfrm>
            <a:prstGeom prst="rect">
              <a:avLst/>
            </a:prstGeom>
            <a:gradFill rotWithShape="0">
              <a:gsLst>
                <a:gs pos="0">
                  <a:schemeClr val="folHlink">
                    <a:gamma/>
                    <a:shade val="69804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42" name="AutoShape 26"/>
            <p:cNvSpPr>
              <a:spLocks noChangeArrowheads="1"/>
            </p:cNvSpPr>
            <p:nvPr/>
          </p:nvSpPr>
          <p:spPr bwMode="auto">
            <a:xfrm>
              <a:off x="864" y="3041"/>
              <a:ext cx="165" cy="628"/>
            </a:xfrm>
            <a:prstGeom prst="downArrow">
              <a:avLst>
                <a:gd name="adj1" fmla="val 50000"/>
                <a:gd name="adj2" fmla="val 190321"/>
              </a:avLst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43" name="AutoShape 27"/>
            <p:cNvSpPr>
              <a:spLocks noChangeArrowheads="1"/>
            </p:cNvSpPr>
            <p:nvPr/>
          </p:nvSpPr>
          <p:spPr bwMode="auto">
            <a:xfrm>
              <a:off x="4853" y="2582"/>
              <a:ext cx="139" cy="628"/>
            </a:xfrm>
            <a:prstGeom prst="upArrow">
              <a:avLst>
                <a:gd name="adj1" fmla="val 50000"/>
                <a:gd name="adj2" fmla="val 225878"/>
              </a:avLst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44" name="AutoShape 28"/>
            <p:cNvSpPr>
              <a:spLocks noChangeArrowheads="1"/>
            </p:cNvSpPr>
            <p:nvPr/>
          </p:nvSpPr>
          <p:spPr bwMode="auto">
            <a:xfrm>
              <a:off x="2333" y="2582"/>
              <a:ext cx="163" cy="628"/>
            </a:xfrm>
            <a:prstGeom prst="upArrow">
              <a:avLst>
                <a:gd name="adj1" fmla="val 50000"/>
                <a:gd name="adj2" fmla="val 192620"/>
              </a:avLst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45" name="AutoShape 29"/>
            <p:cNvSpPr>
              <a:spLocks noChangeArrowheads="1"/>
            </p:cNvSpPr>
            <p:nvPr/>
          </p:nvSpPr>
          <p:spPr bwMode="auto">
            <a:xfrm>
              <a:off x="3600" y="3041"/>
              <a:ext cx="143" cy="628"/>
            </a:xfrm>
            <a:prstGeom prst="downArrow">
              <a:avLst>
                <a:gd name="adj1" fmla="val 50000"/>
                <a:gd name="adj2" fmla="val 219601"/>
              </a:avLst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46" name="Rectangle 30"/>
            <p:cNvSpPr>
              <a:spLocks noChangeArrowheads="1"/>
            </p:cNvSpPr>
            <p:nvPr/>
          </p:nvSpPr>
          <p:spPr bwMode="auto">
            <a:xfrm>
              <a:off x="1448" y="2131"/>
              <a:ext cx="42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pt-BR" sz="1600">
                  <a:latin typeface="Arial Black" pitchFamily="34" charset="0"/>
                </a:rPr>
                <a:t>PMS</a:t>
              </a:r>
            </a:p>
          </p:txBody>
        </p:sp>
        <p:sp>
          <p:nvSpPr>
            <p:cNvPr id="9247" name="Rectangle 31"/>
            <p:cNvSpPr>
              <a:spLocks noChangeArrowheads="1"/>
            </p:cNvSpPr>
            <p:nvPr/>
          </p:nvSpPr>
          <p:spPr bwMode="auto">
            <a:xfrm>
              <a:off x="1488" y="3408"/>
              <a:ext cx="31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pt-BR" sz="1200">
                  <a:solidFill>
                    <a:srgbClr val="FFFFFF"/>
                  </a:solidFill>
                  <a:latin typeface="Arial Black" pitchFamily="34" charset="0"/>
                </a:rPr>
                <a:t>PMI</a:t>
              </a:r>
            </a:p>
          </p:txBody>
        </p:sp>
        <p:sp>
          <p:nvSpPr>
            <p:cNvPr id="9248" name="Rectangle 32"/>
            <p:cNvSpPr>
              <a:spLocks noChangeArrowheads="1"/>
            </p:cNvSpPr>
            <p:nvPr/>
          </p:nvSpPr>
          <p:spPr bwMode="auto">
            <a:xfrm>
              <a:off x="1473" y="3273"/>
              <a:ext cx="31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pt-BR" sz="1200">
                  <a:solidFill>
                    <a:schemeClr val="accent2"/>
                  </a:solidFill>
                  <a:latin typeface="Arial Black" pitchFamily="34" charset="0"/>
                </a:rPr>
                <a:t>PMI</a:t>
              </a:r>
            </a:p>
          </p:txBody>
        </p:sp>
        <p:sp>
          <p:nvSpPr>
            <p:cNvPr id="9249" name="Rectangle 33"/>
            <p:cNvSpPr>
              <a:spLocks noChangeArrowheads="1"/>
            </p:cNvSpPr>
            <p:nvPr/>
          </p:nvSpPr>
          <p:spPr bwMode="auto">
            <a:xfrm>
              <a:off x="4058" y="3273"/>
              <a:ext cx="31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pt-BR" sz="1200">
                  <a:solidFill>
                    <a:schemeClr val="accent2"/>
                  </a:solidFill>
                  <a:latin typeface="Arial Black" pitchFamily="34" charset="0"/>
                </a:rPr>
                <a:t>PMI</a:t>
              </a:r>
            </a:p>
          </p:txBody>
        </p:sp>
        <p:sp>
          <p:nvSpPr>
            <p:cNvPr id="9250" name="Line 34"/>
            <p:cNvSpPr>
              <a:spLocks noChangeShapeType="1"/>
            </p:cNvSpPr>
            <p:nvPr/>
          </p:nvSpPr>
          <p:spPr bwMode="auto">
            <a:xfrm>
              <a:off x="1357" y="2391"/>
              <a:ext cx="64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51" name="Line 35"/>
            <p:cNvSpPr>
              <a:spLocks noChangeShapeType="1"/>
            </p:cNvSpPr>
            <p:nvPr/>
          </p:nvSpPr>
          <p:spPr bwMode="auto">
            <a:xfrm>
              <a:off x="4072" y="2391"/>
              <a:ext cx="4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52" name="Line 36"/>
            <p:cNvSpPr>
              <a:spLocks noChangeShapeType="1"/>
            </p:cNvSpPr>
            <p:nvPr/>
          </p:nvSpPr>
          <p:spPr bwMode="auto">
            <a:xfrm>
              <a:off x="2779" y="2391"/>
              <a:ext cx="4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53" name="Line 37"/>
            <p:cNvSpPr>
              <a:spLocks noChangeShapeType="1"/>
            </p:cNvSpPr>
            <p:nvPr/>
          </p:nvSpPr>
          <p:spPr bwMode="auto">
            <a:xfrm>
              <a:off x="1422" y="3310"/>
              <a:ext cx="51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54" name="Line 38"/>
            <p:cNvSpPr>
              <a:spLocks noChangeShapeType="1"/>
            </p:cNvSpPr>
            <p:nvPr/>
          </p:nvSpPr>
          <p:spPr bwMode="auto">
            <a:xfrm>
              <a:off x="2779" y="3310"/>
              <a:ext cx="51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55" name="Line 39"/>
            <p:cNvSpPr>
              <a:spLocks noChangeShapeType="1"/>
            </p:cNvSpPr>
            <p:nvPr/>
          </p:nvSpPr>
          <p:spPr bwMode="auto">
            <a:xfrm>
              <a:off x="4007" y="3310"/>
              <a:ext cx="5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56" name="Rectangle 40"/>
            <p:cNvSpPr>
              <a:spLocks noChangeArrowheads="1"/>
            </p:cNvSpPr>
            <p:nvPr/>
          </p:nvSpPr>
          <p:spPr bwMode="auto">
            <a:xfrm>
              <a:off x="2766" y="3273"/>
              <a:ext cx="31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pt-BR" sz="1200">
                  <a:solidFill>
                    <a:schemeClr val="accent2"/>
                  </a:solidFill>
                  <a:latin typeface="Arial Black" pitchFamily="34" charset="0"/>
                </a:rPr>
                <a:t>PMI</a:t>
              </a:r>
            </a:p>
          </p:txBody>
        </p:sp>
        <p:sp>
          <p:nvSpPr>
            <p:cNvPr id="9257" name="Rectangle 41"/>
            <p:cNvSpPr>
              <a:spLocks noChangeArrowheads="1"/>
            </p:cNvSpPr>
            <p:nvPr/>
          </p:nvSpPr>
          <p:spPr bwMode="auto">
            <a:xfrm>
              <a:off x="439" y="3824"/>
              <a:ext cx="4822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pt-BR" sz="16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ADMISSÃO               COMPRESSÃO         EXPLOSÃO       </a:t>
              </a:r>
              <a:r>
                <a:rPr lang="pt-BR" sz="1600">
                  <a:solidFill>
                    <a:srgbClr val="FFCC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 </a:t>
              </a:r>
              <a:r>
                <a:rPr lang="pt-BR" sz="16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EXAUSTÃO</a:t>
              </a:r>
            </a:p>
            <a:p>
              <a:pPr eaLnBrk="0" hangingPunct="0"/>
              <a:r>
                <a:rPr lang="pt-BR" sz="16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                                                                 EXPANSÃO</a:t>
              </a:r>
            </a:p>
          </p:txBody>
        </p:sp>
        <p:sp>
          <p:nvSpPr>
            <p:cNvPr id="9258" name="Line 42"/>
            <p:cNvSpPr>
              <a:spLocks noChangeShapeType="1"/>
            </p:cNvSpPr>
            <p:nvPr/>
          </p:nvSpPr>
          <p:spPr bwMode="auto">
            <a:xfrm>
              <a:off x="776" y="2114"/>
              <a:ext cx="0" cy="183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59" name="Line 43"/>
            <p:cNvSpPr>
              <a:spLocks noChangeShapeType="1"/>
            </p:cNvSpPr>
            <p:nvPr/>
          </p:nvSpPr>
          <p:spPr bwMode="auto">
            <a:xfrm>
              <a:off x="1163" y="2114"/>
              <a:ext cx="0" cy="277"/>
            </a:xfrm>
            <a:prstGeom prst="line">
              <a:avLst/>
            </a:prstGeom>
            <a:noFill/>
            <a:ln w="25400">
              <a:solidFill>
                <a:srgbClr val="0066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60" name="Line 44"/>
            <p:cNvSpPr>
              <a:spLocks noChangeShapeType="1"/>
            </p:cNvSpPr>
            <p:nvPr/>
          </p:nvSpPr>
          <p:spPr bwMode="auto">
            <a:xfrm>
              <a:off x="2585" y="2114"/>
              <a:ext cx="0" cy="183"/>
            </a:xfrm>
            <a:prstGeom prst="line">
              <a:avLst/>
            </a:prstGeom>
            <a:noFill/>
            <a:ln w="25400">
              <a:solidFill>
                <a:srgbClr val="0066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61" name="Line 45"/>
            <p:cNvSpPr>
              <a:spLocks noChangeShapeType="1"/>
            </p:cNvSpPr>
            <p:nvPr/>
          </p:nvSpPr>
          <p:spPr bwMode="auto">
            <a:xfrm>
              <a:off x="2198" y="2114"/>
              <a:ext cx="0" cy="183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62" name="Line 46"/>
            <p:cNvSpPr>
              <a:spLocks noChangeShapeType="1"/>
            </p:cNvSpPr>
            <p:nvPr/>
          </p:nvSpPr>
          <p:spPr bwMode="auto">
            <a:xfrm>
              <a:off x="3490" y="2114"/>
              <a:ext cx="0" cy="183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63" name="Line 47"/>
            <p:cNvSpPr>
              <a:spLocks noChangeShapeType="1"/>
            </p:cNvSpPr>
            <p:nvPr/>
          </p:nvSpPr>
          <p:spPr bwMode="auto">
            <a:xfrm>
              <a:off x="3878" y="2114"/>
              <a:ext cx="0" cy="183"/>
            </a:xfrm>
            <a:prstGeom prst="line">
              <a:avLst/>
            </a:prstGeom>
            <a:noFill/>
            <a:ln w="25400">
              <a:solidFill>
                <a:srgbClr val="0066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64" name="Line 48"/>
            <p:cNvSpPr>
              <a:spLocks noChangeShapeType="1"/>
            </p:cNvSpPr>
            <p:nvPr/>
          </p:nvSpPr>
          <p:spPr bwMode="auto">
            <a:xfrm>
              <a:off x="4654" y="2114"/>
              <a:ext cx="0" cy="277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65" name="Line 49"/>
            <p:cNvSpPr>
              <a:spLocks noChangeShapeType="1"/>
            </p:cNvSpPr>
            <p:nvPr/>
          </p:nvSpPr>
          <p:spPr bwMode="auto">
            <a:xfrm>
              <a:off x="5042" y="2114"/>
              <a:ext cx="0" cy="183"/>
            </a:xfrm>
            <a:prstGeom prst="line">
              <a:avLst/>
            </a:prstGeom>
            <a:noFill/>
            <a:ln w="25400">
              <a:solidFill>
                <a:srgbClr val="0066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66" name="Line 50"/>
            <p:cNvSpPr>
              <a:spLocks noChangeShapeType="1"/>
            </p:cNvSpPr>
            <p:nvPr/>
          </p:nvSpPr>
          <p:spPr bwMode="auto">
            <a:xfrm>
              <a:off x="711" y="2297"/>
              <a:ext cx="194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67" name="Line 51"/>
            <p:cNvSpPr>
              <a:spLocks noChangeShapeType="1"/>
            </p:cNvSpPr>
            <p:nvPr/>
          </p:nvSpPr>
          <p:spPr bwMode="auto">
            <a:xfrm>
              <a:off x="1034" y="2391"/>
              <a:ext cx="194" cy="0"/>
            </a:xfrm>
            <a:prstGeom prst="line">
              <a:avLst/>
            </a:prstGeom>
            <a:noFill/>
            <a:ln w="50800">
              <a:solidFill>
                <a:srgbClr val="0066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68" name="Line 52"/>
            <p:cNvSpPr>
              <a:spLocks noChangeShapeType="1"/>
            </p:cNvSpPr>
            <p:nvPr/>
          </p:nvSpPr>
          <p:spPr bwMode="auto">
            <a:xfrm>
              <a:off x="2133" y="2297"/>
              <a:ext cx="194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69" name="Line 53"/>
            <p:cNvSpPr>
              <a:spLocks noChangeShapeType="1"/>
            </p:cNvSpPr>
            <p:nvPr/>
          </p:nvSpPr>
          <p:spPr bwMode="auto">
            <a:xfrm>
              <a:off x="2456" y="2297"/>
              <a:ext cx="194" cy="0"/>
            </a:xfrm>
            <a:prstGeom prst="line">
              <a:avLst/>
            </a:prstGeom>
            <a:noFill/>
            <a:ln w="50800">
              <a:solidFill>
                <a:srgbClr val="0066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70" name="Line 54"/>
            <p:cNvSpPr>
              <a:spLocks noChangeShapeType="1"/>
            </p:cNvSpPr>
            <p:nvPr/>
          </p:nvSpPr>
          <p:spPr bwMode="auto">
            <a:xfrm>
              <a:off x="3426" y="2297"/>
              <a:ext cx="194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71" name="Line 55"/>
            <p:cNvSpPr>
              <a:spLocks noChangeShapeType="1"/>
            </p:cNvSpPr>
            <p:nvPr/>
          </p:nvSpPr>
          <p:spPr bwMode="auto">
            <a:xfrm>
              <a:off x="3749" y="2297"/>
              <a:ext cx="194" cy="0"/>
            </a:xfrm>
            <a:prstGeom prst="line">
              <a:avLst/>
            </a:prstGeom>
            <a:noFill/>
            <a:ln w="50800">
              <a:solidFill>
                <a:srgbClr val="0066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72" name="Line 56"/>
            <p:cNvSpPr>
              <a:spLocks noChangeShapeType="1"/>
            </p:cNvSpPr>
            <p:nvPr/>
          </p:nvSpPr>
          <p:spPr bwMode="auto">
            <a:xfrm>
              <a:off x="4589" y="2391"/>
              <a:ext cx="194" cy="0"/>
            </a:xfrm>
            <a:prstGeom prst="line">
              <a:avLst/>
            </a:prstGeom>
            <a:noFill/>
            <a:ln w="50800">
              <a:solidFill>
                <a:srgbClr val="FFCC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73" name="Line 57"/>
            <p:cNvSpPr>
              <a:spLocks noChangeShapeType="1"/>
            </p:cNvSpPr>
            <p:nvPr/>
          </p:nvSpPr>
          <p:spPr bwMode="auto">
            <a:xfrm>
              <a:off x="4912" y="2297"/>
              <a:ext cx="194" cy="0"/>
            </a:xfrm>
            <a:prstGeom prst="line">
              <a:avLst/>
            </a:prstGeom>
            <a:noFill/>
            <a:ln w="50800">
              <a:solidFill>
                <a:srgbClr val="0066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74" name="Oval 58"/>
            <p:cNvSpPr>
              <a:spLocks noChangeArrowheads="1"/>
            </p:cNvSpPr>
            <p:nvPr/>
          </p:nvSpPr>
          <p:spPr bwMode="auto">
            <a:xfrm>
              <a:off x="975" y="2674"/>
              <a:ext cx="54" cy="7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75" name="Oval 59"/>
            <p:cNvSpPr>
              <a:spLocks noChangeArrowheads="1"/>
            </p:cNvSpPr>
            <p:nvPr/>
          </p:nvSpPr>
          <p:spPr bwMode="auto">
            <a:xfrm>
              <a:off x="2397" y="3593"/>
              <a:ext cx="54" cy="7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76" name="Oval 60"/>
            <p:cNvSpPr>
              <a:spLocks noChangeArrowheads="1"/>
            </p:cNvSpPr>
            <p:nvPr/>
          </p:nvSpPr>
          <p:spPr bwMode="auto">
            <a:xfrm>
              <a:off x="3690" y="2674"/>
              <a:ext cx="53" cy="7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77" name="Oval 61"/>
            <p:cNvSpPr>
              <a:spLocks noChangeArrowheads="1"/>
            </p:cNvSpPr>
            <p:nvPr/>
          </p:nvSpPr>
          <p:spPr bwMode="auto">
            <a:xfrm>
              <a:off x="4853" y="3593"/>
              <a:ext cx="54" cy="7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78" name="Line 62"/>
            <p:cNvSpPr>
              <a:spLocks noChangeShapeType="1"/>
            </p:cNvSpPr>
            <p:nvPr/>
          </p:nvSpPr>
          <p:spPr bwMode="auto">
            <a:xfrm>
              <a:off x="776" y="2482"/>
              <a:ext cx="387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79" name="Line 63"/>
            <p:cNvSpPr>
              <a:spLocks noChangeShapeType="1"/>
            </p:cNvSpPr>
            <p:nvPr/>
          </p:nvSpPr>
          <p:spPr bwMode="auto">
            <a:xfrm>
              <a:off x="2198" y="3401"/>
              <a:ext cx="387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80" name="Line 64"/>
            <p:cNvSpPr>
              <a:spLocks noChangeShapeType="1"/>
            </p:cNvSpPr>
            <p:nvPr/>
          </p:nvSpPr>
          <p:spPr bwMode="auto">
            <a:xfrm>
              <a:off x="3490" y="2482"/>
              <a:ext cx="388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81" name="Line 65"/>
            <p:cNvSpPr>
              <a:spLocks noChangeShapeType="1"/>
            </p:cNvSpPr>
            <p:nvPr/>
          </p:nvSpPr>
          <p:spPr bwMode="auto">
            <a:xfrm>
              <a:off x="4654" y="3401"/>
              <a:ext cx="388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82" name="Line 66"/>
            <p:cNvSpPr>
              <a:spLocks noChangeShapeType="1"/>
            </p:cNvSpPr>
            <p:nvPr/>
          </p:nvSpPr>
          <p:spPr bwMode="auto">
            <a:xfrm>
              <a:off x="776" y="2574"/>
              <a:ext cx="387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83" name="Line 67"/>
            <p:cNvSpPr>
              <a:spLocks noChangeShapeType="1"/>
            </p:cNvSpPr>
            <p:nvPr/>
          </p:nvSpPr>
          <p:spPr bwMode="auto">
            <a:xfrm>
              <a:off x="2198" y="3493"/>
              <a:ext cx="387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84" name="Line 68"/>
            <p:cNvSpPr>
              <a:spLocks noChangeShapeType="1"/>
            </p:cNvSpPr>
            <p:nvPr/>
          </p:nvSpPr>
          <p:spPr bwMode="auto">
            <a:xfrm>
              <a:off x="4654" y="3493"/>
              <a:ext cx="388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85" name="Line 69"/>
            <p:cNvSpPr>
              <a:spLocks noChangeShapeType="1"/>
            </p:cNvSpPr>
            <p:nvPr/>
          </p:nvSpPr>
          <p:spPr bwMode="auto">
            <a:xfrm>
              <a:off x="3490" y="2574"/>
              <a:ext cx="388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86" name="Line 70"/>
            <p:cNvSpPr>
              <a:spLocks noChangeShapeType="1"/>
            </p:cNvSpPr>
            <p:nvPr/>
          </p:nvSpPr>
          <p:spPr bwMode="auto">
            <a:xfrm>
              <a:off x="0" y="4320"/>
              <a:ext cx="56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87" name="Rectangle 71"/>
            <p:cNvSpPr>
              <a:spLocks noChangeArrowheads="1"/>
            </p:cNvSpPr>
            <p:nvPr/>
          </p:nvSpPr>
          <p:spPr bwMode="auto">
            <a:xfrm>
              <a:off x="0" y="1872"/>
              <a:ext cx="571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pt-BR" sz="1400" i="1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      FECHADA</a:t>
              </a:r>
              <a:r>
                <a:rPr lang="pt-BR" sz="1400" i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  </a:t>
              </a:r>
              <a:r>
                <a:rPr lang="pt-BR" sz="1400" i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ABERTA     </a:t>
              </a:r>
              <a:r>
                <a:rPr lang="pt-BR" sz="1400" i="1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FECHADA  FECHADA    FECHADA  FECHADA</a:t>
              </a:r>
              <a:r>
                <a:rPr lang="pt-BR" sz="14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   </a:t>
              </a:r>
              <a:r>
                <a:rPr lang="pt-BR" sz="1400" i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ABERTA</a:t>
              </a:r>
              <a:r>
                <a:rPr lang="pt-BR" sz="1400" i="1">
                  <a:solidFill>
                    <a:srgbClr val="FFCC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   </a:t>
              </a:r>
              <a:r>
                <a:rPr lang="pt-BR" sz="1400" i="1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FECHADA</a:t>
              </a:r>
            </a:p>
          </p:txBody>
        </p:sp>
      </p:grp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21"/>
    </mc:Choice>
    <mc:Fallback>
      <p:transition spd="slow" advTm="33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9050"/>
            <a:ext cx="8382000" cy="681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12725" y="173038"/>
            <a:ext cx="163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pt-BR" sz="20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Revendo...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6372225" y="0"/>
            <a:ext cx="24812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pt-BR" sz="20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MOTOR DE 4</a:t>
            </a:r>
          </a:p>
          <a:p>
            <a:pPr eaLnBrk="0" hangingPunct="0"/>
            <a:r>
              <a:rPr lang="pt-BR" sz="20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CILINDROS E DE</a:t>
            </a:r>
          </a:p>
          <a:p>
            <a:pPr eaLnBrk="0" hangingPunct="0"/>
            <a:r>
              <a:rPr lang="pt-BR" sz="20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4 TEMPOS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18"/>
    </mc:Choice>
    <mc:Fallback>
      <p:transition spd="slow" advTm="34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ACV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28596" y="1447800"/>
            <a:ext cx="8572560" cy="4572000"/>
          </a:xfrm>
        </p:spPr>
        <p:txBody>
          <a:bodyPr>
            <a:normAutofit fontScale="92500" lnSpcReduction="10000"/>
          </a:bodyPr>
          <a:lstStyle/>
          <a:p>
            <a:r>
              <a:rPr lang="pt-BR" sz="3200" dirty="0" smtClean="0"/>
              <a:t>Acionada por correia, polia ou engrenagens pela ADM.</a:t>
            </a:r>
          </a:p>
          <a:p>
            <a:endParaRPr lang="pt-BR" sz="3200" dirty="0" smtClean="0"/>
          </a:p>
          <a:p>
            <a:r>
              <a:rPr lang="pt-BR" sz="3200" dirty="0" smtClean="0"/>
              <a:t>Qual a relação de transmissão entre a ADM e a ACV? Por quê?</a:t>
            </a:r>
          </a:p>
          <a:p>
            <a:pPr>
              <a:buNone/>
            </a:pPr>
            <a:r>
              <a:rPr lang="pt-BR" sz="3200" dirty="0" smtClean="0"/>
              <a:t>RESPOSTA: 2:1. </a:t>
            </a:r>
          </a:p>
          <a:p>
            <a:pPr>
              <a:buNone/>
            </a:pPr>
            <a:r>
              <a:rPr lang="pt-BR" sz="3200" dirty="0" smtClean="0"/>
              <a:t>Porque um ciclo termodinâmico  ocorre a cada duas voltas da ADM, sendo que, em um ciclo há uma abertura de admissão e uma de exaustão.</a:t>
            </a:r>
          </a:p>
          <a:p>
            <a:endParaRPr lang="pt-BR" sz="3200" dirty="0" smtClean="0"/>
          </a:p>
          <a:p>
            <a:endParaRPr lang="pt-BR" sz="3200" dirty="0" smtClean="0"/>
          </a:p>
          <a:p>
            <a:endParaRPr lang="pt-BR" sz="3200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16"/>
    </mc:Choice>
    <mc:Fallback>
      <p:transition spd="slow" advTm="23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Data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F5008180-E529-4E3A-A65C-7D179801BC04}" type="datetime1">
              <a:rPr lang="pt-BR" smtClean="0"/>
              <a:pPr/>
              <a:t>07/04/2020</a:t>
            </a:fld>
            <a:endParaRPr lang="pt-BR" smtClean="0"/>
          </a:p>
        </p:txBody>
      </p:sp>
      <p:sp>
        <p:nvSpPr>
          <p:cNvPr id="10243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pt-BR" smtClean="0"/>
              <a:t>Página </a:t>
            </a:r>
            <a:fld id="{04E1CAC8-E806-45A1-97B2-2CD4989BBBF3}" type="slidenum">
              <a:rPr lang="pt-BR" smtClean="0"/>
              <a:pPr/>
              <a:t>21</a:t>
            </a:fld>
            <a:endParaRPr lang="pt-BR" smtClean="0"/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15888"/>
            <a:ext cx="8915400" cy="865187"/>
          </a:xfrm>
        </p:spPr>
        <p:txBody>
          <a:bodyPr/>
          <a:lstStyle/>
          <a:p>
            <a:pPr algn="ctr" eaLnBrk="1" hangingPunct="1"/>
            <a:r>
              <a:rPr lang="pt-BR" smtClean="0"/>
              <a:t>Tuchos</a:t>
            </a:r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900113" y="3254375"/>
            <a:ext cx="7704137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sz="2400" dirty="0">
                <a:solidFill>
                  <a:srgbClr val="990000"/>
                </a:solidFill>
                <a:latin typeface="Arial" charset="0"/>
                <a:cs typeface="Times New Roman" pitchFamily="18" charset="0"/>
              </a:rPr>
              <a:t> São fabricados em aço forjado ou de fundição temperada e podem ser mecânicos ou hidráulicos </a:t>
            </a:r>
          </a:p>
        </p:txBody>
      </p:sp>
      <p:pic>
        <p:nvPicPr>
          <p:cNvPr id="10247" name="Picture 7" descr="G191_COL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188913"/>
            <a:ext cx="2149475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11" descr="G265_COL_2"/>
          <p:cNvPicPr>
            <a:picLocks noChangeAspect="1" noChangeArrowheads="1"/>
          </p:cNvPicPr>
          <p:nvPr/>
        </p:nvPicPr>
        <p:blipFill>
          <a:blip r:embed="rId5" cstate="print"/>
          <a:srcRect l="11536" r="11536"/>
          <a:stretch>
            <a:fillRect/>
          </a:stretch>
        </p:blipFill>
        <p:spPr bwMode="auto">
          <a:xfrm>
            <a:off x="684213" y="1566863"/>
            <a:ext cx="1655762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9" name="Text Box 12"/>
          <p:cNvSpPr txBox="1">
            <a:spLocks noChangeArrowheads="1"/>
          </p:cNvSpPr>
          <p:nvPr/>
        </p:nvSpPr>
        <p:spPr bwMode="auto">
          <a:xfrm>
            <a:off x="2339975" y="1736725"/>
            <a:ext cx="6192838" cy="1187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sz="2400" dirty="0">
                <a:solidFill>
                  <a:srgbClr val="990000"/>
                </a:solidFill>
                <a:latin typeface="Arial" charset="0"/>
              </a:rPr>
              <a:t> </a:t>
            </a:r>
            <a:r>
              <a:rPr lang="pt-BR" sz="2400" dirty="0">
                <a:solidFill>
                  <a:srgbClr val="990000"/>
                </a:solidFill>
                <a:latin typeface="Arial" charset="0"/>
                <a:cs typeface="Times New Roman" pitchFamily="18" charset="0"/>
              </a:rPr>
              <a:t>Os tuchos ficam em contato direto com os ressaltos e transmitem o movimento do eixo de </a:t>
            </a:r>
            <a:r>
              <a:rPr lang="pt-BR" sz="2400" dirty="0" err="1">
                <a:solidFill>
                  <a:srgbClr val="990000"/>
                </a:solidFill>
                <a:latin typeface="Arial" charset="0"/>
                <a:cs typeface="Times New Roman" pitchFamily="18" charset="0"/>
              </a:rPr>
              <a:t>cames</a:t>
            </a:r>
            <a:r>
              <a:rPr lang="pt-BR" sz="2400" dirty="0">
                <a:solidFill>
                  <a:srgbClr val="990000"/>
                </a:solidFill>
                <a:latin typeface="Arial" charset="0"/>
                <a:cs typeface="Times New Roman" pitchFamily="18" charset="0"/>
              </a:rPr>
              <a:t> para as varetas ;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57"/>
    </mc:Choice>
    <mc:Fallback>
      <p:transition spd="slow" advTm="34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tão de ação: Filme 2">
            <a:hlinkClick r:id="rId4" action="ppaction://program" highlightClick="1"/>
          </p:cNvPr>
          <p:cNvSpPr/>
          <p:nvPr/>
        </p:nvSpPr>
        <p:spPr>
          <a:xfrm>
            <a:off x="2428860" y="1643050"/>
            <a:ext cx="4572032" cy="3500462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>
                <a:hlinkClick r:id="rId5" action="ppaction://hlinkfile"/>
              </a:rPr>
              <a:t>FUNCIONAMENTO</a:t>
            </a:r>
            <a:r>
              <a:rPr lang="pt-BR" sz="2800" b="1" dirty="0" smtClean="0"/>
              <a:t> DO SISTEMA DE VÁLVULAS</a:t>
            </a:r>
          </a:p>
          <a:p>
            <a:pPr algn="ctr"/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35"/>
    </mc:Choice>
    <mc:Fallback>
      <p:transition spd="slow" advTm="22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Sistema de Alimentação</a:t>
            </a:r>
          </a:p>
        </p:txBody>
      </p:sp>
      <p:sp>
        <p:nvSpPr>
          <p:cNvPr id="12291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 smtClean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64"/>
    </mc:Choice>
    <mc:Fallback>
      <p:transition spd="slow" advTm="24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2. Sistema de alimentação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sz="3000" dirty="0" smtClean="0"/>
              <a:t>Conjunto de mecanismos cujas funções são:</a:t>
            </a:r>
          </a:p>
          <a:p>
            <a:pPr>
              <a:buNone/>
            </a:pPr>
            <a:r>
              <a:rPr lang="pt-BR" dirty="0" smtClean="0"/>
              <a:t>	1) suprir a quantidade correta de combustível ao motor em função da  rotação do motor e carga aplicada.</a:t>
            </a:r>
          </a:p>
          <a:p>
            <a:pPr>
              <a:buNone/>
            </a:pPr>
            <a:r>
              <a:rPr lang="pt-BR" dirty="0" smtClean="0"/>
              <a:t>	2) fazer combustível atingir câmara de combustão, atomizado.</a:t>
            </a:r>
          </a:p>
          <a:p>
            <a:pPr>
              <a:buNone/>
            </a:pPr>
            <a:r>
              <a:rPr lang="pt-BR" dirty="0" smtClean="0"/>
              <a:t>	3) permitir injeção no momento exato do ciclo.</a:t>
            </a:r>
          </a:p>
          <a:p>
            <a:pPr>
              <a:buNone/>
            </a:pPr>
            <a:endParaRPr lang="pt-BR" dirty="0" smtClean="0"/>
          </a:p>
          <a:p>
            <a:r>
              <a:rPr lang="pt-BR" sz="3000" dirty="0" smtClean="0"/>
              <a:t>Otto: injeção eletrônica e carburador</a:t>
            </a:r>
          </a:p>
          <a:p>
            <a:endParaRPr lang="pt-BR" sz="3000" dirty="0" smtClean="0"/>
          </a:p>
          <a:p>
            <a:r>
              <a:rPr lang="pt-BR" sz="3000" dirty="0" smtClean="0"/>
              <a:t>Diesel: bomba e bico injetor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324"/>
    </mc:Choice>
    <mc:Fallback>
      <p:transition spd="slow" advTm="115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Componentes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BR" sz="2800" dirty="0" smtClean="0"/>
              <a:t>-TANQUE</a:t>
            </a:r>
          </a:p>
          <a:p>
            <a:pPr>
              <a:buNone/>
            </a:pPr>
            <a:r>
              <a:rPr lang="pt-BR" sz="2800" dirty="0" smtClean="0"/>
              <a:t>-TUBULAÇÕES(ALTA E BAIXA PRESSÃO)</a:t>
            </a:r>
          </a:p>
          <a:p>
            <a:pPr>
              <a:buNone/>
            </a:pPr>
            <a:r>
              <a:rPr lang="pt-BR" sz="2800" dirty="0" smtClean="0"/>
              <a:t>-BOMBAS (ALIMENTADORA E INJETORA)</a:t>
            </a:r>
          </a:p>
          <a:p>
            <a:pPr>
              <a:buNone/>
            </a:pPr>
            <a:r>
              <a:rPr lang="pt-BR" sz="2800" dirty="0" smtClean="0"/>
              <a:t>-BICOS INJETORES</a:t>
            </a:r>
          </a:p>
          <a:p>
            <a:pPr marL="0" indent="0">
              <a:buNone/>
            </a:pPr>
            <a:endParaRPr lang="pt-BR" sz="2800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44"/>
    </mc:Choice>
    <mc:Fallback>
      <p:transition spd="slow" advTm="27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3675" y="188913"/>
            <a:ext cx="8915400" cy="990600"/>
          </a:xfrm>
        </p:spPr>
        <p:txBody>
          <a:bodyPr/>
          <a:lstStyle/>
          <a:p>
            <a:r>
              <a:rPr lang="pt-BR" sz="3600" b="1" smtClean="0">
                <a:solidFill>
                  <a:srgbClr val="990000"/>
                </a:solidFill>
              </a:rPr>
              <a:t>Sistema de alimentação</a:t>
            </a:r>
          </a:p>
        </p:txBody>
      </p:sp>
      <p:sp>
        <p:nvSpPr>
          <p:cNvPr id="2253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57200" y="1773238"/>
            <a:ext cx="8178800" cy="1255712"/>
          </a:xfrm>
        </p:spPr>
        <p:txBody>
          <a:bodyPr/>
          <a:lstStyle/>
          <a:p>
            <a:r>
              <a:rPr lang="pt-BR" smtClean="0"/>
              <a:t>Responsável pelo suprimento de ar e combustível ao motor 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52400" y="3141663"/>
            <a:ext cx="8740775" cy="3455987"/>
          </a:xfrm>
          <a:prstGeom prst="rect">
            <a:avLst/>
          </a:prstGeom>
          <a:extLst/>
        </p:spPr>
        <p:txBody>
          <a:bodyPr/>
          <a:lstStyle/>
          <a:p>
            <a:pPr marL="914400" lvl="1" indent="-457200"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AutoNum type="arabicPeriod"/>
              <a:defRPr/>
            </a:pPr>
            <a:r>
              <a:rPr kumimoji="1" lang="pt-BR" sz="3600" dirty="0"/>
              <a:t> Circuito de ar</a:t>
            </a:r>
          </a:p>
          <a:p>
            <a:pPr marL="914400" lvl="1" indent="-457200" eaLnBrk="0" hangingPunct="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AutoNum type="arabicPeriod"/>
              <a:defRPr/>
            </a:pPr>
            <a:r>
              <a:rPr kumimoji="1" lang="pt-BR" sz="3600" dirty="0"/>
              <a:t> Circuito de combustível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99"/>
    </mc:Choice>
    <mc:Fallback>
      <p:transition spd="slow" advTm="14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2057400"/>
            <a:ext cx="9144000" cy="0"/>
          </a:xfrm>
          <a:prstGeom prst="rect">
            <a:avLst/>
          </a:prstGeom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pt-BR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-100013"/>
            <a:ext cx="8915400" cy="990601"/>
          </a:xfrm>
        </p:spPr>
        <p:txBody>
          <a:bodyPr/>
          <a:lstStyle/>
          <a:p>
            <a:r>
              <a:rPr lang="pt-BR" sz="3600" b="1" smtClean="0">
                <a:solidFill>
                  <a:srgbClr val="990000"/>
                </a:solidFill>
              </a:rPr>
              <a:t>Circuito de Ar</a:t>
            </a:r>
          </a:p>
        </p:txBody>
      </p:sp>
      <p:pic>
        <p:nvPicPr>
          <p:cNvPr id="2355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042988" y="1243013"/>
            <a:ext cx="6729412" cy="5529262"/>
          </a:xfr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032"/>
    </mc:Choice>
    <mc:Fallback>
      <p:transition spd="slow" advTm="185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362950" cy="990600"/>
          </a:xfrm>
        </p:spPr>
        <p:txBody>
          <a:bodyPr/>
          <a:lstStyle/>
          <a:p>
            <a:r>
              <a:rPr lang="pt-BR" sz="3600" b="1" smtClean="0">
                <a:solidFill>
                  <a:srgbClr val="990000"/>
                </a:solidFill>
              </a:rPr>
              <a:t>Pré-filtro de ar</a:t>
            </a:r>
          </a:p>
        </p:txBody>
      </p:sp>
      <p:sp>
        <p:nvSpPr>
          <p:cNvPr id="2457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57200" y="1628775"/>
            <a:ext cx="8362950" cy="13684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sz="2800" smtClean="0"/>
              <a:t>Localizado antes do filtro de ar</a:t>
            </a:r>
          </a:p>
          <a:p>
            <a:pPr>
              <a:lnSpc>
                <a:spcPct val="90000"/>
              </a:lnSpc>
            </a:pPr>
            <a:r>
              <a:rPr lang="pt-BR" sz="2800" smtClean="0"/>
              <a:t>Tem como função reter  partículas grandes contidas no ar. </a:t>
            </a:r>
          </a:p>
        </p:txBody>
      </p:sp>
      <p:pic>
        <p:nvPicPr>
          <p:cNvPr id="24580" name="Picture 4" descr="Cópia de ar2"/>
          <p:cNvPicPr>
            <a:picLocks noChangeAspect="1" noChangeArrowheads="1"/>
          </p:cNvPicPr>
          <p:nvPr/>
        </p:nvPicPr>
        <p:blipFill>
          <a:blip r:embed="rId4" cstate="print">
            <a:lum contrast="12000"/>
          </a:blip>
          <a:srcRect/>
          <a:stretch>
            <a:fillRect/>
          </a:stretch>
        </p:blipFill>
        <p:spPr bwMode="auto">
          <a:xfrm>
            <a:off x="1704975" y="2952750"/>
            <a:ext cx="286702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AutoShape 5"/>
          <p:cNvSpPr>
            <a:spLocks noChangeArrowheads="1"/>
          </p:cNvSpPr>
          <p:nvPr/>
        </p:nvSpPr>
        <p:spPr bwMode="auto">
          <a:xfrm flipV="1">
            <a:off x="2916238" y="5705475"/>
            <a:ext cx="1223962" cy="963613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4284663" y="6162675"/>
            <a:ext cx="2160587" cy="457200"/>
          </a:xfrm>
          <a:prstGeom prst="rect">
            <a:avLst/>
          </a:prstGeom>
          <a:ex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  <a:defRPr/>
            </a:pPr>
            <a:r>
              <a:rPr lang="pt-BR" sz="2800" smtClean="0">
                <a:latin typeface="Tahoma" pitchFamily="34" charset="0"/>
              </a:rPr>
              <a:t>Filtro de ar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53"/>
    </mc:Choice>
    <mc:Fallback>
      <p:transition spd="slow" advTm="23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8383587" cy="990600"/>
          </a:xfrm>
        </p:spPr>
        <p:txBody>
          <a:bodyPr/>
          <a:lstStyle/>
          <a:p>
            <a:r>
              <a:rPr lang="pt-BR" sz="3600" b="1" smtClean="0">
                <a:solidFill>
                  <a:srgbClr val="990000"/>
                </a:solidFill>
              </a:rPr>
              <a:t>Filtro de ar</a:t>
            </a:r>
          </a:p>
        </p:txBody>
      </p:sp>
      <p:sp>
        <p:nvSpPr>
          <p:cNvPr id="2560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001000" cy="1282700"/>
          </a:xfrm>
        </p:spPr>
        <p:txBody>
          <a:bodyPr/>
          <a:lstStyle/>
          <a:p>
            <a:r>
              <a:rPr lang="pt-BR" smtClean="0"/>
              <a:t>Tem como função reter partículas pequenas contidas no ar 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684213" y="3325813"/>
            <a:ext cx="7920037" cy="211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chemeClr val="folHlink"/>
              </a:buClr>
              <a:buFontTx/>
              <a:buChar char="•"/>
            </a:pPr>
            <a:r>
              <a:rPr lang="pt-BR" sz="3200"/>
              <a:t> Podem ser de dois tipos:</a:t>
            </a:r>
          </a:p>
          <a:p>
            <a:pPr marL="609600" indent="-609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AutoNum type="arabicParenR"/>
            </a:pPr>
            <a:r>
              <a:rPr lang="pt-BR" sz="3200"/>
              <a:t>em banho de óleo</a:t>
            </a:r>
          </a:p>
          <a:p>
            <a:pPr marL="609600" indent="-609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AutoNum type="arabicParenR"/>
            </a:pPr>
            <a:r>
              <a:rPr lang="pt-BR" sz="3200"/>
              <a:t>de papel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1"/>
    </mc:Choice>
    <mc:Fallback>
      <p:transition spd="slow" advTm="7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tão de ação: Filme 2">
            <a:hlinkClick r:id="rId4" action="ppaction://program" highlightClick="1"/>
          </p:cNvPr>
          <p:cNvSpPr/>
          <p:nvPr/>
        </p:nvSpPr>
        <p:spPr>
          <a:xfrm>
            <a:off x="2428860" y="1643050"/>
            <a:ext cx="4572032" cy="3500462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/>
              <a:t>MONTAGEM E </a:t>
            </a:r>
            <a:r>
              <a:rPr lang="pt-BR" sz="2800" b="1" dirty="0" smtClean="0">
                <a:hlinkClick r:id="rId5" action="ppaction://hlinkfile"/>
              </a:rPr>
              <a:t>FUNCIONAMENTO</a:t>
            </a:r>
            <a:r>
              <a:rPr lang="pt-BR" sz="2800" b="1" dirty="0" smtClean="0"/>
              <a:t> DE MCI</a:t>
            </a:r>
          </a:p>
          <a:p>
            <a:pPr algn="ctr"/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47"/>
    </mc:Choice>
    <mc:Fallback>
      <p:transition spd="slow" advTm="24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610600" cy="990600"/>
          </a:xfrm>
        </p:spPr>
        <p:txBody>
          <a:bodyPr/>
          <a:lstStyle/>
          <a:p>
            <a:r>
              <a:rPr lang="pt-BR" sz="3600" b="1" smtClean="0">
                <a:solidFill>
                  <a:srgbClr val="990000"/>
                </a:solidFill>
              </a:rPr>
              <a:t>Filtro de ar seco</a:t>
            </a:r>
          </a:p>
        </p:txBody>
      </p:sp>
      <p:sp>
        <p:nvSpPr>
          <p:cNvPr id="2969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500034" y="1214422"/>
            <a:ext cx="8178800" cy="822325"/>
          </a:xfrm>
        </p:spPr>
        <p:txBody>
          <a:bodyPr>
            <a:noAutofit/>
          </a:bodyPr>
          <a:lstStyle/>
          <a:p>
            <a:pPr marL="609600" indent="-609600"/>
            <a:r>
              <a:rPr lang="pt-BR" sz="3200" dirty="0" smtClean="0"/>
              <a:t>Apresenta dois elementos filtrantes descartáveis:</a:t>
            </a:r>
          </a:p>
          <a:p>
            <a:pPr marL="609600" indent="-609600">
              <a:buFont typeface="Monotype Sorts" pitchFamily="2" charset="2"/>
              <a:buAutoNum type="arabicParenR"/>
            </a:pPr>
            <a:r>
              <a:rPr lang="pt-BR" sz="3200" dirty="0" smtClean="0"/>
              <a:t>filtro primário de papel</a:t>
            </a:r>
          </a:p>
          <a:p>
            <a:pPr marL="609600" indent="-609600">
              <a:buFont typeface="Monotype Sorts" pitchFamily="2" charset="2"/>
              <a:buAutoNum type="arabicParenR"/>
            </a:pPr>
            <a:r>
              <a:rPr lang="pt-BR" sz="3200" dirty="0" smtClean="0"/>
              <a:t>filtro secundário de feltro</a:t>
            </a:r>
          </a:p>
        </p:txBody>
      </p:sp>
      <p:pic>
        <p:nvPicPr>
          <p:cNvPr id="29700" name="Picture 4" descr="filtr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3668713"/>
            <a:ext cx="5503862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 descr="filtro_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3" y="4652963"/>
            <a:ext cx="1954212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1619250" y="2997200"/>
            <a:ext cx="1657350" cy="1008063"/>
          </a:xfrm>
          <a:prstGeom prst="line">
            <a:avLst/>
          </a:prstGeom>
          <a:ln w="28575">
            <a:solidFill>
              <a:schemeClr val="accent2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1619250" y="3668713"/>
            <a:ext cx="3024188" cy="1920875"/>
          </a:xfrm>
          <a:prstGeom prst="line">
            <a:avLst/>
          </a:prstGeom>
          <a:ln w="28575">
            <a:solidFill>
              <a:schemeClr val="accent2"/>
            </a:solidFill>
            <a:round/>
            <a:headEnd/>
            <a:tailEnd type="triangle" w="med" len="med"/>
          </a:ln>
          <a:extLst/>
        </p:spPr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481"/>
    </mc:Choice>
    <mc:Fallback>
      <p:transition spd="slow" advTm="101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8383587" cy="990600"/>
          </a:xfrm>
        </p:spPr>
        <p:txBody>
          <a:bodyPr/>
          <a:lstStyle/>
          <a:p>
            <a:r>
              <a:rPr lang="pt-BR" sz="3600" b="1" smtClean="0">
                <a:solidFill>
                  <a:srgbClr val="990000"/>
                </a:solidFill>
              </a:rPr>
              <a:t>Coletor de admissão</a:t>
            </a:r>
          </a:p>
        </p:txBody>
      </p:sp>
      <p:sp>
        <p:nvSpPr>
          <p:cNvPr id="3072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None/>
            </a:pPr>
            <a:r>
              <a:rPr lang="pt-BR" dirty="0" smtClean="0"/>
              <a:t> </a:t>
            </a:r>
            <a:r>
              <a:rPr lang="pt-BR" b="1" dirty="0" smtClean="0"/>
              <a:t>Admissão do ar</a:t>
            </a:r>
          </a:p>
          <a:p>
            <a:pPr marL="609600" indent="-609600">
              <a:buFont typeface="Monotype Sorts" pitchFamily="2" charset="2"/>
              <a:buAutoNum type="arabicParenR"/>
            </a:pPr>
            <a:r>
              <a:rPr lang="pt-BR" dirty="0" smtClean="0"/>
              <a:t> por meio do vácuo criado pelo movimento descendente do pistão: </a:t>
            </a:r>
            <a:r>
              <a:rPr lang="pt-BR" b="1" dirty="0" smtClean="0"/>
              <a:t>motor aspirado</a:t>
            </a:r>
          </a:p>
          <a:p>
            <a:pPr marL="609600" indent="-609600">
              <a:buFont typeface="Monotype Sorts" pitchFamily="2" charset="2"/>
              <a:buAutoNum type="arabicParenR"/>
            </a:pPr>
            <a:r>
              <a:rPr lang="pt-BR" dirty="0" smtClean="0"/>
              <a:t> sob pressão: </a:t>
            </a:r>
            <a:r>
              <a:rPr lang="pt-BR" b="1" dirty="0" smtClean="0"/>
              <a:t>motor turbinado</a:t>
            </a:r>
            <a:r>
              <a:rPr lang="pt-BR" dirty="0" smtClean="0"/>
              <a:t>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816"/>
    </mc:Choice>
    <mc:Fallback>
      <p:transition spd="slow" advTm="66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915400" cy="908050"/>
          </a:xfrm>
        </p:spPr>
        <p:txBody>
          <a:bodyPr>
            <a:normAutofit fontScale="90000"/>
          </a:bodyPr>
          <a:lstStyle/>
          <a:p>
            <a:r>
              <a:rPr lang="pt-BR" sz="3200" b="1" smtClean="0">
                <a:solidFill>
                  <a:srgbClr val="990000"/>
                </a:solidFill>
              </a:rPr>
              <a:t>Turbocompressor:</a:t>
            </a:r>
            <a:r>
              <a:rPr lang="pt-BR" sz="2800" smtClean="0">
                <a:solidFill>
                  <a:srgbClr val="990000"/>
                </a:solidFill>
              </a:rPr>
              <a:t> </a:t>
            </a:r>
            <a:r>
              <a:rPr lang="pt-BR" sz="2400" smtClean="0">
                <a:solidFill>
                  <a:srgbClr val="990000"/>
                </a:solidFill>
              </a:rPr>
              <a:t>o ar é admitido sob pressão. Mesma cilindrada com maior potência</a:t>
            </a:r>
          </a:p>
        </p:txBody>
      </p:sp>
      <p:sp>
        <p:nvSpPr>
          <p:cNvPr id="3174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178800" cy="679450"/>
          </a:xfrm>
        </p:spPr>
        <p:txBody>
          <a:bodyPr/>
          <a:lstStyle/>
          <a:p>
            <a:r>
              <a:rPr lang="pt-BR" smtClean="0"/>
              <a:t>turbocharger, turboalimentador ou turbo </a:t>
            </a:r>
          </a:p>
        </p:txBody>
      </p:sp>
      <p:pic>
        <p:nvPicPr>
          <p:cNvPr id="31748" name="Picture 4" descr="turbin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4050" y="2276475"/>
            <a:ext cx="5961063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468313" y="2820988"/>
            <a:ext cx="2890837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FontTx/>
              <a:buChar char="•"/>
            </a:pPr>
            <a:r>
              <a:rPr lang="pt-BR" sz="2800" dirty="0"/>
              <a:t>Maior massa para mesmo volume de ar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993"/>
    </mc:Choice>
    <mc:Fallback>
      <p:transition spd="slow" advTm="99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6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0300" y="2492375"/>
            <a:ext cx="409575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54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69850" y="44450"/>
            <a:ext cx="5362575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611188" y="4365625"/>
            <a:ext cx="3773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TURBOCOMPRESSOR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2686050" y="476250"/>
            <a:ext cx="2640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INTERCOOLER</a:t>
            </a:r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 flipH="1">
            <a:off x="4341813" y="908050"/>
            <a:ext cx="360362" cy="433388"/>
          </a:xfrm>
          <a:prstGeom prst="lin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pt-BR"/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525463" y="5516563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>
                <a:latin typeface="Arial Black" pitchFamily="34" charset="0"/>
              </a:rPr>
              <a:t>GASES DE ESCAPE</a:t>
            </a:r>
          </a:p>
        </p:txBody>
      </p:sp>
      <p:sp>
        <p:nvSpPr>
          <p:cNvPr id="35848" name="Line 8"/>
          <p:cNvSpPr>
            <a:spLocks noChangeShapeType="1"/>
          </p:cNvSpPr>
          <p:nvPr/>
        </p:nvSpPr>
        <p:spPr bwMode="auto">
          <a:xfrm>
            <a:off x="7437438" y="2349500"/>
            <a:ext cx="576262" cy="2374900"/>
          </a:xfrm>
          <a:prstGeom prst="lin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pt-BR"/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5278438" y="2035175"/>
            <a:ext cx="3128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>
                <a:latin typeface="Arial Black" pitchFamily="34" charset="0"/>
              </a:rPr>
              <a:t>ADMISSÃO DE AR</a:t>
            </a:r>
          </a:p>
        </p:txBody>
      </p:sp>
      <p:sp>
        <p:nvSpPr>
          <p:cNvPr id="35852" name="Line 12"/>
          <p:cNvSpPr>
            <a:spLocks noChangeShapeType="1"/>
          </p:cNvSpPr>
          <p:nvPr/>
        </p:nvSpPr>
        <p:spPr bwMode="auto">
          <a:xfrm>
            <a:off x="3332163" y="4581525"/>
            <a:ext cx="3313112" cy="73025"/>
          </a:xfrm>
          <a:prstGeom prst="lin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pt-BR"/>
          </a:p>
        </p:txBody>
      </p:sp>
      <p:sp>
        <p:nvSpPr>
          <p:cNvPr id="35853" name="Line 13"/>
          <p:cNvSpPr>
            <a:spLocks noChangeShapeType="1"/>
          </p:cNvSpPr>
          <p:nvPr/>
        </p:nvSpPr>
        <p:spPr bwMode="auto">
          <a:xfrm>
            <a:off x="3981450" y="5805488"/>
            <a:ext cx="2808288" cy="0"/>
          </a:xfrm>
          <a:prstGeom prst="lin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pt-BR"/>
          </a:p>
        </p:txBody>
      </p:sp>
      <p:pic>
        <p:nvPicPr>
          <p:cNvPr id="35855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8775" y="0"/>
            <a:ext cx="37052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504"/>
    </mc:Choice>
    <mc:Fallback>
      <p:transition spd="slow" advTm="64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ntercooler"/>
          <p:cNvPicPr>
            <a:picLocks noChangeAspect="1" noChangeArrowheads="1"/>
          </p:cNvPicPr>
          <p:nvPr/>
        </p:nvPicPr>
        <p:blipFill>
          <a:blip r:embed="rId4" cstate="print"/>
          <a:srcRect l="5380" b="3787"/>
          <a:stretch>
            <a:fillRect/>
          </a:stretch>
        </p:blipFill>
        <p:spPr bwMode="auto">
          <a:xfrm>
            <a:off x="250825" y="1692275"/>
            <a:ext cx="5400675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816975" cy="990600"/>
          </a:xfrm>
        </p:spPr>
        <p:txBody>
          <a:bodyPr>
            <a:normAutofit fontScale="90000"/>
          </a:bodyPr>
          <a:lstStyle/>
          <a:p>
            <a:r>
              <a:rPr lang="pt-BR" sz="4000" b="1" smtClean="0">
                <a:solidFill>
                  <a:srgbClr val="990000"/>
                </a:solidFill>
              </a:rPr>
              <a:t>Intercooler:</a:t>
            </a:r>
            <a:r>
              <a:rPr lang="pt-BR" sz="4000" smtClean="0">
                <a:solidFill>
                  <a:srgbClr val="990000"/>
                </a:solidFill>
              </a:rPr>
              <a:t> </a:t>
            </a:r>
            <a:r>
              <a:rPr lang="pt-BR" sz="2800" smtClean="0">
                <a:solidFill>
                  <a:srgbClr val="990000"/>
                </a:solidFill>
              </a:rPr>
              <a:t>sistema de resfriamento de ar para   motores turbinados</a:t>
            </a:r>
          </a:p>
        </p:txBody>
      </p:sp>
      <p:sp>
        <p:nvSpPr>
          <p:cNvPr id="32772" name="Rectangle 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5003800" y="1484313"/>
            <a:ext cx="4064000" cy="18748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sz="2400" smtClean="0"/>
              <a:t>Localizado entre a turbina e os cilindros;</a:t>
            </a:r>
          </a:p>
          <a:p>
            <a:pPr>
              <a:lnSpc>
                <a:spcPct val="90000"/>
              </a:lnSpc>
            </a:pPr>
            <a:r>
              <a:rPr lang="pt-BR" sz="2400" smtClean="0"/>
              <a:t>Contribui para aumentar a massa de ar do volume de admissão.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14"/>
    </mc:Choice>
    <mc:Fallback>
      <p:transition spd="slow" advTm="34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44463"/>
            <a:ext cx="8888412" cy="981075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990000"/>
                </a:solidFill>
              </a:rPr>
              <a:t>Circuito de combustível - DIESEL</a:t>
            </a:r>
          </a:p>
        </p:txBody>
      </p:sp>
      <p:sp>
        <p:nvSpPr>
          <p:cNvPr id="3379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57200" y="1773238"/>
            <a:ext cx="8178800" cy="403225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pt-BR" sz="2800" b="1" dirty="0" smtClean="0"/>
              <a:t>Funções do circuito de combustível</a:t>
            </a:r>
          </a:p>
          <a:p>
            <a:pPr>
              <a:lnSpc>
                <a:spcPct val="80000"/>
              </a:lnSpc>
            </a:pPr>
            <a:r>
              <a:rPr lang="pt-BR" sz="2400" dirty="0" smtClean="0"/>
              <a:t>Armazenamento, transporte e filtragem de combustível;</a:t>
            </a:r>
          </a:p>
          <a:p>
            <a:pPr>
              <a:lnSpc>
                <a:spcPct val="80000"/>
              </a:lnSpc>
            </a:pPr>
            <a:r>
              <a:rPr lang="pt-BR" sz="2400" dirty="0" smtClean="0"/>
              <a:t>Dosagem de combustível de acordo com a posição do acelerador;</a:t>
            </a:r>
          </a:p>
          <a:p>
            <a:pPr>
              <a:lnSpc>
                <a:spcPct val="80000"/>
              </a:lnSpc>
            </a:pPr>
            <a:r>
              <a:rPr lang="pt-BR" sz="2400" dirty="0" smtClean="0"/>
              <a:t>Injeção de combustível atomizado, sob pressão, no interior da câmara de combustão de cada cilindro segundo a  ordem de ignição do motor;</a:t>
            </a:r>
          </a:p>
          <a:p>
            <a:pPr>
              <a:lnSpc>
                <a:spcPct val="80000"/>
              </a:lnSpc>
            </a:pPr>
            <a:r>
              <a:rPr lang="pt-BR" sz="2400" dirty="0" smtClean="0"/>
              <a:t>Pressão de injeção: 1600-2000 kgf cm</a:t>
            </a:r>
            <a:r>
              <a:rPr lang="pt-BR" sz="2400" baseline="30000" dirty="0" smtClean="0"/>
              <a:t>-2</a:t>
            </a:r>
            <a:r>
              <a:rPr lang="pt-BR" sz="2400" dirty="0" smtClean="0"/>
              <a:t> = 1600-2000 atm.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240"/>
    </mc:Choice>
    <mc:Fallback>
      <p:transition spd="slow" advTm="58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610600" cy="990600"/>
          </a:xfrm>
        </p:spPr>
        <p:txBody>
          <a:bodyPr/>
          <a:lstStyle/>
          <a:p>
            <a:r>
              <a:rPr lang="pt-BR" sz="4000" b="1" smtClean="0">
                <a:solidFill>
                  <a:srgbClr val="990000"/>
                </a:solidFill>
              </a:rPr>
              <a:t>Componentes do sistema</a:t>
            </a:r>
          </a:p>
        </p:txBody>
      </p:sp>
      <p:pic>
        <p:nvPicPr>
          <p:cNvPr id="34819" name="Picture 3" descr="sistema de alimentação"/>
          <p:cNvPicPr>
            <a:picLocks noChangeAspect="1" noChangeArrowheads="1"/>
          </p:cNvPicPr>
          <p:nvPr/>
        </p:nvPicPr>
        <p:blipFill>
          <a:blip r:embed="rId4" cstate="print"/>
          <a:srcRect t="7352"/>
          <a:stretch>
            <a:fillRect/>
          </a:stretch>
        </p:blipFill>
        <p:spPr bwMode="auto">
          <a:xfrm>
            <a:off x="1187450" y="1638300"/>
            <a:ext cx="6697663" cy="49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800"/>
    </mc:Choice>
    <mc:Fallback>
      <p:transition spd="slow" advTm="197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610600" cy="990600"/>
          </a:xfrm>
        </p:spPr>
        <p:txBody>
          <a:bodyPr/>
          <a:lstStyle/>
          <a:p>
            <a:r>
              <a:rPr lang="pt-BR" sz="4000" b="1" smtClean="0">
                <a:solidFill>
                  <a:srgbClr val="990000"/>
                </a:solidFill>
              </a:rPr>
              <a:t>Tanque de combustível</a:t>
            </a:r>
          </a:p>
        </p:txBody>
      </p:sp>
      <p:sp>
        <p:nvSpPr>
          <p:cNvPr id="3584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18488" cy="2016125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pt-BR" sz="3200" dirty="0" smtClean="0"/>
              <a:t>O tanque de combustível é fabricado de polietileno de alta densidade;</a:t>
            </a:r>
            <a:endParaRPr lang="pt-BR" sz="3200" dirty="0" smtClean="0">
              <a:cs typeface="Times New Roman" pitchFamily="18" charset="0"/>
            </a:endParaRPr>
          </a:p>
          <a:p>
            <a:pPr>
              <a:spcBef>
                <a:spcPts val="1200"/>
              </a:spcBef>
            </a:pPr>
            <a:r>
              <a:rPr lang="pt-BR" sz="3200" dirty="0" smtClean="0"/>
              <a:t>Deve apresentar capacidade suficiente para autonomia de uma jornada de trabalho;</a:t>
            </a:r>
          </a:p>
          <a:p>
            <a:pPr>
              <a:spcBef>
                <a:spcPts val="1200"/>
              </a:spcBef>
            </a:pPr>
            <a:r>
              <a:rPr lang="pt-BR" sz="3200" dirty="0" smtClean="0">
                <a:cs typeface="Times New Roman" pitchFamily="18" charset="0"/>
              </a:rPr>
              <a:t>Capacidade do tanque de combustível para alguns modelos de tratores agrícolas;</a:t>
            </a:r>
          </a:p>
          <a:p>
            <a:pPr>
              <a:spcBef>
                <a:spcPts val="1200"/>
              </a:spcBef>
              <a:buFontTx/>
              <a:buNone/>
            </a:pPr>
            <a:endParaRPr lang="pt-BR" sz="3200" dirty="0" smtClean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713"/>
    </mc:Choice>
    <mc:Fallback>
      <p:transition spd="slow" advTm="91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610600" cy="990600"/>
          </a:xfrm>
        </p:spPr>
        <p:txBody>
          <a:bodyPr/>
          <a:lstStyle/>
          <a:p>
            <a:r>
              <a:rPr lang="pt-BR" sz="4000" b="1" dirty="0" smtClean="0">
                <a:solidFill>
                  <a:srgbClr val="990000"/>
                </a:solidFill>
              </a:rPr>
              <a:t>Copo de sedimentação</a:t>
            </a:r>
          </a:p>
        </p:txBody>
      </p:sp>
      <p:sp>
        <p:nvSpPr>
          <p:cNvPr id="3686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533650"/>
          </a:xfrm>
        </p:spPr>
        <p:txBody>
          <a:bodyPr/>
          <a:lstStyle/>
          <a:p>
            <a:r>
              <a:rPr lang="pt-BR" sz="2800" smtClean="0"/>
              <a:t>Está localizado antes da bomba alimentadora;</a:t>
            </a:r>
          </a:p>
          <a:p>
            <a:r>
              <a:rPr lang="pt-BR" sz="2800" smtClean="0"/>
              <a:t>Decanta a água contida no combustível;</a:t>
            </a:r>
          </a:p>
          <a:p>
            <a:r>
              <a:rPr lang="pt-BR" sz="2800" smtClean="0"/>
              <a:t>Apresenta na parte inferior um parafuso para drenagem. </a:t>
            </a:r>
          </a:p>
        </p:txBody>
      </p:sp>
      <p:pic>
        <p:nvPicPr>
          <p:cNvPr id="36868" name="Picture 4" descr="sistema de alimentação"/>
          <p:cNvPicPr>
            <a:picLocks noChangeAspect="1" noChangeArrowheads="1"/>
          </p:cNvPicPr>
          <p:nvPr/>
        </p:nvPicPr>
        <p:blipFill>
          <a:blip r:embed="rId4" cstate="print"/>
          <a:srcRect l="15051" t="63724" r="36572"/>
          <a:stretch>
            <a:fillRect/>
          </a:stretch>
        </p:blipFill>
        <p:spPr bwMode="auto">
          <a:xfrm>
            <a:off x="3203575" y="3789363"/>
            <a:ext cx="3240088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80"/>
    </mc:Choice>
    <mc:Fallback>
      <p:transition spd="slow" advTm="25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610600" cy="990600"/>
          </a:xfrm>
        </p:spPr>
        <p:txBody>
          <a:bodyPr/>
          <a:lstStyle/>
          <a:p>
            <a:r>
              <a:rPr lang="pt-BR" sz="4000" b="1" smtClean="0">
                <a:solidFill>
                  <a:srgbClr val="990000"/>
                </a:solidFill>
              </a:rPr>
              <a:t>Bomba alimentadora</a:t>
            </a:r>
          </a:p>
        </p:txBody>
      </p:sp>
      <p:sp>
        <p:nvSpPr>
          <p:cNvPr id="3789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178800" cy="1460500"/>
          </a:xfrm>
        </p:spPr>
        <p:txBody>
          <a:bodyPr/>
          <a:lstStyle/>
          <a:p>
            <a:r>
              <a:rPr lang="pt-BR" dirty="0" smtClean="0"/>
              <a:t>Bomba alimentadora: baixa pressão – bombeamento do combustível do tanque até a bomba injetora</a:t>
            </a:r>
          </a:p>
        </p:txBody>
      </p:sp>
      <p:pic>
        <p:nvPicPr>
          <p:cNvPr id="37892" name="Picture 4" descr="img?s=MLB&amp;f=22242229_80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346450"/>
            <a:ext cx="2890838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 descr="Mvc-002fmail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8400" y="3573463"/>
            <a:ext cx="2295525" cy="172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97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325" y="3902075"/>
            <a:ext cx="2767013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15"/>
    </mc:Choice>
    <mc:Fallback>
      <p:transition spd="slow" advTm="16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457200" y="785794"/>
            <a:ext cx="8458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pt-BR" sz="2400" b="1" u="sng" dirty="0"/>
              <a:t>SISTEMAS COMPLEMENTARES</a:t>
            </a:r>
          </a:p>
          <a:p>
            <a:pPr eaLnBrk="0" hangingPunct="0">
              <a:lnSpc>
                <a:spcPct val="150000"/>
              </a:lnSpc>
            </a:pPr>
            <a:r>
              <a:rPr lang="pt-BR" sz="2400" b="1" dirty="0" smtClean="0"/>
              <a:t>DE  </a:t>
            </a:r>
            <a:r>
              <a:rPr lang="pt-BR" sz="2400" b="1" dirty="0"/>
              <a:t>VÁLVULAS</a:t>
            </a:r>
          </a:p>
          <a:p>
            <a:pPr eaLnBrk="0" hangingPunct="0">
              <a:lnSpc>
                <a:spcPct val="150000"/>
              </a:lnSpc>
            </a:pPr>
            <a:r>
              <a:rPr lang="pt-BR" sz="2400" b="1" dirty="0" smtClean="0"/>
              <a:t>DE ALIMENTAÇÃO</a:t>
            </a:r>
          </a:p>
          <a:p>
            <a:pPr eaLnBrk="0" hangingPunct="0">
              <a:lnSpc>
                <a:spcPct val="150000"/>
              </a:lnSpc>
            </a:pPr>
            <a:r>
              <a:rPr lang="pt-BR" sz="2400" b="1" dirty="0" smtClean="0"/>
              <a:t>ELÉTRICO</a:t>
            </a:r>
            <a:endParaRPr lang="pt-BR" sz="2400" dirty="0" smtClean="0"/>
          </a:p>
          <a:p>
            <a:pPr eaLnBrk="0" hangingPunct="0">
              <a:lnSpc>
                <a:spcPct val="150000"/>
              </a:lnSpc>
            </a:pPr>
            <a:r>
              <a:rPr lang="pt-BR" sz="2400" b="1" dirty="0" smtClean="0"/>
              <a:t>DE ARREFECIMENTO</a:t>
            </a:r>
          </a:p>
          <a:p>
            <a:pPr eaLnBrk="0" hangingPunct="0">
              <a:lnSpc>
                <a:spcPct val="150000"/>
              </a:lnSpc>
            </a:pPr>
            <a:r>
              <a:rPr lang="pt-BR" sz="2400" b="1" dirty="0" smtClean="0"/>
              <a:t>DE LUBRIFICAÇÃO</a:t>
            </a:r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609600" y="304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AR" sz="2400">
              <a:latin typeface="Arial Black" pitchFamily="34" charset="0"/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20"/>
    </mc:Choice>
    <mc:Fallback>
      <p:transition spd="slow" advTm="47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8307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610600" cy="990600"/>
          </a:xfrm>
        </p:spPr>
        <p:txBody>
          <a:bodyPr/>
          <a:lstStyle/>
          <a:p>
            <a:r>
              <a:rPr lang="pt-BR" sz="4000" b="1" smtClean="0">
                <a:solidFill>
                  <a:srgbClr val="990000"/>
                </a:solidFill>
              </a:rPr>
              <a:t>Filtro de combustível</a:t>
            </a:r>
          </a:p>
        </p:txBody>
      </p:sp>
      <p:sp>
        <p:nvSpPr>
          <p:cNvPr id="3891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814388"/>
          </a:xfrm>
        </p:spPr>
        <p:txBody>
          <a:bodyPr>
            <a:normAutofit lnSpcReduction="10000"/>
          </a:bodyPr>
          <a:lstStyle/>
          <a:p>
            <a:r>
              <a:rPr lang="pt-BR" smtClean="0"/>
              <a:t>Evita que partículas contidas no combustível atinjam a bomba injetora </a:t>
            </a:r>
          </a:p>
        </p:txBody>
      </p:sp>
      <p:pic>
        <p:nvPicPr>
          <p:cNvPr id="38916" name="Picture 4" descr="fman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513" y="4906963"/>
            <a:ext cx="2414587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 descr="filtro_lubr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24338" y="3619500"/>
            <a:ext cx="166370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 descr="a5218eaec50923f4a3fa33ef545ad326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7763" y="3619500"/>
            <a:ext cx="2408237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7" descr="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00113" y="3265488"/>
            <a:ext cx="1954212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56"/>
    </mc:Choice>
    <mc:Fallback>
      <p:transition spd="slow" advTm="6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71438"/>
            <a:ext cx="8474075" cy="981075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rgbClr val="990000"/>
                </a:solidFill>
              </a:rPr>
              <a:t>Filtro de combustível com </a:t>
            </a:r>
            <a:r>
              <a:rPr lang="pt-BR" sz="3200" b="1" dirty="0" err="1" smtClean="0">
                <a:solidFill>
                  <a:srgbClr val="990000"/>
                </a:solidFill>
              </a:rPr>
              <a:t>sedimentador</a:t>
            </a:r>
            <a:endParaRPr lang="pt-BR" sz="3200" b="1" dirty="0" smtClean="0">
              <a:solidFill>
                <a:srgbClr val="990000"/>
              </a:solidFill>
            </a:endParaRPr>
          </a:p>
        </p:txBody>
      </p:sp>
      <p:pic>
        <p:nvPicPr>
          <p:cNvPr id="39939" name="Picture 3" descr="filtro diesel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/>
          <a:srcRect l="4358" r="14377"/>
          <a:stretch>
            <a:fillRect/>
          </a:stretch>
        </p:blipFill>
        <p:spPr>
          <a:xfrm>
            <a:off x="468313" y="1700213"/>
            <a:ext cx="8108950" cy="4949825"/>
          </a:xfrm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539750" y="1341438"/>
            <a:ext cx="7704138" cy="519112"/>
          </a:xfrm>
          <a:prstGeom prst="rect">
            <a:avLst/>
          </a:prstGeom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pt-BR" sz="2800" dirty="0"/>
              <a:t> Filtra combustível e decanta água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85"/>
    </mc:Choice>
    <mc:Fallback>
      <p:transition spd="slow" advTm="18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8383587" cy="990600"/>
          </a:xfrm>
        </p:spPr>
        <p:txBody>
          <a:bodyPr/>
          <a:lstStyle/>
          <a:p>
            <a:r>
              <a:rPr lang="pt-BR" sz="4000" b="1" smtClean="0">
                <a:solidFill>
                  <a:srgbClr val="990000"/>
                </a:solidFill>
              </a:rPr>
              <a:t>Tubulações</a:t>
            </a:r>
          </a:p>
        </p:txBody>
      </p:sp>
      <p:sp>
        <p:nvSpPr>
          <p:cNvPr id="4096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57200" y="1238250"/>
            <a:ext cx="8686800" cy="8223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t-BR" sz="2400" dirty="0" smtClean="0"/>
              <a:t>Baixa pressão: entre o tanque e a bomba injetora</a:t>
            </a:r>
          </a:p>
          <a:p>
            <a:pPr>
              <a:lnSpc>
                <a:spcPct val="80000"/>
              </a:lnSpc>
            </a:pPr>
            <a:r>
              <a:rPr lang="pt-BR" sz="2400" dirty="0" smtClean="0"/>
              <a:t>Alta pressão: entre a bomba injetora e os bicos injetores</a:t>
            </a:r>
          </a:p>
        </p:txBody>
      </p:sp>
      <p:pic>
        <p:nvPicPr>
          <p:cNvPr id="40964" name="Picture 4" descr="sistema de alimentação_tubulações"/>
          <p:cNvPicPr>
            <a:picLocks noChangeAspect="1" noChangeArrowheads="1"/>
          </p:cNvPicPr>
          <p:nvPr/>
        </p:nvPicPr>
        <p:blipFill>
          <a:blip r:embed="rId4" cstate="print"/>
          <a:srcRect t="6273" b="5644"/>
          <a:stretch>
            <a:fillRect/>
          </a:stretch>
        </p:blipFill>
        <p:spPr bwMode="auto">
          <a:xfrm>
            <a:off x="1495425" y="1970088"/>
            <a:ext cx="6821488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08"/>
    </mc:Choice>
    <mc:Fallback>
      <p:transition spd="slow" advTm="17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610600" cy="990600"/>
          </a:xfrm>
        </p:spPr>
        <p:txBody>
          <a:bodyPr/>
          <a:lstStyle/>
          <a:p>
            <a:r>
              <a:rPr lang="pt-BR" sz="4000" b="1" smtClean="0">
                <a:solidFill>
                  <a:srgbClr val="990000"/>
                </a:solidFill>
              </a:rPr>
              <a:t>Bomba injetora</a:t>
            </a:r>
          </a:p>
        </p:txBody>
      </p:sp>
      <p:sp>
        <p:nvSpPr>
          <p:cNvPr id="4198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57200" y="1700213"/>
            <a:ext cx="4546600" cy="12969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sz="2800" dirty="0" smtClean="0"/>
              <a:t>Dosagem e controle da injeção de combustível sob pressão</a:t>
            </a:r>
          </a:p>
        </p:txBody>
      </p:sp>
      <p:pic>
        <p:nvPicPr>
          <p:cNvPr id="41988" name="Picture 4" descr="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6150" y="1700213"/>
            <a:ext cx="3848100" cy="500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 descr="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3" y="2997200"/>
            <a:ext cx="323056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468313" y="1268413"/>
            <a:ext cx="8280400" cy="519112"/>
          </a:xfrm>
          <a:prstGeom prst="rect">
            <a:avLst/>
          </a:prstGeom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pt-BR" sz="2800" dirty="0"/>
              <a:t> Localizada entre os filtros e os bicos injetores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43"/>
    </mc:Choice>
    <mc:Fallback>
      <p:transition spd="slow" advTm="29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Bomba Injetora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"/>
          </p:nvPr>
        </p:nvSpPr>
        <p:spPr>
          <a:xfrm>
            <a:off x="571472" y="1447800"/>
            <a:ext cx="8286808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dirty="0" smtClean="0"/>
              <a:t>Função</a:t>
            </a:r>
          </a:p>
          <a:p>
            <a:pPr>
              <a:buNone/>
            </a:pPr>
            <a:r>
              <a:rPr lang="pt-BR" sz="2400" dirty="0" smtClean="0"/>
              <a:t>	1. Fornecer aos bicos injetores o combustível sob determinada pressão</a:t>
            </a:r>
          </a:p>
          <a:p>
            <a:pPr>
              <a:buNone/>
            </a:pPr>
            <a:r>
              <a:rPr lang="pt-BR" sz="2400" dirty="0" smtClean="0"/>
              <a:t>	2. Suprir com combustível cada bico injetor, segundo a ordem de injeção do motor, no momento exato da explosão-expansão nos cilindros</a:t>
            </a:r>
          </a:p>
          <a:p>
            <a:pPr>
              <a:buNone/>
            </a:pPr>
            <a:r>
              <a:rPr lang="pt-BR" sz="2400" dirty="0" smtClean="0"/>
              <a:t>	3. Dosar a quantidade de combustível exigida para cada condição de carga do motor.</a:t>
            </a:r>
          </a:p>
          <a:p>
            <a:pPr>
              <a:buNone/>
            </a:pPr>
            <a:endParaRPr lang="pt-BR" sz="2800" dirty="0" smtClean="0"/>
          </a:p>
          <a:p>
            <a:endParaRPr lang="pt-BR" sz="2800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16"/>
    </mc:Choice>
    <mc:Fallback>
      <p:transition spd="slow" advTm="43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8383587" cy="990600"/>
          </a:xfrm>
        </p:spPr>
        <p:txBody>
          <a:bodyPr/>
          <a:lstStyle/>
          <a:p>
            <a:r>
              <a:rPr lang="pt-BR" sz="4000" b="1" smtClean="0">
                <a:solidFill>
                  <a:srgbClr val="990000"/>
                </a:solidFill>
              </a:rPr>
              <a:t>Bicos injetores</a:t>
            </a:r>
          </a:p>
        </p:txBody>
      </p:sp>
      <p:sp>
        <p:nvSpPr>
          <p:cNvPr id="4301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610600" cy="606425"/>
          </a:xfrm>
        </p:spPr>
        <p:txBody>
          <a:bodyPr>
            <a:noAutofit/>
          </a:bodyPr>
          <a:lstStyle/>
          <a:p>
            <a:r>
              <a:rPr lang="pt-BR" sz="2400" dirty="0" smtClean="0"/>
              <a:t>Quando ocorre a pulverização do combustível na câmara a pressão é em torno de  1600 bar, ou seja, cerca de 1600 vezes o valor da pressão atmosférica</a:t>
            </a:r>
          </a:p>
          <a:p>
            <a:r>
              <a:rPr lang="pt-BR" sz="2400" dirty="0" smtClean="0"/>
              <a:t>Os motores diesel podem apresentar controle de injeção eletrônica</a:t>
            </a:r>
          </a:p>
          <a:p>
            <a:endParaRPr lang="pt-BR" sz="2400" dirty="0" smtClean="0"/>
          </a:p>
        </p:txBody>
      </p:sp>
      <p:pic>
        <p:nvPicPr>
          <p:cNvPr id="43012" name="Picture 4" descr="bico_injetor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3141663"/>
            <a:ext cx="6697663" cy="344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2843213" y="6165850"/>
            <a:ext cx="3241675" cy="366713"/>
          </a:xfrm>
          <a:prstGeom prst="rect">
            <a:avLst/>
          </a:prstGeom>
          <a:ex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defRPr/>
            </a:pPr>
            <a:r>
              <a:rPr lang="pt-BR">
                <a:solidFill>
                  <a:schemeClr val="hlink"/>
                </a:solidFill>
              </a:rPr>
              <a:t>Controle de injeção eletrônica</a:t>
            </a:r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76"/>
    </mc:Choice>
    <mc:Fallback>
      <p:transition spd="slow" advTm="37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tão de ação: Filme 2">
            <a:hlinkClick r:id="rId4" action="ppaction://program" highlightClick="1"/>
          </p:cNvPr>
          <p:cNvSpPr/>
          <p:nvPr/>
        </p:nvSpPr>
        <p:spPr>
          <a:xfrm>
            <a:off x="2428860" y="1643050"/>
            <a:ext cx="4572032" cy="3500462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/>
              <a:t>SISTEMA DE </a:t>
            </a:r>
          </a:p>
          <a:p>
            <a:pPr algn="ctr"/>
            <a:r>
              <a:rPr lang="pt-BR" sz="2800" b="1" dirty="0" smtClean="0"/>
              <a:t>ALIMENTAÇÃO</a:t>
            </a:r>
          </a:p>
          <a:p>
            <a:pPr algn="ctr"/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65"/>
    </mc:Choice>
    <mc:Fallback>
      <p:transition spd="slow" advTm="16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Sistema de Válvulas</a:t>
            </a:r>
          </a:p>
        </p:txBody>
      </p:sp>
      <p:sp>
        <p:nvSpPr>
          <p:cNvPr id="12291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 smtClean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4"/>
    </mc:Choice>
    <mc:Fallback>
      <p:transition spd="slow" advTm="5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pt-BR" smtClean="0"/>
              <a:t>Página </a:t>
            </a:r>
            <a:fld id="{0DAE428A-250C-4703-BEEE-FBF833DD625E}" type="slidenum">
              <a:rPr lang="pt-BR" smtClean="0"/>
              <a:pPr/>
              <a:t>6</a:t>
            </a:fld>
            <a:endParaRPr lang="pt-BR" smtClean="0"/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88913"/>
            <a:ext cx="8915400" cy="990600"/>
          </a:xfrm>
        </p:spPr>
        <p:txBody>
          <a:bodyPr/>
          <a:lstStyle/>
          <a:p>
            <a:pPr algn="ctr" eaLnBrk="1" hangingPunct="1"/>
            <a:r>
              <a:rPr lang="pt-BR" smtClean="0"/>
              <a:t>Válvulas</a:t>
            </a:r>
          </a:p>
        </p:txBody>
      </p:sp>
      <p:pic>
        <p:nvPicPr>
          <p:cNvPr id="7173" name="Picture 3" descr="e_valv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230563"/>
            <a:ext cx="5621338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4" descr="válvulas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3213100"/>
            <a:ext cx="36322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Text Box 5"/>
          <p:cNvSpPr txBox="1">
            <a:spLocks noChangeArrowheads="1"/>
          </p:cNvSpPr>
          <p:nvPr/>
        </p:nvSpPr>
        <p:spPr bwMode="auto">
          <a:xfrm>
            <a:off x="581025" y="1516063"/>
            <a:ext cx="83835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Char char="•"/>
            </a:pPr>
            <a:r>
              <a:rPr lang="pt-BR" sz="2400" dirty="0">
                <a:latin typeface="Arial" charset="0"/>
              </a:rPr>
              <a:t> O motor convencional apresenta duas válvulas por cilindro;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sz="2400" dirty="0">
                <a:latin typeface="Arial" charset="0"/>
              </a:rPr>
              <a:t> A válvula de admissão é maior que a válvula de descarga;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pt-BR" sz="2400" dirty="0">
                <a:latin typeface="Arial" charset="0"/>
              </a:rPr>
              <a:t> Existem motores com mais de duas válvulas por cilindro.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048"/>
    </mc:Choice>
    <mc:Fallback>
      <p:transition spd="slow" advTm="147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1. Sistemas de válvulas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sz="2800" dirty="0" smtClean="0"/>
              <a:t>Controla a entrada e saída do fluxo de gases entre a câmara do cilindro e o exterior.</a:t>
            </a:r>
          </a:p>
          <a:p>
            <a:endParaRPr lang="pt-BR" sz="2800" dirty="0" smtClean="0"/>
          </a:p>
          <a:p>
            <a:r>
              <a:rPr lang="pt-BR" sz="2800" dirty="0" smtClean="0"/>
              <a:t>No motor 2 tempos essa função é cumprida pelo próprio êmbolo abrindo e fechando as janelas de admissão e de escape.</a:t>
            </a:r>
            <a:endParaRPr lang="pt-BR" sz="2800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21"/>
    </mc:Choice>
    <mc:Fallback>
      <p:transition spd="slow" advTm="48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Sistemas de válvulas - Constituição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99992" y="1700808"/>
            <a:ext cx="8286808" cy="4572000"/>
          </a:xfrm>
        </p:spPr>
        <p:txBody>
          <a:bodyPr>
            <a:normAutofit lnSpcReduction="10000"/>
          </a:bodyPr>
          <a:lstStyle/>
          <a:p>
            <a:r>
              <a:rPr lang="pt-BR" sz="2800" dirty="0" smtClean="0"/>
              <a:t>O motor de quatro tempos apresenta 2 tipos de válvulas:</a:t>
            </a:r>
          </a:p>
          <a:p>
            <a:pPr lvl="1"/>
            <a:r>
              <a:rPr lang="pt-BR" sz="2800" dirty="0" smtClean="0"/>
              <a:t>De admissão – entrada de ar+combustível (Otto) ou ar (Diesel)</a:t>
            </a:r>
          </a:p>
          <a:p>
            <a:pPr lvl="1"/>
            <a:r>
              <a:rPr lang="pt-BR" sz="2800" dirty="0" smtClean="0"/>
              <a:t>De escape – saída dos gases queimados para o coletor de escape.</a:t>
            </a:r>
          </a:p>
          <a:p>
            <a:pPr lvl="1"/>
            <a:endParaRPr lang="pt-BR" sz="2800" dirty="0" smtClean="0"/>
          </a:p>
          <a:p>
            <a:pPr marL="274638" lvl="1"/>
            <a:r>
              <a:rPr lang="pt-BR" sz="2800" dirty="0" smtClean="0"/>
              <a:t>As válvulas abrem para dentro da câmara de combustão, sob ação de um mecanismo de comando e se fecham por ação da mola de válvula.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87"/>
    </mc:Choice>
    <mc:Fallback>
      <p:transition spd="slow" advTm="40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pt-BR" smtClean="0"/>
              <a:t>Página </a:t>
            </a:r>
            <a:fld id="{3A89AA17-1804-490A-90BB-570820F19189}" type="slidenum">
              <a:rPr lang="pt-BR" smtClean="0"/>
              <a:pPr/>
              <a:t>9</a:t>
            </a:fld>
            <a:endParaRPr lang="pt-BR" smtClean="0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60350"/>
            <a:ext cx="8915400" cy="990600"/>
          </a:xfrm>
        </p:spPr>
        <p:txBody>
          <a:bodyPr/>
          <a:lstStyle/>
          <a:p>
            <a:pPr algn="ctr" eaLnBrk="1" hangingPunct="1"/>
            <a:r>
              <a:rPr lang="pt-BR" smtClean="0"/>
              <a:t>SISTEMA DE VÁLVULAS</a:t>
            </a:r>
          </a:p>
        </p:txBody>
      </p:sp>
      <p:sp>
        <p:nvSpPr>
          <p:cNvPr id="410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755650" y="1773238"/>
            <a:ext cx="7880350" cy="1255712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pt-BR" smtClean="0"/>
              <a:t>Responsável pelo fechamento e abertura das válvulas nos motores de 4 tempos</a:t>
            </a:r>
          </a:p>
          <a:p>
            <a:pPr marL="0" indent="0" eaLnBrk="1" hangingPunct="1">
              <a:buFontTx/>
              <a:buNone/>
            </a:pPr>
            <a:endParaRPr lang="pt-BR" smtClean="0"/>
          </a:p>
        </p:txBody>
      </p:sp>
      <p:pic>
        <p:nvPicPr>
          <p:cNvPr id="4102" name="Picture 5" descr="sistema de valvulas dire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213" y="3068638"/>
            <a:ext cx="2970212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11"/>
    </mc:Choice>
    <mc:Fallback>
      <p:transition spd="slow" advTm="5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trimônio Líquido">
  <a:themeElements>
    <a:clrScheme name="Patrimônio Líquid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Patrimônio Líquido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trimônio Líquido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4267</TotalTime>
  <Words>1100</Words>
  <Application>Microsoft Office PowerPoint</Application>
  <PresentationFormat>Apresentação na tela (4:3)</PresentationFormat>
  <Paragraphs>182</Paragraphs>
  <Slides>46</Slides>
  <Notes>0</Notes>
  <HiddenSlides>0</HiddenSlides>
  <MMClips>46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57" baseType="lpstr">
      <vt:lpstr>Arial</vt:lpstr>
      <vt:lpstr>Arial Black</vt:lpstr>
      <vt:lpstr>Calibri</vt:lpstr>
      <vt:lpstr>Franklin Gothic Book</vt:lpstr>
      <vt:lpstr>Monotype Sorts</vt:lpstr>
      <vt:lpstr>Perpetua</vt:lpstr>
      <vt:lpstr>Steamer</vt:lpstr>
      <vt:lpstr>Tahoma</vt:lpstr>
      <vt:lpstr>Times New Roman</vt:lpstr>
      <vt:lpstr>Wingdings 2</vt:lpstr>
      <vt:lpstr>Patrimônio Líquido</vt:lpstr>
      <vt:lpstr>Motores de Combustão Interna Parte III - SISTEMAS COMPLEMENTARES</vt:lpstr>
      <vt:lpstr>Apresentação do PowerPoint</vt:lpstr>
      <vt:lpstr>Apresentação do PowerPoint</vt:lpstr>
      <vt:lpstr>Apresentação do PowerPoint</vt:lpstr>
      <vt:lpstr>Sistema de Válvulas</vt:lpstr>
      <vt:lpstr>Válvulas</vt:lpstr>
      <vt:lpstr>1. Sistemas de válvulas</vt:lpstr>
      <vt:lpstr>Sistemas de válvulas - Constituição</vt:lpstr>
      <vt:lpstr>SISTEMA DE VÁLVULAS</vt:lpstr>
      <vt:lpstr>Apresentação do PowerPoint</vt:lpstr>
      <vt:lpstr>Comando indireto</vt:lpstr>
      <vt:lpstr>Comando direto</vt:lpstr>
      <vt:lpstr>Apresentação do PowerPoint</vt:lpstr>
      <vt:lpstr>Sistemas de válvulas - Constituição</vt:lpstr>
      <vt:lpstr>Apresentação do PowerPoint</vt:lpstr>
      <vt:lpstr>Apresentação do PowerPoint</vt:lpstr>
      <vt:lpstr>ACV</vt:lpstr>
      <vt:lpstr>ACV</vt:lpstr>
      <vt:lpstr>Apresentação do PowerPoint</vt:lpstr>
      <vt:lpstr>ACV</vt:lpstr>
      <vt:lpstr>Tuchos</vt:lpstr>
      <vt:lpstr>Apresentação do PowerPoint</vt:lpstr>
      <vt:lpstr>Sistema de Alimentação</vt:lpstr>
      <vt:lpstr>2. Sistema de alimentação</vt:lpstr>
      <vt:lpstr>Componentes</vt:lpstr>
      <vt:lpstr>Sistema de alimentação</vt:lpstr>
      <vt:lpstr>Circuito de Ar</vt:lpstr>
      <vt:lpstr>Pré-filtro de ar</vt:lpstr>
      <vt:lpstr>Filtro de ar</vt:lpstr>
      <vt:lpstr>Filtro de ar seco</vt:lpstr>
      <vt:lpstr>Coletor de admissão</vt:lpstr>
      <vt:lpstr>Turbocompressor: o ar é admitido sob pressão. Mesma cilindrada com maior potência</vt:lpstr>
      <vt:lpstr>Apresentação do PowerPoint</vt:lpstr>
      <vt:lpstr>Intercooler: sistema de resfriamento de ar para   motores turbinados</vt:lpstr>
      <vt:lpstr>Circuito de combustível - DIESEL</vt:lpstr>
      <vt:lpstr>Componentes do sistema</vt:lpstr>
      <vt:lpstr>Tanque de combustível</vt:lpstr>
      <vt:lpstr>Copo de sedimentação</vt:lpstr>
      <vt:lpstr>Bomba alimentadora</vt:lpstr>
      <vt:lpstr>Filtro de combustível</vt:lpstr>
      <vt:lpstr>Filtro de combustível com sedimentador</vt:lpstr>
      <vt:lpstr>Tubulações</vt:lpstr>
      <vt:lpstr>Bomba injetora</vt:lpstr>
      <vt:lpstr>Bomba Injetora</vt:lpstr>
      <vt:lpstr>Bicos injetores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Motores de Combustão Interna Parte I</dc:title>
  <dc:creator>TLR</dc:creator>
  <cp:lastModifiedBy>aureo.oliveira@gmail.com</cp:lastModifiedBy>
  <cp:revision>138</cp:revision>
  <dcterms:created xsi:type="dcterms:W3CDTF">2010-03-17T18:21:20Z</dcterms:created>
  <dcterms:modified xsi:type="dcterms:W3CDTF">2020-04-07T14:57:45Z</dcterms:modified>
</cp:coreProperties>
</file>