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Raleway"/>
      <p:bold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Raleway Black"/>
      <p:bold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G51rigjQ8q1XPk/MbG2MENNqv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bold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Black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5.xml"/><Relationship Id="rId32" Type="http://schemas.openxmlformats.org/officeDocument/2006/relationships/font" Target="fonts/RalewayBlack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Montserrat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da07dbdd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dda07dbdd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quero compartilhar com vc um pensamento  de Claude Fischer que diz que comer é o ato  mais intimo.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Acho que somente fazer amor pode ser comparável  pois apos a ingestão do alimento em nossa boca , este ira fazer parte de nosso orgsnísmo , nosso ser  </a:t>
            </a:r>
            <a:endParaRPr/>
          </a:p>
        </p:txBody>
      </p:sp>
      <p:sp>
        <p:nvSpPr>
          <p:cNvPr id="87" name="Google Shape;87;g1dda07dbdd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3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" type="body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/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" type="body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6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body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3" type="body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9" name="Google Shape;49;p48"/>
          <p:cNvSpPr txBox="1"/>
          <p:nvPr>
            <p:ph idx="4" type="body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" type="body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61" name="Google Shape;61;p50"/>
          <p:cNvSpPr txBox="1"/>
          <p:nvPr>
            <p:ph idx="2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/>
          <p:nvPr>
            <p:ph idx="2" type="pic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/>
          <p:nvPr>
            <p:ph idx="1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9" name="Google Shape;69;p51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://www.youtube.com/watch?v=bh4mMcs9CPM&amp;feature=related" TargetMode="External"/><Relationship Id="rId10" Type="http://schemas.openxmlformats.org/officeDocument/2006/relationships/hyperlink" Target="http://www.youtube.com/watch?v=bh4mMcs9CPM&amp;feature=related" TargetMode="External"/><Relationship Id="rId13" Type="http://schemas.openxmlformats.org/officeDocument/2006/relationships/hyperlink" Target="http://www.youtube.com/watch?v=r6vgNthvV58" TargetMode="External"/><Relationship Id="rId12" Type="http://schemas.openxmlformats.org/officeDocument/2006/relationships/hyperlink" Target="http://www.youtube.com/watch?v=r6vgNthvV5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s://www.youtube.com/watch?v=1_D2RZpJ7C8" TargetMode="External"/><Relationship Id="rId9" Type="http://schemas.openxmlformats.org/officeDocument/2006/relationships/hyperlink" Target="http://youtube.com/watch?v=fYDUunUU_cs" TargetMode="External"/><Relationship Id="rId5" Type="http://schemas.openxmlformats.org/officeDocument/2006/relationships/hyperlink" Target="https://www.youtube.com/watch?v=1_D2RZpJ7C8" TargetMode="External"/><Relationship Id="rId6" Type="http://schemas.openxmlformats.org/officeDocument/2006/relationships/hyperlink" Target="https://www.youtube.com/watch?v=1_D2RZpJ7C8" TargetMode="External"/><Relationship Id="rId7" Type="http://schemas.openxmlformats.org/officeDocument/2006/relationships/hyperlink" Target="https://www.youtube.com/watch?v=1_D2RZpJ7C8" TargetMode="External"/><Relationship Id="rId8" Type="http://schemas.openxmlformats.org/officeDocument/2006/relationships/hyperlink" Target="http://youtube.com/watch?v=fYDUunUU_c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dda07dbdd0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1828798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1dda07dbdd0_0_4"/>
          <p:cNvGrpSpPr/>
          <p:nvPr/>
        </p:nvGrpSpPr>
        <p:grpSpPr>
          <a:xfrm>
            <a:off x="1371079" y="619600"/>
            <a:ext cx="10925121" cy="8260785"/>
            <a:chOff x="-301867" y="-792767"/>
            <a:chExt cx="14566827" cy="11014380"/>
          </a:xfrm>
        </p:grpSpPr>
        <p:sp>
          <p:nvSpPr>
            <p:cNvPr id="91" name="Google Shape;91;g1dda07dbdd0_0_4"/>
            <p:cNvSpPr txBox="1"/>
            <p:nvPr/>
          </p:nvSpPr>
          <p:spPr>
            <a:xfrm>
              <a:off x="0" y="-792767"/>
              <a:ext cx="12017100" cy="132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HNT-206 PROCEDIMENTOS E </a:t>
              </a:r>
              <a:r>
                <a:rPr b="1" lang="en-US" sz="2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TÉCNICAS</a:t>
              </a:r>
              <a:r>
                <a:rPr b="1" i="0" lang="en-US" sz="28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CULINÁRIAS</a:t>
              </a:r>
              <a:r>
                <a:rPr b="1" i="0" lang="en-US" sz="28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APLICADOS A </a:t>
              </a:r>
              <a:r>
                <a:rPr b="1" lang="en-US" sz="28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NUTRIÇÃO</a:t>
              </a:r>
              <a:r>
                <a:rPr b="1" i="0" lang="en-US" sz="28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FSP/USP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g1dda07dbdd0_0_4"/>
            <p:cNvSpPr txBox="1"/>
            <p:nvPr/>
          </p:nvSpPr>
          <p:spPr>
            <a:xfrm>
              <a:off x="-301867" y="7881914"/>
              <a:ext cx="120171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FF9"/>
                  </a:solidFill>
                  <a:latin typeface="Raleway"/>
                  <a:ea typeface="Raleway"/>
                  <a:cs typeface="Raleway"/>
                  <a:sym typeface="Raleway"/>
                </a:rPr>
                <a:t>Profa. Dra. Betzabeth Slater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FF9"/>
                  </a:solidFill>
                  <a:latin typeface="Raleway"/>
                  <a:ea typeface="Raleway"/>
                  <a:cs typeface="Raleway"/>
                  <a:sym typeface="Raleway"/>
                </a:rPr>
                <a:t>Profa Dra. Maria Laura C. Louzada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5FFF9"/>
                  </a:solidFill>
                  <a:latin typeface="Raleway"/>
                  <a:ea typeface="Raleway"/>
                  <a:cs typeface="Raleway"/>
                  <a:sym typeface="Raleway"/>
                </a:rPr>
                <a:t>Prof. Dr. Eduuardo Purgatto</a:t>
              </a:r>
              <a:endParaRPr/>
            </a:p>
          </p:txBody>
        </p:sp>
        <p:sp>
          <p:nvSpPr>
            <p:cNvPr id="93" name="Google Shape;93;g1dda07dbdd0_0_4"/>
            <p:cNvSpPr txBox="1"/>
            <p:nvPr/>
          </p:nvSpPr>
          <p:spPr>
            <a:xfrm>
              <a:off x="-150939" y="1112567"/>
              <a:ext cx="144159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>
                  <a:solidFill>
                    <a:schemeClr val="dk1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Molhos, Caldos e Fundos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94" name="Google Shape;94;g1dda07dbdd0_0_4"/>
          <p:cNvPicPr preferRelativeResize="0"/>
          <p:nvPr/>
        </p:nvPicPr>
        <p:blipFill rotWithShape="1">
          <a:blip r:embed="rId4">
            <a:alphaModFix amt="45000"/>
          </a:blip>
          <a:srcRect b="0" l="0" r="0" t="0"/>
          <a:stretch/>
        </p:blipFill>
        <p:spPr>
          <a:xfrm>
            <a:off x="14770050" y="7863597"/>
            <a:ext cx="1765851" cy="164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3068" l="0" r="0" t="5258"/>
          <a:stretch/>
        </p:blipFill>
        <p:spPr>
          <a:xfrm>
            <a:off x="2492747" y="1641212"/>
            <a:ext cx="1282454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6340579" y="9318"/>
            <a:ext cx="4656443" cy="1019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1"/>
              <a:buFont typeface="Arial"/>
              <a:buNone/>
            </a:pPr>
            <a:r>
              <a:rPr b="1" i="0" lang="en-US" sz="600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PINÇAGE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4">
            <a:alphaModFix amt="20999"/>
          </a:blip>
          <a:srcRect b="0" l="0" r="0" t="0"/>
          <a:stretch/>
        </p:blipFill>
        <p:spPr>
          <a:xfrm>
            <a:off x="15943166" y="8106304"/>
            <a:ext cx="2344834" cy="218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677" r="677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 rotWithShape="1">
          <a:blip r:embed="rId4">
            <a:alphaModFix amt="20999"/>
          </a:blip>
          <a:srcRect b="0" l="0" r="0" t="0"/>
          <a:stretch/>
        </p:blipFill>
        <p:spPr>
          <a:xfrm>
            <a:off x="15596239" y="6024743"/>
            <a:ext cx="2344834" cy="218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6340579" y="9318"/>
            <a:ext cx="4656443" cy="1019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1"/>
              <a:buFont typeface="Arial"/>
              <a:buNone/>
            </a:pPr>
            <a:r>
              <a:rPr b="1" i="0" lang="en-US" sz="600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PINÇAGE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4"/>
          <p:cNvGrpSpPr/>
          <p:nvPr/>
        </p:nvGrpSpPr>
        <p:grpSpPr>
          <a:xfrm>
            <a:off x="2672231" y="1813972"/>
            <a:ext cx="12658533" cy="1900309"/>
            <a:chOff x="0" y="0"/>
            <a:chExt cx="9767387" cy="1466288"/>
          </a:xfrm>
        </p:grpSpPr>
        <p:sp>
          <p:nvSpPr>
            <p:cNvPr id="214" name="Google Shape;214;p34"/>
            <p:cNvSpPr/>
            <p:nvPr/>
          </p:nvSpPr>
          <p:spPr>
            <a:xfrm>
              <a:off x="72390" y="72390"/>
              <a:ext cx="9622607" cy="1321508"/>
            </a:xfrm>
            <a:custGeom>
              <a:rect b="b" l="l" r="r" t="t"/>
              <a:pathLst>
                <a:path extrusionOk="0" h="1321508" w="9622607">
                  <a:moveTo>
                    <a:pt x="0" y="0"/>
                  </a:moveTo>
                  <a:lnTo>
                    <a:pt x="9622607" y="0"/>
                  </a:lnTo>
                  <a:lnTo>
                    <a:pt x="9622607" y="1321508"/>
                  </a:lnTo>
                  <a:lnTo>
                    <a:pt x="0" y="1321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</p:sp>
        <p:sp>
          <p:nvSpPr>
            <p:cNvPr id="215" name="Google Shape;215;p34"/>
            <p:cNvSpPr/>
            <p:nvPr/>
          </p:nvSpPr>
          <p:spPr>
            <a:xfrm>
              <a:off x="0" y="0"/>
              <a:ext cx="9767387" cy="1466288"/>
            </a:xfrm>
            <a:custGeom>
              <a:rect b="b" l="l" r="r" t="t"/>
              <a:pathLst>
                <a:path extrusionOk="0" h="1466288" w="9767387">
                  <a:moveTo>
                    <a:pt x="9622607" y="1321508"/>
                  </a:moveTo>
                  <a:lnTo>
                    <a:pt x="9767387" y="1321508"/>
                  </a:lnTo>
                  <a:lnTo>
                    <a:pt x="9767387" y="1466288"/>
                  </a:lnTo>
                  <a:lnTo>
                    <a:pt x="9622606" y="1466288"/>
                  </a:lnTo>
                  <a:lnTo>
                    <a:pt x="9622606" y="13215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1508"/>
                  </a:lnTo>
                  <a:lnTo>
                    <a:pt x="0" y="1321508"/>
                  </a:lnTo>
                  <a:lnTo>
                    <a:pt x="0" y="144780"/>
                  </a:lnTo>
                  <a:close/>
                  <a:moveTo>
                    <a:pt x="0" y="1321508"/>
                  </a:moveTo>
                  <a:lnTo>
                    <a:pt x="144780" y="1321508"/>
                  </a:lnTo>
                  <a:lnTo>
                    <a:pt x="144780" y="1466288"/>
                  </a:lnTo>
                  <a:lnTo>
                    <a:pt x="0" y="1466288"/>
                  </a:lnTo>
                  <a:lnTo>
                    <a:pt x="0" y="1321508"/>
                  </a:lnTo>
                  <a:close/>
                  <a:moveTo>
                    <a:pt x="9622607" y="144780"/>
                  </a:moveTo>
                  <a:lnTo>
                    <a:pt x="9767387" y="144780"/>
                  </a:lnTo>
                  <a:lnTo>
                    <a:pt x="9767387" y="1321508"/>
                  </a:lnTo>
                  <a:lnTo>
                    <a:pt x="9622606" y="1321508"/>
                  </a:lnTo>
                  <a:lnTo>
                    <a:pt x="9622606" y="144780"/>
                  </a:lnTo>
                  <a:close/>
                  <a:moveTo>
                    <a:pt x="144780" y="1321508"/>
                  </a:moveTo>
                  <a:lnTo>
                    <a:pt x="9622607" y="1321508"/>
                  </a:lnTo>
                  <a:lnTo>
                    <a:pt x="9622607" y="1466288"/>
                  </a:lnTo>
                  <a:lnTo>
                    <a:pt x="144780" y="1466288"/>
                  </a:lnTo>
                  <a:lnTo>
                    <a:pt x="144780" y="1321508"/>
                  </a:lnTo>
                  <a:close/>
                  <a:moveTo>
                    <a:pt x="9622607" y="0"/>
                  </a:moveTo>
                  <a:lnTo>
                    <a:pt x="9767387" y="0"/>
                  </a:lnTo>
                  <a:lnTo>
                    <a:pt x="9767387" y="144780"/>
                  </a:lnTo>
                  <a:lnTo>
                    <a:pt x="9622606" y="144780"/>
                  </a:lnTo>
                  <a:lnTo>
                    <a:pt x="962260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22607" y="0"/>
                  </a:lnTo>
                  <a:lnTo>
                    <a:pt x="96226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</p:sp>
      </p:grpSp>
      <p:sp>
        <p:nvSpPr>
          <p:cNvPr id="216" name="Google Shape;216;p34"/>
          <p:cNvSpPr txBox="1"/>
          <p:nvPr/>
        </p:nvSpPr>
        <p:spPr>
          <a:xfrm>
            <a:off x="5969220" y="395856"/>
            <a:ext cx="6064556" cy="962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ATENÇÃO!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1985694" y="2016601"/>
            <a:ext cx="13470148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9"/>
              <a:buFont typeface="Arial"/>
              <a:buNone/>
            </a:pPr>
            <a:r>
              <a:rPr b="0" i="0" lang="en-US" sz="276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FUNDOS ESCUROS = OSSOS E ELEMENTOS NUTRITIVOS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9"/>
              <a:buFont typeface="Arial"/>
              <a:buNone/>
            </a:pPr>
            <a:r>
              <a:rPr b="0" i="0" lang="en-US" sz="276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TOSTADOS/CARAMELIZADOS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9"/>
              <a:buFont typeface="Arial"/>
              <a:buNone/>
            </a:pPr>
            <a:r>
              <a:rPr b="0" i="0" lang="en-US" sz="276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FUNDOS CLAROS = OSSOS ESCALDADOS E SEM PINÇAGE!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5436" y="4131419"/>
            <a:ext cx="10257128" cy="466699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4290036" y="8852535"/>
            <a:ext cx="389691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 MIN. A 1 HR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0085318" y="8852535"/>
            <a:ext cx="389691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 A 40 MIN.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 rotWithShape="1">
          <a:blip r:embed="rId4">
            <a:alphaModFix amt="21999"/>
          </a:blip>
          <a:srcRect b="0" l="0" r="0" t="0"/>
          <a:stretch/>
        </p:blipFill>
        <p:spPr>
          <a:xfrm>
            <a:off x="0" y="7867240"/>
            <a:ext cx="2601892" cy="241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/>
          <p:cNvPicPr preferRelativeResize="0"/>
          <p:nvPr/>
        </p:nvPicPr>
        <p:blipFill rotWithShape="1">
          <a:blip r:embed="rId3">
            <a:alphaModFix/>
          </a:blip>
          <a:srcRect b="0" l="19325" r="29674" t="0"/>
          <a:stretch/>
        </p:blipFill>
        <p:spPr>
          <a:xfrm>
            <a:off x="10317697" y="-62828"/>
            <a:ext cx="7970303" cy="104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1403278" y="424541"/>
            <a:ext cx="7319130" cy="2342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7"/>
              <a:buFont typeface="Arial"/>
              <a:buNone/>
            </a:pPr>
            <a:r>
              <a:rPr b="0" i="0" lang="en-US" sz="450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Qual a diferença CALDOS OU FUNDOS?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141349" y="3572318"/>
            <a:ext cx="9842988" cy="2056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1"/>
              <a:buFont typeface="Arial"/>
              <a:buNone/>
            </a:pPr>
            <a:r>
              <a:rPr b="0" i="0" lang="en-US" sz="2971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 técnicas e o tempo de cozimento são semelhantes. A diferença é que os caldos podem ser servidos como estão e os fundos são utilizados na produção de outros pratos.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 rotWithShape="1">
          <a:blip r:embed="rId4">
            <a:alphaModFix amt="34000"/>
          </a:blip>
          <a:srcRect b="0" l="0" r="0" t="0"/>
          <a:stretch/>
        </p:blipFill>
        <p:spPr>
          <a:xfrm>
            <a:off x="0" y="8452400"/>
            <a:ext cx="1972688" cy="18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/>
        </p:nvSpPr>
        <p:spPr>
          <a:xfrm>
            <a:off x="1319981" y="690272"/>
            <a:ext cx="16103496" cy="610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41"/>
              <a:buFont typeface="Arial"/>
              <a:buNone/>
            </a:pPr>
            <a:r>
              <a:rPr b="1" i="0" lang="en-US" sz="364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DEZ PASSOS IMPORTANTES PARA O PREPARO DE FUNDOS: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578041" y="1930998"/>
            <a:ext cx="14618684" cy="6047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1.Começar com líquidos frios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2.Cozinhar em fogo baixo (85ºC);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3.Cozinhar o tempo adequado e necessário;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4.Manter a panela aberta e todos os ingredientes cobertos com líquido;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5.Retirar a espuma que se forma na superfície;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6.Coar assim que ficar pronto;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7.Resfriar imediatamente o mais rápido possível;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8.Retirar toda a gordura da superfície;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9.Ferver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10.Resfriar.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 amt="29000"/>
          </a:blip>
          <a:srcRect b="0" l="0" r="0" t="0"/>
          <a:stretch/>
        </p:blipFill>
        <p:spPr>
          <a:xfrm>
            <a:off x="15908221" y="8073805"/>
            <a:ext cx="2379779" cy="221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-2818001" y="254617"/>
            <a:ext cx="10024306" cy="1045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73"/>
              <a:buFont typeface="Arial"/>
              <a:buNone/>
            </a:pPr>
            <a:r>
              <a:rPr b="1" i="0" lang="en-US" sz="617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ROUX: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233905" y="2790060"/>
            <a:ext cx="7502434" cy="1562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Mistura de quantidades iguais de farinha e manteiga ou óleo, usadas para engrossar vários tipos de molho.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736" y="2679368"/>
            <a:ext cx="1751107" cy="17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10875611" y="1242561"/>
            <a:ext cx="5956151" cy="4567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9"/>
              <a:buFont typeface="Arial"/>
              <a:buNone/>
            </a:pPr>
            <a:r>
              <a:rPr b="0" i="0" lang="en-US" sz="23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 BRANCO: PARA MOLHO BRANCO E BECHAMEL.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9"/>
              <a:buFont typeface="Arial"/>
              <a:buNone/>
            </a:pPr>
            <a:r>
              <a:t/>
            </a:r>
            <a:endParaRPr b="0" i="0" sz="23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9"/>
              <a:buFont typeface="Arial"/>
              <a:buNone/>
            </a:pPr>
            <a:r>
              <a:rPr b="0" i="0" lang="en-US" sz="23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 BLOND: BASE DO MOLHO VELOUTÉ, AO QUAL SE JUNTA UM CALDO FRIO DE GALINHA, VITELA OU PEIXE.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9"/>
              <a:buFont typeface="Arial"/>
              <a:buNone/>
            </a:pPr>
            <a:r>
              <a:t/>
            </a:r>
            <a:endParaRPr b="0" i="0" sz="23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9"/>
              <a:buFont typeface="Arial"/>
              <a:buNone/>
            </a:pPr>
            <a:r>
              <a:rPr b="0" i="0" lang="en-US" sz="23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 MARROM (BROWN): MUITO SABOROSO, BASE DO MOLHO ESPAGNOLE. COZIDO NO FOGO ALTO ATÉ ESCURECER.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3711291" y="6675688"/>
            <a:ext cx="10865418" cy="2446535"/>
          </a:xfrm>
          <a:custGeom>
            <a:rect b="b" l="l" r="r" t="t"/>
            <a:pathLst>
              <a:path extrusionOk="0" h="660400" w="2932933">
                <a:moveTo>
                  <a:pt x="280847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08473" y="0"/>
                </a:lnTo>
                <a:cubicBezTo>
                  <a:pt x="2877053" y="0"/>
                  <a:pt x="2932933" y="55880"/>
                  <a:pt x="2932933" y="124460"/>
                </a:cubicBezTo>
                <a:lnTo>
                  <a:pt x="2932933" y="535940"/>
                </a:lnTo>
                <a:cubicBezTo>
                  <a:pt x="2932933" y="604520"/>
                  <a:pt x="2877053" y="660400"/>
                  <a:pt x="2808473" y="660400"/>
                </a:cubicBezTo>
                <a:close/>
              </a:path>
            </a:pathLst>
          </a:custGeom>
          <a:solidFill>
            <a:srgbClr val="FFBD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4965370" y="6928293"/>
            <a:ext cx="8357260" cy="2082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MOLHO BECHAMEL (A BASE DE ROUX CLARO), UTILIZA-SE PARA CADA LITRO DE LÍQUIDO (LEITE), 15G A 15G DE FARINHA E DE MANTEIGA.( EM ALGUMAS SITUAÇÕES 40 % 50%  A DEPENDER DO ESPESSAMENTO DESEJADO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8"/>
          <p:cNvPicPr preferRelativeResize="0"/>
          <p:nvPr/>
        </p:nvPicPr>
        <p:blipFill rotWithShape="1">
          <a:blip r:embed="rId3">
            <a:alphaModFix/>
          </a:blip>
          <a:srcRect b="0" l="10000" r="32786" t="0"/>
          <a:stretch/>
        </p:blipFill>
        <p:spPr>
          <a:xfrm>
            <a:off x="10440582" y="-12"/>
            <a:ext cx="7847418" cy="102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8"/>
          <p:cNvSpPr txBox="1"/>
          <p:nvPr/>
        </p:nvSpPr>
        <p:spPr>
          <a:xfrm>
            <a:off x="-1798381" y="148557"/>
            <a:ext cx="14122744" cy="165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ESPESSAMENTO POR PROTEÍNA E GORDURA: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t/>
            </a:r>
            <a:endParaRPr b="1" i="0" sz="31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LIAISON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853496" y="2616302"/>
            <a:ext cx="9489652" cy="1993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2"/>
              <a:buFont typeface="Arial"/>
              <a:buNone/>
            </a:pPr>
            <a:r>
              <a:rPr b="0" i="0" lang="en-US" sz="286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Mistura de gemas de ovo e creme de leite, utilizada para enriquecer e engrossar ligeiramente molhos e sopas. Adiciona brilho, cremosidade, cor e sabor e textura mais lisa ao molho e sopa.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826254" y="6054409"/>
            <a:ext cx="8677205" cy="2709139"/>
          </a:xfrm>
          <a:custGeom>
            <a:rect b="b" l="l" r="r" t="t"/>
            <a:pathLst>
              <a:path extrusionOk="0" h="1176983" w="3769804">
                <a:moveTo>
                  <a:pt x="3645344" y="1176983"/>
                </a:moveTo>
                <a:lnTo>
                  <a:pt x="124460" y="1176983"/>
                </a:lnTo>
                <a:cubicBezTo>
                  <a:pt x="55880" y="1176983"/>
                  <a:pt x="0" y="1121103"/>
                  <a:pt x="0" y="105252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45344" y="0"/>
                </a:lnTo>
                <a:cubicBezTo>
                  <a:pt x="3713924" y="0"/>
                  <a:pt x="3769804" y="55880"/>
                  <a:pt x="3769804" y="124460"/>
                </a:cubicBezTo>
                <a:lnTo>
                  <a:pt x="3769804" y="1052523"/>
                </a:lnTo>
                <a:cubicBezTo>
                  <a:pt x="3769804" y="1121103"/>
                  <a:pt x="3713924" y="1176983"/>
                  <a:pt x="3645344" y="1176983"/>
                </a:cubicBezTo>
                <a:close/>
              </a:path>
            </a:pathLst>
          </a:custGeom>
          <a:solidFill>
            <a:srgbClr val="FFBD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1028700" y="6387379"/>
            <a:ext cx="7829782" cy="16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Gemas coagulam a 65ºC. &gt;&gt;  Creme de leite faz o ponto de coagulação da gema ficar entre 82 a 85ºC!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Proporção: 3 (creme):1(gemas).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Ex: Creme de pâtissiere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536437" y="751520"/>
            <a:ext cx="10225120" cy="7203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rPr b="1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TÉCNICAS DA GASTRONOMIA APLICADAS A PTCAN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t/>
            </a:r>
            <a:endParaRPr b="1" i="0" sz="257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rPr b="1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CLARIFICAR:</a:t>
            </a:r>
            <a:r>
              <a:rPr b="0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É TORNAR UM ALIMENTO LIMPO, SEM RESÍDUOS OU OUTRAS SUBSTÂNCIAS INDESEJADAS PARA A PREPARAÇÃO.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t/>
            </a:r>
            <a:endParaRPr b="0" i="0" sz="257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rPr b="1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MANTEIGA CLARIFICADA:</a:t>
            </a:r>
            <a:r>
              <a:rPr b="0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TÉCNICA EM QUE SE EXTRAI A ÁGUA E RESÍDUOS DE PROTEÍNAS DA MANTEIGA POR MEIO DE COCÇÃO LENTA.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t/>
            </a:r>
            <a:endParaRPr b="0" i="0" sz="257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None/>
            </a:pPr>
            <a:r>
              <a:rPr b="1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DEGLAÇAR (NA FOTO)</a:t>
            </a:r>
            <a:r>
              <a:rPr b="0" i="0" lang="en-US" sz="257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USAR UM LÍQUIDO, COMO VINHO, ÁGUA OU FUNDO PARA DISSOLVER AS PARTÍCULAS DE ALIMENTOS E/OU PINGOS CARAMELIZADOS DEIXADOS NUMA ASSADEIRA DEPOIS DE ASSAR OU SALTEAR. A MISTURA RESULTA EM UMA BASE PARA UM MOLHO DE ACOMPANHAMENTO.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9"/>
          <p:cNvPicPr preferRelativeResize="0"/>
          <p:nvPr/>
        </p:nvPicPr>
        <p:blipFill rotWithShape="1">
          <a:blip r:embed="rId3">
            <a:alphaModFix/>
          </a:blip>
          <a:srcRect b="0" l="9303" r="43790" t="0"/>
          <a:stretch/>
        </p:blipFill>
        <p:spPr>
          <a:xfrm>
            <a:off x="11102969" y="125631"/>
            <a:ext cx="7153620" cy="1016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809"/>
            <a:ext cx="6851693" cy="513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4">
            <a:alphaModFix/>
          </a:blip>
          <a:srcRect b="4205" l="2659" r="29094" t="3605"/>
          <a:stretch/>
        </p:blipFill>
        <p:spPr>
          <a:xfrm>
            <a:off x="0" y="5468896"/>
            <a:ext cx="6852074" cy="4818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8320939" y="1349381"/>
            <a:ext cx="9655579" cy="23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1" i="0" lang="en-US" sz="27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BEURRE MANIÉ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6"/>
              <a:buFont typeface="Arial"/>
              <a:buNone/>
            </a:pPr>
            <a:r>
              <a:rPr b="0" i="0" lang="en-US" sz="27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(manteiga manipulada): manteiga sem sal amolecida + farinha de trigo (1:1). É utilizada para dar uma consistência mais espessa, de um modo rápido, a um líquido.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8320939" y="6383591"/>
            <a:ext cx="9064004" cy="24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None/>
            </a:pPr>
            <a:r>
              <a:rPr b="1" i="0" lang="en-US" sz="274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BARDEAR: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0"/>
              <a:buFont typeface="Arial"/>
              <a:buNone/>
            </a:pPr>
            <a:r>
              <a:rPr b="0" i="0" lang="en-US" sz="274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Cobrir uma carne naturalmente magra com fatias ou tiras de gordura, como bacon ou toucinho, para untá-la enquanto assa. Geralmente a gordura é amarrada com barbante.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/>
        </p:nvSpPr>
        <p:spPr>
          <a:xfrm>
            <a:off x="2389678" y="570732"/>
            <a:ext cx="3896916" cy="16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913367" y="1577697"/>
            <a:ext cx="728929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Preparações líquidas ou semilíquidas, servidas no início das refeições – estímulo ao apetite.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1211771" y="3424788"/>
            <a:ext cx="6990887" cy="5434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 mista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combinação de vários ingredientes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 purê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caldos (carne, legumes, frango) + purê de vegetais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 creme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purê de vegetais + molho bechamel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 velouté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molho velouté (caldo + roux) + ingredientes variados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Consommé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caldo fino e clarificado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10542" r="10542" t="0"/>
          <a:stretch/>
        </p:blipFill>
        <p:spPr>
          <a:xfrm>
            <a:off x="8828690" y="0"/>
            <a:ext cx="9459310" cy="1042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4"/>
          <p:cNvPicPr preferRelativeResize="0"/>
          <p:nvPr/>
        </p:nvPicPr>
        <p:blipFill rotWithShape="1">
          <a:blip r:embed="rId3">
            <a:alphaModFix/>
          </a:blip>
          <a:srcRect b="0" l="6688" r="6686" t="0"/>
          <a:stretch/>
        </p:blipFill>
        <p:spPr>
          <a:xfrm rot="5400000">
            <a:off x="9174844" y="1189256"/>
            <a:ext cx="10302412" cy="79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4"/>
          <p:cNvSpPr txBox="1"/>
          <p:nvPr/>
        </p:nvSpPr>
        <p:spPr>
          <a:xfrm>
            <a:off x="693747" y="4990793"/>
            <a:ext cx="89694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/>
              <a:buNone/>
            </a:pPr>
            <a:r>
              <a:rPr b="0" i="0" lang="en-US" sz="280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•São usados para dar sabor e realçar a textura de quase tudo o que comemos.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/>
              <a:buNone/>
            </a:pPr>
            <a:r>
              <a:rPr b="0" i="0" lang="en-US" sz="280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•Um bom molho requer sabor e que se garanta espessamento.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/>
              <a:buNone/>
            </a:pPr>
            <a:r>
              <a:rPr b="0" i="0" lang="en-US" sz="280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–Sabor: reações químicas e liberação dos aromas dos ingredientes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/>
              <a:buNone/>
            </a:pPr>
            <a:r>
              <a:rPr b="0" i="0" lang="en-US" sz="2808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–Espessamento pela presença de duas grandes moléculas: as proteínas e os carboidratos presentes nos alimentos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1472859" y="2327307"/>
            <a:ext cx="7411200" cy="22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1"/>
              <a:buFont typeface="Arial"/>
              <a:buNone/>
            </a:pPr>
            <a:r>
              <a:rPr b="0" i="0" lang="en-US" sz="28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"Todo tempero líquido obtido a partir de caldos e condimentos com função de complementar, enriquecer e nomear um determinado prato"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 txBox="1"/>
          <p:nvPr/>
        </p:nvSpPr>
        <p:spPr>
          <a:xfrm>
            <a:off x="-3225845" y="482784"/>
            <a:ext cx="170754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9"/>
              <a:buFont typeface="Arial"/>
              <a:buNone/>
            </a:pPr>
            <a:r>
              <a:rPr b="1" i="0" lang="en-US" sz="552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MOLHOS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/>
        </p:nvSpPr>
        <p:spPr>
          <a:xfrm>
            <a:off x="925626" y="2247940"/>
            <a:ext cx="16436700" cy="7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rPr b="0" i="0" lang="en-US" sz="413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•Aplicado aos molhos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rPr b="0" i="0" lang="en-US" sz="413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–Duas propriedades: viscosidade e pressão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rPr b="0" i="0" lang="en-US" sz="413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a. Uma propriedade mensurável de qualquer líquido e descreve a velocidade com que esse líquido se escoa em um tubo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rPr b="0" i="0" lang="en-US" sz="413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b.A força aplicada para fazê-lo fluir.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t/>
            </a:r>
            <a:endParaRPr b="0" i="0" sz="413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7"/>
              <a:buFont typeface="Arial"/>
              <a:buNone/>
            </a:pPr>
            <a:r>
              <a:rPr b="0" i="0" lang="en-US" sz="413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•Geralmente queremos um molho que escorra facilmente do recipiente e que cubra um alimento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4043038" y="782422"/>
            <a:ext cx="10201924" cy="1051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3"/>
              <a:buFont typeface="Arial"/>
              <a:buNone/>
            </a:pPr>
            <a:r>
              <a:rPr b="0" i="0" lang="en-US" sz="628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GROSSO/TEXTURA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/>
          <p:nvPr/>
        </p:nvSpPr>
        <p:spPr>
          <a:xfrm>
            <a:off x="13149559" y="2132358"/>
            <a:ext cx="2926223" cy="3011142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1615412" y="2132358"/>
            <a:ext cx="2926223" cy="3011142"/>
          </a:xfrm>
          <a:prstGeom prst="rect">
            <a:avLst/>
          </a:prstGeom>
          <a:solidFill>
            <a:srgbClr val="FF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7371237" y="2132358"/>
            <a:ext cx="2926223" cy="3011142"/>
          </a:xfrm>
          <a:prstGeom prst="rect">
            <a:avLst/>
          </a:prstGeom>
          <a:solidFill>
            <a:srgbClr val="FFE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2438298" y="87849"/>
            <a:ext cx="12771216" cy="1776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4"/>
              <a:buFont typeface="Arial"/>
              <a:buNone/>
            </a:pPr>
            <a:r>
              <a:rPr b="0" i="0" lang="en-US" sz="506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BASES COMUNS DA CULINÁRIA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64"/>
              <a:buFont typeface="Arial"/>
              <a:buNone/>
            </a:pPr>
            <a:r>
              <a:rPr b="0" i="0" lang="en-US" sz="506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1367048" y="5050631"/>
            <a:ext cx="3422949" cy="4347182"/>
            <a:chOff x="0" y="-123825"/>
            <a:chExt cx="4563932" cy="57962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0" y="-123825"/>
              <a:ext cx="4563932" cy="825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301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6"/>
            <p:cNvSpPr txBox="1"/>
            <p:nvPr/>
          </p:nvSpPr>
          <p:spPr>
            <a:xfrm>
              <a:off x="0" y="811307"/>
              <a:ext cx="4563932" cy="4861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Ossos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Vitela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Porco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Frango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Caça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Vísceras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39"/>
                <a:buFont typeface="Arial"/>
                <a:buNone/>
              </a:pPr>
              <a:r>
                <a:rPr b="0" i="0" lang="en-US" sz="243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Legumes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6"/>
          <p:cNvGrpSpPr/>
          <p:nvPr/>
        </p:nvGrpSpPr>
        <p:grpSpPr>
          <a:xfrm>
            <a:off x="7350352" y="5064919"/>
            <a:ext cx="2947108" cy="4655881"/>
            <a:chOff x="0" y="-104775"/>
            <a:chExt cx="3929477" cy="6207842"/>
          </a:xfrm>
        </p:grpSpPr>
        <p:sp>
          <p:nvSpPr>
            <p:cNvPr id="121" name="Google Shape;121;p26"/>
            <p:cNvSpPr txBox="1"/>
            <p:nvPr/>
          </p:nvSpPr>
          <p:spPr>
            <a:xfrm>
              <a:off x="0" y="-104775"/>
              <a:ext cx="3929477" cy="709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6"/>
            <p:cNvSpPr txBox="1"/>
            <p:nvPr/>
          </p:nvSpPr>
          <p:spPr>
            <a:xfrm>
              <a:off x="0" y="690835"/>
              <a:ext cx="3929477" cy="5412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Orégano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Louro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Cominho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Noz Moscada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Pimenta do Reino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Buque garni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Mirepoix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Marinadas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Salmoura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6"/>
          <p:cNvGrpSpPr/>
          <p:nvPr/>
        </p:nvGrpSpPr>
        <p:grpSpPr>
          <a:xfrm>
            <a:off x="12697595" y="5403802"/>
            <a:ext cx="3830151" cy="3077856"/>
            <a:chOff x="0" y="-133350"/>
            <a:chExt cx="5106868" cy="4103808"/>
          </a:xfrm>
        </p:grpSpPr>
        <p:sp>
          <p:nvSpPr>
            <p:cNvPr id="124" name="Google Shape;124;p26"/>
            <p:cNvSpPr txBox="1"/>
            <p:nvPr/>
          </p:nvSpPr>
          <p:spPr>
            <a:xfrm>
              <a:off x="0" y="-133350"/>
              <a:ext cx="5106868" cy="919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337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6"/>
            <p:cNvSpPr txBox="1"/>
            <p:nvPr/>
          </p:nvSpPr>
          <p:spPr>
            <a:xfrm>
              <a:off x="0" y="893978"/>
              <a:ext cx="5106868" cy="307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2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29"/>
                <a:buFont typeface="Arial"/>
                <a:buNone/>
              </a:pPr>
              <a:r>
                <a:rPr b="0" i="0" lang="en-US" sz="272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Água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29"/>
                <a:buFont typeface="Arial"/>
                <a:buNone/>
              </a:pPr>
              <a:r>
                <a:rPr b="0" i="0" lang="en-US" sz="272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Vinho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29"/>
                <a:buFont typeface="Arial"/>
                <a:buNone/>
              </a:pPr>
              <a:r>
                <a:rPr b="0" i="0" lang="en-US" sz="272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Leite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72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29"/>
                <a:buFont typeface="Arial"/>
                <a:buNone/>
              </a:pPr>
              <a:r>
                <a:rPr b="0" i="0" lang="en-US" sz="2729" u="none" cap="none" strike="noStrike">
                  <a:solidFill>
                    <a:srgbClr val="F6F7F1"/>
                  </a:solidFill>
                  <a:latin typeface="Arial"/>
                  <a:ea typeface="Arial"/>
                  <a:cs typeface="Arial"/>
                  <a:sym typeface="Arial"/>
                </a:rPr>
                <a:t>Sucos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6"/>
          <p:cNvSpPr txBox="1"/>
          <p:nvPr/>
        </p:nvSpPr>
        <p:spPr>
          <a:xfrm>
            <a:off x="1615412" y="2928525"/>
            <a:ext cx="2926223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COMPONENTE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NUTRITIVO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7371237" y="2928525"/>
            <a:ext cx="2926223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COMPONENTE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AROMÁTICO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13149559" y="3054168"/>
            <a:ext cx="2926223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COMPONENTE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LÍQUIDO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-909822" y="215783"/>
            <a:ext cx="7808928" cy="8129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9"/>
              <a:buFont typeface="Arial"/>
              <a:buNone/>
            </a:pPr>
            <a:r>
              <a:rPr b="0" i="0" lang="en-US" sz="480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PRODUZIR: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1028700" y="4439999"/>
            <a:ext cx="6632110" cy="4399011"/>
          </a:xfrm>
          <a:custGeom>
            <a:rect b="b" l="l" r="r" t="t"/>
            <a:pathLst>
              <a:path extrusionOk="0" h="1913890" w="2885451">
                <a:moveTo>
                  <a:pt x="2760991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760991" y="0"/>
                </a:lnTo>
                <a:cubicBezTo>
                  <a:pt x="2829571" y="0"/>
                  <a:pt x="2885451" y="55880"/>
                  <a:pt x="2885451" y="124460"/>
                </a:cubicBezTo>
                <a:lnTo>
                  <a:pt x="2885451" y="1789430"/>
                </a:lnTo>
                <a:cubicBezTo>
                  <a:pt x="2885451" y="1858010"/>
                  <a:pt x="2829571" y="1913890"/>
                  <a:pt x="2760991" y="1913890"/>
                </a:cubicBezTo>
                <a:close/>
              </a:path>
            </a:pathLst>
          </a:custGeom>
          <a:solidFill>
            <a:srgbClr val="E6D7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7"/>
          <p:cNvGrpSpPr/>
          <p:nvPr/>
        </p:nvGrpSpPr>
        <p:grpSpPr>
          <a:xfrm>
            <a:off x="9029700" y="3556893"/>
            <a:ext cx="8229600" cy="1020804"/>
            <a:chOff x="0" y="0"/>
            <a:chExt cx="6350000" cy="787658"/>
          </a:xfrm>
        </p:grpSpPr>
        <p:sp>
          <p:nvSpPr>
            <p:cNvPr id="136" name="Google Shape;136;p27"/>
            <p:cNvSpPr/>
            <p:nvPr/>
          </p:nvSpPr>
          <p:spPr>
            <a:xfrm>
              <a:off x="72390" y="72390"/>
              <a:ext cx="6205220" cy="642878"/>
            </a:xfrm>
            <a:custGeom>
              <a:rect b="b" l="l" r="r" t="t"/>
              <a:pathLst>
                <a:path extrusionOk="0" h="642878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42878"/>
                  </a:lnTo>
                  <a:lnTo>
                    <a:pt x="0" y="64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>
              <a:noFill/>
            </a:ln>
          </p:spPr>
        </p:sp>
        <p:sp>
          <p:nvSpPr>
            <p:cNvPr id="137" name="Google Shape;137;p27"/>
            <p:cNvSpPr/>
            <p:nvPr/>
          </p:nvSpPr>
          <p:spPr>
            <a:xfrm>
              <a:off x="0" y="0"/>
              <a:ext cx="6350000" cy="787658"/>
            </a:xfrm>
            <a:custGeom>
              <a:rect b="b" l="l" r="r" t="t"/>
              <a:pathLst>
                <a:path extrusionOk="0" h="787658" w="6350000">
                  <a:moveTo>
                    <a:pt x="6205220" y="642878"/>
                  </a:moveTo>
                  <a:lnTo>
                    <a:pt x="6350000" y="642878"/>
                  </a:lnTo>
                  <a:lnTo>
                    <a:pt x="6350000" y="787658"/>
                  </a:lnTo>
                  <a:lnTo>
                    <a:pt x="6205220" y="787658"/>
                  </a:lnTo>
                  <a:lnTo>
                    <a:pt x="6205220" y="6428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2878"/>
                  </a:lnTo>
                  <a:lnTo>
                    <a:pt x="0" y="642878"/>
                  </a:lnTo>
                  <a:lnTo>
                    <a:pt x="0" y="144780"/>
                  </a:lnTo>
                  <a:close/>
                  <a:moveTo>
                    <a:pt x="0" y="642878"/>
                  </a:moveTo>
                  <a:lnTo>
                    <a:pt x="144780" y="642878"/>
                  </a:lnTo>
                  <a:lnTo>
                    <a:pt x="144780" y="787658"/>
                  </a:lnTo>
                  <a:lnTo>
                    <a:pt x="0" y="787658"/>
                  </a:lnTo>
                  <a:lnTo>
                    <a:pt x="0" y="642878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42878"/>
                  </a:lnTo>
                  <a:lnTo>
                    <a:pt x="6205220" y="642878"/>
                  </a:lnTo>
                  <a:lnTo>
                    <a:pt x="6205220" y="144780"/>
                  </a:lnTo>
                  <a:close/>
                  <a:moveTo>
                    <a:pt x="144780" y="642878"/>
                  </a:moveTo>
                  <a:lnTo>
                    <a:pt x="6205220" y="642878"/>
                  </a:lnTo>
                  <a:lnTo>
                    <a:pt x="6205220" y="787658"/>
                  </a:lnTo>
                  <a:lnTo>
                    <a:pt x="144780" y="787658"/>
                  </a:lnTo>
                  <a:lnTo>
                    <a:pt x="144780" y="642878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8D0D8"/>
            </a:solidFill>
            <a:ln>
              <a:noFill/>
            </a:ln>
          </p:spPr>
        </p:sp>
      </p:grpSp>
      <p:grpSp>
        <p:nvGrpSpPr>
          <p:cNvPr id="138" name="Google Shape;138;p27"/>
          <p:cNvGrpSpPr/>
          <p:nvPr/>
        </p:nvGrpSpPr>
        <p:grpSpPr>
          <a:xfrm>
            <a:off x="9029700" y="5143500"/>
            <a:ext cx="8229600" cy="1020804"/>
            <a:chOff x="0" y="0"/>
            <a:chExt cx="6350000" cy="787658"/>
          </a:xfrm>
        </p:grpSpPr>
        <p:sp>
          <p:nvSpPr>
            <p:cNvPr id="139" name="Google Shape;139;p27"/>
            <p:cNvSpPr/>
            <p:nvPr/>
          </p:nvSpPr>
          <p:spPr>
            <a:xfrm>
              <a:off x="72390" y="72390"/>
              <a:ext cx="6205220" cy="642878"/>
            </a:xfrm>
            <a:custGeom>
              <a:rect b="b" l="l" r="r" t="t"/>
              <a:pathLst>
                <a:path extrusionOk="0" h="642878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42878"/>
                  </a:lnTo>
                  <a:lnTo>
                    <a:pt x="0" y="64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>
              <a:noFill/>
            </a:ln>
          </p:spPr>
        </p:sp>
        <p:sp>
          <p:nvSpPr>
            <p:cNvPr id="140" name="Google Shape;140;p27"/>
            <p:cNvSpPr/>
            <p:nvPr/>
          </p:nvSpPr>
          <p:spPr>
            <a:xfrm>
              <a:off x="0" y="0"/>
              <a:ext cx="6350000" cy="787658"/>
            </a:xfrm>
            <a:custGeom>
              <a:rect b="b" l="l" r="r" t="t"/>
              <a:pathLst>
                <a:path extrusionOk="0" h="787658" w="6350000">
                  <a:moveTo>
                    <a:pt x="6205220" y="642878"/>
                  </a:moveTo>
                  <a:lnTo>
                    <a:pt x="6350000" y="642878"/>
                  </a:lnTo>
                  <a:lnTo>
                    <a:pt x="6350000" y="787658"/>
                  </a:lnTo>
                  <a:lnTo>
                    <a:pt x="6205220" y="787658"/>
                  </a:lnTo>
                  <a:lnTo>
                    <a:pt x="6205220" y="6428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2878"/>
                  </a:lnTo>
                  <a:lnTo>
                    <a:pt x="0" y="642878"/>
                  </a:lnTo>
                  <a:lnTo>
                    <a:pt x="0" y="144780"/>
                  </a:lnTo>
                  <a:close/>
                  <a:moveTo>
                    <a:pt x="0" y="642878"/>
                  </a:moveTo>
                  <a:lnTo>
                    <a:pt x="144780" y="642878"/>
                  </a:lnTo>
                  <a:lnTo>
                    <a:pt x="144780" y="787658"/>
                  </a:lnTo>
                  <a:lnTo>
                    <a:pt x="0" y="787658"/>
                  </a:lnTo>
                  <a:lnTo>
                    <a:pt x="0" y="642878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42878"/>
                  </a:lnTo>
                  <a:lnTo>
                    <a:pt x="6205220" y="642878"/>
                  </a:lnTo>
                  <a:lnTo>
                    <a:pt x="6205220" y="144780"/>
                  </a:lnTo>
                  <a:close/>
                  <a:moveTo>
                    <a:pt x="144780" y="642878"/>
                  </a:moveTo>
                  <a:lnTo>
                    <a:pt x="6205220" y="642878"/>
                  </a:lnTo>
                  <a:lnTo>
                    <a:pt x="6205220" y="787658"/>
                  </a:lnTo>
                  <a:lnTo>
                    <a:pt x="144780" y="787658"/>
                  </a:lnTo>
                  <a:lnTo>
                    <a:pt x="144780" y="642878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8D0D8"/>
            </a:solidFill>
            <a:ln>
              <a:noFill/>
            </a:ln>
          </p:spPr>
        </p:sp>
      </p:grpSp>
      <p:grpSp>
        <p:nvGrpSpPr>
          <p:cNvPr id="141" name="Google Shape;141;p27"/>
          <p:cNvGrpSpPr/>
          <p:nvPr/>
        </p:nvGrpSpPr>
        <p:grpSpPr>
          <a:xfrm>
            <a:off x="9029700" y="6681895"/>
            <a:ext cx="8229600" cy="1020804"/>
            <a:chOff x="0" y="0"/>
            <a:chExt cx="6350000" cy="787658"/>
          </a:xfrm>
        </p:grpSpPr>
        <p:sp>
          <p:nvSpPr>
            <p:cNvPr id="142" name="Google Shape;142;p27"/>
            <p:cNvSpPr/>
            <p:nvPr/>
          </p:nvSpPr>
          <p:spPr>
            <a:xfrm>
              <a:off x="72390" y="72390"/>
              <a:ext cx="6205220" cy="642878"/>
            </a:xfrm>
            <a:custGeom>
              <a:rect b="b" l="l" r="r" t="t"/>
              <a:pathLst>
                <a:path extrusionOk="0" h="642878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42878"/>
                  </a:lnTo>
                  <a:lnTo>
                    <a:pt x="0" y="64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>
              <a:noFill/>
            </a:ln>
          </p:spPr>
        </p:sp>
        <p:sp>
          <p:nvSpPr>
            <p:cNvPr id="143" name="Google Shape;143;p27"/>
            <p:cNvSpPr/>
            <p:nvPr/>
          </p:nvSpPr>
          <p:spPr>
            <a:xfrm>
              <a:off x="0" y="0"/>
              <a:ext cx="6350000" cy="787658"/>
            </a:xfrm>
            <a:custGeom>
              <a:rect b="b" l="l" r="r" t="t"/>
              <a:pathLst>
                <a:path extrusionOk="0" h="787658" w="6350000">
                  <a:moveTo>
                    <a:pt x="6205220" y="642878"/>
                  </a:moveTo>
                  <a:lnTo>
                    <a:pt x="6350000" y="642878"/>
                  </a:lnTo>
                  <a:lnTo>
                    <a:pt x="6350000" y="787658"/>
                  </a:lnTo>
                  <a:lnTo>
                    <a:pt x="6205220" y="787658"/>
                  </a:lnTo>
                  <a:lnTo>
                    <a:pt x="6205220" y="6428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2878"/>
                  </a:lnTo>
                  <a:lnTo>
                    <a:pt x="0" y="642878"/>
                  </a:lnTo>
                  <a:lnTo>
                    <a:pt x="0" y="144780"/>
                  </a:lnTo>
                  <a:close/>
                  <a:moveTo>
                    <a:pt x="0" y="642878"/>
                  </a:moveTo>
                  <a:lnTo>
                    <a:pt x="144780" y="642878"/>
                  </a:lnTo>
                  <a:lnTo>
                    <a:pt x="144780" y="787658"/>
                  </a:lnTo>
                  <a:lnTo>
                    <a:pt x="0" y="787658"/>
                  </a:lnTo>
                  <a:lnTo>
                    <a:pt x="0" y="642878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42878"/>
                  </a:lnTo>
                  <a:lnTo>
                    <a:pt x="6205220" y="642878"/>
                  </a:lnTo>
                  <a:lnTo>
                    <a:pt x="6205220" y="144780"/>
                  </a:lnTo>
                  <a:close/>
                  <a:moveTo>
                    <a:pt x="144780" y="642878"/>
                  </a:moveTo>
                  <a:lnTo>
                    <a:pt x="6205220" y="642878"/>
                  </a:lnTo>
                  <a:lnTo>
                    <a:pt x="6205220" y="787658"/>
                  </a:lnTo>
                  <a:lnTo>
                    <a:pt x="144780" y="787658"/>
                  </a:lnTo>
                  <a:lnTo>
                    <a:pt x="144780" y="642878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8D0D8"/>
            </a:solidFill>
            <a:ln>
              <a:noFill/>
            </a:ln>
          </p:spPr>
        </p:sp>
      </p:grpSp>
      <p:grpSp>
        <p:nvGrpSpPr>
          <p:cNvPr id="144" name="Google Shape;144;p27"/>
          <p:cNvGrpSpPr/>
          <p:nvPr/>
        </p:nvGrpSpPr>
        <p:grpSpPr>
          <a:xfrm>
            <a:off x="9029700" y="8237496"/>
            <a:ext cx="8229600" cy="1020804"/>
            <a:chOff x="0" y="0"/>
            <a:chExt cx="6350000" cy="787658"/>
          </a:xfrm>
        </p:grpSpPr>
        <p:sp>
          <p:nvSpPr>
            <p:cNvPr id="145" name="Google Shape;145;p27"/>
            <p:cNvSpPr/>
            <p:nvPr/>
          </p:nvSpPr>
          <p:spPr>
            <a:xfrm>
              <a:off x="72390" y="72390"/>
              <a:ext cx="6205220" cy="642878"/>
            </a:xfrm>
            <a:custGeom>
              <a:rect b="b" l="l" r="r" t="t"/>
              <a:pathLst>
                <a:path extrusionOk="0" h="642878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42878"/>
                  </a:lnTo>
                  <a:lnTo>
                    <a:pt x="0" y="64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2"/>
            </a:solidFill>
            <a:ln>
              <a:noFill/>
            </a:ln>
          </p:spPr>
        </p:sp>
        <p:sp>
          <p:nvSpPr>
            <p:cNvPr id="146" name="Google Shape;146;p27"/>
            <p:cNvSpPr/>
            <p:nvPr/>
          </p:nvSpPr>
          <p:spPr>
            <a:xfrm>
              <a:off x="0" y="0"/>
              <a:ext cx="6350000" cy="787658"/>
            </a:xfrm>
            <a:custGeom>
              <a:rect b="b" l="l" r="r" t="t"/>
              <a:pathLst>
                <a:path extrusionOk="0" h="787658" w="6350000">
                  <a:moveTo>
                    <a:pt x="6205220" y="642878"/>
                  </a:moveTo>
                  <a:lnTo>
                    <a:pt x="6350000" y="642878"/>
                  </a:lnTo>
                  <a:lnTo>
                    <a:pt x="6350000" y="787658"/>
                  </a:lnTo>
                  <a:lnTo>
                    <a:pt x="6205220" y="787658"/>
                  </a:lnTo>
                  <a:lnTo>
                    <a:pt x="6205220" y="6428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2878"/>
                  </a:lnTo>
                  <a:lnTo>
                    <a:pt x="0" y="642878"/>
                  </a:lnTo>
                  <a:lnTo>
                    <a:pt x="0" y="144780"/>
                  </a:lnTo>
                  <a:close/>
                  <a:moveTo>
                    <a:pt x="0" y="642878"/>
                  </a:moveTo>
                  <a:lnTo>
                    <a:pt x="144780" y="642878"/>
                  </a:lnTo>
                  <a:lnTo>
                    <a:pt x="144780" y="787658"/>
                  </a:lnTo>
                  <a:lnTo>
                    <a:pt x="0" y="787658"/>
                  </a:lnTo>
                  <a:lnTo>
                    <a:pt x="0" y="642878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42878"/>
                  </a:lnTo>
                  <a:lnTo>
                    <a:pt x="6205220" y="642878"/>
                  </a:lnTo>
                  <a:lnTo>
                    <a:pt x="6205220" y="144780"/>
                  </a:lnTo>
                  <a:close/>
                  <a:moveTo>
                    <a:pt x="144780" y="642878"/>
                  </a:moveTo>
                  <a:lnTo>
                    <a:pt x="6205220" y="642878"/>
                  </a:lnTo>
                  <a:lnTo>
                    <a:pt x="6205220" y="787658"/>
                  </a:lnTo>
                  <a:lnTo>
                    <a:pt x="144780" y="787658"/>
                  </a:lnTo>
                  <a:lnTo>
                    <a:pt x="144780" y="642878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8D0D8"/>
            </a:solidFill>
            <a:ln>
              <a:noFill/>
            </a:ln>
          </p:spPr>
        </p:sp>
      </p:grpSp>
      <p:sp>
        <p:nvSpPr>
          <p:cNvPr id="147" name="Google Shape;147;p27"/>
          <p:cNvSpPr txBox="1"/>
          <p:nvPr/>
        </p:nvSpPr>
        <p:spPr>
          <a:xfrm>
            <a:off x="4826532" y="1772373"/>
            <a:ext cx="5668557" cy="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1"/>
              <a:buFont typeface="Arial"/>
              <a:buNone/>
            </a:pPr>
            <a:r>
              <a:rPr b="0" i="0" lang="en-US" sz="349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BASES DA COZINHA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181" y="1740017"/>
            <a:ext cx="2460018" cy="181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16380">
            <a:off x="7502782" y="3587179"/>
            <a:ext cx="1586200" cy="15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9121" y="4993585"/>
            <a:ext cx="1586200" cy="15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9121" y="6470714"/>
            <a:ext cx="1586200" cy="15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22952">
            <a:off x="7502782" y="7735449"/>
            <a:ext cx="1586200" cy="15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1138638" y="4567619"/>
            <a:ext cx="6412234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FUNDOS BÁSICOS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FUNDOS GORDUROSOS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ESPESSANTES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EMBELEZADORES OU MELHORADORES DE SABOR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9017157" y="3580567"/>
            <a:ext cx="8229600" cy="935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À BASE DE CARNE, FRANGO, PEIXE, LEGUMES, CAÇA, CONDIMENTOS E ÁGUA. COZIMENTO LENTO E REGULAR, REDUZINDO O VOLUME DE ÁGUA = LÍQUIDO MAIS ESPESSO E CONCENTRADO.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8756583" y="5290368"/>
            <a:ext cx="8477631" cy="679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MANTEIGA DERRETIDA E MANTEIGA CLARIFICADA, ÓLEOS VEGETAIS E AZEITE.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9029700" y="6994517"/>
            <a:ext cx="8204514" cy="34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2"/>
              <a:buFont typeface="Arial"/>
              <a:buNone/>
            </a:pPr>
            <a:r>
              <a:rPr b="0" i="0" lang="en-US" sz="201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ROUX, OVOS, SANGUE, AMIDOS, CREME DE LEITE, GELATINA.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8955187" y="8518654"/>
            <a:ext cx="8418413" cy="320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MANTEIGAS COMPOSTAS, CORANTES, NATA, CREME DE LEITE.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38377" r="9752" t="0"/>
          <a:stretch/>
        </p:blipFill>
        <p:spPr>
          <a:xfrm>
            <a:off x="10455404" y="6135"/>
            <a:ext cx="8033125" cy="1031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-358773" y="1493020"/>
            <a:ext cx="10414672" cy="1663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Cebola brullé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https://www.youtube.com/watch?v=1_D2RZpJ7C8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40465" y="2931978"/>
            <a:ext cx="8416195" cy="917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None/>
            </a:pPr>
            <a:r>
              <a:rPr b="1" i="0" lang="en-US" sz="2656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Cebola piqué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None/>
            </a:pPr>
            <a:r>
              <a:rPr b="0" i="0" lang="en-US" sz="2656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www.youtube.com/watch?v=fYDUunUU_cs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-358773" y="4703901"/>
            <a:ext cx="11176661" cy="822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61"/>
              <a:buFont typeface="Arial"/>
              <a:buNone/>
            </a:pPr>
            <a:r>
              <a:rPr b="1" i="0" lang="en-US" sz="2361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Bouquet Garni: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61"/>
              <a:buFont typeface="Arial"/>
              <a:buNone/>
            </a:pPr>
            <a:r>
              <a:rPr b="0" i="0" lang="en-US" sz="2361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http://www.youtube.com/watch?v=bh4mMcs9CPM&amp;feature=related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86728" y="6352180"/>
            <a:ext cx="9485658" cy="1451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7"/>
              <a:buFont typeface="Arial"/>
              <a:buNone/>
            </a:pPr>
            <a:r>
              <a:rPr b="1" i="0" lang="en-US" sz="27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Mirepoix: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7"/>
              <a:buFont typeface="Arial"/>
              <a:buNone/>
            </a:pPr>
            <a:r>
              <a:rPr b="0" i="0" lang="en-US" sz="27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50% cebola; 25% salsão; 25% cenoura. Agregar sabor, nutrientes e coloração às preparações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242550" y="8456709"/>
            <a:ext cx="9813349" cy="998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r>
              <a:rPr b="1" i="0" lang="en-US" sz="2905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Sachet d’épices: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r>
              <a:rPr b="0" i="0" lang="en-US" sz="2905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http://www.youtube.com/watch?v=r6vgNthvV58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173" name="Google Shape;173;p29"/>
            <p:cNvPicPr preferRelativeResize="0"/>
            <p:nvPr/>
          </p:nvPicPr>
          <p:blipFill rotWithShape="1">
            <a:blip r:embed="rId3">
              <a:alphaModFix/>
            </a:blip>
            <a:srcRect b="0" l="5227" r="5226" t="0"/>
            <a:stretch/>
          </p:blipFill>
          <p:spPr>
            <a:xfrm>
              <a:off x="0" y="0"/>
              <a:ext cx="12128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9"/>
            <p:cNvPicPr preferRelativeResize="0"/>
            <p:nvPr/>
          </p:nvPicPr>
          <p:blipFill rotWithShape="1">
            <a:blip r:embed="rId4">
              <a:alphaModFix/>
            </a:blip>
            <a:srcRect b="0" l="20598" r="20598" t="0"/>
            <a:stretch/>
          </p:blipFill>
          <p:spPr>
            <a:xfrm>
              <a:off x="12255500" y="0"/>
              <a:ext cx="121285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29"/>
          <p:cNvSpPr txBox="1"/>
          <p:nvPr/>
        </p:nvSpPr>
        <p:spPr>
          <a:xfrm>
            <a:off x="-565396" y="89432"/>
            <a:ext cx="10452770" cy="939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8"/>
              <a:buFont typeface="Arial"/>
              <a:buNone/>
            </a:pPr>
            <a:r>
              <a:rPr b="1" i="0" lang="en-US" sz="55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TUDO ISSO PERMITE...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8609353" y="15374"/>
            <a:ext cx="9678647" cy="10133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60"/>
              <a:buFont typeface="Arial"/>
              <a:buNone/>
            </a:pPr>
            <a:r>
              <a:rPr b="0" i="0" lang="en-US" sz="596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0" y="8389352"/>
            <a:ext cx="8418593" cy="868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84"/>
              <a:buFont typeface="Arial"/>
              <a:buNone/>
            </a:pPr>
            <a:r>
              <a:rPr b="0" i="0" lang="en-US" sz="518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CALDOS E SOPAS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/>
        </p:nvSpPr>
        <p:spPr>
          <a:xfrm>
            <a:off x="644915" y="631702"/>
            <a:ext cx="8351492" cy="881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43"/>
              <a:buFont typeface="Arial"/>
              <a:buNone/>
            </a:pPr>
            <a:r>
              <a:rPr b="0" i="0" lang="en-US" sz="514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 BÁSICOS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-1311410" y="3541862"/>
            <a:ext cx="12264142" cy="4910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 escuro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 claro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 emulsionados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 de tomate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 ácidos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 frios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 contemporâneos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4"/>
              <a:buFont typeface="Arial"/>
              <a:buNone/>
            </a:pPr>
            <a:r>
              <a:rPr b="0" i="0" lang="en-US" sz="352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Molhos à base de manteiga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25726" r="19069" t="0"/>
          <a:stretch/>
        </p:blipFill>
        <p:spPr>
          <a:xfrm>
            <a:off x="9953713" y="-628217"/>
            <a:ext cx="8334287" cy="1132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 rotWithShape="1">
          <a:blip r:embed="rId4">
            <a:alphaModFix amt="37000"/>
          </a:blip>
          <a:srcRect b="0" l="0" r="0" t="0"/>
          <a:stretch/>
        </p:blipFill>
        <p:spPr>
          <a:xfrm>
            <a:off x="16335223" y="0"/>
            <a:ext cx="1952777" cy="181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6C38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1024868" y="1363379"/>
            <a:ext cx="8531052" cy="2776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4"/>
              <a:buFont typeface="Arial"/>
              <a:buNone/>
            </a:pPr>
            <a:r>
              <a:rPr b="1" i="0" lang="en-US" sz="525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DIFERENÇAS ENTRE  FUNDOS BÁSICOS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1533727" y="4902839"/>
            <a:ext cx="7059545" cy="2929015"/>
          </a:xfrm>
          <a:custGeom>
            <a:rect b="b" l="l" r="r" t="t"/>
            <a:pathLst>
              <a:path extrusionOk="0" h="1145869" w="2761786">
                <a:moveTo>
                  <a:pt x="2637325" y="1145869"/>
                </a:moveTo>
                <a:lnTo>
                  <a:pt x="124460" y="1145869"/>
                </a:lnTo>
                <a:cubicBezTo>
                  <a:pt x="55880" y="1145869"/>
                  <a:pt x="0" y="1089989"/>
                  <a:pt x="0" y="102140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637326" y="0"/>
                </a:lnTo>
                <a:cubicBezTo>
                  <a:pt x="2705906" y="0"/>
                  <a:pt x="2761786" y="55880"/>
                  <a:pt x="2761786" y="124460"/>
                </a:cubicBezTo>
                <a:lnTo>
                  <a:pt x="2761786" y="1021409"/>
                </a:lnTo>
                <a:cubicBezTo>
                  <a:pt x="2761786" y="1089989"/>
                  <a:pt x="2705906" y="1145869"/>
                  <a:pt x="2637326" y="1145869"/>
                </a:cubicBezTo>
                <a:close/>
              </a:path>
            </a:pathLst>
          </a:custGeom>
          <a:solidFill>
            <a:srgbClr val="FFBD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571078" y="5607163"/>
            <a:ext cx="8984842" cy="900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5"/>
              <a:buFont typeface="Arial"/>
              <a:buNone/>
            </a:pPr>
            <a:r>
              <a:rPr b="0" i="0" lang="en-US" sz="2575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 relacionado as cores e adição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5"/>
              <a:buFont typeface="Arial"/>
              <a:buNone/>
            </a:pPr>
            <a:r>
              <a:rPr b="0" i="0" lang="en-US" sz="2575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outros ingredientes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21655" r="25917" t="0"/>
          <a:stretch/>
        </p:blipFill>
        <p:spPr>
          <a:xfrm>
            <a:off x="10565342" y="0"/>
            <a:ext cx="7817554" cy="101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 amt="39000"/>
          </a:blip>
          <a:srcRect b="0" l="0" r="0" t="0"/>
          <a:stretch/>
        </p:blipFill>
        <p:spPr>
          <a:xfrm>
            <a:off x="16140793" y="-55618"/>
            <a:ext cx="2237014" cy="20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Laboratório e Cozinha Didática de PTCAN - Servidor FIZZ</dc:creator>
</cp:coreProperties>
</file>