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48" r:id="rId2"/>
    <p:sldId id="349" r:id="rId3"/>
    <p:sldId id="363" r:id="rId4"/>
    <p:sldId id="309" r:id="rId5"/>
    <p:sldId id="310" r:id="rId6"/>
    <p:sldId id="352" r:id="rId7"/>
    <p:sldId id="350" r:id="rId8"/>
    <p:sldId id="351" r:id="rId9"/>
    <p:sldId id="303" r:id="rId10"/>
    <p:sldId id="308" r:id="rId11"/>
    <p:sldId id="362" r:id="rId12"/>
    <p:sldId id="306" r:id="rId13"/>
    <p:sldId id="359" r:id="rId14"/>
    <p:sldId id="354" r:id="rId15"/>
    <p:sldId id="360" r:id="rId16"/>
    <p:sldId id="358" r:id="rId17"/>
    <p:sldId id="355" r:id="rId18"/>
    <p:sldId id="312" r:id="rId19"/>
    <p:sldId id="334" r:id="rId20"/>
    <p:sldId id="335" r:id="rId21"/>
    <p:sldId id="336" r:id="rId22"/>
    <p:sldId id="357" r:id="rId23"/>
    <p:sldId id="345" r:id="rId24"/>
    <p:sldId id="337" r:id="rId25"/>
    <p:sldId id="338" r:id="rId26"/>
    <p:sldId id="326" r:id="rId27"/>
    <p:sldId id="327" r:id="rId28"/>
    <p:sldId id="328" r:id="rId29"/>
    <p:sldId id="356" r:id="rId30"/>
    <p:sldId id="329" r:id="rId31"/>
    <p:sldId id="330" r:id="rId32"/>
    <p:sldId id="331" r:id="rId33"/>
    <p:sldId id="332" r:id="rId34"/>
    <p:sldId id="315" r:id="rId35"/>
    <p:sldId id="347" r:id="rId36"/>
    <p:sldId id="316" r:id="rId37"/>
    <p:sldId id="353" r:id="rId38"/>
    <p:sldId id="318" r:id="rId39"/>
    <p:sldId id="313" r:id="rId40"/>
    <p:sldId id="344" r:id="rId41"/>
    <p:sldId id="314" r:id="rId42"/>
    <p:sldId id="340" r:id="rId43"/>
    <p:sldId id="341" r:id="rId44"/>
    <p:sldId id="342" r:id="rId4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esar Romano" initials="CR" lastIdx="1" clrIdx="0">
    <p:extLst>
      <p:ext uri="{19B8F6BF-5375-455C-9EA6-DF929625EA0E}">
        <p15:presenceInfo xmlns:p15="http://schemas.microsoft.com/office/powerpoint/2012/main" userId="cdf68c7202c0725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03BB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Estilo Médio 2 - Ênfas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Estilo Médio 2 - Ênfas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73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F:\1.%20Backup%20-%20LME\ENVIADO%20PARA%20PUBLICA&#199;&#195;O\2.%20CONGRESSO\2017%20-%20SBTA%20-%20S&#227;o%20Paulo\Danilo\Apresenta&#231;&#227;o\Dados%20-%20Danilo\Tratamento%20Ciclo.xlsm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642213395590618"/>
          <c:y val="5.0925925925925923E-2"/>
          <c:w val="0.8265992490992613"/>
          <c:h val="0.74813283756197135"/>
        </c:manualLayout>
      </c:layout>
      <c:scatterChart>
        <c:scatterStyle val="lineMarker"/>
        <c:varyColors val="0"/>
        <c:ser>
          <c:idx val="1"/>
          <c:order val="0"/>
          <c:tx>
            <c:strRef>
              <c:f>'[Tratamento Ciclo.xlsm]Ciclos'!$E$5</c:f>
              <c:strCache>
                <c:ptCount val="1"/>
                <c:pt idx="0">
                  <c:v>ME-1</c:v>
                </c:pt>
              </c:strCache>
            </c:strRef>
          </c:tx>
          <c:spPr>
            <a:ln w="22225" cap="rnd">
              <a:solidFill>
                <a:srgbClr val="FF0000"/>
              </a:solidFill>
              <a:prstDash val="solid"/>
              <a:round/>
            </a:ln>
            <a:effectLst/>
          </c:spPr>
          <c:marker>
            <c:symbol val="squar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'[Tratamento Ciclo.xlsm]Ciclos'!$E$6:$E$14</c:f>
              <c:numCache>
                <c:formatCode>General</c:formatCode>
                <c:ptCount val="9"/>
                <c:pt idx="0">
                  <c:v>150</c:v>
                </c:pt>
                <c:pt idx="1">
                  <c:v>250</c:v>
                </c:pt>
                <c:pt idx="2">
                  <c:v>500</c:v>
                </c:pt>
                <c:pt idx="3">
                  <c:v>750</c:v>
                </c:pt>
                <c:pt idx="4">
                  <c:v>1000</c:v>
                </c:pt>
                <c:pt idx="5">
                  <c:v>750</c:v>
                </c:pt>
                <c:pt idx="6">
                  <c:v>500</c:v>
                </c:pt>
                <c:pt idx="7">
                  <c:v>250</c:v>
                </c:pt>
                <c:pt idx="8">
                  <c:v>150</c:v>
                </c:pt>
              </c:numCache>
            </c:numRef>
          </c:xVal>
          <c:yVal>
            <c:numRef>
              <c:f>'[Tratamento Ciclo.xlsm]Ciclos'!$F$6:$F$14</c:f>
              <c:numCache>
                <c:formatCode>0.00</c:formatCode>
                <c:ptCount val="9"/>
                <c:pt idx="0">
                  <c:v>0.55303658150337842</c:v>
                </c:pt>
                <c:pt idx="1">
                  <c:v>0.66762431376689191</c:v>
                </c:pt>
                <c:pt idx="2">
                  <c:v>0.76449316406250012</c:v>
                </c:pt>
                <c:pt idx="3">
                  <c:v>0.94296559979838712</c:v>
                </c:pt>
                <c:pt idx="4">
                  <c:v>0.93368369654605277</c:v>
                </c:pt>
                <c:pt idx="5">
                  <c:v>0.8931812183277027</c:v>
                </c:pt>
                <c:pt idx="6">
                  <c:v>0.73531436011904761</c:v>
                </c:pt>
                <c:pt idx="7">
                  <c:v>0.58487356085526321</c:v>
                </c:pt>
                <c:pt idx="8">
                  <c:v>0.43107466264204547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2F8-49AD-8057-46BC5937D8F0}"/>
            </c:ext>
          </c:extLst>
        </c:ser>
        <c:ser>
          <c:idx val="0"/>
          <c:order val="1"/>
          <c:tx>
            <c:strRef>
              <c:f>'[Tratamento Ciclo.xlsm]Ciclos'!$B$5</c:f>
              <c:strCache>
                <c:ptCount val="1"/>
                <c:pt idx="0">
                  <c:v>ML-1</c:v>
                </c:pt>
              </c:strCache>
            </c:strRef>
          </c:tx>
          <c:spPr>
            <a:ln w="22225" cap="rnd">
              <a:solidFill>
                <a:schemeClr val="tx1"/>
              </a:solidFill>
              <a:round/>
            </a:ln>
            <a:effectLst/>
          </c:spPr>
          <c:marker>
            <c:symbol val="diamond"/>
            <c:size val="7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xVal>
            <c:numRef>
              <c:f>'[Tratamento Ciclo.xlsm]Ciclos'!$B$6:$B$14</c:f>
              <c:numCache>
                <c:formatCode>General</c:formatCode>
                <c:ptCount val="9"/>
                <c:pt idx="0">
                  <c:v>150</c:v>
                </c:pt>
                <c:pt idx="1">
                  <c:v>250</c:v>
                </c:pt>
                <c:pt idx="2">
                  <c:v>500</c:v>
                </c:pt>
                <c:pt idx="3">
                  <c:v>750</c:v>
                </c:pt>
                <c:pt idx="4">
                  <c:v>1000</c:v>
                </c:pt>
                <c:pt idx="5">
                  <c:v>750</c:v>
                </c:pt>
                <c:pt idx="6">
                  <c:v>500</c:v>
                </c:pt>
                <c:pt idx="7">
                  <c:v>250</c:v>
                </c:pt>
                <c:pt idx="8">
                  <c:v>150</c:v>
                </c:pt>
              </c:numCache>
            </c:numRef>
          </c:xVal>
          <c:yVal>
            <c:numRef>
              <c:f>'[Tratamento Ciclo.xlsm]Ciclos'!$C$6:$C$14</c:f>
              <c:numCache>
                <c:formatCode>0.00</c:formatCode>
                <c:ptCount val="9"/>
                <c:pt idx="0">
                  <c:v>0.94440524193548403</c:v>
                </c:pt>
                <c:pt idx="1">
                  <c:v>0.99400745738636365</c:v>
                </c:pt>
                <c:pt idx="2">
                  <c:v>1.1929649939903848</c:v>
                </c:pt>
                <c:pt idx="3">
                  <c:v>1.3585039062499999</c:v>
                </c:pt>
                <c:pt idx="4">
                  <c:v>1.3091145833333333</c:v>
                </c:pt>
                <c:pt idx="5">
                  <c:v>1.3226384943181819</c:v>
                </c:pt>
                <c:pt idx="6">
                  <c:v>1.1580026726973685</c:v>
                </c:pt>
                <c:pt idx="7">
                  <c:v>0.92109103732638897</c:v>
                </c:pt>
                <c:pt idx="8">
                  <c:v>0.8856048583984375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2F8-49AD-8057-46BC5937D8F0}"/>
            </c:ext>
          </c:extLst>
        </c:ser>
        <c:ser>
          <c:idx val="3"/>
          <c:order val="2"/>
          <c:tx>
            <c:strRef>
              <c:f>'[Tratamento Ciclo.xlsm]Ciclos'!$K$5</c:f>
              <c:strCache>
                <c:ptCount val="1"/>
                <c:pt idx="0">
                  <c:v>ME-2</c:v>
                </c:pt>
              </c:strCache>
            </c:strRef>
          </c:tx>
          <c:spPr>
            <a:ln w="22225" cap="rnd">
              <a:solidFill>
                <a:srgbClr val="FF0000"/>
              </a:solidFill>
              <a:prstDash val="dash"/>
              <a:round/>
            </a:ln>
            <a:effectLst/>
          </c:spPr>
          <c:marker>
            <c:symbol val="square"/>
            <c:size val="5"/>
            <c:spPr>
              <a:noFill/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'[Tratamento Ciclo.xlsm]Ciclos'!$K$6:$K$14</c:f>
              <c:numCache>
                <c:formatCode>General</c:formatCode>
                <c:ptCount val="9"/>
                <c:pt idx="0">
                  <c:v>150</c:v>
                </c:pt>
                <c:pt idx="1">
                  <c:v>250</c:v>
                </c:pt>
                <c:pt idx="2">
                  <c:v>500</c:v>
                </c:pt>
                <c:pt idx="3">
                  <c:v>750</c:v>
                </c:pt>
                <c:pt idx="4">
                  <c:v>1000</c:v>
                </c:pt>
                <c:pt idx="5">
                  <c:v>750</c:v>
                </c:pt>
                <c:pt idx="6">
                  <c:v>500</c:v>
                </c:pt>
                <c:pt idx="7">
                  <c:v>250</c:v>
                </c:pt>
                <c:pt idx="8">
                  <c:v>150</c:v>
                </c:pt>
              </c:numCache>
            </c:numRef>
          </c:xVal>
          <c:yVal>
            <c:numRef>
              <c:f>'[Tratamento Ciclo.xlsm]Ciclos'!$L$6:$L$14</c:f>
              <c:numCache>
                <c:formatCode>0.00</c:formatCode>
                <c:ptCount val="9"/>
                <c:pt idx="0">
                  <c:v>0.68561157226562508</c:v>
                </c:pt>
                <c:pt idx="1">
                  <c:v>0.6682591488486842</c:v>
                </c:pt>
                <c:pt idx="2">
                  <c:v>0.79385357481060614</c:v>
                </c:pt>
                <c:pt idx="3">
                  <c:v>0.83009765625000009</c:v>
                </c:pt>
                <c:pt idx="4">
                  <c:v>0.88588378906250009</c:v>
                </c:pt>
                <c:pt idx="5">
                  <c:v>0.74933373235887102</c:v>
                </c:pt>
                <c:pt idx="6">
                  <c:v>0.71406250000000004</c:v>
                </c:pt>
                <c:pt idx="7">
                  <c:v>0.62002301897321432</c:v>
                </c:pt>
                <c:pt idx="8">
                  <c:v>0.53423426011029418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F2F8-49AD-8057-46BC5937D8F0}"/>
            </c:ext>
          </c:extLst>
        </c:ser>
        <c:ser>
          <c:idx val="2"/>
          <c:order val="3"/>
          <c:tx>
            <c:strRef>
              <c:f>'[Tratamento Ciclo.xlsm]Ciclos'!$H$5</c:f>
              <c:strCache>
                <c:ptCount val="1"/>
                <c:pt idx="0">
                  <c:v>ML-2</c:v>
                </c:pt>
              </c:strCache>
            </c:strRef>
          </c:tx>
          <c:spPr>
            <a:ln w="22225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diamond"/>
            <c:size val="6"/>
            <c:spPr>
              <a:noFill/>
              <a:ln w="12700">
                <a:solidFill>
                  <a:schemeClr val="tx1"/>
                </a:solidFill>
              </a:ln>
              <a:effectLst/>
            </c:spPr>
          </c:marker>
          <c:xVal>
            <c:numRef>
              <c:f>'[Tratamento Ciclo.xlsm]Ciclos'!$H$6:$H$14</c:f>
              <c:numCache>
                <c:formatCode>General</c:formatCode>
                <c:ptCount val="9"/>
                <c:pt idx="0">
                  <c:v>150</c:v>
                </c:pt>
                <c:pt idx="1">
                  <c:v>250</c:v>
                </c:pt>
                <c:pt idx="2">
                  <c:v>500</c:v>
                </c:pt>
                <c:pt idx="3">
                  <c:v>750</c:v>
                </c:pt>
                <c:pt idx="4">
                  <c:v>1000</c:v>
                </c:pt>
                <c:pt idx="5">
                  <c:v>750</c:v>
                </c:pt>
                <c:pt idx="6">
                  <c:v>500</c:v>
                </c:pt>
                <c:pt idx="7">
                  <c:v>250</c:v>
                </c:pt>
                <c:pt idx="8">
                  <c:v>150</c:v>
                </c:pt>
              </c:numCache>
            </c:numRef>
          </c:xVal>
          <c:yVal>
            <c:numRef>
              <c:f>'[Tratamento Ciclo.xlsm]Ciclos'!$I$6:$I$14</c:f>
              <c:numCache>
                <c:formatCode>0.00</c:formatCode>
                <c:ptCount val="9"/>
                <c:pt idx="0">
                  <c:v>1.34</c:v>
                </c:pt>
                <c:pt idx="1">
                  <c:v>1.5071302259290542</c:v>
                </c:pt>
                <c:pt idx="2">
                  <c:v>1.4761010742187501</c:v>
                </c:pt>
                <c:pt idx="3">
                  <c:v>1.5</c:v>
                </c:pt>
                <c:pt idx="4">
                  <c:v>1.6373983847128379</c:v>
                </c:pt>
                <c:pt idx="5">
                  <c:v>1.4591064453125</c:v>
                </c:pt>
                <c:pt idx="6">
                  <c:v>1.3253124999999999</c:v>
                </c:pt>
                <c:pt idx="7">
                  <c:v>1.3567187500000002</c:v>
                </c:pt>
                <c:pt idx="8">
                  <c:v>1.2384521484375002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F2F8-49AD-8057-46BC5937D8F0}"/>
            </c:ext>
          </c:extLst>
        </c:ser>
        <c:ser>
          <c:idx val="5"/>
          <c:order val="4"/>
          <c:tx>
            <c:strRef>
              <c:f>'[Tratamento Ciclo.xlsm]Ciclos'!$Q$5</c:f>
              <c:strCache>
                <c:ptCount val="1"/>
                <c:pt idx="0">
                  <c:v>ML-1*</c:v>
                </c:pt>
              </c:strCache>
            </c:strRef>
          </c:tx>
          <c:spPr>
            <a:ln w="22225">
              <a:solidFill>
                <a:srgbClr val="0070C0"/>
              </a:solidFill>
            </a:ln>
          </c:spPr>
          <c:marker>
            <c:symbol val="triangle"/>
            <c:size val="6"/>
            <c:spPr>
              <a:solidFill>
                <a:srgbClr val="0070C0"/>
              </a:solidFill>
              <a:ln>
                <a:noFill/>
              </a:ln>
            </c:spPr>
          </c:marker>
          <c:xVal>
            <c:numRef>
              <c:f>'[Tratamento Ciclo.xlsm]Ciclos'!$Q$6:$Q$14</c:f>
              <c:numCache>
                <c:formatCode>General</c:formatCode>
                <c:ptCount val="9"/>
                <c:pt idx="0">
                  <c:v>150</c:v>
                </c:pt>
                <c:pt idx="1">
                  <c:v>250</c:v>
                </c:pt>
                <c:pt idx="2">
                  <c:v>500</c:v>
                </c:pt>
                <c:pt idx="3">
                  <c:v>750</c:v>
                </c:pt>
                <c:pt idx="4">
                  <c:v>1000</c:v>
                </c:pt>
                <c:pt idx="5">
                  <c:v>750</c:v>
                </c:pt>
                <c:pt idx="6">
                  <c:v>500</c:v>
                </c:pt>
                <c:pt idx="7">
                  <c:v>250</c:v>
                </c:pt>
                <c:pt idx="8">
                  <c:v>150</c:v>
                </c:pt>
              </c:numCache>
            </c:numRef>
          </c:xVal>
          <c:yVal>
            <c:numRef>
              <c:f>'[Tratamento Ciclo.xlsm]Ciclos'!$R$6:$R$14</c:f>
              <c:numCache>
                <c:formatCode>0.00</c:formatCode>
                <c:ptCount val="9"/>
                <c:pt idx="0">
                  <c:v>0.7005563836348685</c:v>
                </c:pt>
                <c:pt idx="1">
                  <c:v>0.70742847339527037</c:v>
                </c:pt>
                <c:pt idx="2">
                  <c:v>0.85888767616421569</c:v>
                </c:pt>
                <c:pt idx="3">
                  <c:v>1.0509387600806452</c:v>
                </c:pt>
                <c:pt idx="4">
                  <c:v>1.0500189887152778</c:v>
                </c:pt>
                <c:pt idx="5">
                  <c:v>0.9471898129111842</c:v>
                </c:pt>
                <c:pt idx="6">
                  <c:v>0.80839177911931814</c:v>
                </c:pt>
                <c:pt idx="7">
                  <c:v>0.63707763671875006</c:v>
                </c:pt>
                <c:pt idx="8">
                  <c:v>0.70696244673295461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F2F8-49AD-8057-46BC5937D8F0}"/>
            </c:ext>
          </c:extLst>
        </c:ser>
        <c:ser>
          <c:idx val="4"/>
          <c:order val="5"/>
          <c:tx>
            <c:strRef>
              <c:f>'[Tratamento Ciclo.xlsm]Ciclos'!$N$5</c:f>
              <c:strCache>
                <c:ptCount val="1"/>
                <c:pt idx="0">
                  <c:v>ML-2*</c:v>
                </c:pt>
              </c:strCache>
            </c:strRef>
          </c:tx>
          <c:spPr>
            <a:ln w="22225">
              <a:solidFill>
                <a:srgbClr val="0070C0"/>
              </a:solidFill>
              <a:prstDash val="dash"/>
            </a:ln>
          </c:spPr>
          <c:marker>
            <c:symbol val="triangle"/>
            <c:size val="6"/>
            <c:spPr>
              <a:noFill/>
              <a:ln w="9525">
                <a:solidFill>
                  <a:srgbClr val="0070C0">
                    <a:alpha val="95000"/>
                  </a:srgbClr>
                </a:solidFill>
              </a:ln>
            </c:spPr>
          </c:marker>
          <c:xVal>
            <c:numRef>
              <c:f>'[Tratamento Ciclo.xlsm]Ciclos'!$N$6:$N$14</c:f>
              <c:numCache>
                <c:formatCode>General</c:formatCode>
                <c:ptCount val="9"/>
                <c:pt idx="0">
                  <c:v>150</c:v>
                </c:pt>
                <c:pt idx="1">
                  <c:v>250</c:v>
                </c:pt>
                <c:pt idx="2">
                  <c:v>500</c:v>
                </c:pt>
                <c:pt idx="3">
                  <c:v>750</c:v>
                </c:pt>
                <c:pt idx="4">
                  <c:v>1000</c:v>
                </c:pt>
                <c:pt idx="5">
                  <c:v>750</c:v>
                </c:pt>
                <c:pt idx="6">
                  <c:v>500</c:v>
                </c:pt>
                <c:pt idx="7">
                  <c:v>250</c:v>
                </c:pt>
                <c:pt idx="8">
                  <c:v>150</c:v>
                </c:pt>
              </c:numCache>
            </c:numRef>
          </c:xVal>
          <c:yVal>
            <c:numRef>
              <c:f>'[Tratamento Ciclo.xlsm]Ciclos'!$O$6:$O$14</c:f>
              <c:numCache>
                <c:formatCode>0.00</c:formatCode>
                <c:ptCount val="9"/>
                <c:pt idx="0">
                  <c:v>0.61164488181089749</c:v>
                </c:pt>
                <c:pt idx="1">
                  <c:v>0.68692330025337833</c:v>
                </c:pt>
                <c:pt idx="2">
                  <c:v>0.93319042968749999</c:v>
                </c:pt>
                <c:pt idx="3">
                  <c:v>1.1265199722782258</c:v>
                </c:pt>
                <c:pt idx="4">
                  <c:v>0.93975725446428582</c:v>
                </c:pt>
                <c:pt idx="5">
                  <c:v>0.98183593750000009</c:v>
                </c:pt>
                <c:pt idx="6">
                  <c:v>0.85538736979166663</c:v>
                </c:pt>
                <c:pt idx="7">
                  <c:v>0.65064247532894737</c:v>
                </c:pt>
                <c:pt idx="8">
                  <c:v>0.5751043146306819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F2F8-49AD-8057-46BC5937D8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89159272"/>
        <c:axId val="389159664"/>
      </c:scatterChart>
      <c:valAx>
        <c:axId val="389159272"/>
        <c:scaling>
          <c:orientation val="minMax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Rotação  (rpm)</a:t>
                </a:r>
              </a:p>
            </c:rich>
          </c:tx>
          <c:layout>
            <c:manualLayout>
              <c:xMode val="edge"/>
              <c:yMode val="edge"/>
              <c:x val="0.45843168319419564"/>
              <c:y val="0.88484637846071335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out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pt-BR"/>
          </a:p>
        </c:txPr>
        <c:crossAx val="389159664"/>
        <c:crosses val="autoZero"/>
        <c:crossBetween val="midCat"/>
        <c:minorUnit val="100"/>
      </c:valAx>
      <c:valAx>
        <c:axId val="389159664"/>
        <c:scaling>
          <c:orientation val="minMax"/>
          <c:max val="1.8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Torque (N.m)</a:t>
                </a:r>
              </a:p>
            </c:rich>
          </c:tx>
          <c:layout>
            <c:manualLayout>
              <c:xMode val="edge"/>
              <c:yMode val="edge"/>
              <c:x val="1.1367738296672297E-3"/>
              <c:y val="0.23226810881678139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" sourceLinked="0"/>
        <c:majorTickMark val="out"/>
        <c:minorTickMark val="out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pt-BR"/>
          </a:p>
        </c:txPr>
        <c:crossAx val="389159272"/>
        <c:crosses val="autoZero"/>
        <c:crossBetween val="midCat"/>
        <c:majorUnit val="0.30000000000000004"/>
        <c:minorUnit val="0.15000000000000002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3754173716864071"/>
          <c:y val="0.69346653761061949"/>
          <c:w val="0.81337264625790173"/>
          <c:h val="5.1398046244894767E-2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pt-B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 b="0"/>
      </a:pPr>
      <a:endParaRPr lang="pt-BR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419E9A-D581-4621-99C5-23340F15B5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AED3142-1B9F-40CB-9EAD-BE86E7D7BD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6C8D2B0-FC68-4AA1-9C46-0934F6A64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FE328-A9AA-4D24-9848-5B12509E28EB}" type="datetimeFigureOut">
              <a:rPr lang="pt-BR" smtClean="0"/>
              <a:t>29/09/2020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179219B-433B-4B15-8D38-4EE3645EC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A391554-510B-4272-8D5A-50C3EF8BC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FE8AF-D7AB-4122-9349-8FE0393FF6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9791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D0507B-9D6D-40B4-816D-0C4BCCB9B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712F947-23A7-4CFF-ADB6-75FA9EFEBF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D71BB7C-EC88-44A2-B050-A023828A1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FE328-A9AA-4D24-9848-5B12509E28EB}" type="datetimeFigureOut">
              <a:rPr lang="pt-BR" smtClean="0"/>
              <a:t>29/09/2020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80E8113-8EE5-493B-B8ED-ED5CA6D78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562D484-1FCA-4AA3-AB46-039B84188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FE8AF-D7AB-4122-9349-8FE0393FF6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7526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60BC60E-8CC8-43F7-9856-A26E029DD6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439DD97-A481-4219-8383-DFF85CDA1F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C1591B4-CD60-482E-BC33-8C17FBF0F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FE328-A9AA-4D24-9848-5B12509E28EB}" type="datetimeFigureOut">
              <a:rPr lang="pt-BR" smtClean="0"/>
              <a:t>29/09/2020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F5953A3-3925-4AA1-80AC-CF91AC19F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137769D-517C-4FC4-BB03-257E7F141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FE8AF-D7AB-4122-9349-8FE0393FF6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302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36DEC-83A9-418E-9187-224F80344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C5A2631-4309-4674-A098-CA55E109C8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EF66AC7-EFBE-4875-9C46-A7AFBCA95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FE328-A9AA-4D24-9848-5B12509E28EB}" type="datetimeFigureOut">
              <a:rPr lang="pt-BR" smtClean="0"/>
              <a:t>29/09/2020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0EE7EB8-50F0-4567-A47B-CB9BBD27E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9DD6722-01B2-454E-9B84-0A31D6719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FE8AF-D7AB-4122-9349-8FE0393FF6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7402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FA0E6B-784E-42F3-9FDB-631E2D0B9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9E14142-F7C6-4C7D-85A6-2A4241C4BB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EA77E27-FE59-4E10-908E-2E0C1253F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FE328-A9AA-4D24-9848-5B12509E28EB}" type="datetimeFigureOut">
              <a:rPr lang="pt-BR" smtClean="0"/>
              <a:t>29/09/2020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976C660-87F2-4E01-B906-85FB5122A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9DE56E5-2A5A-4CF8-B42A-C2B7CCDCF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FE8AF-D7AB-4122-9349-8FE0393FF6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939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541237-F28F-4346-9978-F1DCCA229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7D558F4-66B6-4E0B-93AF-C2B5A0456E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998DA89-CFCC-4E5A-982B-33AA61E529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AEAF8CD-A808-44EB-993C-E1AEFBA4F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FE328-A9AA-4D24-9848-5B12509E28EB}" type="datetimeFigureOut">
              <a:rPr lang="pt-BR" smtClean="0"/>
              <a:t>29/09/2020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4F653AE-E706-4666-A173-D1CF4EECF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D90307D-E74A-4A57-8AC4-3B75405FA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FE8AF-D7AB-4122-9349-8FE0393FF6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1406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29F4F5-9D95-47F5-8335-2C5732333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E72EA47-7157-4857-8112-E9F8287C49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ABB537D-A231-4A8B-A54D-8A8FE165CC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1377DC8-1529-4759-9406-B4B78A35A1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F8B76AB7-A70B-48B7-932A-6222BA8050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F9E55809-C887-4849-B837-34488A518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FE328-A9AA-4D24-9848-5B12509E28EB}" type="datetimeFigureOut">
              <a:rPr lang="pt-BR" smtClean="0"/>
              <a:t>29/09/2020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D546E818-E9D0-41C8-8947-2BEEA7631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13A56A75-220B-4A42-8F95-BAB50F50D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FE8AF-D7AB-4122-9349-8FE0393FF6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5453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3DE0CF-2F99-4579-BA16-A47C0FDF8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2F881D2-2BC4-43A9-AFF1-D59DDF7BA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FE328-A9AA-4D24-9848-5B12509E28EB}" type="datetimeFigureOut">
              <a:rPr lang="pt-BR" smtClean="0"/>
              <a:t>29/09/2020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DBC18F8-DF19-4423-88DF-51BD6D22A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25280DAF-3B06-47FC-8E81-B435F7B21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FE8AF-D7AB-4122-9349-8FE0393FF6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5494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F5AF7663-63FF-458B-92EF-4BFF34BF3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FE328-A9AA-4D24-9848-5B12509E28EB}" type="datetimeFigureOut">
              <a:rPr lang="pt-BR" smtClean="0"/>
              <a:t>29/09/2020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BAABA0B-A1B1-44A8-B79A-AEE8B73DA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9074C72-6748-4324-A5FA-C7B390600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FE8AF-D7AB-4122-9349-8FE0393FF6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1359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1D9E52-2FCC-4990-8741-705D04DF6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CD7B369-8883-4AB6-A2CB-8FF990C0E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D3BB011-EC53-4303-A583-C48C70A2D8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55A9870-3A71-4734-B537-C0F9A290B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FE328-A9AA-4D24-9848-5B12509E28EB}" type="datetimeFigureOut">
              <a:rPr lang="pt-BR" smtClean="0"/>
              <a:t>29/09/2020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1F873CE-A1F5-4C8F-96F5-50E7871F8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732C5D1-A70F-4643-962C-FA1FC8131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FE8AF-D7AB-4122-9349-8FE0393FF6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9203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5FBCE4-8B52-448D-A61A-0F2310AD9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FD7092A-BABC-46B5-8933-A21CDBCD5F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999E56E-B837-470B-A5C9-829623B7D2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BB1FAAF-6DE7-40F3-95FE-747D30F6B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FE328-A9AA-4D24-9848-5B12509E28EB}" type="datetimeFigureOut">
              <a:rPr lang="pt-BR" smtClean="0"/>
              <a:t>29/09/2020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EF65828-2A45-47B0-89FA-1009C3D0C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1CD364C-D298-4D9E-960B-560D2DCA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FE8AF-D7AB-4122-9349-8FE0393FF6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2207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5BF5CCCA-4347-4AC6-818B-00FDFD917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8FF933D-4D7B-4886-A13E-C28B54D56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B70556B-079D-47D0-8242-E7D8F882EA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CFE328-A9AA-4D24-9848-5B12509E28EB}" type="datetimeFigureOut">
              <a:rPr lang="pt-BR" smtClean="0"/>
              <a:t>29/09/2020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1ACC573-29FF-4037-8BBC-5691125DCE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F87B886-50D5-449F-8A9A-F3EB2FFF6A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9FE8AF-D7AB-4122-9349-8FE0393FF6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6530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emf"/><Relationship Id="rId5" Type="http://schemas.openxmlformats.org/officeDocument/2006/relationships/image" Target="../media/image32.png"/><Relationship Id="rId4" Type="http://schemas.openxmlformats.org/officeDocument/2006/relationships/image" Target="../media/image31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hyperlink" Target="https://doi.org/10.1111/j.1151-2916.1961.tb13716.x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11/j.1151-2916.1961.tb13716.x" TargetMode="External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e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Agrupar 8">
            <a:extLst>
              <a:ext uri="{FF2B5EF4-FFF2-40B4-BE49-F238E27FC236}">
                <a16:creationId xmlns:a16="http://schemas.microsoft.com/office/drawing/2014/main" id="{CAB4DAB2-E1AB-448D-B673-88DBC175145E}"/>
              </a:ext>
            </a:extLst>
          </p:cNvPr>
          <p:cNvGrpSpPr/>
          <p:nvPr/>
        </p:nvGrpSpPr>
        <p:grpSpPr>
          <a:xfrm>
            <a:off x="6729365" y="4755494"/>
            <a:ext cx="1761690" cy="639325"/>
            <a:chOff x="6729365" y="4755494"/>
            <a:chExt cx="1761690" cy="639325"/>
          </a:xfrm>
        </p:grpSpPr>
        <p:cxnSp>
          <p:nvCxnSpPr>
            <p:cNvPr id="47" name="Conector reto 46">
              <a:extLst>
                <a:ext uri="{FF2B5EF4-FFF2-40B4-BE49-F238E27FC236}">
                  <a16:creationId xmlns:a16="http://schemas.microsoft.com/office/drawing/2014/main" id="{CB1F17AE-F6B3-4A6B-A757-58C1CA2D1DEE}"/>
                </a:ext>
              </a:extLst>
            </p:cNvPr>
            <p:cNvCxnSpPr/>
            <p:nvPr/>
          </p:nvCxnSpPr>
          <p:spPr>
            <a:xfrm>
              <a:off x="7085896" y="5394819"/>
              <a:ext cx="140096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ector reto 45">
              <a:extLst>
                <a:ext uri="{FF2B5EF4-FFF2-40B4-BE49-F238E27FC236}">
                  <a16:creationId xmlns:a16="http://schemas.microsoft.com/office/drawing/2014/main" id="{A69E6663-6B7A-4CEC-B1CD-BD2CAD09D7E9}"/>
                </a:ext>
              </a:extLst>
            </p:cNvPr>
            <p:cNvCxnSpPr>
              <a:cxnSpLocks/>
            </p:cNvCxnSpPr>
            <p:nvPr/>
          </p:nvCxnSpPr>
          <p:spPr>
            <a:xfrm>
              <a:off x="7090093" y="4758733"/>
              <a:ext cx="140096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ector reto 37">
              <a:extLst>
                <a:ext uri="{FF2B5EF4-FFF2-40B4-BE49-F238E27FC236}">
                  <a16:creationId xmlns:a16="http://schemas.microsoft.com/office/drawing/2014/main" id="{48958065-9533-491A-BDE8-C13C4D49D576}"/>
                </a:ext>
              </a:extLst>
            </p:cNvPr>
            <p:cNvCxnSpPr>
              <a:cxnSpLocks/>
            </p:cNvCxnSpPr>
            <p:nvPr/>
          </p:nvCxnSpPr>
          <p:spPr>
            <a:xfrm>
              <a:off x="6729365" y="5065771"/>
              <a:ext cx="36072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ector reto 38">
              <a:extLst>
                <a:ext uri="{FF2B5EF4-FFF2-40B4-BE49-F238E27FC236}">
                  <a16:creationId xmlns:a16="http://schemas.microsoft.com/office/drawing/2014/main" id="{097DB53E-9926-43CB-A8E7-080DD9D299C4}"/>
                </a:ext>
              </a:extLst>
            </p:cNvPr>
            <p:cNvCxnSpPr>
              <a:cxnSpLocks/>
            </p:cNvCxnSpPr>
            <p:nvPr/>
          </p:nvCxnSpPr>
          <p:spPr>
            <a:xfrm>
              <a:off x="7090093" y="4755494"/>
              <a:ext cx="0" cy="6393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Agrupar 4">
            <a:extLst>
              <a:ext uri="{FF2B5EF4-FFF2-40B4-BE49-F238E27FC236}">
                <a16:creationId xmlns:a16="http://schemas.microsoft.com/office/drawing/2014/main" id="{85D1CA8D-5790-4674-9323-89008EF80254}"/>
              </a:ext>
            </a:extLst>
          </p:cNvPr>
          <p:cNvGrpSpPr/>
          <p:nvPr/>
        </p:nvGrpSpPr>
        <p:grpSpPr>
          <a:xfrm>
            <a:off x="6729365" y="2854098"/>
            <a:ext cx="689296" cy="1081736"/>
            <a:chOff x="6729365" y="2854098"/>
            <a:chExt cx="689296" cy="1081736"/>
          </a:xfrm>
        </p:grpSpPr>
        <p:cxnSp>
          <p:nvCxnSpPr>
            <p:cNvPr id="34" name="Conector reto 33">
              <a:extLst>
                <a:ext uri="{FF2B5EF4-FFF2-40B4-BE49-F238E27FC236}">
                  <a16:creationId xmlns:a16="http://schemas.microsoft.com/office/drawing/2014/main" id="{91481548-9E20-4293-91D0-3396AAC43254}"/>
                </a:ext>
              </a:extLst>
            </p:cNvPr>
            <p:cNvCxnSpPr>
              <a:cxnSpLocks/>
            </p:cNvCxnSpPr>
            <p:nvPr/>
          </p:nvCxnSpPr>
          <p:spPr>
            <a:xfrm>
              <a:off x="7090093" y="3930684"/>
              <a:ext cx="31039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ector reto 28">
              <a:extLst>
                <a:ext uri="{FF2B5EF4-FFF2-40B4-BE49-F238E27FC236}">
                  <a16:creationId xmlns:a16="http://schemas.microsoft.com/office/drawing/2014/main" id="{A16AA300-6C9D-4F9E-A8A2-E2C059423DDC}"/>
                </a:ext>
              </a:extLst>
            </p:cNvPr>
            <p:cNvCxnSpPr>
              <a:cxnSpLocks/>
            </p:cNvCxnSpPr>
            <p:nvPr/>
          </p:nvCxnSpPr>
          <p:spPr>
            <a:xfrm>
              <a:off x="6729365" y="3385581"/>
              <a:ext cx="68929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 reto 32">
              <a:extLst>
                <a:ext uri="{FF2B5EF4-FFF2-40B4-BE49-F238E27FC236}">
                  <a16:creationId xmlns:a16="http://schemas.microsoft.com/office/drawing/2014/main" id="{5CF6178A-2D48-4B6B-B45C-0E2B8EBEE9A8}"/>
                </a:ext>
              </a:extLst>
            </p:cNvPr>
            <p:cNvCxnSpPr>
              <a:cxnSpLocks/>
            </p:cNvCxnSpPr>
            <p:nvPr/>
          </p:nvCxnSpPr>
          <p:spPr>
            <a:xfrm>
              <a:off x="7090093" y="2854098"/>
              <a:ext cx="32856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ector reto 27">
              <a:extLst>
                <a:ext uri="{FF2B5EF4-FFF2-40B4-BE49-F238E27FC236}">
                  <a16:creationId xmlns:a16="http://schemas.microsoft.com/office/drawing/2014/main" id="{248307A4-AB54-40A8-81AA-8DBF35AADE7A}"/>
                </a:ext>
              </a:extLst>
            </p:cNvPr>
            <p:cNvCxnSpPr>
              <a:cxnSpLocks/>
            </p:cNvCxnSpPr>
            <p:nvPr/>
          </p:nvCxnSpPr>
          <p:spPr>
            <a:xfrm>
              <a:off x="7090093" y="2854098"/>
              <a:ext cx="0" cy="10817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6300AB19-BAFB-4B31-9FE7-1C58AFAFECE7}"/>
              </a:ext>
            </a:extLst>
          </p:cNvPr>
          <p:cNvGrpSpPr/>
          <p:nvPr/>
        </p:nvGrpSpPr>
        <p:grpSpPr>
          <a:xfrm>
            <a:off x="4102215" y="3405232"/>
            <a:ext cx="689293" cy="1669925"/>
            <a:chOff x="4102215" y="3405232"/>
            <a:chExt cx="689293" cy="1669925"/>
          </a:xfrm>
        </p:grpSpPr>
        <p:cxnSp>
          <p:nvCxnSpPr>
            <p:cNvPr id="21" name="Conector reto 20">
              <a:extLst>
                <a:ext uri="{FF2B5EF4-FFF2-40B4-BE49-F238E27FC236}">
                  <a16:creationId xmlns:a16="http://schemas.microsoft.com/office/drawing/2014/main" id="{969E5E2C-2FB8-4E67-99E1-D82EB143714C}"/>
                </a:ext>
              </a:extLst>
            </p:cNvPr>
            <p:cNvCxnSpPr>
              <a:cxnSpLocks/>
              <a:endCxn id="14" idx="1"/>
            </p:cNvCxnSpPr>
            <p:nvPr/>
          </p:nvCxnSpPr>
          <p:spPr>
            <a:xfrm>
              <a:off x="4462943" y="5075156"/>
              <a:ext cx="328565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ector reto 5">
              <a:extLst>
                <a:ext uri="{FF2B5EF4-FFF2-40B4-BE49-F238E27FC236}">
                  <a16:creationId xmlns:a16="http://schemas.microsoft.com/office/drawing/2014/main" id="{D7A45DE1-D011-4E8B-8DDD-68D88EED940D}"/>
                </a:ext>
              </a:extLst>
            </p:cNvPr>
            <p:cNvCxnSpPr>
              <a:cxnSpLocks/>
              <a:endCxn id="13" idx="1"/>
            </p:cNvCxnSpPr>
            <p:nvPr/>
          </p:nvCxnSpPr>
          <p:spPr>
            <a:xfrm>
              <a:off x="4462943" y="3405232"/>
              <a:ext cx="328565" cy="1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Conector reto 3">
              <a:extLst>
                <a:ext uri="{FF2B5EF4-FFF2-40B4-BE49-F238E27FC236}">
                  <a16:creationId xmlns:a16="http://schemas.microsoft.com/office/drawing/2014/main" id="{6F21513C-9101-48E8-BCC8-A315BCFE5688}"/>
                </a:ext>
              </a:extLst>
            </p:cNvPr>
            <p:cNvCxnSpPr/>
            <p:nvPr/>
          </p:nvCxnSpPr>
          <p:spPr>
            <a:xfrm>
              <a:off x="4462943" y="3405232"/>
              <a:ext cx="0" cy="16699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to 22">
              <a:extLst>
                <a:ext uri="{FF2B5EF4-FFF2-40B4-BE49-F238E27FC236}">
                  <a16:creationId xmlns:a16="http://schemas.microsoft.com/office/drawing/2014/main" id="{90BB6680-14F7-494F-8340-44857274659C}"/>
                </a:ext>
              </a:extLst>
            </p:cNvPr>
            <p:cNvCxnSpPr>
              <a:cxnSpLocks/>
              <a:stCxn id="7" idx="3"/>
            </p:cNvCxnSpPr>
            <p:nvPr/>
          </p:nvCxnSpPr>
          <p:spPr>
            <a:xfrm flipV="1">
              <a:off x="4102215" y="4196773"/>
              <a:ext cx="360728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8257C86B-ABEB-420B-9684-5EC4F4A4B73F}"/>
              </a:ext>
            </a:extLst>
          </p:cNvPr>
          <p:cNvSpPr/>
          <p:nvPr/>
        </p:nvSpPr>
        <p:spPr>
          <a:xfrm>
            <a:off x="2164359" y="1812022"/>
            <a:ext cx="1937856" cy="6393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Newtonianos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E066EC6E-349D-40D9-931A-C5D0ABFAA3B7}"/>
              </a:ext>
            </a:extLst>
          </p:cNvPr>
          <p:cNvSpPr/>
          <p:nvPr/>
        </p:nvSpPr>
        <p:spPr>
          <a:xfrm>
            <a:off x="2164358" y="3877111"/>
            <a:ext cx="1937857" cy="63932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Não-Newtonianos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ângulo 7">
                <a:extLst>
                  <a:ext uri="{FF2B5EF4-FFF2-40B4-BE49-F238E27FC236}">
                    <a16:creationId xmlns:a16="http://schemas.microsoft.com/office/drawing/2014/main" id="{583D9EC8-6B2F-4CD7-8934-1C1AD7FA220F}"/>
                  </a:ext>
                </a:extLst>
              </p:cNvPr>
              <p:cNvSpPr/>
              <p:nvPr/>
            </p:nvSpPr>
            <p:spPr>
              <a:xfrm>
                <a:off x="2565778" y="2393552"/>
                <a:ext cx="1135015" cy="36933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pt-BR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pt-BR" b="0" i="1" dirty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pt-BR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acc>
                        <m:accPr>
                          <m:chr m:val="̇"/>
                          <m:ctrlPr>
                            <a:rPr lang="pt-BR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</m:acc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8" name="Retângulo 7">
                <a:extLst>
                  <a:ext uri="{FF2B5EF4-FFF2-40B4-BE49-F238E27FC236}">
                    <a16:creationId xmlns:a16="http://schemas.microsoft.com/office/drawing/2014/main" id="{583D9EC8-6B2F-4CD7-8934-1C1AD7FA22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5778" y="2393552"/>
                <a:ext cx="1135015" cy="369332"/>
              </a:xfrm>
              <a:prstGeom prst="rect">
                <a:avLst/>
              </a:prstGeom>
              <a:blipFill>
                <a:blip r:embed="rId2"/>
                <a:stretch>
                  <a:fillRect b="-5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tângulo 10">
                <a:extLst>
                  <a:ext uri="{FF2B5EF4-FFF2-40B4-BE49-F238E27FC236}">
                    <a16:creationId xmlns:a16="http://schemas.microsoft.com/office/drawing/2014/main" id="{E843C375-DC08-4CB7-A81D-95A8C0A0A6EB}"/>
                  </a:ext>
                </a:extLst>
              </p:cNvPr>
              <p:cNvSpPr/>
              <p:nvPr/>
            </p:nvSpPr>
            <p:spPr>
              <a:xfrm>
                <a:off x="2565778" y="4516436"/>
                <a:ext cx="1135015" cy="36933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pt-BR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pt-BR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𝑋</m:t>
                      </m:r>
                      <m:r>
                        <a:rPr lang="pt-BR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acc>
                        <m:accPr>
                          <m:chr m:val="̇"/>
                          <m:ctrlPr>
                            <a:rPr lang="pt-BR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</m:acc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1" name="Retângulo 10">
                <a:extLst>
                  <a:ext uri="{FF2B5EF4-FFF2-40B4-BE49-F238E27FC236}">
                    <a16:creationId xmlns:a16="http://schemas.microsoft.com/office/drawing/2014/main" id="{E843C375-DC08-4CB7-A81D-95A8C0A0A6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5778" y="4516436"/>
                <a:ext cx="1135015" cy="369332"/>
              </a:xfrm>
              <a:prstGeom prst="rect">
                <a:avLst/>
              </a:prstGeom>
              <a:blipFill>
                <a:blip r:embed="rId3"/>
                <a:stretch>
                  <a:fillRect b="-5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4B4C5824-A7AB-45CD-A52D-2B1C3578400E}"/>
              </a:ext>
            </a:extLst>
          </p:cNvPr>
          <p:cNvSpPr/>
          <p:nvPr/>
        </p:nvSpPr>
        <p:spPr>
          <a:xfrm>
            <a:off x="4791508" y="3085724"/>
            <a:ext cx="1937857" cy="639325"/>
          </a:xfrm>
          <a:prstGeom prst="roundRect">
            <a:avLst/>
          </a:prstGeom>
          <a:gradFill flip="none" rotWithShape="1">
            <a:gsLst>
              <a:gs pos="0">
                <a:schemeClr val="accent6">
                  <a:tint val="66000"/>
                  <a:satMod val="160000"/>
                </a:schemeClr>
              </a:gs>
              <a:gs pos="50000">
                <a:schemeClr val="accent6">
                  <a:tint val="44500"/>
                  <a:satMod val="160000"/>
                </a:schemeClr>
              </a:gs>
              <a:gs pos="100000">
                <a:schemeClr val="accent6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Independentes do Tempo</a:t>
            </a:r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3D05E7C3-E7F1-4510-BF34-99383FAF279B}"/>
              </a:ext>
            </a:extLst>
          </p:cNvPr>
          <p:cNvSpPr/>
          <p:nvPr/>
        </p:nvSpPr>
        <p:spPr>
          <a:xfrm>
            <a:off x="4791508" y="4755494"/>
            <a:ext cx="1937857" cy="639325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75000"/>
                  <a:tint val="66000"/>
                  <a:satMod val="160000"/>
                </a:schemeClr>
              </a:gs>
              <a:gs pos="50000">
                <a:schemeClr val="accent4">
                  <a:lumMod val="75000"/>
                  <a:tint val="44500"/>
                  <a:satMod val="160000"/>
                </a:schemeClr>
              </a:gs>
              <a:gs pos="100000">
                <a:schemeClr val="accent4">
                  <a:lumMod val="75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Dependentes do Tempo</a:t>
            </a:r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FD1457F8-4DA1-4430-BE57-ADDC9AAC7731}"/>
              </a:ext>
            </a:extLst>
          </p:cNvPr>
          <p:cNvSpPr/>
          <p:nvPr/>
        </p:nvSpPr>
        <p:spPr>
          <a:xfrm>
            <a:off x="7400486" y="2578219"/>
            <a:ext cx="1937857" cy="483764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Bingham</a:t>
            </a:r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D7115490-AD32-483B-8AF5-062A39B6C3F4}"/>
              </a:ext>
            </a:extLst>
          </p:cNvPr>
          <p:cNvSpPr/>
          <p:nvPr/>
        </p:nvSpPr>
        <p:spPr>
          <a:xfrm>
            <a:off x="7400485" y="3163350"/>
            <a:ext cx="1937857" cy="483764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Pseudoplásticos</a:t>
            </a:r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CD53C2A8-8D6D-4F49-8715-827FB03C5AA8}"/>
              </a:ext>
            </a:extLst>
          </p:cNvPr>
          <p:cNvSpPr/>
          <p:nvPr/>
        </p:nvSpPr>
        <p:spPr>
          <a:xfrm>
            <a:off x="7400485" y="3748481"/>
            <a:ext cx="1937857" cy="483764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Dilatantes</a:t>
            </a:r>
          </a:p>
        </p:txBody>
      </p:sp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D0371751-9DA9-4B37-BF15-5299D77B7609}"/>
              </a:ext>
            </a:extLst>
          </p:cNvPr>
          <p:cNvSpPr/>
          <p:nvPr/>
        </p:nvSpPr>
        <p:spPr>
          <a:xfrm>
            <a:off x="7418662" y="4532670"/>
            <a:ext cx="1937857" cy="48376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 err="1"/>
              <a:t>Tixotrópicos</a:t>
            </a:r>
            <a:endParaRPr lang="pt-BR" dirty="0"/>
          </a:p>
        </p:txBody>
      </p:sp>
      <p:sp>
        <p:nvSpPr>
          <p:cNvPr id="19" name="Retângulo: Cantos Arredondados 18">
            <a:extLst>
              <a:ext uri="{FF2B5EF4-FFF2-40B4-BE49-F238E27FC236}">
                <a16:creationId xmlns:a16="http://schemas.microsoft.com/office/drawing/2014/main" id="{CFE86EC5-7E31-42AD-BBA4-00BC018865A8}"/>
              </a:ext>
            </a:extLst>
          </p:cNvPr>
          <p:cNvSpPr/>
          <p:nvPr/>
        </p:nvSpPr>
        <p:spPr>
          <a:xfrm>
            <a:off x="7418662" y="5176524"/>
            <a:ext cx="1937857" cy="48376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 err="1"/>
              <a:t>Reopéxicos</a:t>
            </a:r>
            <a:endParaRPr lang="pt-BR" dirty="0"/>
          </a:p>
        </p:txBody>
      </p:sp>
      <p:sp>
        <p:nvSpPr>
          <p:cNvPr id="26" name="Título 1">
            <a:extLst>
              <a:ext uri="{FF2B5EF4-FFF2-40B4-BE49-F238E27FC236}">
                <a16:creationId xmlns:a16="http://schemas.microsoft.com/office/drawing/2014/main" id="{0A8C0BBE-28F8-4DED-81A1-680EA3F03E8B}"/>
              </a:ext>
            </a:extLst>
          </p:cNvPr>
          <p:cNvSpPr txBox="1">
            <a:spLocks/>
          </p:cNvSpPr>
          <p:nvPr/>
        </p:nvSpPr>
        <p:spPr>
          <a:xfrm>
            <a:off x="327171" y="715095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400" dirty="0">
                <a:solidFill>
                  <a:srgbClr val="C00000"/>
                </a:solidFill>
              </a:rPr>
              <a:t>Comportamentos reológicos... </a:t>
            </a:r>
          </a:p>
        </p:txBody>
      </p:sp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00B050"/>
                </a:solidFill>
              </a:rPr>
              <a:t>RECORDANDO...</a:t>
            </a:r>
          </a:p>
        </p:txBody>
      </p:sp>
      <p:sp>
        <p:nvSpPr>
          <p:cNvPr id="31" name="Subtítulo 2">
            <a:extLst>
              <a:ext uri="{FF2B5EF4-FFF2-40B4-BE49-F238E27FC236}">
                <a16:creationId xmlns:a16="http://schemas.microsoft.com/office/drawing/2014/main" id="{7DD1112D-6638-4B98-A35D-4BDDB8D703CA}"/>
              </a:ext>
            </a:extLst>
          </p:cNvPr>
          <p:cNvSpPr txBox="1">
            <a:spLocks/>
          </p:cNvSpPr>
          <p:nvPr/>
        </p:nvSpPr>
        <p:spPr>
          <a:xfrm>
            <a:off x="9519497" y="4885768"/>
            <a:ext cx="2550862" cy="7220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800" dirty="0"/>
              <a:t>Conceitos validos para materiais inertes</a:t>
            </a:r>
          </a:p>
          <a:p>
            <a:endParaRPr lang="pt-BR" sz="1800" dirty="0"/>
          </a:p>
        </p:txBody>
      </p:sp>
      <p:sp>
        <p:nvSpPr>
          <p:cNvPr id="32" name="Retângulo: Cantos Arredondados 31">
            <a:extLst>
              <a:ext uri="{FF2B5EF4-FFF2-40B4-BE49-F238E27FC236}">
                <a16:creationId xmlns:a16="http://schemas.microsoft.com/office/drawing/2014/main" id="{B376F11E-35CD-4230-907D-5D55FE981FC1}"/>
              </a:ext>
            </a:extLst>
          </p:cNvPr>
          <p:cNvSpPr/>
          <p:nvPr/>
        </p:nvSpPr>
        <p:spPr>
          <a:xfrm>
            <a:off x="7418661" y="6113909"/>
            <a:ext cx="1937857" cy="483764"/>
          </a:xfrm>
          <a:prstGeom prst="roundRect">
            <a:avLst/>
          </a:prstGeo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Área de histerese</a:t>
            </a:r>
          </a:p>
        </p:txBody>
      </p:sp>
      <p:pic>
        <p:nvPicPr>
          <p:cNvPr id="35" name="Imagem 34" descr="Uma imagem contendo óculos, água, homem, medidor&#10;&#10;Descrição gerada automaticamente">
            <a:extLst>
              <a:ext uri="{FF2B5EF4-FFF2-40B4-BE49-F238E27FC236}">
                <a16:creationId xmlns:a16="http://schemas.microsoft.com/office/drawing/2014/main" id="{0F5DEA9B-6EDD-4BCF-A039-12C46A8592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225" y="378785"/>
            <a:ext cx="3048989" cy="1351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869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/>
      <p:bldP spid="11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31" grpId="0"/>
      <p:bldP spid="3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0070C0"/>
                </a:solidFill>
              </a:rPr>
              <a:t>Suspensões</a:t>
            </a:r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id="{EB4694A7-4189-4013-A518-A96CA88EDBBB}"/>
              </a:ext>
            </a:extLst>
          </p:cNvPr>
          <p:cNvSpPr txBox="1">
            <a:spLocks/>
          </p:cNvSpPr>
          <p:nvPr/>
        </p:nvSpPr>
        <p:spPr>
          <a:xfrm>
            <a:off x="244625" y="1108087"/>
            <a:ext cx="11633949" cy="45211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SzPct val="90000"/>
              <a:buFont typeface="Arial" panose="020B0604020202020204" pitchFamily="34" charset="0"/>
              <a:buChar char="•"/>
            </a:pPr>
            <a:r>
              <a:rPr lang="pt-BR" altLang="pt-BR" dirty="0">
                <a:solidFill>
                  <a:srgbClr val="000000"/>
                </a:solidFill>
              </a:rPr>
              <a:t>Sistemas </a:t>
            </a:r>
            <a:r>
              <a:rPr lang="pt-BR" altLang="pt-BR" dirty="0">
                <a:solidFill>
                  <a:srgbClr val="0070C0"/>
                </a:solidFill>
              </a:rPr>
              <a:t>heterogêneos</a:t>
            </a:r>
            <a:r>
              <a:rPr lang="pt-BR" altLang="pt-BR" dirty="0">
                <a:solidFill>
                  <a:srgbClr val="000000"/>
                </a:solidFill>
              </a:rPr>
              <a:t> formados pela mistura de duas ou mais fases, nas quais as partículas </a:t>
            </a:r>
            <a:r>
              <a:rPr lang="pt-BR" altLang="pt-BR" dirty="0">
                <a:solidFill>
                  <a:srgbClr val="FF0000"/>
                </a:solidFill>
              </a:rPr>
              <a:t>não se dissolvem </a:t>
            </a:r>
            <a:r>
              <a:rPr lang="pt-BR" altLang="pt-BR" dirty="0">
                <a:solidFill>
                  <a:srgbClr val="000000"/>
                </a:solidFill>
              </a:rPr>
              <a:t>no solvente.</a:t>
            </a:r>
          </a:p>
          <a:p>
            <a:pPr marL="800100" lvl="1" indent="-342900" algn="just">
              <a:buSzPct val="90000"/>
              <a:buFont typeface="Arial" panose="020B0604020202020204" pitchFamily="34" charset="0"/>
              <a:buChar char="•"/>
            </a:pPr>
            <a:r>
              <a:rPr lang="pt-BR" dirty="0"/>
              <a:t>as partículas dispersas têm diâmetro maior que 100 </a:t>
            </a:r>
            <a:r>
              <a:rPr lang="pt-BR" dirty="0" err="1"/>
              <a:t>nm</a:t>
            </a:r>
            <a:endParaRPr lang="pt-BR" dirty="0"/>
          </a:p>
          <a:p>
            <a:pPr marL="800100" lvl="1" indent="-342900" algn="just">
              <a:buSzPct val="90000"/>
              <a:buFont typeface="Arial" panose="020B0604020202020204" pitchFamily="34" charset="0"/>
              <a:buChar char="•"/>
            </a:pPr>
            <a:r>
              <a:rPr lang="pt-BR" dirty="0"/>
              <a:t>sedimentam-se pela ação da gravidade ou dos centrifugadores comuns</a:t>
            </a:r>
          </a:p>
          <a:p>
            <a:pPr marL="800100" lvl="1" indent="-342900" algn="just">
              <a:buSzPct val="90000"/>
              <a:buFont typeface="Arial" panose="020B0604020202020204" pitchFamily="34" charset="0"/>
              <a:buChar char="•"/>
            </a:pPr>
            <a:r>
              <a:rPr lang="pt-BR" dirty="0"/>
              <a:t>são retidas pelo filtro comum e detectadas a olho nu ou com o auxílio de microscópios comuns.</a:t>
            </a:r>
          </a:p>
          <a:p>
            <a:pPr marL="342900" indent="-342900" algn="just">
              <a:buSzPct val="90000"/>
              <a:buFont typeface="Arial" panose="020B0604020202020204" pitchFamily="34" charset="0"/>
              <a:buChar char="•"/>
            </a:pPr>
            <a:endParaRPr lang="pt-BR" altLang="pt-BR" dirty="0">
              <a:solidFill>
                <a:srgbClr val="000000"/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E4258A4-607F-4403-A4DF-7D7B52BE9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862" y="3590405"/>
            <a:ext cx="4295520" cy="257406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95C6842-E4E1-40BC-AA7F-D032A8674B6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6862620" y="4286666"/>
            <a:ext cx="5125165" cy="1695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544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0070C0"/>
                </a:solidFill>
              </a:rPr>
              <a:t>Reologia de suspensões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FF328F06-3FD7-4D73-903F-8498109F3569}"/>
              </a:ext>
            </a:extLst>
          </p:cNvPr>
          <p:cNvSpPr txBox="1">
            <a:spLocks/>
          </p:cNvSpPr>
          <p:nvPr/>
        </p:nvSpPr>
        <p:spPr>
          <a:xfrm>
            <a:off x="589182" y="1108087"/>
            <a:ext cx="11261441" cy="35560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CC3300"/>
              </a:buClr>
            </a:pPr>
            <a:r>
              <a:rPr lang="pt-BR" altLang="pt-BR" dirty="0"/>
              <a:t>A adição de uma partícula rígida no líquido causa um distúrbio hidrodinâmico, que altera o campo de fluxo tendo um efeito nas propriedades reológicas.</a:t>
            </a:r>
          </a:p>
        </p:txBody>
      </p:sp>
      <p:grpSp>
        <p:nvGrpSpPr>
          <p:cNvPr id="176" name="Agrupar 175">
            <a:extLst>
              <a:ext uri="{FF2B5EF4-FFF2-40B4-BE49-F238E27FC236}">
                <a16:creationId xmlns:a16="http://schemas.microsoft.com/office/drawing/2014/main" id="{A1E8AA95-6F7D-4508-9CB1-D14DCF2F0DC0}"/>
              </a:ext>
            </a:extLst>
          </p:cNvPr>
          <p:cNvGrpSpPr/>
          <p:nvPr/>
        </p:nvGrpSpPr>
        <p:grpSpPr>
          <a:xfrm>
            <a:off x="809610" y="2612975"/>
            <a:ext cx="2011363" cy="3675588"/>
            <a:chOff x="1013515" y="2718993"/>
            <a:chExt cx="2011363" cy="3675588"/>
          </a:xfrm>
        </p:grpSpPr>
        <p:sp>
          <p:nvSpPr>
            <p:cNvPr id="19" name="Oval 5">
              <a:extLst>
                <a:ext uri="{FF2B5EF4-FFF2-40B4-BE49-F238E27FC236}">
                  <a16:creationId xmlns:a16="http://schemas.microsoft.com/office/drawing/2014/main" id="{E193DCF5-0687-4B81-B4F7-E2855B11D1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6615" y="5207131"/>
              <a:ext cx="663575" cy="593725"/>
            </a:xfrm>
            <a:prstGeom prst="ellipse">
              <a:avLst/>
            </a:prstGeom>
            <a:solidFill>
              <a:srgbClr val="0066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800">
                  <a:solidFill>
                    <a:schemeClr val="tx1"/>
                  </a:solidFill>
                  <a:latin typeface="Monotype Sorts" pitchFamily="2" charset="2"/>
                </a:defRPr>
              </a:lvl1pPr>
              <a:lvl2pPr marL="742950" indent="-285750">
                <a:defRPr sz="800">
                  <a:solidFill>
                    <a:schemeClr val="tx1"/>
                  </a:solidFill>
                  <a:latin typeface="Monotype Sorts" pitchFamily="2" charset="2"/>
                </a:defRPr>
              </a:lvl2pPr>
              <a:lvl3pPr marL="1143000" indent="-228600">
                <a:defRPr sz="800">
                  <a:solidFill>
                    <a:schemeClr val="tx1"/>
                  </a:solidFill>
                  <a:latin typeface="Monotype Sorts" pitchFamily="2" charset="2"/>
                </a:defRPr>
              </a:lvl3pPr>
              <a:lvl4pPr marL="1600200" indent="-228600">
                <a:defRPr sz="800">
                  <a:solidFill>
                    <a:schemeClr val="tx1"/>
                  </a:solidFill>
                  <a:latin typeface="Monotype Sorts" pitchFamily="2" charset="2"/>
                </a:defRPr>
              </a:lvl4pPr>
              <a:lvl5pPr marL="2057400" indent="-228600">
                <a:defRPr sz="800">
                  <a:solidFill>
                    <a:schemeClr val="tx1"/>
                  </a:solidFill>
                  <a:latin typeface="Monotype Sorts" pitchFamily="2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Monotype Sorts" pitchFamily="2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Monotype Sorts" pitchFamily="2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Monotype Sorts" pitchFamily="2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Monotype Sorts" pitchFamily="2" charset="2"/>
                </a:defRPr>
              </a:lvl9pPr>
            </a:lstStyle>
            <a:p>
              <a:endParaRPr lang="pt-BR" altLang="pt-BR"/>
            </a:p>
          </p:txBody>
        </p:sp>
        <p:grpSp>
          <p:nvGrpSpPr>
            <p:cNvPr id="20" name="Group 6">
              <a:extLst>
                <a:ext uri="{FF2B5EF4-FFF2-40B4-BE49-F238E27FC236}">
                  <a16:creationId xmlns:a16="http://schemas.microsoft.com/office/drawing/2014/main" id="{A1B9F1F0-75C2-482E-9776-486DD3A6AEA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13515" y="4630869"/>
              <a:ext cx="2011363" cy="857250"/>
              <a:chOff x="2886" y="1728"/>
              <a:chExt cx="1393" cy="613"/>
            </a:xfrm>
          </p:grpSpPr>
          <p:grpSp>
            <p:nvGrpSpPr>
              <p:cNvPr id="21" name="Group 7">
                <a:extLst>
                  <a:ext uri="{FF2B5EF4-FFF2-40B4-BE49-F238E27FC236}">
                    <a16:creationId xmlns:a16="http://schemas.microsoft.com/office/drawing/2014/main" id="{68034D86-3D3F-4B77-97DA-797BDC89541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40" y="2089"/>
                <a:ext cx="1300" cy="196"/>
                <a:chOff x="2940" y="2089"/>
                <a:chExt cx="1300" cy="196"/>
              </a:xfrm>
            </p:grpSpPr>
            <p:sp>
              <p:nvSpPr>
                <p:cNvPr id="81" name="Freeform 8">
                  <a:extLst>
                    <a:ext uri="{FF2B5EF4-FFF2-40B4-BE49-F238E27FC236}">
                      <a16:creationId xmlns:a16="http://schemas.microsoft.com/office/drawing/2014/main" id="{9B9031D8-32B4-412D-BE9D-1BF74F8022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0" y="2089"/>
                  <a:ext cx="605" cy="196"/>
                </a:xfrm>
                <a:custGeom>
                  <a:avLst/>
                  <a:gdLst>
                    <a:gd name="T0" fmla="*/ 0 w 605"/>
                    <a:gd name="T1" fmla="*/ 195 h 196"/>
                    <a:gd name="T2" fmla="*/ 17 w 605"/>
                    <a:gd name="T3" fmla="*/ 195 h 196"/>
                    <a:gd name="T4" fmla="*/ 35 w 605"/>
                    <a:gd name="T5" fmla="*/ 195 h 196"/>
                    <a:gd name="T6" fmla="*/ 52 w 605"/>
                    <a:gd name="T7" fmla="*/ 195 h 196"/>
                    <a:gd name="T8" fmla="*/ 72 w 605"/>
                    <a:gd name="T9" fmla="*/ 193 h 196"/>
                    <a:gd name="T10" fmla="*/ 87 w 605"/>
                    <a:gd name="T11" fmla="*/ 190 h 196"/>
                    <a:gd name="T12" fmla="*/ 107 w 605"/>
                    <a:gd name="T13" fmla="*/ 190 h 196"/>
                    <a:gd name="T14" fmla="*/ 124 w 605"/>
                    <a:gd name="T15" fmla="*/ 188 h 196"/>
                    <a:gd name="T16" fmla="*/ 139 w 605"/>
                    <a:gd name="T17" fmla="*/ 185 h 196"/>
                    <a:gd name="T18" fmla="*/ 156 w 605"/>
                    <a:gd name="T19" fmla="*/ 185 h 196"/>
                    <a:gd name="T20" fmla="*/ 176 w 605"/>
                    <a:gd name="T21" fmla="*/ 185 h 196"/>
                    <a:gd name="T22" fmla="*/ 199 w 605"/>
                    <a:gd name="T23" fmla="*/ 175 h 196"/>
                    <a:gd name="T24" fmla="*/ 205 w 605"/>
                    <a:gd name="T25" fmla="*/ 170 h 196"/>
                    <a:gd name="T26" fmla="*/ 228 w 605"/>
                    <a:gd name="T27" fmla="*/ 163 h 196"/>
                    <a:gd name="T28" fmla="*/ 243 w 605"/>
                    <a:gd name="T29" fmla="*/ 156 h 196"/>
                    <a:gd name="T30" fmla="*/ 260 w 605"/>
                    <a:gd name="T31" fmla="*/ 148 h 196"/>
                    <a:gd name="T32" fmla="*/ 280 w 605"/>
                    <a:gd name="T33" fmla="*/ 141 h 196"/>
                    <a:gd name="T34" fmla="*/ 298 w 605"/>
                    <a:gd name="T35" fmla="*/ 133 h 196"/>
                    <a:gd name="T36" fmla="*/ 312 w 605"/>
                    <a:gd name="T37" fmla="*/ 126 h 196"/>
                    <a:gd name="T38" fmla="*/ 329 w 605"/>
                    <a:gd name="T39" fmla="*/ 111 h 196"/>
                    <a:gd name="T40" fmla="*/ 347 w 605"/>
                    <a:gd name="T41" fmla="*/ 101 h 196"/>
                    <a:gd name="T42" fmla="*/ 370 w 605"/>
                    <a:gd name="T43" fmla="*/ 86 h 196"/>
                    <a:gd name="T44" fmla="*/ 387 w 605"/>
                    <a:gd name="T45" fmla="*/ 77 h 196"/>
                    <a:gd name="T46" fmla="*/ 405 w 605"/>
                    <a:gd name="T47" fmla="*/ 67 h 196"/>
                    <a:gd name="T48" fmla="*/ 422 w 605"/>
                    <a:gd name="T49" fmla="*/ 57 h 196"/>
                    <a:gd name="T50" fmla="*/ 439 w 605"/>
                    <a:gd name="T51" fmla="*/ 47 h 196"/>
                    <a:gd name="T52" fmla="*/ 457 w 605"/>
                    <a:gd name="T53" fmla="*/ 39 h 196"/>
                    <a:gd name="T54" fmla="*/ 474 w 605"/>
                    <a:gd name="T55" fmla="*/ 32 h 196"/>
                    <a:gd name="T56" fmla="*/ 491 w 605"/>
                    <a:gd name="T57" fmla="*/ 27 h 196"/>
                    <a:gd name="T58" fmla="*/ 512 w 605"/>
                    <a:gd name="T59" fmla="*/ 20 h 196"/>
                    <a:gd name="T60" fmla="*/ 529 w 605"/>
                    <a:gd name="T61" fmla="*/ 15 h 196"/>
                    <a:gd name="T62" fmla="*/ 549 w 605"/>
                    <a:gd name="T63" fmla="*/ 10 h 196"/>
                    <a:gd name="T64" fmla="*/ 566 w 605"/>
                    <a:gd name="T65" fmla="*/ 7 h 196"/>
                    <a:gd name="T66" fmla="*/ 584 w 605"/>
                    <a:gd name="T67" fmla="*/ 2 h 196"/>
                    <a:gd name="T68" fmla="*/ 604 w 605"/>
                    <a:gd name="T69" fmla="*/ 0 h 19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05" h="196">
                      <a:moveTo>
                        <a:pt x="0" y="195"/>
                      </a:moveTo>
                      <a:lnTo>
                        <a:pt x="17" y="195"/>
                      </a:lnTo>
                      <a:lnTo>
                        <a:pt x="35" y="195"/>
                      </a:lnTo>
                      <a:lnTo>
                        <a:pt x="52" y="195"/>
                      </a:lnTo>
                      <a:lnTo>
                        <a:pt x="72" y="193"/>
                      </a:lnTo>
                      <a:lnTo>
                        <a:pt x="87" y="190"/>
                      </a:lnTo>
                      <a:lnTo>
                        <a:pt x="107" y="190"/>
                      </a:lnTo>
                      <a:lnTo>
                        <a:pt x="124" y="188"/>
                      </a:lnTo>
                      <a:lnTo>
                        <a:pt x="139" y="185"/>
                      </a:lnTo>
                      <a:lnTo>
                        <a:pt x="156" y="185"/>
                      </a:lnTo>
                      <a:lnTo>
                        <a:pt x="176" y="185"/>
                      </a:lnTo>
                      <a:lnTo>
                        <a:pt x="199" y="175"/>
                      </a:lnTo>
                      <a:lnTo>
                        <a:pt x="205" y="170"/>
                      </a:lnTo>
                      <a:lnTo>
                        <a:pt x="228" y="163"/>
                      </a:lnTo>
                      <a:lnTo>
                        <a:pt x="243" y="156"/>
                      </a:lnTo>
                      <a:lnTo>
                        <a:pt x="260" y="148"/>
                      </a:lnTo>
                      <a:lnTo>
                        <a:pt x="280" y="141"/>
                      </a:lnTo>
                      <a:lnTo>
                        <a:pt x="298" y="133"/>
                      </a:lnTo>
                      <a:lnTo>
                        <a:pt x="312" y="126"/>
                      </a:lnTo>
                      <a:lnTo>
                        <a:pt x="329" y="111"/>
                      </a:lnTo>
                      <a:lnTo>
                        <a:pt x="347" y="101"/>
                      </a:lnTo>
                      <a:lnTo>
                        <a:pt x="370" y="86"/>
                      </a:lnTo>
                      <a:lnTo>
                        <a:pt x="387" y="77"/>
                      </a:lnTo>
                      <a:lnTo>
                        <a:pt x="405" y="67"/>
                      </a:lnTo>
                      <a:lnTo>
                        <a:pt x="422" y="57"/>
                      </a:lnTo>
                      <a:lnTo>
                        <a:pt x="439" y="47"/>
                      </a:lnTo>
                      <a:lnTo>
                        <a:pt x="457" y="39"/>
                      </a:lnTo>
                      <a:lnTo>
                        <a:pt x="474" y="32"/>
                      </a:lnTo>
                      <a:lnTo>
                        <a:pt x="491" y="27"/>
                      </a:lnTo>
                      <a:lnTo>
                        <a:pt x="512" y="20"/>
                      </a:lnTo>
                      <a:lnTo>
                        <a:pt x="529" y="15"/>
                      </a:lnTo>
                      <a:lnTo>
                        <a:pt x="549" y="10"/>
                      </a:lnTo>
                      <a:lnTo>
                        <a:pt x="566" y="7"/>
                      </a:lnTo>
                      <a:lnTo>
                        <a:pt x="584" y="2"/>
                      </a:lnTo>
                      <a:lnTo>
                        <a:pt x="604" y="0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82" name="Freeform 9">
                  <a:extLst>
                    <a:ext uri="{FF2B5EF4-FFF2-40B4-BE49-F238E27FC236}">
                      <a16:creationId xmlns:a16="http://schemas.microsoft.com/office/drawing/2014/main" id="{D63DE9D6-54D6-4BC3-B3D1-31E0F21CB3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5" y="2089"/>
                  <a:ext cx="605" cy="196"/>
                </a:xfrm>
                <a:custGeom>
                  <a:avLst/>
                  <a:gdLst>
                    <a:gd name="T0" fmla="*/ 604 w 605"/>
                    <a:gd name="T1" fmla="*/ 195 h 196"/>
                    <a:gd name="T2" fmla="*/ 587 w 605"/>
                    <a:gd name="T3" fmla="*/ 195 h 196"/>
                    <a:gd name="T4" fmla="*/ 569 w 605"/>
                    <a:gd name="T5" fmla="*/ 195 h 196"/>
                    <a:gd name="T6" fmla="*/ 552 w 605"/>
                    <a:gd name="T7" fmla="*/ 195 h 196"/>
                    <a:gd name="T8" fmla="*/ 532 w 605"/>
                    <a:gd name="T9" fmla="*/ 193 h 196"/>
                    <a:gd name="T10" fmla="*/ 517 w 605"/>
                    <a:gd name="T11" fmla="*/ 190 h 196"/>
                    <a:gd name="T12" fmla="*/ 497 w 605"/>
                    <a:gd name="T13" fmla="*/ 190 h 196"/>
                    <a:gd name="T14" fmla="*/ 480 w 605"/>
                    <a:gd name="T15" fmla="*/ 188 h 196"/>
                    <a:gd name="T16" fmla="*/ 465 w 605"/>
                    <a:gd name="T17" fmla="*/ 185 h 196"/>
                    <a:gd name="T18" fmla="*/ 448 w 605"/>
                    <a:gd name="T19" fmla="*/ 185 h 196"/>
                    <a:gd name="T20" fmla="*/ 428 w 605"/>
                    <a:gd name="T21" fmla="*/ 185 h 196"/>
                    <a:gd name="T22" fmla="*/ 405 w 605"/>
                    <a:gd name="T23" fmla="*/ 175 h 196"/>
                    <a:gd name="T24" fmla="*/ 399 w 605"/>
                    <a:gd name="T25" fmla="*/ 170 h 196"/>
                    <a:gd name="T26" fmla="*/ 376 w 605"/>
                    <a:gd name="T27" fmla="*/ 163 h 196"/>
                    <a:gd name="T28" fmla="*/ 361 w 605"/>
                    <a:gd name="T29" fmla="*/ 156 h 196"/>
                    <a:gd name="T30" fmla="*/ 344 w 605"/>
                    <a:gd name="T31" fmla="*/ 148 h 196"/>
                    <a:gd name="T32" fmla="*/ 324 w 605"/>
                    <a:gd name="T33" fmla="*/ 141 h 196"/>
                    <a:gd name="T34" fmla="*/ 306 w 605"/>
                    <a:gd name="T35" fmla="*/ 133 h 196"/>
                    <a:gd name="T36" fmla="*/ 292 w 605"/>
                    <a:gd name="T37" fmla="*/ 126 h 196"/>
                    <a:gd name="T38" fmla="*/ 275 w 605"/>
                    <a:gd name="T39" fmla="*/ 111 h 196"/>
                    <a:gd name="T40" fmla="*/ 257 w 605"/>
                    <a:gd name="T41" fmla="*/ 101 h 196"/>
                    <a:gd name="T42" fmla="*/ 234 w 605"/>
                    <a:gd name="T43" fmla="*/ 86 h 196"/>
                    <a:gd name="T44" fmla="*/ 217 w 605"/>
                    <a:gd name="T45" fmla="*/ 77 h 196"/>
                    <a:gd name="T46" fmla="*/ 199 w 605"/>
                    <a:gd name="T47" fmla="*/ 67 h 196"/>
                    <a:gd name="T48" fmla="*/ 182 w 605"/>
                    <a:gd name="T49" fmla="*/ 57 h 196"/>
                    <a:gd name="T50" fmla="*/ 165 w 605"/>
                    <a:gd name="T51" fmla="*/ 47 h 196"/>
                    <a:gd name="T52" fmla="*/ 147 w 605"/>
                    <a:gd name="T53" fmla="*/ 39 h 196"/>
                    <a:gd name="T54" fmla="*/ 130 w 605"/>
                    <a:gd name="T55" fmla="*/ 32 h 196"/>
                    <a:gd name="T56" fmla="*/ 113 w 605"/>
                    <a:gd name="T57" fmla="*/ 27 h 196"/>
                    <a:gd name="T58" fmla="*/ 92 w 605"/>
                    <a:gd name="T59" fmla="*/ 20 h 196"/>
                    <a:gd name="T60" fmla="*/ 75 w 605"/>
                    <a:gd name="T61" fmla="*/ 15 h 196"/>
                    <a:gd name="T62" fmla="*/ 55 w 605"/>
                    <a:gd name="T63" fmla="*/ 10 h 196"/>
                    <a:gd name="T64" fmla="*/ 38 w 605"/>
                    <a:gd name="T65" fmla="*/ 7 h 196"/>
                    <a:gd name="T66" fmla="*/ 20 w 605"/>
                    <a:gd name="T67" fmla="*/ 2 h 196"/>
                    <a:gd name="T68" fmla="*/ 0 w 605"/>
                    <a:gd name="T69" fmla="*/ 0 h 19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05" h="196">
                      <a:moveTo>
                        <a:pt x="604" y="195"/>
                      </a:moveTo>
                      <a:lnTo>
                        <a:pt x="587" y="195"/>
                      </a:lnTo>
                      <a:lnTo>
                        <a:pt x="569" y="195"/>
                      </a:lnTo>
                      <a:lnTo>
                        <a:pt x="552" y="195"/>
                      </a:lnTo>
                      <a:lnTo>
                        <a:pt x="532" y="193"/>
                      </a:lnTo>
                      <a:lnTo>
                        <a:pt x="517" y="190"/>
                      </a:lnTo>
                      <a:lnTo>
                        <a:pt x="497" y="190"/>
                      </a:lnTo>
                      <a:lnTo>
                        <a:pt x="480" y="188"/>
                      </a:lnTo>
                      <a:lnTo>
                        <a:pt x="465" y="185"/>
                      </a:lnTo>
                      <a:lnTo>
                        <a:pt x="448" y="185"/>
                      </a:lnTo>
                      <a:lnTo>
                        <a:pt x="428" y="185"/>
                      </a:lnTo>
                      <a:lnTo>
                        <a:pt x="405" y="175"/>
                      </a:lnTo>
                      <a:lnTo>
                        <a:pt x="399" y="170"/>
                      </a:lnTo>
                      <a:lnTo>
                        <a:pt x="376" y="163"/>
                      </a:lnTo>
                      <a:lnTo>
                        <a:pt x="361" y="156"/>
                      </a:lnTo>
                      <a:lnTo>
                        <a:pt x="344" y="148"/>
                      </a:lnTo>
                      <a:lnTo>
                        <a:pt x="324" y="141"/>
                      </a:lnTo>
                      <a:lnTo>
                        <a:pt x="306" y="133"/>
                      </a:lnTo>
                      <a:lnTo>
                        <a:pt x="292" y="126"/>
                      </a:lnTo>
                      <a:lnTo>
                        <a:pt x="275" y="111"/>
                      </a:lnTo>
                      <a:lnTo>
                        <a:pt x="257" y="101"/>
                      </a:lnTo>
                      <a:lnTo>
                        <a:pt x="234" y="86"/>
                      </a:lnTo>
                      <a:lnTo>
                        <a:pt x="217" y="77"/>
                      </a:lnTo>
                      <a:lnTo>
                        <a:pt x="199" y="67"/>
                      </a:lnTo>
                      <a:lnTo>
                        <a:pt x="182" y="57"/>
                      </a:lnTo>
                      <a:lnTo>
                        <a:pt x="165" y="47"/>
                      </a:lnTo>
                      <a:lnTo>
                        <a:pt x="147" y="39"/>
                      </a:lnTo>
                      <a:lnTo>
                        <a:pt x="130" y="32"/>
                      </a:lnTo>
                      <a:lnTo>
                        <a:pt x="113" y="27"/>
                      </a:lnTo>
                      <a:lnTo>
                        <a:pt x="92" y="20"/>
                      </a:lnTo>
                      <a:lnTo>
                        <a:pt x="75" y="15"/>
                      </a:lnTo>
                      <a:lnTo>
                        <a:pt x="55" y="10"/>
                      </a:lnTo>
                      <a:lnTo>
                        <a:pt x="38" y="7"/>
                      </a:lnTo>
                      <a:lnTo>
                        <a:pt x="20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83" name="Line 10">
                  <a:extLst>
                    <a:ext uri="{FF2B5EF4-FFF2-40B4-BE49-F238E27FC236}">
                      <a16:creationId xmlns:a16="http://schemas.microsoft.com/office/drawing/2014/main" id="{B01EDD4F-5B55-4E1F-8167-CDB3FEBC1A2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56" y="2089"/>
                  <a:ext cx="66" cy="0"/>
                </a:xfrm>
                <a:prstGeom prst="line">
                  <a:avLst/>
                </a:prstGeom>
                <a:noFill/>
                <a:ln w="254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22" name="Group 11">
                <a:extLst>
                  <a:ext uri="{FF2B5EF4-FFF2-40B4-BE49-F238E27FC236}">
                    <a16:creationId xmlns:a16="http://schemas.microsoft.com/office/drawing/2014/main" id="{AD1CA87A-E538-46BF-9DC3-BCDDA540491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07" y="1979"/>
                <a:ext cx="1354" cy="154"/>
                <a:chOff x="2907" y="1979"/>
                <a:chExt cx="1354" cy="154"/>
              </a:xfrm>
            </p:grpSpPr>
            <p:sp>
              <p:nvSpPr>
                <p:cNvPr id="78" name="Freeform 12">
                  <a:extLst>
                    <a:ext uri="{FF2B5EF4-FFF2-40B4-BE49-F238E27FC236}">
                      <a16:creationId xmlns:a16="http://schemas.microsoft.com/office/drawing/2014/main" id="{2938B67E-6282-493B-8736-7E38A7F719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07" y="1979"/>
                  <a:ext cx="628" cy="154"/>
                </a:xfrm>
                <a:custGeom>
                  <a:avLst/>
                  <a:gdLst>
                    <a:gd name="T0" fmla="*/ 0 w 628"/>
                    <a:gd name="T1" fmla="*/ 153 h 154"/>
                    <a:gd name="T2" fmla="*/ 18 w 628"/>
                    <a:gd name="T3" fmla="*/ 153 h 154"/>
                    <a:gd name="T4" fmla="*/ 36 w 628"/>
                    <a:gd name="T5" fmla="*/ 153 h 154"/>
                    <a:gd name="T6" fmla="*/ 54 w 628"/>
                    <a:gd name="T7" fmla="*/ 153 h 154"/>
                    <a:gd name="T8" fmla="*/ 75 w 628"/>
                    <a:gd name="T9" fmla="*/ 151 h 154"/>
                    <a:gd name="T10" fmla="*/ 90 w 628"/>
                    <a:gd name="T11" fmla="*/ 149 h 154"/>
                    <a:gd name="T12" fmla="*/ 111 w 628"/>
                    <a:gd name="T13" fmla="*/ 149 h 154"/>
                    <a:gd name="T14" fmla="*/ 129 w 628"/>
                    <a:gd name="T15" fmla="*/ 147 h 154"/>
                    <a:gd name="T16" fmla="*/ 144 w 628"/>
                    <a:gd name="T17" fmla="*/ 145 h 154"/>
                    <a:gd name="T18" fmla="*/ 162 w 628"/>
                    <a:gd name="T19" fmla="*/ 145 h 154"/>
                    <a:gd name="T20" fmla="*/ 183 w 628"/>
                    <a:gd name="T21" fmla="*/ 145 h 154"/>
                    <a:gd name="T22" fmla="*/ 207 w 628"/>
                    <a:gd name="T23" fmla="*/ 138 h 154"/>
                    <a:gd name="T24" fmla="*/ 213 w 628"/>
                    <a:gd name="T25" fmla="*/ 134 h 154"/>
                    <a:gd name="T26" fmla="*/ 237 w 628"/>
                    <a:gd name="T27" fmla="*/ 128 h 154"/>
                    <a:gd name="T28" fmla="*/ 252 w 628"/>
                    <a:gd name="T29" fmla="*/ 122 h 154"/>
                    <a:gd name="T30" fmla="*/ 270 w 628"/>
                    <a:gd name="T31" fmla="*/ 116 h 154"/>
                    <a:gd name="T32" fmla="*/ 291 w 628"/>
                    <a:gd name="T33" fmla="*/ 110 h 154"/>
                    <a:gd name="T34" fmla="*/ 309 w 628"/>
                    <a:gd name="T35" fmla="*/ 105 h 154"/>
                    <a:gd name="T36" fmla="*/ 324 w 628"/>
                    <a:gd name="T37" fmla="*/ 99 h 154"/>
                    <a:gd name="T38" fmla="*/ 342 w 628"/>
                    <a:gd name="T39" fmla="*/ 87 h 154"/>
                    <a:gd name="T40" fmla="*/ 360 w 628"/>
                    <a:gd name="T41" fmla="*/ 79 h 154"/>
                    <a:gd name="T42" fmla="*/ 384 w 628"/>
                    <a:gd name="T43" fmla="*/ 68 h 154"/>
                    <a:gd name="T44" fmla="*/ 402 w 628"/>
                    <a:gd name="T45" fmla="*/ 60 h 154"/>
                    <a:gd name="T46" fmla="*/ 420 w 628"/>
                    <a:gd name="T47" fmla="*/ 52 h 154"/>
                    <a:gd name="T48" fmla="*/ 438 w 628"/>
                    <a:gd name="T49" fmla="*/ 45 h 154"/>
                    <a:gd name="T50" fmla="*/ 456 w 628"/>
                    <a:gd name="T51" fmla="*/ 37 h 154"/>
                    <a:gd name="T52" fmla="*/ 474 w 628"/>
                    <a:gd name="T53" fmla="*/ 31 h 154"/>
                    <a:gd name="T54" fmla="*/ 492 w 628"/>
                    <a:gd name="T55" fmla="*/ 25 h 154"/>
                    <a:gd name="T56" fmla="*/ 510 w 628"/>
                    <a:gd name="T57" fmla="*/ 21 h 154"/>
                    <a:gd name="T58" fmla="*/ 531 w 628"/>
                    <a:gd name="T59" fmla="*/ 15 h 154"/>
                    <a:gd name="T60" fmla="*/ 549 w 628"/>
                    <a:gd name="T61" fmla="*/ 12 h 154"/>
                    <a:gd name="T62" fmla="*/ 570 w 628"/>
                    <a:gd name="T63" fmla="*/ 8 h 154"/>
                    <a:gd name="T64" fmla="*/ 588 w 628"/>
                    <a:gd name="T65" fmla="*/ 6 h 154"/>
                    <a:gd name="T66" fmla="*/ 606 w 628"/>
                    <a:gd name="T67" fmla="*/ 2 h 154"/>
                    <a:gd name="T68" fmla="*/ 627 w 628"/>
                    <a:gd name="T69" fmla="*/ 0 h 154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28" h="154">
                      <a:moveTo>
                        <a:pt x="0" y="153"/>
                      </a:moveTo>
                      <a:lnTo>
                        <a:pt x="18" y="153"/>
                      </a:lnTo>
                      <a:lnTo>
                        <a:pt x="36" y="153"/>
                      </a:lnTo>
                      <a:lnTo>
                        <a:pt x="54" y="153"/>
                      </a:lnTo>
                      <a:lnTo>
                        <a:pt x="75" y="151"/>
                      </a:lnTo>
                      <a:lnTo>
                        <a:pt x="90" y="149"/>
                      </a:lnTo>
                      <a:lnTo>
                        <a:pt x="111" y="149"/>
                      </a:lnTo>
                      <a:lnTo>
                        <a:pt x="129" y="147"/>
                      </a:lnTo>
                      <a:lnTo>
                        <a:pt x="144" y="145"/>
                      </a:lnTo>
                      <a:lnTo>
                        <a:pt x="162" y="145"/>
                      </a:lnTo>
                      <a:lnTo>
                        <a:pt x="183" y="145"/>
                      </a:lnTo>
                      <a:lnTo>
                        <a:pt x="207" y="138"/>
                      </a:lnTo>
                      <a:lnTo>
                        <a:pt x="213" y="134"/>
                      </a:lnTo>
                      <a:lnTo>
                        <a:pt x="237" y="128"/>
                      </a:lnTo>
                      <a:lnTo>
                        <a:pt x="252" y="122"/>
                      </a:lnTo>
                      <a:lnTo>
                        <a:pt x="270" y="116"/>
                      </a:lnTo>
                      <a:lnTo>
                        <a:pt x="291" y="110"/>
                      </a:lnTo>
                      <a:lnTo>
                        <a:pt x="309" y="105"/>
                      </a:lnTo>
                      <a:lnTo>
                        <a:pt x="324" y="99"/>
                      </a:lnTo>
                      <a:lnTo>
                        <a:pt x="342" y="87"/>
                      </a:lnTo>
                      <a:lnTo>
                        <a:pt x="360" y="79"/>
                      </a:lnTo>
                      <a:lnTo>
                        <a:pt x="384" y="68"/>
                      </a:lnTo>
                      <a:lnTo>
                        <a:pt x="402" y="60"/>
                      </a:lnTo>
                      <a:lnTo>
                        <a:pt x="420" y="52"/>
                      </a:lnTo>
                      <a:lnTo>
                        <a:pt x="438" y="45"/>
                      </a:lnTo>
                      <a:lnTo>
                        <a:pt x="456" y="37"/>
                      </a:lnTo>
                      <a:lnTo>
                        <a:pt x="474" y="31"/>
                      </a:lnTo>
                      <a:lnTo>
                        <a:pt x="492" y="25"/>
                      </a:lnTo>
                      <a:lnTo>
                        <a:pt x="510" y="21"/>
                      </a:lnTo>
                      <a:lnTo>
                        <a:pt x="531" y="15"/>
                      </a:lnTo>
                      <a:lnTo>
                        <a:pt x="549" y="12"/>
                      </a:lnTo>
                      <a:lnTo>
                        <a:pt x="570" y="8"/>
                      </a:lnTo>
                      <a:lnTo>
                        <a:pt x="588" y="6"/>
                      </a:lnTo>
                      <a:lnTo>
                        <a:pt x="606" y="2"/>
                      </a:lnTo>
                      <a:lnTo>
                        <a:pt x="627" y="0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9" name="Freeform 13">
                  <a:extLst>
                    <a:ext uri="{FF2B5EF4-FFF2-40B4-BE49-F238E27FC236}">
                      <a16:creationId xmlns:a16="http://schemas.microsoft.com/office/drawing/2014/main" id="{FF792D87-C04E-46AC-8A64-AF9A74B463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3" y="1979"/>
                  <a:ext cx="628" cy="154"/>
                </a:xfrm>
                <a:custGeom>
                  <a:avLst/>
                  <a:gdLst>
                    <a:gd name="T0" fmla="*/ 627 w 628"/>
                    <a:gd name="T1" fmla="*/ 153 h 154"/>
                    <a:gd name="T2" fmla="*/ 609 w 628"/>
                    <a:gd name="T3" fmla="*/ 153 h 154"/>
                    <a:gd name="T4" fmla="*/ 591 w 628"/>
                    <a:gd name="T5" fmla="*/ 153 h 154"/>
                    <a:gd name="T6" fmla="*/ 573 w 628"/>
                    <a:gd name="T7" fmla="*/ 153 h 154"/>
                    <a:gd name="T8" fmla="*/ 552 w 628"/>
                    <a:gd name="T9" fmla="*/ 151 h 154"/>
                    <a:gd name="T10" fmla="*/ 537 w 628"/>
                    <a:gd name="T11" fmla="*/ 149 h 154"/>
                    <a:gd name="T12" fmla="*/ 516 w 628"/>
                    <a:gd name="T13" fmla="*/ 149 h 154"/>
                    <a:gd name="T14" fmla="*/ 498 w 628"/>
                    <a:gd name="T15" fmla="*/ 147 h 154"/>
                    <a:gd name="T16" fmla="*/ 483 w 628"/>
                    <a:gd name="T17" fmla="*/ 145 h 154"/>
                    <a:gd name="T18" fmla="*/ 465 w 628"/>
                    <a:gd name="T19" fmla="*/ 145 h 154"/>
                    <a:gd name="T20" fmla="*/ 444 w 628"/>
                    <a:gd name="T21" fmla="*/ 145 h 154"/>
                    <a:gd name="T22" fmla="*/ 420 w 628"/>
                    <a:gd name="T23" fmla="*/ 138 h 154"/>
                    <a:gd name="T24" fmla="*/ 414 w 628"/>
                    <a:gd name="T25" fmla="*/ 134 h 154"/>
                    <a:gd name="T26" fmla="*/ 390 w 628"/>
                    <a:gd name="T27" fmla="*/ 128 h 154"/>
                    <a:gd name="T28" fmla="*/ 375 w 628"/>
                    <a:gd name="T29" fmla="*/ 122 h 154"/>
                    <a:gd name="T30" fmla="*/ 357 w 628"/>
                    <a:gd name="T31" fmla="*/ 116 h 154"/>
                    <a:gd name="T32" fmla="*/ 336 w 628"/>
                    <a:gd name="T33" fmla="*/ 110 h 154"/>
                    <a:gd name="T34" fmla="*/ 318 w 628"/>
                    <a:gd name="T35" fmla="*/ 105 h 154"/>
                    <a:gd name="T36" fmla="*/ 303 w 628"/>
                    <a:gd name="T37" fmla="*/ 99 h 154"/>
                    <a:gd name="T38" fmla="*/ 285 w 628"/>
                    <a:gd name="T39" fmla="*/ 87 h 154"/>
                    <a:gd name="T40" fmla="*/ 267 w 628"/>
                    <a:gd name="T41" fmla="*/ 79 h 154"/>
                    <a:gd name="T42" fmla="*/ 243 w 628"/>
                    <a:gd name="T43" fmla="*/ 68 h 154"/>
                    <a:gd name="T44" fmla="*/ 225 w 628"/>
                    <a:gd name="T45" fmla="*/ 60 h 154"/>
                    <a:gd name="T46" fmla="*/ 207 w 628"/>
                    <a:gd name="T47" fmla="*/ 52 h 154"/>
                    <a:gd name="T48" fmla="*/ 189 w 628"/>
                    <a:gd name="T49" fmla="*/ 45 h 154"/>
                    <a:gd name="T50" fmla="*/ 171 w 628"/>
                    <a:gd name="T51" fmla="*/ 37 h 154"/>
                    <a:gd name="T52" fmla="*/ 153 w 628"/>
                    <a:gd name="T53" fmla="*/ 31 h 154"/>
                    <a:gd name="T54" fmla="*/ 135 w 628"/>
                    <a:gd name="T55" fmla="*/ 25 h 154"/>
                    <a:gd name="T56" fmla="*/ 117 w 628"/>
                    <a:gd name="T57" fmla="*/ 21 h 154"/>
                    <a:gd name="T58" fmla="*/ 96 w 628"/>
                    <a:gd name="T59" fmla="*/ 15 h 154"/>
                    <a:gd name="T60" fmla="*/ 78 w 628"/>
                    <a:gd name="T61" fmla="*/ 12 h 154"/>
                    <a:gd name="T62" fmla="*/ 57 w 628"/>
                    <a:gd name="T63" fmla="*/ 8 h 154"/>
                    <a:gd name="T64" fmla="*/ 39 w 628"/>
                    <a:gd name="T65" fmla="*/ 6 h 154"/>
                    <a:gd name="T66" fmla="*/ 21 w 628"/>
                    <a:gd name="T67" fmla="*/ 2 h 154"/>
                    <a:gd name="T68" fmla="*/ 0 w 628"/>
                    <a:gd name="T69" fmla="*/ 0 h 154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28" h="154">
                      <a:moveTo>
                        <a:pt x="627" y="153"/>
                      </a:moveTo>
                      <a:lnTo>
                        <a:pt x="609" y="153"/>
                      </a:lnTo>
                      <a:lnTo>
                        <a:pt x="591" y="153"/>
                      </a:lnTo>
                      <a:lnTo>
                        <a:pt x="573" y="153"/>
                      </a:lnTo>
                      <a:lnTo>
                        <a:pt x="552" y="151"/>
                      </a:lnTo>
                      <a:lnTo>
                        <a:pt x="537" y="149"/>
                      </a:lnTo>
                      <a:lnTo>
                        <a:pt x="516" y="149"/>
                      </a:lnTo>
                      <a:lnTo>
                        <a:pt x="498" y="147"/>
                      </a:lnTo>
                      <a:lnTo>
                        <a:pt x="483" y="145"/>
                      </a:lnTo>
                      <a:lnTo>
                        <a:pt x="465" y="145"/>
                      </a:lnTo>
                      <a:lnTo>
                        <a:pt x="444" y="145"/>
                      </a:lnTo>
                      <a:lnTo>
                        <a:pt x="420" y="138"/>
                      </a:lnTo>
                      <a:lnTo>
                        <a:pt x="414" y="134"/>
                      </a:lnTo>
                      <a:lnTo>
                        <a:pt x="390" y="128"/>
                      </a:lnTo>
                      <a:lnTo>
                        <a:pt x="375" y="122"/>
                      </a:lnTo>
                      <a:lnTo>
                        <a:pt x="357" y="116"/>
                      </a:lnTo>
                      <a:lnTo>
                        <a:pt x="336" y="110"/>
                      </a:lnTo>
                      <a:lnTo>
                        <a:pt x="318" y="105"/>
                      </a:lnTo>
                      <a:lnTo>
                        <a:pt x="303" y="99"/>
                      </a:lnTo>
                      <a:lnTo>
                        <a:pt x="285" y="87"/>
                      </a:lnTo>
                      <a:lnTo>
                        <a:pt x="267" y="79"/>
                      </a:lnTo>
                      <a:lnTo>
                        <a:pt x="243" y="68"/>
                      </a:lnTo>
                      <a:lnTo>
                        <a:pt x="225" y="60"/>
                      </a:lnTo>
                      <a:lnTo>
                        <a:pt x="207" y="52"/>
                      </a:lnTo>
                      <a:lnTo>
                        <a:pt x="189" y="45"/>
                      </a:lnTo>
                      <a:lnTo>
                        <a:pt x="171" y="37"/>
                      </a:lnTo>
                      <a:lnTo>
                        <a:pt x="153" y="31"/>
                      </a:lnTo>
                      <a:lnTo>
                        <a:pt x="135" y="25"/>
                      </a:lnTo>
                      <a:lnTo>
                        <a:pt x="117" y="21"/>
                      </a:lnTo>
                      <a:lnTo>
                        <a:pt x="96" y="15"/>
                      </a:lnTo>
                      <a:lnTo>
                        <a:pt x="78" y="12"/>
                      </a:lnTo>
                      <a:lnTo>
                        <a:pt x="57" y="8"/>
                      </a:lnTo>
                      <a:lnTo>
                        <a:pt x="39" y="6"/>
                      </a:lnTo>
                      <a:lnTo>
                        <a:pt x="21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80" name="Line 14">
                  <a:extLst>
                    <a:ext uri="{FF2B5EF4-FFF2-40B4-BE49-F238E27FC236}">
                      <a16:creationId xmlns:a16="http://schemas.microsoft.com/office/drawing/2014/main" id="{69957F78-0DBA-4847-9540-AC7947AEA8B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47" y="1979"/>
                  <a:ext cx="71" cy="0"/>
                </a:xfrm>
                <a:prstGeom prst="line">
                  <a:avLst/>
                </a:prstGeom>
                <a:noFill/>
                <a:ln w="254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23" name="Group 15">
                <a:extLst>
                  <a:ext uri="{FF2B5EF4-FFF2-40B4-BE49-F238E27FC236}">
                    <a16:creationId xmlns:a16="http://schemas.microsoft.com/office/drawing/2014/main" id="{29EEBA95-2117-4174-974A-3AE1FB06137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16" y="2015"/>
                <a:ext cx="1345" cy="177"/>
                <a:chOff x="2916" y="2015"/>
                <a:chExt cx="1345" cy="177"/>
              </a:xfrm>
            </p:grpSpPr>
            <p:sp>
              <p:nvSpPr>
                <p:cNvPr id="75" name="Freeform 16">
                  <a:extLst>
                    <a:ext uri="{FF2B5EF4-FFF2-40B4-BE49-F238E27FC236}">
                      <a16:creationId xmlns:a16="http://schemas.microsoft.com/office/drawing/2014/main" id="{A179D71E-E8AD-4FC9-93AB-92FF856AFA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16" y="2015"/>
                  <a:ext cx="626" cy="177"/>
                </a:xfrm>
                <a:custGeom>
                  <a:avLst/>
                  <a:gdLst>
                    <a:gd name="T0" fmla="*/ 0 w 626"/>
                    <a:gd name="T1" fmla="*/ 176 h 177"/>
                    <a:gd name="T2" fmla="*/ 18 w 626"/>
                    <a:gd name="T3" fmla="*/ 176 h 177"/>
                    <a:gd name="T4" fmla="*/ 36 w 626"/>
                    <a:gd name="T5" fmla="*/ 176 h 177"/>
                    <a:gd name="T6" fmla="*/ 54 w 626"/>
                    <a:gd name="T7" fmla="*/ 176 h 177"/>
                    <a:gd name="T8" fmla="*/ 75 w 626"/>
                    <a:gd name="T9" fmla="*/ 174 h 177"/>
                    <a:gd name="T10" fmla="*/ 90 w 626"/>
                    <a:gd name="T11" fmla="*/ 172 h 177"/>
                    <a:gd name="T12" fmla="*/ 111 w 626"/>
                    <a:gd name="T13" fmla="*/ 172 h 177"/>
                    <a:gd name="T14" fmla="*/ 129 w 626"/>
                    <a:gd name="T15" fmla="*/ 169 h 177"/>
                    <a:gd name="T16" fmla="*/ 144 w 626"/>
                    <a:gd name="T17" fmla="*/ 167 h 177"/>
                    <a:gd name="T18" fmla="*/ 161 w 626"/>
                    <a:gd name="T19" fmla="*/ 167 h 177"/>
                    <a:gd name="T20" fmla="*/ 182 w 626"/>
                    <a:gd name="T21" fmla="*/ 167 h 177"/>
                    <a:gd name="T22" fmla="*/ 206 w 626"/>
                    <a:gd name="T23" fmla="*/ 158 h 177"/>
                    <a:gd name="T24" fmla="*/ 212 w 626"/>
                    <a:gd name="T25" fmla="*/ 154 h 177"/>
                    <a:gd name="T26" fmla="*/ 236 w 626"/>
                    <a:gd name="T27" fmla="*/ 147 h 177"/>
                    <a:gd name="T28" fmla="*/ 251 w 626"/>
                    <a:gd name="T29" fmla="*/ 140 h 177"/>
                    <a:gd name="T30" fmla="*/ 269 w 626"/>
                    <a:gd name="T31" fmla="*/ 134 h 177"/>
                    <a:gd name="T32" fmla="*/ 290 w 626"/>
                    <a:gd name="T33" fmla="*/ 127 h 177"/>
                    <a:gd name="T34" fmla="*/ 308 w 626"/>
                    <a:gd name="T35" fmla="*/ 120 h 177"/>
                    <a:gd name="T36" fmla="*/ 323 w 626"/>
                    <a:gd name="T37" fmla="*/ 114 h 177"/>
                    <a:gd name="T38" fmla="*/ 341 w 626"/>
                    <a:gd name="T39" fmla="*/ 100 h 177"/>
                    <a:gd name="T40" fmla="*/ 359 w 626"/>
                    <a:gd name="T41" fmla="*/ 91 h 177"/>
                    <a:gd name="T42" fmla="*/ 383 w 626"/>
                    <a:gd name="T43" fmla="*/ 78 h 177"/>
                    <a:gd name="T44" fmla="*/ 401 w 626"/>
                    <a:gd name="T45" fmla="*/ 69 h 177"/>
                    <a:gd name="T46" fmla="*/ 419 w 626"/>
                    <a:gd name="T47" fmla="*/ 60 h 177"/>
                    <a:gd name="T48" fmla="*/ 437 w 626"/>
                    <a:gd name="T49" fmla="*/ 51 h 177"/>
                    <a:gd name="T50" fmla="*/ 455 w 626"/>
                    <a:gd name="T51" fmla="*/ 42 h 177"/>
                    <a:gd name="T52" fmla="*/ 472 w 626"/>
                    <a:gd name="T53" fmla="*/ 36 h 177"/>
                    <a:gd name="T54" fmla="*/ 490 w 626"/>
                    <a:gd name="T55" fmla="*/ 29 h 177"/>
                    <a:gd name="T56" fmla="*/ 508 w 626"/>
                    <a:gd name="T57" fmla="*/ 25 h 177"/>
                    <a:gd name="T58" fmla="*/ 529 w 626"/>
                    <a:gd name="T59" fmla="*/ 18 h 177"/>
                    <a:gd name="T60" fmla="*/ 547 w 626"/>
                    <a:gd name="T61" fmla="*/ 13 h 177"/>
                    <a:gd name="T62" fmla="*/ 568 w 626"/>
                    <a:gd name="T63" fmla="*/ 9 h 177"/>
                    <a:gd name="T64" fmla="*/ 586 w 626"/>
                    <a:gd name="T65" fmla="*/ 7 h 177"/>
                    <a:gd name="T66" fmla="*/ 604 w 626"/>
                    <a:gd name="T67" fmla="*/ 2 h 177"/>
                    <a:gd name="T68" fmla="*/ 625 w 626"/>
                    <a:gd name="T69" fmla="*/ 0 h 177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26" h="177">
                      <a:moveTo>
                        <a:pt x="0" y="176"/>
                      </a:moveTo>
                      <a:lnTo>
                        <a:pt x="18" y="176"/>
                      </a:lnTo>
                      <a:lnTo>
                        <a:pt x="36" y="176"/>
                      </a:lnTo>
                      <a:lnTo>
                        <a:pt x="54" y="176"/>
                      </a:lnTo>
                      <a:lnTo>
                        <a:pt x="75" y="174"/>
                      </a:lnTo>
                      <a:lnTo>
                        <a:pt x="90" y="172"/>
                      </a:lnTo>
                      <a:lnTo>
                        <a:pt x="111" y="172"/>
                      </a:lnTo>
                      <a:lnTo>
                        <a:pt x="129" y="169"/>
                      </a:lnTo>
                      <a:lnTo>
                        <a:pt x="144" y="167"/>
                      </a:lnTo>
                      <a:lnTo>
                        <a:pt x="161" y="167"/>
                      </a:lnTo>
                      <a:lnTo>
                        <a:pt x="182" y="167"/>
                      </a:lnTo>
                      <a:lnTo>
                        <a:pt x="206" y="158"/>
                      </a:lnTo>
                      <a:lnTo>
                        <a:pt x="212" y="154"/>
                      </a:lnTo>
                      <a:lnTo>
                        <a:pt x="236" y="147"/>
                      </a:lnTo>
                      <a:lnTo>
                        <a:pt x="251" y="140"/>
                      </a:lnTo>
                      <a:lnTo>
                        <a:pt x="269" y="134"/>
                      </a:lnTo>
                      <a:lnTo>
                        <a:pt x="290" y="127"/>
                      </a:lnTo>
                      <a:lnTo>
                        <a:pt x="308" y="120"/>
                      </a:lnTo>
                      <a:lnTo>
                        <a:pt x="323" y="114"/>
                      </a:lnTo>
                      <a:lnTo>
                        <a:pt x="341" y="100"/>
                      </a:lnTo>
                      <a:lnTo>
                        <a:pt x="359" y="91"/>
                      </a:lnTo>
                      <a:lnTo>
                        <a:pt x="383" y="78"/>
                      </a:lnTo>
                      <a:lnTo>
                        <a:pt x="401" y="69"/>
                      </a:lnTo>
                      <a:lnTo>
                        <a:pt x="419" y="60"/>
                      </a:lnTo>
                      <a:lnTo>
                        <a:pt x="437" y="51"/>
                      </a:lnTo>
                      <a:lnTo>
                        <a:pt x="455" y="42"/>
                      </a:lnTo>
                      <a:lnTo>
                        <a:pt x="472" y="36"/>
                      </a:lnTo>
                      <a:lnTo>
                        <a:pt x="490" y="29"/>
                      </a:lnTo>
                      <a:lnTo>
                        <a:pt x="508" y="25"/>
                      </a:lnTo>
                      <a:lnTo>
                        <a:pt x="529" y="18"/>
                      </a:lnTo>
                      <a:lnTo>
                        <a:pt x="547" y="13"/>
                      </a:lnTo>
                      <a:lnTo>
                        <a:pt x="568" y="9"/>
                      </a:lnTo>
                      <a:lnTo>
                        <a:pt x="586" y="7"/>
                      </a:lnTo>
                      <a:lnTo>
                        <a:pt x="604" y="2"/>
                      </a:lnTo>
                      <a:lnTo>
                        <a:pt x="625" y="0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6" name="Freeform 17">
                  <a:extLst>
                    <a:ext uri="{FF2B5EF4-FFF2-40B4-BE49-F238E27FC236}">
                      <a16:creationId xmlns:a16="http://schemas.microsoft.com/office/drawing/2014/main" id="{946AD08A-0DEC-46FC-BF77-384644F0B4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5" y="2015"/>
                  <a:ext cx="626" cy="177"/>
                </a:xfrm>
                <a:custGeom>
                  <a:avLst/>
                  <a:gdLst>
                    <a:gd name="T0" fmla="*/ 625 w 626"/>
                    <a:gd name="T1" fmla="*/ 176 h 177"/>
                    <a:gd name="T2" fmla="*/ 607 w 626"/>
                    <a:gd name="T3" fmla="*/ 176 h 177"/>
                    <a:gd name="T4" fmla="*/ 589 w 626"/>
                    <a:gd name="T5" fmla="*/ 176 h 177"/>
                    <a:gd name="T6" fmla="*/ 571 w 626"/>
                    <a:gd name="T7" fmla="*/ 176 h 177"/>
                    <a:gd name="T8" fmla="*/ 550 w 626"/>
                    <a:gd name="T9" fmla="*/ 174 h 177"/>
                    <a:gd name="T10" fmla="*/ 535 w 626"/>
                    <a:gd name="T11" fmla="*/ 172 h 177"/>
                    <a:gd name="T12" fmla="*/ 514 w 626"/>
                    <a:gd name="T13" fmla="*/ 172 h 177"/>
                    <a:gd name="T14" fmla="*/ 496 w 626"/>
                    <a:gd name="T15" fmla="*/ 169 h 177"/>
                    <a:gd name="T16" fmla="*/ 481 w 626"/>
                    <a:gd name="T17" fmla="*/ 167 h 177"/>
                    <a:gd name="T18" fmla="*/ 464 w 626"/>
                    <a:gd name="T19" fmla="*/ 167 h 177"/>
                    <a:gd name="T20" fmla="*/ 443 w 626"/>
                    <a:gd name="T21" fmla="*/ 167 h 177"/>
                    <a:gd name="T22" fmla="*/ 419 w 626"/>
                    <a:gd name="T23" fmla="*/ 158 h 177"/>
                    <a:gd name="T24" fmla="*/ 413 w 626"/>
                    <a:gd name="T25" fmla="*/ 154 h 177"/>
                    <a:gd name="T26" fmla="*/ 389 w 626"/>
                    <a:gd name="T27" fmla="*/ 147 h 177"/>
                    <a:gd name="T28" fmla="*/ 374 w 626"/>
                    <a:gd name="T29" fmla="*/ 140 h 177"/>
                    <a:gd name="T30" fmla="*/ 356 w 626"/>
                    <a:gd name="T31" fmla="*/ 134 h 177"/>
                    <a:gd name="T32" fmla="*/ 335 w 626"/>
                    <a:gd name="T33" fmla="*/ 127 h 177"/>
                    <a:gd name="T34" fmla="*/ 317 w 626"/>
                    <a:gd name="T35" fmla="*/ 120 h 177"/>
                    <a:gd name="T36" fmla="*/ 302 w 626"/>
                    <a:gd name="T37" fmla="*/ 114 h 177"/>
                    <a:gd name="T38" fmla="*/ 284 w 626"/>
                    <a:gd name="T39" fmla="*/ 100 h 177"/>
                    <a:gd name="T40" fmla="*/ 266 w 626"/>
                    <a:gd name="T41" fmla="*/ 91 h 177"/>
                    <a:gd name="T42" fmla="*/ 242 w 626"/>
                    <a:gd name="T43" fmla="*/ 78 h 177"/>
                    <a:gd name="T44" fmla="*/ 224 w 626"/>
                    <a:gd name="T45" fmla="*/ 69 h 177"/>
                    <a:gd name="T46" fmla="*/ 206 w 626"/>
                    <a:gd name="T47" fmla="*/ 60 h 177"/>
                    <a:gd name="T48" fmla="*/ 188 w 626"/>
                    <a:gd name="T49" fmla="*/ 51 h 177"/>
                    <a:gd name="T50" fmla="*/ 170 w 626"/>
                    <a:gd name="T51" fmla="*/ 42 h 177"/>
                    <a:gd name="T52" fmla="*/ 153 w 626"/>
                    <a:gd name="T53" fmla="*/ 36 h 177"/>
                    <a:gd name="T54" fmla="*/ 135 w 626"/>
                    <a:gd name="T55" fmla="*/ 29 h 177"/>
                    <a:gd name="T56" fmla="*/ 117 w 626"/>
                    <a:gd name="T57" fmla="*/ 25 h 177"/>
                    <a:gd name="T58" fmla="*/ 96 w 626"/>
                    <a:gd name="T59" fmla="*/ 18 h 177"/>
                    <a:gd name="T60" fmla="*/ 78 w 626"/>
                    <a:gd name="T61" fmla="*/ 13 h 177"/>
                    <a:gd name="T62" fmla="*/ 57 w 626"/>
                    <a:gd name="T63" fmla="*/ 9 h 177"/>
                    <a:gd name="T64" fmla="*/ 39 w 626"/>
                    <a:gd name="T65" fmla="*/ 7 h 177"/>
                    <a:gd name="T66" fmla="*/ 21 w 626"/>
                    <a:gd name="T67" fmla="*/ 2 h 177"/>
                    <a:gd name="T68" fmla="*/ 0 w 626"/>
                    <a:gd name="T69" fmla="*/ 0 h 177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26" h="177">
                      <a:moveTo>
                        <a:pt x="625" y="176"/>
                      </a:moveTo>
                      <a:lnTo>
                        <a:pt x="607" y="176"/>
                      </a:lnTo>
                      <a:lnTo>
                        <a:pt x="589" y="176"/>
                      </a:lnTo>
                      <a:lnTo>
                        <a:pt x="571" y="176"/>
                      </a:lnTo>
                      <a:lnTo>
                        <a:pt x="550" y="174"/>
                      </a:lnTo>
                      <a:lnTo>
                        <a:pt x="535" y="172"/>
                      </a:lnTo>
                      <a:lnTo>
                        <a:pt x="514" y="172"/>
                      </a:lnTo>
                      <a:lnTo>
                        <a:pt x="496" y="169"/>
                      </a:lnTo>
                      <a:lnTo>
                        <a:pt x="481" y="167"/>
                      </a:lnTo>
                      <a:lnTo>
                        <a:pt x="464" y="167"/>
                      </a:lnTo>
                      <a:lnTo>
                        <a:pt x="443" y="167"/>
                      </a:lnTo>
                      <a:lnTo>
                        <a:pt x="419" y="158"/>
                      </a:lnTo>
                      <a:lnTo>
                        <a:pt x="413" y="154"/>
                      </a:lnTo>
                      <a:lnTo>
                        <a:pt x="389" y="147"/>
                      </a:lnTo>
                      <a:lnTo>
                        <a:pt x="374" y="140"/>
                      </a:lnTo>
                      <a:lnTo>
                        <a:pt x="356" y="134"/>
                      </a:lnTo>
                      <a:lnTo>
                        <a:pt x="335" y="127"/>
                      </a:lnTo>
                      <a:lnTo>
                        <a:pt x="317" y="120"/>
                      </a:lnTo>
                      <a:lnTo>
                        <a:pt x="302" y="114"/>
                      </a:lnTo>
                      <a:lnTo>
                        <a:pt x="284" y="100"/>
                      </a:lnTo>
                      <a:lnTo>
                        <a:pt x="266" y="91"/>
                      </a:lnTo>
                      <a:lnTo>
                        <a:pt x="242" y="78"/>
                      </a:lnTo>
                      <a:lnTo>
                        <a:pt x="224" y="69"/>
                      </a:lnTo>
                      <a:lnTo>
                        <a:pt x="206" y="60"/>
                      </a:lnTo>
                      <a:lnTo>
                        <a:pt x="188" y="51"/>
                      </a:lnTo>
                      <a:lnTo>
                        <a:pt x="170" y="42"/>
                      </a:lnTo>
                      <a:lnTo>
                        <a:pt x="153" y="36"/>
                      </a:lnTo>
                      <a:lnTo>
                        <a:pt x="135" y="29"/>
                      </a:lnTo>
                      <a:lnTo>
                        <a:pt x="117" y="25"/>
                      </a:lnTo>
                      <a:lnTo>
                        <a:pt x="96" y="18"/>
                      </a:lnTo>
                      <a:lnTo>
                        <a:pt x="78" y="13"/>
                      </a:lnTo>
                      <a:lnTo>
                        <a:pt x="57" y="9"/>
                      </a:lnTo>
                      <a:lnTo>
                        <a:pt x="39" y="7"/>
                      </a:lnTo>
                      <a:lnTo>
                        <a:pt x="21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7" name="Line 18">
                  <a:extLst>
                    <a:ext uri="{FF2B5EF4-FFF2-40B4-BE49-F238E27FC236}">
                      <a16:creationId xmlns:a16="http://schemas.microsoft.com/office/drawing/2014/main" id="{D9D97996-9C4A-479D-8A40-ED64476A8D9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53" y="2015"/>
                  <a:ext cx="66" cy="0"/>
                </a:xfrm>
                <a:prstGeom prst="line">
                  <a:avLst/>
                </a:prstGeom>
                <a:noFill/>
                <a:ln w="254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24" name="Group 19">
                <a:extLst>
                  <a:ext uri="{FF2B5EF4-FFF2-40B4-BE49-F238E27FC236}">
                    <a16:creationId xmlns:a16="http://schemas.microsoft.com/office/drawing/2014/main" id="{BC583DFF-3FAA-4E74-9C83-3E51684FF8B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28" y="2056"/>
                <a:ext cx="1321" cy="196"/>
                <a:chOff x="2928" y="2056"/>
                <a:chExt cx="1321" cy="196"/>
              </a:xfrm>
            </p:grpSpPr>
            <p:sp>
              <p:nvSpPr>
                <p:cNvPr id="72" name="Freeform 20">
                  <a:extLst>
                    <a:ext uri="{FF2B5EF4-FFF2-40B4-BE49-F238E27FC236}">
                      <a16:creationId xmlns:a16="http://schemas.microsoft.com/office/drawing/2014/main" id="{02A47A6B-B9AC-4951-9BBE-9616FE5861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28" y="2056"/>
                  <a:ext cx="614" cy="196"/>
                </a:xfrm>
                <a:custGeom>
                  <a:avLst/>
                  <a:gdLst>
                    <a:gd name="T0" fmla="*/ 0 w 614"/>
                    <a:gd name="T1" fmla="*/ 195 h 196"/>
                    <a:gd name="T2" fmla="*/ 18 w 614"/>
                    <a:gd name="T3" fmla="*/ 195 h 196"/>
                    <a:gd name="T4" fmla="*/ 35 w 614"/>
                    <a:gd name="T5" fmla="*/ 195 h 196"/>
                    <a:gd name="T6" fmla="*/ 53 w 614"/>
                    <a:gd name="T7" fmla="*/ 195 h 196"/>
                    <a:gd name="T8" fmla="*/ 73 w 614"/>
                    <a:gd name="T9" fmla="*/ 193 h 196"/>
                    <a:gd name="T10" fmla="*/ 88 w 614"/>
                    <a:gd name="T11" fmla="*/ 190 h 196"/>
                    <a:gd name="T12" fmla="*/ 109 w 614"/>
                    <a:gd name="T13" fmla="*/ 190 h 196"/>
                    <a:gd name="T14" fmla="*/ 126 w 614"/>
                    <a:gd name="T15" fmla="*/ 188 h 196"/>
                    <a:gd name="T16" fmla="*/ 141 w 614"/>
                    <a:gd name="T17" fmla="*/ 185 h 196"/>
                    <a:gd name="T18" fmla="*/ 158 w 614"/>
                    <a:gd name="T19" fmla="*/ 185 h 196"/>
                    <a:gd name="T20" fmla="*/ 179 w 614"/>
                    <a:gd name="T21" fmla="*/ 185 h 196"/>
                    <a:gd name="T22" fmla="*/ 202 w 614"/>
                    <a:gd name="T23" fmla="*/ 175 h 196"/>
                    <a:gd name="T24" fmla="*/ 208 w 614"/>
                    <a:gd name="T25" fmla="*/ 170 h 196"/>
                    <a:gd name="T26" fmla="*/ 232 w 614"/>
                    <a:gd name="T27" fmla="*/ 163 h 196"/>
                    <a:gd name="T28" fmla="*/ 246 w 614"/>
                    <a:gd name="T29" fmla="*/ 156 h 196"/>
                    <a:gd name="T30" fmla="*/ 264 w 614"/>
                    <a:gd name="T31" fmla="*/ 148 h 196"/>
                    <a:gd name="T32" fmla="*/ 285 w 614"/>
                    <a:gd name="T33" fmla="*/ 141 h 196"/>
                    <a:gd name="T34" fmla="*/ 302 w 614"/>
                    <a:gd name="T35" fmla="*/ 133 h 196"/>
                    <a:gd name="T36" fmla="*/ 317 w 614"/>
                    <a:gd name="T37" fmla="*/ 126 h 196"/>
                    <a:gd name="T38" fmla="*/ 334 w 614"/>
                    <a:gd name="T39" fmla="*/ 111 h 196"/>
                    <a:gd name="T40" fmla="*/ 352 w 614"/>
                    <a:gd name="T41" fmla="*/ 101 h 196"/>
                    <a:gd name="T42" fmla="*/ 375 w 614"/>
                    <a:gd name="T43" fmla="*/ 86 h 196"/>
                    <a:gd name="T44" fmla="*/ 393 w 614"/>
                    <a:gd name="T45" fmla="*/ 77 h 196"/>
                    <a:gd name="T46" fmla="*/ 411 w 614"/>
                    <a:gd name="T47" fmla="*/ 67 h 196"/>
                    <a:gd name="T48" fmla="*/ 428 w 614"/>
                    <a:gd name="T49" fmla="*/ 57 h 196"/>
                    <a:gd name="T50" fmla="*/ 446 w 614"/>
                    <a:gd name="T51" fmla="*/ 47 h 196"/>
                    <a:gd name="T52" fmla="*/ 463 w 614"/>
                    <a:gd name="T53" fmla="*/ 39 h 196"/>
                    <a:gd name="T54" fmla="*/ 481 w 614"/>
                    <a:gd name="T55" fmla="*/ 32 h 196"/>
                    <a:gd name="T56" fmla="*/ 499 w 614"/>
                    <a:gd name="T57" fmla="*/ 27 h 196"/>
                    <a:gd name="T58" fmla="*/ 519 w 614"/>
                    <a:gd name="T59" fmla="*/ 20 h 196"/>
                    <a:gd name="T60" fmla="*/ 537 w 614"/>
                    <a:gd name="T61" fmla="*/ 15 h 196"/>
                    <a:gd name="T62" fmla="*/ 557 w 614"/>
                    <a:gd name="T63" fmla="*/ 10 h 196"/>
                    <a:gd name="T64" fmla="*/ 575 w 614"/>
                    <a:gd name="T65" fmla="*/ 7 h 196"/>
                    <a:gd name="T66" fmla="*/ 592 w 614"/>
                    <a:gd name="T67" fmla="*/ 2 h 196"/>
                    <a:gd name="T68" fmla="*/ 613 w 614"/>
                    <a:gd name="T69" fmla="*/ 0 h 19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14" h="196">
                      <a:moveTo>
                        <a:pt x="0" y="195"/>
                      </a:moveTo>
                      <a:lnTo>
                        <a:pt x="18" y="195"/>
                      </a:lnTo>
                      <a:lnTo>
                        <a:pt x="35" y="195"/>
                      </a:lnTo>
                      <a:lnTo>
                        <a:pt x="53" y="195"/>
                      </a:lnTo>
                      <a:lnTo>
                        <a:pt x="73" y="193"/>
                      </a:lnTo>
                      <a:lnTo>
                        <a:pt x="88" y="190"/>
                      </a:lnTo>
                      <a:lnTo>
                        <a:pt x="109" y="190"/>
                      </a:lnTo>
                      <a:lnTo>
                        <a:pt x="126" y="188"/>
                      </a:lnTo>
                      <a:lnTo>
                        <a:pt x="141" y="185"/>
                      </a:lnTo>
                      <a:lnTo>
                        <a:pt x="158" y="185"/>
                      </a:lnTo>
                      <a:lnTo>
                        <a:pt x="179" y="185"/>
                      </a:lnTo>
                      <a:lnTo>
                        <a:pt x="202" y="175"/>
                      </a:lnTo>
                      <a:lnTo>
                        <a:pt x="208" y="170"/>
                      </a:lnTo>
                      <a:lnTo>
                        <a:pt x="232" y="163"/>
                      </a:lnTo>
                      <a:lnTo>
                        <a:pt x="246" y="156"/>
                      </a:lnTo>
                      <a:lnTo>
                        <a:pt x="264" y="148"/>
                      </a:lnTo>
                      <a:lnTo>
                        <a:pt x="285" y="141"/>
                      </a:lnTo>
                      <a:lnTo>
                        <a:pt x="302" y="133"/>
                      </a:lnTo>
                      <a:lnTo>
                        <a:pt x="317" y="126"/>
                      </a:lnTo>
                      <a:lnTo>
                        <a:pt x="334" y="111"/>
                      </a:lnTo>
                      <a:lnTo>
                        <a:pt x="352" y="101"/>
                      </a:lnTo>
                      <a:lnTo>
                        <a:pt x="375" y="86"/>
                      </a:lnTo>
                      <a:lnTo>
                        <a:pt x="393" y="77"/>
                      </a:lnTo>
                      <a:lnTo>
                        <a:pt x="411" y="67"/>
                      </a:lnTo>
                      <a:lnTo>
                        <a:pt x="428" y="57"/>
                      </a:lnTo>
                      <a:lnTo>
                        <a:pt x="446" y="47"/>
                      </a:lnTo>
                      <a:lnTo>
                        <a:pt x="463" y="39"/>
                      </a:lnTo>
                      <a:lnTo>
                        <a:pt x="481" y="32"/>
                      </a:lnTo>
                      <a:lnTo>
                        <a:pt x="499" y="27"/>
                      </a:lnTo>
                      <a:lnTo>
                        <a:pt x="519" y="20"/>
                      </a:lnTo>
                      <a:lnTo>
                        <a:pt x="537" y="15"/>
                      </a:lnTo>
                      <a:lnTo>
                        <a:pt x="557" y="10"/>
                      </a:lnTo>
                      <a:lnTo>
                        <a:pt x="575" y="7"/>
                      </a:lnTo>
                      <a:lnTo>
                        <a:pt x="592" y="2"/>
                      </a:lnTo>
                      <a:lnTo>
                        <a:pt x="613" y="0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3" name="Freeform 21">
                  <a:extLst>
                    <a:ext uri="{FF2B5EF4-FFF2-40B4-BE49-F238E27FC236}">
                      <a16:creationId xmlns:a16="http://schemas.microsoft.com/office/drawing/2014/main" id="{509B63D1-B3D4-4906-9646-8C5C3078D2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5" y="2056"/>
                  <a:ext cx="614" cy="196"/>
                </a:xfrm>
                <a:custGeom>
                  <a:avLst/>
                  <a:gdLst>
                    <a:gd name="T0" fmla="*/ 613 w 614"/>
                    <a:gd name="T1" fmla="*/ 195 h 196"/>
                    <a:gd name="T2" fmla="*/ 595 w 614"/>
                    <a:gd name="T3" fmla="*/ 195 h 196"/>
                    <a:gd name="T4" fmla="*/ 578 w 614"/>
                    <a:gd name="T5" fmla="*/ 195 h 196"/>
                    <a:gd name="T6" fmla="*/ 560 w 614"/>
                    <a:gd name="T7" fmla="*/ 195 h 196"/>
                    <a:gd name="T8" fmla="*/ 540 w 614"/>
                    <a:gd name="T9" fmla="*/ 193 h 196"/>
                    <a:gd name="T10" fmla="*/ 525 w 614"/>
                    <a:gd name="T11" fmla="*/ 190 h 196"/>
                    <a:gd name="T12" fmla="*/ 504 w 614"/>
                    <a:gd name="T13" fmla="*/ 190 h 196"/>
                    <a:gd name="T14" fmla="*/ 487 w 614"/>
                    <a:gd name="T15" fmla="*/ 188 h 196"/>
                    <a:gd name="T16" fmla="*/ 472 w 614"/>
                    <a:gd name="T17" fmla="*/ 185 h 196"/>
                    <a:gd name="T18" fmla="*/ 455 w 614"/>
                    <a:gd name="T19" fmla="*/ 185 h 196"/>
                    <a:gd name="T20" fmla="*/ 434 w 614"/>
                    <a:gd name="T21" fmla="*/ 185 h 196"/>
                    <a:gd name="T22" fmla="*/ 411 w 614"/>
                    <a:gd name="T23" fmla="*/ 175 h 196"/>
                    <a:gd name="T24" fmla="*/ 405 w 614"/>
                    <a:gd name="T25" fmla="*/ 170 h 196"/>
                    <a:gd name="T26" fmla="*/ 381 w 614"/>
                    <a:gd name="T27" fmla="*/ 163 h 196"/>
                    <a:gd name="T28" fmla="*/ 367 w 614"/>
                    <a:gd name="T29" fmla="*/ 156 h 196"/>
                    <a:gd name="T30" fmla="*/ 349 w 614"/>
                    <a:gd name="T31" fmla="*/ 148 h 196"/>
                    <a:gd name="T32" fmla="*/ 328 w 614"/>
                    <a:gd name="T33" fmla="*/ 141 h 196"/>
                    <a:gd name="T34" fmla="*/ 311 w 614"/>
                    <a:gd name="T35" fmla="*/ 133 h 196"/>
                    <a:gd name="T36" fmla="*/ 296 w 614"/>
                    <a:gd name="T37" fmla="*/ 126 h 196"/>
                    <a:gd name="T38" fmla="*/ 279 w 614"/>
                    <a:gd name="T39" fmla="*/ 111 h 196"/>
                    <a:gd name="T40" fmla="*/ 261 w 614"/>
                    <a:gd name="T41" fmla="*/ 101 h 196"/>
                    <a:gd name="T42" fmla="*/ 238 w 614"/>
                    <a:gd name="T43" fmla="*/ 86 h 196"/>
                    <a:gd name="T44" fmla="*/ 220 w 614"/>
                    <a:gd name="T45" fmla="*/ 77 h 196"/>
                    <a:gd name="T46" fmla="*/ 202 w 614"/>
                    <a:gd name="T47" fmla="*/ 67 h 196"/>
                    <a:gd name="T48" fmla="*/ 185 w 614"/>
                    <a:gd name="T49" fmla="*/ 57 h 196"/>
                    <a:gd name="T50" fmla="*/ 167 w 614"/>
                    <a:gd name="T51" fmla="*/ 47 h 196"/>
                    <a:gd name="T52" fmla="*/ 150 w 614"/>
                    <a:gd name="T53" fmla="*/ 39 h 196"/>
                    <a:gd name="T54" fmla="*/ 132 w 614"/>
                    <a:gd name="T55" fmla="*/ 32 h 196"/>
                    <a:gd name="T56" fmla="*/ 114 w 614"/>
                    <a:gd name="T57" fmla="*/ 27 h 196"/>
                    <a:gd name="T58" fmla="*/ 94 w 614"/>
                    <a:gd name="T59" fmla="*/ 20 h 196"/>
                    <a:gd name="T60" fmla="*/ 76 w 614"/>
                    <a:gd name="T61" fmla="*/ 15 h 196"/>
                    <a:gd name="T62" fmla="*/ 56 w 614"/>
                    <a:gd name="T63" fmla="*/ 10 h 196"/>
                    <a:gd name="T64" fmla="*/ 38 w 614"/>
                    <a:gd name="T65" fmla="*/ 7 h 196"/>
                    <a:gd name="T66" fmla="*/ 21 w 614"/>
                    <a:gd name="T67" fmla="*/ 2 h 196"/>
                    <a:gd name="T68" fmla="*/ 0 w 614"/>
                    <a:gd name="T69" fmla="*/ 0 h 19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14" h="196">
                      <a:moveTo>
                        <a:pt x="613" y="195"/>
                      </a:moveTo>
                      <a:lnTo>
                        <a:pt x="595" y="195"/>
                      </a:lnTo>
                      <a:lnTo>
                        <a:pt x="578" y="195"/>
                      </a:lnTo>
                      <a:lnTo>
                        <a:pt x="560" y="195"/>
                      </a:lnTo>
                      <a:lnTo>
                        <a:pt x="540" y="193"/>
                      </a:lnTo>
                      <a:lnTo>
                        <a:pt x="525" y="190"/>
                      </a:lnTo>
                      <a:lnTo>
                        <a:pt x="504" y="190"/>
                      </a:lnTo>
                      <a:lnTo>
                        <a:pt x="487" y="188"/>
                      </a:lnTo>
                      <a:lnTo>
                        <a:pt x="472" y="185"/>
                      </a:lnTo>
                      <a:lnTo>
                        <a:pt x="455" y="185"/>
                      </a:lnTo>
                      <a:lnTo>
                        <a:pt x="434" y="185"/>
                      </a:lnTo>
                      <a:lnTo>
                        <a:pt x="411" y="175"/>
                      </a:lnTo>
                      <a:lnTo>
                        <a:pt x="405" y="170"/>
                      </a:lnTo>
                      <a:lnTo>
                        <a:pt x="381" y="163"/>
                      </a:lnTo>
                      <a:lnTo>
                        <a:pt x="367" y="156"/>
                      </a:lnTo>
                      <a:lnTo>
                        <a:pt x="349" y="148"/>
                      </a:lnTo>
                      <a:lnTo>
                        <a:pt x="328" y="141"/>
                      </a:lnTo>
                      <a:lnTo>
                        <a:pt x="311" y="133"/>
                      </a:lnTo>
                      <a:lnTo>
                        <a:pt x="296" y="126"/>
                      </a:lnTo>
                      <a:lnTo>
                        <a:pt x="279" y="111"/>
                      </a:lnTo>
                      <a:lnTo>
                        <a:pt x="261" y="101"/>
                      </a:lnTo>
                      <a:lnTo>
                        <a:pt x="238" y="86"/>
                      </a:lnTo>
                      <a:lnTo>
                        <a:pt x="220" y="77"/>
                      </a:lnTo>
                      <a:lnTo>
                        <a:pt x="202" y="67"/>
                      </a:lnTo>
                      <a:lnTo>
                        <a:pt x="185" y="57"/>
                      </a:lnTo>
                      <a:lnTo>
                        <a:pt x="167" y="47"/>
                      </a:lnTo>
                      <a:lnTo>
                        <a:pt x="150" y="39"/>
                      </a:lnTo>
                      <a:lnTo>
                        <a:pt x="132" y="32"/>
                      </a:lnTo>
                      <a:lnTo>
                        <a:pt x="114" y="27"/>
                      </a:lnTo>
                      <a:lnTo>
                        <a:pt x="94" y="20"/>
                      </a:lnTo>
                      <a:lnTo>
                        <a:pt x="76" y="15"/>
                      </a:lnTo>
                      <a:lnTo>
                        <a:pt x="56" y="10"/>
                      </a:lnTo>
                      <a:lnTo>
                        <a:pt x="38" y="7"/>
                      </a:lnTo>
                      <a:lnTo>
                        <a:pt x="21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4" name="Line 22">
                  <a:extLst>
                    <a:ext uri="{FF2B5EF4-FFF2-40B4-BE49-F238E27FC236}">
                      <a16:creationId xmlns:a16="http://schemas.microsoft.com/office/drawing/2014/main" id="{549AD2FB-6C0F-4789-A9A7-A2C19A0EBBA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54" y="2056"/>
                  <a:ext cx="67" cy="0"/>
                </a:xfrm>
                <a:prstGeom prst="line">
                  <a:avLst/>
                </a:prstGeom>
                <a:noFill/>
                <a:ln w="254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25" name="Group 23">
                <a:extLst>
                  <a:ext uri="{FF2B5EF4-FFF2-40B4-BE49-F238E27FC236}">
                    <a16:creationId xmlns:a16="http://schemas.microsoft.com/office/drawing/2014/main" id="{F1DB1CAF-9C19-43BF-BF0C-E446CB20927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95" y="1946"/>
                <a:ext cx="1366" cy="134"/>
                <a:chOff x="2895" y="1946"/>
                <a:chExt cx="1366" cy="134"/>
              </a:xfrm>
            </p:grpSpPr>
            <p:sp>
              <p:nvSpPr>
                <p:cNvPr id="69" name="Freeform 24">
                  <a:extLst>
                    <a:ext uri="{FF2B5EF4-FFF2-40B4-BE49-F238E27FC236}">
                      <a16:creationId xmlns:a16="http://schemas.microsoft.com/office/drawing/2014/main" id="{0F96757E-0884-4932-B898-991642E9C0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95" y="1946"/>
                  <a:ext cx="634" cy="134"/>
                </a:xfrm>
                <a:custGeom>
                  <a:avLst/>
                  <a:gdLst>
                    <a:gd name="T0" fmla="*/ 0 w 634"/>
                    <a:gd name="T1" fmla="*/ 133 h 134"/>
                    <a:gd name="T2" fmla="*/ 18 w 634"/>
                    <a:gd name="T3" fmla="*/ 133 h 134"/>
                    <a:gd name="T4" fmla="*/ 36 w 634"/>
                    <a:gd name="T5" fmla="*/ 133 h 134"/>
                    <a:gd name="T6" fmla="*/ 55 w 634"/>
                    <a:gd name="T7" fmla="*/ 133 h 134"/>
                    <a:gd name="T8" fmla="*/ 76 w 634"/>
                    <a:gd name="T9" fmla="*/ 131 h 134"/>
                    <a:gd name="T10" fmla="*/ 91 w 634"/>
                    <a:gd name="T11" fmla="*/ 130 h 134"/>
                    <a:gd name="T12" fmla="*/ 112 w 634"/>
                    <a:gd name="T13" fmla="*/ 130 h 134"/>
                    <a:gd name="T14" fmla="*/ 130 w 634"/>
                    <a:gd name="T15" fmla="*/ 128 h 134"/>
                    <a:gd name="T16" fmla="*/ 145 w 634"/>
                    <a:gd name="T17" fmla="*/ 126 h 134"/>
                    <a:gd name="T18" fmla="*/ 164 w 634"/>
                    <a:gd name="T19" fmla="*/ 126 h 134"/>
                    <a:gd name="T20" fmla="*/ 185 w 634"/>
                    <a:gd name="T21" fmla="*/ 126 h 134"/>
                    <a:gd name="T22" fmla="*/ 209 w 634"/>
                    <a:gd name="T23" fmla="*/ 120 h 134"/>
                    <a:gd name="T24" fmla="*/ 215 w 634"/>
                    <a:gd name="T25" fmla="*/ 116 h 134"/>
                    <a:gd name="T26" fmla="*/ 239 w 634"/>
                    <a:gd name="T27" fmla="*/ 111 h 134"/>
                    <a:gd name="T28" fmla="*/ 254 w 634"/>
                    <a:gd name="T29" fmla="*/ 106 h 134"/>
                    <a:gd name="T30" fmla="*/ 273 w 634"/>
                    <a:gd name="T31" fmla="*/ 101 h 134"/>
                    <a:gd name="T32" fmla="*/ 294 w 634"/>
                    <a:gd name="T33" fmla="*/ 96 h 134"/>
                    <a:gd name="T34" fmla="*/ 312 w 634"/>
                    <a:gd name="T35" fmla="*/ 91 h 134"/>
                    <a:gd name="T36" fmla="*/ 327 w 634"/>
                    <a:gd name="T37" fmla="*/ 86 h 134"/>
                    <a:gd name="T38" fmla="*/ 345 w 634"/>
                    <a:gd name="T39" fmla="*/ 76 h 134"/>
                    <a:gd name="T40" fmla="*/ 363 w 634"/>
                    <a:gd name="T41" fmla="*/ 69 h 134"/>
                    <a:gd name="T42" fmla="*/ 388 w 634"/>
                    <a:gd name="T43" fmla="*/ 59 h 134"/>
                    <a:gd name="T44" fmla="*/ 406 w 634"/>
                    <a:gd name="T45" fmla="*/ 52 h 134"/>
                    <a:gd name="T46" fmla="*/ 424 w 634"/>
                    <a:gd name="T47" fmla="*/ 45 h 134"/>
                    <a:gd name="T48" fmla="*/ 442 w 634"/>
                    <a:gd name="T49" fmla="*/ 39 h 134"/>
                    <a:gd name="T50" fmla="*/ 460 w 634"/>
                    <a:gd name="T51" fmla="*/ 32 h 134"/>
                    <a:gd name="T52" fmla="*/ 479 w 634"/>
                    <a:gd name="T53" fmla="*/ 27 h 134"/>
                    <a:gd name="T54" fmla="*/ 497 w 634"/>
                    <a:gd name="T55" fmla="*/ 22 h 134"/>
                    <a:gd name="T56" fmla="*/ 515 w 634"/>
                    <a:gd name="T57" fmla="*/ 19 h 134"/>
                    <a:gd name="T58" fmla="*/ 536 w 634"/>
                    <a:gd name="T59" fmla="*/ 13 h 134"/>
                    <a:gd name="T60" fmla="*/ 554 w 634"/>
                    <a:gd name="T61" fmla="*/ 10 h 134"/>
                    <a:gd name="T62" fmla="*/ 575 w 634"/>
                    <a:gd name="T63" fmla="*/ 7 h 134"/>
                    <a:gd name="T64" fmla="*/ 594 w 634"/>
                    <a:gd name="T65" fmla="*/ 5 h 134"/>
                    <a:gd name="T66" fmla="*/ 612 w 634"/>
                    <a:gd name="T67" fmla="*/ 2 h 134"/>
                    <a:gd name="T68" fmla="*/ 633 w 634"/>
                    <a:gd name="T69" fmla="*/ 0 h 134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34" h="134">
                      <a:moveTo>
                        <a:pt x="0" y="133"/>
                      </a:moveTo>
                      <a:lnTo>
                        <a:pt x="18" y="133"/>
                      </a:lnTo>
                      <a:lnTo>
                        <a:pt x="36" y="133"/>
                      </a:lnTo>
                      <a:lnTo>
                        <a:pt x="55" y="133"/>
                      </a:lnTo>
                      <a:lnTo>
                        <a:pt x="76" y="131"/>
                      </a:lnTo>
                      <a:lnTo>
                        <a:pt x="91" y="130"/>
                      </a:lnTo>
                      <a:lnTo>
                        <a:pt x="112" y="130"/>
                      </a:lnTo>
                      <a:lnTo>
                        <a:pt x="130" y="128"/>
                      </a:lnTo>
                      <a:lnTo>
                        <a:pt x="145" y="126"/>
                      </a:lnTo>
                      <a:lnTo>
                        <a:pt x="164" y="126"/>
                      </a:lnTo>
                      <a:lnTo>
                        <a:pt x="185" y="126"/>
                      </a:lnTo>
                      <a:lnTo>
                        <a:pt x="209" y="120"/>
                      </a:lnTo>
                      <a:lnTo>
                        <a:pt x="215" y="116"/>
                      </a:lnTo>
                      <a:lnTo>
                        <a:pt x="239" y="111"/>
                      </a:lnTo>
                      <a:lnTo>
                        <a:pt x="254" y="106"/>
                      </a:lnTo>
                      <a:lnTo>
                        <a:pt x="273" y="101"/>
                      </a:lnTo>
                      <a:lnTo>
                        <a:pt x="294" y="96"/>
                      </a:lnTo>
                      <a:lnTo>
                        <a:pt x="312" y="91"/>
                      </a:lnTo>
                      <a:lnTo>
                        <a:pt x="327" y="86"/>
                      </a:lnTo>
                      <a:lnTo>
                        <a:pt x="345" y="76"/>
                      </a:lnTo>
                      <a:lnTo>
                        <a:pt x="363" y="69"/>
                      </a:lnTo>
                      <a:lnTo>
                        <a:pt x="388" y="59"/>
                      </a:lnTo>
                      <a:lnTo>
                        <a:pt x="406" y="52"/>
                      </a:lnTo>
                      <a:lnTo>
                        <a:pt x="424" y="45"/>
                      </a:lnTo>
                      <a:lnTo>
                        <a:pt x="442" y="39"/>
                      </a:lnTo>
                      <a:lnTo>
                        <a:pt x="460" y="32"/>
                      </a:lnTo>
                      <a:lnTo>
                        <a:pt x="479" y="27"/>
                      </a:lnTo>
                      <a:lnTo>
                        <a:pt x="497" y="22"/>
                      </a:lnTo>
                      <a:lnTo>
                        <a:pt x="515" y="19"/>
                      </a:lnTo>
                      <a:lnTo>
                        <a:pt x="536" y="13"/>
                      </a:lnTo>
                      <a:lnTo>
                        <a:pt x="554" y="10"/>
                      </a:lnTo>
                      <a:lnTo>
                        <a:pt x="575" y="7"/>
                      </a:lnTo>
                      <a:lnTo>
                        <a:pt x="594" y="5"/>
                      </a:lnTo>
                      <a:lnTo>
                        <a:pt x="612" y="2"/>
                      </a:lnTo>
                      <a:lnTo>
                        <a:pt x="633" y="0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0" name="Freeform 25">
                  <a:extLst>
                    <a:ext uri="{FF2B5EF4-FFF2-40B4-BE49-F238E27FC236}">
                      <a16:creationId xmlns:a16="http://schemas.microsoft.com/office/drawing/2014/main" id="{4B97A5ED-5AF5-4FFD-BC52-FC02FB0BCE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27" y="1946"/>
                  <a:ext cx="634" cy="134"/>
                </a:xfrm>
                <a:custGeom>
                  <a:avLst/>
                  <a:gdLst>
                    <a:gd name="T0" fmla="*/ 633 w 634"/>
                    <a:gd name="T1" fmla="*/ 133 h 134"/>
                    <a:gd name="T2" fmla="*/ 615 w 634"/>
                    <a:gd name="T3" fmla="*/ 133 h 134"/>
                    <a:gd name="T4" fmla="*/ 597 w 634"/>
                    <a:gd name="T5" fmla="*/ 133 h 134"/>
                    <a:gd name="T6" fmla="*/ 578 w 634"/>
                    <a:gd name="T7" fmla="*/ 133 h 134"/>
                    <a:gd name="T8" fmla="*/ 557 w 634"/>
                    <a:gd name="T9" fmla="*/ 131 h 134"/>
                    <a:gd name="T10" fmla="*/ 542 w 634"/>
                    <a:gd name="T11" fmla="*/ 130 h 134"/>
                    <a:gd name="T12" fmla="*/ 521 w 634"/>
                    <a:gd name="T13" fmla="*/ 130 h 134"/>
                    <a:gd name="T14" fmla="*/ 503 w 634"/>
                    <a:gd name="T15" fmla="*/ 128 h 134"/>
                    <a:gd name="T16" fmla="*/ 488 w 634"/>
                    <a:gd name="T17" fmla="*/ 126 h 134"/>
                    <a:gd name="T18" fmla="*/ 469 w 634"/>
                    <a:gd name="T19" fmla="*/ 126 h 134"/>
                    <a:gd name="T20" fmla="*/ 448 w 634"/>
                    <a:gd name="T21" fmla="*/ 126 h 134"/>
                    <a:gd name="T22" fmla="*/ 424 w 634"/>
                    <a:gd name="T23" fmla="*/ 120 h 134"/>
                    <a:gd name="T24" fmla="*/ 418 w 634"/>
                    <a:gd name="T25" fmla="*/ 116 h 134"/>
                    <a:gd name="T26" fmla="*/ 394 w 634"/>
                    <a:gd name="T27" fmla="*/ 111 h 134"/>
                    <a:gd name="T28" fmla="*/ 379 w 634"/>
                    <a:gd name="T29" fmla="*/ 106 h 134"/>
                    <a:gd name="T30" fmla="*/ 360 w 634"/>
                    <a:gd name="T31" fmla="*/ 101 h 134"/>
                    <a:gd name="T32" fmla="*/ 339 w 634"/>
                    <a:gd name="T33" fmla="*/ 96 h 134"/>
                    <a:gd name="T34" fmla="*/ 321 w 634"/>
                    <a:gd name="T35" fmla="*/ 91 h 134"/>
                    <a:gd name="T36" fmla="*/ 306 w 634"/>
                    <a:gd name="T37" fmla="*/ 86 h 134"/>
                    <a:gd name="T38" fmla="*/ 288 w 634"/>
                    <a:gd name="T39" fmla="*/ 76 h 134"/>
                    <a:gd name="T40" fmla="*/ 270 w 634"/>
                    <a:gd name="T41" fmla="*/ 69 h 134"/>
                    <a:gd name="T42" fmla="*/ 245 w 634"/>
                    <a:gd name="T43" fmla="*/ 59 h 134"/>
                    <a:gd name="T44" fmla="*/ 227 w 634"/>
                    <a:gd name="T45" fmla="*/ 52 h 134"/>
                    <a:gd name="T46" fmla="*/ 209 w 634"/>
                    <a:gd name="T47" fmla="*/ 45 h 134"/>
                    <a:gd name="T48" fmla="*/ 191 w 634"/>
                    <a:gd name="T49" fmla="*/ 39 h 134"/>
                    <a:gd name="T50" fmla="*/ 173 w 634"/>
                    <a:gd name="T51" fmla="*/ 32 h 134"/>
                    <a:gd name="T52" fmla="*/ 154 w 634"/>
                    <a:gd name="T53" fmla="*/ 27 h 134"/>
                    <a:gd name="T54" fmla="*/ 136 w 634"/>
                    <a:gd name="T55" fmla="*/ 22 h 134"/>
                    <a:gd name="T56" fmla="*/ 118 w 634"/>
                    <a:gd name="T57" fmla="*/ 19 h 134"/>
                    <a:gd name="T58" fmla="*/ 97 w 634"/>
                    <a:gd name="T59" fmla="*/ 13 h 134"/>
                    <a:gd name="T60" fmla="*/ 79 w 634"/>
                    <a:gd name="T61" fmla="*/ 10 h 134"/>
                    <a:gd name="T62" fmla="*/ 58 w 634"/>
                    <a:gd name="T63" fmla="*/ 7 h 134"/>
                    <a:gd name="T64" fmla="*/ 39 w 634"/>
                    <a:gd name="T65" fmla="*/ 5 h 134"/>
                    <a:gd name="T66" fmla="*/ 21 w 634"/>
                    <a:gd name="T67" fmla="*/ 2 h 134"/>
                    <a:gd name="T68" fmla="*/ 0 w 634"/>
                    <a:gd name="T69" fmla="*/ 0 h 134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34" h="134">
                      <a:moveTo>
                        <a:pt x="633" y="133"/>
                      </a:moveTo>
                      <a:lnTo>
                        <a:pt x="615" y="133"/>
                      </a:lnTo>
                      <a:lnTo>
                        <a:pt x="597" y="133"/>
                      </a:lnTo>
                      <a:lnTo>
                        <a:pt x="578" y="133"/>
                      </a:lnTo>
                      <a:lnTo>
                        <a:pt x="557" y="131"/>
                      </a:lnTo>
                      <a:lnTo>
                        <a:pt x="542" y="130"/>
                      </a:lnTo>
                      <a:lnTo>
                        <a:pt x="521" y="130"/>
                      </a:lnTo>
                      <a:lnTo>
                        <a:pt x="503" y="128"/>
                      </a:lnTo>
                      <a:lnTo>
                        <a:pt x="488" y="126"/>
                      </a:lnTo>
                      <a:lnTo>
                        <a:pt x="469" y="126"/>
                      </a:lnTo>
                      <a:lnTo>
                        <a:pt x="448" y="126"/>
                      </a:lnTo>
                      <a:lnTo>
                        <a:pt x="424" y="120"/>
                      </a:lnTo>
                      <a:lnTo>
                        <a:pt x="418" y="116"/>
                      </a:lnTo>
                      <a:lnTo>
                        <a:pt x="394" y="111"/>
                      </a:lnTo>
                      <a:lnTo>
                        <a:pt x="379" y="106"/>
                      </a:lnTo>
                      <a:lnTo>
                        <a:pt x="360" y="101"/>
                      </a:lnTo>
                      <a:lnTo>
                        <a:pt x="339" y="96"/>
                      </a:lnTo>
                      <a:lnTo>
                        <a:pt x="321" y="91"/>
                      </a:lnTo>
                      <a:lnTo>
                        <a:pt x="306" y="86"/>
                      </a:lnTo>
                      <a:lnTo>
                        <a:pt x="288" y="76"/>
                      </a:lnTo>
                      <a:lnTo>
                        <a:pt x="270" y="69"/>
                      </a:lnTo>
                      <a:lnTo>
                        <a:pt x="245" y="59"/>
                      </a:lnTo>
                      <a:lnTo>
                        <a:pt x="227" y="52"/>
                      </a:lnTo>
                      <a:lnTo>
                        <a:pt x="209" y="45"/>
                      </a:lnTo>
                      <a:lnTo>
                        <a:pt x="191" y="39"/>
                      </a:lnTo>
                      <a:lnTo>
                        <a:pt x="173" y="32"/>
                      </a:lnTo>
                      <a:lnTo>
                        <a:pt x="154" y="27"/>
                      </a:lnTo>
                      <a:lnTo>
                        <a:pt x="136" y="22"/>
                      </a:lnTo>
                      <a:lnTo>
                        <a:pt x="118" y="19"/>
                      </a:lnTo>
                      <a:lnTo>
                        <a:pt x="97" y="13"/>
                      </a:lnTo>
                      <a:lnTo>
                        <a:pt x="79" y="10"/>
                      </a:lnTo>
                      <a:lnTo>
                        <a:pt x="58" y="7"/>
                      </a:lnTo>
                      <a:lnTo>
                        <a:pt x="39" y="5"/>
                      </a:lnTo>
                      <a:lnTo>
                        <a:pt x="21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1" name="Line 26">
                  <a:extLst>
                    <a:ext uri="{FF2B5EF4-FFF2-40B4-BE49-F238E27FC236}">
                      <a16:creationId xmlns:a16="http://schemas.microsoft.com/office/drawing/2014/main" id="{13082257-4287-418B-A398-AA36B7DDA1C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41" y="1946"/>
                  <a:ext cx="71" cy="0"/>
                </a:xfrm>
                <a:prstGeom prst="line">
                  <a:avLst/>
                </a:prstGeom>
                <a:noFill/>
                <a:ln w="254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26" name="Group 27">
                <a:extLst>
                  <a:ext uri="{FF2B5EF4-FFF2-40B4-BE49-F238E27FC236}">
                    <a16:creationId xmlns:a16="http://schemas.microsoft.com/office/drawing/2014/main" id="{18EBECE9-C79C-448F-AD94-7B8148AEB2D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92" y="1912"/>
                <a:ext cx="1369" cy="104"/>
                <a:chOff x="2892" y="1912"/>
                <a:chExt cx="1369" cy="104"/>
              </a:xfrm>
            </p:grpSpPr>
            <p:sp>
              <p:nvSpPr>
                <p:cNvPr id="66" name="Freeform 28">
                  <a:extLst>
                    <a:ext uri="{FF2B5EF4-FFF2-40B4-BE49-F238E27FC236}">
                      <a16:creationId xmlns:a16="http://schemas.microsoft.com/office/drawing/2014/main" id="{045AB066-59E4-43A8-A0AF-31C57FE7AF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92" y="1912"/>
                  <a:ext cx="636" cy="104"/>
                </a:xfrm>
                <a:custGeom>
                  <a:avLst/>
                  <a:gdLst>
                    <a:gd name="T0" fmla="*/ 0 w 636"/>
                    <a:gd name="T1" fmla="*/ 103 h 104"/>
                    <a:gd name="T2" fmla="*/ 18 w 636"/>
                    <a:gd name="T3" fmla="*/ 103 h 104"/>
                    <a:gd name="T4" fmla="*/ 36 w 636"/>
                    <a:gd name="T5" fmla="*/ 103 h 104"/>
                    <a:gd name="T6" fmla="*/ 55 w 636"/>
                    <a:gd name="T7" fmla="*/ 103 h 104"/>
                    <a:gd name="T8" fmla="*/ 76 w 636"/>
                    <a:gd name="T9" fmla="*/ 102 h 104"/>
                    <a:gd name="T10" fmla="*/ 91 w 636"/>
                    <a:gd name="T11" fmla="*/ 100 h 104"/>
                    <a:gd name="T12" fmla="*/ 112 w 636"/>
                    <a:gd name="T13" fmla="*/ 100 h 104"/>
                    <a:gd name="T14" fmla="*/ 131 w 636"/>
                    <a:gd name="T15" fmla="*/ 99 h 104"/>
                    <a:gd name="T16" fmla="*/ 146 w 636"/>
                    <a:gd name="T17" fmla="*/ 98 h 104"/>
                    <a:gd name="T18" fmla="*/ 164 w 636"/>
                    <a:gd name="T19" fmla="*/ 98 h 104"/>
                    <a:gd name="T20" fmla="*/ 185 w 636"/>
                    <a:gd name="T21" fmla="*/ 98 h 104"/>
                    <a:gd name="T22" fmla="*/ 210 w 636"/>
                    <a:gd name="T23" fmla="*/ 93 h 104"/>
                    <a:gd name="T24" fmla="*/ 216 w 636"/>
                    <a:gd name="T25" fmla="*/ 90 h 104"/>
                    <a:gd name="T26" fmla="*/ 240 w 636"/>
                    <a:gd name="T27" fmla="*/ 86 h 104"/>
                    <a:gd name="T28" fmla="*/ 255 w 636"/>
                    <a:gd name="T29" fmla="*/ 82 h 104"/>
                    <a:gd name="T30" fmla="*/ 273 w 636"/>
                    <a:gd name="T31" fmla="*/ 78 h 104"/>
                    <a:gd name="T32" fmla="*/ 295 w 636"/>
                    <a:gd name="T33" fmla="*/ 74 h 104"/>
                    <a:gd name="T34" fmla="*/ 313 w 636"/>
                    <a:gd name="T35" fmla="*/ 70 h 104"/>
                    <a:gd name="T36" fmla="*/ 328 w 636"/>
                    <a:gd name="T37" fmla="*/ 66 h 104"/>
                    <a:gd name="T38" fmla="*/ 346 w 636"/>
                    <a:gd name="T39" fmla="*/ 59 h 104"/>
                    <a:gd name="T40" fmla="*/ 365 w 636"/>
                    <a:gd name="T41" fmla="*/ 53 h 104"/>
                    <a:gd name="T42" fmla="*/ 389 w 636"/>
                    <a:gd name="T43" fmla="*/ 46 h 104"/>
                    <a:gd name="T44" fmla="*/ 407 w 636"/>
                    <a:gd name="T45" fmla="*/ 40 h 104"/>
                    <a:gd name="T46" fmla="*/ 425 w 636"/>
                    <a:gd name="T47" fmla="*/ 35 h 104"/>
                    <a:gd name="T48" fmla="*/ 444 w 636"/>
                    <a:gd name="T49" fmla="*/ 30 h 104"/>
                    <a:gd name="T50" fmla="*/ 462 w 636"/>
                    <a:gd name="T51" fmla="*/ 25 h 104"/>
                    <a:gd name="T52" fmla="*/ 480 w 636"/>
                    <a:gd name="T53" fmla="*/ 21 h 104"/>
                    <a:gd name="T54" fmla="*/ 498 w 636"/>
                    <a:gd name="T55" fmla="*/ 17 h 104"/>
                    <a:gd name="T56" fmla="*/ 517 w 636"/>
                    <a:gd name="T57" fmla="*/ 14 h 104"/>
                    <a:gd name="T58" fmla="*/ 538 w 636"/>
                    <a:gd name="T59" fmla="*/ 10 h 104"/>
                    <a:gd name="T60" fmla="*/ 556 w 636"/>
                    <a:gd name="T61" fmla="*/ 8 h 104"/>
                    <a:gd name="T62" fmla="*/ 577 w 636"/>
                    <a:gd name="T63" fmla="*/ 5 h 104"/>
                    <a:gd name="T64" fmla="*/ 596 w 636"/>
                    <a:gd name="T65" fmla="*/ 4 h 104"/>
                    <a:gd name="T66" fmla="*/ 614 w 636"/>
                    <a:gd name="T67" fmla="*/ 1 h 104"/>
                    <a:gd name="T68" fmla="*/ 635 w 636"/>
                    <a:gd name="T69" fmla="*/ 0 h 104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36" h="104">
                      <a:moveTo>
                        <a:pt x="0" y="103"/>
                      </a:moveTo>
                      <a:lnTo>
                        <a:pt x="18" y="103"/>
                      </a:lnTo>
                      <a:lnTo>
                        <a:pt x="36" y="103"/>
                      </a:lnTo>
                      <a:lnTo>
                        <a:pt x="55" y="103"/>
                      </a:lnTo>
                      <a:lnTo>
                        <a:pt x="76" y="102"/>
                      </a:lnTo>
                      <a:lnTo>
                        <a:pt x="91" y="100"/>
                      </a:lnTo>
                      <a:lnTo>
                        <a:pt x="112" y="100"/>
                      </a:lnTo>
                      <a:lnTo>
                        <a:pt x="131" y="99"/>
                      </a:lnTo>
                      <a:lnTo>
                        <a:pt x="146" y="98"/>
                      </a:lnTo>
                      <a:lnTo>
                        <a:pt x="164" y="98"/>
                      </a:lnTo>
                      <a:lnTo>
                        <a:pt x="185" y="98"/>
                      </a:lnTo>
                      <a:lnTo>
                        <a:pt x="210" y="93"/>
                      </a:lnTo>
                      <a:lnTo>
                        <a:pt x="216" y="90"/>
                      </a:lnTo>
                      <a:lnTo>
                        <a:pt x="240" y="86"/>
                      </a:lnTo>
                      <a:lnTo>
                        <a:pt x="255" y="82"/>
                      </a:lnTo>
                      <a:lnTo>
                        <a:pt x="273" y="78"/>
                      </a:lnTo>
                      <a:lnTo>
                        <a:pt x="295" y="74"/>
                      </a:lnTo>
                      <a:lnTo>
                        <a:pt x="313" y="70"/>
                      </a:lnTo>
                      <a:lnTo>
                        <a:pt x="328" y="66"/>
                      </a:lnTo>
                      <a:lnTo>
                        <a:pt x="346" y="59"/>
                      </a:lnTo>
                      <a:lnTo>
                        <a:pt x="365" y="53"/>
                      </a:lnTo>
                      <a:lnTo>
                        <a:pt x="389" y="46"/>
                      </a:lnTo>
                      <a:lnTo>
                        <a:pt x="407" y="40"/>
                      </a:lnTo>
                      <a:lnTo>
                        <a:pt x="425" y="35"/>
                      </a:lnTo>
                      <a:lnTo>
                        <a:pt x="444" y="30"/>
                      </a:lnTo>
                      <a:lnTo>
                        <a:pt x="462" y="25"/>
                      </a:lnTo>
                      <a:lnTo>
                        <a:pt x="480" y="21"/>
                      </a:lnTo>
                      <a:lnTo>
                        <a:pt x="498" y="17"/>
                      </a:lnTo>
                      <a:lnTo>
                        <a:pt x="517" y="14"/>
                      </a:lnTo>
                      <a:lnTo>
                        <a:pt x="538" y="10"/>
                      </a:lnTo>
                      <a:lnTo>
                        <a:pt x="556" y="8"/>
                      </a:lnTo>
                      <a:lnTo>
                        <a:pt x="577" y="5"/>
                      </a:lnTo>
                      <a:lnTo>
                        <a:pt x="596" y="4"/>
                      </a:lnTo>
                      <a:lnTo>
                        <a:pt x="614" y="1"/>
                      </a:lnTo>
                      <a:lnTo>
                        <a:pt x="635" y="0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67" name="Freeform 29">
                  <a:extLst>
                    <a:ext uri="{FF2B5EF4-FFF2-40B4-BE49-F238E27FC236}">
                      <a16:creationId xmlns:a16="http://schemas.microsoft.com/office/drawing/2014/main" id="{35F2B5D0-4479-4A8F-9EDB-E20C6CDA44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25" y="1912"/>
                  <a:ext cx="636" cy="104"/>
                </a:xfrm>
                <a:custGeom>
                  <a:avLst/>
                  <a:gdLst>
                    <a:gd name="T0" fmla="*/ 635 w 636"/>
                    <a:gd name="T1" fmla="*/ 103 h 104"/>
                    <a:gd name="T2" fmla="*/ 617 w 636"/>
                    <a:gd name="T3" fmla="*/ 103 h 104"/>
                    <a:gd name="T4" fmla="*/ 599 w 636"/>
                    <a:gd name="T5" fmla="*/ 103 h 104"/>
                    <a:gd name="T6" fmla="*/ 580 w 636"/>
                    <a:gd name="T7" fmla="*/ 103 h 104"/>
                    <a:gd name="T8" fmla="*/ 559 w 636"/>
                    <a:gd name="T9" fmla="*/ 102 h 104"/>
                    <a:gd name="T10" fmla="*/ 544 w 636"/>
                    <a:gd name="T11" fmla="*/ 100 h 104"/>
                    <a:gd name="T12" fmla="*/ 523 w 636"/>
                    <a:gd name="T13" fmla="*/ 100 h 104"/>
                    <a:gd name="T14" fmla="*/ 504 w 636"/>
                    <a:gd name="T15" fmla="*/ 99 h 104"/>
                    <a:gd name="T16" fmla="*/ 489 w 636"/>
                    <a:gd name="T17" fmla="*/ 98 h 104"/>
                    <a:gd name="T18" fmla="*/ 471 w 636"/>
                    <a:gd name="T19" fmla="*/ 98 h 104"/>
                    <a:gd name="T20" fmla="*/ 450 w 636"/>
                    <a:gd name="T21" fmla="*/ 98 h 104"/>
                    <a:gd name="T22" fmla="*/ 425 w 636"/>
                    <a:gd name="T23" fmla="*/ 93 h 104"/>
                    <a:gd name="T24" fmla="*/ 419 w 636"/>
                    <a:gd name="T25" fmla="*/ 90 h 104"/>
                    <a:gd name="T26" fmla="*/ 395 w 636"/>
                    <a:gd name="T27" fmla="*/ 86 h 104"/>
                    <a:gd name="T28" fmla="*/ 380 w 636"/>
                    <a:gd name="T29" fmla="*/ 82 h 104"/>
                    <a:gd name="T30" fmla="*/ 362 w 636"/>
                    <a:gd name="T31" fmla="*/ 78 h 104"/>
                    <a:gd name="T32" fmla="*/ 340 w 636"/>
                    <a:gd name="T33" fmla="*/ 74 h 104"/>
                    <a:gd name="T34" fmla="*/ 322 w 636"/>
                    <a:gd name="T35" fmla="*/ 70 h 104"/>
                    <a:gd name="T36" fmla="*/ 307 w 636"/>
                    <a:gd name="T37" fmla="*/ 66 h 104"/>
                    <a:gd name="T38" fmla="*/ 289 w 636"/>
                    <a:gd name="T39" fmla="*/ 59 h 104"/>
                    <a:gd name="T40" fmla="*/ 270 w 636"/>
                    <a:gd name="T41" fmla="*/ 53 h 104"/>
                    <a:gd name="T42" fmla="*/ 246 w 636"/>
                    <a:gd name="T43" fmla="*/ 46 h 104"/>
                    <a:gd name="T44" fmla="*/ 228 w 636"/>
                    <a:gd name="T45" fmla="*/ 40 h 104"/>
                    <a:gd name="T46" fmla="*/ 210 w 636"/>
                    <a:gd name="T47" fmla="*/ 35 h 104"/>
                    <a:gd name="T48" fmla="*/ 191 w 636"/>
                    <a:gd name="T49" fmla="*/ 30 h 104"/>
                    <a:gd name="T50" fmla="*/ 173 w 636"/>
                    <a:gd name="T51" fmla="*/ 25 h 104"/>
                    <a:gd name="T52" fmla="*/ 155 w 636"/>
                    <a:gd name="T53" fmla="*/ 21 h 104"/>
                    <a:gd name="T54" fmla="*/ 137 w 636"/>
                    <a:gd name="T55" fmla="*/ 17 h 104"/>
                    <a:gd name="T56" fmla="*/ 118 w 636"/>
                    <a:gd name="T57" fmla="*/ 14 h 104"/>
                    <a:gd name="T58" fmla="*/ 97 w 636"/>
                    <a:gd name="T59" fmla="*/ 10 h 104"/>
                    <a:gd name="T60" fmla="*/ 79 w 636"/>
                    <a:gd name="T61" fmla="*/ 8 h 104"/>
                    <a:gd name="T62" fmla="*/ 58 w 636"/>
                    <a:gd name="T63" fmla="*/ 5 h 104"/>
                    <a:gd name="T64" fmla="*/ 39 w 636"/>
                    <a:gd name="T65" fmla="*/ 4 h 104"/>
                    <a:gd name="T66" fmla="*/ 21 w 636"/>
                    <a:gd name="T67" fmla="*/ 1 h 104"/>
                    <a:gd name="T68" fmla="*/ 0 w 636"/>
                    <a:gd name="T69" fmla="*/ 0 h 104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36" h="104">
                      <a:moveTo>
                        <a:pt x="635" y="103"/>
                      </a:moveTo>
                      <a:lnTo>
                        <a:pt x="617" y="103"/>
                      </a:lnTo>
                      <a:lnTo>
                        <a:pt x="599" y="103"/>
                      </a:lnTo>
                      <a:lnTo>
                        <a:pt x="580" y="103"/>
                      </a:lnTo>
                      <a:lnTo>
                        <a:pt x="559" y="102"/>
                      </a:lnTo>
                      <a:lnTo>
                        <a:pt x="544" y="100"/>
                      </a:lnTo>
                      <a:lnTo>
                        <a:pt x="523" y="100"/>
                      </a:lnTo>
                      <a:lnTo>
                        <a:pt x="504" y="99"/>
                      </a:lnTo>
                      <a:lnTo>
                        <a:pt x="489" y="98"/>
                      </a:lnTo>
                      <a:lnTo>
                        <a:pt x="471" y="98"/>
                      </a:lnTo>
                      <a:lnTo>
                        <a:pt x="450" y="98"/>
                      </a:lnTo>
                      <a:lnTo>
                        <a:pt x="425" y="93"/>
                      </a:lnTo>
                      <a:lnTo>
                        <a:pt x="419" y="90"/>
                      </a:lnTo>
                      <a:lnTo>
                        <a:pt x="395" y="86"/>
                      </a:lnTo>
                      <a:lnTo>
                        <a:pt x="380" y="82"/>
                      </a:lnTo>
                      <a:lnTo>
                        <a:pt x="362" y="78"/>
                      </a:lnTo>
                      <a:lnTo>
                        <a:pt x="340" y="74"/>
                      </a:lnTo>
                      <a:lnTo>
                        <a:pt x="322" y="70"/>
                      </a:lnTo>
                      <a:lnTo>
                        <a:pt x="307" y="66"/>
                      </a:lnTo>
                      <a:lnTo>
                        <a:pt x="289" y="59"/>
                      </a:lnTo>
                      <a:lnTo>
                        <a:pt x="270" y="53"/>
                      </a:lnTo>
                      <a:lnTo>
                        <a:pt x="246" y="46"/>
                      </a:lnTo>
                      <a:lnTo>
                        <a:pt x="228" y="40"/>
                      </a:lnTo>
                      <a:lnTo>
                        <a:pt x="210" y="35"/>
                      </a:lnTo>
                      <a:lnTo>
                        <a:pt x="191" y="30"/>
                      </a:lnTo>
                      <a:lnTo>
                        <a:pt x="173" y="25"/>
                      </a:lnTo>
                      <a:lnTo>
                        <a:pt x="155" y="21"/>
                      </a:lnTo>
                      <a:lnTo>
                        <a:pt x="137" y="17"/>
                      </a:lnTo>
                      <a:lnTo>
                        <a:pt x="118" y="14"/>
                      </a:lnTo>
                      <a:lnTo>
                        <a:pt x="97" y="10"/>
                      </a:lnTo>
                      <a:lnTo>
                        <a:pt x="79" y="8"/>
                      </a:lnTo>
                      <a:lnTo>
                        <a:pt x="58" y="5"/>
                      </a:lnTo>
                      <a:lnTo>
                        <a:pt x="39" y="4"/>
                      </a:lnTo>
                      <a:lnTo>
                        <a:pt x="21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68" name="Line 30">
                  <a:extLst>
                    <a:ext uri="{FF2B5EF4-FFF2-40B4-BE49-F238E27FC236}">
                      <a16:creationId xmlns:a16="http://schemas.microsoft.com/office/drawing/2014/main" id="{8EB9E13D-895F-4BAE-AE47-88910A5D68A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40" y="1912"/>
                  <a:ext cx="70" cy="0"/>
                </a:xfrm>
                <a:prstGeom prst="line">
                  <a:avLst/>
                </a:prstGeom>
                <a:noFill/>
                <a:ln w="254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27" name="Group 31">
                <a:extLst>
                  <a:ext uri="{FF2B5EF4-FFF2-40B4-BE49-F238E27FC236}">
                    <a16:creationId xmlns:a16="http://schemas.microsoft.com/office/drawing/2014/main" id="{3118ACC6-66CF-421A-B610-EFE341BDED8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89" y="1835"/>
                <a:ext cx="1384" cy="47"/>
                <a:chOff x="2889" y="1835"/>
                <a:chExt cx="1384" cy="47"/>
              </a:xfrm>
            </p:grpSpPr>
            <p:sp>
              <p:nvSpPr>
                <p:cNvPr id="63" name="Freeform 32">
                  <a:extLst>
                    <a:ext uri="{FF2B5EF4-FFF2-40B4-BE49-F238E27FC236}">
                      <a16:creationId xmlns:a16="http://schemas.microsoft.com/office/drawing/2014/main" id="{D4091288-F129-448B-8037-C3A6957E38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9" y="1835"/>
                  <a:ext cx="641" cy="47"/>
                </a:xfrm>
                <a:custGeom>
                  <a:avLst/>
                  <a:gdLst>
                    <a:gd name="T0" fmla="*/ 0 w 641"/>
                    <a:gd name="T1" fmla="*/ 46 h 47"/>
                    <a:gd name="T2" fmla="*/ 18 w 641"/>
                    <a:gd name="T3" fmla="*/ 46 h 47"/>
                    <a:gd name="T4" fmla="*/ 37 w 641"/>
                    <a:gd name="T5" fmla="*/ 46 h 47"/>
                    <a:gd name="T6" fmla="*/ 55 w 641"/>
                    <a:gd name="T7" fmla="*/ 46 h 47"/>
                    <a:gd name="T8" fmla="*/ 77 w 641"/>
                    <a:gd name="T9" fmla="*/ 45 h 47"/>
                    <a:gd name="T10" fmla="*/ 92 w 641"/>
                    <a:gd name="T11" fmla="*/ 45 h 47"/>
                    <a:gd name="T12" fmla="*/ 113 w 641"/>
                    <a:gd name="T13" fmla="*/ 45 h 47"/>
                    <a:gd name="T14" fmla="*/ 132 w 641"/>
                    <a:gd name="T15" fmla="*/ 44 h 47"/>
                    <a:gd name="T16" fmla="*/ 147 w 641"/>
                    <a:gd name="T17" fmla="*/ 44 h 47"/>
                    <a:gd name="T18" fmla="*/ 165 w 641"/>
                    <a:gd name="T19" fmla="*/ 44 h 47"/>
                    <a:gd name="T20" fmla="*/ 187 w 641"/>
                    <a:gd name="T21" fmla="*/ 44 h 47"/>
                    <a:gd name="T22" fmla="*/ 211 w 641"/>
                    <a:gd name="T23" fmla="*/ 41 h 47"/>
                    <a:gd name="T24" fmla="*/ 217 w 641"/>
                    <a:gd name="T25" fmla="*/ 40 h 47"/>
                    <a:gd name="T26" fmla="*/ 242 w 641"/>
                    <a:gd name="T27" fmla="*/ 38 h 47"/>
                    <a:gd name="T28" fmla="*/ 257 w 641"/>
                    <a:gd name="T29" fmla="*/ 37 h 47"/>
                    <a:gd name="T30" fmla="*/ 276 w 641"/>
                    <a:gd name="T31" fmla="*/ 35 h 47"/>
                    <a:gd name="T32" fmla="*/ 297 w 641"/>
                    <a:gd name="T33" fmla="*/ 33 h 47"/>
                    <a:gd name="T34" fmla="*/ 315 w 641"/>
                    <a:gd name="T35" fmla="*/ 31 h 47"/>
                    <a:gd name="T36" fmla="*/ 331 w 641"/>
                    <a:gd name="T37" fmla="*/ 30 h 47"/>
                    <a:gd name="T38" fmla="*/ 349 w 641"/>
                    <a:gd name="T39" fmla="*/ 26 h 47"/>
                    <a:gd name="T40" fmla="*/ 367 w 641"/>
                    <a:gd name="T41" fmla="*/ 24 h 47"/>
                    <a:gd name="T42" fmla="*/ 392 w 641"/>
                    <a:gd name="T43" fmla="*/ 20 h 47"/>
                    <a:gd name="T44" fmla="*/ 410 w 641"/>
                    <a:gd name="T45" fmla="*/ 18 h 47"/>
                    <a:gd name="T46" fmla="*/ 429 w 641"/>
                    <a:gd name="T47" fmla="*/ 16 h 47"/>
                    <a:gd name="T48" fmla="*/ 447 w 641"/>
                    <a:gd name="T49" fmla="*/ 13 h 47"/>
                    <a:gd name="T50" fmla="*/ 465 w 641"/>
                    <a:gd name="T51" fmla="*/ 11 h 47"/>
                    <a:gd name="T52" fmla="*/ 484 w 641"/>
                    <a:gd name="T53" fmla="*/ 9 h 47"/>
                    <a:gd name="T54" fmla="*/ 502 w 641"/>
                    <a:gd name="T55" fmla="*/ 8 h 47"/>
                    <a:gd name="T56" fmla="*/ 521 w 641"/>
                    <a:gd name="T57" fmla="*/ 6 h 47"/>
                    <a:gd name="T58" fmla="*/ 542 w 641"/>
                    <a:gd name="T59" fmla="*/ 5 h 47"/>
                    <a:gd name="T60" fmla="*/ 560 w 641"/>
                    <a:gd name="T61" fmla="*/ 3 h 47"/>
                    <a:gd name="T62" fmla="*/ 582 w 641"/>
                    <a:gd name="T63" fmla="*/ 2 h 47"/>
                    <a:gd name="T64" fmla="*/ 600 w 641"/>
                    <a:gd name="T65" fmla="*/ 2 h 47"/>
                    <a:gd name="T66" fmla="*/ 619 w 641"/>
                    <a:gd name="T67" fmla="*/ 1 h 47"/>
                    <a:gd name="T68" fmla="*/ 640 w 641"/>
                    <a:gd name="T69" fmla="*/ 0 h 47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41" h="47">
                      <a:moveTo>
                        <a:pt x="0" y="46"/>
                      </a:moveTo>
                      <a:lnTo>
                        <a:pt x="18" y="46"/>
                      </a:lnTo>
                      <a:lnTo>
                        <a:pt x="37" y="46"/>
                      </a:lnTo>
                      <a:lnTo>
                        <a:pt x="55" y="46"/>
                      </a:lnTo>
                      <a:lnTo>
                        <a:pt x="77" y="45"/>
                      </a:lnTo>
                      <a:lnTo>
                        <a:pt x="92" y="45"/>
                      </a:lnTo>
                      <a:lnTo>
                        <a:pt x="113" y="45"/>
                      </a:lnTo>
                      <a:lnTo>
                        <a:pt x="132" y="44"/>
                      </a:lnTo>
                      <a:lnTo>
                        <a:pt x="147" y="44"/>
                      </a:lnTo>
                      <a:lnTo>
                        <a:pt x="165" y="44"/>
                      </a:lnTo>
                      <a:lnTo>
                        <a:pt x="187" y="44"/>
                      </a:lnTo>
                      <a:lnTo>
                        <a:pt x="211" y="41"/>
                      </a:lnTo>
                      <a:lnTo>
                        <a:pt x="217" y="40"/>
                      </a:lnTo>
                      <a:lnTo>
                        <a:pt x="242" y="38"/>
                      </a:lnTo>
                      <a:lnTo>
                        <a:pt x="257" y="37"/>
                      </a:lnTo>
                      <a:lnTo>
                        <a:pt x="276" y="35"/>
                      </a:lnTo>
                      <a:lnTo>
                        <a:pt x="297" y="33"/>
                      </a:lnTo>
                      <a:lnTo>
                        <a:pt x="315" y="31"/>
                      </a:lnTo>
                      <a:lnTo>
                        <a:pt x="331" y="30"/>
                      </a:lnTo>
                      <a:lnTo>
                        <a:pt x="349" y="26"/>
                      </a:lnTo>
                      <a:lnTo>
                        <a:pt x="367" y="24"/>
                      </a:lnTo>
                      <a:lnTo>
                        <a:pt x="392" y="20"/>
                      </a:lnTo>
                      <a:lnTo>
                        <a:pt x="410" y="18"/>
                      </a:lnTo>
                      <a:lnTo>
                        <a:pt x="429" y="16"/>
                      </a:lnTo>
                      <a:lnTo>
                        <a:pt x="447" y="13"/>
                      </a:lnTo>
                      <a:lnTo>
                        <a:pt x="465" y="11"/>
                      </a:lnTo>
                      <a:lnTo>
                        <a:pt x="484" y="9"/>
                      </a:lnTo>
                      <a:lnTo>
                        <a:pt x="502" y="8"/>
                      </a:lnTo>
                      <a:lnTo>
                        <a:pt x="521" y="6"/>
                      </a:lnTo>
                      <a:lnTo>
                        <a:pt x="542" y="5"/>
                      </a:lnTo>
                      <a:lnTo>
                        <a:pt x="560" y="3"/>
                      </a:lnTo>
                      <a:lnTo>
                        <a:pt x="582" y="2"/>
                      </a:lnTo>
                      <a:lnTo>
                        <a:pt x="600" y="2"/>
                      </a:lnTo>
                      <a:lnTo>
                        <a:pt x="619" y="1"/>
                      </a:lnTo>
                      <a:lnTo>
                        <a:pt x="640" y="0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64" name="Freeform 33">
                  <a:extLst>
                    <a:ext uri="{FF2B5EF4-FFF2-40B4-BE49-F238E27FC236}">
                      <a16:creationId xmlns:a16="http://schemas.microsoft.com/office/drawing/2014/main" id="{7C615C94-E476-413A-8312-3DD1F2F5CA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2" y="1835"/>
                  <a:ext cx="641" cy="47"/>
                </a:xfrm>
                <a:custGeom>
                  <a:avLst/>
                  <a:gdLst>
                    <a:gd name="T0" fmla="*/ 640 w 641"/>
                    <a:gd name="T1" fmla="*/ 46 h 47"/>
                    <a:gd name="T2" fmla="*/ 622 w 641"/>
                    <a:gd name="T3" fmla="*/ 46 h 47"/>
                    <a:gd name="T4" fmla="*/ 603 w 641"/>
                    <a:gd name="T5" fmla="*/ 46 h 47"/>
                    <a:gd name="T6" fmla="*/ 585 w 641"/>
                    <a:gd name="T7" fmla="*/ 46 h 47"/>
                    <a:gd name="T8" fmla="*/ 563 w 641"/>
                    <a:gd name="T9" fmla="*/ 45 h 47"/>
                    <a:gd name="T10" fmla="*/ 548 w 641"/>
                    <a:gd name="T11" fmla="*/ 45 h 47"/>
                    <a:gd name="T12" fmla="*/ 527 w 641"/>
                    <a:gd name="T13" fmla="*/ 45 h 47"/>
                    <a:gd name="T14" fmla="*/ 508 w 641"/>
                    <a:gd name="T15" fmla="*/ 44 h 47"/>
                    <a:gd name="T16" fmla="*/ 493 w 641"/>
                    <a:gd name="T17" fmla="*/ 44 h 47"/>
                    <a:gd name="T18" fmla="*/ 475 w 641"/>
                    <a:gd name="T19" fmla="*/ 44 h 47"/>
                    <a:gd name="T20" fmla="*/ 453 w 641"/>
                    <a:gd name="T21" fmla="*/ 44 h 47"/>
                    <a:gd name="T22" fmla="*/ 429 w 641"/>
                    <a:gd name="T23" fmla="*/ 41 h 47"/>
                    <a:gd name="T24" fmla="*/ 423 w 641"/>
                    <a:gd name="T25" fmla="*/ 40 h 47"/>
                    <a:gd name="T26" fmla="*/ 398 w 641"/>
                    <a:gd name="T27" fmla="*/ 38 h 47"/>
                    <a:gd name="T28" fmla="*/ 383 w 641"/>
                    <a:gd name="T29" fmla="*/ 37 h 47"/>
                    <a:gd name="T30" fmla="*/ 364 w 641"/>
                    <a:gd name="T31" fmla="*/ 35 h 47"/>
                    <a:gd name="T32" fmla="*/ 343 w 641"/>
                    <a:gd name="T33" fmla="*/ 33 h 47"/>
                    <a:gd name="T34" fmla="*/ 325 w 641"/>
                    <a:gd name="T35" fmla="*/ 31 h 47"/>
                    <a:gd name="T36" fmla="*/ 309 w 641"/>
                    <a:gd name="T37" fmla="*/ 30 h 47"/>
                    <a:gd name="T38" fmla="*/ 291 w 641"/>
                    <a:gd name="T39" fmla="*/ 26 h 47"/>
                    <a:gd name="T40" fmla="*/ 273 w 641"/>
                    <a:gd name="T41" fmla="*/ 24 h 47"/>
                    <a:gd name="T42" fmla="*/ 248 w 641"/>
                    <a:gd name="T43" fmla="*/ 20 h 47"/>
                    <a:gd name="T44" fmla="*/ 230 w 641"/>
                    <a:gd name="T45" fmla="*/ 18 h 47"/>
                    <a:gd name="T46" fmla="*/ 211 w 641"/>
                    <a:gd name="T47" fmla="*/ 16 h 47"/>
                    <a:gd name="T48" fmla="*/ 193 w 641"/>
                    <a:gd name="T49" fmla="*/ 13 h 47"/>
                    <a:gd name="T50" fmla="*/ 175 w 641"/>
                    <a:gd name="T51" fmla="*/ 11 h 47"/>
                    <a:gd name="T52" fmla="*/ 156 w 641"/>
                    <a:gd name="T53" fmla="*/ 9 h 47"/>
                    <a:gd name="T54" fmla="*/ 138 w 641"/>
                    <a:gd name="T55" fmla="*/ 8 h 47"/>
                    <a:gd name="T56" fmla="*/ 119 w 641"/>
                    <a:gd name="T57" fmla="*/ 6 h 47"/>
                    <a:gd name="T58" fmla="*/ 98 w 641"/>
                    <a:gd name="T59" fmla="*/ 5 h 47"/>
                    <a:gd name="T60" fmla="*/ 80 w 641"/>
                    <a:gd name="T61" fmla="*/ 3 h 47"/>
                    <a:gd name="T62" fmla="*/ 58 w 641"/>
                    <a:gd name="T63" fmla="*/ 2 h 47"/>
                    <a:gd name="T64" fmla="*/ 40 w 641"/>
                    <a:gd name="T65" fmla="*/ 2 h 47"/>
                    <a:gd name="T66" fmla="*/ 21 w 641"/>
                    <a:gd name="T67" fmla="*/ 1 h 47"/>
                    <a:gd name="T68" fmla="*/ 0 w 641"/>
                    <a:gd name="T69" fmla="*/ 0 h 47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41" h="47">
                      <a:moveTo>
                        <a:pt x="640" y="46"/>
                      </a:moveTo>
                      <a:lnTo>
                        <a:pt x="622" y="46"/>
                      </a:lnTo>
                      <a:lnTo>
                        <a:pt x="603" y="46"/>
                      </a:lnTo>
                      <a:lnTo>
                        <a:pt x="585" y="46"/>
                      </a:lnTo>
                      <a:lnTo>
                        <a:pt x="563" y="45"/>
                      </a:lnTo>
                      <a:lnTo>
                        <a:pt x="548" y="45"/>
                      </a:lnTo>
                      <a:lnTo>
                        <a:pt x="527" y="45"/>
                      </a:lnTo>
                      <a:lnTo>
                        <a:pt x="508" y="44"/>
                      </a:lnTo>
                      <a:lnTo>
                        <a:pt x="493" y="44"/>
                      </a:lnTo>
                      <a:lnTo>
                        <a:pt x="475" y="44"/>
                      </a:lnTo>
                      <a:lnTo>
                        <a:pt x="453" y="44"/>
                      </a:lnTo>
                      <a:lnTo>
                        <a:pt x="429" y="41"/>
                      </a:lnTo>
                      <a:lnTo>
                        <a:pt x="423" y="40"/>
                      </a:lnTo>
                      <a:lnTo>
                        <a:pt x="398" y="38"/>
                      </a:lnTo>
                      <a:lnTo>
                        <a:pt x="383" y="37"/>
                      </a:lnTo>
                      <a:lnTo>
                        <a:pt x="364" y="35"/>
                      </a:lnTo>
                      <a:lnTo>
                        <a:pt x="343" y="33"/>
                      </a:lnTo>
                      <a:lnTo>
                        <a:pt x="325" y="31"/>
                      </a:lnTo>
                      <a:lnTo>
                        <a:pt x="309" y="30"/>
                      </a:lnTo>
                      <a:lnTo>
                        <a:pt x="291" y="26"/>
                      </a:lnTo>
                      <a:lnTo>
                        <a:pt x="273" y="24"/>
                      </a:lnTo>
                      <a:lnTo>
                        <a:pt x="248" y="20"/>
                      </a:lnTo>
                      <a:lnTo>
                        <a:pt x="230" y="18"/>
                      </a:lnTo>
                      <a:lnTo>
                        <a:pt x="211" y="16"/>
                      </a:lnTo>
                      <a:lnTo>
                        <a:pt x="193" y="13"/>
                      </a:lnTo>
                      <a:lnTo>
                        <a:pt x="175" y="11"/>
                      </a:lnTo>
                      <a:lnTo>
                        <a:pt x="156" y="9"/>
                      </a:lnTo>
                      <a:lnTo>
                        <a:pt x="138" y="8"/>
                      </a:lnTo>
                      <a:lnTo>
                        <a:pt x="119" y="6"/>
                      </a:lnTo>
                      <a:lnTo>
                        <a:pt x="98" y="5"/>
                      </a:lnTo>
                      <a:lnTo>
                        <a:pt x="80" y="3"/>
                      </a:lnTo>
                      <a:lnTo>
                        <a:pt x="58" y="2"/>
                      </a:lnTo>
                      <a:lnTo>
                        <a:pt x="40" y="2"/>
                      </a:lnTo>
                      <a:lnTo>
                        <a:pt x="21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65" name="Line 34">
                  <a:extLst>
                    <a:ext uri="{FF2B5EF4-FFF2-40B4-BE49-F238E27FC236}">
                      <a16:creationId xmlns:a16="http://schemas.microsoft.com/office/drawing/2014/main" id="{BD8FEB46-3112-4A55-B0DC-3B6F2CBD780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42" y="1835"/>
                  <a:ext cx="74" cy="0"/>
                </a:xfrm>
                <a:prstGeom prst="line">
                  <a:avLst/>
                </a:prstGeom>
                <a:noFill/>
                <a:ln w="254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28" name="Group 35">
                <a:extLst>
                  <a:ext uri="{FF2B5EF4-FFF2-40B4-BE49-F238E27FC236}">
                    <a16:creationId xmlns:a16="http://schemas.microsoft.com/office/drawing/2014/main" id="{FDD7B8DF-5B81-4BBC-B7C8-AC2B4AA5C47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40" y="2114"/>
                <a:ext cx="1297" cy="227"/>
                <a:chOff x="2940" y="2114"/>
                <a:chExt cx="1297" cy="227"/>
              </a:xfrm>
            </p:grpSpPr>
            <p:sp>
              <p:nvSpPr>
                <p:cNvPr id="60" name="Freeform 36">
                  <a:extLst>
                    <a:ext uri="{FF2B5EF4-FFF2-40B4-BE49-F238E27FC236}">
                      <a16:creationId xmlns:a16="http://schemas.microsoft.com/office/drawing/2014/main" id="{1FBB8C60-E7E8-48BE-8410-716C3B7C37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0" y="2114"/>
                  <a:ext cx="602" cy="227"/>
                </a:xfrm>
                <a:custGeom>
                  <a:avLst/>
                  <a:gdLst>
                    <a:gd name="T0" fmla="*/ 0 w 602"/>
                    <a:gd name="T1" fmla="*/ 226 h 227"/>
                    <a:gd name="T2" fmla="*/ 17 w 602"/>
                    <a:gd name="T3" fmla="*/ 226 h 227"/>
                    <a:gd name="T4" fmla="*/ 35 w 602"/>
                    <a:gd name="T5" fmla="*/ 226 h 227"/>
                    <a:gd name="T6" fmla="*/ 52 w 602"/>
                    <a:gd name="T7" fmla="*/ 226 h 227"/>
                    <a:gd name="T8" fmla="*/ 72 w 602"/>
                    <a:gd name="T9" fmla="*/ 223 h 227"/>
                    <a:gd name="T10" fmla="*/ 86 w 602"/>
                    <a:gd name="T11" fmla="*/ 220 h 227"/>
                    <a:gd name="T12" fmla="*/ 106 w 602"/>
                    <a:gd name="T13" fmla="*/ 220 h 227"/>
                    <a:gd name="T14" fmla="*/ 124 w 602"/>
                    <a:gd name="T15" fmla="*/ 217 h 227"/>
                    <a:gd name="T16" fmla="*/ 138 w 602"/>
                    <a:gd name="T17" fmla="*/ 215 h 227"/>
                    <a:gd name="T18" fmla="*/ 155 w 602"/>
                    <a:gd name="T19" fmla="*/ 215 h 227"/>
                    <a:gd name="T20" fmla="*/ 175 w 602"/>
                    <a:gd name="T21" fmla="*/ 215 h 227"/>
                    <a:gd name="T22" fmla="*/ 198 w 602"/>
                    <a:gd name="T23" fmla="*/ 203 h 227"/>
                    <a:gd name="T24" fmla="*/ 204 w 602"/>
                    <a:gd name="T25" fmla="*/ 197 h 227"/>
                    <a:gd name="T26" fmla="*/ 227 w 602"/>
                    <a:gd name="T27" fmla="*/ 189 h 227"/>
                    <a:gd name="T28" fmla="*/ 242 w 602"/>
                    <a:gd name="T29" fmla="*/ 180 h 227"/>
                    <a:gd name="T30" fmla="*/ 259 w 602"/>
                    <a:gd name="T31" fmla="*/ 172 h 227"/>
                    <a:gd name="T32" fmla="*/ 279 w 602"/>
                    <a:gd name="T33" fmla="*/ 163 h 227"/>
                    <a:gd name="T34" fmla="*/ 296 w 602"/>
                    <a:gd name="T35" fmla="*/ 154 h 227"/>
                    <a:gd name="T36" fmla="*/ 311 w 602"/>
                    <a:gd name="T37" fmla="*/ 146 h 227"/>
                    <a:gd name="T38" fmla="*/ 328 w 602"/>
                    <a:gd name="T39" fmla="*/ 129 h 227"/>
                    <a:gd name="T40" fmla="*/ 345 w 602"/>
                    <a:gd name="T41" fmla="*/ 117 h 227"/>
                    <a:gd name="T42" fmla="*/ 368 w 602"/>
                    <a:gd name="T43" fmla="*/ 100 h 227"/>
                    <a:gd name="T44" fmla="*/ 385 w 602"/>
                    <a:gd name="T45" fmla="*/ 89 h 227"/>
                    <a:gd name="T46" fmla="*/ 403 w 602"/>
                    <a:gd name="T47" fmla="*/ 77 h 227"/>
                    <a:gd name="T48" fmla="*/ 420 w 602"/>
                    <a:gd name="T49" fmla="*/ 66 h 227"/>
                    <a:gd name="T50" fmla="*/ 437 w 602"/>
                    <a:gd name="T51" fmla="*/ 54 h 227"/>
                    <a:gd name="T52" fmla="*/ 454 w 602"/>
                    <a:gd name="T53" fmla="*/ 46 h 227"/>
                    <a:gd name="T54" fmla="*/ 472 w 602"/>
                    <a:gd name="T55" fmla="*/ 37 h 227"/>
                    <a:gd name="T56" fmla="*/ 489 w 602"/>
                    <a:gd name="T57" fmla="*/ 31 h 227"/>
                    <a:gd name="T58" fmla="*/ 509 w 602"/>
                    <a:gd name="T59" fmla="*/ 23 h 227"/>
                    <a:gd name="T60" fmla="*/ 526 w 602"/>
                    <a:gd name="T61" fmla="*/ 17 h 227"/>
                    <a:gd name="T62" fmla="*/ 546 w 602"/>
                    <a:gd name="T63" fmla="*/ 11 h 227"/>
                    <a:gd name="T64" fmla="*/ 564 w 602"/>
                    <a:gd name="T65" fmla="*/ 9 h 227"/>
                    <a:gd name="T66" fmla="*/ 581 w 602"/>
                    <a:gd name="T67" fmla="*/ 3 h 227"/>
                    <a:gd name="T68" fmla="*/ 601 w 602"/>
                    <a:gd name="T69" fmla="*/ 0 h 227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02" h="227">
                      <a:moveTo>
                        <a:pt x="0" y="226"/>
                      </a:moveTo>
                      <a:lnTo>
                        <a:pt x="17" y="226"/>
                      </a:lnTo>
                      <a:lnTo>
                        <a:pt x="35" y="226"/>
                      </a:lnTo>
                      <a:lnTo>
                        <a:pt x="52" y="226"/>
                      </a:lnTo>
                      <a:lnTo>
                        <a:pt x="72" y="223"/>
                      </a:lnTo>
                      <a:lnTo>
                        <a:pt x="86" y="220"/>
                      </a:lnTo>
                      <a:lnTo>
                        <a:pt x="106" y="220"/>
                      </a:lnTo>
                      <a:lnTo>
                        <a:pt x="124" y="217"/>
                      </a:lnTo>
                      <a:lnTo>
                        <a:pt x="138" y="215"/>
                      </a:lnTo>
                      <a:lnTo>
                        <a:pt x="155" y="215"/>
                      </a:lnTo>
                      <a:lnTo>
                        <a:pt x="175" y="215"/>
                      </a:lnTo>
                      <a:lnTo>
                        <a:pt x="198" y="203"/>
                      </a:lnTo>
                      <a:lnTo>
                        <a:pt x="204" y="197"/>
                      </a:lnTo>
                      <a:lnTo>
                        <a:pt x="227" y="189"/>
                      </a:lnTo>
                      <a:lnTo>
                        <a:pt x="242" y="180"/>
                      </a:lnTo>
                      <a:lnTo>
                        <a:pt x="259" y="172"/>
                      </a:lnTo>
                      <a:lnTo>
                        <a:pt x="279" y="163"/>
                      </a:lnTo>
                      <a:lnTo>
                        <a:pt x="296" y="154"/>
                      </a:lnTo>
                      <a:lnTo>
                        <a:pt x="311" y="146"/>
                      </a:lnTo>
                      <a:lnTo>
                        <a:pt x="328" y="129"/>
                      </a:lnTo>
                      <a:lnTo>
                        <a:pt x="345" y="117"/>
                      </a:lnTo>
                      <a:lnTo>
                        <a:pt x="368" y="100"/>
                      </a:lnTo>
                      <a:lnTo>
                        <a:pt x="385" y="89"/>
                      </a:lnTo>
                      <a:lnTo>
                        <a:pt x="403" y="77"/>
                      </a:lnTo>
                      <a:lnTo>
                        <a:pt x="420" y="66"/>
                      </a:lnTo>
                      <a:lnTo>
                        <a:pt x="437" y="54"/>
                      </a:lnTo>
                      <a:lnTo>
                        <a:pt x="454" y="46"/>
                      </a:lnTo>
                      <a:lnTo>
                        <a:pt x="472" y="37"/>
                      </a:lnTo>
                      <a:lnTo>
                        <a:pt x="489" y="31"/>
                      </a:lnTo>
                      <a:lnTo>
                        <a:pt x="509" y="23"/>
                      </a:lnTo>
                      <a:lnTo>
                        <a:pt x="526" y="17"/>
                      </a:lnTo>
                      <a:lnTo>
                        <a:pt x="546" y="11"/>
                      </a:lnTo>
                      <a:lnTo>
                        <a:pt x="564" y="9"/>
                      </a:lnTo>
                      <a:lnTo>
                        <a:pt x="581" y="3"/>
                      </a:lnTo>
                      <a:lnTo>
                        <a:pt x="601" y="0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61" name="Freeform 37">
                  <a:extLst>
                    <a:ext uri="{FF2B5EF4-FFF2-40B4-BE49-F238E27FC236}">
                      <a16:creationId xmlns:a16="http://schemas.microsoft.com/office/drawing/2014/main" id="{9CA2614A-C07A-4E6E-802A-FBC9008A29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5" y="2114"/>
                  <a:ext cx="602" cy="227"/>
                </a:xfrm>
                <a:custGeom>
                  <a:avLst/>
                  <a:gdLst>
                    <a:gd name="T0" fmla="*/ 601 w 602"/>
                    <a:gd name="T1" fmla="*/ 226 h 227"/>
                    <a:gd name="T2" fmla="*/ 584 w 602"/>
                    <a:gd name="T3" fmla="*/ 226 h 227"/>
                    <a:gd name="T4" fmla="*/ 566 w 602"/>
                    <a:gd name="T5" fmla="*/ 226 h 227"/>
                    <a:gd name="T6" fmla="*/ 549 w 602"/>
                    <a:gd name="T7" fmla="*/ 226 h 227"/>
                    <a:gd name="T8" fmla="*/ 529 w 602"/>
                    <a:gd name="T9" fmla="*/ 223 h 227"/>
                    <a:gd name="T10" fmla="*/ 515 w 602"/>
                    <a:gd name="T11" fmla="*/ 220 h 227"/>
                    <a:gd name="T12" fmla="*/ 495 w 602"/>
                    <a:gd name="T13" fmla="*/ 220 h 227"/>
                    <a:gd name="T14" fmla="*/ 477 w 602"/>
                    <a:gd name="T15" fmla="*/ 217 h 227"/>
                    <a:gd name="T16" fmla="*/ 463 w 602"/>
                    <a:gd name="T17" fmla="*/ 215 h 227"/>
                    <a:gd name="T18" fmla="*/ 446 w 602"/>
                    <a:gd name="T19" fmla="*/ 215 h 227"/>
                    <a:gd name="T20" fmla="*/ 426 w 602"/>
                    <a:gd name="T21" fmla="*/ 215 h 227"/>
                    <a:gd name="T22" fmla="*/ 403 w 602"/>
                    <a:gd name="T23" fmla="*/ 203 h 227"/>
                    <a:gd name="T24" fmla="*/ 397 w 602"/>
                    <a:gd name="T25" fmla="*/ 197 h 227"/>
                    <a:gd name="T26" fmla="*/ 374 w 602"/>
                    <a:gd name="T27" fmla="*/ 189 h 227"/>
                    <a:gd name="T28" fmla="*/ 359 w 602"/>
                    <a:gd name="T29" fmla="*/ 180 h 227"/>
                    <a:gd name="T30" fmla="*/ 342 w 602"/>
                    <a:gd name="T31" fmla="*/ 172 h 227"/>
                    <a:gd name="T32" fmla="*/ 322 w 602"/>
                    <a:gd name="T33" fmla="*/ 163 h 227"/>
                    <a:gd name="T34" fmla="*/ 305 w 602"/>
                    <a:gd name="T35" fmla="*/ 154 h 227"/>
                    <a:gd name="T36" fmla="*/ 290 w 602"/>
                    <a:gd name="T37" fmla="*/ 146 h 227"/>
                    <a:gd name="T38" fmla="*/ 273 w 602"/>
                    <a:gd name="T39" fmla="*/ 129 h 227"/>
                    <a:gd name="T40" fmla="*/ 256 w 602"/>
                    <a:gd name="T41" fmla="*/ 117 h 227"/>
                    <a:gd name="T42" fmla="*/ 233 w 602"/>
                    <a:gd name="T43" fmla="*/ 100 h 227"/>
                    <a:gd name="T44" fmla="*/ 216 w 602"/>
                    <a:gd name="T45" fmla="*/ 89 h 227"/>
                    <a:gd name="T46" fmla="*/ 198 w 602"/>
                    <a:gd name="T47" fmla="*/ 77 h 227"/>
                    <a:gd name="T48" fmla="*/ 181 w 602"/>
                    <a:gd name="T49" fmla="*/ 66 h 227"/>
                    <a:gd name="T50" fmla="*/ 164 w 602"/>
                    <a:gd name="T51" fmla="*/ 54 h 227"/>
                    <a:gd name="T52" fmla="*/ 147 w 602"/>
                    <a:gd name="T53" fmla="*/ 46 h 227"/>
                    <a:gd name="T54" fmla="*/ 129 w 602"/>
                    <a:gd name="T55" fmla="*/ 37 h 227"/>
                    <a:gd name="T56" fmla="*/ 112 w 602"/>
                    <a:gd name="T57" fmla="*/ 31 h 227"/>
                    <a:gd name="T58" fmla="*/ 92 w 602"/>
                    <a:gd name="T59" fmla="*/ 23 h 227"/>
                    <a:gd name="T60" fmla="*/ 75 w 602"/>
                    <a:gd name="T61" fmla="*/ 17 h 227"/>
                    <a:gd name="T62" fmla="*/ 55 w 602"/>
                    <a:gd name="T63" fmla="*/ 11 h 227"/>
                    <a:gd name="T64" fmla="*/ 37 w 602"/>
                    <a:gd name="T65" fmla="*/ 9 h 227"/>
                    <a:gd name="T66" fmla="*/ 20 w 602"/>
                    <a:gd name="T67" fmla="*/ 3 h 227"/>
                    <a:gd name="T68" fmla="*/ 0 w 602"/>
                    <a:gd name="T69" fmla="*/ 0 h 227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02" h="227">
                      <a:moveTo>
                        <a:pt x="601" y="226"/>
                      </a:moveTo>
                      <a:lnTo>
                        <a:pt x="584" y="226"/>
                      </a:lnTo>
                      <a:lnTo>
                        <a:pt x="566" y="226"/>
                      </a:lnTo>
                      <a:lnTo>
                        <a:pt x="549" y="226"/>
                      </a:lnTo>
                      <a:lnTo>
                        <a:pt x="529" y="223"/>
                      </a:lnTo>
                      <a:lnTo>
                        <a:pt x="515" y="220"/>
                      </a:lnTo>
                      <a:lnTo>
                        <a:pt x="495" y="220"/>
                      </a:lnTo>
                      <a:lnTo>
                        <a:pt x="477" y="217"/>
                      </a:lnTo>
                      <a:lnTo>
                        <a:pt x="463" y="215"/>
                      </a:lnTo>
                      <a:lnTo>
                        <a:pt x="446" y="215"/>
                      </a:lnTo>
                      <a:lnTo>
                        <a:pt x="426" y="215"/>
                      </a:lnTo>
                      <a:lnTo>
                        <a:pt x="403" y="203"/>
                      </a:lnTo>
                      <a:lnTo>
                        <a:pt x="397" y="197"/>
                      </a:lnTo>
                      <a:lnTo>
                        <a:pt x="374" y="189"/>
                      </a:lnTo>
                      <a:lnTo>
                        <a:pt x="359" y="180"/>
                      </a:lnTo>
                      <a:lnTo>
                        <a:pt x="342" y="172"/>
                      </a:lnTo>
                      <a:lnTo>
                        <a:pt x="322" y="163"/>
                      </a:lnTo>
                      <a:lnTo>
                        <a:pt x="305" y="154"/>
                      </a:lnTo>
                      <a:lnTo>
                        <a:pt x="290" y="146"/>
                      </a:lnTo>
                      <a:lnTo>
                        <a:pt x="273" y="129"/>
                      </a:lnTo>
                      <a:lnTo>
                        <a:pt x="256" y="117"/>
                      </a:lnTo>
                      <a:lnTo>
                        <a:pt x="233" y="100"/>
                      </a:lnTo>
                      <a:lnTo>
                        <a:pt x="216" y="89"/>
                      </a:lnTo>
                      <a:lnTo>
                        <a:pt x="198" y="77"/>
                      </a:lnTo>
                      <a:lnTo>
                        <a:pt x="181" y="66"/>
                      </a:lnTo>
                      <a:lnTo>
                        <a:pt x="164" y="54"/>
                      </a:lnTo>
                      <a:lnTo>
                        <a:pt x="147" y="46"/>
                      </a:lnTo>
                      <a:lnTo>
                        <a:pt x="129" y="37"/>
                      </a:lnTo>
                      <a:lnTo>
                        <a:pt x="112" y="31"/>
                      </a:lnTo>
                      <a:lnTo>
                        <a:pt x="92" y="23"/>
                      </a:lnTo>
                      <a:lnTo>
                        <a:pt x="75" y="17"/>
                      </a:lnTo>
                      <a:lnTo>
                        <a:pt x="55" y="11"/>
                      </a:lnTo>
                      <a:lnTo>
                        <a:pt x="37" y="9"/>
                      </a:lnTo>
                      <a:lnTo>
                        <a:pt x="20" y="3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62" name="Line 38">
                  <a:extLst>
                    <a:ext uri="{FF2B5EF4-FFF2-40B4-BE49-F238E27FC236}">
                      <a16:creationId xmlns:a16="http://schemas.microsoft.com/office/drawing/2014/main" id="{E77DCAA8-89E1-49FB-8750-61A55F9B007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54" y="2114"/>
                  <a:ext cx="67" cy="0"/>
                </a:xfrm>
                <a:prstGeom prst="line">
                  <a:avLst/>
                </a:prstGeom>
                <a:noFill/>
                <a:ln w="254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29" name="Group 39">
                <a:extLst>
                  <a:ext uri="{FF2B5EF4-FFF2-40B4-BE49-F238E27FC236}">
                    <a16:creationId xmlns:a16="http://schemas.microsoft.com/office/drawing/2014/main" id="{C7FE3EB9-A308-445F-9412-09D2F0C09D4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89" y="1862"/>
                <a:ext cx="1384" cy="48"/>
                <a:chOff x="2889" y="1862"/>
                <a:chExt cx="1384" cy="48"/>
              </a:xfrm>
            </p:grpSpPr>
            <p:sp>
              <p:nvSpPr>
                <p:cNvPr id="57" name="Freeform 40">
                  <a:extLst>
                    <a:ext uri="{FF2B5EF4-FFF2-40B4-BE49-F238E27FC236}">
                      <a16:creationId xmlns:a16="http://schemas.microsoft.com/office/drawing/2014/main" id="{62CA63CF-A00B-48DD-895D-EA245FB9FB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9" y="1862"/>
                  <a:ext cx="641" cy="48"/>
                </a:xfrm>
                <a:custGeom>
                  <a:avLst/>
                  <a:gdLst>
                    <a:gd name="T0" fmla="*/ 0 w 641"/>
                    <a:gd name="T1" fmla="*/ 47 h 48"/>
                    <a:gd name="T2" fmla="*/ 18 w 641"/>
                    <a:gd name="T3" fmla="*/ 47 h 48"/>
                    <a:gd name="T4" fmla="*/ 37 w 641"/>
                    <a:gd name="T5" fmla="*/ 47 h 48"/>
                    <a:gd name="T6" fmla="*/ 55 w 641"/>
                    <a:gd name="T7" fmla="*/ 47 h 48"/>
                    <a:gd name="T8" fmla="*/ 77 w 641"/>
                    <a:gd name="T9" fmla="*/ 46 h 48"/>
                    <a:gd name="T10" fmla="*/ 92 w 641"/>
                    <a:gd name="T11" fmla="*/ 46 h 48"/>
                    <a:gd name="T12" fmla="*/ 113 w 641"/>
                    <a:gd name="T13" fmla="*/ 46 h 48"/>
                    <a:gd name="T14" fmla="*/ 132 w 641"/>
                    <a:gd name="T15" fmla="*/ 45 h 48"/>
                    <a:gd name="T16" fmla="*/ 147 w 641"/>
                    <a:gd name="T17" fmla="*/ 45 h 48"/>
                    <a:gd name="T18" fmla="*/ 165 w 641"/>
                    <a:gd name="T19" fmla="*/ 45 h 48"/>
                    <a:gd name="T20" fmla="*/ 187 w 641"/>
                    <a:gd name="T21" fmla="*/ 45 h 48"/>
                    <a:gd name="T22" fmla="*/ 211 w 641"/>
                    <a:gd name="T23" fmla="*/ 42 h 48"/>
                    <a:gd name="T24" fmla="*/ 217 w 641"/>
                    <a:gd name="T25" fmla="*/ 41 h 48"/>
                    <a:gd name="T26" fmla="*/ 242 w 641"/>
                    <a:gd name="T27" fmla="*/ 39 h 48"/>
                    <a:gd name="T28" fmla="*/ 257 w 641"/>
                    <a:gd name="T29" fmla="*/ 37 h 48"/>
                    <a:gd name="T30" fmla="*/ 276 w 641"/>
                    <a:gd name="T31" fmla="*/ 36 h 48"/>
                    <a:gd name="T32" fmla="*/ 297 w 641"/>
                    <a:gd name="T33" fmla="*/ 34 h 48"/>
                    <a:gd name="T34" fmla="*/ 315 w 641"/>
                    <a:gd name="T35" fmla="*/ 32 h 48"/>
                    <a:gd name="T36" fmla="*/ 331 w 641"/>
                    <a:gd name="T37" fmla="*/ 30 h 48"/>
                    <a:gd name="T38" fmla="*/ 349 w 641"/>
                    <a:gd name="T39" fmla="*/ 27 h 48"/>
                    <a:gd name="T40" fmla="*/ 367 w 641"/>
                    <a:gd name="T41" fmla="*/ 24 h 48"/>
                    <a:gd name="T42" fmla="*/ 392 w 641"/>
                    <a:gd name="T43" fmla="*/ 21 h 48"/>
                    <a:gd name="T44" fmla="*/ 410 w 641"/>
                    <a:gd name="T45" fmla="*/ 18 h 48"/>
                    <a:gd name="T46" fmla="*/ 429 w 641"/>
                    <a:gd name="T47" fmla="*/ 16 h 48"/>
                    <a:gd name="T48" fmla="*/ 447 w 641"/>
                    <a:gd name="T49" fmla="*/ 14 h 48"/>
                    <a:gd name="T50" fmla="*/ 465 w 641"/>
                    <a:gd name="T51" fmla="*/ 11 h 48"/>
                    <a:gd name="T52" fmla="*/ 484 w 641"/>
                    <a:gd name="T53" fmla="*/ 10 h 48"/>
                    <a:gd name="T54" fmla="*/ 502 w 641"/>
                    <a:gd name="T55" fmla="*/ 8 h 48"/>
                    <a:gd name="T56" fmla="*/ 521 w 641"/>
                    <a:gd name="T57" fmla="*/ 7 h 48"/>
                    <a:gd name="T58" fmla="*/ 542 w 641"/>
                    <a:gd name="T59" fmla="*/ 5 h 48"/>
                    <a:gd name="T60" fmla="*/ 560 w 641"/>
                    <a:gd name="T61" fmla="*/ 4 h 48"/>
                    <a:gd name="T62" fmla="*/ 582 w 641"/>
                    <a:gd name="T63" fmla="*/ 2 h 48"/>
                    <a:gd name="T64" fmla="*/ 600 w 641"/>
                    <a:gd name="T65" fmla="*/ 2 h 48"/>
                    <a:gd name="T66" fmla="*/ 619 w 641"/>
                    <a:gd name="T67" fmla="*/ 1 h 48"/>
                    <a:gd name="T68" fmla="*/ 640 w 641"/>
                    <a:gd name="T69" fmla="*/ 0 h 4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41" h="48">
                      <a:moveTo>
                        <a:pt x="0" y="47"/>
                      </a:moveTo>
                      <a:lnTo>
                        <a:pt x="18" y="47"/>
                      </a:lnTo>
                      <a:lnTo>
                        <a:pt x="37" y="47"/>
                      </a:lnTo>
                      <a:lnTo>
                        <a:pt x="55" y="47"/>
                      </a:lnTo>
                      <a:lnTo>
                        <a:pt x="77" y="46"/>
                      </a:lnTo>
                      <a:lnTo>
                        <a:pt x="92" y="46"/>
                      </a:lnTo>
                      <a:lnTo>
                        <a:pt x="113" y="46"/>
                      </a:lnTo>
                      <a:lnTo>
                        <a:pt x="132" y="45"/>
                      </a:lnTo>
                      <a:lnTo>
                        <a:pt x="147" y="45"/>
                      </a:lnTo>
                      <a:lnTo>
                        <a:pt x="165" y="45"/>
                      </a:lnTo>
                      <a:lnTo>
                        <a:pt x="187" y="45"/>
                      </a:lnTo>
                      <a:lnTo>
                        <a:pt x="211" y="42"/>
                      </a:lnTo>
                      <a:lnTo>
                        <a:pt x="217" y="41"/>
                      </a:lnTo>
                      <a:lnTo>
                        <a:pt x="242" y="39"/>
                      </a:lnTo>
                      <a:lnTo>
                        <a:pt x="257" y="37"/>
                      </a:lnTo>
                      <a:lnTo>
                        <a:pt x="276" y="36"/>
                      </a:lnTo>
                      <a:lnTo>
                        <a:pt x="297" y="34"/>
                      </a:lnTo>
                      <a:lnTo>
                        <a:pt x="315" y="32"/>
                      </a:lnTo>
                      <a:lnTo>
                        <a:pt x="331" y="30"/>
                      </a:lnTo>
                      <a:lnTo>
                        <a:pt x="349" y="27"/>
                      </a:lnTo>
                      <a:lnTo>
                        <a:pt x="367" y="24"/>
                      </a:lnTo>
                      <a:lnTo>
                        <a:pt x="392" y="21"/>
                      </a:lnTo>
                      <a:lnTo>
                        <a:pt x="410" y="18"/>
                      </a:lnTo>
                      <a:lnTo>
                        <a:pt x="429" y="16"/>
                      </a:lnTo>
                      <a:lnTo>
                        <a:pt x="447" y="14"/>
                      </a:lnTo>
                      <a:lnTo>
                        <a:pt x="465" y="11"/>
                      </a:lnTo>
                      <a:lnTo>
                        <a:pt x="484" y="10"/>
                      </a:lnTo>
                      <a:lnTo>
                        <a:pt x="502" y="8"/>
                      </a:lnTo>
                      <a:lnTo>
                        <a:pt x="521" y="7"/>
                      </a:lnTo>
                      <a:lnTo>
                        <a:pt x="542" y="5"/>
                      </a:lnTo>
                      <a:lnTo>
                        <a:pt x="560" y="4"/>
                      </a:lnTo>
                      <a:lnTo>
                        <a:pt x="582" y="2"/>
                      </a:lnTo>
                      <a:lnTo>
                        <a:pt x="600" y="2"/>
                      </a:lnTo>
                      <a:lnTo>
                        <a:pt x="619" y="1"/>
                      </a:lnTo>
                      <a:lnTo>
                        <a:pt x="640" y="0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58" name="Freeform 41">
                  <a:extLst>
                    <a:ext uri="{FF2B5EF4-FFF2-40B4-BE49-F238E27FC236}">
                      <a16:creationId xmlns:a16="http://schemas.microsoft.com/office/drawing/2014/main" id="{99233F5C-600C-46AC-BB65-4432701018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2" y="1862"/>
                  <a:ext cx="641" cy="48"/>
                </a:xfrm>
                <a:custGeom>
                  <a:avLst/>
                  <a:gdLst>
                    <a:gd name="T0" fmla="*/ 640 w 641"/>
                    <a:gd name="T1" fmla="*/ 47 h 48"/>
                    <a:gd name="T2" fmla="*/ 622 w 641"/>
                    <a:gd name="T3" fmla="*/ 47 h 48"/>
                    <a:gd name="T4" fmla="*/ 603 w 641"/>
                    <a:gd name="T5" fmla="*/ 47 h 48"/>
                    <a:gd name="T6" fmla="*/ 585 w 641"/>
                    <a:gd name="T7" fmla="*/ 47 h 48"/>
                    <a:gd name="T8" fmla="*/ 563 w 641"/>
                    <a:gd name="T9" fmla="*/ 46 h 48"/>
                    <a:gd name="T10" fmla="*/ 548 w 641"/>
                    <a:gd name="T11" fmla="*/ 46 h 48"/>
                    <a:gd name="T12" fmla="*/ 527 w 641"/>
                    <a:gd name="T13" fmla="*/ 46 h 48"/>
                    <a:gd name="T14" fmla="*/ 508 w 641"/>
                    <a:gd name="T15" fmla="*/ 45 h 48"/>
                    <a:gd name="T16" fmla="*/ 493 w 641"/>
                    <a:gd name="T17" fmla="*/ 45 h 48"/>
                    <a:gd name="T18" fmla="*/ 475 w 641"/>
                    <a:gd name="T19" fmla="*/ 45 h 48"/>
                    <a:gd name="T20" fmla="*/ 453 w 641"/>
                    <a:gd name="T21" fmla="*/ 45 h 48"/>
                    <a:gd name="T22" fmla="*/ 429 w 641"/>
                    <a:gd name="T23" fmla="*/ 42 h 48"/>
                    <a:gd name="T24" fmla="*/ 423 w 641"/>
                    <a:gd name="T25" fmla="*/ 41 h 48"/>
                    <a:gd name="T26" fmla="*/ 398 w 641"/>
                    <a:gd name="T27" fmla="*/ 39 h 48"/>
                    <a:gd name="T28" fmla="*/ 383 w 641"/>
                    <a:gd name="T29" fmla="*/ 37 h 48"/>
                    <a:gd name="T30" fmla="*/ 364 w 641"/>
                    <a:gd name="T31" fmla="*/ 36 h 48"/>
                    <a:gd name="T32" fmla="*/ 343 w 641"/>
                    <a:gd name="T33" fmla="*/ 34 h 48"/>
                    <a:gd name="T34" fmla="*/ 325 w 641"/>
                    <a:gd name="T35" fmla="*/ 32 h 48"/>
                    <a:gd name="T36" fmla="*/ 309 w 641"/>
                    <a:gd name="T37" fmla="*/ 30 h 48"/>
                    <a:gd name="T38" fmla="*/ 291 w 641"/>
                    <a:gd name="T39" fmla="*/ 27 h 48"/>
                    <a:gd name="T40" fmla="*/ 273 w 641"/>
                    <a:gd name="T41" fmla="*/ 24 h 48"/>
                    <a:gd name="T42" fmla="*/ 248 w 641"/>
                    <a:gd name="T43" fmla="*/ 21 h 48"/>
                    <a:gd name="T44" fmla="*/ 230 w 641"/>
                    <a:gd name="T45" fmla="*/ 18 h 48"/>
                    <a:gd name="T46" fmla="*/ 211 w 641"/>
                    <a:gd name="T47" fmla="*/ 16 h 48"/>
                    <a:gd name="T48" fmla="*/ 193 w 641"/>
                    <a:gd name="T49" fmla="*/ 14 h 48"/>
                    <a:gd name="T50" fmla="*/ 175 w 641"/>
                    <a:gd name="T51" fmla="*/ 11 h 48"/>
                    <a:gd name="T52" fmla="*/ 156 w 641"/>
                    <a:gd name="T53" fmla="*/ 10 h 48"/>
                    <a:gd name="T54" fmla="*/ 138 w 641"/>
                    <a:gd name="T55" fmla="*/ 8 h 48"/>
                    <a:gd name="T56" fmla="*/ 119 w 641"/>
                    <a:gd name="T57" fmla="*/ 7 h 48"/>
                    <a:gd name="T58" fmla="*/ 98 w 641"/>
                    <a:gd name="T59" fmla="*/ 5 h 48"/>
                    <a:gd name="T60" fmla="*/ 80 w 641"/>
                    <a:gd name="T61" fmla="*/ 4 h 48"/>
                    <a:gd name="T62" fmla="*/ 58 w 641"/>
                    <a:gd name="T63" fmla="*/ 2 h 48"/>
                    <a:gd name="T64" fmla="*/ 40 w 641"/>
                    <a:gd name="T65" fmla="*/ 2 h 48"/>
                    <a:gd name="T66" fmla="*/ 21 w 641"/>
                    <a:gd name="T67" fmla="*/ 1 h 48"/>
                    <a:gd name="T68" fmla="*/ 0 w 641"/>
                    <a:gd name="T69" fmla="*/ 0 h 4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41" h="48">
                      <a:moveTo>
                        <a:pt x="640" y="47"/>
                      </a:moveTo>
                      <a:lnTo>
                        <a:pt x="622" y="47"/>
                      </a:lnTo>
                      <a:lnTo>
                        <a:pt x="603" y="47"/>
                      </a:lnTo>
                      <a:lnTo>
                        <a:pt x="585" y="47"/>
                      </a:lnTo>
                      <a:lnTo>
                        <a:pt x="563" y="46"/>
                      </a:lnTo>
                      <a:lnTo>
                        <a:pt x="548" y="46"/>
                      </a:lnTo>
                      <a:lnTo>
                        <a:pt x="527" y="46"/>
                      </a:lnTo>
                      <a:lnTo>
                        <a:pt x="508" y="45"/>
                      </a:lnTo>
                      <a:lnTo>
                        <a:pt x="493" y="45"/>
                      </a:lnTo>
                      <a:lnTo>
                        <a:pt x="475" y="45"/>
                      </a:lnTo>
                      <a:lnTo>
                        <a:pt x="453" y="45"/>
                      </a:lnTo>
                      <a:lnTo>
                        <a:pt x="429" y="42"/>
                      </a:lnTo>
                      <a:lnTo>
                        <a:pt x="423" y="41"/>
                      </a:lnTo>
                      <a:lnTo>
                        <a:pt x="398" y="39"/>
                      </a:lnTo>
                      <a:lnTo>
                        <a:pt x="383" y="37"/>
                      </a:lnTo>
                      <a:lnTo>
                        <a:pt x="364" y="36"/>
                      </a:lnTo>
                      <a:lnTo>
                        <a:pt x="343" y="34"/>
                      </a:lnTo>
                      <a:lnTo>
                        <a:pt x="325" y="32"/>
                      </a:lnTo>
                      <a:lnTo>
                        <a:pt x="309" y="30"/>
                      </a:lnTo>
                      <a:lnTo>
                        <a:pt x="291" y="27"/>
                      </a:lnTo>
                      <a:lnTo>
                        <a:pt x="273" y="24"/>
                      </a:lnTo>
                      <a:lnTo>
                        <a:pt x="248" y="21"/>
                      </a:lnTo>
                      <a:lnTo>
                        <a:pt x="230" y="18"/>
                      </a:lnTo>
                      <a:lnTo>
                        <a:pt x="211" y="16"/>
                      </a:lnTo>
                      <a:lnTo>
                        <a:pt x="193" y="14"/>
                      </a:lnTo>
                      <a:lnTo>
                        <a:pt x="175" y="11"/>
                      </a:lnTo>
                      <a:lnTo>
                        <a:pt x="156" y="10"/>
                      </a:lnTo>
                      <a:lnTo>
                        <a:pt x="138" y="8"/>
                      </a:lnTo>
                      <a:lnTo>
                        <a:pt x="119" y="7"/>
                      </a:lnTo>
                      <a:lnTo>
                        <a:pt x="98" y="5"/>
                      </a:lnTo>
                      <a:lnTo>
                        <a:pt x="80" y="4"/>
                      </a:lnTo>
                      <a:lnTo>
                        <a:pt x="58" y="2"/>
                      </a:lnTo>
                      <a:lnTo>
                        <a:pt x="40" y="2"/>
                      </a:lnTo>
                      <a:lnTo>
                        <a:pt x="21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59" name="Line 42">
                  <a:extLst>
                    <a:ext uri="{FF2B5EF4-FFF2-40B4-BE49-F238E27FC236}">
                      <a16:creationId xmlns:a16="http://schemas.microsoft.com/office/drawing/2014/main" id="{F2563129-8186-4C0E-B2FF-5586911DF3A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42" y="1862"/>
                  <a:ext cx="74" cy="0"/>
                </a:xfrm>
                <a:prstGeom prst="line">
                  <a:avLst/>
                </a:prstGeom>
                <a:noFill/>
                <a:ln w="254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31" name="Group 43">
                <a:extLst>
                  <a:ext uri="{FF2B5EF4-FFF2-40B4-BE49-F238E27FC236}">
                    <a16:creationId xmlns:a16="http://schemas.microsoft.com/office/drawing/2014/main" id="{F0C164B8-066F-47EB-ACC5-89ACF4DFE1F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86" y="1890"/>
                <a:ext cx="1384" cy="62"/>
                <a:chOff x="2886" y="1890"/>
                <a:chExt cx="1384" cy="62"/>
              </a:xfrm>
            </p:grpSpPr>
            <p:sp>
              <p:nvSpPr>
                <p:cNvPr id="54" name="Freeform 44">
                  <a:extLst>
                    <a:ext uri="{FF2B5EF4-FFF2-40B4-BE49-F238E27FC236}">
                      <a16:creationId xmlns:a16="http://schemas.microsoft.com/office/drawing/2014/main" id="{431B48C4-AA27-4387-A01D-307CF061EA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6" y="1890"/>
                  <a:ext cx="641" cy="62"/>
                </a:xfrm>
                <a:custGeom>
                  <a:avLst/>
                  <a:gdLst>
                    <a:gd name="T0" fmla="*/ 0 w 641"/>
                    <a:gd name="T1" fmla="*/ 61 h 62"/>
                    <a:gd name="T2" fmla="*/ 18 w 641"/>
                    <a:gd name="T3" fmla="*/ 61 h 62"/>
                    <a:gd name="T4" fmla="*/ 37 w 641"/>
                    <a:gd name="T5" fmla="*/ 61 h 62"/>
                    <a:gd name="T6" fmla="*/ 55 w 641"/>
                    <a:gd name="T7" fmla="*/ 61 h 62"/>
                    <a:gd name="T8" fmla="*/ 77 w 641"/>
                    <a:gd name="T9" fmla="*/ 60 h 62"/>
                    <a:gd name="T10" fmla="*/ 92 w 641"/>
                    <a:gd name="T11" fmla="*/ 59 h 62"/>
                    <a:gd name="T12" fmla="*/ 113 w 641"/>
                    <a:gd name="T13" fmla="*/ 59 h 62"/>
                    <a:gd name="T14" fmla="*/ 132 w 641"/>
                    <a:gd name="T15" fmla="*/ 59 h 62"/>
                    <a:gd name="T16" fmla="*/ 147 w 641"/>
                    <a:gd name="T17" fmla="*/ 58 h 62"/>
                    <a:gd name="T18" fmla="*/ 165 w 641"/>
                    <a:gd name="T19" fmla="*/ 58 h 62"/>
                    <a:gd name="T20" fmla="*/ 187 w 641"/>
                    <a:gd name="T21" fmla="*/ 58 h 62"/>
                    <a:gd name="T22" fmla="*/ 211 w 641"/>
                    <a:gd name="T23" fmla="*/ 55 h 62"/>
                    <a:gd name="T24" fmla="*/ 217 w 641"/>
                    <a:gd name="T25" fmla="*/ 53 h 62"/>
                    <a:gd name="T26" fmla="*/ 242 w 641"/>
                    <a:gd name="T27" fmla="*/ 51 h 62"/>
                    <a:gd name="T28" fmla="*/ 257 w 641"/>
                    <a:gd name="T29" fmla="*/ 49 h 62"/>
                    <a:gd name="T30" fmla="*/ 276 w 641"/>
                    <a:gd name="T31" fmla="*/ 46 h 62"/>
                    <a:gd name="T32" fmla="*/ 297 w 641"/>
                    <a:gd name="T33" fmla="*/ 44 h 62"/>
                    <a:gd name="T34" fmla="*/ 315 w 641"/>
                    <a:gd name="T35" fmla="*/ 42 h 62"/>
                    <a:gd name="T36" fmla="*/ 331 w 641"/>
                    <a:gd name="T37" fmla="*/ 39 h 62"/>
                    <a:gd name="T38" fmla="*/ 349 w 641"/>
                    <a:gd name="T39" fmla="*/ 35 h 62"/>
                    <a:gd name="T40" fmla="*/ 367 w 641"/>
                    <a:gd name="T41" fmla="*/ 32 h 62"/>
                    <a:gd name="T42" fmla="*/ 392 w 641"/>
                    <a:gd name="T43" fmla="*/ 27 h 62"/>
                    <a:gd name="T44" fmla="*/ 410 w 641"/>
                    <a:gd name="T45" fmla="*/ 24 h 62"/>
                    <a:gd name="T46" fmla="*/ 429 w 641"/>
                    <a:gd name="T47" fmla="*/ 21 h 62"/>
                    <a:gd name="T48" fmla="*/ 447 w 641"/>
                    <a:gd name="T49" fmla="*/ 18 h 62"/>
                    <a:gd name="T50" fmla="*/ 465 w 641"/>
                    <a:gd name="T51" fmla="*/ 15 h 62"/>
                    <a:gd name="T52" fmla="*/ 484 w 641"/>
                    <a:gd name="T53" fmla="*/ 12 h 62"/>
                    <a:gd name="T54" fmla="*/ 502 w 641"/>
                    <a:gd name="T55" fmla="*/ 10 h 62"/>
                    <a:gd name="T56" fmla="*/ 521 w 641"/>
                    <a:gd name="T57" fmla="*/ 8 h 62"/>
                    <a:gd name="T58" fmla="*/ 542 w 641"/>
                    <a:gd name="T59" fmla="*/ 6 h 62"/>
                    <a:gd name="T60" fmla="*/ 560 w 641"/>
                    <a:gd name="T61" fmla="*/ 5 h 62"/>
                    <a:gd name="T62" fmla="*/ 582 w 641"/>
                    <a:gd name="T63" fmla="*/ 3 h 62"/>
                    <a:gd name="T64" fmla="*/ 600 w 641"/>
                    <a:gd name="T65" fmla="*/ 2 h 62"/>
                    <a:gd name="T66" fmla="*/ 619 w 641"/>
                    <a:gd name="T67" fmla="*/ 1 h 62"/>
                    <a:gd name="T68" fmla="*/ 640 w 641"/>
                    <a:gd name="T69" fmla="*/ 0 h 62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41" h="62">
                      <a:moveTo>
                        <a:pt x="0" y="61"/>
                      </a:moveTo>
                      <a:lnTo>
                        <a:pt x="18" y="61"/>
                      </a:lnTo>
                      <a:lnTo>
                        <a:pt x="37" y="61"/>
                      </a:lnTo>
                      <a:lnTo>
                        <a:pt x="55" y="61"/>
                      </a:lnTo>
                      <a:lnTo>
                        <a:pt x="77" y="60"/>
                      </a:lnTo>
                      <a:lnTo>
                        <a:pt x="92" y="59"/>
                      </a:lnTo>
                      <a:lnTo>
                        <a:pt x="113" y="59"/>
                      </a:lnTo>
                      <a:lnTo>
                        <a:pt x="132" y="59"/>
                      </a:lnTo>
                      <a:lnTo>
                        <a:pt x="147" y="58"/>
                      </a:lnTo>
                      <a:lnTo>
                        <a:pt x="165" y="58"/>
                      </a:lnTo>
                      <a:lnTo>
                        <a:pt x="187" y="58"/>
                      </a:lnTo>
                      <a:lnTo>
                        <a:pt x="211" y="55"/>
                      </a:lnTo>
                      <a:lnTo>
                        <a:pt x="217" y="53"/>
                      </a:lnTo>
                      <a:lnTo>
                        <a:pt x="242" y="51"/>
                      </a:lnTo>
                      <a:lnTo>
                        <a:pt x="257" y="49"/>
                      </a:lnTo>
                      <a:lnTo>
                        <a:pt x="276" y="46"/>
                      </a:lnTo>
                      <a:lnTo>
                        <a:pt x="297" y="44"/>
                      </a:lnTo>
                      <a:lnTo>
                        <a:pt x="315" y="42"/>
                      </a:lnTo>
                      <a:lnTo>
                        <a:pt x="331" y="39"/>
                      </a:lnTo>
                      <a:lnTo>
                        <a:pt x="349" y="35"/>
                      </a:lnTo>
                      <a:lnTo>
                        <a:pt x="367" y="32"/>
                      </a:lnTo>
                      <a:lnTo>
                        <a:pt x="392" y="27"/>
                      </a:lnTo>
                      <a:lnTo>
                        <a:pt x="410" y="24"/>
                      </a:lnTo>
                      <a:lnTo>
                        <a:pt x="429" y="21"/>
                      </a:lnTo>
                      <a:lnTo>
                        <a:pt x="447" y="18"/>
                      </a:lnTo>
                      <a:lnTo>
                        <a:pt x="465" y="15"/>
                      </a:lnTo>
                      <a:lnTo>
                        <a:pt x="484" y="12"/>
                      </a:lnTo>
                      <a:lnTo>
                        <a:pt x="502" y="10"/>
                      </a:lnTo>
                      <a:lnTo>
                        <a:pt x="521" y="8"/>
                      </a:lnTo>
                      <a:lnTo>
                        <a:pt x="542" y="6"/>
                      </a:lnTo>
                      <a:lnTo>
                        <a:pt x="560" y="5"/>
                      </a:lnTo>
                      <a:lnTo>
                        <a:pt x="582" y="3"/>
                      </a:lnTo>
                      <a:lnTo>
                        <a:pt x="600" y="2"/>
                      </a:lnTo>
                      <a:lnTo>
                        <a:pt x="619" y="1"/>
                      </a:lnTo>
                      <a:lnTo>
                        <a:pt x="640" y="0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55" name="Freeform 45">
                  <a:extLst>
                    <a:ext uri="{FF2B5EF4-FFF2-40B4-BE49-F238E27FC236}">
                      <a16:creationId xmlns:a16="http://schemas.microsoft.com/office/drawing/2014/main" id="{9CDF015A-BC30-4055-BE25-4D0506F59B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29" y="1890"/>
                  <a:ext cx="641" cy="62"/>
                </a:xfrm>
                <a:custGeom>
                  <a:avLst/>
                  <a:gdLst>
                    <a:gd name="T0" fmla="*/ 640 w 641"/>
                    <a:gd name="T1" fmla="*/ 61 h 62"/>
                    <a:gd name="T2" fmla="*/ 622 w 641"/>
                    <a:gd name="T3" fmla="*/ 61 h 62"/>
                    <a:gd name="T4" fmla="*/ 603 w 641"/>
                    <a:gd name="T5" fmla="*/ 61 h 62"/>
                    <a:gd name="T6" fmla="*/ 585 w 641"/>
                    <a:gd name="T7" fmla="*/ 61 h 62"/>
                    <a:gd name="T8" fmla="*/ 563 w 641"/>
                    <a:gd name="T9" fmla="*/ 60 h 62"/>
                    <a:gd name="T10" fmla="*/ 548 w 641"/>
                    <a:gd name="T11" fmla="*/ 59 h 62"/>
                    <a:gd name="T12" fmla="*/ 527 w 641"/>
                    <a:gd name="T13" fmla="*/ 59 h 62"/>
                    <a:gd name="T14" fmla="*/ 508 w 641"/>
                    <a:gd name="T15" fmla="*/ 59 h 62"/>
                    <a:gd name="T16" fmla="*/ 493 w 641"/>
                    <a:gd name="T17" fmla="*/ 58 h 62"/>
                    <a:gd name="T18" fmla="*/ 475 w 641"/>
                    <a:gd name="T19" fmla="*/ 58 h 62"/>
                    <a:gd name="T20" fmla="*/ 453 w 641"/>
                    <a:gd name="T21" fmla="*/ 58 h 62"/>
                    <a:gd name="T22" fmla="*/ 429 w 641"/>
                    <a:gd name="T23" fmla="*/ 55 h 62"/>
                    <a:gd name="T24" fmla="*/ 423 w 641"/>
                    <a:gd name="T25" fmla="*/ 53 h 62"/>
                    <a:gd name="T26" fmla="*/ 398 w 641"/>
                    <a:gd name="T27" fmla="*/ 51 h 62"/>
                    <a:gd name="T28" fmla="*/ 383 w 641"/>
                    <a:gd name="T29" fmla="*/ 49 h 62"/>
                    <a:gd name="T30" fmla="*/ 364 w 641"/>
                    <a:gd name="T31" fmla="*/ 46 h 62"/>
                    <a:gd name="T32" fmla="*/ 343 w 641"/>
                    <a:gd name="T33" fmla="*/ 44 h 62"/>
                    <a:gd name="T34" fmla="*/ 325 w 641"/>
                    <a:gd name="T35" fmla="*/ 42 h 62"/>
                    <a:gd name="T36" fmla="*/ 309 w 641"/>
                    <a:gd name="T37" fmla="*/ 39 h 62"/>
                    <a:gd name="T38" fmla="*/ 291 w 641"/>
                    <a:gd name="T39" fmla="*/ 35 h 62"/>
                    <a:gd name="T40" fmla="*/ 273 w 641"/>
                    <a:gd name="T41" fmla="*/ 32 h 62"/>
                    <a:gd name="T42" fmla="*/ 248 w 641"/>
                    <a:gd name="T43" fmla="*/ 27 h 62"/>
                    <a:gd name="T44" fmla="*/ 230 w 641"/>
                    <a:gd name="T45" fmla="*/ 24 h 62"/>
                    <a:gd name="T46" fmla="*/ 211 w 641"/>
                    <a:gd name="T47" fmla="*/ 21 h 62"/>
                    <a:gd name="T48" fmla="*/ 193 w 641"/>
                    <a:gd name="T49" fmla="*/ 18 h 62"/>
                    <a:gd name="T50" fmla="*/ 175 w 641"/>
                    <a:gd name="T51" fmla="*/ 15 h 62"/>
                    <a:gd name="T52" fmla="*/ 156 w 641"/>
                    <a:gd name="T53" fmla="*/ 12 h 62"/>
                    <a:gd name="T54" fmla="*/ 138 w 641"/>
                    <a:gd name="T55" fmla="*/ 10 h 62"/>
                    <a:gd name="T56" fmla="*/ 119 w 641"/>
                    <a:gd name="T57" fmla="*/ 8 h 62"/>
                    <a:gd name="T58" fmla="*/ 98 w 641"/>
                    <a:gd name="T59" fmla="*/ 6 h 62"/>
                    <a:gd name="T60" fmla="*/ 80 w 641"/>
                    <a:gd name="T61" fmla="*/ 5 h 62"/>
                    <a:gd name="T62" fmla="*/ 58 w 641"/>
                    <a:gd name="T63" fmla="*/ 3 h 62"/>
                    <a:gd name="T64" fmla="*/ 40 w 641"/>
                    <a:gd name="T65" fmla="*/ 2 h 62"/>
                    <a:gd name="T66" fmla="*/ 21 w 641"/>
                    <a:gd name="T67" fmla="*/ 1 h 62"/>
                    <a:gd name="T68" fmla="*/ 0 w 641"/>
                    <a:gd name="T69" fmla="*/ 0 h 62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41" h="62">
                      <a:moveTo>
                        <a:pt x="640" y="61"/>
                      </a:moveTo>
                      <a:lnTo>
                        <a:pt x="622" y="61"/>
                      </a:lnTo>
                      <a:lnTo>
                        <a:pt x="603" y="61"/>
                      </a:lnTo>
                      <a:lnTo>
                        <a:pt x="585" y="61"/>
                      </a:lnTo>
                      <a:lnTo>
                        <a:pt x="563" y="60"/>
                      </a:lnTo>
                      <a:lnTo>
                        <a:pt x="548" y="59"/>
                      </a:lnTo>
                      <a:lnTo>
                        <a:pt x="527" y="59"/>
                      </a:lnTo>
                      <a:lnTo>
                        <a:pt x="508" y="59"/>
                      </a:lnTo>
                      <a:lnTo>
                        <a:pt x="493" y="58"/>
                      </a:lnTo>
                      <a:lnTo>
                        <a:pt x="475" y="58"/>
                      </a:lnTo>
                      <a:lnTo>
                        <a:pt x="453" y="58"/>
                      </a:lnTo>
                      <a:lnTo>
                        <a:pt x="429" y="55"/>
                      </a:lnTo>
                      <a:lnTo>
                        <a:pt x="423" y="53"/>
                      </a:lnTo>
                      <a:lnTo>
                        <a:pt x="398" y="51"/>
                      </a:lnTo>
                      <a:lnTo>
                        <a:pt x="383" y="49"/>
                      </a:lnTo>
                      <a:lnTo>
                        <a:pt x="364" y="46"/>
                      </a:lnTo>
                      <a:lnTo>
                        <a:pt x="343" y="44"/>
                      </a:lnTo>
                      <a:lnTo>
                        <a:pt x="325" y="42"/>
                      </a:lnTo>
                      <a:lnTo>
                        <a:pt x="309" y="39"/>
                      </a:lnTo>
                      <a:lnTo>
                        <a:pt x="291" y="35"/>
                      </a:lnTo>
                      <a:lnTo>
                        <a:pt x="273" y="32"/>
                      </a:lnTo>
                      <a:lnTo>
                        <a:pt x="248" y="27"/>
                      </a:lnTo>
                      <a:lnTo>
                        <a:pt x="230" y="24"/>
                      </a:lnTo>
                      <a:lnTo>
                        <a:pt x="211" y="21"/>
                      </a:lnTo>
                      <a:lnTo>
                        <a:pt x="193" y="18"/>
                      </a:lnTo>
                      <a:lnTo>
                        <a:pt x="175" y="15"/>
                      </a:lnTo>
                      <a:lnTo>
                        <a:pt x="156" y="12"/>
                      </a:lnTo>
                      <a:lnTo>
                        <a:pt x="138" y="10"/>
                      </a:lnTo>
                      <a:lnTo>
                        <a:pt x="119" y="8"/>
                      </a:lnTo>
                      <a:lnTo>
                        <a:pt x="98" y="6"/>
                      </a:lnTo>
                      <a:lnTo>
                        <a:pt x="80" y="5"/>
                      </a:lnTo>
                      <a:lnTo>
                        <a:pt x="58" y="3"/>
                      </a:lnTo>
                      <a:lnTo>
                        <a:pt x="40" y="2"/>
                      </a:lnTo>
                      <a:lnTo>
                        <a:pt x="21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56" name="Line 46">
                  <a:extLst>
                    <a:ext uri="{FF2B5EF4-FFF2-40B4-BE49-F238E27FC236}">
                      <a16:creationId xmlns:a16="http://schemas.microsoft.com/office/drawing/2014/main" id="{3982DAD8-EF76-451C-BB30-052A71E0B25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39" y="1890"/>
                  <a:ext cx="74" cy="0"/>
                </a:xfrm>
                <a:prstGeom prst="line">
                  <a:avLst/>
                </a:prstGeom>
                <a:noFill/>
                <a:ln w="254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32" name="Group 47">
                <a:extLst>
                  <a:ext uri="{FF2B5EF4-FFF2-40B4-BE49-F238E27FC236}">
                    <a16:creationId xmlns:a16="http://schemas.microsoft.com/office/drawing/2014/main" id="{F173C7A5-AC3C-4AAB-AC50-B60A410D3CC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89" y="1807"/>
                <a:ext cx="1384" cy="38"/>
                <a:chOff x="2889" y="1807"/>
                <a:chExt cx="1384" cy="38"/>
              </a:xfrm>
            </p:grpSpPr>
            <p:sp>
              <p:nvSpPr>
                <p:cNvPr id="51" name="Freeform 48">
                  <a:extLst>
                    <a:ext uri="{FF2B5EF4-FFF2-40B4-BE49-F238E27FC236}">
                      <a16:creationId xmlns:a16="http://schemas.microsoft.com/office/drawing/2014/main" id="{F0636AFE-090F-48B2-B2BA-489FB283E2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9" y="1807"/>
                  <a:ext cx="641" cy="38"/>
                </a:xfrm>
                <a:custGeom>
                  <a:avLst/>
                  <a:gdLst>
                    <a:gd name="T0" fmla="*/ 0 w 641"/>
                    <a:gd name="T1" fmla="*/ 37 h 38"/>
                    <a:gd name="T2" fmla="*/ 18 w 641"/>
                    <a:gd name="T3" fmla="*/ 37 h 38"/>
                    <a:gd name="T4" fmla="*/ 37 w 641"/>
                    <a:gd name="T5" fmla="*/ 37 h 38"/>
                    <a:gd name="T6" fmla="*/ 55 w 641"/>
                    <a:gd name="T7" fmla="*/ 37 h 38"/>
                    <a:gd name="T8" fmla="*/ 77 w 641"/>
                    <a:gd name="T9" fmla="*/ 37 h 38"/>
                    <a:gd name="T10" fmla="*/ 92 w 641"/>
                    <a:gd name="T11" fmla="*/ 36 h 38"/>
                    <a:gd name="T12" fmla="*/ 113 w 641"/>
                    <a:gd name="T13" fmla="*/ 36 h 38"/>
                    <a:gd name="T14" fmla="*/ 132 w 641"/>
                    <a:gd name="T15" fmla="*/ 36 h 38"/>
                    <a:gd name="T16" fmla="*/ 147 w 641"/>
                    <a:gd name="T17" fmla="*/ 35 h 38"/>
                    <a:gd name="T18" fmla="*/ 165 w 641"/>
                    <a:gd name="T19" fmla="*/ 35 h 38"/>
                    <a:gd name="T20" fmla="*/ 187 w 641"/>
                    <a:gd name="T21" fmla="*/ 35 h 38"/>
                    <a:gd name="T22" fmla="*/ 211 w 641"/>
                    <a:gd name="T23" fmla="*/ 33 h 38"/>
                    <a:gd name="T24" fmla="*/ 217 w 641"/>
                    <a:gd name="T25" fmla="*/ 32 h 38"/>
                    <a:gd name="T26" fmla="*/ 242 w 641"/>
                    <a:gd name="T27" fmla="*/ 31 h 38"/>
                    <a:gd name="T28" fmla="*/ 257 w 641"/>
                    <a:gd name="T29" fmla="*/ 30 h 38"/>
                    <a:gd name="T30" fmla="*/ 276 w 641"/>
                    <a:gd name="T31" fmla="*/ 28 h 38"/>
                    <a:gd name="T32" fmla="*/ 297 w 641"/>
                    <a:gd name="T33" fmla="*/ 27 h 38"/>
                    <a:gd name="T34" fmla="*/ 315 w 641"/>
                    <a:gd name="T35" fmla="*/ 25 h 38"/>
                    <a:gd name="T36" fmla="*/ 331 w 641"/>
                    <a:gd name="T37" fmla="*/ 24 h 38"/>
                    <a:gd name="T38" fmla="*/ 349 w 641"/>
                    <a:gd name="T39" fmla="*/ 21 h 38"/>
                    <a:gd name="T40" fmla="*/ 367 w 641"/>
                    <a:gd name="T41" fmla="*/ 19 h 38"/>
                    <a:gd name="T42" fmla="*/ 392 w 641"/>
                    <a:gd name="T43" fmla="*/ 16 h 38"/>
                    <a:gd name="T44" fmla="*/ 410 w 641"/>
                    <a:gd name="T45" fmla="*/ 15 h 38"/>
                    <a:gd name="T46" fmla="*/ 429 w 641"/>
                    <a:gd name="T47" fmla="*/ 13 h 38"/>
                    <a:gd name="T48" fmla="*/ 447 w 641"/>
                    <a:gd name="T49" fmla="*/ 11 h 38"/>
                    <a:gd name="T50" fmla="*/ 465 w 641"/>
                    <a:gd name="T51" fmla="*/ 9 h 38"/>
                    <a:gd name="T52" fmla="*/ 484 w 641"/>
                    <a:gd name="T53" fmla="*/ 7 h 38"/>
                    <a:gd name="T54" fmla="*/ 502 w 641"/>
                    <a:gd name="T55" fmla="*/ 6 h 38"/>
                    <a:gd name="T56" fmla="*/ 521 w 641"/>
                    <a:gd name="T57" fmla="*/ 5 h 38"/>
                    <a:gd name="T58" fmla="*/ 542 w 641"/>
                    <a:gd name="T59" fmla="*/ 4 h 38"/>
                    <a:gd name="T60" fmla="*/ 560 w 641"/>
                    <a:gd name="T61" fmla="*/ 3 h 38"/>
                    <a:gd name="T62" fmla="*/ 582 w 641"/>
                    <a:gd name="T63" fmla="*/ 2 h 38"/>
                    <a:gd name="T64" fmla="*/ 600 w 641"/>
                    <a:gd name="T65" fmla="*/ 1 h 38"/>
                    <a:gd name="T66" fmla="*/ 619 w 641"/>
                    <a:gd name="T67" fmla="*/ 0 h 38"/>
                    <a:gd name="T68" fmla="*/ 640 w 641"/>
                    <a:gd name="T69" fmla="*/ 0 h 3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41" h="38">
                      <a:moveTo>
                        <a:pt x="0" y="37"/>
                      </a:moveTo>
                      <a:lnTo>
                        <a:pt x="18" y="37"/>
                      </a:lnTo>
                      <a:lnTo>
                        <a:pt x="37" y="37"/>
                      </a:lnTo>
                      <a:lnTo>
                        <a:pt x="55" y="37"/>
                      </a:lnTo>
                      <a:lnTo>
                        <a:pt x="77" y="37"/>
                      </a:lnTo>
                      <a:lnTo>
                        <a:pt x="92" y="36"/>
                      </a:lnTo>
                      <a:lnTo>
                        <a:pt x="113" y="36"/>
                      </a:lnTo>
                      <a:lnTo>
                        <a:pt x="132" y="36"/>
                      </a:lnTo>
                      <a:lnTo>
                        <a:pt x="147" y="35"/>
                      </a:lnTo>
                      <a:lnTo>
                        <a:pt x="165" y="35"/>
                      </a:lnTo>
                      <a:lnTo>
                        <a:pt x="187" y="35"/>
                      </a:lnTo>
                      <a:lnTo>
                        <a:pt x="211" y="33"/>
                      </a:lnTo>
                      <a:lnTo>
                        <a:pt x="217" y="32"/>
                      </a:lnTo>
                      <a:lnTo>
                        <a:pt x="242" y="31"/>
                      </a:lnTo>
                      <a:lnTo>
                        <a:pt x="257" y="30"/>
                      </a:lnTo>
                      <a:lnTo>
                        <a:pt x="276" y="28"/>
                      </a:lnTo>
                      <a:lnTo>
                        <a:pt x="297" y="27"/>
                      </a:lnTo>
                      <a:lnTo>
                        <a:pt x="315" y="25"/>
                      </a:lnTo>
                      <a:lnTo>
                        <a:pt x="331" y="24"/>
                      </a:lnTo>
                      <a:lnTo>
                        <a:pt x="349" y="21"/>
                      </a:lnTo>
                      <a:lnTo>
                        <a:pt x="367" y="19"/>
                      </a:lnTo>
                      <a:lnTo>
                        <a:pt x="392" y="16"/>
                      </a:lnTo>
                      <a:lnTo>
                        <a:pt x="410" y="15"/>
                      </a:lnTo>
                      <a:lnTo>
                        <a:pt x="429" y="13"/>
                      </a:lnTo>
                      <a:lnTo>
                        <a:pt x="447" y="11"/>
                      </a:lnTo>
                      <a:lnTo>
                        <a:pt x="465" y="9"/>
                      </a:lnTo>
                      <a:lnTo>
                        <a:pt x="484" y="7"/>
                      </a:lnTo>
                      <a:lnTo>
                        <a:pt x="502" y="6"/>
                      </a:lnTo>
                      <a:lnTo>
                        <a:pt x="521" y="5"/>
                      </a:lnTo>
                      <a:lnTo>
                        <a:pt x="542" y="4"/>
                      </a:lnTo>
                      <a:lnTo>
                        <a:pt x="560" y="3"/>
                      </a:lnTo>
                      <a:lnTo>
                        <a:pt x="582" y="2"/>
                      </a:lnTo>
                      <a:lnTo>
                        <a:pt x="600" y="1"/>
                      </a:lnTo>
                      <a:lnTo>
                        <a:pt x="619" y="0"/>
                      </a:lnTo>
                      <a:lnTo>
                        <a:pt x="640" y="0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52" name="Freeform 49">
                  <a:extLst>
                    <a:ext uri="{FF2B5EF4-FFF2-40B4-BE49-F238E27FC236}">
                      <a16:creationId xmlns:a16="http://schemas.microsoft.com/office/drawing/2014/main" id="{96F39B6E-868D-4E56-B272-60D31EB0ED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2" y="1807"/>
                  <a:ext cx="641" cy="38"/>
                </a:xfrm>
                <a:custGeom>
                  <a:avLst/>
                  <a:gdLst>
                    <a:gd name="T0" fmla="*/ 640 w 641"/>
                    <a:gd name="T1" fmla="*/ 37 h 38"/>
                    <a:gd name="T2" fmla="*/ 622 w 641"/>
                    <a:gd name="T3" fmla="*/ 37 h 38"/>
                    <a:gd name="T4" fmla="*/ 603 w 641"/>
                    <a:gd name="T5" fmla="*/ 37 h 38"/>
                    <a:gd name="T6" fmla="*/ 585 w 641"/>
                    <a:gd name="T7" fmla="*/ 37 h 38"/>
                    <a:gd name="T8" fmla="*/ 563 w 641"/>
                    <a:gd name="T9" fmla="*/ 37 h 38"/>
                    <a:gd name="T10" fmla="*/ 548 w 641"/>
                    <a:gd name="T11" fmla="*/ 36 h 38"/>
                    <a:gd name="T12" fmla="*/ 527 w 641"/>
                    <a:gd name="T13" fmla="*/ 36 h 38"/>
                    <a:gd name="T14" fmla="*/ 508 w 641"/>
                    <a:gd name="T15" fmla="*/ 36 h 38"/>
                    <a:gd name="T16" fmla="*/ 493 w 641"/>
                    <a:gd name="T17" fmla="*/ 35 h 38"/>
                    <a:gd name="T18" fmla="*/ 475 w 641"/>
                    <a:gd name="T19" fmla="*/ 35 h 38"/>
                    <a:gd name="T20" fmla="*/ 453 w 641"/>
                    <a:gd name="T21" fmla="*/ 35 h 38"/>
                    <a:gd name="T22" fmla="*/ 429 w 641"/>
                    <a:gd name="T23" fmla="*/ 33 h 38"/>
                    <a:gd name="T24" fmla="*/ 423 w 641"/>
                    <a:gd name="T25" fmla="*/ 32 h 38"/>
                    <a:gd name="T26" fmla="*/ 398 w 641"/>
                    <a:gd name="T27" fmla="*/ 31 h 38"/>
                    <a:gd name="T28" fmla="*/ 383 w 641"/>
                    <a:gd name="T29" fmla="*/ 30 h 38"/>
                    <a:gd name="T30" fmla="*/ 364 w 641"/>
                    <a:gd name="T31" fmla="*/ 28 h 38"/>
                    <a:gd name="T32" fmla="*/ 343 w 641"/>
                    <a:gd name="T33" fmla="*/ 27 h 38"/>
                    <a:gd name="T34" fmla="*/ 325 w 641"/>
                    <a:gd name="T35" fmla="*/ 25 h 38"/>
                    <a:gd name="T36" fmla="*/ 309 w 641"/>
                    <a:gd name="T37" fmla="*/ 24 h 38"/>
                    <a:gd name="T38" fmla="*/ 291 w 641"/>
                    <a:gd name="T39" fmla="*/ 21 h 38"/>
                    <a:gd name="T40" fmla="*/ 273 w 641"/>
                    <a:gd name="T41" fmla="*/ 19 h 38"/>
                    <a:gd name="T42" fmla="*/ 248 w 641"/>
                    <a:gd name="T43" fmla="*/ 16 h 38"/>
                    <a:gd name="T44" fmla="*/ 230 w 641"/>
                    <a:gd name="T45" fmla="*/ 15 h 38"/>
                    <a:gd name="T46" fmla="*/ 211 w 641"/>
                    <a:gd name="T47" fmla="*/ 13 h 38"/>
                    <a:gd name="T48" fmla="*/ 193 w 641"/>
                    <a:gd name="T49" fmla="*/ 11 h 38"/>
                    <a:gd name="T50" fmla="*/ 175 w 641"/>
                    <a:gd name="T51" fmla="*/ 9 h 38"/>
                    <a:gd name="T52" fmla="*/ 156 w 641"/>
                    <a:gd name="T53" fmla="*/ 7 h 38"/>
                    <a:gd name="T54" fmla="*/ 138 w 641"/>
                    <a:gd name="T55" fmla="*/ 6 h 38"/>
                    <a:gd name="T56" fmla="*/ 119 w 641"/>
                    <a:gd name="T57" fmla="*/ 5 h 38"/>
                    <a:gd name="T58" fmla="*/ 98 w 641"/>
                    <a:gd name="T59" fmla="*/ 4 h 38"/>
                    <a:gd name="T60" fmla="*/ 80 w 641"/>
                    <a:gd name="T61" fmla="*/ 3 h 38"/>
                    <a:gd name="T62" fmla="*/ 58 w 641"/>
                    <a:gd name="T63" fmla="*/ 2 h 38"/>
                    <a:gd name="T64" fmla="*/ 40 w 641"/>
                    <a:gd name="T65" fmla="*/ 1 h 38"/>
                    <a:gd name="T66" fmla="*/ 21 w 641"/>
                    <a:gd name="T67" fmla="*/ 0 h 38"/>
                    <a:gd name="T68" fmla="*/ 0 w 641"/>
                    <a:gd name="T69" fmla="*/ 0 h 3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41" h="38">
                      <a:moveTo>
                        <a:pt x="640" y="37"/>
                      </a:moveTo>
                      <a:lnTo>
                        <a:pt x="622" y="37"/>
                      </a:lnTo>
                      <a:lnTo>
                        <a:pt x="603" y="37"/>
                      </a:lnTo>
                      <a:lnTo>
                        <a:pt x="585" y="37"/>
                      </a:lnTo>
                      <a:lnTo>
                        <a:pt x="563" y="37"/>
                      </a:lnTo>
                      <a:lnTo>
                        <a:pt x="548" y="36"/>
                      </a:lnTo>
                      <a:lnTo>
                        <a:pt x="527" y="36"/>
                      </a:lnTo>
                      <a:lnTo>
                        <a:pt x="508" y="36"/>
                      </a:lnTo>
                      <a:lnTo>
                        <a:pt x="493" y="35"/>
                      </a:lnTo>
                      <a:lnTo>
                        <a:pt x="475" y="35"/>
                      </a:lnTo>
                      <a:lnTo>
                        <a:pt x="453" y="35"/>
                      </a:lnTo>
                      <a:lnTo>
                        <a:pt x="429" y="33"/>
                      </a:lnTo>
                      <a:lnTo>
                        <a:pt x="423" y="32"/>
                      </a:lnTo>
                      <a:lnTo>
                        <a:pt x="398" y="31"/>
                      </a:lnTo>
                      <a:lnTo>
                        <a:pt x="383" y="30"/>
                      </a:lnTo>
                      <a:lnTo>
                        <a:pt x="364" y="28"/>
                      </a:lnTo>
                      <a:lnTo>
                        <a:pt x="343" y="27"/>
                      </a:lnTo>
                      <a:lnTo>
                        <a:pt x="325" y="25"/>
                      </a:lnTo>
                      <a:lnTo>
                        <a:pt x="309" y="24"/>
                      </a:lnTo>
                      <a:lnTo>
                        <a:pt x="291" y="21"/>
                      </a:lnTo>
                      <a:lnTo>
                        <a:pt x="273" y="19"/>
                      </a:lnTo>
                      <a:lnTo>
                        <a:pt x="248" y="16"/>
                      </a:lnTo>
                      <a:lnTo>
                        <a:pt x="230" y="15"/>
                      </a:lnTo>
                      <a:lnTo>
                        <a:pt x="211" y="13"/>
                      </a:lnTo>
                      <a:lnTo>
                        <a:pt x="193" y="11"/>
                      </a:lnTo>
                      <a:lnTo>
                        <a:pt x="175" y="9"/>
                      </a:lnTo>
                      <a:lnTo>
                        <a:pt x="156" y="7"/>
                      </a:lnTo>
                      <a:lnTo>
                        <a:pt x="138" y="6"/>
                      </a:lnTo>
                      <a:lnTo>
                        <a:pt x="119" y="5"/>
                      </a:lnTo>
                      <a:lnTo>
                        <a:pt x="98" y="4"/>
                      </a:lnTo>
                      <a:lnTo>
                        <a:pt x="80" y="3"/>
                      </a:lnTo>
                      <a:lnTo>
                        <a:pt x="58" y="2"/>
                      </a:lnTo>
                      <a:lnTo>
                        <a:pt x="40" y="1"/>
                      </a:lnTo>
                      <a:lnTo>
                        <a:pt x="21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53" name="Line 50">
                  <a:extLst>
                    <a:ext uri="{FF2B5EF4-FFF2-40B4-BE49-F238E27FC236}">
                      <a16:creationId xmlns:a16="http://schemas.microsoft.com/office/drawing/2014/main" id="{A68BDB83-E0ED-476A-8D4F-8E2A649F57F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42" y="1807"/>
                  <a:ext cx="74" cy="0"/>
                </a:xfrm>
                <a:prstGeom prst="line">
                  <a:avLst/>
                </a:prstGeom>
                <a:noFill/>
                <a:ln w="254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33" name="Group 51">
                <a:extLst>
                  <a:ext uri="{FF2B5EF4-FFF2-40B4-BE49-F238E27FC236}">
                    <a16:creationId xmlns:a16="http://schemas.microsoft.com/office/drawing/2014/main" id="{4B718E7F-828D-46AD-88A0-668F94BC645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95" y="1787"/>
                <a:ext cx="1384" cy="24"/>
                <a:chOff x="2895" y="1787"/>
                <a:chExt cx="1384" cy="24"/>
              </a:xfrm>
            </p:grpSpPr>
            <p:sp>
              <p:nvSpPr>
                <p:cNvPr id="48" name="Freeform 52">
                  <a:extLst>
                    <a:ext uri="{FF2B5EF4-FFF2-40B4-BE49-F238E27FC236}">
                      <a16:creationId xmlns:a16="http://schemas.microsoft.com/office/drawing/2014/main" id="{23C48EEA-63ED-434E-8514-DC2CFEFF2D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95" y="1787"/>
                  <a:ext cx="641" cy="24"/>
                </a:xfrm>
                <a:custGeom>
                  <a:avLst/>
                  <a:gdLst>
                    <a:gd name="T0" fmla="*/ 0 w 641"/>
                    <a:gd name="T1" fmla="*/ 23 h 24"/>
                    <a:gd name="T2" fmla="*/ 18 w 641"/>
                    <a:gd name="T3" fmla="*/ 23 h 24"/>
                    <a:gd name="T4" fmla="*/ 37 w 641"/>
                    <a:gd name="T5" fmla="*/ 23 h 24"/>
                    <a:gd name="T6" fmla="*/ 55 w 641"/>
                    <a:gd name="T7" fmla="*/ 23 h 24"/>
                    <a:gd name="T8" fmla="*/ 77 w 641"/>
                    <a:gd name="T9" fmla="*/ 23 h 24"/>
                    <a:gd name="T10" fmla="*/ 92 w 641"/>
                    <a:gd name="T11" fmla="*/ 22 h 24"/>
                    <a:gd name="T12" fmla="*/ 113 w 641"/>
                    <a:gd name="T13" fmla="*/ 22 h 24"/>
                    <a:gd name="T14" fmla="*/ 132 w 641"/>
                    <a:gd name="T15" fmla="*/ 22 h 24"/>
                    <a:gd name="T16" fmla="*/ 147 w 641"/>
                    <a:gd name="T17" fmla="*/ 22 h 24"/>
                    <a:gd name="T18" fmla="*/ 165 w 641"/>
                    <a:gd name="T19" fmla="*/ 22 h 24"/>
                    <a:gd name="T20" fmla="*/ 187 w 641"/>
                    <a:gd name="T21" fmla="*/ 22 h 24"/>
                    <a:gd name="T22" fmla="*/ 211 w 641"/>
                    <a:gd name="T23" fmla="*/ 21 h 24"/>
                    <a:gd name="T24" fmla="*/ 217 w 641"/>
                    <a:gd name="T25" fmla="*/ 20 h 24"/>
                    <a:gd name="T26" fmla="*/ 242 w 641"/>
                    <a:gd name="T27" fmla="*/ 19 h 24"/>
                    <a:gd name="T28" fmla="*/ 257 w 641"/>
                    <a:gd name="T29" fmla="*/ 18 h 24"/>
                    <a:gd name="T30" fmla="*/ 276 w 641"/>
                    <a:gd name="T31" fmla="*/ 17 h 24"/>
                    <a:gd name="T32" fmla="*/ 297 w 641"/>
                    <a:gd name="T33" fmla="*/ 17 h 24"/>
                    <a:gd name="T34" fmla="*/ 315 w 641"/>
                    <a:gd name="T35" fmla="*/ 16 h 24"/>
                    <a:gd name="T36" fmla="*/ 331 w 641"/>
                    <a:gd name="T37" fmla="*/ 15 h 24"/>
                    <a:gd name="T38" fmla="*/ 349 w 641"/>
                    <a:gd name="T39" fmla="*/ 13 h 24"/>
                    <a:gd name="T40" fmla="*/ 367 w 641"/>
                    <a:gd name="T41" fmla="*/ 12 h 24"/>
                    <a:gd name="T42" fmla="*/ 392 w 641"/>
                    <a:gd name="T43" fmla="*/ 10 h 24"/>
                    <a:gd name="T44" fmla="*/ 410 w 641"/>
                    <a:gd name="T45" fmla="*/ 9 h 24"/>
                    <a:gd name="T46" fmla="*/ 429 w 641"/>
                    <a:gd name="T47" fmla="*/ 8 h 24"/>
                    <a:gd name="T48" fmla="*/ 447 w 641"/>
                    <a:gd name="T49" fmla="*/ 7 h 24"/>
                    <a:gd name="T50" fmla="*/ 465 w 641"/>
                    <a:gd name="T51" fmla="*/ 6 h 24"/>
                    <a:gd name="T52" fmla="*/ 484 w 641"/>
                    <a:gd name="T53" fmla="*/ 5 h 24"/>
                    <a:gd name="T54" fmla="*/ 502 w 641"/>
                    <a:gd name="T55" fmla="*/ 4 h 24"/>
                    <a:gd name="T56" fmla="*/ 521 w 641"/>
                    <a:gd name="T57" fmla="*/ 3 h 24"/>
                    <a:gd name="T58" fmla="*/ 542 w 641"/>
                    <a:gd name="T59" fmla="*/ 2 h 24"/>
                    <a:gd name="T60" fmla="*/ 560 w 641"/>
                    <a:gd name="T61" fmla="*/ 2 h 24"/>
                    <a:gd name="T62" fmla="*/ 582 w 641"/>
                    <a:gd name="T63" fmla="*/ 1 h 24"/>
                    <a:gd name="T64" fmla="*/ 600 w 641"/>
                    <a:gd name="T65" fmla="*/ 1 h 24"/>
                    <a:gd name="T66" fmla="*/ 619 w 641"/>
                    <a:gd name="T67" fmla="*/ 0 h 24"/>
                    <a:gd name="T68" fmla="*/ 640 w 641"/>
                    <a:gd name="T69" fmla="*/ 0 h 24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41" h="24">
                      <a:moveTo>
                        <a:pt x="0" y="23"/>
                      </a:moveTo>
                      <a:lnTo>
                        <a:pt x="18" y="23"/>
                      </a:lnTo>
                      <a:lnTo>
                        <a:pt x="37" y="23"/>
                      </a:lnTo>
                      <a:lnTo>
                        <a:pt x="55" y="23"/>
                      </a:lnTo>
                      <a:lnTo>
                        <a:pt x="77" y="23"/>
                      </a:lnTo>
                      <a:lnTo>
                        <a:pt x="92" y="22"/>
                      </a:lnTo>
                      <a:lnTo>
                        <a:pt x="113" y="22"/>
                      </a:lnTo>
                      <a:lnTo>
                        <a:pt x="132" y="22"/>
                      </a:lnTo>
                      <a:lnTo>
                        <a:pt x="147" y="22"/>
                      </a:lnTo>
                      <a:lnTo>
                        <a:pt x="165" y="22"/>
                      </a:lnTo>
                      <a:lnTo>
                        <a:pt x="187" y="22"/>
                      </a:lnTo>
                      <a:lnTo>
                        <a:pt x="211" y="21"/>
                      </a:lnTo>
                      <a:lnTo>
                        <a:pt x="217" y="20"/>
                      </a:lnTo>
                      <a:lnTo>
                        <a:pt x="242" y="19"/>
                      </a:lnTo>
                      <a:lnTo>
                        <a:pt x="257" y="18"/>
                      </a:lnTo>
                      <a:lnTo>
                        <a:pt x="276" y="17"/>
                      </a:lnTo>
                      <a:lnTo>
                        <a:pt x="297" y="17"/>
                      </a:lnTo>
                      <a:lnTo>
                        <a:pt x="315" y="16"/>
                      </a:lnTo>
                      <a:lnTo>
                        <a:pt x="331" y="15"/>
                      </a:lnTo>
                      <a:lnTo>
                        <a:pt x="349" y="13"/>
                      </a:lnTo>
                      <a:lnTo>
                        <a:pt x="367" y="12"/>
                      </a:lnTo>
                      <a:lnTo>
                        <a:pt x="392" y="10"/>
                      </a:lnTo>
                      <a:lnTo>
                        <a:pt x="410" y="9"/>
                      </a:lnTo>
                      <a:lnTo>
                        <a:pt x="429" y="8"/>
                      </a:lnTo>
                      <a:lnTo>
                        <a:pt x="447" y="7"/>
                      </a:lnTo>
                      <a:lnTo>
                        <a:pt x="465" y="6"/>
                      </a:lnTo>
                      <a:lnTo>
                        <a:pt x="484" y="5"/>
                      </a:lnTo>
                      <a:lnTo>
                        <a:pt x="502" y="4"/>
                      </a:lnTo>
                      <a:lnTo>
                        <a:pt x="521" y="3"/>
                      </a:lnTo>
                      <a:lnTo>
                        <a:pt x="542" y="2"/>
                      </a:lnTo>
                      <a:lnTo>
                        <a:pt x="560" y="2"/>
                      </a:lnTo>
                      <a:lnTo>
                        <a:pt x="582" y="1"/>
                      </a:lnTo>
                      <a:lnTo>
                        <a:pt x="600" y="1"/>
                      </a:lnTo>
                      <a:lnTo>
                        <a:pt x="619" y="0"/>
                      </a:lnTo>
                      <a:lnTo>
                        <a:pt x="640" y="0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9" name="Freeform 53">
                  <a:extLst>
                    <a:ext uri="{FF2B5EF4-FFF2-40B4-BE49-F238E27FC236}">
                      <a16:creationId xmlns:a16="http://schemas.microsoft.com/office/drawing/2014/main" id="{005354B6-4997-4EE2-A6C0-78193F9E25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8" y="1787"/>
                  <a:ext cx="641" cy="24"/>
                </a:xfrm>
                <a:custGeom>
                  <a:avLst/>
                  <a:gdLst>
                    <a:gd name="T0" fmla="*/ 640 w 641"/>
                    <a:gd name="T1" fmla="*/ 23 h 24"/>
                    <a:gd name="T2" fmla="*/ 622 w 641"/>
                    <a:gd name="T3" fmla="*/ 23 h 24"/>
                    <a:gd name="T4" fmla="*/ 603 w 641"/>
                    <a:gd name="T5" fmla="*/ 23 h 24"/>
                    <a:gd name="T6" fmla="*/ 585 w 641"/>
                    <a:gd name="T7" fmla="*/ 23 h 24"/>
                    <a:gd name="T8" fmla="*/ 563 w 641"/>
                    <a:gd name="T9" fmla="*/ 23 h 24"/>
                    <a:gd name="T10" fmla="*/ 548 w 641"/>
                    <a:gd name="T11" fmla="*/ 22 h 24"/>
                    <a:gd name="T12" fmla="*/ 527 w 641"/>
                    <a:gd name="T13" fmla="*/ 22 h 24"/>
                    <a:gd name="T14" fmla="*/ 508 w 641"/>
                    <a:gd name="T15" fmla="*/ 22 h 24"/>
                    <a:gd name="T16" fmla="*/ 493 w 641"/>
                    <a:gd name="T17" fmla="*/ 22 h 24"/>
                    <a:gd name="T18" fmla="*/ 475 w 641"/>
                    <a:gd name="T19" fmla="*/ 22 h 24"/>
                    <a:gd name="T20" fmla="*/ 453 w 641"/>
                    <a:gd name="T21" fmla="*/ 22 h 24"/>
                    <a:gd name="T22" fmla="*/ 429 w 641"/>
                    <a:gd name="T23" fmla="*/ 21 h 24"/>
                    <a:gd name="T24" fmla="*/ 423 w 641"/>
                    <a:gd name="T25" fmla="*/ 20 h 24"/>
                    <a:gd name="T26" fmla="*/ 398 w 641"/>
                    <a:gd name="T27" fmla="*/ 19 h 24"/>
                    <a:gd name="T28" fmla="*/ 383 w 641"/>
                    <a:gd name="T29" fmla="*/ 18 h 24"/>
                    <a:gd name="T30" fmla="*/ 364 w 641"/>
                    <a:gd name="T31" fmla="*/ 17 h 24"/>
                    <a:gd name="T32" fmla="*/ 343 w 641"/>
                    <a:gd name="T33" fmla="*/ 17 h 24"/>
                    <a:gd name="T34" fmla="*/ 325 w 641"/>
                    <a:gd name="T35" fmla="*/ 16 h 24"/>
                    <a:gd name="T36" fmla="*/ 309 w 641"/>
                    <a:gd name="T37" fmla="*/ 15 h 24"/>
                    <a:gd name="T38" fmla="*/ 291 w 641"/>
                    <a:gd name="T39" fmla="*/ 13 h 24"/>
                    <a:gd name="T40" fmla="*/ 273 w 641"/>
                    <a:gd name="T41" fmla="*/ 12 h 24"/>
                    <a:gd name="T42" fmla="*/ 248 w 641"/>
                    <a:gd name="T43" fmla="*/ 10 h 24"/>
                    <a:gd name="T44" fmla="*/ 230 w 641"/>
                    <a:gd name="T45" fmla="*/ 9 h 24"/>
                    <a:gd name="T46" fmla="*/ 211 w 641"/>
                    <a:gd name="T47" fmla="*/ 8 h 24"/>
                    <a:gd name="T48" fmla="*/ 193 w 641"/>
                    <a:gd name="T49" fmla="*/ 7 h 24"/>
                    <a:gd name="T50" fmla="*/ 175 w 641"/>
                    <a:gd name="T51" fmla="*/ 6 h 24"/>
                    <a:gd name="T52" fmla="*/ 156 w 641"/>
                    <a:gd name="T53" fmla="*/ 5 h 24"/>
                    <a:gd name="T54" fmla="*/ 138 w 641"/>
                    <a:gd name="T55" fmla="*/ 4 h 24"/>
                    <a:gd name="T56" fmla="*/ 119 w 641"/>
                    <a:gd name="T57" fmla="*/ 3 h 24"/>
                    <a:gd name="T58" fmla="*/ 98 w 641"/>
                    <a:gd name="T59" fmla="*/ 2 h 24"/>
                    <a:gd name="T60" fmla="*/ 80 w 641"/>
                    <a:gd name="T61" fmla="*/ 2 h 24"/>
                    <a:gd name="T62" fmla="*/ 58 w 641"/>
                    <a:gd name="T63" fmla="*/ 1 h 24"/>
                    <a:gd name="T64" fmla="*/ 40 w 641"/>
                    <a:gd name="T65" fmla="*/ 1 h 24"/>
                    <a:gd name="T66" fmla="*/ 21 w 641"/>
                    <a:gd name="T67" fmla="*/ 0 h 24"/>
                    <a:gd name="T68" fmla="*/ 0 w 641"/>
                    <a:gd name="T69" fmla="*/ 0 h 24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41" h="24">
                      <a:moveTo>
                        <a:pt x="640" y="23"/>
                      </a:moveTo>
                      <a:lnTo>
                        <a:pt x="622" y="23"/>
                      </a:lnTo>
                      <a:lnTo>
                        <a:pt x="603" y="23"/>
                      </a:lnTo>
                      <a:lnTo>
                        <a:pt x="585" y="23"/>
                      </a:lnTo>
                      <a:lnTo>
                        <a:pt x="563" y="23"/>
                      </a:lnTo>
                      <a:lnTo>
                        <a:pt x="548" y="22"/>
                      </a:lnTo>
                      <a:lnTo>
                        <a:pt x="527" y="22"/>
                      </a:lnTo>
                      <a:lnTo>
                        <a:pt x="508" y="22"/>
                      </a:lnTo>
                      <a:lnTo>
                        <a:pt x="493" y="22"/>
                      </a:lnTo>
                      <a:lnTo>
                        <a:pt x="475" y="22"/>
                      </a:lnTo>
                      <a:lnTo>
                        <a:pt x="453" y="22"/>
                      </a:lnTo>
                      <a:lnTo>
                        <a:pt x="429" y="21"/>
                      </a:lnTo>
                      <a:lnTo>
                        <a:pt x="423" y="20"/>
                      </a:lnTo>
                      <a:lnTo>
                        <a:pt x="398" y="19"/>
                      </a:lnTo>
                      <a:lnTo>
                        <a:pt x="383" y="18"/>
                      </a:lnTo>
                      <a:lnTo>
                        <a:pt x="364" y="17"/>
                      </a:lnTo>
                      <a:lnTo>
                        <a:pt x="343" y="17"/>
                      </a:lnTo>
                      <a:lnTo>
                        <a:pt x="325" y="16"/>
                      </a:lnTo>
                      <a:lnTo>
                        <a:pt x="309" y="15"/>
                      </a:lnTo>
                      <a:lnTo>
                        <a:pt x="291" y="13"/>
                      </a:lnTo>
                      <a:lnTo>
                        <a:pt x="273" y="12"/>
                      </a:lnTo>
                      <a:lnTo>
                        <a:pt x="248" y="10"/>
                      </a:lnTo>
                      <a:lnTo>
                        <a:pt x="230" y="9"/>
                      </a:lnTo>
                      <a:lnTo>
                        <a:pt x="211" y="8"/>
                      </a:lnTo>
                      <a:lnTo>
                        <a:pt x="193" y="7"/>
                      </a:lnTo>
                      <a:lnTo>
                        <a:pt x="175" y="6"/>
                      </a:lnTo>
                      <a:lnTo>
                        <a:pt x="156" y="5"/>
                      </a:lnTo>
                      <a:lnTo>
                        <a:pt x="138" y="4"/>
                      </a:lnTo>
                      <a:lnTo>
                        <a:pt x="119" y="3"/>
                      </a:lnTo>
                      <a:lnTo>
                        <a:pt x="98" y="2"/>
                      </a:lnTo>
                      <a:lnTo>
                        <a:pt x="80" y="2"/>
                      </a:lnTo>
                      <a:lnTo>
                        <a:pt x="58" y="1"/>
                      </a:lnTo>
                      <a:lnTo>
                        <a:pt x="40" y="1"/>
                      </a:lnTo>
                      <a:lnTo>
                        <a:pt x="21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50" name="Line 54">
                  <a:extLst>
                    <a:ext uri="{FF2B5EF4-FFF2-40B4-BE49-F238E27FC236}">
                      <a16:creationId xmlns:a16="http://schemas.microsoft.com/office/drawing/2014/main" id="{64DC4CD8-5BD9-4638-8175-609409420C2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48" y="1787"/>
                  <a:ext cx="74" cy="0"/>
                </a:xfrm>
                <a:prstGeom prst="line">
                  <a:avLst/>
                </a:prstGeom>
                <a:noFill/>
                <a:ln w="254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34" name="Group 55">
                <a:extLst>
                  <a:ext uri="{FF2B5EF4-FFF2-40B4-BE49-F238E27FC236}">
                    <a16:creationId xmlns:a16="http://schemas.microsoft.com/office/drawing/2014/main" id="{A0322E89-DE8A-4961-B7D3-5D99D4A56DB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89" y="1768"/>
                <a:ext cx="1384" cy="15"/>
                <a:chOff x="2889" y="1768"/>
                <a:chExt cx="1384" cy="15"/>
              </a:xfrm>
            </p:grpSpPr>
            <p:sp>
              <p:nvSpPr>
                <p:cNvPr id="45" name="Freeform 56">
                  <a:extLst>
                    <a:ext uri="{FF2B5EF4-FFF2-40B4-BE49-F238E27FC236}">
                      <a16:creationId xmlns:a16="http://schemas.microsoft.com/office/drawing/2014/main" id="{7EF9F5E7-8E11-4D80-A9FF-08FAB8CE95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9" y="1768"/>
                  <a:ext cx="641" cy="15"/>
                </a:xfrm>
                <a:custGeom>
                  <a:avLst/>
                  <a:gdLst>
                    <a:gd name="T0" fmla="*/ 0 w 641"/>
                    <a:gd name="T1" fmla="*/ 14 h 15"/>
                    <a:gd name="T2" fmla="*/ 18 w 641"/>
                    <a:gd name="T3" fmla="*/ 14 h 15"/>
                    <a:gd name="T4" fmla="*/ 37 w 641"/>
                    <a:gd name="T5" fmla="*/ 14 h 15"/>
                    <a:gd name="T6" fmla="*/ 55 w 641"/>
                    <a:gd name="T7" fmla="*/ 14 h 15"/>
                    <a:gd name="T8" fmla="*/ 77 w 641"/>
                    <a:gd name="T9" fmla="*/ 14 h 15"/>
                    <a:gd name="T10" fmla="*/ 92 w 641"/>
                    <a:gd name="T11" fmla="*/ 14 h 15"/>
                    <a:gd name="T12" fmla="*/ 113 w 641"/>
                    <a:gd name="T13" fmla="*/ 14 h 15"/>
                    <a:gd name="T14" fmla="*/ 132 w 641"/>
                    <a:gd name="T15" fmla="*/ 13 h 15"/>
                    <a:gd name="T16" fmla="*/ 147 w 641"/>
                    <a:gd name="T17" fmla="*/ 13 h 15"/>
                    <a:gd name="T18" fmla="*/ 165 w 641"/>
                    <a:gd name="T19" fmla="*/ 13 h 15"/>
                    <a:gd name="T20" fmla="*/ 187 w 641"/>
                    <a:gd name="T21" fmla="*/ 13 h 15"/>
                    <a:gd name="T22" fmla="*/ 211 w 641"/>
                    <a:gd name="T23" fmla="*/ 13 h 15"/>
                    <a:gd name="T24" fmla="*/ 217 w 641"/>
                    <a:gd name="T25" fmla="*/ 12 h 15"/>
                    <a:gd name="T26" fmla="*/ 242 w 641"/>
                    <a:gd name="T27" fmla="*/ 12 h 15"/>
                    <a:gd name="T28" fmla="*/ 257 w 641"/>
                    <a:gd name="T29" fmla="*/ 11 h 15"/>
                    <a:gd name="T30" fmla="*/ 276 w 641"/>
                    <a:gd name="T31" fmla="*/ 11 h 15"/>
                    <a:gd name="T32" fmla="*/ 297 w 641"/>
                    <a:gd name="T33" fmla="*/ 10 h 15"/>
                    <a:gd name="T34" fmla="*/ 315 w 641"/>
                    <a:gd name="T35" fmla="*/ 10 h 15"/>
                    <a:gd name="T36" fmla="*/ 331 w 641"/>
                    <a:gd name="T37" fmla="*/ 9 h 15"/>
                    <a:gd name="T38" fmla="*/ 349 w 641"/>
                    <a:gd name="T39" fmla="*/ 8 h 15"/>
                    <a:gd name="T40" fmla="*/ 367 w 641"/>
                    <a:gd name="T41" fmla="*/ 7 h 15"/>
                    <a:gd name="T42" fmla="*/ 392 w 641"/>
                    <a:gd name="T43" fmla="*/ 6 h 15"/>
                    <a:gd name="T44" fmla="*/ 410 w 641"/>
                    <a:gd name="T45" fmla="*/ 5 h 15"/>
                    <a:gd name="T46" fmla="*/ 429 w 641"/>
                    <a:gd name="T47" fmla="*/ 5 h 15"/>
                    <a:gd name="T48" fmla="*/ 447 w 641"/>
                    <a:gd name="T49" fmla="*/ 4 h 15"/>
                    <a:gd name="T50" fmla="*/ 465 w 641"/>
                    <a:gd name="T51" fmla="*/ 3 h 15"/>
                    <a:gd name="T52" fmla="*/ 484 w 641"/>
                    <a:gd name="T53" fmla="*/ 3 h 15"/>
                    <a:gd name="T54" fmla="*/ 502 w 641"/>
                    <a:gd name="T55" fmla="*/ 2 h 15"/>
                    <a:gd name="T56" fmla="*/ 521 w 641"/>
                    <a:gd name="T57" fmla="*/ 2 h 15"/>
                    <a:gd name="T58" fmla="*/ 542 w 641"/>
                    <a:gd name="T59" fmla="*/ 1 h 15"/>
                    <a:gd name="T60" fmla="*/ 560 w 641"/>
                    <a:gd name="T61" fmla="*/ 1 h 15"/>
                    <a:gd name="T62" fmla="*/ 582 w 641"/>
                    <a:gd name="T63" fmla="*/ 1 h 15"/>
                    <a:gd name="T64" fmla="*/ 600 w 641"/>
                    <a:gd name="T65" fmla="*/ 1 h 15"/>
                    <a:gd name="T66" fmla="*/ 619 w 641"/>
                    <a:gd name="T67" fmla="*/ 0 h 15"/>
                    <a:gd name="T68" fmla="*/ 640 w 641"/>
                    <a:gd name="T69" fmla="*/ 0 h 15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41" h="15">
                      <a:moveTo>
                        <a:pt x="0" y="14"/>
                      </a:moveTo>
                      <a:lnTo>
                        <a:pt x="18" y="14"/>
                      </a:lnTo>
                      <a:lnTo>
                        <a:pt x="37" y="14"/>
                      </a:lnTo>
                      <a:lnTo>
                        <a:pt x="55" y="14"/>
                      </a:lnTo>
                      <a:lnTo>
                        <a:pt x="77" y="14"/>
                      </a:lnTo>
                      <a:lnTo>
                        <a:pt x="92" y="14"/>
                      </a:lnTo>
                      <a:lnTo>
                        <a:pt x="113" y="14"/>
                      </a:lnTo>
                      <a:lnTo>
                        <a:pt x="132" y="13"/>
                      </a:lnTo>
                      <a:lnTo>
                        <a:pt x="147" y="13"/>
                      </a:lnTo>
                      <a:lnTo>
                        <a:pt x="165" y="13"/>
                      </a:lnTo>
                      <a:lnTo>
                        <a:pt x="187" y="13"/>
                      </a:lnTo>
                      <a:lnTo>
                        <a:pt x="211" y="13"/>
                      </a:lnTo>
                      <a:lnTo>
                        <a:pt x="217" y="12"/>
                      </a:lnTo>
                      <a:lnTo>
                        <a:pt x="242" y="12"/>
                      </a:lnTo>
                      <a:lnTo>
                        <a:pt x="257" y="11"/>
                      </a:lnTo>
                      <a:lnTo>
                        <a:pt x="276" y="11"/>
                      </a:lnTo>
                      <a:lnTo>
                        <a:pt x="297" y="10"/>
                      </a:lnTo>
                      <a:lnTo>
                        <a:pt x="315" y="10"/>
                      </a:lnTo>
                      <a:lnTo>
                        <a:pt x="331" y="9"/>
                      </a:lnTo>
                      <a:lnTo>
                        <a:pt x="349" y="8"/>
                      </a:lnTo>
                      <a:lnTo>
                        <a:pt x="367" y="7"/>
                      </a:lnTo>
                      <a:lnTo>
                        <a:pt x="392" y="6"/>
                      </a:lnTo>
                      <a:lnTo>
                        <a:pt x="410" y="5"/>
                      </a:lnTo>
                      <a:lnTo>
                        <a:pt x="429" y="5"/>
                      </a:lnTo>
                      <a:lnTo>
                        <a:pt x="447" y="4"/>
                      </a:lnTo>
                      <a:lnTo>
                        <a:pt x="465" y="3"/>
                      </a:lnTo>
                      <a:lnTo>
                        <a:pt x="484" y="3"/>
                      </a:lnTo>
                      <a:lnTo>
                        <a:pt x="502" y="2"/>
                      </a:lnTo>
                      <a:lnTo>
                        <a:pt x="521" y="2"/>
                      </a:lnTo>
                      <a:lnTo>
                        <a:pt x="542" y="1"/>
                      </a:lnTo>
                      <a:lnTo>
                        <a:pt x="560" y="1"/>
                      </a:lnTo>
                      <a:lnTo>
                        <a:pt x="582" y="1"/>
                      </a:lnTo>
                      <a:lnTo>
                        <a:pt x="600" y="1"/>
                      </a:lnTo>
                      <a:lnTo>
                        <a:pt x="619" y="0"/>
                      </a:lnTo>
                      <a:lnTo>
                        <a:pt x="640" y="0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6" name="Freeform 57">
                  <a:extLst>
                    <a:ext uri="{FF2B5EF4-FFF2-40B4-BE49-F238E27FC236}">
                      <a16:creationId xmlns:a16="http://schemas.microsoft.com/office/drawing/2014/main" id="{B0A27361-035A-401D-ADCA-B6C53BB62E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2" y="1768"/>
                  <a:ext cx="641" cy="15"/>
                </a:xfrm>
                <a:custGeom>
                  <a:avLst/>
                  <a:gdLst>
                    <a:gd name="T0" fmla="*/ 640 w 641"/>
                    <a:gd name="T1" fmla="*/ 14 h 15"/>
                    <a:gd name="T2" fmla="*/ 622 w 641"/>
                    <a:gd name="T3" fmla="*/ 14 h 15"/>
                    <a:gd name="T4" fmla="*/ 603 w 641"/>
                    <a:gd name="T5" fmla="*/ 14 h 15"/>
                    <a:gd name="T6" fmla="*/ 585 w 641"/>
                    <a:gd name="T7" fmla="*/ 14 h 15"/>
                    <a:gd name="T8" fmla="*/ 563 w 641"/>
                    <a:gd name="T9" fmla="*/ 14 h 15"/>
                    <a:gd name="T10" fmla="*/ 548 w 641"/>
                    <a:gd name="T11" fmla="*/ 14 h 15"/>
                    <a:gd name="T12" fmla="*/ 527 w 641"/>
                    <a:gd name="T13" fmla="*/ 14 h 15"/>
                    <a:gd name="T14" fmla="*/ 508 w 641"/>
                    <a:gd name="T15" fmla="*/ 13 h 15"/>
                    <a:gd name="T16" fmla="*/ 493 w 641"/>
                    <a:gd name="T17" fmla="*/ 13 h 15"/>
                    <a:gd name="T18" fmla="*/ 475 w 641"/>
                    <a:gd name="T19" fmla="*/ 13 h 15"/>
                    <a:gd name="T20" fmla="*/ 453 w 641"/>
                    <a:gd name="T21" fmla="*/ 13 h 15"/>
                    <a:gd name="T22" fmla="*/ 429 w 641"/>
                    <a:gd name="T23" fmla="*/ 13 h 15"/>
                    <a:gd name="T24" fmla="*/ 423 w 641"/>
                    <a:gd name="T25" fmla="*/ 12 h 15"/>
                    <a:gd name="T26" fmla="*/ 398 w 641"/>
                    <a:gd name="T27" fmla="*/ 12 h 15"/>
                    <a:gd name="T28" fmla="*/ 383 w 641"/>
                    <a:gd name="T29" fmla="*/ 11 h 15"/>
                    <a:gd name="T30" fmla="*/ 364 w 641"/>
                    <a:gd name="T31" fmla="*/ 11 h 15"/>
                    <a:gd name="T32" fmla="*/ 343 w 641"/>
                    <a:gd name="T33" fmla="*/ 10 h 15"/>
                    <a:gd name="T34" fmla="*/ 325 w 641"/>
                    <a:gd name="T35" fmla="*/ 10 h 15"/>
                    <a:gd name="T36" fmla="*/ 309 w 641"/>
                    <a:gd name="T37" fmla="*/ 9 h 15"/>
                    <a:gd name="T38" fmla="*/ 291 w 641"/>
                    <a:gd name="T39" fmla="*/ 8 h 15"/>
                    <a:gd name="T40" fmla="*/ 273 w 641"/>
                    <a:gd name="T41" fmla="*/ 7 h 15"/>
                    <a:gd name="T42" fmla="*/ 248 w 641"/>
                    <a:gd name="T43" fmla="*/ 6 h 15"/>
                    <a:gd name="T44" fmla="*/ 230 w 641"/>
                    <a:gd name="T45" fmla="*/ 5 h 15"/>
                    <a:gd name="T46" fmla="*/ 211 w 641"/>
                    <a:gd name="T47" fmla="*/ 5 h 15"/>
                    <a:gd name="T48" fmla="*/ 193 w 641"/>
                    <a:gd name="T49" fmla="*/ 4 h 15"/>
                    <a:gd name="T50" fmla="*/ 175 w 641"/>
                    <a:gd name="T51" fmla="*/ 3 h 15"/>
                    <a:gd name="T52" fmla="*/ 156 w 641"/>
                    <a:gd name="T53" fmla="*/ 3 h 15"/>
                    <a:gd name="T54" fmla="*/ 138 w 641"/>
                    <a:gd name="T55" fmla="*/ 2 h 15"/>
                    <a:gd name="T56" fmla="*/ 119 w 641"/>
                    <a:gd name="T57" fmla="*/ 2 h 15"/>
                    <a:gd name="T58" fmla="*/ 98 w 641"/>
                    <a:gd name="T59" fmla="*/ 1 h 15"/>
                    <a:gd name="T60" fmla="*/ 80 w 641"/>
                    <a:gd name="T61" fmla="*/ 1 h 15"/>
                    <a:gd name="T62" fmla="*/ 58 w 641"/>
                    <a:gd name="T63" fmla="*/ 1 h 15"/>
                    <a:gd name="T64" fmla="*/ 40 w 641"/>
                    <a:gd name="T65" fmla="*/ 1 h 15"/>
                    <a:gd name="T66" fmla="*/ 21 w 641"/>
                    <a:gd name="T67" fmla="*/ 0 h 15"/>
                    <a:gd name="T68" fmla="*/ 0 w 641"/>
                    <a:gd name="T69" fmla="*/ 0 h 15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41" h="15">
                      <a:moveTo>
                        <a:pt x="640" y="14"/>
                      </a:moveTo>
                      <a:lnTo>
                        <a:pt x="622" y="14"/>
                      </a:lnTo>
                      <a:lnTo>
                        <a:pt x="603" y="14"/>
                      </a:lnTo>
                      <a:lnTo>
                        <a:pt x="585" y="14"/>
                      </a:lnTo>
                      <a:lnTo>
                        <a:pt x="563" y="14"/>
                      </a:lnTo>
                      <a:lnTo>
                        <a:pt x="548" y="14"/>
                      </a:lnTo>
                      <a:lnTo>
                        <a:pt x="527" y="14"/>
                      </a:lnTo>
                      <a:lnTo>
                        <a:pt x="508" y="13"/>
                      </a:lnTo>
                      <a:lnTo>
                        <a:pt x="493" y="13"/>
                      </a:lnTo>
                      <a:lnTo>
                        <a:pt x="475" y="13"/>
                      </a:lnTo>
                      <a:lnTo>
                        <a:pt x="453" y="13"/>
                      </a:lnTo>
                      <a:lnTo>
                        <a:pt x="429" y="13"/>
                      </a:lnTo>
                      <a:lnTo>
                        <a:pt x="423" y="12"/>
                      </a:lnTo>
                      <a:lnTo>
                        <a:pt x="398" y="12"/>
                      </a:lnTo>
                      <a:lnTo>
                        <a:pt x="383" y="11"/>
                      </a:lnTo>
                      <a:lnTo>
                        <a:pt x="364" y="11"/>
                      </a:lnTo>
                      <a:lnTo>
                        <a:pt x="343" y="10"/>
                      </a:lnTo>
                      <a:lnTo>
                        <a:pt x="325" y="10"/>
                      </a:lnTo>
                      <a:lnTo>
                        <a:pt x="309" y="9"/>
                      </a:lnTo>
                      <a:lnTo>
                        <a:pt x="291" y="8"/>
                      </a:lnTo>
                      <a:lnTo>
                        <a:pt x="273" y="7"/>
                      </a:lnTo>
                      <a:lnTo>
                        <a:pt x="248" y="6"/>
                      </a:lnTo>
                      <a:lnTo>
                        <a:pt x="230" y="5"/>
                      </a:lnTo>
                      <a:lnTo>
                        <a:pt x="211" y="5"/>
                      </a:lnTo>
                      <a:lnTo>
                        <a:pt x="193" y="4"/>
                      </a:lnTo>
                      <a:lnTo>
                        <a:pt x="175" y="3"/>
                      </a:lnTo>
                      <a:lnTo>
                        <a:pt x="156" y="3"/>
                      </a:lnTo>
                      <a:lnTo>
                        <a:pt x="138" y="2"/>
                      </a:lnTo>
                      <a:lnTo>
                        <a:pt x="119" y="2"/>
                      </a:lnTo>
                      <a:lnTo>
                        <a:pt x="98" y="1"/>
                      </a:lnTo>
                      <a:lnTo>
                        <a:pt x="80" y="1"/>
                      </a:lnTo>
                      <a:lnTo>
                        <a:pt x="58" y="1"/>
                      </a:lnTo>
                      <a:lnTo>
                        <a:pt x="40" y="1"/>
                      </a:lnTo>
                      <a:lnTo>
                        <a:pt x="21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7" name="Line 58">
                  <a:extLst>
                    <a:ext uri="{FF2B5EF4-FFF2-40B4-BE49-F238E27FC236}">
                      <a16:creationId xmlns:a16="http://schemas.microsoft.com/office/drawing/2014/main" id="{25654E6A-210D-4653-96DD-0BFD1B3DABC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42" y="1768"/>
                  <a:ext cx="74" cy="0"/>
                </a:xfrm>
                <a:prstGeom prst="line">
                  <a:avLst/>
                </a:prstGeom>
                <a:noFill/>
                <a:ln w="254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35" name="Group 59">
                <a:extLst>
                  <a:ext uri="{FF2B5EF4-FFF2-40B4-BE49-F238E27FC236}">
                    <a16:creationId xmlns:a16="http://schemas.microsoft.com/office/drawing/2014/main" id="{235BE9F1-9ECA-4DF7-9CBF-FF7A3692180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92" y="1745"/>
                <a:ext cx="1384" cy="15"/>
                <a:chOff x="2892" y="1745"/>
                <a:chExt cx="1384" cy="15"/>
              </a:xfrm>
            </p:grpSpPr>
            <p:sp>
              <p:nvSpPr>
                <p:cNvPr id="37" name="Freeform 60">
                  <a:extLst>
                    <a:ext uri="{FF2B5EF4-FFF2-40B4-BE49-F238E27FC236}">
                      <a16:creationId xmlns:a16="http://schemas.microsoft.com/office/drawing/2014/main" id="{EC24A8F4-6E4E-44EB-B903-FF08421401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92" y="1745"/>
                  <a:ext cx="641" cy="15"/>
                </a:xfrm>
                <a:custGeom>
                  <a:avLst/>
                  <a:gdLst>
                    <a:gd name="T0" fmla="*/ 0 w 641"/>
                    <a:gd name="T1" fmla="*/ 14 h 15"/>
                    <a:gd name="T2" fmla="*/ 18 w 641"/>
                    <a:gd name="T3" fmla="*/ 14 h 15"/>
                    <a:gd name="T4" fmla="*/ 37 w 641"/>
                    <a:gd name="T5" fmla="*/ 14 h 15"/>
                    <a:gd name="T6" fmla="*/ 55 w 641"/>
                    <a:gd name="T7" fmla="*/ 14 h 15"/>
                    <a:gd name="T8" fmla="*/ 77 w 641"/>
                    <a:gd name="T9" fmla="*/ 14 h 15"/>
                    <a:gd name="T10" fmla="*/ 92 w 641"/>
                    <a:gd name="T11" fmla="*/ 14 h 15"/>
                    <a:gd name="T12" fmla="*/ 113 w 641"/>
                    <a:gd name="T13" fmla="*/ 14 h 15"/>
                    <a:gd name="T14" fmla="*/ 132 w 641"/>
                    <a:gd name="T15" fmla="*/ 13 h 15"/>
                    <a:gd name="T16" fmla="*/ 147 w 641"/>
                    <a:gd name="T17" fmla="*/ 13 h 15"/>
                    <a:gd name="T18" fmla="*/ 165 w 641"/>
                    <a:gd name="T19" fmla="*/ 13 h 15"/>
                    <a:gd name="T20" fmla="*/ 187 w 641"/>
                    <a:gd name="T21" fmla="*/ 13 h 15"/>
                    <a:gd name="T22" fmla="*/ 211 w 641"/>
                    <a:gd name="T23" fmla="*/ 13 h 15"/>
                    <a:gd name="T24" fmla="*/ 217 w 641"/>
                    <a:gd name="T25" fmla="*/ 12 h 15"/>
                    <a:gd name="T26" fmla="*/ 242 w 641"/>
                    <a:gd name="T27" fmla="*/ 12 h 15"/>
                    <a:gd name="T28" fmla="*/ 257 w 641"/>
                    <a:gd name="T29" fmla="*/ 11 h 15"/>
                    <a:gd name="T30" fmla="*/ 276 w 641"/>
                    <a:gd name="T31" fmla="*/ 11 h 15"/>
                    <a:gd name="T32" fmla="*/ 297 w 641"/>
                    <a:gd name="T33" fmla="*/ 10 h 15"/>
                    <a:gd name="T34" fmla="*/ 315 w 641"/>
                    <a:gd name="T35" fmla="*/ 10 h 15"/>
                    <a:gd name="T36" fmla="*/ 331 w 641"/>
                    <a:gd name="T37" fmla="*/ 9 h 15"/>
                    <a:gd name="T38" fmla="*/ 349 w 641"/>
                    <a:gd name="T39" fmla="*/ 8 h 15"/>
                    <a:gd name="T40" fmla="*/ 367 w 641"/>
                    <a:gd name="T41" fmla="*/ 7 h 15"/>
                    <a:gd name="T42" fmla="*/ 392 w 641"/>
                    <a:gd name="T43" fmla="*/ 6 h 15"/>
                    <a:gd name="T44" fmla="*/ 410 w 641"/>
                    <a:gd name="T45" fmla="*/ 5 h 15"/>
                    <a:gd name="T46" fmla="*/ 429 w 641"/>
                    <a:gd name="T47" fmla="*/ 5 h 15"/>
                    <a:gd name="T48" fmla="*/ 447 w 641"/>
                    <a:gd name="T49" fmla="*/ 4 h 15"/>
                    <a:gd name="T50" fmla="*/ 465 w 641"/>
                    <a:gd name="T51" fmla="*/ 3 h 15"/>
                    <a:gd name="T52" fmla="*/ 484 w 641"/>
                    <a:gd name="T53" fmla="*/ 3 h 15"/>
                    <a:gd name="T54" fmla="*/ 502 w 641"/>
                    <a:gd name="T55" fmla="*/ 2 h 15"/>
                    <a:gd name="T56" fmla="*/ 521 w 641"/>
                    <a:gd name="T57" fmla="*/ 2 h 15"/>
                    <a:gd name="T58" fmla="*/ 542 w 641"/>
                    <a:gd name="T59" fmla="*/ 1 h 15"/>
                    <a:gd name="T60" fmla="*/ 560 w 641"/>
                    <a:gd name="T61" fmla="*/ 1 h 15"/>
                    <a:gd name="T62" fmla="*/ 582 w 641"/>
                    <a:gd name="T63" fmla="*/ 1 h 15"/>
                    <a:gd name="T64" fmla="*/ 600 w 641"/>
                    <a:gd name="T65" fmla="*/ 1 h 15"/>
                    <a:gd name="T66" fmla="*/ 619 w 641"/>
                    <a:gd name="T67" fmla="*/ 0 h 15"/>
                    <a:gd name="T68" fmla="*/ 640 w 641"/>
                    <a:gd name="T69" fmla="*/ 0 h 15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41" h="15">
                      <a:moveTo>
                        <a:pt x="0" y="14"/>
                      </a:moveTo>
                      <a:lnTo>
                        <a:pt x="18" y="14"/>
                      </a:lnTo>
                      <a:lnTo>
                        <a:pt x="37" y="14"/>
                      </a:lnTo>
                      <a:lnTo>
                        <a:pt x="55" y="14"/>
                      </a:lnTo>
                      <a:lnTo>
                        <a:pt x="77" y="14"/>
                      </a:lnTo>
                      <a:lnTo>
                        <a:pt x="92" y="14"/>
                      </a:lnTo>
                      <a:lnTo>
                        <a:pt x="113" y="14"/>
                      </a:lnTo>
                      <a:lnTo>
                        <a:pt x="132" y="13"/>
                      </a:lnTo>
                      <a:lnTo>
                        <a:pt x="147" y="13"/>
                      </a:lnTo>
                      <a:lnTo>
                        <a:pt x="165" y="13"/>
                      </a:lnTo>
                      <a:lnTo>
                        <a:pt x="187" y="13"/>
                      </a:lnTo>
                      <a:lnTo>
                        <a:pt x="211" y="13"/>
                      </a:lnTo>
                      <a:lnTo>
                        <a:pt x="217" y="12"/>
                      </a:lnTo>
                      <a:lnTo>
                        <a:pt x="242" y="12"/>
                      </a:lnTo>
                      <a:lnTo>
                        <a:pt x="257" y="11"/>
                      </a:lnTo>
                      <a:lnTo>
                        <a:pt x="276" y="11"/>
                      </a:lnTo>
                      <a:lnTo>
                        <a:pt x="297" y="10"/>
                      </a:lnTo>
                      <a:lnTo>
                        <a:pt x="315" y="10"/>
                      </a:lnTo>
                      <a:lnTo>
                        <a:pt x="331" y="9"/>
                      </a:lnTo>
                      <a:lnTo>
                        <a:pt x="349" y="8"/>
                      </a:lnTo>
                      <a:lnTo>
                        <a:pt x="367" y="7"/>
                      </a:lnTo>
                      <a:lnTo>
                        <a:pt x="392" y="6"/>
                      </a:lnTo>
                      <a:lnTo>
                        <a:pt x="410" y="5"/>
                      </a:lnTo>
                      <a:lnTo>
                        <a:pt x="429" y="5"/>
                      </a:lnTo>
                      <a:lnTo>
                        <a:pt x="447" y="4"/>
                      </a:lnTo>
                      <a:lnTo>
                        <a:pt x="465" y="3"/>
                      </a:lnTo>
                      <a:lnTo>
                        <a:pt x="484" y="3"/>
                      </a:lnTo>
                      <a:lnTo>
                        <a:pt x="502" y="2"/>
                      </a:lnTo>
                      <a:lnTo>
                        <a:pt x="521" y="2"/>
                      </a:lnTo>
                      <a:lnTo>
                        <a:pt x="542" y="1"/>
                      </a:lnTo>
                      <a:lnTo>
                        <a:pt x="560" y="1"/>
                      </a:lnTo>
                      <a:lnTo>
                        <a:pt x="582" y="1"/>
                      </a:lnTo>
                      <a:lnTo>
                        <a:pt x="600" y="1"/>
                      </a:lnTo>
                      <a:lnTo>
                        <a:pt x="619" y="0"/>
                      </a:lnTo>
                      <a:lnTo>
                        <a:pt x="640" y="0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3" name="Freeform 61">
                  <a:extLst>
                    <a:ext uri="{FF2B5EF4-FFF2-40B4-BE49-F238E27FC236}">
                      <a16:creationId xmlns:a16="http://schemas.microsoft.com/office/drawing/2014/main" id="{44CABB00-3270-4336-A8F8-39607AF912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5" y="1745"/>
                  <a:ext cx="641" cy="15"/>
                </a:xfrm>
                <a:custGeom>
                  <a:avLst/>
                  <a:gdLst>
                    <a:gd name="T0" fmla="*/ 640 w 641"/>
                    <a:gd name="T1" fmla="*/ 14 h 15"/>
                    <a:gd name="T2" fmla="*/ 622 w 641"/>
                    <a:gd name="T3" fmla="*/ 14 h 15"/>
                    <a:gd name="T4" fmla="*/ 603 w 641"/>
                    <a:gd name="T5" fmla="*/ 14 h 15"/>
                    <a:gd name="T6" fmla="*/ 585 w 641"/>
                    <a:gd name="T7" fmla="*/ 14 h 15"/>
                    <a:gd name="T8" fmla="*/ 563 w 641"/>
                    <a:gd name="T9" fmla="*/ 14 h 15"/>
                    <a:gd name="T10" fmla="*/ 548 w 641"/>
                    <a:gd name="T11" fmla="*/ 14 h 15"/>
                    <a:gd name="T12" fmla="*/ 527 w 641"/>
                    <a:gd name="T13" fmla="*/ 14 h 15"/>
                    <a:gd name="T14" fmla="*/ 508 w 641"/>
                    <a:gd name="T15" fmla="*/ 13 h 15"/>
                    <a:gd name="T16" fmla="*/ 493 w 641"/>
                    <a:gd name="T17" fmla="*/ 13 h 15"/>
                    <a:gd name="T18" fmla="*/ 475 w 641"/>
                    <a:gd name="T19" fmla="*/ 13 h 15"/>
                    <a:gd name="T20" fmla="*/ 453 w 641"/>
                    <a:gd name="T21" fmla="*/ 13 h 15"/>
                    <a:gd name="T22" fmla="*/ 429 w 641"/>
                    <a:gd name="T23" fmla="*/ 13 h 15"/>
                    <a:gd name="T24" fmla="*/ 423 w 641"/>
                    <a:gd name="T25" fmla="*/ 12 h 15"/>
                    <a:gd name="T26" fmla="*/ 398 w 641"/>
                    <a:gd name="T27" fmla="*/ 12 h 15"/>
                    <a:gd name="T28" fmla="*/ 383 w 641"/>
                    <a:gd name="T29" fmla="*/ 11 h 15"/>
                    <a:gd name="T30" fmla="*/ 364 w 641"/>
                    <a:gd name="T31" fmla="*/ 11 h 15"/>
                    <a:gd name="T32" fmla="*/ 343 w 641"/>
                    <a:gd name="T33" fmla="*/ 10 h 15"/>
                    <a:gd name="T34" fmla="*/ 325 w 641"/>
                    <a:gd name="T35" fmla="*/ 10 h 15"/>
                    <a:gd name="T36" fmla="*/ 309 w 641"/>
                    <a:gd name="T37" fmla="*/ 9 h 15"/>
                    <a:gd name="T38" fmla="*/ 291 w 641"/>
                    <a:gd name="T39" fmla="*/ 8 h 15"/>
                    <a:gd name="T40" fmla="*/ 273 w 641"/>
                    <a:gd name="T41" fmla="*/ 7 h 15"/>
                    <a:gd name="T42" fmla="*/ 248 w 641"/>
                    <a:gd name="T43" fmla="*/ 6 h 15"/>
                    <a:gd name="T44" fmla="*/ 230 w 641"/>
                    <a:gd name="T45" fmla="*/ 5 h 15"/>
                    <a:gd name="T46" fmla="*/ 211 w 641"/>
                    <a:gd name="T47" fmla="*/ 5 h 15"/>
                    <a:gd name="T48" fmla="*/ 193 w 641"/>
                    <a:gd name="T49" fmla="*/ 4 h 15"/>
                    <a:gd name="T50" fmla="*/ 175 w 641"/>
                    <a:gd name="T51" fmla="*/ 3 h 15"/>
                    <a:gd name="T52" fmla="*/ 156 w 641"/>
                    <a:gd name="T53" fmla="*/ 3 h 15"/>
                    <a:gd name="T54" fmla="*/ 138 w 641"/>
                    <a:gd name="T55" fmla="*/ 2 h 15"/>
                    <a:gd name="T56" fmla="*/ 119 w 641"/>
                    <a:gd name="T57" fmla="*/ 2 h 15"/>
                    <a:gd name="T58" fmla="*/ 98 w 641"/>
                    <a:gd name="T59" fmla="*/ 1 h 15"/>
                    <a:gd name="T60" fmla="*/ 80 w 641"/>
                    <a:gd name="T61" fmla="*/ 1 h 15"/>
                    <a:gd name="T62" fmla="*/ 58 w 641"/>
                    <a:gd name="T63" fmla="*/ 1 h 15"/>
                    <a:gd name="T64" fmla="*/ 40 w 641"/>
                    <a:gd name="T65" fmla="*/ 1 h 15"/>
                    <a:gd name="T66" fmla="*/ 21 w 641"/>
                    <a:gd name="T67" fmla="*/ 0 h 15"/>
                    <a:gd name="T68" fmla="*/ 0 w 641"/>
                    <a:gd name="T69" fmla="*/ 0 h 15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41" h="15">
                      <a:moveTo>
                        <a:pt x="640" y="14"/>
                      </a:moveTo>
                      <a:lnTo>
                        <a:pt x="622" y="14"/>
                      </a:lnTo>
                      <a:lnTo>
                        <a:pt x="603" y="14"/>
                      </a:lnTo>
                      <a:lnTo>
                        <a:pt x="585" y="14"/>
                      </a:lnTo>
                      <a:lnTo>
                        <a:pt x="563" y="14"/>
                      </a:lnTo>
                      <a:lnTo>
                        <a:pt x="548" y="14"/>
                      </a:lnTo>
                      <a:lnTo>
                        <a:pt x="527" y="14"/>
                      </a:lnTo>
                      <a:lnTo>
                        <a:pt x="508" y="13"/>
                      </a:lnTo>
                      <a:lnTo>
                        <a:pt x="493" y="13"/>
                      </a:lnTo>
                      <a:lnTo>
                        <a:pt x="475" y="13"/>
                      </a:lnTo>
                      <a:lnTo>
                        <a:pt x="453" y="13"/>
                      </a:lnTo>
                      <a:lnTo>
                        <a:pt x="429" y="13"/>
                      </a:lnTo>
                      <a:lnTo>
                        <a:pt x="423" y="12"/>
                      </a:lnTo>
                      <a:lnTo>
                        <a:pt x="398" y="12"/>
                      </a:lnTo>
                      <a:lnTo>
                        <a:pt x="383" y="11"/>
                      </a:lnTo>
                      <a:lnTo>
                        <a:pt x="364" y="11"/>
                      </a:lnTo>
                      <a:lnTo>
                        <a:pt x="343" y="10"/>
                      </a:lnTo>
                      <a:lnTo>
                        <a:pt x="325" y="10"/>
                      </a:lnTo>
                      <a:lnTo>
                        <a:pt x="309" y="9"/>
                      </a:lnTo>
                      <a:lnTo>
                        <a:pt x="291" y="8"/>
                      </a:lnTo>
                      <a:lnTo>
                        <a:pt x="273" y="7"/>
                      </a:lnTo>
                      <a:lnTo>
                        <a:pt x="248" y="6"/>
                      </a:lnTo>
                      <a:lnTo>
                        <a:pt x="230" y="5"/>
                      </a:lnTo>
                      <a:lnTo>
                        <a:pt x="211" y="5"/>
                      </a:lnTo>
                      <a:lnTo>
                        <a:pt x="193" y="4"/>
                      </a:lnTo>
                      <a:lnTo>
                        <a:pt x="175" y="3"/>
                      </a:lnTo>
                      <a:lnTo>
                        <a:pt x="156" y="3"/>
                      </a:lnTo>
                      <a:lnTo>
                        <a:pt x="138" y="2"/>
                      </a:lnTo>
                      <a:lnTo>
                        <a:pt x="119" y="2"/>
                      </a:lnTo>
                      <a:lnTo>
                        <a:pt x="98" y="1"/>
                      </a:lnTo>
                      <a:lnTo>
                        <a:pt x="80" y="1"/>
                      </a:lnTo>
                      <a:lnTo>
                        <a:pt x="58" y="1"/>
                      </a:lnTo>
                      <a:lnTo>
                        <a:pt x="40" y="1"/>
                      </a:lnTo>
                      <a:lnTo>
                        <a:pt x="21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4" name="Line 62">
                  <a:extLst>
                    <a:ext uri="{FF2B5EF4-FFF2-40B4-BE49-F238E27FC236}">
                      <a16:creationId xmlns:a16="http://schemas.microsoft.com/office/drawing/2014/main" id="{98184030-F635-4459-8371-E57FFE321EB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45" y="1745"/>
                  <a:ext cx="74" cy="0"/>
                </a:xfrm>
                <a:prstGeom prst="line">
                  <a:avLst/>
                </a:prstGeom>
                <a:noFill/>
                <a:ln w="254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sp>
            <p:nvSpPr>
              <p:cNvPr id="36" name="Line 63">
                <a:extLst>
                  <a:ext uri="{FF2B5EF4-FFF2-40B4-BE49-F238E27FC236}">
                    <a16:creationId xmlns:a16="http://schemas.microsoft.com/office/drawing/2014/main" id="{972F2543-CF5C-49FF-B7B1-840EFD4FA9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94" y="1728"/>
                <a:ext cx="1358" cy="0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grpSp>
          <p:nvGrpSpPr>
            <p:cNvPr id="84" name="Group 64">
              <a:extLst>
                <a:ext uri="{FF2B5EF4-FFF2-40B4-BE49-F238E27FC236}">
                  <a16:creationId xmlns:a16="http://schemas.microsoft.com/office/drawing/2014/main" id="{6CB46B9F-4DC5-4187-B45E-1E907F46B6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13515" y="5537331"/>
              <a:ext cx="2011363" cy="857250"/>
              <a:chOff x="2886" y="2376"/>
              <a:chExt cx="1393" cy="612"/>
            </a:xfrm>
          </p:grpSpPr>
          <p:grpSp>
            <p:nvGrpSpPr>
              <p:cNvPr id="85" name="Group 65">
                <a:extLst>
                  <a:ext uri="{FF2B5EF4-FFF2-40B4-BE49-F238E27FC236}">
                    <a16:creationId xmlns:a16="http://schemas.microsoft.com/office/drawing/2014/main" id="{3C619B63-7C0C-43AC-ADE9-B1B969DD0F3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40" y="2432"/>
                <a:ext cx="1300" cy="196"/>
                <a:chOff x="2940" y="2432"/>
                <a:chExt cx="1300" cy="196"/>
              </a:xfrm>
            </p:grpSpPr>
            <p:sp>
              <p:nvSpPr>
                <p:cNvPr id="139" name="Freeform 66">
                  <a:extLst>
                    <a:ext uri="{FF2B5EF4-FFF2-40B4-BE49-F238E27FC236}">
                      <a16:creationId xmlns:a16="http://schemas.microsoft.com/office/drawing/2014/main" id="{84896729-E4E0-4576-BD71-712E915AA7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0" y="2432"/>
                  <a:ext cx="605" cy="196"/>
                </a:xfrm>
                <a:custGeom>
                  <a:avLst/>
                  <a:gdLst>
                    <a:gd name="T0" fmla="*/ 0 w 605"/>
                    <a:gd name="T1" fmla="*/ 0 h 196"/>
                    <a:gd name="T2" fmla="*/ 17 w 605"/>
                    <a:gd name="T3" fmla="*/ 0 h 196"/>
                    <a:gd name="T4" fmla="*/ 35 w 605"/>
                    <a:gd name="T5" fmla="*/ 0 h 196"/>
                    <a:gd name="T6" fmla="*/ 52 w 605"/>
                    <a:gd name="T7" fmla="*/ 0 h 196"/>
                    <a:gd name="T8" fmla="*/ 72 w 605"/>
                    <a:gd name="T9" fmla="*/ 2 h 196"/>
                    <a:gd name="T10" fmla="*/ 87 w 605"/>
                    <a:gd name="T11" fmla="*/ 5 h 196"/>
                    <a:gd name="T12" fmla="*/ 107 w 605"/>
                    <a:gd name="T13" fmla="*/ 5 h 196"/>
                    <a:gd name="T14" fmla="*/ 124 w 605"/>
                    <a:gd name="T15" fmla="*/ 7 h 196"/>
                    <a:gd name="T16" fmla="*/ 139 w 605"/>
                    <a:gd name="T17" fmla="*/ 10 h 196"/>
                    <a:gd name="T18" fmla="*/ 156 w 605"/>
                    <a:gd name="T19" fmla="*/ 10 h 196"/>
                    <a:gd name="T20" fmla="*/ 176 w 605"/>
                    <a:gd name="T21" fmla="*/ 10 h 196"/>
                    <a:gd name="T22" fmla="*/ 199 w 605"/>
                    <a:gd name="T23" fmla="*/ 20 h 196"/>
                    <a:gd name="T24" fmla="*/ 205 w 605"/>
                    <a:gd name="T25" fmla="*/ 25 h 196"/>
                    <a:gd name="T26" fmla="*/ 228 w 605"/>
                    <a:gd name="T27" fmla="*/ 32 h 196"/>
                    <a:gd name="T28" fmla="*/ 243 w 605"/>
                    <a:gd name="T29" fmla="*/ 39 h 196"/>
                    <a:gd name="T30" fmla="*/ 260 w 605"/>
                    <a:gd name="T31" fmla="*/ 47 h 196"/>
                    <a:gd name="T32" fmla="*/ 280 w 605"/>
                    <a:gd name="T33" fmla="*/ 54 h 196"/>
                    <a:gd name="T34" fmla="*/ 298 w 605"/>
                    <a:gd name="T35" fmla="*/ 62 h 196"/>
                    <a:gd name="T36" fmla="*/ 312 w 605"/>
                    <a:gd name="T37" fmla="*/ 69 h 196"/>
                    <a:gd name="T38" fmla="*/ 329 w 605"/>
                    <a:gd name="T39" fmla="*/ 84 h 196"/>
                    <a:gd name="T40" fmla="*/ 347 w 605"/>
                    <a:gd name="T41" fmla="*/ 94 h 196"/>
                    <a:gd name="T42" fmla="*/ 370 w 605"/>
                    <a:gd name="T43" fmla="*/ 109 h 196"/>
                    <a:gd name="T44" fmla="*/ 387 w 605"/>
                    <a:gd name="T45" fmla="*/ 118 h 196"/>
                    <a:gd name="T46" fmla="*/ 405 w 605"/>
                    <a:gd name="T47" fmla="*/ 128 h 196"/>
                    <a:gd name="T48" fmla="*/ 422 w 605"/>
                    <a:gd name="T49" fmla="*/ 138 h 196"/>
                    <a:gd name="T50" fmla="*/ 439 w 605"/>
                    <a:gd name="T51" fmla="*/ 148 h 196"/>
                    <a:gd name="T52" fmla="*/ 457 w 605"/>
                    <a:gd name="T53" fmla="*/ 156 h 196"/>
                    <a:gd name="T54" fmla="*/ 474 w 605"/>
                    <a:gd name="T55" fmla="*/ 163 h 196"/>
                    <a:gd name="T56" fmla="*/ 491 w 605"/>
                    <a:gd name="T57" fmla="*/ 168 h 196"/>
                    <a:gd name="T58" fmla="*/ 512 w 605"/>
                    <a:gd name="T59" fmla="*/ 175 h 196"/>
                    <a:gd name="T60" fmla="*/ 529 w 605"/>
                    <a:gd name="T61" fmla="*/ 180 h 196"/>
                    <a:gd name="T62" fmla="*/ 549 w 605"/>
                    <a:gd name="T63" fmla="*/ 185 h 196"/>
                    <a:gd name="T64" fmla="*/ 566 w 605"/>
                    <a:gd name="T65" fmla="*/ 188 h 196"/>
                    <a:gd name="T66" fmla="*/ 584 w 605"/>
                    <a:gd name="T67" fmla="*/ 193 h 196"/>
                    <a:gd name="T68" fmla="*/ 604 w 605"/>
                    <a:gd name="T69" fmla="*/ 195 h 19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05" h="196">
                      <a:moveTo>
                        <a:pt x="0" y="0"/>
                      </a:moveTo>
                      <a:lnTo>
                        <a:pt x="17" y="0"/>
                      </a:lnTo>
                      <a:lnTo>
                        <a:pt x="35" y="0"/>
                      </a:lnTo>
                      <a:lnTo>
                        <a:pt x="52" y="0"/>
                      </a:lnTo>
                      <a:lnTo>
                        <a:pt x="72" y="2"/>
                      </a:lnTo>
                      <a:lnTo>
                        <a:pt x="87" y="5"/>
                      </a:lnTo>
                      <a:lnTo>
                        <a:pt x="107" y="5"/>
                      </a:lnTo>
                      <a:lnTo>
                        <a:pt x="124" y="7"/>
                      </a:lnTo>
                      <a:lnTo>
                        <a:pt x="139" y="10"/>
                      </a:lnTo>
                      <a:lnTo>
                        <a:pt x="156" y="10"/>
                      </a:lnTo>
                      <a:lnTo>
                        <a:pt x="176" y="10"/>
                      </a:lnTo>
                      <a:lnTo>
                        <a:pt x="199" y="20"/>
                      </a:lnTo>
                      <a:lnTo>
                        <a:pt x="205" y="25"/>
                      </a:lnTo>
                      <a:lnTo>
                        <a:pt x="228" y="32"/>
                      </a:lnTo>
                      <a:lnTo>
                        <a:pt x="243" y="39"/>
                      </a:lnTo>
                      <a:lnTo>
                        <a:pt x="260" y="47"/>
                      </a:lnTo>
                      <a:lnTo>
                        <a:pt x="280" y="54"/>
                      </a:lnTo>
                      <a:lnTo>
                        <a:pt x="298" y="62"/>
                      </a:lnTo>
                      <a:lnTo>
                        <a:pt x="312" y="69"/>
                      </a:lnTo>
                      <a:lnTo>
                        <a:pt x="329" y="84"/>
                      </a:lnTo>
                      <a:lnTo>
                        <a:pt x="347" y="94"/>
                      </a:lnTo>
                      <a:lnTo>
                        <a:pt x="370" y="109"/>
                      </a:lnTo>
                      <a:lnTo>
                        <a:pt x="387" y="118"/>
                      </a:lnTo>
                      <a:lnTo>
                        <a:pt x="405" y="128"/>
                      </a:lnTo>
                      <a:lnTo>
                        <a:pt x="422" y="138"/>
                      </a:lnTo>
                      <a:lnTo>
                        <a:pt x="439" y="148"/>
                      </a:lnTo>
                      <a:lnTo>
                        <a:pt x="457" y="156"/>
                      </a:lnTo>
                      <a:lnTo>
                        <a:pt x="474" y="163"/>
                      </a:lnTo>
                      <a:lnTo>
                        <a:pt x="491" y="168"/>
                      </a:lnTo>
                      <a:lnTo>
                        <a:pt x="512" y="175"/>
                      </a:lnTo>
                      <a:lnTo>
                        <a:pt x="529" y="180"/>
                      </a:lnTo>
                      <a:lnTo>
                        <a:pt x="549" y="185"/>
                      </a:lnTo>
                      <a:lnTo>
                        <a:pt x="566" y="188"/>
                      </a:lnTo>
                      <a:lnTo>
                        <a:pt x="584" y="193"/>
                      </a:lnTo>
                      <a:lnTo>
                        <a:pt x="604" y="195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40" name="Freeform 67">
                  <a:extLst>
                    <a:ext uri="{FF2B5EF4-FFF2-40B4-BE49-F238E27FC236}">
                      <a16:creationId xmlns:a16="http://schemas.microsoft.com/office/drawing/2014/main" id="{FAE86DB0-4207-4E22-B5C0-1B3D5499DE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5" y="2432"/>
                  <a:ext cx="605" cy="196"/>
                </a:xfrm>
                <a:custGeom>
                  <a:avLst/>
                  <a:gdLst>
                    <a:gd name="T0" fmla="*/ 604 w 605"/>
                    <a:gd name="T1" fmla="*/ 0 h 196"/>
                    <a:gd name="T2" fmla="*/ 587 w 605"/>
                    <a:gd name="T3" fmla="*/ 0 h 196"/>
                    <a:gd name="T4" fmla="*/ 569 w 605"/>
                    <a:gd name="T5" fmla="*/ 0 h 196"/>
                    <a:gd name="T6" fmla="*/ 552 w 605"/>
                    <a:gd name="T7" fmla="*/ 0 h 196"/>
                    <a:gd name="T8" fmla="*/ 532 w 605"/>
                    <a:gd name="T9" fmla="*/ 2 h 196"/>
                    <a:gd name="T10" fmla="*/ 517 w 605"/>
                    <a:gd name="T11" fmla="*/ 5 h 196"/>
                    <a:gd name="T12" fmla="*/ 497 w 605"/>
                    <a:gd name="T13" fmla="*/ 5 h 196"/>
                    <a:gd name="T14" fmla="*/ 480 w 605"/>
                    <a:gd name="T15" fmla="*/ 7 h 196"/>
                    <a:gd name="T16" fmla="*/ 465 w 605"/>
                    <a:gd name="T17" fmla="*/ 10 h 196"/>
                    <a:gd name="T18" fmla="*/ 448 w 605"/>
                    <a:gd name="T19" fmla="*/ 10 h 196"/>
                    <a:gd name="T20" fmla="*/ 428 w 605"/>
                    <a:gd name="T21" fmla="*/ 10 h 196"/>
                    <a:gd name="T22" fmla="*/ 405 w 605"/>
                    <a:gd name="T23" fmla="*/ 20 h 196"/>
                    <a:gd name="T24" fmla="*/ 399 w 605"/>
                    <a:gd name="T25" fmla="*/ 25 h 196"/>
                    <a:gd name="T26" fmla="*/ 376 w 605"/>
                    <a:gd name="T27" fmla="*/ 32 h 196"/>
                    <a:gd name="T28" fmla="*/ 361 w 605"/>
                    <a:gd name="T29" fmla="*/ 39 h 196"/>
                    <a:gd name="T30" fmla="*/ 344 w 605"/>
                    <a:gd name="T31" fmla="*/ 47 h 196"/>
                    <a:gd name="T32" fmla="*/ 324 w 605"/>
                    <a:gd name="T33" fmla="*/ 54 h 196"/>
                    <a:gd name="T34" fmla="*/ 306 w 605"/>
                    <a:gd name="T35" fmla="*/ 62 h 196"/>
                    <a:gd name="T36" fmla="*/ 292 w 605"/>
                    <a:gd name="T37" fmla="*/ 69 h 196"/>
                    <a:gd name="T38" fmla="*/ 275 w 605"/>
                    <a:gd name="T39" fmla="*/ 84 h 196"/>
                    <a:gd name="T40" fmla="*/ 257 w 605"/>
                    <a:gd name="T41" fmla="*/ 94 h 196"/>
                    <a:gd name="T42" fmla="*/ 234 w 605"/>
                    <a:gd name="T43" fmla="*/ 109 h 196"/>
                    <a:gd name="T44" fmla="*/ 217 w 605"/>
                    <a:gd name="T45" fmla="*/ 118 h 196"/>
                    <a:gd name="T46" fmla="*/ 199 w 605"/>
                    <a:gd name="T47" fmla="*/ 128 h 196"/>
                    <a:gd name="T48" fmla="*/ 182 w 605"/>
                    <a:gd name="T49" fmla="*/ 138 h 196"/>
                    <a:gd name="T50" fmla="*/ 165 w 605"/>
                    <a:gd name="T51" fmla="*/ 148 h 196"/>
                    <a:gd name="T52" fmla="*/ 147 w 605"/>
                    <a:gd name="T53" fmla="*/ 156 h 196"/>
                    <a:gd name="T54" fmla="*/ 130 w 605"/>
                    <a:gd name="T55" fmla="*/ 163 h 196"/>
                    <a:gd name="T56" fmla="*/ 113 w 605"/>
                    <a:gd name="T57" fmla="*/ 168 h 196"/>
                    <a:gd name="T58" fmla="*/ 92 w 605"/>
                    <a:gd name="T59" fmla="*/ 175 h 196"/>
                    <a:gd name="T60" fmla="*/ 75 w 605"/>
                    <a:gd name="T61" fmla="*/ 180 h 196"/>
                    <a:gd name="T62" fmla="*/ 55 w 605"/>
                    <a:gd name="T63" fmla="*/ 185 h 196"/>
                    <a:gd name="T64" fmla="*/ 38 w 605"/>
                    <a:gd name="T65" fmla="*/ 188 h 196"/>
                    <a:gd name="T66" fmla="*/ 20 w 605"/>
                    <a:gd name="T67" fmla="*/ 193 h 196"/>
                    <a:gd name="T68" fmla="*/ 0 w 605"/>
                    <a:gd name="T69" fmla="*/ 195 h 19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05" h="196">
                      <a:moveTo>
                        <a:pt x="604" y="0"/>
                      </a:moveTo>
                      <a:lnTo>
                        <a:pt x="587" y="0"/>
                      </a:lnTo>
                      <a:lnTo>
                        <a:pt x="569" y="0"/>
                      </a:lnTo>
                      <a:lnTo>
                        <a:pt x="552" y="0"/>
                      </a:lnTo>
                      <a:lnTo>
                        <a:pt x="532" y="2"/>
                      </a:lnTo>
                      <a:lnTo>
                        <a:pt x="517" y="5"/>
                      </a:lnTo>
                      <a:lnTo>
                        <a:pt x="497" y="5"/>
                      </a:lnTo>
                      <a:lnTo>
                        <a:pt x="480" y="7"/>
                      </a:lnTo>
                      <a:lnTo>
                        <a:pt x="465" y="10"/>
                      </a:lnTo>
                      <a:lnTo>
                        <a:pt x="448" y="10"/>
                      </a:lnTo>
                      <a:lnTo>
                        <a:pt x="428" y="10"/>
                      </a:lnTo>
                      <a:lnTo>
                        <a:pt x="405" y="20"/>
                      </a:lnTo>
                      <a:lnTo>
                        <a:pt x="399" y="25"/>
                      </a:lnTo>
                      <a:lnTo>
                        <a:pt x="376" y="32"/>
                      </a:lnTo>
                      <a:lnTo>
                        <a:pt x="361" y="39"/>
                      </a:lnTo>
                      <a:lnTo>
                        <a:pt x="344" y="47"/>
                      </a:lnTo>
                      <a:lnTo>
                        <a:pt x="324" y="54"/>
                      </a:lnTo>
                      <a:lnTo>
                        <a:pt x="306" y="62"/>
                      </a:lnTo>
                      <a:lnTo>
                        <a:pt x="292" y="69"/>
                      </a:lnTo>
                      <a:lnTo>
                        <a:pt x="275" y="84"/>
                      </a:lnTo>
                      <a:lnTo>
                        <a:pt x="257" y="94"/>
                      </a:lnTo>
                      <a:lnTo>
                        <a:pt x="234" y="109"/>
                      </a:lnTo>
                      <a:lnTo>
                        <a:pt x="217" y="118"/>
                      </a:lnTo>
                      <a:lnTo>
                        <a:pt x="199" y="128"/>
                      </a:lnTo>
                      <a:lnTo>
                        <a:pt x="182" y="138"/>
                      </a:lnTo>
                      <a:lnTo>
                        <a:pt x="165" y="148"/>
                      </a:lnTo>
                      <a:lnTo>
                        <a:pt x="147" y="156"/>
                      </a:lnTo>
                      <a:lnTo>
                        <a:pt x="130" y="163"/>
                      </a:lnTo>
                      <a:lnTo>
                        <a:pt x="113" y="168"/>
                      </a:lnTo>
                      <a:lnTo>
                        <a:pt x="92" y="175"/>
                      </a:lnTo>
                      <a:lnTo>
                        <a:pt x="75" y="180"/>
                      </a:lnTo>
                      <a:lnTo>
                        <a:pt x="55" y="185"/>
                      </a:lnTo>
                      <a:lnTo>
                        <a:pt x="38" y="188"/>
                      </a:lnTo>
                      <a:lnTo>
                        <a:pt x="20" y="193"/>
                      </a:lnTo>
                      <a:lnTo>
                        <a:pt x="0" y="195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41" name="Line 68">
                  <a:extLst>
                    <a:ext uri="{FF2B5EF4-FFF2-40B4-BE49-F238E27FC236}">
                      <a16:creationId xmlns:a16="http://schemas.microsoft.com/office/drawing/2014/main" id="{FCBF4BC3-F990-46EF-9AAD-A43EF7AF883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56" y="2627"/>
                  <a:ext cx="66" cy="0"/>
                </a:xfrm>
                <a:prstGeom prst="line">
                  <a:avLst/>
                </a:prstGeom>
                <a:noFill/>
                <a:ln w="254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86" name="Group 69">
                <a:extLst>
                  <a:ext uri="{FF2B5EF4-FFF2-40B4-BE49-F238E27FC236}">
                    <a16:creationId xmlns:a16="http://schemas.microsoft.com/office/drawing/2014/main" id="{22379B27-89C7-4E20-B732-037E4D05E5D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07" y="2584"/>
                <a:ext cx="1354" cy="154"/>
                <a:chOff x="2907" y="2584"/>
                <a:chExt cx="1354" cy="154"/>
              </a:xfrm>
            </p:grpSpPr>
            <p:sp>
              <p:nvSpPr>
                <p:cNvPr id="136" name="Freeform 70">
                  <a:extLst>
                    <a:ext uri="{FF2B5EF4-FFF2-40B4-BE49-F238E27FC236}">
                      <a16:creationId xmlns:a16="http://schemas.microsoft.com/office/drawing/2014/main" id="{635994B1-7811-4C0B-A464-5FBDBE5EF2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07" y="2584"/>
                  <a:ext cx="628" cy="154"/>
                </a:xfrm>
                <a:custGeom>
                  <a:avLst/>
                  <a:gdLst>
                    <a:gd name="T0" fmla="*/ 0 w 628"/>
                    <a:gd name="T1" fmla="*/ 0 h 154"/>
                    <a:gd name="T2" fmla="*/ 18 w 628"/>
                    <a:gd name="T3" fmla="*/ 0 h 154"/>
                    <a:gd name="T4" fmla="*/ 36 w 628"/>
                    <a:gd name="T5" fmla="*/ 0 h 154"/>
                    <a:gd name="T6" fmla="*/ 54 w 628"/>
                    <a:gd name="T7" fmla="*/ 0 h 154"/>
                    <a:gd name="T8" fmla="*/ 75 w 628"/>
                    <a:gd name="T9" fmla="*/ 2 h 154"/>
                    <a:gd name="T10" fmla="*/ 90 w 628"/>
                    <a:gd name="T11" fmla="*/ 4 h 154"/>
                    <a:gd name="T12" fmla="*/ 111 w 628"/>
                    <a:gd name="T13" fmla="*/ 4 h 154"/>
                    <a:gd name="T14" fmla="*/ 129 w 628"/>
                    <a:gd name="T15" fmla="*/ 6 h 154"/>
                    <a:gd name="T16" fmla="*/ 144 w 628"/>
                    <a:gd name="T17" fmla="*/ 8 h 154"/>
                    <a:gd name="T18" fmla="*/ 162 w 628"/>
                    <a:gd name="T19" fmla="*/ 8 h 154"/>
                    <a:gd name="T20" fmla="*/ 183 w 628"/>
                    <a:gd name="T21" fmla="*/ 8 h 154"/>
                    <a:gd name="T22" fmla="*/ 207 w 628"/>
                    <a:gd name="T23" fmla="*/ 15 h 154"/>
                    <a:gd name="T24" fmla="*/ 213 w 628"/>
                    <a:gd name="T25" fmla="*/ 19 h 154"/>
                    <a:gd name="T26" fmla="*/ 237 w 628"/>
                    <a:gd name="T27" fmla="*/ 25 h 154"/>
                    <a:gd name="T28" fmla="*/ 252 w 628"/>
                    <a:gd name="T29" fmla="*/ 31 h 154"/>
                    <a:gd name="T30" fmla="*/ 270 w 628"/>
                    <a:gd name="T31" fmla="*/ 37 h 154"/>
                    <a:gd name="T32" fmla="*/ 291 w 628"/>
                    <a:gd name="T33" fmla="*/ 43 h 154"/>
                    <a:gd name="T34" fmla="*/ 309 w 628"/>
                    <a:gd name="T35" fmla="*/ 48 h 154"/>
                    <a:gd name="T36" fmla="*/ 324 w 628"/>
                    <a:gd name="T37" fmla="*/ 54 h 154"/>
                    <a:gd name="T38" fmla="*/ 342 w 628"/>
                    <a:gd name="T39" fmla="*/ 66 h 154"/>
                    <a:gd name="T40" fmla="*/ 360 w 628"/>
                    <a:gd name="T41" fmla="*/ 74 h 154"/>
                    <a:gd name="T42" fmla="*/ 384 w 628"/>
                    <a:gd name="T43" fmla="*/ 85 h 154"/>
                    <a:gd name="T44" fmla="*/ 402 w 628"/>
                    <a:gd name="T45" fmla="*/ 93 h 154"/>
                    <a:gd name="T46" fmla="*/ 420 w 628"/>
                    <a:gd name="T47" fmla="*/ 101 h 154"/>
                    <a:gd name="T48" fmla="*/ 438 w 628"/>
                    <a:gd name="T49" fmla="*/ 108 h 154"/>
                    <a:gd name="T50" fmla="*/ 456 w 628"/>
                    <a:gd name="T51" fmla="*/ 116 h 154"/>
                    <a:gd name="T52" fmla="*/ 474 w 628"/>
                    <a:gd name="T53" fmla="*/ 122 h 154"/>
                    <a:gd name="T54" fmla="*/ 492 w 628"/>
                    <a:gd name="T55" fmla="*/ 128 h 154"/>
                    <a:gd name="T56" fmla="*/ 510 w 628"/>
                    <a:gd name="T57" fmla="*/ 132 h 154"/>
                    <a:gd name="T58" fmla="*/ 531 w 628"/>
                    <a:gd name="T59" fmla="*/ 138 h 154"/>
                    <a:gd name="T60" fmla="*/ 549 w 628"/>
                    <a:gd name="T61" fmla="*/ 141 h 154"/>
                    <a:gd name="T62" fmla="*/ 570 w 628"/>
                    <a:gd name="T63" fmla="*/ 145 h 154"/>
                    <a:gd name="T64" fmla="*/ 588 w 628"/>
                    <a:gd name="T65" fmla="*/ 147 h 154"/>
                    <a:gd name="T66" fmla="*/ 606 w 628"/>
                    <a:gd name="T67" fmla="*/ 151 h 154"/>
                    <a:gd name="T68" fmla="*/ 627 w 628"/>
                    <a:gd name="T69" fmla="*/ 153 h 154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28" h="154">
                      <a:moveTo>
                        <a:pt x="0" y="0"/>
                      </a:moveTo>
                      <a:lnTo>
                        <a:pt x="18" y="0"/>
                      </a:lnTo>
                      <a:lnTo>
                        <a:pt x="36" y="0"/>
                      </a:lnTo>
                      <a:lnTo>
                        <a:pt x="54" y="0"/>
                      </a:lnTo>
                      <a:lnTo>
                        <a:pt x="75" y="2"/>
                      </a:lnTo>
                      <a:lnTo>
                        <a:pt x="90" y="4"/>
                      </a:lnTo>
                      <a:lnTo>
                        <a:pt x="111" y="4"/>
                      </a:lnTo>
                      <a:lnTo>
                        <a:pt x="129" y="6"/>
                      </a:lnTo>
                      <a:lnTo>
                        <a:pt x="144" y="8"/>
                      </a:lnTo>
                      <a:lnTo>
                        <a:pt x="162" y="8"/>
                      </a:lnTo>
                      <a:lnTo>
                        <a:pt x="183" y="8"/>
                      </a:lnTo>
                      <a:lnTo>
                        <a:pt x="207" y="15"/>
                      </a:lnTo>
                      <a:lnTo>
                        <a:pt x="213" y="19"/>
                      </a:lnTo>
                      <a:lnTo>
                        <a:pt x="237" y="25"/>
                      </a:lnTo>
                      <a:lnTo>
                        <a:pt x="252" y="31"/>
                      </a:lnTo>
                      <a:lnTo>
                        <a:pt x="270" y="37"/>
                      </a:lnTo>
                      <a:lnTo>
                        <a:pt x="291" y="43"/>
                      </a:lnTo>
                      <a:lnTo>
                        <a:pt x="309" y="48"/>
                      </a:lnTo>
                      <a:lnTo>
                        <a:pt x="324" y="54"/>
                      </a:lnTo>
                      <a:lnTo>
                        <a:pt x="342" y="66"/>
                      </a:lnTo>
                      <a:lnTo>
                        <a:pt x="360" y="74"/>
                      </a:lnTo>
                      <a:lnTo>
                        <a:pt x="384" y="85"/>
                      </a:lnTo>
                      <a:lnTo>
                        <a:pt x="402" y="93"/>
                      </a:lnTo>
                      <a:lnTo>
                        <a:pt x="420" y="101"/>
                      </a:lnTo>
                      <a:lnTo>
                        <a:pt x="438" y="108"/>
                      </a:lnTo>
                      <a:lnTo>
                        <a:pt x="456" y="116"/>
                      </a:lnTo>
                      <a:lnTo>
                        <a:pt x="474" y="122"/>
                      </a:lnTo>
                      <a:lnTo>
                        <a:pt x="492" y="128"/>
                      </a:lnTo>
                      <a:lnTo>
                        <a:pt x="510" y="132"/>
                      </a:lnTo>
                      <a:lnTo>
                        <a:pt x="531" y="138"/>
                      </a:lnTo>
                      <a:lnTo>
                        <a:pt x="549" y="141"/>
                      </a:lnTo>
                      <a:lnTo>
                        <a:pt x="570" y="145"/>
                      </a:lnTo>
                      <a:lnTo>
                        <a:pt x="588" y="147"/>
                      </a:lnTo>
                      <a:lnTo>
                        <a:pt x="606" y="151"/>
                      </a:lnTo>
                      <a:lnTo>
                        <a:pt x="627" y="153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37" name="Freeform 71">
                  <a:extLst>
                    <a:ext uri="{FF2B5EF4-FFF2-40B4-BE49-F238E27FC236}">
                      <a16:creationId xmlns:a16="http://schemas.microsoft.com/office/drawing/2014/main" id="{4CC6B8F5-36E9-4EFA-8685-FB4D2083C0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3" y="2584"/>
                  <a:ext cx="628" cy="154"/>
                </a:xfrm>
                <a:custGeom>
                  <a:avLst/>
                  <a:gdLst>
                    <a:gd name="T0" fmla="*/ 627 w 628"/>
                    <a:gd name="T1" fmla="*/ 0 h 154"/>
                    <a:gd name="T2" fmla="*/ 609 w 628"/>
                    <a:gd name="T3" fmla="*/ 0 h 154"/>
                    <a:gd name="T4" fmla="*/ 591 w 628"/>
                    <a:gd name="T5" fmla="*/ 0 h 154"/>
                    <a:gd name="T6" fmla="*/ 573 w 628"/>
                    <a:gd name="T7" fmla="*/ 0 h 154"/>
                    <a:gd name="T8" fmla="*/ 552 w 628"/>
                    <a:gd name="T9" fmla="*/ 2 h 154"/>
                    <a:gd name="T10" fmla="*/ 537 w 628"/>
                    <a:gd name="T11" fmla="*/ 4 h 154"/>
                    <a:gd name="T12" fmla="*/ 516 w 628"/>
                    <a:gd name="T13" fmla="*/ 4 h 154"/>
                    <a:gd name="T14" fmla="*/ 498 w 628"/>
                    <a:gd name="T15" fmla="*/ 6 h 154"/>
                    <a:gd name="T16" fmla="*/ 483 w 628"/>
                    <a:gd name="T17" fmla="*/ 8 h 154"/>
                    <a:gd name="T18" fmla="*/ 465 w 628"/>
                    <a:gd name="T19" fmla="*/ 8 h 154"/>
                    <a:gd name="T20" fmla="*/ 444 w 628"/>
                    <a:gd name="T21" fmla="*/ 8 h 154"/>
                    <a:gd name="T22" fmla="*/ 420 w 628"/>
                    <a:gd name="T23" fmla="*/ 15 h 154"/>
                    <a:gd name="T24" fmla="*/ 414 w 628"/>
                    <a:gd name="T25" fmla="*/ 19 h 154"/>
                    <a:gd name="T26" fmla="*/ 390 w 628"/>
                    <a:gd name="T27" fmla="*/ 25 h 154"/>
                    <a:gd name="T28" fmla="*/ 375 w 628"/>
                    <a:gd name="T29" fmla="*/ 31 h 154"/>
                    <a:gd name="T30" fmla="*/ 357 w 628"/>
                    <a:gd name="T31" fmla="*/ 37 h 154"/>
                    <a:gd name="T32" fmla="*/ 336 w 628"/>
                    <a:gd name="T33" fmla="*/ 43 h 154"/>
                    <a:gd name="T34" fmla="*/ 318 w 628"/>
                    <a:gd name="T35" fmla="*/ 48 h 154"/>
                    <a:gd name="T36" fmla="*/ 303 w 628"/>
                    <a:gd name="T37" fmla="*/ 54 h 154"/>
                    <a:gd name="T38" fmla="*/ 285 w 628"/>
                    <a:gd name="T39" fmla="*/ 66 h 154"/>
                    <a:gd name="T40" fmla="*/ 267 w 628"/>
                    <a:gd name="T41" fmla="*/ 74 h 154"/>
                    <a:gd name="T42" fmla="*/ 243 w 628"/>
                    <a:gd name="T43" fmla="*/ 85 h 154"/>
                    <a:gd name="T44" fmla="*/ 225 w 628"/>
                    <a:gd name="T45" fmla="*/ 93 h 154"/>
                    <a:gd name="T46" fmla="*/ 207 w 628"/>
                    <a:gd name="T47" fmla="*/ 101 h 154"/>
                    <a:gd name="T48" fmla="*/ 189 w 628"/>
                    <a:gd name="T49" fmla="*/ 108 h 154"/>
                    <a:gd name="T50" fmla="*/ 171 w 628"/>
                    <a:gd name="T51" fmla="*/ 116 h 154"/>
                    <a:gd name="T52" fmla="*/ 153 w 628"/>
                    <a:gd name="T53" fmla="*/ 122 h 154"/>
                    <a:gd name="T54" fmla="*/ 135 w 628"/>
                    <a:gd name="T55" fmla="*/ 128 h 154"/>
                    <a:gd name="T56" fmla="*/ 117 w 628"/>
                    <a:gd name="T57" fmla="*/ 132 h 154"/>
                    <a:gd name="T58" fmla="*/ 96 w 628"/>
                    <a:gd name="T59" fmla="*/ 138 h 154"/>
                    <a:gd name="T60" fmla="*/ 78 w 628"/>
                    <a:gd name="T61" fmla="*/ 141 h 154"/>
                    <a:gd name="T62" fmla="*/ 57 w 628"/>
                    <a:gd name="T63" fmla="*/ 145 h 154"/>
                    <a:gd name="T64" fmla="*/ 39 w 628"/>
                    <a:gd name="T65" fmla="*/ 147 h 154"/>
                    <a:gd name="T66" fmla="*/ 21 w 628"/>
                    <a:gd name="T67" fmla="*/ 151 h 154"/>
                    <a:gd name="T68" fmla="*/ 0 w 628"/>
                    <a:gd name="T69" fmla="*/ 153 h 154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28" h="154">
                      <a:moveTo>
                        <a:pt x="627" y="0"/>
                      </a:moveTo>
                      <a:lnTo>
                        <a:pt x="609" y="0"/>
                      </a:lnTo>
                      <a:lnTo>
                        <a:pt x="591" y="0"/>
                      </a:lnTo>
                      <a:lnTo>
                        <a:pt x="573" y="0"/>
                      </a:lnTo>
                      <a:lnTo>
                        <a:pt x="552" y="2"/>
                      </a:lnTo>
                      <a:lnTo>
                        <a:pt x="537" y="4"/>
                      </a:lnTo>
                      <a:lnTo>
                        <a:pt x="516" y="4"/>
                      </a:lnTo>
                      <a:lnTo>
                        <a:pt x="498" y="6"/>
                      </a:lnTo>
                      <a:lnTo>
                        <a:pt x="483" y="8"/>
                      </a:lnTo>
                      <a:lnTo>
                        <a:pt x="465" y="8"/>
                      </a:lnTo>
                      <a:lnTo>
                        <a:pt x="444" y="8"/>
                      </a:lnTo>
                      <a:lnTo>
                        <a:pt x="420" y="15"/>
                      </a:lnTo>
                      <a:lnTo>
                        <a:pt x="414" y="19"/>
                      </a:lnTo>
                      <a:lnTo>
                        <a:pt x="390" y="25"/>
                      </a:lnTo>
                      <a:lnTo>
                        <a:pt x="375" y="31"/>
                      </a:lnTo>
                      <a:lnTo>
                        <a:pt x="357" y="37"/>
                      </a:lnTo>
                      <a:lnTo>
                        <a:pt x="336" y="43"/>
                      </a:lnTo>
                      <a:lnTo>
                        <a:pt x="318" y="48"/>
                      </a:lnTo>
                      <a:lnTo>
                        <a:pt x="303" y="54"/>
                      </a:lnTo>
                      <a:lnTo>
                        <a:pt x="285" y="66"/>
                      </a:lnTo>
                      <a:lnTo>
                        <a:pt x="267" y="74"/>
                      </a:lnTo>
                      <a:lnTo>
                        <a:pt x="243" y="85"/>
                      </a:lnTo>
                      <a:lnTo>
                        <a:pt x="225" y="93"/>
                      </a:lnTo>
                      <a:lnTo>
                        <a:pt x="207" y="101"/>
                      </a:lnTo>
                      <a:lnTo>
                        <a:pt x="189" y="108"/>
                      </a:lnTo>
                      <a:lnTo>
                        <a:pt x="171" y="116"/>
                      </a:lnTo>
                      <a:lnTo>
                        <a:pt x="153" y="122"/>
                      </a:lnTo>
                      <a:lnTo>
                        <a:pt x="135" y="128"/>
                      </a:lnTo>
                      <a:lnTo>
                        <a:pt x="117" y="132"/>
                      </a:lnTo>
                      <a:lnTo>
                        <a:pt x="96" y="138"/>
                      </a:lnTo>
                      <a:lnTo>
                        <a:pt x="78" y="141"/>
                      </a:lnTo>
                      <a:lnTo>
                        <a:pt x="57" y="145"/>
                      </a:lnTo>
                      <a:lnTo>
                        <a:pt x="39" y="147"/>
                      </a:lnTo>
                      <a:lnTo>
                        <a:pt x="21" y="151"/>
                      </a:lnTo>
                      <a:lnTo>
                        <a:pt x="0" y="153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38" name="Line 72">
                  <a:extLst>
                    <a:ext uri="{FF2B5EF4-FFF2-40B4-BE49-F238E27FC236}">
                      <a16:creationId xmlns:a16="http://schemas.microsoft.com/office/drawing/2014/main" id="{7A140F5C-3B7E-4C19-BD29-08F1228BD3E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47" y="2737"/>
                  <a:ext cx="71" cy="0"/>
                </a:xfrm>
                <a:prstGeom prst="line">
                  <a:avLst/>
                </a:prstGeom>
                <a:noFill/>
                <a:ln w="254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87" name="Group 73">
                <a:extLst>
                  <a:ext uri="{FF2B5EF4-FFF2-40B4-BE49-F238E27FC236}">
                    <a16:creationId xmlns:a16="http://schemas.microsoft.com/office/drawing/2014/main" id="{E011FDD8-D401-4608-9415-BC965B6B41A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16" y="2525"/>
                <a:ext cx="1345" cy="177"/>
                <a:chOff x="2916" y="2525"/>
                <a:chExt cx="1345" cy="177"/>
              </a:xfrm>
            </p:grpSpPr>
            <p:sp>
              <p:nvSpPr>
                <p:cNvPr id="133" name="Freeform 74">
                  <a:extLst>
                    <a:ext uri="{FF2B5EF4-FFF2-40B4-BE49-F238E27FC236}">
                      <a16:creationId xmlns:a16="http://schemas.microsoft.com/office/drawing/2014/main" id="{33E09373-E85F-4C12-8FF5-172DBA8198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16" y="2525"/>
                  <a:ext cx="626" cy="177"/>
                </a:xfrm>
                <a:custGeom>
                  <a:avLst/>
                  <a:gdLst>
                    <a:gd name="T0" fmla="*/ 0 w 626"/>
                    <a:gd name="T1" fmla="*/ 0 h 177"/>
                    <a:gd name="T2" fmla="*/ 18 w 626"/>
                    <a:gd name="T3" fmla="*/ 0 h 177"/>
                    <a:gd name="T4" fmla="*/ 36 w 626"/>
                    <a:gd name="T5" fmla="*/ 0 h 177"/>
                    <a:gd name="T6" fmla="*/ 54 w 626"/>
                    <a:gd name="T7" fmla="*/ 0 h 177"/>
                    <a:gd name="T8" fmla="*/ 75 w 626"/>
                    <a:gd name="T9" fmla="*/ 2 h 177"/>
                    <a:gd name="T10" fmla="*/ 90 w 626"/>
                    <a:gd name="T11" fmla="*/ 4 h 177"/>
                    <a:gd name="T12" fmla="*/ 111 w 626"/>
                    <a:gd name="T13" fmla="*/ 4 h 177"/>
                    <a:gd name="T14" fmla="*/ 129 w 626"/>
                    <a:gd name="T15" fmla="*/ 7 h 177"/>
                    <a:gd name="T16" fmla="*/ 144 w 626"/>
                    <a:gd name="T17" fmla="*/ 9 h 177"/>
                    <a:gd name="T18" fmla="*/ 161 w 626"/>
                    <a:gd name="T19" fmla="*/ 9 h 177"/>
                    <a:gd name="T20" fmla="*/ 182 w 626"/>
                    <a:gd name="T21" fmla="*/ 9 h 177"/>
                    <a:gd name="T22" fmla="*/ 206 w 626"/>
                    <a:gd name="T23" fmla="*/ 18 h 177"/>
                    <a:gd name="T24" fmla="*/ 212 w 626"/>
                    <a:gd name="T25" fmla="*/ 22 h 177"/>
                    <a:gd name="T26" fmla="*/ 236 w 626"/>
                    <a:gd name="T27" fmla="*/ 29 h 177"/>
                    <a:gd name="T28" fmla="*/ 251 w 626"/>
                    <a:gd name="T29" fmla="*/ 36 h 177"/>
                    <a:gd name="T30" fmla="*/ 269 w 626"/>
                    <a:gd name="T31" fmla="*/ 42 h 177"/>
                    <a:gd name="T32" fmla="*/ 290 w 626"/>
                    <a:gd name="T33" fmla="*/ 49 h 177"/>
                    <a:gd name="T34" fmla="*/ 308 w 626"/>
                    <a:gd name="T35" fmla="*/ 56 h 177"/>
                    <a:gd name="T36" fmla="*/ 323 w 626"/>
                    <a:gd name="T37" fmla="*/ 62 h 177"/>
                    <a:gd name="T38" fmla="*/ 341 w 626"/>
                    <a:gd name="T39" fmla="*/ 76 h 177"/>
                    <a:gd name="T40" fmla="*/ 359 w 626"/>
                    <a:gd name="T41" fmla="*/ 85 h 177"/>
                    <a:gd name="T42" fmla="*/ 383 w 626"/>
                    <a:gd name="T43" fmla="*/ 98 h 177"/>
                    <a:gd name="T44" fmla="*/ 401 w 626"/>
                    <a:gd name="T45" fmla="*/ 107 h 177"/>
                    <a:gd name="T46" fmla="*/ 419 w 626"/>
                    <a:gd name="T47" fmla="*/ 116 h 177"/>
                    <a:gd name="T48" fmla="*/ 437 w 626"/>
                    <a:gd name="T49" fmla="*/ 125 h 177"/>
                    <a:gd name="T50" fmla="*/ 455 w 626"/>
                    <a:gd name="T51" fmla="*/ 134 h 177"/>
                    <a:gd name="T52" fmla="*/ 472 w 626"/>
                    <a:gd name="T53" fmla="*/ 140 h 177"/>
                    <a:gd name="T54" fmla="*/ 490 w 626"/>
                    <a:gd name="T55" fmla="*/ 147 h 177"/>
                    <a:gd name="T56" fmla="*/ 508 w 626"/>
                    <a:gd name="T57" fmla="*/ 151 h 177"/>
                    <a:gd name="T58" fmla="*/ 529 w 626"/>
                    <a:gd name="T59" fmla="*/ 158 h 177"/>
                    <a:gd name="T60" fmla="*/ 547 w 626"/>
                    <a:gd name="T61" fmla="*/ 163 h 177"/>
                    <a:gd name="T62" fmla="*/ 568 w 626"/>
                    <a:gd name="T63" fmla="*/ 167 h 177"/>
                    <a:gd name="T64" fmla="*/ 586 w 626"/>
                    <a:gd name="T65" fmla="*/ 169 h 177"/>
                    <a:gd name="T66" fmla="*/ 604 w 626"/>
                    <a:gd name="T67" fmla="*/ 174 h 177"/>
                    <a:gd name="T68" fmla="*/ 625 w 626"/>
                    <a:gd name="T69" fmla="*/ 176 h 177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26" h="177">
                      <a:moveTo>
                        <a:pt x="0" y="0"/>
                      </a:moveTo>
                      <a:lnTo>
                        <a:pt x="18" y="0"/>
                      </a:lnTo>
                      <a:lnTo>
                        <a:pt x="36" y="0"/>
                      </a:lnTo>
                      <a:lnTo>
                        <a:pt x="54" y="0"/>
                      </a:lnTo>
                      <a:lnTo>
                        <a:pt x="75" y="2"/>
                      </a:lnTo>
                      <a:lnTo>
                        <a:pt x="90" y="4"/>
                      </a:lnTo>
                      <a:lnTo>
                        <a:pt x="111" y="4"/>
                      </a:lnTo>
                      <a:lnTo>
                        <a:pt x="129" y="7"/>
                      </a:lnTo>
                      <a:lnTo>
                        <a:pt x="144" y="9"/>
                      </a:lnTo>
                      <a:lnTo>
                        <a:pt x="161" y="9"/>
                      </a:lnTo>
                      <a:lnTo>
                        <a:pt x="182" y="9"/>
                      </a:lnTo>
                      <a:lnTo>
                        <a:pt x="206" y="18"/>
                      </a:lnTo>
                      <a:lnTo>
                        <a:pt x="212" y="22"/>
                      </a:lnTo>
                      <a:lnTo>
                        <a:pt x="236" y="29"/>
                      </a:lnTo>
                      <a:lnTo>
                        <a:pt x="251" y="36"/>
                      </a:lnTo>
                      <a:lnTo>
                        <a:pt x="269" y="42"/>
                      </a:lnTo>
                      <a:lnTo>
                        <a:pt x="290" y="49"/>
                      </a:lnTo>
                      <a:lnTo>
                        <a:pt x="308" y="56"/>
                      </a:lnTo>
                      <a:lnTo>
                        <a:pt x="323" y="62"/>
                      </a:lnTo>
                      <a:lnTo>
                        <a:pt x="341" y="76"/>
                      </a:lnTo>
                      <a:lnTo>
                        <a:pt x="359" y="85"/>
                      </a:lnTo>
                      <a:lnTo>
                        <a:pt x="383" y="98"/>
                      </a:lnTo>
                      <a:lnTo>
                        <a:pt x="401" y="107"/>
                      </a:lnTo>
                      <a:lnTo>
                        <a:pt x="419" y="116"/>
                      </a:lnTo>
                      <a:lnTo>
                        <a:pt x="437" y="125"/>
                      </a:lnTo>
                      <a:lnTo>
                        <a:pt x="455" y="134"/>
                      </a:lnTo>
                      <a:lnTo>
                        <a:pt x="472" y="140"/>
                      </a:lnTo>
                      <a:lnTo>
                        <a:pt x="490" y="147"/>
                      </a:lnTo>
                      <a:lnTo>
                        <a:pt x="508" y="151"/>
                      </a:lnTo>
                      <a:lnTo>
                        <a:pt x="529" y="158"/>
                      </a:lnTo>
                      <a:lnTo>
                        <a:pt x="547" y="163"/>
                      </a:lnTo>
                      <a:lnTo>
                        <a:pt x="568" y="167"/>
                      </a:lnTo>
                      <a:lnTo>
                        <a:pt x="586" y="169"/>
                      </a:lnTo>
                      <a:lnTo>
                        <a:pt x="604" y="174"/>
                      </a:lnTo>
                      <a:lnTo>
                        <a:pt x="625" y="176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34" name="Freeform 75">
                  <a:extLst>
                    <a:ext uri="{FF2B5EF4-FFF2-40B4-BE49-F238E27FC236}">
                      <a16:creationId xmlns:a16="http://schemas.microsoft.com/office/drawing/2014/main" id="{6AFE78D3-8B12-4350-B94D-AA3F1F5B6B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5" y="2525"/>
                  <a:ext cx="626" cy="177"/>
                </a:xfrm>
                <a:custGeom>
                  <a:avLst/>
                  <a:gdLst>
                    <a:gd name="T0" fmla="*/ 625 w 626"/>
                    <a:gd name="T1" fmla="*/ 0 h 177"/>
                    <a:gd name="T2" fmla="*/ 607 w 626"/>
                    <a:gd name="T3" fmla="*/ 0 h 177"/>
                    <a:gd name="T4" fmla="*/ 589 w 626"/>
                    <a:gd name="T5" fmla="*/ 0 h 177"/>
                    <a:gd name="T6" fmla="*/ 571 w 626"/>
                    <a:gd name="T7" fmla="*/ 0 h 177"/>
                    <a:gd name="T8" fmla="*/ 550 w 626"/>
                    <a:gd name="T9" fmla="*/ 2 h 177"/>
                    <a:gd name="T10" fmla="*/ 535 w 626"/>
                    <a:gd name="T11" fmla="*/ 4 h 177"/>
                    <a:gd name="T12" fmla="*/ 514 w 626"/>
                    <a:gd name="T13" fmla="*/ 4 h 177"/>
                    <a:gd name="T14" fmla="*/ 496 w 626"/>
                    <a:gd name="T15" fmla="*/ 7 h 177"/>
                    <a:gd name="T16" fmla="*/ 481 w 626"/>
                    <a:gd name="T17" fmla="*/ 9 h 177"/>
                    <a:gd name="T18" fmla="*/ 464 w 626"/>
                    <a:gd name="T19" fmla="*/ 9 h 177"/>
                    <a:gd name="T20" fmla="*/ 443 w 626"/>
                    <a:gd name="T21" fmla="*/ 9 h 177"/>
                    <a:gd name="T22" fmla="*/ 419 w 626"/>
                    <a:gd name="T23" fmla="*/ 18 h 177"/>
                    <a:gd name="T24" fmla="*/ 413 w 626"/>
                    <a:gd name="T25" fmla="*/ 22 h 177"/>
                    <a:gd name="T26" fmla="*/ 389 w 626"/>
                    <a:gd name="T27" fmla="*/ 29 h 177"/>
                    <a:gd name="T28" fmla="*/ 374 w 626"/>
                    <a:gd name="T29" fmla="*/ 36 h 177"/>
                    <a:gd name="T30" fmla="*/ 356 w 626"/>
                    <a:gd name="T31" fmla="*/ 42 h 177"/>
                    <a:gd name="T32" fmla="*/ 335 w 626"/>
                    <a:gd name="T33" fmla="*/ 49 h 177"/>
                    <a:gd name="T34" fmla="*/ 317 w 626"/>
                    <a:gd name="T35" fmla="*/ 56 h 177"/>
                    <a:gd name="T36" fmla="*/ 302 w 626"/>
                    <a:gd name="T37" fmla="*/ 62 h 177"/>
                    <a:gd name="T38" fmla="*/ 284 w 626"/>
                    <a:gd name="T39" fmla="*/ 76 h 177"/>
                    <a:gd name="T40" fmla="*/ 266 w 626"/>
                    <a:gd name="T41" fmla="*/ 85 h 177"/>
                    <a:gd name="T42" fmla="*/ 242 w 626"/>
                    <a:gd name="T43" fmla="*/ 98 h 177"/>
                    <a:gd name="T44" fmla="*/ 224 w 626"/>
                    <a:gd name="T45" fmla="*/ 107 h 177"/>
                    <a:gd name="T46" fmla="*/ 206 w 626"/>
                    <a:gd name="T47" fmla="*/ 116 h 177"/>
                    <a:gd name="T48" fmla="*/ 188 w 626"/>
                    <a:gd name="T49" fmla="*/ 125 h 177"/>
                    <a:gd name="T50" fmla="*/ 170 w 626"/>
                    <a:gd name="T51" fmla="*/ 134 h 177"/>
                    <a:gd name="T52" fmla="*/ 153 w 626"/>
                    <a:gd name="T53" fmla="*/ 140 h 177"/>
                    <a:gd name="T54" fmla="*/ 135 w 626"/>
                    <a:gd name="T55" fmla="*/ 147 h 177"/>
                    <a:gd name="T56" fmla="*/ 117 w 626"/>
                    <a:gd name="T57" fmla="*/ 151 h 177"/>
                    <a:gd name="T58" fmla="*/ 96 w 626"/>
                    <a:gd name="T59" fmla="*/ 158 h 177"/>
                    <a:gd name="T60" fmla="*/ 78 w 626"/>
                    <a:gd name="T61" fmla="*/ 163 h 177"/>
                    <a:gd name="T62" fmla="*/ 57 w 626"/>
                    <a:gd name="T63" fmla="*/ 167 h 177"/>
                    <a:gd name="T64" fmla="*/ 39 w 626"/>
                    <a:gd name="T65" fmla="*/ 169 h 177"/>
                    <a:gd name="T66" fmla="*/ 21 w 626"/>
                    <a:gd name="T67" fmla="*/ 174 h 177"/>
                    <a:gd name="T68" fmla="*/ 0 w 626"/>
                    <a:gd name="T69" fmla="*/ 176 h 177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26" h="177">
                      <a:moveTo>
                        <a:pt x="625" y="0"/>
                      </a:moveTo>
                      <a:lnTo>
                        <a:pt x="607" y="0"/>
                      </a:lnTo>
                      <a:lnTo>
                        <a:pt x="589" y="0"/>
                      </a:lnTo>
                      <a:lnTo>
                        <a:pt x="571" y="0"/>
                      </a:lnTo>
                      <a:lnTo>
                        <a:pt x="550" y="2"/>
                      </a:lnTo>
                      <a:lnTo>
                        <a:pt x="535" y="4"/>
                      </a:lnTo>
                      <a:lnTo>
                        <a:pt x="514" y="4"/>
                      </a:lnTo>
                      <a:lnTo>
                        <a:pt x="496" y="7"/>
                      </a:lnTo>
                      <a:lnTo>
                        <a:pt x="481" y="9"/>
                      </a:lnTo>
                      <a:lnTo>
                        <a:pt x="464" y="9"/>
                      </a:lnTo>
                      <a:lnTo>
                        <a:pt x="443" y="9"/>
                      </a:lnTo>
                      <a:lnTo>
                        <a:pt x="419" y="18"/>
                      </a:lnTo>
                      <a:lnTo>
                        <a:pt x="413" y="22"/>
                      </a:lnTo>
                      <a:lnTo>
                        <a:pt x="389" y="29"/>
                      </a:lnTo>
                      <a:lnTo>
                        <a:pt x="374" y="36"/>
                      </a:lnTo>
                      <a:lnTo>
                        <a:pt x="356" y="42"/>
                      </a:lnTo>
                      <a:lnTo>
                        <a:pt x="335" y="49"/>
                      </a:lnTo>
                      <a:lnTo>
                        <a:pt x="317" y="56"/>
                      </a:lnTo>
                      <a:lnTo>
                        <a:pt x="302" y="62"/>
                      </a:lnTo>
                      <a:lnTo>
                        <a:pt x="284" y="76"/>
                      </a:lnTo>
                      <a:lnTo>
                        <a:pt x="266" y="85"/>
                      </a:lnTo>
                      <a:lnTo>
                        <a:pt x="242" y="98"/>
                      </a:lnTo>
                      <a:lnTo>
                        <a:pt x="224" y="107"/>
                      </a:lnTo>
                      <a:lnTo>
                        <a:pt x="206" y="116"/>
                      </a:lnTo>
                      <a:lnTo>
                        <a:pt x="188" y="125"/>
                      </a:lnTo>
                      <a:lnTo>
                        <a:pt x="170" y="134"/>
                      </a:lnTo>
                      <a:lnTo>
                        <a:pt x="153" y="140"/>
                      </a:lnTo>
                      <a:lnTo>
                        <a:pt x="135" y="147"/>
                      </a:lnTo>
                      <a:lnTo>
                        <a:pt x="117" y="151"/>
                      </a:lnTo>
                      <a:lnTo>
                        <a:pt x="96" y="158"/>
                      </a:lnTo>
                      <a:lnTo>
                        <a:pt x="78" y="163"/>
                      </a:lnTo>
                      <a:lnTo>
                        <a:pt x="57" y="167"/>
                      </a:lnTo>
                      <a:lnTo>
                        <a:pt x="39" y="169"/>
                      </a:lnTo>
                      <a:lnTo>
                        <a:pt x="21" y="174"/>
                      </a:lnTo>
                      <a:lnTo>
                        <a:pt x="0" y="176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35" name="Line 76">
                  <a:extLst>
                    <a:ext uri="{FF2B5EF4-FFF2-40B4-BE49-F238E27FC236}">
                      <a16:creationId xmlns:a16="http://schemas.microsoft.com/office/drawing/2014/main" id="{CE487504-38F1-4AB7-B84E-0C99EA15C4E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53" y="2701"/>
                  <a:ext cx="66" cy="0"/>
                </a:xfrm>
                <a:prstGeom prst="line">
                  <a:avLst/>
                </a:prstGeom>
                <a:noFill/>
                <a:ln w="254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88" name="Group 77">
                <a:extLst>
                  <a:ext uri="{FF2B5EF4-FFF2-40B4-BE49-F238E27FC236}">
                    <a16:creationId xmlns:a16="http://schemas.microsoft.com/office/drawing/2014/main" id="{8836746A-2F3C-4F4F-B670-B35C875496A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28" y="2465"/>
                <a:ext cx="1321" cy="196"/>
                <a:chOff x="2928" y="2465"/>
                <a:chExt cx="1321" cy="196"/>
              </a:xfrm>
            </p:grpSpPr>
            <p:sp>
              <p:nvSpPr>
                <p:cNvPr id="130" name="Freeform 78">
                  <a:extLst>
                    <a:ext uri="{FF2B5EF4-FFF2-40B4-BE49-F238E27FC236}">
                      <a16:creationId xmlns:a16="http://schemas.microsoft.com/office/drawing/2014/main" id="{D06E87B9-FE47-40B7-A41C-36C5BCD87A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28" y="2465"/>
                  <a:ext cx="614" cy="196"/>
                </a:xfrm>
                <a:custGeom>
                  <a:avLst/>
                  <a:gdLst>
                    <a:gd name="T0" fmla="*/ 0 w 614"/>
                    <a:gd name="T1" fmla="*/ 0 h 196"/>
                    <a:gd name="T2" fmla="*/ 18 w 614"/>
                    <a:gd name="T3" fmla="*/ 0 h 196"/>
                    <a:gd name="T4" fmla="*/ 35 w 614"/>
                    <a:gd name="T5" fmla="*/ 0 h 196"/>
                    <a:gd name="T6" fmla="*/ 53 w 614"/>
                    <a:gd name="T7" fmla="*/ 0 h 196"/>
                    <a:gd name="T8" fmla="*/ 73 w 614"/>
                    <a:gd name="T9" fmla="*/ 2 h 196"/>
                    <a:gd name="T10" fmla="*/ 88 w 614"/>
                    <a:gd name="T11" fmla="*/ 5 h 196"/>
                    <a:gd name="T12" fmla="*/ 109 w 614"/>
                    <a:gd name="T13" fmla="*/ 5 h 196"/>
                    <a:gd name="T14" fmla="*/ 126 w 614"/>
                    <a:gd name="T15" fmla="*/ 7 h 196"/>
                    <a:gd name="T16" fmla="*/ 141 w 614"/>
                    <a:gd name="T17" fmla="*/ 10 h 196"/>
                    <a:gd name="T18" fmla="*/ 158 w 614"/>
                    <a:gd name="T19" fmla="*/ 10 h 196"/>
                    <a:gd name="T20" fmla="*/ 179 w 614"/>
                    <a:gd name="T21" fmla="*/ 10 h 196"/>
                    <a:gd name="T22" fmla="*/ 202 w 614"/>
                    <a:gd name="T23" fmla="*/ 20 h 196"/>
                    <a:gd name="T24" fmla="*/ 208 w 614"/>
                    <a:gd name="T25" fmla="*/ 25 h 196"/>
                    <a:gd name="T26" fmla="*/ 232 w 614"/>
                    <a:gd name="T27" fmla="*/ 32 h 196"/>
                    <a:gd name="T28" fmla="*/ 246 w 614"/>
                    <a:gd name="T29" fmla="*/ 39 h 196"/>
                    <a:gd name="T30" fmla="*/ 264 w 614"/>
                    <a:gd name="T31" fmla="*/ 47 h 196"/>
                    <a:gd name="T32" fmla="*/ 285 w 614"/>
                    <a:gd name="T33" fmla="*/ 54 h 196"/>
                    <a:gd name="T34" fmla="*/ 302 w 614"/>
                    <a:gd name="T35" fmla="*/ 62 h 196"/>
                    <a:gd name="T36" fmla="*/ 317 w 614"/>
                    <a:gd name="T37" fmla="*/ 69 h 196"/>
                    <a:gd name="T38" fmla="*/ 334 w 614"/>
                    <a:gd name="T39" fmla="*/ 84 h 196"/>
                    <a:gd name="T40" fmla="*/ 352 w 614"/>
                    <a:gd name="T41" fmla="*/ 94 h 196"/>
                    <a:gd name="T42" fmla="*/ 375 w 614"/>
                    <a:gd name="T43" fmla="*/ 109 h 196"/>
                    <a:gd name="T44" fmla="*/ 393 w 614"/>
                    <a:gd name="T45" fmla="*/ 118 h 196"/>
                    <a:gd name="T46" fmla="*/ 411 w 614"/>
                    <a:gd name="T47" fmla="*/ 128 h 196"/>
                    <a:gd name="T48" fmla="*/ 428 w 614"/>
                    <a:gd name="T49" fmla="*/ 138 h 196"/>
                    <a:gd name="T50" fmla="*/ 446 w 614"/>
                    <a:gd name="T51" fmla="*/ 148 h 196"/>
                    <a:gd name="T52" fmla="*/ 463 w 614"/>
                    <a:gd name="T53" fmla="*/ 156 h 196"/>
                    <a:gd name="T54" fmla="*/ 481 w 614"/>
                    <a:gd name="T55" fmla="*/ 163 h 196"/>
                    <a:gd name="T56" fmla="*/ 499 w 614"/>
                    <a:gd name="T57" fmla="*/ 168 h 196"/>
                    <a:gd name="T58" fmla="*/ 519 w 614"/>
                    <a:gd name="T59" fmla="*/ 175 h 196"/>
                    <a:gd name="T60" fmla="*/ 537 w 614"/>
                    <a:gd name="T61" fmla="*/ 180 h 196"/>
                    <a:gd name="T62" fmla="*/ 557 w 614"/>
                    <a:gd name="T63" fmla="*/ 185 h 196"/>
                    <a:gd name="T64" fmla="*/ 575 w 614"/>
                    <a:gd name="T65" fmla="*/ 188 h 196"/>
                    <a:gd name="T66" fmla="*/ 592 w 614"/>
                    <a:gd name="T67" fmla="*/ 193 h 196"/>
                    <a:gd name="T68" fmla="*/ 613 w 614"/>
                    <a:gd name="T69" fmla="*/ 195 h 19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14" h="196">
                      <a:moveTo>
                        <a:pt x="0" y="0"/>
                      </a:moveTo>
                      <a:lnTo>
                        <a:pt x="18" y="0"/>
                      </a:lnTo>
                      <a:lnTo>
                        <a:pt x="35" y="0"/>
                      </a:lnTo>
                      <a:lnTo>
                        <a:pt x="53" y="0"/>
                      </a:lnTo>
                      <a:lnTo>
                        <a:pt x="73" y="2"/>
                      </a:lnTo>
                      <a:lnTo>
                        <a:pt x="88" y="5"/>
                      </a:lnTo>
                      <a:lnTo>
                        <a:pt x="109" y="5"/>
                      </a:lnTo>
                      <a:lnTo>
                        <a:pt x="126" y="7"/>
                      </a:lnTo>
                      <a:lnTo>
                        <a:pt x="141" y="10"/>
                      </a:lnTo>
                      <a:lnTo>
                        <a:pt x="158" y="10"/>
                      </a:lnTo>
                      <a:lnTo>
                        <a:pt x="179" y="10"/>
                      </a:lnTo>
                      <a:lnTo>
                        <a:pt x="202" y="20"/>
                      </a:lnTo>
                      <a:lnTo>
                        <a:pt x="208" y="25"/>
                      </a:lnTo>
                      <a:lnTo>
                        <a:pt x="232" y="32"/>
                      </a:lnTo>
                      <a:lnTo>
                        <a:pt x="246" y="39"/>
                      </a:lnTo>
                      <a:lnTo>
                        <a:pt x="264" y="47"/>
                      </a:lnTo>
                      <a:lnTo>
                        <a:pt x="285" y="54"/>
                      </a:lnTo>
                      <a:lnTo>
                        <a:pt x="302" y="62"/>
                      </a:lnTo>
                      <a:lnTo>
                        <a:pt x="317" y="69"/>
                      </a:lnTo>
                      <a:lnTo>
                        <a:pt x="334" y="84"/>
                      </a:lnTo>
                      <a:lnTo>
                        <a:pt x="352" y="94"/>
                      </a:lnTo>
                      <a:lnTo>
                        <a:pt x="375" y="109"/>
                      </a:lnTo>
                      <a:lnTo>
                        <a:pt x="393" y="118"/>
                      </a:lnTo>
                      <a:lnTo>
                        <a:pt x="411" y="128"/>
                      </a:lnTo>
                      <a:lnTo>
                        <a:pt x="428" y="138"/>
                      </a:lnTo>
                      <a:lnTo>
                        <a:pt x="446" y="148"/>
                      </a:lnTo>
                      <a:lnTo>
                        <a:pt x="463" y="156"/>
                      </a:lnTo>
                      <a:lnTo>
                        <a:pt x="481" y="163"/>
                      </a:lnTo>
                      <a:lnTo>
                        <a:pt x="499" y="168"/>
                      </a:lnTo>
                      <a:lnTo>
                        <a:pt x="519" y="175"/>
                      </a:lnTo>
                      <a:lnTo>
                        <a:pt x="537" y="180"/>
                      </a:lnTo>
                      <a:lnTo>
                        <a:pt x="557" y="185"/>
                      </a:lnTo>
                      <a:lnTo>
                        <a:pt x="575" y="188"/>
                      </a:lnTo>
                      <a:lnTo>
                        <a:pt x="592" y="193"/>
                      </a:lnTo>
                      <a:lnTo>
                        <a:pt x="613" y="195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31" name="Freeform 79">
                  <a:extLst>
                    <a:ext uri="{FF2B5EF4-FFF2-40B4-BE49-F238E27FC236}">
                      <a16:creationId xmlns:a16="http://schemas.microsoft.com/office/drawing/2014/main" id="{358B0517-29DC-4E1B-8C86-88B1F692D1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5" y="2465"/>
                  <a:ext cx="614" cy="196"/>
                </a:xfrm>
                <a:custGeom>
                  <a:avLst/>
                  <a:gdLst>
                    <a:gd name="T0" fmla="*/ 613 w 614"/>
                    <a:gd name="T1" fmla="*/ 0 h 196"/>
                    <a:gd name="T2" fmla="*/ 595 w 614"/>
                    <a:gd name="T3" fmla="*/ 0 h 196"/>
                    <a:gd name="T4" fmla="*/ 578 w 614"/>
                    <a:gd name="T5" fmla="*/ 0 h 196"/>
                    <a:gd name="T6" fmla="*/ 560 w 614"/>
                    <a:gd name="T7" fmla="*/ 0 h 196"/>
                    <a:gd name="T8" fmla="*/ 540 w 614"/>
                    <a:gd name="T9" fmla="*/ 2 h 196"/>
                    <a:gd name="T10" fmla="*/ 525 w 614"/>
                    <a:gd name="T11" fmla="*/ 5 h 196"/>
                    <a:gd name="T12" fmla="*/ 504 w 614"/>
                    <a:gd name="T13" fmla="*/ 5 h 196"/>
                    <a:gd name="T14" fmla="*/ 487 w 614"/>
                    <a:gd name="T15" fmla="*/ 7 h 196"/>
                    <a:gd name="T16" fmla="*/ 472 w 614"/>
                    <a:gd name="T17" fmla="*/ 10 h 196"/>
                    <a:gd name="T18" fmla="*/ 455 w 614"/>
                    <a:gd name="T19" fmla="*/ 10 h 196"/>
                    <a:gd name="T20" fmla="*/ 434 w 614"/>
                    <a:gd name="T21" fmla="*/ 10 h 196"/>
                    <a:gd name="T22" fmla="*/ 411 w 614"/>
                    <a:gd name="T23" fmla="*/ 20 h 196"/>
                    <a:gd name="T24" fmla="*/ 405 w 614"/>
                    <a:gd name="T25" fmla="*/ 25 h 196"/>
                    <a:gd name="T26" fmla="*/ 381 w 614"/>
                    <a:gd name="T27" fmla="*/ 32 h 196"/>
                    <a:gd name="T28" fmla="*/ 367 w 614"/>
                    <a:gd name="T29" fmla="*/ 39 h 196"/>
                    <a:gd name="T30" fmla="*/ 349 w 614"/>
                    <a:gd name="T31" fmla="*/ 47 h 196"/>
                    <a:gd name="T32" fmla="*/ 328 w 614"/>
                    <a:gd name="T33" fmla="*/ 54 h 196"/>
                    <a:gd name="T34" fmla="*/ 311 w 614"/>
                    <a:gd name="T35" fmla="*/ 62 h 196"/>
                    <a:gd name="T36" fmla="*/ 296 w 614"/>
                    <a:gd name="T37" fmla="*/ 69 h 196"/>
                    <a:gd name="T38" fmla="*/ 279 w 614"/>
                    <a:gd name="T39" fmla="*/ 84 h 196"/>
                    <a:gd name="T40" fmla="*/ 261 w 614"/>
                    <a:gd name="T41" fmla="*/ 94 h 196"/>
                    <a:gd name="T42" fmla="*/ 238 w 614"/>
                    <a:gd name="T43" fmla="*/ 109 h 196"/>
                    <a:gd name="T44" fmla="*/ 220 w 614"/>
                    <a:gd name="T45" fmla="*/ 118 h 196"/>
                    <a:gd name="T46" fmla="*/ 202 w 614"/>
                    <a:gd name="T47" fmla="*/ 128 h 196"/>
                    <a:gd name="T48" fmla="*/ 185 w 614"/>
                    <a:gd name="T49" fmla="*/ 138 h 196"/>
                    <a:gd name="T50" fmla="*/ 167 w 614"/>
                    <a:gd name="T51" fmla="*/ 148 h 196"/>
                    <a:gd name="T52" fmla="*/ 150 w 614"/>
                    <a:gd name="T53" fmla="*/ 156 h 196"/>
                    <a:gd name="T54" fmla="*/ 132 w 614"/>
                    <a:gd name="T55" fmla="*/ 163 h 196"/>
                    <a:gd name="T56" fmla="*/ 114 w 614"/>
                    <a:gd name="T57" fmla="*/ 168 h 196"/>
                    <a:gd name="T58" fmla="*/ 94 w 614"/>
                    <a:gd name="T59" fmla="*/ 175 h 196"/>
                    <a:gd name="T60" fmla="*/ 76 w 614"/>
                    <a:gd name="T61" fmla="*/ 180 h 196"/>
                    <a:gd name="T62" fmla="*/ 56 w 614"/>
                    <a:gd name="T63" fmla="*/ 185 h 196"/>
                    <a:gd name="T64" fmla="*/ 38 w 614"/>
                    <a:gd name="T65" fmla="*/ 188 h 196"/>
                    <a:gd name="T66" fmla="*/ 21 w 614"/>
                    <a:gd name="T67" fmla="*/ 193 h 196"/>
                    <a:gd name="T68" fmla="*/ 0 w 614"/>
                    <a:gd name="T69" fmla="*/ 195 h 19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14" h="196">
                      <a:moveTo>
                        <a:pt x="613" y="0"/>
                      </a:moveTo>
                      <a:lnTo>
                        <a:pt x="595" y="0"/>
                      </a:lnTo>
                      <a:lnTo>
                        <a:pt x="578" y="0"/>
                      </a:lnTo>
                      <a:lnTo>
                        <a:pt x="560" y="0"/>
                      </a:lnTo>
                      <a:lnTo>
                        <a:pt x="540" y="2"/>
                      </a:lnTo>
                      <a:lnTo>
                        <a:pt x="525" y="5"/>
                      </a:lnTo>
                      <a:lnTo>
                        <a:pt x="504" y="5"/>
                      </a:lnTo>
                      <a:lnTo>
                        <a:pt x="487" y="7"/>
                      </a:lnTo>
                      <a:lnTo>
                        <a:pt x="472" y="10"/>
                      </a:lnTo>
                      <a:lnTo>
                        <a:pt x="455" y="10"/>
                      </a:lnTo>
                      <a:lnTo>
                        <a:pt x="434" y="10"/>
                      </a:lnTo>
                      <a:lnTo>
                        <a:pt x="411" y="20"/>
                      </a:lnTo>
                      <a:lnTo>
                        <a:pt x="405" y="25"/>
                      </a:lnTo>
                      <a:lnTo>
                        <a:pt x="381" y="32"/>
                      </a:lnTo>
                      <a:lnTo>
                        <a:pt x="367" y="39"/>
                      </a:lnTo>
                      <a:lnTo>
                        <a:pt x="349" y="47"/>
                      </a:lnTo>
                      <a:lnTo>
                        <a:pt x="328" y="54"/>
                      </a:lnTo>
                      <a:lnTo>
                        <a:pt x="311" y="62"/>
                      </a:lnTo>
                      <a:lnTo>
                        <a:pt x="296" y="69"/>
                      </a:lnTo>
                      <a:lnTo>
                        <a:pt x="279" y="84"/>
                      </a:lnTo>
                      <a:lnTo>
                        <a:pt x="261" y="94"/>
                      </a:lnTo>
                      <a:lnTo>
                        <a:pt x="238" y="109"/>
                      </a:lnTo>
                      <a:lnTo>
                        <a:pt x="220" y="118"/>
                      </a:lnTo>
                      <a:lnTo>
                        <a:pt x="202" y="128"/>
                      </a:lnTo>
                      <a:lnTo>
                        <a:pt x="185" y="138"/>
                      </a:lnTo>
                      <a:lnTo>
                        <a:pt x="167" y="148"/>
                      </a:lnTo>
                      <a:lnTo>
                        <a:pt x="150" y="156"/>
                      </a:lnTo>
                      <a:lnTo>
                        <a:pt x="132" y="163"/>
                      </a:lnTo>
                      <a:lnTo>
                        <a:pt x="114" y="168"/>
                      </a:lnTo>
                      <a:lnTo>
                        <a:pt x="94" y="175"/>
                      </a:lnTo>
                      <a:lnTo>
                        <a:pt x="76" y="180"/>
                      </a:lnTo>
                      <a:lnTo>
                        <a:pt x="56" y="185"/>
                      </a:lnTo>
                      <a:lnTo>
                        <a:pt x="38" y="188"/>
                      </a:lnTo>
                      <a:lnTo>
                        <a:pt x="21" y="193"/>
                      </a:lnTo>
                      <a:lnTo>
                        <a:pt x="0" y="195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32" name="Line 80">
                  <a:extLst>
                    <a:ext uri="{FF2B5EF4-FFF2-40B4-BE49-F238E27FC236}">
                      <a16:creationId xmlns:a16="http://schemas.microsoft.com/office/drawing/2014/main" id="{0D08FED6-EF00-49D6-BD2D-A98A7FCEF8B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54" y="2660"/>
                  <a:ext cx="67" cy="0"/>
                </a:xfrm>
                <a:prstGeom prst="line">
                  <a:avLst/>
                </a:prstGeom>
                <a:noFill/>
                <a:ln w="254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89" name="Group 81">
                <a:extLst>
                  <a:ext uri="{FF2B5EF4-FFF2-40B4-BE49-F238E27FC236}">
                    <a16:creationId xmlns:a16="http://schemas.microsoft.com/office/drawing/2014/main" id="{1BFC754A-0112-454E-9BBE-1663A73B1CD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95" y="2637"/>
                <a:ext cx="1366" cy="134"/>
                <a:chOff x="2895" y="2637"/>
                <a:chExt cx="1366" cy="134"/>
              </a:xfrm>
            </p:grpSpPr>
            <p:sp>
              <p:nvSpPr>
                <p:cNvPr id="127" name="Freeform 82">
                  <a:extLst>
                    <a:ext uri="{FF2B5EF4-FFF2-40B4-BE49-F238E27FC236}">
                      <a16:creationId xmlns:a16="http://schemas.microsoft.com/office/drawing/2014/main" id="{72E0B412-7EAE-45E2-A6AB-649E7ACD83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95" y="2637"/>
                  <a:ext cx="634" cy="134"/>
                </a:xfrm>
                <a:custGeom>
                  <a:avLst/>
                  <a:gdLst>
                    <a:gd name="T0" fmla="*/ 0 w 634"/>
                    <a:gd name="T1" fmla="*/ 0 h 134"/>
                    <a:gd name="T2" fmla="*/ 18 w 634"/>
                    <a:gd name="T3" fmla="*/ 0 h 134"/>
                    <a:gd name="T4" fmla="*/ 36 w 634"/>
                    <a:gd name="T5" fmla="*/ 0 h 134"/>
                    <a:gd name="T6" fmla="*/ 55 w 634"/>
                    <a:gd name="T7" fmla="*/ 0 h 134"/>
                    <a:gd name="T8" fmla="*/ 76 w 634"/>
                    <a:gd name="T9" fmla="*/ 2 h 134"/>
                    <a:gd name="T10" fmla="*/ 91 w 634"/>
                    <a:gd name="T11" fmla="*/ 3 h 134"/>
                    <a:gd name="T12" fmla="*/ 112 w 634"/>
                    <a:gd name="T13" fmla="*/ 3 h 134"/>
                    <a:gd name="T14" fmla="*/ 130 w 634"/>
                    <a:gd name="T15" fmla="*/ 5 h 134"/>
                    <a:gd name="T16" fmla="*/ 145 w 634"/>
                    <a:gd name="T17" fmla="*/ 7 h 134"/>
                    <a:gd name="T18" fmla="*/ 164 w 634"/>
                    <a:gd name="T19" fmla="*/ 7 h 134"/>
                    <a:gd name="T20" fmla="*/ 185 w 634"/>
                    <a:gd name="T21" fmla="*/ 7 h 134"/>
                    <a:gd name="T22" fmla="*/ 209 w 634"/>
                    <a:gd name="T23" fmla="*/ 13 h 134"/>
                    <a:gd name="T24" fmla="*/ 215 w 634"/>
                    <a:gd name="T25" fmla="*/ 17 h 134"/>
                    <a:gd name="T26" fmla="*/ 239 w 634"/>
                    <a:gd name="T27" fmla="*/ 22 h 134"/>
                    <a:gd name="T28" fmla="*/ 254 w 634"/>
                    <a:gd name="T29" fmla="*/ 27 h 134"/>
                    <a:gd name="T30" fmla="*/ 273 w 634"/>
                    <a:gd name="T31" fmla="*/ 32 h 134"/>
                    <a:gd name="T32" fmla="*/ 294 w 634"/>
                    <a:gd name="T33" fmla="*/ 37 h 134"/>
                    <a:gd name="T34" fmla="*/ 312 w 634"/>
                    <a:gd name="T35" fmla="*/ 42 h 134"/>
                    <a:gd name="T36" fmla="*/ 327 w 634"/>
                    <a:gd name="T37" fmla="*/ 47 h 134"/>
                    <a:gd name="T38" fmla="*/ 345 w 634"/>
                    <a:gd name="T39" fmla="*/ 57 h 134"/>
                    <a:gd name="T40" fmla="*/ 363 w 634"/>
                    <a:gd name="T41" fmla="*/ 64 h 134"/>
                    <a:gd name="T42" fmla="*/ 388 w 634"/>
                    <a:gd name="T43" fmla="*/ 74 h 134"/>
                    <a:gd name="T44" fmla="*/ 406 w 634"/>
                    <a:gd name="T45" fmla="*/ 81 h 134"/>
                    <a:gd name="T46" fmla="*/ 424 w 634"/>
                    <a:gd name="T47" fmla="*/ 88 h 134"/>
                    <a:gd name="T48" fmla="*/ 442 w 634"/>
                    <a:gd name="T49" fmla="*/ 94 h 134"/>
                    <a:gd name="T50" fmla="*/ 460 w 634"/>
                    <a:gd name="T51" fmla="*/ 101 h 134"/>
                    <a:gd name="T52" fmla="*/ 479 w 634"/>
                    <a:gd name="T53" fmla="*/ 106 h 134"/>
                    <a:gd name="T54" fmla="*/ 497 w 634"/>
                    <a:gd name="T55" fmla="*/ 111 h 134"/>
                    <a:gd name="T56" fmla="*/ 515 w 634"/>
                    <a:gd name="T57" fmla="*/ 114 h 134"/>
                    <a:gd name="T58" fmla="*/ 536 w 634"/>
                    <a:gd name="T59" fmla="*/ 120 h 134"/>
                    <a:gd name="T60" fmla="*/ 554 w 634"/>
                    <a:gd name="T61" fmla="*/ 123 h 134"/>
                    <a:gd name="T62" fmla="*/ 575 w 634"/>
                    <a:gd name="T63" fmla="*/ 126 h 134"/>
                    <a:gd name="T64" fmla="*/ 594 w 634"/>
                    <a:gd name="T65" fmla="*/ 128 h 134"/>
                    <a:gd name="T66" fmla="*/ 612 w 634"/>
                    <a:gd name="T67" fmla="*/ 131 h 134"/>
                    <a:gd name="T68" fmla="*/ 633 w 634"/>
                    <a:gd name="T69" fmla="*/ 133 h 134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34" h="134">
                      <a:moveTo>
                        <a:pt x="0" y="0"/>
                      </a:moveTo>
                      <a:lnTo>
                        <a:pt x="18" y="0"/>
                      </a:lnTo>
                      <a:lnTo>
                        <a:pt x="36" y="0"/>
                      </a:lnTo>
                      <a:lnTo>
                        <a:pt x="55" y="0"/>
                      </a:lnTo>
                      <a:lnTo>
                        <a:pt x="76" y="2"/>
                      </a:lnTo>
                      <a:lnTo>
                        <a:pt x="91" y="3"/>
                      </a:lnTo>
                      <a:lnTo>
                        <a:pt x="112" y="3"/>
                      </a:lnTo>
                      <a:lnTo>
                        <a:pt x="130" y="5"/>
                      </a:lnTo>
                      <a:lnTo>
                        <a:pt x="145" y="7"/>
                      </a:lnTo>
                      <a:lnTo>
                        <a:pt x="164" y="7"/>
                      </a:lnTo>
                      <a:lnTo>
                        <a:pt x="185" y="7"/>
                      </a:lnTo>
                      <a:lnTo>
                        <a:pt x="209" y="13"/>
                      </a:lnTo>
                      <a:lnTo>
                        <a:pt x="215" y="17"/>
                      </a:lnTo>
                      <a:lnTo>
                        <a:pt x="239" y="22"/>
                      </a:lnTo>
                      <a:lnTo>
                        <a:pt x="254" y="27"/>
                      </a:lnTo>
                      <a:lnTo>
                        <a:pt x="273" y="32"/>
                      </a:lnTo>
                      <a:lnTo>
                        <a:pt x="294" y="37"/>
                      </a:lnTo>
                      <a:lnTo>
                        <a:pt x="312" y="42"/>
                      </a:lnTo>
                      <a:lnTo>
                        <a:pt x="327" y="47"/>
                      </a:lnTo>
                      <a:lnTo>
                        <a:pt x="345" y="57"/>
                      </a:lnTo>
                      <a:lnTo>
                        <a:pt x="363" y="64"/>
                      </a:lnTo>
                      <a:lnTo>
                        <a:pt x="388" y="74"/>
                      </a:lnTo>
                      <a:lnTo>
                        <a:pt x="406" y="81"/>
                      </a:lnTo>
                      <a:lnTo>
                        <a:pt x="424" y="88"/>
                      </a:lnTo>
                      <a:lnTo>
                        <a:pt x="442" y="94"/>
                      </a:lnTo>
                      <a:lnTo>
                        <a:pt x="460" y="101"/>
                      </a:lnTo>
                      <a:lnTo>
                        <a:pt x="479" y="106"/>
                      </a:lnTo>
                      <a:lnTo>
                        <a:pt x="497" y="111"/>
                      </a:lnTo>
                      <a:lnTo>
                        <a:pt x="515" y="114"/>
                      </a:lnTo>
                      <a:lnTo>
                        <a:pt x="536" y="120"/>
                      </a:lnTo>
                      <a:lnTo>
                        <a:pt x="554" y="123"/>
                      </a:lnTo>
                      <a:lnTo>
                        <a:pt x="575" y="126"/>
                      </a:lnTo>
                      <a:lnTo>
                        <a:pt x="594" y="128"/>
                      </a:lnTo>
                      <a:lnTo>
                        <a:pt x="612" y="131"/>
                      </a:lnTo>
                      <a:lnTo>
                        <a:pt x="633" y="133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8" name="Freeform 83">
                  <a:extLst>
                    <a:ext uri="{FF2B5EF4-FFF2-40B4-BE49-F238E27FC236}">
                      <a16:creationId xmlns:a16="http://schemas.microsoft.com/office/drawing/2014/main" id="{5E34C46E-5308-4281-AEFF-E2E6898903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27" y="2637"/>
                  <a:ext cx="634" cy="134"/>
                </a:xfrm>
                <a:custGeom>
                  <a:avLst/>
                  <a:gdLst>
                    <a:gd name="T0" fmla="*/ 633 w 634"/>
                    <a:gd name="T1" fmla="*/ 0 h 134"/>
                    <a:gd name="T2" fmla="*/ 615 w 634"/>
                    <a:gd name="T3" fmla="*/ 0 h 134"/>
                    <a:gd name="T4" fmla="*/ 597 w 634"/>
                    <a:gd name="T5" fmla="*/ 0 h 134"/>
                    <a:gd name="T6" fmla="*/ 578 w 634"/>
                    <a:gd name="T7" fmla="*/ 0 h 134"/>
                    <a:gd name="T8" fmla="*/ 557 w 634"/>
                    <a:gd name="T9" fmla="*/ 2 h 134"/>
                    <a:gd name="T10" fmla="*/ 542 w 634"/>
                    <a:gd name="T11" fmla="*/ 3 h 134"/>
                    <a:gd name="T12" fmla="*/ 521 w 634"/>
                    <a:gd name="T13" fmla="*/ 3 h 134"/>
                    <a:gd name="T14" fmla="*/ 503 w 634"/>
                    <a:gd name="T15" fmla="*/ 5 h 134"/>
                    <a:gd name="T16" fmla="*/ 488 w 634"/>
                    <a:gd name="T17" fmla="*/ 7 h 134"/>
                    <a:gd name="T18" fmla="*/ 469 w 634"/>
                    <a:gd name="T19" fmla="*/ 7 h 134"/>
                    <a:gd name="T20" fmla="*/ 448 w 634"/>
                    <a:gd name="T21" fmla="*/ 7 h 134"/>
                    <a:gd name="T22" fmla="*/ 424 w 634"/>
                    <a:gd name="T23" fmla="*/ 13 h 134"/>
                    <a:gd name="T24" fmla="*/ 418 w 634"/>
                    <a:gd name="T25" fmla="*/ 17 h 134"/>
                    <a:gd name="T26" fmla="*/ 394 w 634"/>
                    <a:gd name="T27" fmla="*/ 22 h 134"/>
                    <a:gd name="T28" fmla="*/ 379 w 634"/>
                    <a:gd name="T29" fmla="*/ 27 h 134"/>
                    <a:gd name="T30" fmla="*/ 360 w 634"/>
                    <a:gd name="T31" fmla="*/ 32 h 134"/>
                    <a:gd name="T32" fmla="*/ 339 w 634"/>
                    <a:gd name="T33" fmla="*/ 37 h 134"/>
                    <a:gd name="T34" fmla="*/ 321 w 634"/>
                    <a:gd name="T35" fmla="*/ 42 h 134"/>
                    <a:gd name="T36" fmla="*/ 306 w 634"/>
                    <a:gd name="T37" fmla="*/ 47 h 134"/>
                    <a:gd name="T38" fmla="*/ 288 w 634"/>
                    <a:gd name="T39" fmla="*/ 57 h 134"/>
                    <a:gd name="T40" fmla="*/ 270 w 634"/>
                    <a:gd name="T41" fmla="*/ 64 h 134"/>
                    <a:gd name="T42" fmla="*/ 245 w 634"/>
                    <a:gd name="T43" fmla="*/ 74 h 134"/>
                    <a:gd name="T44" fmla="*/ 227 w 634"/>
                    <a:gd name="T45" fmla="*/ 81 h 134"/>
                    <a:gd name="T46" fmla="*/ 209 w 634"/>
                    <a:gd name="T47" fmla="*/ 88 h 134"/>
                    <a:gd name="T48" fmla="*/ 191 w 634"/>
                    <a:gd name="T49" fmla="*/ 94 h 134"/>
                    <a:gd name="T50" fmla="*/ 173 w 634"/>
                    <a:gd name="T51" fmla="*/ 101 h 134"/>
                    <a:gd name="T52" fmla="*/ 154 w 634"/>
                    <a:gd name="T53" fmla="*/ 106 h 134"/>
                    <a:gd name="T54" fmla="*/ 136 w 634"/>
                    <a:gd name="T55" fmla="*/ 111 h 134"/>
                    <a:gd name="T56" fmla="*/ 118 w 634"/>
                    <a:gd name="T57" fmla="*/ 114 h 134"/>
                    <a:gd name="T58" fmla="*/ 97 w 634"/>
                    <a:gd name="T59" fmla="*/ 120 h 134"/>
                    <a:gd name="T60" fmla="*/ 79 w 634"/>
                    <a:gd name="T61" fmla="*/ 123 h 134"/>
                    <a:gd name="T62" fmla="*/ 58 w 634"/>
                    <a:gd name="T63" fmla="*/ 126 h 134"/>
                    <a:gd name="T64" fmla="*/ 39 w 634"/>
                    <a:gd name="T65" fmla="*/ 128 h 134"/>
                    <a:gd name="T66" fmla="*/ 21 w 634"/>
                    <a:gd name="T67" fmla="*/ 131 h 134"/>
                    <a:gd name="T68" fmla="*/ 0 w 634"/>
                    <a:gd name="T69" fmla="*/ 133 h 134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34" h="134">
                      <a:moveTo>
                        <a:pt x="633" y="0"/>
                      </a:moveTo>
                      <a:lnTo>
                        <a:pt x="615" y="0"/>
                      </a:lnTo>
                      <a:lnTo>
                        <a:pt x="597" y="0"/>
                      </a:lnTo>
                      <a:lnTo>
                        <a:pt x="578" y="0"/>
                      </a:lnTo>
                      <a:lnTo>
                        <a:pt x="557" y="2"/>
                      </a:lnTo>
                      <a:lnTo>
                        <a:pt x="542" y="3"/>
                      </a:lnTo>
                      <a:lnTo>
                        <a:pt x="521" y="3"/>
                      </a:lnTo>
                      <a:lnTo>
                        <a:pt x="503" y="5"/>
                      </a:lnTo>
                      <a:lnTo>
                        <a:pt x="488" y="7"/>
                      </a:lnTo>
                      <a:lnTo>
                        <a:pt x="469" y="7"/>
                      </a:lnTo>
                      <a:lnTo>
                        <a:pt x="448" y="7"/>
                      </a:lnTo>
                      <a:lnTo>
                        <a:pt x="424" y="13"/>
                      </a:lnTo>
                      <a:lnTo>
                        <a:pt x="418" y="17"/>
                      </a:lnTo>
                      <a:lnTo>
                        <a:pt x="394" y="22"/>
                      </a:lnTo>
                      <a:lnTo>
                        <a:pt x="379" y="27"/>
                      </a:lnTo>
                      <a:lnTo>
                        <a:pt x="360" y="32"/>
                      </a:lnTo>
                      <a:lnTo>
                        <a:pt x="339" y="37"/>
                      </a:lnTo>
                      <a:lnTo>
                        <a:pt x="321" y="42"/>
                      </a:lnTo>
                      <a:lnTo>
                        <a:pt x="306" y="47"/>
                      </a:lnTo>
                      <a:lnTo>
                        <a:pt x="288" y="57"/>
                      </a:lnTo>
                      <a:lnTo>
                        <a:pt x="270" y="64"/>
                      </a:lnTo>
                      <a:lnTo>
                        <a:pt x="245" y="74"/>
                      </a:lnTo>
                      <a:lnTo>
                        <a:pt x="227" y="81"/>
                      </a:lnTo>
                      <a:lnTo>
                        <a:pt x="209" y="88"/>
                      </a:lnTo>
                      <a:lnTo>
                        <a:pt x="191" y="94"/>
                      </a:lnTo>
                      <a:lnTo>
                        <a:pt x="173" y="101"/>
                      </a:lnTo>
                      <a:lnTo>
                        <a:pt x="154" y="106"/>
                      </a:lnTo>
                      <a:lnTo>
                        <a:pt x="136" y="111"/>
                      </a:lnTo>
                      <a:lnTo>
                        <a:pt x="118" y="114"/>
                      </a:lnTo>
                      <a:lnTo>
                        <a:pt x="97" y="120"/>
                      </a:lnTo>
                      <a:lnTo>
                        <a:pt x="79" y="123"/>
                      </a:lnTo>
                      <a:lnTo>
                        <a:pt x="58" y="126"/>
                      </a:lnTo>
                      <a:lnTo>
                        <a:pt x="39" y="128"/>
                      </a:lnTo>
                      <a:lnTo>
                        <a:pt x="21" y="131"/>
                      </a:lnTo>
                      <a:lnTo>
                        <a:pt x="0" y="133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9" name="Line 84">
                  <a:extLst>
                    <a:ext uri="{FF2B5EF4-FFF2-40B4-BE49-F238E27FC236}">
                      <a16:creationId xmlns:a16="http://schemas.microsoft.com/office/drawing/2014/main" id="{E680EFCF-7952-4229-B9FD-AC916FBB838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41" y="2770"/>
                  <a:ext cx="71" cy="0"/>
                </a:xfrm>
                <a:prstGeom prst="line">
                  <a:avLst/>
                </a:prstGeom>
                <a:noFill/>
                <a:ln w="254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90" name="Group 85">
                <a:extLst>
                  <a:ext uri="{FF2B5EF4-FFF2-40B4-BE49-F238E27FC236}">
                    <a16:creationId xmlns:a16="http://schemas.microsoft.com/office/drawing/2014/main" id="{E5485163-938F-4C22-BBF6-5A5D3CBDAB5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92" y="2701"/>
                <a:ext cx="1369" cy="104"/>
                <a:chOff x="2892" y="2701"/>
                <a:chExt cx="1369" cy="104"/>
              </a:xfrm>
            </p:grpSpPr>
            <p:sp>
              <p:nvSpPr>
                <p:cNvPr id="124" name="Freeform 86">
                  <a:extLst>
                    <a:ext uri="{FF2B5EF4-FFF2-40B4-BE49-F238E27FC236}">
                      <a16:creationId xmlns:a16="http://schemas.microsoft.com/office/drawing/2014/main" id="{05BA5A82-81A7-4DFA-A7DD-6A6E9F67DE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92" y="2701"/>
                  <a:ext cx="636" cy="104"/>
                </a:xfrm>
                <a:custGeom>
                  <a:avLst/>
                  <a:gdLst>
                    <a:gd name="T0" fmla="*/ 0 w 636"/>
                    <a:gd name="T1" fmla="*/ 0 h 104"/>
                    <a:gd name="T2" fmla="*/ 18 w 636"/>
                    <a:gd name="T3" fmla="*/ 0 h 104"/>
                    <a:gd name="T4" fmla="*/ 36 w 636"/>
                    <a:gd name="T5" fmla="*/ 0 h 104"/>
                    <a:gd name="T6" fmla="*/ 55 w 636"/>
                    <a:gd name="T7" fmla="*/ 0 h 104"/>
                    <a:gd name="T8" fmla="*/ 76 w 636"/>
                    <a:gd name="T9" fmla="*/ 1 h 104"/>
                    <a:gd name="T10" fmla="*/ 91 w 636"/>
                    <a:gd name="T11" fmla="*/ 3 h 104"/>
                    <a:gd name="T12" fmla="*/ 112 w 636"/>
                    <a:gd name="T13" fmla="*/ 3 h 104"/>
                    <a:gd name="T14" fmla="*/ 131 w 636"/>
                    <a:gd name="T15" fmla="*/ 4 h 104"/>
                    <a:gd name="T16" fmla="*/ 146 w 636"/>
                    <a:gd name="T17" fmla="*/ 5 h 104"/>
                    <a:gd name="T18" fmla="*/ 164 w 636"/>
                    <a:gd name="T19" fmla="*/ 5 h 104"/>
                    <a:gd name="T20" fmla="*/ 185 w 636"/>
                    <a:gd name="T21" fmla="*/ 5 h 104"/>
                    <a:gd name="T22" fmla="*/ 210 w 636"/>
                    <a:gd name="T23" fmla="*/ 10 h 104"/>
                    <a:gd name="T24" fmla="*/ 216 w 636"/>
                    <a:gd name="T25" fmla="*/ 13 h 104"/>
                    <a:gd name="T26" fmla="*/ 240 w 636"/>
                    <a:gd name="T27" fmla="*/ 17 h 104"/>
                    <a:gd name="T28" fmla="*/ 255 w 636"/>
                    <a:gd name="T29" fmla="*/ 21 h 104"/>
                    <a:gd name="T30" fmla="*/ 273 w 636"/>
                    <a:gd name="T31" fmla="*/ 25 h 104"/>
                    <a:gd name="T32" fmla="*/ 295 w 636"/>
                    <a:gd name="T33" fmla="*/ 29 h 104"/>
                    <a:gd name="T34" fmla="*/ 313 w 636"/>
                    <a:gd name="T35" fmla="*/ 33 h 104"/>
                    <a:gd name="T36" fmla="*/ 328 w 636"/>
                    <a:gd name="T37" fmla="*/ 37 h 104"/>
                    <a:gd name="T38" fmla="*/ 346 w 636"/>
                    <a:gd name="T39" fmla="*/ 44 h 104"/>
                    <a:gd name="T40" fmla="*/ 365 w 636"/>
                    <a:gd name="T41" fmla="*/ 50 h 104"/>
                    <a:gd name="T42" fmla="*/ 389 w 636"/>
                    <a:gd name="T43" fmla="*/ 57 h 104"/>
                    <a:gd name="T44" fmla="*/ 407 w 636"/>
                    <a:gd name="T45" fmla="*/ 63 h 104"/>
                    <a:gd name="T46" fmla="*/ 425 w 636"/>
                    <a:gd name="T47" fmla="*/ 68 h 104"/>
                    <a:gd name="T48" fmla="*/ 444 w 636"/>
                    <a:gd name="T49" fmla="*/ 73 h 104"/>
                    <a:gd name="T50" fmla="*/ 462 w 636"/>
                    <a:gd name="T51" fmla="*/ 78 h 104"/>
                    <a:gd name="T52" fmla="*/ 480 w 636"/>
                    <a:gd name="T53" fmla="*/ 82 h 104"/>
                    <a:gd name="T54" fmla="*/ 498 w 636"/>
                    <a:gd name="T55" fmla="*/ 86 h 104"/>
                    <a:gd name="T56" fmla="*/ 517 w 636"/>
                    <a:gd name="T57" fmla="*/ 89 h 104"/>
                    <a:gd name="T58" fmla="*/ 538 w 636"/>
                    <a:gd name="T59" fmla="*/ 93 h 104"/>
                    <a:gd name="T60" fmla="*/ 556 w 636"/>
                    <a:gd name="T61" fmla="*/ 95 h 104"/>
                    <a:gd name="T62" fmla="*/ 577 w 636"/>
                    <a:gd name="T63" fmla="*/ 98 h 104"/>
                    <a:gd name="T64" fmla="*/ 596 w 636"/>
                    <a:gd name="T65" fmla="*/ 99 h 104"/>
                    <a:gd name="T66" fmla="*/ 614 w 636"/>
                    <a:gd name="T67" fmla="*/ 102 h 104"/>
                    <a:gd name="T68" fmla="*/ 635 w 636"/>
                    <a:gd name="T69" fmla="*/ 103 h 104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36" h="104">
                      <a:moveTo>
                        <a:pt x="0" y="0"/>
                      </a:moveTo>
                      <a:lnTo>
                        <a:pt x="18" y="0"/>
                      </a:lnTo>
                      <a:lnTo>
                        <a:pt x="36" y="0"/>
                      </a:lnTo>
                      <a:lnTo>
                        <a:pt x="55" y="0"/>
                      </a:lnTo>
                      <a:lnTo>
                        <a:pt x="76" y="1"/>
                      </a:lnTo>
                      <a:lnTo>
                        <a:pt x="91" y="3"/>
                      </a:lnTo>
                      <a:lnTo>
                        <a:pt x="112" y="3"/>
                      </a:lnTo>
                      <a:lnTo>
                        <a:pt x="131" y="4"/>
                      </a:lnTo>
                      <a:lnTo>
                        <a:pt x="146" y="5"/>
                      </a:lnTo>
                      <a:lnTo>
                        <a:pt x="164" y="5"/>
                      </a:lnTo>
                      <a:lnTo>
                        <a:pt x="185" y="5"/>
                      </a:lnTo>
                      <a:lnTo>
                        <a:pt x="210" y="10"/>
                      </a:lnTo>
                      <a:lnTo>
                        <a:pt x="216" y="13"/>
                      </a:lnTo>
                      <a:lnTo>
                        <a:pt x="240" y="17"/>
                      </a:lnTo>
                      <a:lnTo>
                        <a:pt x="255" y="21"/>
                      </a:lnTo>
                      <a:lnTo>
                        <a:pt x="273" y="25"/>
                      </a:lnTo>
                      <a:lnTo>
                        <a:pt x="295" y="29"/>
                      </a:lnTo>
                      <a:lnTo>
                        <a:pt x="313" y="33"/>
                      </a:lnTo>
                      <a:lnTo>
                        <a:pt x="328" y="37"/>
                      </a:lnTo>
                      <a:lnTo>
                        <a:pt x="346" y="44"/>
                      </a:lnTo>
                      <a:lnTo>
                        <a:pt x="365" y="50"/>
                      </a:lnTo>
                      <a:lnTo>
                        <a:pt x="389" y="57"/>
                      </a:lnTo>
                      <a:lnTo>
                        <a:pt x="407" y="63"/>
                      </a:lnTo>
                      <a:lnTo>
                        <a:pt x="425" y="68"/>
                      </a:lnTo>
                      <a:lnTo>
                        <a:pt x="444" y="73"/>
                      </a:lnTo>
                      <a:lnTo>
                        <a:pt x="462" y="78"/>
                      </a:lnTo>
                      <a:lnTo>
                        <a:pt x="480" y="82"/>
                      </a:lnTo>
                      <a:lnTo>
                        <a:pt x="498" y="86"/>
                      </a:lnTo>
                      <a:lnTo>
                        <a:pt x="517" y="89"/>
                      </a:lnTo>
                      <a:lnTo>
                        <a:pt x="538" y="93"/>
                      </a:lnTo>
                      <a:lnTo>
                        <a:pt x="556" y="95"/>
                      </a:lnTo>
                      <a:lnTo>
                        <a:pt x="577" y="98"/>
                      </a:lnTo>
                      <a:lnTo>
                        <a:pt x="596" y="99"/>
                      </a:lnTo>
                      <a:lnTo>
                        <a:pt x="614" y="102"/>
                      </a:lnTo>
                      <a:lnTo>
                        <a:pt x="635" y="103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5" name="Freeform 87">
                  <a:extLst>
                    <a:ext uri="{FF2B5EF4-FFF2-40B4-BE49-F238E27FC236}">
                      <a16:creationId xmlns:a16="http://schemas.microsoft.com/office/drawing/2014/main" id="{218D00F0-744F-4A43-8B29-32B49078D0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25" y="2701"/>
                  <a:ext cx="636" cy="104"/>
                </a:xfrm>
                <a:custGeom>
                  <a:avLst/>
                  <a:gdLst>
                    <a:gd name="T0" fmla="*/ 635 w 636"/>
                    <a:gd name="T1" fmla="*/ 0 h 104"/>
                    <a:gd name="T2" fmla="*/ 617 w 636"/>
                    <a:gd name="T3" fmla="*/ 0 h 104"/>
                    <a:gd name="T4" fmla="*/ 599 w 636"/>
                    <a:gd name="T5" fmla="*/ 0 h 104"/>
                    <a:gd name="T6" fmla="*/ 580 w 636"/>
                    <a:gd name="T7" fmla="*/ 0 h 104"/>
                    <a:gd name="T8" fmla="*/ 559 w 636"/>
                    <a:gd name="T9" fmla="*/ 1 h 104"/>
                    <a:gd name="T10" fmla="*/ 544 w 636"/>
                    <a:gd name="T11" fmla="*/ 3 h 104"/>
                    <a:gd name="T12" fmla="*/ 523 w 636"/>
                    <a:gd name="T13" fmla="*/ 3 h 104"/>
                    <a:gd name="T14" fmla="*/ 504 w 636"/>
                    <a:gd name="T15" fmla="*/ 4 h 104"/>
                    <a:gd name="T16" fmla="*/ 489 w 636"/>
                    <a:gd name="T17" fmla="*/ 5 h 104"/>
                    <a:gd name="T18" fmla="*/ 471 w 636"/>
                    <a:gd name="T19" fmla="*/ 5 h 104"/>
                    <a:gd name="T20" fmla="*/ 450 w 636"/>
                    <a:gd name="T21" fmla="*/ 5 h 104"/>
                    <a:gd name="T22" fmla="*/ 425 w 636"/>
                    <a:gd name="T23" fmla="*/ 10 h 104"/>
                    <a:gd name="T24" fmla="*/ 419 w 636"/>
                    <a:gd name="T25" fmla="*/ 13 h 104"/>
                    <a:gd name="T26" fmla="*/ 395 w 636"/>
                    <a:gd name="T27" fmla="*/ 17 h 104"/>
                    <a:gd name="T28" fmla="*/ 380 w 636"/>
                    <a:gd name="T29" fmla="*/ 21 h 104"/>
                    <a:gd name="T30" fmla="*/ 362 w 636"/>
                    <a:gd name="T31" fmla="*/ 25 h 104"/>
                    <a:gd name="T32" fmla="*/ 340 w 636"/>
                    <a:gd name="T33" fmla="*/ 29 h 104"/>
                    <a:gd name="T34" fmla="*/ 322 w 636"/>
                    <a:gd name="T35" fmla="*/ 33 h 104"/>
                    <a:gd name="T36" fmla="*/ 307 w 636"/>
                    <a:gd name="T37" fmla="*/ 37 h 104"/>
                    <a:gd name="T38" fmla="*/ 289 w 636"/>
                    <a:gd name="T39" fmla="*/ 44 h 104"/>
                    <a:gd name="T40" fmla="*/ 270 w 636"/>
                    <a:gd name="T41" fmla="*/ 50 h 104"/>
                    <a:gd name="T42" fmla="*/ 246 w 636"/>
                    <a:gd name="T43" fmla="*/ 57 h 104"/>
                    <a:gd name="T44" fmla="*/ 228 w 636"/>
                    <a:gd name="T45" fmla="*/ 63 h 104"/>
                    <a:gd name="T46" fmla="*/ 210 w 636"/>
                    <a:gd name="T47" fmla="*/ 68 h 104"/>
                    <a:gd name="T48" fmla="*/ 191 w 636"/>
                    <a:gd name="T49" fmla="*/ 73 h 104"/>
                    <a:gd name="T50" fmla="*/ 173 w 636"/>
                    <a:gd name="T51" fmla="*/ 78 h 104"/>
                    <a:gd name="T52" fmla="*/ 155 w 636"/>
                    <a:gd name="T53" fmla="*/ 82 h 104"/>
                    <a:gd name="T54" fmla="*/ 137 w 636"/>
                    <a:gd name="T55" fmla="*/ 86 h 104"/>
                    <a:gd name="T56" fmla="*/ 118 w 636"/>
                    <a:gd name="T57" fmla="*/ 89 h 104"/>
                    <a:gd name="T58" fmla="*/ 97 w 636"/>
                    <a:gd name="T59" fmla="*/ 93 h 104"/>
                    <a:gd name="T60" fmla="*/ 79 w 636"/>
                    <a:gd name="T61" fmla="*/ 95 h 104"/>
                    <a:gd name="T62" fmla="*/ 58 w 636"/>
                    <a:gd name="T63" fmla="*/ 98 h 104"/>
                    <a:gd name="T64" fmla="*/ 39 w 636"/>
                    <a:gd name="T65" fmla="*/ 99 h 104"/>
                    <a:gd name="T66" fmla="*/ 21 w 636"/>
                    <a:gd name="T67" fmla="*/ 102 h 104"/>
                    <a:gd name="T68" fmla="*/ 0 w 636"/>
                    <a:gd name="T69" fmla="*/ 103 h 104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36" h="104">
                      <a:moveTo>
                        <a:pt x="635" y="0"/>
                      </a:moveTo>
                      <a:lnTo>
                        <a:pt x="617" y="0"/>
                      </a:lnTo>
                      <a:lnTo>
                        <a:pt x="599" y="0"/>
                      </a:lnTo>
                      <a:lnTo>
                        <a:pt x="580" y="0"/>
                      </a:lnTo>
                      <a:lnTo>
                        <a:pt x="559" y="1"/>
                      </a:lnTo>
                      <a:lnTo>
                        <a:pt x="544" y="3"/>
                      </a:lnTo>
                      <a:lnTo>
                        <a:pt x="523" y="3"/>
                      </a:lnTo>
                      <a:lnTo>
                        <a:pt x="504" y="4"/>
                      </a:lnTo>
                      <a:lnTo>
                        <a:pt x="489" y="5"/>
                      </a:lnTo>
                      <a:lnTo>
                        <a:pt x="471" y="5"/>
                      </a:lnTo>
                      <a:lnTo>
                        <a:pt x="450" y="5"/>
                      </a:lnTo>
                      <a:lnTo>
                        <a:pt x="425" y="10"/>
                      </a:lnTo>
                      <a:lnTo>
                        <a:pt x="419" y="13"/>
                      </a:lnTo>
                      <a:lnTo>
                        <a:pt x="395" y="17"/>
                      </a:lnTo>
                      <a:lnTo>
                        <a:pt x="380" y="21"/>
                      </a:lnTo>
                      <a:lnTo>
                        <a:pt x="362" y="25"/>
                      </a:lnTo>
                      <a:lnTo>
                        <a:pt x="340" y="29"/>
                      </a:lnTo>
                      <a:lnTo>
                        <a:pt x="322" y="33"/>
                      </a:lnTo>
                      <a:lnTo>
                        <a:pt x="307" y="37"/>
                      </a:lnTo>
                      <a:lnTo>
                        <a:pt x="289" y="44"/>
                      </a:lnTo>
                      <a:lnTo>
                        <a:pt x="270" y="50"/>
                      </a:lnTo>
                      <a:lnTo>
                        <a:pt x="246" y="57"/>
                      </a:lnTo>
                      <a:lnTo>
                        <a:pt x="228" y="63"/>
                      </a:lnTo>
                      <a:lnTo>
                        <a:pt x="210" y="68"/>
                      </a:lnTo>
                      <a:lnTo>
                        <a:pt x="191" y="73"/>
                      </a:lnTo>
                      <a:lnTo>
                        <a:pt x="173" y="78"/>
                      </a:lnTo>
                      <a:lnTo>
                        <a:pt x="155" y="82"/>
                      </a:lnTo>
                      <a:lnTo>
                        <a:pt x="137" y="86"/>
                      </a:lnTo>
                      <a:lnTo>
                        <a:pt x="118" y="89"/>
                      </a:lnTo>
                      <a:lnTo>
                        <a:pt x="97" y="93"/>
                      </a:lnTo>
                      <a:lnTo>
                        <a:pt x="79" y="95"/>
                      </a:lnTo>
                      <a:lnTo>
                        <a:pt x="58" y="98"/>
                      </a:lnTo>
                      <a:lnTo>
                        <a:pt x="39" y="99"/>
                      </a:lnTo>
                      <a:lnTo>
                        <a:pt x="21" y="102"/>
                      </a:lnTo>
                      <a:lnTo>
                        <a:pt x="0" y="103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6" name="Line 88">
                  <a:extLst>
                    <a:ext uri="{FF2B5EF4-FFF2-40B4-BE49-F238E27FC236}">
                      <a16:creationId xmlns:a16="http://schemas.microsoft.com/office/drawing/2014/main" id="{13DE0576-BE01-48EB-A4EB-5E61C4AAB6F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40" y="2804"/>
                  <a:ext cx="70" cy="0"/>
                </a:xfrm>
                <a:prstGeom prst="line">
                  <a:avLst/>
                </a:prstGeom>
                <a:noFill/>
                <a:ln w="254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91" name="Group 89">
                <a:extLst>
                  <a:ext uri="{FF2B5EF4-FFF2-40B4-BE49-F238E27FC236}">
                    <a16:creationId xmlns:a16="http://schemas.microsoft.com/office/drawing/2014/main" id="{17A8A148-BC8A-46D7-BF50-E9E45CEE82E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89" y="2835"/>
                <a:ext cx="1384" cy="47"/>
                <a:chOff x="2889" y="2835"/>
                <a:chExt cx="1384" cy="47"/>
              </a:xfrm>
            </p:grpSpPr>
            <p:sp>
              <p:nvSpPr>
                <p:cNvPr id="121" name="Freeform 90">
                  <a:extLst>
                    <a:ext uri="{FF2B5EF4-FFF2-40B4-BE49-F238E27FC236}">
                      <a16:creationId xmlns:a16="http://schemas.microsoft.com/office/drawing/2014/main" id="{E9923344-6978-4C0B-BAFB-EFCE8727CA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9" y="2835"/>
                  <a:ext cx="641" cy="47"/>
                </a:xfrm>
                <a:custGeom>
                  <a:avLst/>
                  <a:gdLst>
                    <a:gd name="T0" fmla="*/ 0 w 641"/>
                    <a:gd name="T1" fmla="*/ 0 h 47"/>
                    <a:gd name="T2" fmla="*/ 18 w 641"/>
                    <a:gd name="T3" fmla="*/ 0 h 47"/>
                    <a:gd name="T4" fmla="*/ 37 w 641"/>
                    <a:gd name="T5" fmla="*/ 0 h 47"/>
                    <a:gd name="T6" fmla="*/ 55 w 641"/>
                    <a:gd name="T7" fmla="*/ 0 h 47"/>
                    <a:gd name="T8" fmla="*/ 77 w 641"/>
                    <a:gd name="T9" fmla="*/ 1 h 47"/>
                    <a:gd name="T10" fmla="*/ 92 w 641"/>
                    <a:gd name="T11" fmla="*/ 1 h 47"/>
                    <a:gd name="T12" fmla="*/ 113 w 641"/>
                    <a:gd name="T13" fmla="*/ 1 h 47"/>
                    <a:gd name="T14" fmla="*/ 132 w 641"/>
                    <a:gd name="T15" fmla="*/ 2 h 47"/>
                    <a:gd name="T16" fmla="*/ 147 w 641"/>
                    <a:gd name="T17" fmla="*/ 2 h 47"/>
                    <a:gd name="T18" fmla="*/ 165 w 641"/>
                    <a:gd name="T19" fmla="*/ 2 h 47"/>
                    <a:gd name="T20" fmla="*/ 187 w 641"/>
                    <a:gd name="T21" fmla="*/ 2 h 47"/>
                    <a:gd name="T22" fmla="*/ 211 w 641"/>
                    <a:gd name="T23" fmla="*/ 5 h 47"/>
                    <a:gd name="T24" fmla="*/ 217 w 641"/>
                    <a:gd name="T25" fmla="*/ 6 h 47"/>
                    <a:gd name="T26" fmla="*/ 242 w 641"/>
                    <a:gd name="T27" fmla="*/ 8 h 47"/>
                    <a:gd name="T28" fmla="*/ 257 w 641"/>
                    <a:gd name="T29" fmla="*/ 9 h 47"/>
                    <a:gd name="T30" fmla="*/ 276 w 641"/>
                    <a:gd name="T31" fmla="*/ 11 h 47"/>
                    <a:gd name="T32" fmla="*/ 297 w 641"/>
                    <a:gd name="T33" fmla="*/ 13 h 47"/>
                    <a:gd name="T34" fmla="*/ 315 w 641"/>
                    <a:gd name="T35" fmla="*/ 15 h 47"/>
                    <a:gd name="T36" fmla="*/ 331 w 641"/>
                    <a:gd name="T37" fmla="*/ 16 h 47"/>
                    <a:gd name="T38" fmla="*/ 349 w 641"/>
                    <a:gd name="T39" fmla="*/ 20 h 47"/>
                    <a:gd name="T40" fmla="*/ 367 w 641"/>
                    <a:gd name="T41" fmla="*/ 22 h 47"/>
                    <a:gd name="T42" fmla="*/ 392 w 641"/>
                    <a:gd name="T43" fmla="*/ 26 h 47"/>
                    <a:gd name="T44" fmla="*/ 410 w 641"/>
                    <a:gd name="T45" fmla="*/ 28 h 47"/>
                    <a:gd name="T46" fmla="*/ 429 w 641"/>
                    <a:gd name="T47" fmla="*/ 30 h 47"/>
                    <a:gd name="T48" fmla="*/ 447 w 641"/>
                    <a:gd name="T49" fmla="*/ 33 h 47"/>
                    <a:gd name="T50" fmla="*/ 465 w 641"/>
                    <a:gd name="T51" fmla="*/ 35 h 47"/>
                    <a:gd name="T52" fmla="*/ 484 w 641"/>
                    <a:gd name="T53" fmla="*/ 37 h 47"/>
                    <a:gd name="T54" fmla="*/ 502 w 641"/>
                    <a:gd name="T55" fmla="*/ 38 h 47"/>
                    <a:gd name="T56" fmla="*/ 521 w 641"/>
                    <a:gd name="T57" fmla="*/ 40 h 47"/>
                    <a:gd name="T58" fmla="*/ 542 w 641"/>
                    <a:gd name="T59" fmla="*/ 41 h 47"/>
                    <a:gd name="T60" fmla="*/ 560 w 641"/>
                    <a:gd name="T61" fmla="*/ 43 h 47"/>
                    <a:gd name="T62" fmla="*/ 582 w 641"/>
                    <a:gd name="T63" fmla="*/ 44 h 47"/>
                    <a:gd name="T64" fmla="*/ 600 w 641"/>
                    <a:gd name="T65" fmla="*/ 44 h 47"/>
                    <a:gd name="T66" fmla="*/ 619 w 641"/>
                    <a:gd name="T67" fmla="*/ 45 h 47"/>
                    <a:gd name="T68" fmla="*/ 640 w 641"/>
                    <a:gd name="T69" fmla="*/ 46 h 47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41" h="47">
                      <a:moveTo>
                        <a:pt x="0" y="0"/>
                      </a:moveTo>
                      <a:lnTo>
                        <a:pt x="18" y="0"/>
                      </a:lnTo>
                      <a:lnTo>
                        <a:pt x="37" y="0"/>
                      </a:lnTo>
                      <a:lnTo>
                        <a:pt x="55" y="0"/>
                      </a:lnTo>
                      <a:lnTo>
                        <a:pt x="77" y="1"/>
                      </a:lnTo>
                      <a:lnTo>
                        <a:pt x="92" y="1"/>
                      </a:lnTo>
                      <a:lnTo>
                        <a:pt x="113" y="1"/>
                      </a:lnTo>
                      <a:lnTo>
                        <a:pt x="132" y="2"/>
                      </a:lnTo>
                      <a:lnTo>
                        <a:pt x="147" y="2"/>
                      </a:lnTo>
                      <a:lnTo>
                        <a:pt x="165" y="2"/>
                      </a:lnTo>
                      <a:lnTo>
                        <a:pt x="187" y="2"/>
                      </a:lnTo>
                      <a:lnTo>
                        <a:pt x="211" y="5"/>
                      </a:lnTo>
                      <a:lnTo>
                        <a:pt x="217" y="6"/>
                      </a:lnTo>
                      <a:lnTo>
                        <a:pt x="242" y="8"/>
                      </a:lnTo>
                      <a:lnTo>
                        <a:pt x="257" y="9"/>
                      </a:lnTo>
                      <a:lnTo>
                        <a:pt x="276" y="11"/>
                      </a:lnTo>
                      <a:lnTo>
                        <a:pt x="297" y="13"/>
                      </a:lnTo>
                      <a:lnTo>
                        <a:pt x="315" y="15"/>
                      </a:lnTo>
                      <a:lnTo>
                        <a:pt x="331" y="16"/>
                      </a:lnTo>
                      <a:lnTo>
                        <a:pt x="349" y="20"/>
                      </a:lnTo>
                      <a:lnTo>
                        <a:pt x="367" y="22"/>
                      </a:lnTo>
                      <a:lnTo>
                        <a:pt x="392" y="26"/>
                      </a:lnTo>
                      <a:lnTo>
                        <a:pt x="410" y="28"/>
                      </a:lnTo>
                      <a:lnTo>
                        <a:pt x="429" y="30"/>
                      </a:lnTo>
                      <a:lnTo>
                        <a:pt x="447" y="33"/>
                      </a:lnTo>
                      <a:lnTo>
                        <a:pt x="465" y="35"/>
                      </a:lnTo>
                      <a:lnTo>
                        <a:pt x="484" y="37"/>
                      </a:lnTo>
                      <a:lnTo>
                        <a:pt x="502" y="38"/>
                      </a:lnTo>
                      <a:lnTo>
                        <a:pt x="521" y="40"/>
                      </a:lnTo>
                      <a:lnTo>
                        <a:pt x="542" y="41"/>
                      </a:lnTo>
                      <a:lnTo>
                        <a:pt x="560" y="43"/>
                      </a:lnTo>
                      <a:lnTo>
                        <a:pt x="582" y="44"/>
                      </a:lnTo>
                      <a:lnTo>
                        <a:pt x="600" y="44"/>
                      </a:lnTo>
                      <a:lnTo>
                        <a:pt x="619" y="45"/>
                      </a:lnTo>
                      <a:lnTo>
                        <a:pt x="640" y="46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2" name="Freeform 91">
                  <a:extLst>
                    <a:ext uri="{FF2B5EF4-FFF2-40B4-BE49-F238E27FC236}">
                      <a16:creationId xmlns:a16="http://schemas.microsoft.com/office/drawing/2014/main" id="{72BF1AB9-264C-4DBC-939E-1F717467B8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2" y="2835"/>
                  <a:ext cx="641" cy="47"/>
                </a:xfrm>
                <a:custGeom>
                  <a:avLst/>
                  <a:gdLst>
                    <a:gd name="T0" fmla="*/ 640 w 641"/>
                    <a:gd name="T1" fmla="*/ 0 h 47"/>
                    <a:gd name="T2" fmla="*/ 622 w 641"/>
                    <a:gd name="T3" fmla="*/ 0 h 47"/>
                    <a:gd name="T4" fmla="*/ 603 w 641"/>
                    <a:gd name="T5" fmla="*/ 0 h 47"/>
                    <a:gd name="T6" fmla="*/ 585 w 641"/>
                    <a:gd name="T7" fmla="*/ 0 h 47"/>
                    <a:gd name="T8" fmla="*/ 563 w 641"/>
                    <a:gd name="T9" fmla="*/ 1 h 47"/>
                    <a:gd name="T10" fmla="*/ 548 w 641"/>
                    <a:gd name="T11" fmla="*/ 1 h 47"/>
                    <a:gd name="T12" fmla="*/ 527 w 641"/>
                    <a:gd name="T13" fmla="*/ 1 h 47"/>
                    <a:gd name="T14" fmla="*/ 508 w 641"/>
                    <a:gd name="T15" fmla="*/ 2 h 47"/>
                    <a:gd name="T16" fmla="*/ 493 w 641"/>
                    <a:gd name="T17" fmla="*/ 2 h 47"/>
                    <a:gd name="T18" fmla="*/ 475 w 641"/>
                    <a:gd name="T19" fmla="*/ 2 h 47"/>
                    <a:gd name="T20" fmla="*/ 453 w 641"/>
                    <a:gd name="T21" fmla="*/ 2 h 47"/>
                    <a:gd name="T22" fmla="*/ 429 w 641"/>
                    <a:gd name="T23" fmla="*/ 5 h 47"/>
                    <a:gd name="T24" fmla="*/ 423 w 641"/>
                    <a:gd name="T25" fmla="*/ 6 h 47"/>
                    <a:gd name="T26" fmla="*/ 398 w 641"/>
                    <a:gd name="T27" fmla="*/ 8 h 47"/>
                    <a:gd name="T28" fmla="*/ 383 w 641"/>
                    <a:gd name="T29" fmla="*/ 9 h 47"/>
                    <a:gd name="T30" fmla="*/ 364 w 641"/>
                    <a:gd name="T31" fmla="*/ 11 h 47"/>
                    <a:gd name="T32" fmla="*/ 343 w 641"/>
                    <a:gd name="T33" fmla="*/ 13 h 47"/>
                    <a:gd name="T34" fmla="*/ 325 w 641"/>
                    <a:gd name="T35" fmla="*/ 15 h 47"/>
                    <a:gd name="T36" fmla="*/ 309 w 641"/>
                    <a:gd name="T37" fmla="*/ 16 h 47"/>
                    <a:gd name="T38" fmla="*/ 291 w 641"/>
                    <a:gd name="T39" fmla="*/ 20 h 47"/>
                    <a:gd name="T40" fmla="*/ 273 w 641"/>
                    <a:gd name="T41" fmla="*/ 22 h 47"/>
                    <a:gd name="T42" fmla="*/ 248 w 641"/>
                    <a:gd name="T43" fmla="*/ 26 h 47"/>
                    <a:gd name="T44" fmla="*/ 230 w 641"/>
                    <a:gd name="T45" fmla="*/ 28 h 47"/>
                    <a:gd name="T46" fmla="*/ 211 w 641"/>
                    <a:gd name="T47" fmla="*/ 30 h 47"/>
                    <a:gd name="T48" fmla="*/ 193 w 641"/>
                    <a:gd name="T49" fmla="*/ 33 h 47"/>
                    <a:gd name="T50" fmla="*/ 175 w 641"/>
                    <a:gd name="T51" fmla="*/ 35 h 47"/>
                    <a:gd name="T52" fmla="*/ 156 w 641"/>
                    <a:gd name="T53" fmla="*/ 37 h 47"/>
                    <a:gd name="T54" fmla="*/ 138 w 641"/>
                    <a:gd name="T55" fmla="*/ 38 h 47"/>
                    <a:gd name="T56" fmla="*/ 119 w 641"/>
                    <a:gd name="T57" fmla="*/ 40 h 47"/>
                    <a:gd name="T58" fmla="*/ 98 w 641"/>
                    <a:gd name="T59" fmla="*/ 41 h 47"/>
                    <a:gd name="T60" fmla="*/ 80 w 641"/>
                    <a:gd name="T61" fmla="*/ 43 h 47"/>
                    <a:gd name="T62" fmla="*/ 58 w 641"/>
                    <a:gd name="T63" fmla="*/ 44 h 47"/>
                    <a:gd name="T64" fmla="*/ 40 w 641"/>
                    <a:gd name="T65" fmla="*/ 44 h 47"/>
                    <a:gd name="T66" fmla="*/ 21 w 641"/>
                    <a:gd name="T67" fmla="*/ 45 h 47"/>
                    <a:gd name="T68" fmla="*/ 0 w 641"/>
                    <a:gd name="T69" fmla="*/ 46 h 47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41" h="47">
                      <a:moveTo>
                        <a:pt x="640" y="0"/>
                      </a:moveTo>
                      <a:lnTo>
                        <a:pt x="622" y="0"/>
                      </a:lnTo>
                      <a:lnTo>
                        <a:pt x="603" y="0"/>
                      </a:lnTo>
                      <a:lnTo>
                        <a:pt x="585" y="0"/>
                      </a:lnTo>
                      <a:lnTo>
                        <a:pt x="563" y="1"/>
                      </a:lnTo>
                      <a:lnTo>
                        <a:pt x="548" y="1"/>
                      </a:lnTo>
                      <a:lnTo>
                        <a:pt x="527" y="1"/>
                      </a:lnTo>
                      <a:lnTo>
                        <a:pt x="508" y="2"/>
                      </a:lnTo>
                      <a:lnTo>
                        <a:pt x="493" y="2"/>
                      </a:lnTo>
                      <a:lnTo>
                        <a:pt x="475" y="2"/>
                      </a:lnTo>
                      <a:lnTo>
                        <a:pt x="453" y="2"/>
                      </a:lnTo>
                      <a:lnTo>
                        <a:pt x="429" y="5"/>
                      </a:lnTo>
                      <a:lnTo>
                        <a:pt x="423" y="6"/>
                      </a:lnTo>
                      <a:lnTo>
                        <a:pt x="398" y="8"/>
                      </a:lnTo>
                      <a:lnTo>
                        <a:pt x="383" y="9"/>
                      </a:lnTo>
                      <a:lnTo>
                        <a:pt x="364" y="11"/>
                      </a:lnTo>
                      <a:lnTo>
                        <a:pt x="343" y="13"/>
                      </a:lnTo>
                      <a:lnTo>
                        <a:pt x="325" y="15"/>
                      </a:lnTo>
                      <a:lnTo>
                        <a:pt x="309" y="16"/>
                      </a:lnTo>
                      <a:lnTo>
                        <a:pt x="291" y="20"/>
                      </a:lnTo>
                      <a:lnTo>
                        <a:pt x="273" y="22"/>
                      </a:lnTo>
                      <a:lnTo>
                        <a:pt x="248" y="26"/>
                      </a:lnTo>
                      <a:lnTo>
                        <a:pt x="230" y="28"/>
                      </a:lnTo>
                      <a:lnTo>
                        <a:pt x="211" y="30"/>
                      </a:lnTo>
                      <a:lnTo>
                        <a:pt x="193" y="33"/>
                      </a:lnTo>
                      <a:lnTo>
                        <a:pt x="175" y="35"/>
                      </a:lnTo>
                      <a:lnTo>
                        <a:pt x="156" y="37"/>
                      </a:lnTo>
                      <a:lnTo>
                        <a:pt x="138" y="38"/>
                      </a:lnTo>
                      <a:lnTo>
                        <a:pt x="119" y="40"/>
                      </a:lnTo>
                      <a:lnTo>
                        <a:pt x="98" y="41"/>
                      </a:lnTo>
                      <a:lnTo>
                        <a:pt x="80" y="43"/>
                      </a:lnTo>
                      <a:lnTo>
                        <a:pt x="58" y="44"/>
                      </a:lnTo>
                      <a:lnTo>
                        <a:pt x="40" y="44"/>
                      </a:lnTo>
                      <a:lnTo>
                        <a:pt x="21" y="45"/>
                      </a:lnTo>
                      <a:lnTo>
                        <a:pt x="0" y="46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3" name="Line 92">
                  <a:extLst>
                    <a:ext uri="{FF2B5EF4-FFF2-40B4-BE49-F238E27FC236}">
                      <a16:creationId xmlns:a16="http://schemas.microsoft.com/office/drawing/2014/main" id="{6916A107-FFD1-444D-AC12-BE7E1263C87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42" y="2881"/>
                  <a:ext cx="74" cy="0"/>
                </a:xfrm>
                <a:prstGeom prst="line">
                  <a:avLst/>
                </a:prstGeom>
                <a:noFill/>
                <a:ln w="254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92" name="Group 93">
                <a:extLst>
                  <a:ext uri="{FF2B5EF4-FFF2-40B4-BE49-F238E27FC236}">
                    <a16:creationId xmlns:a16="http://schemas.microsoft.com/office/drawing/2014/main" id="{1558C909-33BC-4F71-922C-4E5AE69C291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40" y="2376"/>
                <a:ext cx="1297" cy="227"/>
                <a:chOff x="2940" y="2376"/>
                <a:chExt cx="1297" cy="227"/>
              </a:xfrm>
            </p:grpSpPr>
            <p:sp>
              <p:nvSpPr>
                <p:cNvPr id="118" name="Freeform 94">
                  <a:extLst>
                    <a:ext uri="{FF2B5EF4-FFF2-40B4-BE49-F238E27FC236}">
                      <a16:creationId xmlns:a16="http://schemas.microsoft.com/office/drawing/2014/main" id="{32C2376D-272D-4DCF-849E-C998CC2A52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0" y="2376"/>
                  <a:ext cx="602" cy="227"/>
                </a:xfrm>
                <a:custGeom>
                  <a:avLst/>
                  <a:gdLst>
                    <a:gd name="T0" fmla="*/ 0 w 602"/>
                    <a:gd name="T1" fmla="*/ 0 h 227"/>
                    <a:gd name="T2" fmla="*/ 17 w 602"/>
                    <a:gd name="T3" fmla="*/ 0 h 227"/>
                    <a:gd name="T4" fmla="*/ 35 w 602"/>
                    <a:gd name="T5" fmla="*/ 0 h 227"/>
                    <a:gd name="T6" fmla="*/ 52 w 602"/>
                    <a:gd name="T7" fmla="*/ 0 h 227"/>
                    <a:gd name="T8" fmla="*/ 72 w 602"/>
                    <a:gd name="T9" fmla="*/ 3 h 227"/>
                    <a:gd name="T10" fmla="*/ 86 w 602"/>
                    <a:gd name="T11" fmla="*/ 6 h 227"/>
                    <a:gd name="T12" fmla="*/ 106 w 602"/>
                    <a:gd name="T13" fmla="*/ 6 h 227"/>
                    <a:gd name="T14" fmla="*/ 124 w 602"/>
                    <a:gd name="T15" fmla="*/ 9 h 227"/>
                    <a:gd name="T16" fmla="*/ 138 w 602"/>
                    <a:gd name="T17" fmla="*/ 11 h 227"/>
                    <a:gd name="T18" fmla="*/ 155 w 602"/>
                    <a:gd name="T19" fmla="*/ 11 h 227"/>
                    <a:gd name="T20" fmla="*/ 175 w 602"/>
                    <a:gd name="T21" fmla="*/ 11 h 227"/>
                    <a:gd name="T22" fmla="*/ 198 w 602"/>
                    <a:gd name="T23" fmla="*/ 23 h 227"/>
                    <a:gd name="T24" fmla="*/ 204 w 602"/>
                    <a:gd name="T25" fmla="*/ 29 h 227"/>
                    <a:gd name="T26" fmla="*/ 227 w 602"/>
                    <a:gd name="T27" fmla="*/ 37 h 227"/>
                    <a:gd name="T28" fmla="*/ 242 w 602"/>
                    <a:gd name="T29" fmla="*/ 46 h 227"/>
                    <a:gd name="T30" fmla="*/ 259 w 602"/>
                    <a:gd name="T31" fmla="*/ 54 h 227"/>
                    <a:gd name="T32" fmla="*/ 279 w 602"/>
                    <a:gd name="T33" fmla="*/ 63 h 227"/>
                    <a:gd name="T34" fmla="*/ 296 w 602"/>
                    <a:gd name="T35" fmla="*/ 72 h 227"/>
                    <a:gd name="T36" fmla="*/ 311 w 602"/>
                    <a:gd name="T37" fmla="*/ 80 h 227"/>
                    <a:gd name="T38" fmla="*/ 328 w 602"/>
                    <a:gd name="T39" fmla="*/ 97 h 227"/>
                    <a:gd name="T40" fmla="*/ 345 w 602"/>
                    <a:gd name="T41" fmla="*/ 109 h 227"/>
                    <a:gd name="T42" fmla="*/ 368 w 602"/>
                    <a:gd name="T43" fmla="*/ 126 h 227"/>
                    <a:gd name="T44" fmla="*/ 385 w 602"/>
                    <a:gd name="T45" fmla="*/ 137 h 227"/>
                    <a:gd name="T46" fmla="*/ 403 w 602"/>
                    <a:gd name="T47" fmla="*/ 149 h 227"/>
                    <a:gd name="T48" fmla="*/ 420 w 602"/>
                    <a:gd name="T49" fmla="*/ 160 h 227"/>
                    <a:gd name="T50" fmla="*/ 437 w 602"/>
                    <a:gd name="T51" fmla="*/ 172 h 227"/>
                    <a:gd name="T52" fmla="*/ 454 w 602"/>
                    <a:gd name="T53" fmla="*/ 180 h 227"/>
                    <a:gd name="T54" fmla="*/ 472 w 602"/>
                    <a:gd name="T55" fmla="*/ 189 h 227"/>
                    <a:gd name="T56" fmla="*/ 489 w 602"/>
                    <a:gd name="T57" fmla="*/ 195 h 227"/>
                    <a:gd name="T58" fmla="*/ 509 w 602"/>
                    <a:gd name="T59" fmla="*/ 203 h 227"/>
                    <a:gd name="T60" fmla="*/ 526 w 602"/>
                    <a:gd name="T61" fmla="*/ 209 h 227"/>
                    <a:gd name="T62" fmla="*/ 546 w 602"/>
                    <a:gd name="T63" fmla="*/ 215 h 227"/>
                    <a:gd name="T64" fmla="*/ 564 w 602"/>
                    <a:gd name="T65" fmla="*/ 217 h 227"/>
                    <a:gd name="T66" fmla="*/ 581 w 602"/>
                    <a:gd name="T67" fmla="*/ 223 h 227"/>
                    <a:gd name="T68" fmla="*/ 601 w 602"/>
                    <a:gd name="T69" fmla="*/ 226 h 227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02" h="227">
                      <a:moveTo>
                        <a:pt x="0" y="0"/>
                      </a:moveTo>
                      <a:lnTo>
                        <a:pt x="17" y="0"/>
                      </a:lnTo>
                      <a:lnTo>
                        <a:pt x="35" y="0"/>
                      </a:lnTo>
                      <a:lnTo>
                        <a:pt x="52" y="0"/>
                      </a:lnTo>
                      <a:lnTo>
                        <a:pt x="72" y="3"/>
                      </a:lnTo>
                      <a:lnTo>
                        <a:pt x="86" y="6"/>
                      </a:lnTo>
                      <a:lnTo>
                        <a:pt x="106" y="6"/>
                      </a:lnTo>
                      <a:lnTo>
                        <a:pt x="124" y="9"/>
                      </a:lnTo>
                      <a:lnTo>
                        <a:pt x="138" y="11"/>
                      </a:lnTo>
                      <a:lnTo>
                        <a:pt x="155" y="11"/>
                      </a:lnTo>
                      <a:lnTo>
                        <a:pt x="175" y="11"/>
                      </a:lnTo>
                      <a:lnTo>
                        <a:pt x="198" y="23"/>
                      </a:lnTo>
                      <a:lnTo>
                        <a:pt x="204" y="29"/>
                      </a:lnTo>
                      <a:lnTo>
                        <a:pt x="227" y="37"/>
                      </a:lnTo>
                      <a:lnTo>
                        <a:pt x="242" y="46"/>
                      </a:lnTo>
                      <a:lnTo>
                        <a:pt x="259" y="54"/>
                      </a:lnTo>
                      <a:lnTo>
                        <a:pt x="279" y="63"/>
                      </a:lnTo>
                      <a:lnTo>
                        <a:pt x="296" y="72"/>
                      </a:lnTo>
                      <a:lnTo>
                        <a:pt x="311" y="80"/>
                      </a:lnTo>
                      <a:lnTo>
                        <a:pt x="328" y="97"/>
                      </a:lnTo>
                      <a:lnTo>
                        <a:pt x="345" y="109"/>
                      </a:lnTo>
                      <a:lnTo>
                        <a:pt x="368" y="126"/>
                      </a:lnTo>
                      <a:lnTo>
                        <a:pt x="385" y="137"/>
                      </a:lnTo>
                      <a:lnTo>
                        <a:pt x="403" y="149"/>
                      </a:lnTo>
                      <a:lnTo>
                        <a:pt x="420" y="160"/>
                      </a:lnTo>
                      <a:lnTo>
                        <a:pt x="437" y="172"/>
                      </a:lnTo>
                      <a:lnTo>
                        <a:pt x="454" y="180"/>
                      </a:lnTo>
                      <a:lnTo>
                        <a:pt x="472" y="189"/>
                      </a:lnTo>
                      <a:lnTo>
                        <a:pt x="489" y="195"/>
                      </a:lnTo>
                      <a:lnTo>
                        <a:pt x="509" y="203"/>
                      </a:lnTo>
                      <a:lnTo>
                        <a:pt x="526" y="209"/>
                      </a:lnTo>
                      <a:lnTo>
                        <a:pt x="546" y="215"/>
                      </a:lnTo>
                      <a:lnTo>
                        <a:pt x="564" y="217"/>
                      </a:lnTo>
                      <a:lnTo>
                        <a:pt x="581" y="223"/>
                      </a:lnTo>
                      <a:lnTo>
                        <a:pt x="601" y="226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19" name="Freeform 95">
                  <a:extLst>
                    <a:ext uri="{FF2B5EF4-FFF2-40B4-BE49-F238E27FC236}">
                      <a16:creationId xmlns:a16="http://schemas.microsoft.com/office/drawing/2014/main" id="{133CBBA0-16CB-4F47-858B-68AB9D3BB1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5" y="2376"/>
                  <a:ext cx="602" cy="227"/>
                </a:xfrm>
                <a:custGeom>
                  <a:avLst/>
                  <a:gdLst>
                    <a:gd name="T0" fmla="*/ 601 w 602"/>
                    <a:gd name="T1" fmla="*/ 0 h 227"/>
                    <a:gd name="T2" fmla="*/ 584 w 602"/>
                    <a:gd name="T3" fmla="*/ 0 h 227"/>
                    <a:gd name="T4" fmla="*/ 566 w 602"/>
                    <a:gd name="T5" fmla="*/ 0 h 227"/>
                    <a:gd name="T6" fmla="*/ 549 w 602"/>
                    <a:gd name="T7" fmla="*/ 0 h 227"/>
                    <a:gd name="T8" fmla="*/ 529 w 602"/>
                    <a:gd name="T9" fmla="*/ 3 h 227"/>
                    <a:gd name="T10" fmla="*/ 515 w 602"/>
                    <a:gd name="T11" fmla="*/ 6 h 227"/>
                    <a:gd name="T12" fmla="*/ 495 w 602"/>
                    <a:gd name="T13" fmla="*/ 6 h 227"/>
                    <a:gd name="T14" fmla="*/ 477 w 602"/>
                    <a:gd name="T15" fmla="*/ 9 h 227"/>
                    <a:gd name="T16" fmla="*/ 463 w 602"/>
                    <a:gd name="T17" fmla="*/ 11 h 227"/>
                    <a:gd name="T18" fmla="*/ 446 w 602"/>
                    <a:gd name="T19" fmla="*/ 11 h 227"/>
                    <a:gd name="T20" fmla="*/ 426 w 602"/>
                    <a:gd name="T21" fmla="*/ 11 h 227"/>
                    <a:gd name="T22" fmla="*/ 403 w 602"/>
                    <a:gd name="T23" fmla="*/ 23 h 227"/>
                    <a:gd name="T24" fmla="*/ 397 w 602"/>
                    <a:gd name="T25" fmla="*/ 29 h 227"/>
                    <a:gd name="T26" fmla="*/ 374 w 602"/>
                    <a:gd name="T27" fmla="*/ 37 h 227"/>
                    <a:gd name="T28" fmla="*/ 359 w 602"/>
                    <a:gd name="T29" fmla="*/ 46 h 227"/>
                    <a:gd name="T30" fmla="*/ 342 w 602"/>
                    <a:gd name="T31" fmla="*/ 54 h 227"/>
                    <a:gd name="T32" fmla="*/ 322 w 602"/>
                    <a:gd name="T33" fmla="*/ 63 h 227"/>
                    <a:gd name="T34" fmla="*/ 305 w 602"/>
                    <a:gd name="T35" fmla="*/ 72 h 227"/>
                    <a:gd name="T36" fmla="*/ 290 w 602"/>
                    <a:gd name="T37" fmla="*/ 80 h 227"/>
                    <a:gd name="T38" fmla="*/ 273 w 602"/>
                    <a:gd name="T39" fmla="*/ 97 h 227"/>
                    <a:gd name="T40" fmla="*/ 256 w 602"/>
                    <a:gd name="T41" fmla="*/ 109 h 227"/>
                    <a:gd name="T42" fmla="*/ 233 w 602"/>
                    <a:gd name="T43" fmla="*/ 126 h 227"/>
                    <a:gd name="T44" fmla="*/ 216 w 602"/>
                    <a:gd name="T45" fmla="*/ 137 h 227"/>
                    <a:gd name="T46" fmla="*/ 198 w 602"/>
                    <a:gd name="T47" fmla="*/ 149 h 227"/>
                    <a:gd name="T48" fmla="*/ 181 w 602"/>
                    <a:gd name="T49" fmla="*/ 160 h 227"/>
                    <a:gd name="T50" fmla="*/ 164 w 602"/>
                    <a:gd name="T51" fmla="*/ 172 h 227"/>
                    <a:gd name="T52" fmla="*/ 147 w 602"/>
                    <a:gd name="T53" fmla="*/ 180 h 227"/>
                    <a:gd name="T54" fmla="*/ 129 w 602"/>
                    <a:gd name="T55" fmla="*/ 189 h 227"/>
                    <a:gd name="T56" fmla="*/ 112 w 602"/>
                    <a:gd name="T57" fmla="*/ 195 h 227"/>
                    <a:gd name="T58" fmla="*/ 92 w 602"/>
                    <a:gd name="T59" fmla="*/ 203 h 227"/>
                    <a:gd name="T60" fmla="*/ 75 w 602"/>
                    <a:gd name="T61" fmla="*/ 209 h 227"/>
                    <a:gd name="T62" fmla="*/ 55 w 602"/>
                    <a:gd name="T63" fmla="*/ 215 h 227"/>
                    <a:gd name="T64" fmla="*/ 37 w 602"/>
                    <a:gd name="T65" fmla="*/ 217 h 227"/>
                    <a:gd name="T66" fmla="*/ 20 w 602"/>
                    <a:gd name="T67" fmla="*/ 223 h 227"/>
                    <a:gd name="T68" fmla="*/ 0 w 602"/>
                    <a:gd name="T69" fmla="*/ 226 h 227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02" h="227">
                      <a:moveTo>
                        <a:pt x="601" y="0"/>
                      </a:moveTo>
                      <a:lnTo>
                        <a:pt x="584" y="0"/>
                      </a:lnTo>
                      <a:lnTo>
                        <a:pt x="566" y="0"/>
                      </a:lnTo>
                      <a:lnTo>
                        <a:pt x="549" y="0"/>
                      </a:lnTo>
                      <a:lnTo>
                        <a:pt x="529" y="3"/>
                      </a:lnTo>
                      <a:lnTo>
                        <a:pt x="515" y="6"/>
                      </a:lnTo>
                      <a:lnTo>
                        <a:pt x="495" y="6"/>
                      </a:lnTo>
                      <a:lnTo>
                        <a:pt x="477" y="9"/>
                      </a:lnTo>
                      <a:lnTo>
                        <a:pt x="463" y="11"/>
                      </a:lnTo>
                      <a:lnTo>
                        <a:pt x="446" y="11"/>
                      </a:lnTo>
                      <a:lnTo>
                        <a:pt x="426" y="11"/>
                      </a:lnTo>
                      <a:lnTo>
                        <a:pt x="403" y="23"/>
                      </a:lnTo>
                      <a:lnTo>
                        <a:pt x="397" y="29"/>
                      </a:lnTo>
                      <a:lnTo>
                        <a:pt x="374" y="37"/>
                      </a:lnTo>
                      <a:lnTo>
                        <a:pt x="359" y="46"/>
                      </a:lnTo>
                      <a:lnTo>
                        <a:pt x="342" y="54"/>
                      </a:lnTo>
                      <a:lnTo>
                        <a:pt x="322" y="63"/>
                      </a:lnTo>
                      <a:lnTo>
                        <a:pt x="305" y="72"/>
                      </a:lnTo>
                      <a:lnTo>
                        <a:pt x="290" y="80"/>
                      </a:lnTo>
                      <a:lnTo>
                        <a:pt x="273" y="97"/>
                      </a:lnTo>
                      <a:lnTo>
                        <a:pt x="256" y="109"/>
                      </a:lnTo>
                      <a:lnTo>
                        <a:pt x="233" y="126"/>
                      </a:lnTo>
                      <a:lnTo>
                        <a:pt x="216" y="137"/>
                      </a:lnTo>
                      <a:lnTo>
                        <a:pt x="198" y="149"/>
                      </a:lnTo>
                      <a:lnTo>
                        <a:pt x="181" y="160"/>
                      </a:lnTo>
                      <a:lnTo>
                        <a:pt x="164" y="172"/>
                      </a:lnTo>
                      <a:lnTo>
                        <a:pt x="147" y="180"/>
                      </a:lnTo>
                      <a:lnTo>
                        <a:pt x="129" y="189"/>
                      </a:lnTo>
                      <a:lnTo>
                        <a:pt x="112" y="195"/>
                      </a:lnTo>
                      <a:lnTo>
                        <a:pt x="92" y="203"/>
                      </a:lnTo>
                      <a:lnTo>
                        <a:pt x="75" y="209"/>
                      </a:lnTo>
                      <a:lnTo>
                        <a:pt x="55" y="215"/>
                      </a:lnTo>
                      <a:lnTo>
                        <a:pt x="37" y="217"/>
                      </a:lnTo>
                      <a:lnTo>
                        <a:pt x="20" y="223"/>
                      </a:lnTo>
                      <a:lnTo>
                        <a:pt x="0" y="226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0" name="Line 96">
                  <a:extLst>
                    <a:ext uri="{FF2B5EF4-FFF2-40B4-BE49-F238E27FC236}">
                      <a16:creationId xmlns:a16="http://schemas.microsoft.com/office/drawing/2014/main" id="{1D1DBD52-B24B-4A37-AE8A-A3B7118DE54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54" y="2602"/>
                  <a:ext cx="67" cy="0"/>
                </a:xfrm>
                <a:prstGeom prst="line">
                  <a:avLst/>
                </a:prstGeom>
                <a:noFill/>
                <a:ln w="254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93" name="Group 97">
                <a:extLst>
                  <a:ext uri="{FF2B5EF4-FFF2-40B4-BE49-F238E27FC236}">
                    <a16:creationId xmlns:a16="http://schemas.microsoft.com/office/drawing/2014/main" id="{0E45CFCA-C337-496C-87FE-E66261078A8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89" y="2807"/>
                <a:ext cx="1384" cy="48"/>
                <a:chOff x="2889" y="2807"/>
                <a:chExt cx="1384" cy="48"/>
              </a:xfrm>
            </p:grpSpPr>
            <p:sp>
              <p:nvSpPr>
                <p:cNvPr id="115" name="Freeform 98">
                  <a:extLst>
                    <a:ext uri="{FF2B5EF4-FFF2-40B4-BE49-F238E27FC236}">
                      <a16:creationId xmlns:a16="http://schemas.microsoft.com/office/drawing/2014/main" id="{66B885C9-C73E-4F7D-8E1B-4DCBB8B836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9" y="2807"/>
                  <a:ext cx="641" cy="48"/>
                </a:xfrm>
                <a:custGeom>
                  <a:avLst/>
                  <a:gdLst>
                    <a:gd name="T0" fmla="*/ 0 w 641"/>
                    <a:gd name="T1" fmla="*/ 0 h 48"/>
                    <a:gd name="T2" fmla="*/ 18 w 641"/>
                    <a:gd name="T3" fmla="*/ 0 h 48"/>
                    <a:gd name="T4" fmla="*/ 37 w 641"/>
                    <a:gd name="T5" fmla="*/ 0 h 48"/>
                    <a:gd name="T6" fmla="*/ 55 w 641"/>
                    <a:gd name="T7" fmla="*/ 0 h 48"/>
                    <a:gd name="T8" fmla="*/ 77 w 641"/>
                    <a:gd name="T9" fmla="*/ 1 h 48"/>
                    <a:gd name="T10" fmla="*/ 92 w 641"/>
                    <a:gd name="T11" fmla="*/ 1 h 48"/>
                    <a:gd name="T12" fmla="*/ 113 w 641"/>
                    <a:gd name="T13" fmla="*/ 1 h 48"/>
                    <a:gd name="T14" fmla="*/ 132 w 641"/>
                    <a:gd name="T15" fmla="*/ 2 h 48"/>
                    <a:gd name="T16" fmla="*/ 147 w 641"/>
                    <a:gd name="T17" fmla="*/ 2 h 48"/>
                    <a:gd name="T18" fmla="*/ 165 w 641"/>
                    <a:gd name="T19" fmla="*/ 2 h 48"/>
                    <a:gd name="T20" fmla="*/ 187 w 641"/>
                    <a:gd name="T21" fmla="*/ 2 h 48"/>
                    <a:gd name="T22" fmla="*/ 211 w 641"/>
                    <a:gd name="T23" fmla="*/ 5 h 48"/>
                    <a:gd name="T24" fmla="*/ 217 w 641"/>
                    <a:gd name="T25" fmla="*/ 6 h 48"/>
                    <a:gd name="T26" fmla="*/ 242 w 641"/>
                    <a:gd name="T27" fmla="*/ 8 h 48"/>
                    <a:gd name="T28" fmla="*/ 257 w 641"/>
                    <a:gd name="T29" fmla="*/ 10 h 48"/>
                    <a:gd name="T30" fmla="*/ 276 w 641"/>
                    <a:gd name="T31" fmla="*/ 11 h 48"/>
                    <a:gd name="T32" fmla="*/ 297 w 641"/>
                    <a:gd name="T33" fmla="*/ 13 h 48"/>
                    <a:gd name="T34" fmla="*/ 315 w 641"/>
                    <a:gd name="T35" fmla="*/ 15 h 48"/>
                    <a:gd name="T36" fmla="*/ 331 w 641"/>
                    <a:gd name="T37" fmla="*/ 17 h 48"/>
                    <a:gd name="T38" fmla="*/ 349 w 641"/>
                    <a:gd name="T39" fmla="*/ 20 h 48"/>
                    <a:gd name="T40" fmla="*/ 367 w 641"/>
                    <a:gd name="T41" fmla="*/ 23 h 48"/>
                    <a:gd name="T42" fmla="*/ 392 w 641"/>
                    <a:gd name="T43" fmla="*/ 26 h 48"/>
                    <a:gd name="T44" fmla="*/ 410 w 641"/>
                    <a:gd name="T45" fmla="*/ 29 h 48"/>
                    <a:gd name="T46" fmla="*/ 429 w 641"/>
                    <a:gd name="T47" fmla="*/ 31 h 48"/>
                    <a:gd name="T48" fmla="*/ 447 w 641"/>
                    <a:gd name="T49" fmla="*/ 33 h 48"/>
                    <a:gd name="T50" fmla="*/ 465 w 641"/>
                    <a:gd name="T51" fmla="*/ 36 h 48"/>
                    <a:gd name="T52" fmla="*/ 484 w 641"/>
                    <a:gd name="T53" fmla="*/ 37 h 48"/>
                    <a:gd name="T54" fmla="*/ 502 w 641"/>
                    <a:gd name="T55" fmla="*/ 39 h 48"/>
                    <a:gd name="T56" fmla="*/ 521 w 641"/>
                    <a:gd name="T57" fmla="*/ 40 h 48"/>
                    <a:gd name="T58" fmla="*/ 542 w 641"/>
                    <a:gd name="T59" fmla="*/ 42 h 48"/>
                    <a:gd name="T60" fmla="*/ 560 w 641"/>
                    <a:gd name="T61" fmla="*/ 43 h 48"/>
                    <a:gd name="T62" fmla="*/ 582 w 641"/>
                    <a:gd name="T63" fmla="*/ 45 h 48"/>
                    <a:gd name="T64" fmla="*/ 600 w 641"/>
                    <a:gd name="T65" fmla="*/ 45 h 48"/>
                    <a:gd name="T66" fmla="*/ 619 w 641"/>
                    <a:gd name="T67" fmla="*/ 46 h 48"/>
                    <a:gd name="T68" fmla="*/ 640 w 641"/>
                    <a:gd name="T69" fmla="*/ 47 h 4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41" h="48">
                      <a:moveTo>
                        <a:pt x="0" y="0"/>
                      </a:moveTo>
                      <a:lnTo>
                        <a:pt x="18" y="0"/>
                      </a:lnTo>
                      <a:lnTo>
                        <a:pt x="37" y="0"/>
                      </a:lnTo>
                      <a:lnTo>
                        <a:pt x="55" y="0"/>
                      </a:lnTo>
                      <a:lnTo>
                        <a:pt x="77" y="1"/>
                      </a:lnTo>
                      <a:lnTo>
                        <a:pt x="92" y="1"/>
                      </a:lnTo>
                      <a:lnTo>
                        <a:pt x="113" y="1"/>
                      </a:lnTo>
                      <a:lnTo>
                        <a:pt x="132" y="2"/>
                      </a:lnTo>
                      <a:lnTo>
                        <a:pt x="147" y="2"/>
                      </a:lnTo>
                      <a:lnTo>
                        <a:pt x="165" y="2"/>
                      </a:lnTo>
                      <a:lnTo>
                        <a:pt x="187" y="2"/>
                      </a:lnTo>
                      <a:lnTo>
                        <a:pt x="211" y="5"/>
                      </a:lnTo>
                      <a:lnTo>
                        <a:pt x="217" y="6"/>
                      </a:lnTo>
                      <a:lnTo>
                        <a:pt x="242" y="8"/>
                      </a:lnTo>
                      <a:lnTo>
                        <a:pt x="257" y="10"/>
                      </a:lnTo>
                      <a:lnTo>
                        <a:pt x="276" y="11"/>
                      </a:lnTo>
                      <a:lnTo>
                        <a:pt x="297" y="13"/>
                      </a:lnTo>
                      <a:lnTo>
                        <a:pt x="315" y="15"/>
                      </a:lnTo>
                      <a:lnTo>
                        <a:pt x="331" y="17"/>
                      </a:lnTo>
                      <a:lnTo>
                        <a:pt x="349" y="20"/>
                      </a:lnTo>
                      <a:lnTo>
                        <a:pt x="367" y="23"/>
                      </a:lnTo>
                      <a:lnTo>
                        <a:pt x="392" y="26"/>
                      </a:lnTo>
                      <a:lnTo>
                        <a:pt x="410" y="29"/>
                      </a:lnTo>
                      <a:lnTo>
                        <a:pt x="429" y="31"/>
                      </a:lnTo>
                      <a:lnTo>
                        <a:pt x="447" y="33"/>
                      </a:lnTo>
                      <a:lnTo>
                        <a:pt x="465" y="36"/>
                      </a:lnTo>
                      <a:lnTo>
                        <a:pt x="484" y="37"/>
                      </a:lnTo>
                      <a:lnTo>
                        <a:pt x="502" y="39"/>
                      </a:lnTo>
                      <a:lnTo>
                        <a:pt x="521" y="40"/>
                      </a:lnTo>
                      <a:lnTo>
                        <a:pt x="542" y="42"/>
                      </a:lnTo>
                      <a:lnTo>
                        <a:pt x="560" y="43"/>
                      </a:lnTo>
                      <a:lnTo>
                        <a:pt x="582" y="45"/>
                      </a:lnTo>
                      <a:lnTo>
                        <a:pt x="600" y="45"/>
                      </a:lnTo>
                      <a:lnTo>
                        <a:pt x="619" y="46"/>
                      </a:lnTo>
                      <a:lnTo>
                        <a:pt x="640" y="47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16" name="Freeform 99">
                  <a:extLst>
                    <a:ext uri="{FF2B5EF4-FFF2-40B4-BE49-F238E27FC236}">
                      <a16:creationId xmlns:a16="http://schemas.microsoft.com/office/drawing/2014/main" id="{3F44D082-A8DD-4675-A6C1-98540BBD24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2" y="2807"/>
                  <a:ext cx="641" cy="48"/>
                </a:xfrm>
                <a:custGeom>
                  <a:avLst/>
                  <a:gdLst>
                    <a:gd name="T0" fmla="*/ 640 w 641"/>
                    <a:gd name="T1" fmla="*/ 0 h 48"/>
                    <a:gd name="T2" fmla="*/ 622 w 641"/>
                    <a:gd name="T3" fmla="*/ 0 h 48"/>
                    <a:gd name="T4" fmla="*/ 603 w 641"/>
                    <a:gd name="T5" fmla="*/ 0 h 48"/>
                    <a:gd name="T6" fmla="*/ 585 w 641"/>
                    <a:gd name="T7" fmla="*/ 0 h 48"/>
                    <a:gd name="T8" fmla="*/ 563 w 641"/>
                    <a:gd name="T9" fmla="*/ 1 h 48"/>
                    <a:gd name="T10" fmla="*/ 548 w 641"/>
                    <a:gd name="T11" fmla="*/ 1 h 48"/>
                    <a:gd name="T12" fmla="*/ 527 w 641"/>
                    <a:gd name="T13" fmla="*/ 1 h 48"/>
                    <a:gd name="T14" fmla="*/ 508 w 641"/>
                    <a:gd name="T15" fmla="*/ 2 h 48"/>
                    <a:gd name="T16" fmla="*/ 493 w 641"/>
                    <a:gd name="T17" fmla="*/ 2 h 48"/>
                    <a:gd name="T18" fmla="*/ 475 w 641"/>
                    <a:gd name="T19" fmla="*/ 2 h 48"/>
                    <a:gd name="T20" fmla="*/ 453 w 641"/>
                    <a:gd name="T21" fmla="*/ 2 h 48"/>
                    <a:gd name="T22" fmla="*/ 429 w 641"/>
                    <a:gd name="T23" fmla="*/ 5 h 48"/>
                    <a:gd name="T24" fmla="*/ 423 w 641"/>
                    <a:gd name="T25" fmla="*/ 6 h 48"/>
                    <a:gd name="T26" fmla="*/ 398 w 641"/>
                    <a:gd name="T27" fmla="*/ 8 h 48"/>
                    <a:gd name="T28" fmla="*/ 383 w 641"/>
                    <a:gd name="T29" fmla="*/ 10 h 48"/>
                    <a:gd name="T30" fmla="*/ 364 w 641"/>
                    <a:gd name="T31" fmla="*/ 11 h 48"/>
                    <a:gd name="T32" fmla="*/ 343 w 641"/>
                    <a:gd name="T33" fmla="*/ 13 h 48"/>
                    <a:gd name="T34" fmla="*/ 325 w 641"/>
                    <a:gd name="T35" fmla="*/ 15 h 48"/>
                    <a:gd name="T36" fmla="*/ 309 w 641"/>
                    <a:gd name="T37" fmla="*/ 17 h 48"/>
                    <a:gd name="T38" fmla="*/ 291 w 641"/>
                    <a:gd name="T39" fmla="*/ 20 h 48"/>
                    <a:gd name="T40" fmla="*/ 273 w 641"/>
                    <a:gd name="T41" fmla="*/ 23 h 48"/>
                    <a:gd name="T42" fmla="*/ 248 w 641"/>
                    <a:gd name="T43" fmla="*/ 26 h 48"/>
                    <a:gd name="T44" fmla="*/ 230 w 641"/>
                    <a:gd name="T45" fmla="*/ 29 h 48"/>
                    <a:gd name="T46" fmla="*/ 211 w 641"/>
                    <a:gd name="T47" fmla="*/ 31 h 48"/>
                    <a:gd name="T48" fmla="*/ 193 w 641"/>
                    <a:gd name="T49" fmla="*/ 33 h 48"/>
                    <a:gd name="T50" fmla="*/ 175 w 641"/>
                    <a:gd name="T51" fmla="*/ 36 h 48"/>
                    <a:gd name="T52" fmla="*/ 156 w 641"/>
                    <a:gd name="T53" fmla="*/ 37 h 48"/>
                    <a:gd name="T54" fmla="*/ 138 w 641"/>
                    <a:gd name="T55" fmla="*/ 39 h 48"/>
                    <a:gd name="T56" fmla="*/ 119 w 641"/>
                    <a:gd name="T57" fmla="*/ 40 h 48"/>
                    <a:gd name="T58" fmla="*/ 98 w 641"/>
                    <a:gd name="T59" fmla="*/ 42 h 48"/>
                    <a:gd name="T60" fmla="*/ 80 w 641"/>
                    <a:gd name="T61" fmla="*/ 43 h 48"/>
                    <a:gd name="T62" fmla="*/ 58 w 641"/>
                    <a:gd name="T63" fmla="*/ 45 h 48"/>
                    <a:gd name="T64" fmla="*/ 40 w 641"/>
                    <a:gd name="T65" fmla="*/ 45 h 48"/>
                    <a:gd name="T66" fmla="*/ 21 w 641"/>
                    <a:gd name="T67" fmla="*/ 46 h 48"/>
                    <a:gd name="T68" fmla="*/ 0 w 641"/>
                    <a:gd name="T69" fmla="*/ 47 h 4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41" h="48">
                      <a:moveTo>
                        <a:pt x="640" y="0"/>
                      </a:moveTo>
                      <a:lnTo>
                        <a:pt x="622" y="0"/>
                      </a:lnTo>
                      <a:lnTo>
                        <a:pt x="603" y="0"/>
                      </a:lnTo>
                      <a:lnTo>
                        <a:pt x="585" y="0"/>
                      </a:lnTo>
                      <a:lnTo>
                        <a:pt x="563" y="1"/>
                      </a:lnTo>
                      <a:lnTo>
                        <a:pt x="548" y="1"/>
                      </a:lnTo>
                      <a:lnTo>
                        <a:pt x="527" y="1"/>
                      </a:lnTo>
                      <a:lnTo>
                        <a:pt x="508" y="2"/>
                      </a:lnTo>
                      <a:lnTo>
                        <a:pt x="493" y="2"/>
                      </a:lnTo>
                      <a:lnTo>
                        <a:pt x="475" y="2"/>
                      </a:lnTo>
                      <a:lnTo>
                        <a:pt x="453" y="2"/>
                      </a:lnTo>
                      <a:lnTo>
                        <a:pt x="429" y="5"/>
                      </a:lnTo>
                      <a:lnTo>
                        <a:pt x="423" y="6"/>
                      </a:lnTo>
                      <a:lnTo>
                        <a:pt x="398" y="8"/>
                      </a:lnTo>
                      <a:lnTo>
                        <a:pt x="383" y="10"/>
                      </a:lnTo>
                      <a:lnTo>
                        <a:pt x="364" y="11"/>
                      </a:lnTo>
                      <a:lnTo>
                        <a:pt x="343" y="13"/>
                      </a:lnTo>
                      <a:lnTo>
                        <a:pt x="325" y="15"/>
                      </a:lnTo>
                      <a:lnTo>
                        <a:pt x="309" y="17"/>
                      </a:lnTo>
                      <a:lnTo>
                        <a:pt x="291" y="20"/>
                      </a:lnTo>
                      <a:lnTo>
                        <a:pt x="273" y="23"/>
                      </a:lnTo>
                      <a:lnTo>
                        <a:pt x="248" y="26"/>
                      </a:lnTo>
                      <a:lnTo>
                        <a:pt x="230" y="29"/>
                      </a:lnTo>
                      <a:lnTo>
                        <a:pt x="211" y="31"/>
                      </a:lnTo>
                      <a:lnTo>
                        <a:pt x="193" y="33"/>
                      </a:lnTo>
                      <a:lnTo>
                        <a:pt x="175" y="36"/>
                      </a:lnTo>
                      <a:lnTo>
                        <a:pt x="156" y="37"/>
                      </a:lnTo>
                      <a:lnTo>
                        <a:pt x="138" y="39"/>
                      </a:lnTo>
                      <a:lnTo>
                        <a:pt x="119" y="40"/>
                      </a:lnTo>
                      <a:lnTo>
                        <a:pt x="98" y="42"/>
                      </a:lnTo>
                      <a:lnTo>
                        <a:pt x="80" y="43"/>
                      </a:lnTo>
                      <a:lnTo>
                        <a:pt x="58" y="45"/>
                      </a:lnTo>
                      <a:lnTo>
                        <a:pt x="40" y="45"/>
                      </a:lnTo>
                      <a:lnTo>
                        <a:pt x="21" y="46"/>
                      </a:lnTo>
                      <a:lnTo>
                        <a:pt x="0" y="47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17" name="Line 100">
                  <a:extLst>
                    <a:ext uri="{FF2B5EF4-FFF2-40B4-BE49-F238E27FC236}">
                      <a16:creationId xmlns:a16="http://schemas.microsoft.com/office/drawing/2014/main" id="{6EBA39BA-EB54-4026-B7C3-4206980EE30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42" y="2854"/>
                  <a:ext cx="74" cy="0"/>
                </a:xfrm>
                <a:prstGeom prst="line">
                  <a:avLst/>
                </a:prstGeom>
                <a:noFill/>
                <a:ln w="254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94" name="Group 101">
                <a:extLst>
                  <a:ext uri="{FF2B5EF4-FFF2-40B4-BE49-F238E27FC236}">
                    <a16:creationId xmlns:a16="http://schemas.microsoft.com/office/drawing/2014/main" id="{BF1F566D-484A-41BC-92B0-5B73829383B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86" y="2765"/>
                <a:ext cx="1384" cy="62"/>
                <a:chOff x="2886" y="2765"/>
                <a:chExt cx="1384" cy="62"/>
              </a:xfrm>
            </p:grpSpPr>
            <p:sp>
              <p:nvSpPr>
                <p:cNvPr id="112" name="Freeform 102">
                  <a:extLst>
                    <a:ext uri="{FF2B5EF4-FFF2-40B4-BE49-F238E27FC236}">
                      <a16:creationId xmlns:a16="http://schemas.microsoft.com/office/drawing/2014/main" id="{3D2D2EE7-F5F3-4C67-9B41-53A87D88A3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6" y="2765"/>
                  <a:ext cx="641" cy="62"/>
                </a:xfrm>
                <a:custGeom>
                  <a:avLst/>
                  <a:gdLst>
                    <a:gd name="T0" fmla="*/ 0 w 641"/>
                    <a:gd name="T1" fmla="*/ 0 h 62"/>
                    <a:gd name="T2" fmla="*/ 18 w 641"/>
                    <a:gd name="T3" fmla="*/ 0 h 62"/>
                    <a:gd name="T4" fmla="*/ 37 w 641"/>
                    <a:gd name="T5" fmla="*/ 0 h 62"/>
                    <a:gd name="T6" fmla="*/ 55 w 641"/>
                    <a:gd name="T7" fmla="*/ 0 h 62"/>
                    <a:gd name="T8" fmla="*/ 77 w 641"/>
                    <a:gd name="T9" fmla="*/ 1 h 62"/>
                    <a:gd name="T10" fmla="*/ 92 w 641"/>
                    <a:gd name="T11" fmla="*/ 2 h 62"/>
                    <a:gd name="T12" fmla="*/ 113 w 641"/>
                    <a:gd name="T13" fmla="*/ 2 h 62"/>
                    <a:gd name="T14" fmla="*/ 132 w 641"/>
                    <a:gd name="T15" fmla="*/ 2 h 62"/>
                    <a:gd name="T16" fmla="*/ 147 w 641"/>
                    <a:gd name="T17" fmla="*/ 3 h 62"/>
                    <a:gd name="T18" fmla="*/ 165 w 641"/>
                    <a:gd name="T19" fmla="*/ 3 h 62"/>
                    <a:gd name="T20" fmla="*/ 187 w 641"/>
                    <a:gd name="T21" fmla="*/ 3 h 62"/>
                    <a:gd name="T22" fmla="*/ 211 w 641"/>
                    <a:gd name="T23" fmla="*/ 6 h 62"/>
                    <a:gd name="T24" fmla="*/ 217 w 641"/>
                    <a:gd name="T25" fmla="*/ 8 h 62"/>
                    <a:gd name="T26" fmla="*/ 242 w 641"/>
                    <a:gd name="T27" fmla="*/ 10 h 62"/>
                    <a:gd name="T28" fmla="*/ 257 w 641"/>
                    <a:gd name="T29" fmla="*/ 12 h 62"/>
                    <a:gd name="T30" fmla="*/ 276 w 641"/>
                    <a:gd name="T31" fmla="*/ 15 h 62"/>
                    <a:gd name="T32" fmla="*/ 297 w 641"/>
                    <a:gd name="T33" fmla="*/ 17 h 62"/>
                    <a:gd name="T34" fmla="*/ 315 w 641"/>
                    <a:gd name="T35" fmla="*/ 19 h 62"/>
                    <a:gd name="T36" fmla="*/ 331 w 641"/>
                    <a:gd name="T37" fmla="*/ 22 h 62"/>
                    <a:gd name="T38" fmla="*/ 349 w 641"/>
                    <a:gd name="T39" fmla="*/ 26 h 62"/>
                    <a:gd name="T40" fmla="*/ 367 w 641"/>
                    <a:gd name="T41" fmla="*/ 29 h 62"/>
                    <a:gd name="T42" fmla="*/ 392 w 641"/>
                    <a:gd name="T43" fmla="*/ 34 h 62"/>
                    <a:gd name="T44" fmla="*/ 410 w 641"/>
                    <a:gd name="T45" fmla="*/ 37 h 62"/>
                    <a:gd name="T46" fmla="*/ 429 w 641"/>
                    <a:gd name="T47" fmla="*/ 40 h 62"/>
                    <a:gd name="T48" fmla="*/ 447 w 641"/>
                    <a:gd name="T49" fmla="*/ 43 h 62"/>
                    <a:gd name="T50" fmla="*/ 465 w 641"/>
                    <a:gd name="T51" fmla="*/ 46 h 62"/>
                    <a:gd name="T52" fmla="*/ 484 w 641"/>
                    <a:gd name="T53" fmla="*/ 49 h 62"/>
                    <a:gd name="T54" fmla="*/ 502 w 641"/>
                    <a:gd name="T55" fmla="*/ 51 h 62"/>
                    <a:gd name="T56" fmla="*/ 521 w 641"/>
                    <a:gd name="T57" fmla="*/ 53 h 62"/>
                    <a:gd name="T58" fmla="*/ 542 w 641"/>
                    <a:gd name="T59" fmla="*/ 55 h 62"/>
                    <a:gd name="T60" fmla="*/ 560 w 641"/>
                    <a:gd name="T61" fmla="*/ 56 h 62"/>
                    <a:gd name="T62" fmla="*/ 582 w 641"/>
                    <a:gd name="T63" fmla="*/ 58 h 62"/>
                    <a:gd name="T64" fmla="*/ 600 w 641"/>
                    <a:gd name="T65" fmla="*/ 59 h 62"/>
                    <a:gd name="T66" fmla="*/ 619 w 641"/>
                    <a:gd name="T67" fmla="*/ 60 h 62"/>
                    <a:gd name="T68" fmla="*/ 640 w 641"/>
                    <a:gd name="T69" fmla="*/ 61 h 62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41" h="62">
                      <a:moveTo>
                        <a:pt x="0" y="0"/>
                      </a:moveTo>
                      <a:lnTo>
                        <a:pt x="18" y="0"/>
                      </a:lnTo>
                      <a:lnTo>
                        <a:pt x="37" y="0"/>
                      </a:lnTo>
                      <a:lnTo>
                        <a:pt x="55" y="0"/>
                      </a:lnTo>
                      <a:lnTo>
                        <a:pt x="77" y="1"/>
                      </a:lnTo>
                      <a:lnTo>
                        <a:pt x="92" y="2"/>
                      </a:lnTo>
                      <a:lnTo>
                        <a:pt x="113" y="2"/>
                      </a:lnTo>
                      <a:lnTo>
                        <a:pt x="132" y="2"/>
                      </a:lnTo>
                      <a:lnTo>
                        <a:pt x="147" y="3"/>
                      </a:lnTo>
                      <a:lnTo>
                        <a:pt x="165" y="3"/>
                      </a:lnTo>
                      <a:lnTo>
                        <a:pt x="187" y="3"/>
                      </a:lnTo>
                      <a:lnTo>
                        <a:pt x="211" y="6"/>
                      </a:lnTo>
                      <a:lnTo>
                        <a:pt x="217" y="8"/>
                      </a:lnTo>
                      <a:lnTo>
                        <a:pt x="242" y="10"/>
                      </a:lnTo>
                      <a:lnTo>
                        <a:pt x="257" y="12"/>
                      </a:lnTo>
                      <a:lnTo>
                        <a:pt x="276" y="15"/>
                      </a:lnTo>
                      <a:lnTo>
                        <a:pt x="297" y="17"/>
                      </a:lnTo>
                      <a:lnTo>
                        <a:pt x="315" y="19"/>
                      </a:lnTo>
                      <a:lnTo>
                        <a:pt x="331" y="22"/>
                      </a:lnTo>
                      <a:lnTo>
                        <a:pt x="349" y="26"/>
                      </a:lnTo>
                      <a:lnTo>
                        <a:pt x="367" y="29"/>
                      </a:lnTo>
                      <a:lnTo>
                        <a:pt x="392" y="34"/>
                      </a:lnTo>
                      <a:lnTo>
                        <a:pt x="410" y="37"/>
                      </a:lnTo>
                      <a:lnTo>
                        <a:pt x="429" y="40"/>
                      </a:lnTo>
                      <a:lnTo>
                        <a:pt x="447" y="43"/>
                      </a:lnTo>
                      <a:lnTo>
                        <a:pt x="465" y="46"/>
                      </a:lnTo>
                      <a:lnTo>
                        <a:pt x="484" y="49"/>
                      </a:lnTo>
                      <a:lnTo>
                        <a:pt x="502" y="51"/>
                      </a:lnTo>
                      <a:lnTo>
                        <a:pt x="521" y="53"/>
                      </a:lnTo>
                      <a:lnTo>
                        <a:pt x="542" y="55"/>
                      </a:lnTo>
                      <a:lnTo>
                        <a:pt x="560" y="56"/>
                      </a:lnTo>
                      <a:lnTo>
                        <a:pt x="582" y="58"/>
                      </a:lnTo>
                      <a:lnTo>
                        <a:pt x="600" y="59"/>
                      </a:lnTo>
                      <a:lnTo>
                        <a:pt x="619" y="60"/>
                      </a:lnTo>
                      <a:lnTo>
                        <a:pt x="640" y="61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13" name="Freeform 103">
                  <a:extLst>
                    <a:ext uri="{FF2B5EF4-FFF2-40B4-BE49-F238E27FC236}">
                      <a16:creationId xmlns:a16="http://schemas.microsoft.com/office/drawing/2014/main" id="{817CBABA-0E35-470D-9C25-D7CFF20A27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29" y="2765"/>
                  <a:ext cx="641" cy="62"/>
                </a:xfrm>
                <a:custGeom>
                  <a:avLst/>
                  <a:gdLst>
                    <a:gd name="T0" fmla="*/ 640 w 641"/>
                    <a:gd name="T1" fmla="*/ 0 h 62"/>
                    <a:gd name="T2" fmla="*/ 622 w 641"/>
                    <a:gd name="T3" fmla="*/ 0 h 62"/>
                    <a:gd name="T4" fmla="*/ 603 w 641"/>
                    <a:gd name="T5" fmla="*/ 0 h 62"/>
                    <a:gd name="T6" fmla="*/ 585 w 641"/>
                    <a:gd name="T7" fmla="*/ 0 h 62"/>
                    <a:gd name="T8" fmla="*/ 563 w 641"/>
                    <a:gd name="T9" fmla="*/ 1 h 62"/>
                    <a:gd name="T10" fmla="*/ 548 w 641"/>
                    <a:gd name="T11" fmla="*/ 2 h 62"/>
                    <a:gd name="T12" fmla="*/ 527 w 641"/>
                    <a:gd name="T13" fmla="*/ 2 h 62"/>
                    <a:gd name="T14" fmla="*/ 508 w 641"/>
                    <a:gd name="T15" fmla="*/ 2 h 62"/>
                    <a:gd name="T16" fmla="*/ 493 w 641"/>
                    <a:gd name="T17" fmla="*/ 3 h 62"/>
                    <a:gd name="T18" fmla="*/ 475 w 641"/>
                    <a:gd name="T19" fmla="*/ 3 h 62"/>
                    <a:gd name="T20" fmla="*/ 453 w 641"/>
                    <a:gd name="T21" fmla="*/ 3 h 62"/>
                    <a:gd name="T22" fmla="*/ 429 w 641"/>
                    <a:gd name="T23" fmla="*/ 6 h 62"/>
                    <a:gd name="T24" fmla="*/ 423 w 641"/>
                    <a:gd name="T25" fmla="*/ 8 h 62"/>
                    <a:gd name="T26" fmla="*/ 398 w 641"/>
                    <a:gd name="T27" fmla="*/ 10 h 62"/>
                    <a:gd name="T28" fmla="*/ 383 w 641"/>
                    <a:gd name="T29" fmla="*/ 12 h 62"/>
                    <a:gd name="T30" fmla="*/ 364 w 641"/>
                    <a:gd name="T31" fmla="*/ 15 h 62"/>
                    <a:gd name="T32" fmla="*/ 343 w 641"/>
                    <a:gd name="T33" fmla="*/ 17 h 62"/>
                    <a:gd name="T34" fmla="*/ 325 w 641"/>
                    <a:gd name="T35" fmla="*/ 19 h 62"/>
                    <a:gd name="T36" fmla="*/ 309 w 641"/>
                    <a:gd name="T37" fmla="*/ 22 h 62"/>
                    <a:gd name="T38" fmla="*/ 291 w 641"/>
                    <a:gd name="T39" fmla="*/ 26 h 62"/>
                    <a:gd name="T40" fmla="*/ 273 w 641"/>
                    <a:gd name="T41" fmla="*/ 29 h 62"/>
                    <a:gd name="T42" fmla="*/ 248 w 641"/>
                    <a:gd name="T43" fmla="*/ 34 h 62"/>
                    <a:gd name="T44" fmla="*/ 230 w 641"/>
                    <a:gd name="T45" fmla="*/ 37 h 62"/>
                    <a:gd name="T46" fmla="*/ 211 w 641"/>
                    <a:gd name="T47" fmla="*/ 40 h 62"/>
                    <a:gd name="T48" fmla="*/ 193 w 641"/>
                    <a:gd name="T49" fmla="*/ 43 h 62"/>
                    <a:gd name="T50" fmla="*/ 175 w 641"/>
                    <a:gd name="T51" fmla="*/ 46 h 62"/>
                    <a:gd name="T52" fmla="*/ 156 w 641"/>
                    <a:gd name="T53" fmla="*/ 49 h 62"/>
                    <a:gd name="T54" fmla="*/ 138 w 641"/>
                    <a:gd name="T55" fmla="*/ 51 h 62"/>
                    <a:gd name="T56" fmla="*/ 119 w 641"/>
                    <a:gd name="T57" fmla="*/ 53 h 62"/>
                    <a:gd name="T58" fmla="*/ 98 w 641"/>
                    <a:gd name="T59" fmla="*/ 55 h 62"/>
                    <a:gd name="T60" fmla="*/ 80 w 641"/>
                    <a:gd name="T61" fmla="*/ 56 h 62"/>
                    <a:gd name="T62" fmla="*/ 58 w 641"/>
                    <a:gd name="T63" fmla="*/ 58 h 62"/>
                    <a:gd name="T64" fmla="*/ 40 w 641"/>
                    <a:gd name="T65" fmla="*/ 59 h 62"/>
                    <a:gd name="T66" fmla="*/ 21 w 641"/>
                    <a:gd name="T67" fmla="*/ 60 h 62"/>
                    <a:gd name="T68" fmla="*/ 0 w 641"/>
                    <a:gd name="T69" fmla="*/ 61 h 62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41" h="62">
                      <a:moveTo>
                        <a:pt x="640" y="0"/>
                      </a:moveTo>
                      <a:lnTo>
                        <a:pt x="622" y="0"/>
                      </a:lnTo>
                      <a:lnTo>
                        <a:pt x="603" y="0"/>
                      </a:lnTo>
                      <a:lnTo>
                        <a:pt x="585" y="0"/>
                      </a:lnTo>
                      <a:lnTo>
                        <a:pt x="563" y="1"/>
                      </a:lnTo>
                      <a:lnTo>
                        <a:pt x="548" y="2"/>
                      </a:lnTo>
                      <a:lnTo>
                        <a:pt x="527" y="2"/>
                      </a:lnTo>
                      <a:lnTo>
                        <a:pt x="508" y="2"/>
                      </a:lnTo>
                      <a:lnTo>
                        <a:pt x="493" y="3"/>
                      </a:lnTo>
                      <a:lnTo>
                        <a:pt x="475" y="3"/>
                      </a:lnTo>
                      <a:lnTo>
                        <a:pt x="453" y="3"/>
                      </a:lnTo>
                      <a:lnTo>
                        <a:pt x="429" y="6"/>
                      </a:lnTo>
                      <a:lnTo>
                        <a:pt x="423" y="8"/>
                      </a:lnTo>
                      <a:lnTo>
                        <a:pt x="398" y="10"/>
                      </a:lnTo>
                      <a:lnTo>
                        <a:pt x="383" y="12"/>
                      </a:lnTo>
                      <a:lnTo>
                        <a:pt x="364" y="15"/>
                      </a:lnTo>
                      <a:lnTo>
                        <a:pt x="343" y="17"/>
                      </a:lnTo>
                      <a:lnTo>
                        <a:pt x="325" y="19"/>
                      </a:lnTo>
                      <a:lnTo>
                        <a:pt x="309" y="22"/>
                      </a:lnTo>
                      <a:lnTo>
                        <a:pt x="291" y="26"/>
                      </a:lnTo>
                      <a:lnTo>
                        <a:pt x="273" y="29"/>
                      </a:lnTo>
                      <a:lnTo>
                        <a:pt x="248" y="34"/>
                      </a:lnTo>
                      <a:lnTo>
                        <a:pt x="230" y="37"/>
                      </a:lnTo>
                      <a:lnTo>
                        <a:pt x="211" y="40"/>
                      </a:lnTo>
                      <a:lnTo>
                        <a:pt x="193" y="43"/>
                      </a:lnTo>
                      <a:lnTo>
                        <a:pt x="175" y="46"/>
                      </a:lnTo>
                      <a:lnTo>
                        <a:pt x="156" y="49"/>
                      </a:lnTo>
                      <a:lnTo>
                        <a:pt x="138" y="51"/>
                      </a:lnTo>
                      <a:lnTo>
                        <a:pt x="119" y="53"/>
                      </a:lnTo>
                      <a:lnTo>
                        <a:pt x="98" y="55"/>
                      </a:lnTo>
                      <a:lnTo>
                        <a:pt x="80" y="56"/>
                      </a:lnTo>
                      <a:lnTo>
                        <a:pt x="58" y="58"/>
                      </a:lnTo>
                      <a:lnTo>
                        <a:pt x="40" y="59"/>
                      </a:lnTo>
                      <a:lnTo>
                        <a:pt x="21" y="60"/>
                      </a:lnTo>
                      <a:lnTo>
                        <a:pt x="0" y="61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14" name="Line 104">
                  <a:extLst>
                    <a:ext uri="{FF2B5EF4-FFF2-40B4-BE49-F238E27FC236}">
                      <a16:creationId xmlns:a16="http://schemas.microsoft.com/office/drawing/2014/main" id="{45DEC478-CF17-40A2-AD69-0CB31BA3939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39" y="2826"/>
                  <a:ext cx="74" cy="0"/>
                </a:xfrm>
                <a:prstGeom prst="line">
                  <a:avLst/>
                </a:prstGeom>
                <a:noFill/>
                <a:ln w="254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95" name="Group 105">
                <a:extLst>
                  <a:ext uri="{FF2B5EF4-FFF2-40B4-BE49-F238E27FC236}">
                    <a16:creationId xmlns:a16="http://schemas.microsoft.com/office/drawing/2014/main" id="{6F90E9B8-6BC2-4C98-9A0C-B3733B37710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89" y="2872"/>
                <a:ext cx="1384" cy="38"/>
                <a:chOff x="2889" y="2872"/>
                <a:chExt cx="1384" cy="38"/>
              </a:xfrm>
            </p:grpSpPr>
            <p:sp>
              <p:nvSpPr>
                <p:cNvPr id="109" name="Freeform 106">
                  <a:extLst>
                    <a:ext uri="{FF2B5EF4-FFF2-40B4-BE49-F238E27FC236}">
                      <a16:creationId xmlns:a16="http://schemas.microsoft.com/office/drawing/2014/main" id="{0F14D49D-1CDC-441A-9091-D4A3D70960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9" y="2872"/>
                  <a:ext cx="641" cy="38"/>
                </a:xfrm>
                <a:custGeom>
                  <a:avLst/>
                  <a:gdLst>
                    <a:gd name="T0" fmla="*/ 0 w 641"/>
                    <a:gd name="T1" fmla="*/ 0 h 38"/>
                    <a:gd name="T2" fmla="*/ 18 w 641"/>
                    <a:gd name="T3" fmla="*/ 0 h 38"/>
                    <a:gd name="T4" fmla="*/ 37 w 641"/>
                    <a:gd name="T5" fmla="*/ 0 h 38"/>
                    <a:gd name="T6" fmla="*/ 55 w 641"/>
                    <a:gd name="T7" fmla="*/ 0 h 38"/>
                    <a:gd name="T8" fmla="*/ 77 w 641"/>
                    <a:gd name="T9" fmla="*/ 0 h 38"/>
                    <a:gd name="T10" fmla="*/ 92 w 641"/>
                    <a:gd name="T11" fmla="*/ 1 h 38"/>
                    <a:gd name="T12" fmla="*/ 113 w 641"/>
                    <a:gd name="T13" fmla="*/ 1 h 38"/>
                    <a:gd name="T14" fmla="*/ 132 w 641"/>
                    <a:gd name="T15" fmla="*/ 1 h 38"/>
                    <a:gd name="T16" fmla="*/ 147 w 641"/>
                    <a:gd name="T17" fmla="*/ 2 h 38"/>
                    <a:gd name="T18" fmla="*/ 165 w 641"/>
                    <a:gd name="T19" fmla="*/ 2 h 38"/>
                    <a:gd name="T20" fmla="*/ 187 w 641"/>
                    <a:gd name="T21" fmla="*/ 2 h 38"/>
                    <a:gd name="T22" fmla="*/ 211 w 641"/>
                    <a:gd name="T23" fmla="*/ 4 h 38"/>
                    <a:gd name="T24" fmla="*/ 217 w 641"/>
                    <a:gd name="T25" fmla="*/ 5 h 38"/>
                    <a:gd name="T26" fmla="*/ 242 w 641"/>
                    <a:gd name="T27" fmla="*/ 6 h 38"/>
                    <a:gd name="T28" fmla="*/ 257 w 641"/>
                    <a:gd name="T29" fmla="*/ 7 h 38"/>
                    <a:gd name="T30" fmla="*/ 276 w 641"/>
                    <a:gd name="T31" fmla="*/ 9 h 38"/>
                    <a:gd name="T32" fmla="*/ 297 w 641"/>
                    <a:gd name="T33" fmla="*/ 10 h 38"/>
                    <a:gd name="T34" fmla="*/ 315 w 641"/>
                    <a:gd name="T35" fmla="*/ 12 h 38"/>
                    <a:gd name="T36" fmla="*/ 331 w 641"/>
                    <a:gd name="T37" fmla="*/ 13 h 38"/>
                    <a:gd name="T38" fmla="*/ 349 w 641"/>
                    <a:gd name="T39" fmla="*/ 16 h 38"/>
                    <a:gd name="T40" fmla="*/ 367 w 641"/>
                    <a:gd name="T41" fmla="*/ 18 h 38"/>
                    <a:gd name="T42" fmla="*/ 392 w 641"/>
                    <a:gd name="T43" fmla="*/ 21 h 38"/>
                    <a:gd name="T44" fmla="*/ 410 w 641"/>
                    <a:gd name="T45" fmla="*/ 22 h 38"/>
                    <a:gd name="T46" fmla="*/ 429 w 641"/>
                    <a:gd name="T47" fmla="*/ 24 h 38"/>
                    <a:gd name="T48" fmla="*/ 447 w 641"/>
                    <a:gd name="T49" fmla="*/ 26 h 38"/>
                    <a:gd name="T50" fmla="*/ 465 w 641"/>
                    <a:gd name="T51" fmla="*/ 28 h 38"/>
                    <a:gd name="T52" fmla="*/ 484 w 641"/>
                    <a:gd name="T53" fmla="*/ 30 h 38"/>
                    <a:gd name="T54" fmla="*/ 502 w 641"/>
                    <a:gd name="T55" fmla="*/ 31 h 38"/>
                    <a:gd name="T56" fmla="*/ 521 w 641"/>
                    <a:gd name="T57" fmla="*/ 32 h 38"/>
                    <a:gd name="T58" fmla="*/ 542 w 641"/>
                    <a:gd name="T59" fmla="*/ 33 h 38"/>
                    <a:gd name="T60" fmla="*/ 560 w 641"/>
                    <a:gd name="T61" fmla="*/ 34 h 38"/>
                    <a:gd name="T62" fmla="*/ 582 w 641"/>
                    <a:gd name="T63" fmla="*/ 35 h 38"/>
                    <a:gd name="T64" fmla="*/ 600 w 641"/>
                    <a:gd name="T65" fmla="*/ 36 h 38"/>
                    <a:gd name="T66" fmla="*/ 619 w 641"/>
                    <a:gd name="T67" fmla="*/ 37 h 38"/>
                    <a:gd name="T68" fmla="*/ 640 w 641"/>
                    <a:gd name="T69" fmla="*/ 37 h 3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41" h="38">
                      <a:moveTo>
                        <a:pt x="0" y="0"/>
                      </a:moveTo>
                      <a:lnTo>
                        <a:pt x="18" y="0"/>
                      </a:lnTo>
                      <a:lnTo>
                        <a:pt x="37" y="0"/>
                      </a:lnTo>
                      <a:lnTo>
                        <a:pt x="55" y="0"/>
                      </a:lnTo>
                      <a:lnTo>
                        <a:pt x="77" y="0"/>
                      </a:lnTo>
                      <a:lnTo>
                        <a:pt x="92" y="1"/>
                      </a:lnTo>
                      <a:lnTo>
                        <a:pt x="113" y="1"/>
                      </a:lnTo>
                      <a:lnTo>
                        <a:pt x="132" y="1"/>
                      </a:lnTo>
                      <a:lnTo>
                        <a:pt x="147" y="2"/>
                      </a:lnTo>
                      <a:lnTo>
                        <a:pt x="165" y="2"/>
                      </a:lnTo>
                      <a:lnTo>
                        <a:pt x="187" y="2"/>
                      </a:lnTo>
                      <a:lnTo>
                        <a:pt x="211" y="4"/>
                      </a:lnTo>
                      <a:lnTo>
                        <a:pt x="217" y="5"/>
                      </a:lnTo>
                      <a:lnTo>
                        <a:pt x="242" y="6"/>
                      </a:lnTo>
                      <a:lnTo>
                        <a:pt x="257" y="7"/>
                      </a:lnTo>
                      <a:lnTo>
                        <a:pt x="276" y="9"/>
                      </a:lnTo>
                      <a:lnTo>
                        <a:pt x="297" y="10"/>
                      </a:lnTo>
                      <a:lnTo>
                        <a:pt x="315" y="12"/>
                      </a:lnTo>
                      <a:lnTo>
                        <a:pt x="331" y="13"/>
                      </a:lnTo>
                      <a:lnTo>
                        <a:pt x="349" y="16"/>
                      </a:lnTo>
                      <a:lnTo>
                        <a:pt x="367" y="18"/>
                      </a:lnTo>
                      <a:lnTo>
                        <a:pt x="392" y="21"/>
                      </a:lnTo>
                      <a:lnTo>
                        <a:pt x="410" y="22"/>
                      </a:lnTo>
                      <a:lnTo>
                        <a:pt x="429" y="24"/>
                      </a:lnTo>
                      <a:lnTo>
                        <a:pt x="447" y="26"/>
                      </a:lnTo>
                      <a:lnTo>
                        <a:pt x="465" y="28"/>
                      </a:lnTo>
                      <a:lnTo>
                        <a:pt x="484" y="30"/>
                      </a:lnTo>
                      <a:lnTo>
                        <a:pt x="502" y="31"/>
                      </a:lnTo>
                      <a:lnTo>
                        <a:pt x="521" y="32"/>
                      </a:lnTo>
                      <a:lnTo>
                        <a:pt x="542" y="33"/>
                      </a:lnTo>
                      <a:lnTo>
                        <a:pt x="560" y="34"/>
                      </a:lnTo>
                      <a:lnTo>
                        <a:pt x="582" y="35"/>
                      </a:lnTo>
                      <a:lnTo>
                        <a:pt x="600" y="36"/>
                      </a:lnTo>
                      <a:lnTo>
                        <a:pt x="619" y="37"/>
                      </a:lnTo>
                      <a:lnTo>
                        <a:pt x="640" y="37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10" name="Freeform 107">
                  <a:extLst>
                    <a:ext uri="{FF2B5EF4-FFF2-40B4-BE49-F238E27FC236}">
                      <a16:creationId xmlns:a16="http://schemas.microsoft.com/office/drawing/2014/main" id="{855A9506-45D5-489E-8533-B62714D9D2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2" y="2872"/>
                  <a:ext cx="641" cy="38"/>
                </a:xfrm>
                <a:custGeom>
                  <a:avLst/>
                  <a:gdLst>
                    <a:gd name="T0" fmla="*/ 640 w 641"/>
                    <a:gd name="T1" fmla="*/ 0 h 38"/>
                    <a:gd name="T2" fmla="*/ 622 w 641"/>
                    <a:gd name="T3" fmla="*/ 0 h 38"/>
                    <a:gd name="T4" fmla="*/ 603 w 641"/>
                    <a:gd name="T5" fmla="*/ 0 h 38"/>
                    <a:gd name="T6" fmla="*/ 585 w 641"/>
                    <a:gd name="T7" fmla="*/ 0 h 38"/>
                    <a:gd name="T8" fmla="*/ 563 w 641"/>
                    <a:gd name="T9" fmla="*/ 0 h 38"/>
                    <a:gd name="T10" fmla="*/ 548 w 641"/>
                    <a:gd name="T11" fmla="*/ 1 h 38"/>
                    <a:gd name="T12" fmla="*/ 527 w 641"/>
                    <a:gd name="T13" fmla="*/ 1 h 38"/>
                    <a:gd name="T14" fmla="*/ 508 w 641"/>
                    <a:gd name="T15" fmla="*/ 1 h 38"/>
                    <a:gd name="T16" fmla="*/ 493 w 641"/>
                    <a:gd name="T17" fmla="*/ 2 h 38"/>
                    <a:gd name="T18" fmla="*/ 475 w 641"/>
                    <a:gd name="T19" fmla="*/ 2 h 38"/>
                    <a:gd name="T20" fmla="*/ 453 w 641"/>
                    <a:gd name="T21" fmla="*/ 2 h 38"/>
                    <a:gd name="T22" fmla="*/ 429 w 641"/>
                    <a:gd name="T23" fmla="*/ 4 h 38"/>
                    <a:gd name="T24" fmla="*/ 423 w 641"/>
                    <a:gd name="T25" fmla="*/ 5 h 38"/>
                    <a:gd name="T26" fmla="*/ 398 w 641"/>
                    <a:gd name="T27" fmla="*/ 6 h 38"/>
                    <a:gd name="T28" fmla="*/ 383 w 641"/>
                    <a:gd name="T29" fmla="*/ 7 h 38"/>
                    <a:gd name="T30" fmla="*/ 364 w 641"/>
                    <a:gd name="T31" fmla="*/ 9 h 38"/>
                    <a:gd name="T32" fmla="*/ 343 w 641"/>
                    <a:gd name="T33" fmla="*/ 10 h 38"/>
                    <a:gd name="T34" fmla="*/ 325 w 641"/>
                    <a:gd name="T35" fmla="*/ 12 h 38"/>
                    <a:gd name="T36" fmla="*/ 309 w 641"/>
                    <a:gd name="T37" fmla="*/ 13 h 38"/>
                    <a:gd name="T38" fmla="*/ 291 w 641"/>
                    <a:gd name="T39" fmla="*/ 16 h 38"/>
                    <a:gd name="T40" fmla="*/ 273 w 641"/>
                    <a:gd name="T41" fmla="*/ 18 h 38"/>
                    <a:gd name="T42" fmla="*/ 248 w 641"/>
                    <a:gd name="T43" fmla="*/ 21 h 38"/>
                    <a:gd name="T44" fmla="*/ 230 w 641"/>
                    <a:gd name="T45" fmla="*/ 22 h 38"/>
                    <a:gd name="T46" fmla="*/ 211 w 641"/>
                    <a:gd name="T47" fmla="*/ 24 h 38"/>
                    <a:gd name="T48" fmla="*/ 193 w 641"/>
                    <a:gd name="T49" fmla="*/ 26 h 38"/>
                    <a:gd name="T50" fmla="*/ 175 w 641"/>
                    <a:gd name="T51" fmla="*/ 28 h 38"/>
                    <a:gd name="T52" fmla="*/ 156 w 641"/>
                    <a:gd name="T53" fmla="*/ 30 h 38"/>
                    <a:gd name="T54" fmla="*/ 138 w 641"/>
                    <a:gd name="T55" fmla="*/ 31 h 38"/>
                    <a:gd name="T56" fmla="*/ 119 w 641"/>
                    <a:gd name="T57" fmla="*/ 32 h 38"/>
                    <a:gd name="T58" fmla="*/ 98 w 641"/>
                    <a:gd name="T59" fmla="*/ 33 h 38"/>
                    <a:gd name="T60" fmla="*/ 80 w 641"/>
                    <a:gd name="T61" fmla="*/ 34 h 38"/>
                    <a:gd name="T62" fmla="*/ 58 w 641"/>
                    <a:gd name="T63" fmla="*/ 35 h 38"/>
                    <a:gd name="T64" fmla="*/ 40 w 641"/>
                    <a:gd name="T65" fmla="*/ 36 h 38"/>
                    <a:gd name="T66" fmla="*/ 21 w 641"/>
                    <a:gd name="T67" fmla="*/ 37 h 38"/>
                    <a:gd name="T68" fmla="*/ 0 w 641"/>
                    <a:gd name="T69" fmla="*/ 37 h 3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41" h="38">
                      <a:moveTo>
                        <a:pt x="640" y="0"/>
                      </a:moveTo>
                      <a:lnTo>
                        <a:pt x="622" y="0"/>
                      </a:lnTo>
                      <a:lnTo>
                        <a:pt x="603" y="0"/>
                      </a:lnTo>
                      <a:lnTo>
                        <a:pt x="585" y="0"/>
                      </a:lnTo>
                      <a:lnTo>
                        <a:pt x="563" y="0"/>
                      </a:lnTo>
                      <a:lnTo>
                        <a:pt x="548" y="1"/>
                      </a:lnTo>
                      <a:lnTo>
                        <a:pt x="527" y="1"/>
                      </a:lnTo>
                      <a:lnTo>
                        <a:pt x="508" y="1"/>
                      </a:lnTo>
                      <a:lnTo>
                        <a:pt x="493" y="2"/>
                      </a:lnTo>
                      <a:lnTo>
                        <a:pt x="475" y="2"/>
                      </a:lnTo>
                      <a:lnTo>
                        <a:pt x="453" y="2"/>
                      </a:lnTo>
                      <a:lnTo>
                        <a:pt x="429" y="4"/>
                      </a:lnTo>
                      <a:lnTo>
                        <a:pt x="423" y="5"/>
                      </a:lnTo>
                      <a:lnTo>
                        <a:pt x="398" y="6"/>
                      </a:lnTo>
                      <a:lnTo>
                        <a:pt x="383" y="7"/>
                      </a:lnTo>
                      <a:lnTo>
                        <a:pt x="364" y="9"/>
                      </a:lnTo>
                      <a:lnTo>
                        <a:pt x="343" y="10"/>
                      </a:lnTo>
                      <a:lnTo>
                        <a:pt x="325" y="12"/>
                      </a:lnTo>
                      <a:lnTo>
                        <a:pt x="309" y="13"/>
                      </a:lnTo>
                      <a:lnTo>
                        <a:pt x="291" y="16"/>
                      </a:lnTo>
                      <a:lnTo>
                        <a:pt x="273" y="18"/>
                      </a:lnTo>
                      <a:lnTo>
                        <a:pt x="248" y="21"/>
                      </a:lnTo>
                      <a:lnTo>
                        <a:pt x="230" y="22"/>
                      </a:lnTo>
                      <a:lnTo>
                        <a:pt x="211" y="24"/>
                      </a:lnTo>
                      <a:lnTo>
                        <a:pt x="193" y="26"/>
                      </a:lnTo>
                      <a:lnTo>
                        <a:pt x="175" y="28"/>
                      </a:lnTo>
                      <a:lnTo>
                        <a:pt x="156" y="30"/>
                      </a:lnTo>
                      <a:lnTo>
                        <a:pt x="138" y="31"/>
                      </a:lnTo>
                      <a:lnTo>
                        <a:pt x="119" y="32"/>
                      </a:lnTo>
                      <a:lnTo>
                        <a:pt x="98" y="33"/>
                      </a:lnTo>
                      <a:lnTo>
                        <a:pt x="80" y="34"/>
                      </a:lnTo>
                      <a:lnTo>
                        <a:pt x="58" y="35"/>
                      </a:lnTo>
                      <a:lnTo>
                        <a:pt x="40" y="36"/>
                      </a:lnTo>
                      <a:lnTo>
                        <a:pt x="21" y="37"/>
                      </a:lnTo>
                      <a:lnTo>
                        <a:pt x="0" y="37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11" name="Line 108">
                  <a:extLst>
                    <a:ext uri="{FF2B5EF4-FFF2-40B4-BE49-F238E27FC236}">
                      <a16:creationId xmlns:a16="http://schemas.microsoft.com/office/drawing/2014/main" id="{9E96073F-7C62-4249-87B8-B3F976D92B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42" y="2909"/>
                  <a:ext cx="74" cy="0"/>
                </a:xfrm>
                <a:prstGeom prst="line">
                  <a:avLst/>
                </a:prstGeom>
                <a:noFill/>
                <a:ln w="254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96" name="Group 109">
                <a:extLst>
                  <a:ext uri="{FF2B5EF4-FFF2-40B4-BE49-F238E27FC236}">
                    <a16:creationId xmlns:a16="http://schemas.microsoft.com/office/drawing/2014/main" id="{3DA2D76B-8045-45FF-8B8E-E8F22866074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95" y="2906"/>
                <a:ext cx="1384" cy="24"/>
                <a:chOff x="2895" y="2906"/>
                <a:chExt cx="1384" cy="24"/>
              </a:xfrm>
            </p:grpSpPr>
            <p:sp>
              <p:nvSpPr>
                <p:cNvPr id="106" name="Freeform 110">
                  <a:extLst>
                    <a:ext uri="{FF2B5EF4-FFF2-40B4-BE49-F238E27FC236}">
                      <a16:creationId xmlns:a16="http://schemas.microsoft.com/office/drawing/2014/main" id="{DDC5C9CF-AC3D-454B-9BF2-36A109E721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95" y="2906"/>
                  <a:ext cx="641" cy="24"/>
                </a:xfrm>
                <a:custGeom>
                  <a:avLst/>
                  <a:gdLst>
                    <a:gd name="T0" fmla="*/ 0 w 641"/>
                    <a:gd name="T1" fmla="*/ 0 h 24"/>
                    <a:gd name="T2" fmla="*/ 18 w 641"/>
                    <a:gd name="T3" fmla="*/ 0 h 24"/>
                    <a:gd name="T4" fmla="*/ 37 w 641"/>
                    <a:gd name="T5" fmla="*/ 0 h 24"/>
                    <a:gd name="T6" fmla="*/ 55 w 641"/>
                    <a:gd name="T7" fmla="*/ 0 h 24"/>
                    <a:gd name="T8" fmla="*/ 77 w 641"/>
                    <a:gd name="T9" fmla="*/ 0 h 24"/>
                    <a:gd name="T10" fmla="*/ 92 w 641"/>
                    <a:gd name="T11" fmla="*/ 1 h 24"/>
                    <a:gd name="T12" fmla="*/ 113 w 641"/>
                    <a:gd name="T13" fmla="*/ 1 h 24"/>
                    <a:gd name="T14" fmla="*/ 132 w 641"/>
                    <a:gd name="T15" fmla="*/ 1 h 24"/>
                    <a:gd name="T16" fmla="*/ 147 w 641"/>
                    <a:gd name="T17" fmla="*/ 1 h 24"/>
                    <a:gd name="T18" fmla="*/ 165 w 641"/>
                    <a:gd name="T19" fmla="*/ 1 h 24"/>
                    <a:gd name="T20" fmla="*/ 187 w 641"/>
                    <a:gd name="T21" fmla="*/ 1 h 24"/>
                    <a:gd name="T22" fmla="*/ 211 w 641"/>
                    <a:gd name="T23" fmla="*/ 2 h 24"/>
                    <a:gd name="T24" fmla="*/ 217 w 641"/>
                    <a:gd name="T25" fmla="*/ 3 h 24"/>
                    <a:gd name="T26" fmla="*/ 242 w 641"/>
                    <a:gd name="T27" fmla="*/ 4 h 24"/>
                    <a:gd name="T28" fmla="*/ 257 w 641"/>
                    <a:gd name="T29" fmla="*/ 5 h 24"/>
                    <a:gd name="T30" fmla="*/ 276 w 641"/>
                    <a:gd name="T31" fmla="*/ 6 h 24"/>
                    <a:gd name="T32" fmla="*/ 297 w 641"/>
                    <a:gd name="T33" fmla="*/ 6 h 24"/>
                    <a:gd name="T34" fmla="*/ 315 w 641"/>
                    <a:gd name="T35" fmla="*/ 7 h 24"/>
                    <a:gd name="T36" fmla="*/ 331 w 641"/>
                    <a:gd name="T37" fmla="*/ 8 h 24"/>
                    <a:gd name="T38" fmla="*/ 349 w 641"/>
                    <a:gd name="T39" fmla="*/ 10 h 24"/>
                    <a:gd name="T40" fmla="*/ 367 w 641"/>
                    <a:gd name="T41" fmla="*/ 11 h 24"/>
                    <a:gd name="T42" fmla="*/ 392 w 641"/>
                    <a:gd name="T43" fmla="*/ 13 h 24"/>
                    <a:gd name="T44" fmla="*/ 410 w 641"/>
                    <a:gd name="T45" fmla="*/ 14 h 24"/>
                    <a:gd name="T46" fmla="*/ 429 w 641"/>
                    <a:gd name="T47" fmla="*/ 15 h 24"/>
                    <a:gd name="T48" fmla="*/ 447 w 641"/>
                    <a:gd name="T49" fmla="*/ 16 h 24"/>
                    <a:gd name="T50" fmla="*/ 465 w 641"/>
                    <a:gd name="T51" fmla="*/ 17 h 24"/>
                    <a:gd name="T52" fmla="*/ 484 w 641"/>
                    <a:gd name="T53" fmla="*/ 18 h 24"/>
                    <a:gd name="T54" fmla="*/ 502 w 641"/>
                    <a:gd name="T55" fmla="*/ 19 h 24"/>
                    <a:gd name="T56" fmla="*/ 521 w 641"/>
                    <a:gd name="T57" fmla="*/ 20 h 24"/>
                    <a:gd name="T58" fmla="*/ 542 w 641"/>
                    <a:gd name="T59" fmla="*/ 21 h 24"/>
                    <a:gd name="T60" fmla="*/ 560 w 641"/>
                    <a:gd name="T61" fmla="*/ 21 h 24"/>
                    <a:gd name="T62" fmla="*/ 582 w 641"/>
                    <a:gd name="T63" fmla="*/ 22 h 24"/>
                    <a:gd name="T64" fmla="*/ 600 w 641"/>
                    <a:gd name="T65" fmla="*/ 22 h 24"/>
                    <a:gd name="T66" fmla="*/ 619 w 641"/>
                    <a:gd name="T67" fmla="*/ 23 h 24"/>
                    <a:gd name="T68" fmla="*/ 640 w 641"/>
                    <a:gd name="T69" fmla="*/ 23 h 24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41" h="24">
                      <a:moveTo>
                        <a:pt x="0" y="0"/>
                      </a:moveTo>
                      <a:lnTo>
                        <a:pt x="18" y="0"/>
                      </a:lnTo>
                      <a:lnTo>
                        <a:pt x="37" y="0"/>
                      </a:lnTo>
                      <a:lnTo>
                        <a:pt x="55" y="0"/>
                      </a:lnTo>
                      <a:lnTo>
                        <a:pt x="77" y="0"/>
                      </a:lnTo>
                      <a:lnTo>
                        <a:pt x="92" y="1"/>
                      </a:lnTo>
                      <a:lnTo>
                        <a:pt x="113" y="1"/>
                      </a:lnTo>
                      <a:lnTo>
                        <a:pt x="132" y="1"/>
                      </a:lnTo>
                      <a:lnTo>
                        <a:pt x="147" y="1"/>
                      </a:lnTo>
                      <a:lnTo>
                        <a:pt x="165" y="1"/>
                      </a:lnTo>
                      <a:lnTo>
                        <a:pt x="187" y="1"/>
                      </a:lnTo>
                      <a:lnTo>
                        <a:pt x="211" y="2"/>
                      </a:lnTo>
                      <a:lnTo>
                        <a:pt x="217" y="3"/>
                      </a:lnTo>
                      <a:lnTo>
                        <a:pt x="242" y="4"/>
                      </a:lnTo>
                      <a:lnTo>
                        <a:pt x="257" y="5"/>
                      </a:lnTo>
                      <a:lnTo>
                        <a:pt x="276" y="6"/>
                      </a:lnTo>
                      <a:lnTo>
                        <a:pt x="297" y="6"/>
                      </a:lnTo>
                      <a:lnTo>
                        <a:pt x="315" y="7"/>
                      </a:lnTo>
                      <a:lnTo>
                        <a:pt x="331" y="8"/>
                      </a:lnTo>
                      <a:lnTo>
                        <a:pt x="349" y="10"/>
                      </a:lnTo>
                      <a:lnTo>
                        <a:pt x="367" y="11"/>
                      </a:lnTo>
                      <a:lnTo>
                        <a:pt x="392" y="13"/>
                      </a:lnTo>
                      <a:lnTo>
                        <a:pt x="410" y="14"/>
                      </a:lnTo>
                      <a:lnTo>
                        <a:pt x="429" y="15"/>
                      </a:lnTo>
                      <a:lnTo>
                        <a:pt x="447" y="16"/>
                      </a:lnTo>
                      <a:lnTo>
                        <a:pt x="465" y="17"/>
                      </a:lnTo>
                      <a:lnTo>
                        <a:pt x="484" y="18"/>
                      </a:lnTo>
                      <a:lnTo>
                        <a:pt x="502" y="19"/>
                      </a:lnTo>
                      <a:lnTo>
                        <a:pt x="521" y="20"/>
                      </a:lnTo>
                      <a:lnTo>
                        <a:pt x="542" y="21"/>
                      </a:lnTo>
                      <a:lnTo>
                        <a:pt x="560" y="21"/>
                      </a:lnTo>
                      <a:lnTo>
                        <a:pt x="582" y="22"/>
                      </a:lnTo>
                      <a:lnTo>
                        <a:pt x="600" y="22"/>
                      </a:lnTo>
                      <a:lnTo>
                        <a:pt x="619" y="23"/>
                      </a:lnTo>
                      <a:lnTo>
                        <a:pt x="640" y="23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07" name="Freeform 111">
                  <a:extLst>
                    <a:ext uri="{FF2B5EF4-FFF2-40B4-BE49-F238E27FC236}">
                      <a16:creationId xmlns:a16="http://schemas.microsoft.com/office/drawing/2014/main" id="{DB19B992-DF58-4506-920E-6CCCFB4FDA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8" y="2906"/>
                  <a:ext cx="641" cy="24"/>
                </a:xfrm>
                <a:custGeom>
                  <a:avLst/>
                  <a:gdLst>
                    <a:gd name="T0" fmla="*/ 640 w 641"/>
                    <a:gd name="T1" fmla="*/ 0 h 24"/>
                    <a:gd name="T2" fmla="*/ 622 w 641"/>
                    <a:gd name="T3" fmla="*/ 0 h 24"/>
                    <a:gd name="T4" fmla="*/ 603 w 641"/>
                    <a:gd name="T5" fmla="*/ 0 h 24"/>
                    <a:gd name="T6" fmla="*/ 585 w 641"/>
                    <a:gd name="T7" fmla="*/ 0 h 24"/>
                    <a:gd name="T8" fmla="*/ 563 w 641"/>
                    <a:gd name="T9" fmla="*/ 0 h 24"/>
                    <a:gd name="T10" fmla="*/ 548 w 641"/>
                    <a:gd name="T11" fmla="*/ 1 h 24"/>
                    <a:gd name="T12" fmla="*/ 527 w 641"/>
                    <a:gd name="T13" fmla="*/ 1 h 24"/>
                    <a:gd name="T14" fmla="*/ 508 w 641"/>
                    <a:gd name="T15" fmla="*/ 1 h 24"/>
                    <a:gd name="T16" fmla="*/ 493 w 641"/>
                    <a:gd name="T17" fmla="*/ 1 h 24"/>
                    <a:gd name="T18" fmla="*/ 475 w 641"/>
                    <a:gd name="T19" fmla="*/ 1 h 24"/>
                    <a:gd name="T20" fmla="*/ 453 w 641"/>
                    <a:gd name="T21" fmla="*/ 1 h 24"/>
                    <a:gd name="T22" fmla="*/ 429 w 641"/>
                    <a:gd name="T23" fmla="*/ 2 h 24"/>
                    <a:gd name="T24" fmla="*/ 423 w 641"/>
                    <a:gd name="T25" fmla="*/ 3 h 24"/>
                    <a:gd name="T26" fmla="*/ 398 w 641"/>
                    <a:gd name="T27" fmla="*/ 4 h 24"/>
                    <a:gd name="T28" fmla="*/ 383 w 641"/>
                    <a:gd name="T29" fmla="*/ 5 h 24"/>
                    <a:gd name="T30" fmla="*/ 364 w 641"/>
                    <a:gd name="T31" fmla="*/ 6 h 24"/>
                    <a:gd name="T32" fmla="*/ 343 w 641"/>
                    <a:gd name="T33" fmla="*/ 6 h 24"/>
                    <a:gd name="T34" fmla="*/ 325 w 641"/>
                    <a:gd name="T35" fmla="*/ 7 h 24"/>
                    <a:gd name="T36" fmla="*/ 309 w 641"/>
                    <a:gd name="T37" fmla="*/ 8 h 24"/>
                    <a:gd name="T38" fmla="*/ 291 w 641"/>
                    <a:gd name="T39" fmla="*/ 10 h 24"/>
                    <a:gd name="T40" fmla="*/ 273 w 641"/>
                    <a:gd name="T41" fmla="*/ 11 h 24"/>
                    <a:gd name="T42" fmla="*/ 248 w 641"/>
                    <a:gd name="T43" fmla="*/ 13 h 24"/>
                    <a:gd name="T44" fmla="*/ 230 w 641"/>
                    <a:gd name="T45" fmla="*/ 14 h 24"/>
                    <a:gd name="T46" fmla="*/ 211 w 641"/>
                    <a:gd name="T47" fmla="*/ 15 h 24"/>
                    <a:gd name="T48" fmla="*/ 193 w 641"/>
                    <a:gd name="T49" fmla="*/ 16 h 24"/>
                    <a:gd name="T50" fmla="*/ 175 w 641"/>
                    <a:gd name="T51" fmla="*/ 17 h 24"/>
                    <a:gd name="T52" fmla="*/ 156 w 641"/>
                    <a:gd name="T53" fmla="*/ 18 h 24"/>
                    <a:gd name="T54" fmla="*/ 138 w 641"/>
                    <a:gd name="T55" fmla="*/ 19 h 24"/>
                    <a:gd name="T56" fmla="*/ 119 w 641"/>
                    <a:gd name="T57" fmla="*/ 20 h 24"/>
                    <a:gd name="T58" fmla="*/ 98 w 641"/>
                    <a:gd name="T59" fmla="*/ 21 h 24"/>
                    <a:gd name="T60" fmla="*/ 80 w 641"/>
                    <a:gd name="T61" fmla="*/ 21 h 24"/>
                    <a:gd name="T62" fmla="*/ 58 w 641"/>
                    <a:gd name="T63" fmla="*/ 22 h 24"/>
                    <a:gd name="T64" fmla="*/ 40 w 641"/>
                    <a:gd name="T65" fmla="*/ 22 h 24"/>
                    <a:gd name="T66" fmla="*/ 21 w 641"/>
                    <a:gd name="T67" fmla="*/ 23 h 24"/>
                    <a:gd name="T68" fmla="*/ 0 w 641"/>
                    <a:gd name="T69" fmla="*/ 23 h 24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41" h="24">
                      <a:moveTo>
                        <a:pt x="640" y="0"/>
                      </a:moveTo>
                      <a:lnTo>
                        <a:pt x="622" y="0"/>
                      </a:lnTo>
                      <a:lnTo>
                        <a:pt x="603" y="0"/>
                      </a:lnTo>
                      <a:lnTo>
                        <a:pt x="585" y="0"/>
                      </a:lnTo>
                      <a:lnTo>
                        <a:pt x="563" y="0"/>
                      </a:lnTo>
                      <a:lnTo>
                        <a:pt x="548" y="1"/>
                      </a:lnTo>
                      <a:lnTo>
                        <a:pt x="527" y="1"/>
                      </a:lnTo>
                      <a:lnTo>
                        <a:pt x="508" y="1"/>
                      </a:lnTo>
                      <a:lnTo>
                        <a:pt x="493" y="1"/>
                      </a:lnTo>
                      <a:lnTo>
                        <a:pt x="475" y="1"/>
                      </a:lnTo>
                      <a:lnTo>
                        <a:pt x="453" y="1"/>
                      </a:lnTo>
                      <a:lnTo>
                        <a:pt x="429" y="2"/>
                      </a:lnTo>
                      <a:lnTo>
                        <a:pt x="423" y="3"/>
                      </a:lnTo>
                      <a:lnTo>
                        <a:pt x="398" y="4"/>
                      </a:lnTo>
                      <a:lnTo>
                        <a:pt x="383" y="5"/>
                      </a:lnTo>
                      <a:lnTo>
                        <a:pt x="364" y="6"/>
                      </a:lnTo>
                      <a:lnTo>
                        <a:pt x="343" y="6"/>
                      </a:lnTo>
                      <a:lnTo>
                        <a:pt x="325" y="7"/>
                      </a:lnTo>
                      <a:lnTo>
                        <a:pt x="309" y="8"/>
                      </a:lnTo>
                      <a:lnTo>
                        <a:pt x="291" y="10"/>
                      </a:lnTo>
                      <a:lnTo>
                        <a:pt x="273" y="11"/>
                      </a:lnTo>
                      <a:lnTo>
                        <a:pt x="248" y="13"/>
                      </a:lnTo>
                      <a:lnTo>
                        <a:pt x="230" y="14"/>
                      </a:lnTo>
                      <a:lnTo>
                        <a:pt x="211" y="15"/>
                      </a:lnTo>
                      <a:lnTo>
                        <a:pt x="193" y="16"/>
                      </a:lnTo>
                      <a:lnTo>
                        <a:pt x="175" y="17"/>
                      </a:lnTo>
                      <a:lnTo>
                        <a:pt x="156" y="18"/>
                      </a:lnTo>
                      <a:lnTo>
                        <a:pt x="138" y="19"/>
                      </a:lnTo>
                      <a:lnTo>
                        <a:pt x="119" y="20"/>
                      </a:lnTo>
                      <a:lnTo>
                        <a:pt x="98" y="21"/>
                      </a:lnTo>
                      <a:lnTo>
                        <a:pt x="80" y="21"/>
                      </a:lnTo>
                      <a:lnTo>
                        <a:pt x="58" y="22"/>
                      </a:lnTo>
                      <a:lnTo>
                        <a:pt x="40" y="22"/>
                      </a:lnTo>
                      <a:lnTo>
                        <a:pt x="21" y="23"/>
                      </a:lnTo>
                      <a:lnTo>
                        <a:pt x="0" y="23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08" name="Line 112">
                  <a:extLst>
                    <a:ext uri="{FF2B5EF4-FFF2-40B4-BE49-F238E27FC236}">
                      <a16:creationId xmlns:a16="http://schemas.microsoft.com/office/drawing/2014/main" id="{F8DF6EE3-A835-4557-BF08-DD3FB35F345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48" y="2929"/>
                  <a:ext cx="74" cy="0"/>
                </a:xfrm>
                <a:prstGeom prst="line">
                  <a:avLst/>
                </a:prstGeom>
                <a:noFill/>
                <a:ln w="254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97" name="Group 113">
                <a:extLst>
                  <a:ext uri="{FF2B5EF4-FFF2-40B4-BE49-F238E27FC236}">
                    <a16:creationId xmlns:a16="http://schemas.microsoft.com/office/drawing/2014/main" id="{0A0EECE9-2E8F-46B5-AD7D-623FB511580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89" y="2934"/>
                <a:ext cx="1384" cy="15"/>
                <a:chOff x="2889" y="2934"/>
                <a:chExt cx="1384" cy="15"/>
              </a:xfrm>
            </p:grpSpPr>
            <p:sp>
              <p:nvSpPr>
                <p:cNvPr id="103" name="Freeform 114">
                  <a:extLst>
                    <a:ext uri="{FF2B5EF4-FFF2-40B4-BE49-F238E27FC236}">
                      <a16:creationId xmlns:a16="http://schemas.microsoft.com/office/drawing/2014/main" id="{B8929F6C-38C4-46BF-9C28-7752C81CF9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9" y="2934"/>
                  <a:ext cx="641" cy="15"/>
                </a:xfrm>
                <a:custGeom>
                  <a:avLst/>
                  <a:gdLst>
                    <a:gd name="T0" fmla="*/ 0 w 641"/>
                    <a:gd name="T1" fmla="*/ 0 h 15"/>
                    <a:gd name="T2" fmla="*/ 18 w 641"/>
                    <a:gd name="T3" fmla="*/ 0 h 15"/>
                    <a:gd name="T4" fmla="*/ 37 w 641"/>
                    <a:gd name="T5" fmla="*/ 0 h 15"/>
                    <a:gd name="T6" fmla="*/ 55 w 641"/>
                    <a:gd name="T7" fmla="*/ 0 h 15"/>
                    <a:gd name="T8" fmla="*/ 77 w 641"/>
                    <a:gd name="T9" fmla="*/ 0 h 15"/>
                    <a:gd name="T10" fmla="*/ 92 w 641"/>
                    <a:gd name="T11" fmla="*/ 0 h 15"/>
                    <a:gd name="T12" fmla="*/ 113 w 641"/>
                    <a:gd name="T13" fmla="*/ 0 h 15"/>
                    <a:gd name="T14" fmla="*/ 132 w 641"/>
                    <a:gd name="T15" fmla="*/ 1 h 15"/>
                    <a:gd name="T16" fmla="*/ 147 w 641"/>
                    <a:gd name="T17" fmla="*/ 1 h 15"/>
                    <a:gd name="T18" fmla="*/ 165 w 641"/>
                    <a:gd name="T19" fmla="*/ 1 h 15"/>
                    <a:gd name="T20" fmla="*/ 187 w 641"/>
                    <a:gd name="T21" fmla="*/ 1 h 15"/>
                    <a:gd name="T22" fmla="*/ 211 w 641"/>
                    <a:gd name="T23" fmla="*/ 1 h 15"/>
                    <a:gd name="T24" fmla="*/ 217 w 641"/>
                    <a:gd name="T25" fmla="*/ 2 h 15"/>
                    <a:gd name="T26" fmla="*/ 242 w 641"/>
                    <a:gd name="T27" fmla="*/ 2 h 15"/>
                    <a:gd name="T28" fmla="*/ 257 w 641"/>
                    <a:gd name="T29" fmla="*/ 3 h 15"/>
                    <a:gd name="T30" fmla="*/ 276 w 641"/>
                    <a:gd name="T31" fmla="*/ 3 h 15"/>
                    <a:gd name="T32" fmla="*/ 297 w 641"/>
                    <a:gd name="T33" fmla="*/ 4 h 15"/>
                    <a:gd name="T34" fmla="*/ 315 w 641"/>
                    <a:gd name="T35" fmla="*/ 4 h 15"/>
                    <a:gd name="T36" fmla="*/ 331 w 641"/>
                    <a:gd name="T37" fmla="*/ 5 h 15"/>
                    <a:gd name="T38" fmla="*/ 349 w 641"/>
                    <a:gd name="T39" fmla="*/ 6 h 15"/>
                    <a:gd name="T40" fmla="*/ 367 w 641"/>
                    <a:gd name="T41" fmla="*/ 7 h 15"/>
                    <a:gd name="T42" fmla="*/ 392 w 641"/>
                    <a:gd name="T43" fmla="*/ 8 h 15"/>
                    <a:gd name="T44" fmla="*/ 410 w 641"/>
                    <a:gd name="T45" fmla="*/ 9 h 15"/>
                    <a:gd name="T46" fmla="*/ 429 w 641"/>
                    <a:gd name="T47" fmla="*/ 9 h 15"/>
                    <a:gd name="T48" fmla="*/ 447 w 641"/>
                    <a:gd name="T49" fmla="*/ 10 h 15"/>
                    <a:gd name="T50" fmla="*/ 465 w 641"/>
                    <a:gd name="T51" fmla="*/ 11 h 15"/>
                    <a:gd name="T52" fmla="*/ 484 w 641"/>
                    <a:gd name="T53" fmla="*/ 11 h 15"/>
                    <a:gd name="T54" fmla="*/ 502 w 641"/>
                    <a:gd name="T55" fmla="*/ 12 h 15"/>
                    <a:gd name="T56" fmla="*/ 521 w 641"/>
                    <a:gd name="T57" fmla="*/ 12 h 15"/>
                    <a:gd name="T58" fmla="*/ 542 w 641"/>
                    <a:gd name="T59" fmla="*/ 13 h 15"/>
                    <a:gd name="T60" fmla="*/ 560 w 641"/>
                    <a:gd name="T61" fmla="*/ 13 h 15"/>
                    <a:gd name="T62" fmla="*/ 582 w 641"/>
                    <a:gd name="T63" fmla="*/ 13 h 15"/>
                    <a:gd name="T64" fmla="*/ 600 w 641"/>
                    <a:gd name="T65" fmla="*/ 13 h 15"/>
                    <a:gd name="T66" fmla="*/ 619 w 641"/>
                    <a:gd name="T67" fmla="*/ 14 h 15"/>
                    <a:gd name="T68" fmla="*/ 640 w 641"/>
                    <a:gd name="T69" fmla="*/ 14 h 15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41" h="15">
                      <a:moveTo>
                        <a:pt x="0" y="0"/>
                      </a:moveTo>
                      <a:lnTo>
                        <a:pt x="18" y="0"/>
                      </a:lnTo>
                      <a:lnTo>
                        <a:pt x="37" y="0"/>
                      </a:lnTo>
                      <a:lnTo>
                        <a:pt x="55" y="0"/>
                      </a:lnTo>
                      <a:lnTo>
                        <a:pt x="77" y="0"/>
                      </a:lnTo>
                      <a:lnTo>
                        <a:pt x="92" y="0"/>
                      </a:lnTo>
                      <a:lnTo>
                        <a:pt x="113" y="0"/>
                      </a:lnTo>
                      <a:lnTo>
                        <a:pt x="132" y="1"/>
                      </a:lnTo>
                      <a:lnTo>
                        <a:pt x="147" y="1"/>
                      </a:lnTo>
                      <a:lnTo>
                        <a:pt x="165" y="1"/>
                      </a:lnTo>
                      <a:lnTo>
                        <a:pt x="187" y="1"/>
                      </a:lnTo>
                      <a:lnTo>
                        <a:pt x="211" y="1"/>
                      </a:lnTo>
                      <a:lnTo>
                        <a:pt x="217" y="2"/>
                      </a:lnTo>
                      <a:lnTo>
                        <a:pt x="242" y="2"/>
                      </a:lnTo>
                      <a:lnTo>
                        <a:pt x="257" y="3"/>
                      </a:lnTo>
                      <a:lnTo>
                        <a:pt x="276" y="3"/>
                      </a:lnTo>
                      <a:lnTo>
                        <a:pt x="297" y="4"/>
                      </a:lnTo>
                      <a:lnTo>
                        <a:pt x="315" y="4"/>
                      </a:lnTo>
                      <a:lnTo>
                        <a:pt x="331" y="5"/>
                      </a:lnTo>
                      <a:lnTo>
                        <a:pt x="349" y="6"/>
                      </a:lnTo>
                      <a:lnTo>
                        <a:pt x="367" y="7"/>
                      </a:lnTo>
                      <a:lnTo>
                        <a:pt x="392" y="8"/>
                      </a:lnTo>
                      <a:lnTo>
                        <a:pt x="410" y="9"/>
                      </a:lnTo>
                      <a:lnTo>
                        <a:pt x="429" y="9"/>
                      </a:lnTo>
                      <a:lnTo>
                        <a:pt x="447" y="10"/>
                      </a:lnTo>
                      <a:lnTo>
                        <a:pt x="465" y="11"/>
                      </a:lnTo>
                      <a:lnTo>
                        <a:pt x="484" y="11"/>
                      </a:lnTo>
                      <a:lnTo>
                        <a:pt x="502" y="12"/>
                      </a:lnTo>
                      <a:lnTo>
                        <a:pt x="521" y="12"/>
                      </a:lnTo>
                      <a:lnTo>
                        <a:pt x="542" y="13"/>
                      </a:lnTo>
                      <a:lnTo>
                        <a:pt x="560" y="13"/>
                      </a:lnTo>
                      <a:lnTo>
                        <a:pt x="582" y="13"/>
                      </a:lnTo>
                      <a:lnTo>
                        <a:pt x="600" y="13"/>
                      </a:lnTo>
                      <a:lnTo>
                        <a:pt x="619" y="14"/>
                      </a:lnTo>
                      <a:lnTo>
                        <a:pt x="640" y="14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04" name="Freeform 115">
                  <a:extLst>
                    <a:ext uri="{FF2B5EF4-FFF2-40B4-BE49-F238E27FC236}">
                      <a16:creationId xmlns:a16="http://schemas.microsoft.com/office/drawing/2014/main" id="{8C53D7E3-FE59-4333-9E18-511AC63788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2" y="2934"/>
                  <a:ext cx="641" cy="15"/>
                </a:xfrm>
                <a:custGeom>
                  <a:avLst/>
                  <a:gdLst>
                    <a:gd name="T0" fmla="*/ 640 w 641"/>
                    <a:gd name="T1" fmla="*/ 0 h 15"/>
                    <a:gd name="T2" fmla="*/ 622 w 641"/>
                    <a:gd name="T3" fmla="*/ 0 h 15"/>
                    <a:gd name="T4" fmla="*/ 603 w 641"/>
                    <a:gd name="T5" fmla="*/ 0 h 15"/>
                    <a:gd name="T6" fmla="*/ 585 w 641"/>
                    <a:gd name="T7" fmla="*/ 0 h 15"/>
                    <a:gd name="T8" fmla="*/ 563 w 641"/>
                    <a:gd name="T9" fmla="*/ 0 h 15"/>
                    <a:gd name="T10" fmla="*/ 548 w 641"/>
                    <a:gd name="T11" fmla="*/ 0 h 15"/>
                    <a:gd name="T12" fmla="*/ 527 w 641"/>
                    <a:gd name="T13" fmla="*/ 0 h 15"/>
                    <a:gd name="T14" fmla="*/ 508 w 641"/>
                    <a:gd name="T15" fmla="*/ 1 h 15"/>
                    <a:gd name="T16" fmla="*/ 493 w 641"/>
                    <a:gd name="T17" fmla="*/ 1 h 15"/>
                    <a:gd name="T18" fmla="*/ 475 w 641"/>
                    <a:gd name="T19" fmla="*/ 1 h 15"/>
                    <a:gd name="T20" fmla="*/ 453 w 641"/>
                    <a:gd name="T21" fmla="*/ 1 h 15"/>
                    <a:gd name="T22" fmla="*/ 429 w 641"/>
                    <a:gd name="T23" fmla="*/ 1 h 15"/>
                    <a:gd name="T24" fmla="*/ 423 w 641"/>
                    <a:gd name="T25" fmla="*/ 2 h 15"/>
                    <a:gd name="T26" fmla="*/ 398 w 641"/>
                    <a:gd name="T27" fmla="*/ 2 h 15"/>
                    <a:gd name="T28" fmla="*/ 383 w 641"/>
                    <a:gd name="T29" fmla="*/ 3 h 15"/>
                    <a:gd name="T30" fmla="*/ 364 w 641"/>
                    <a:gd name="T31" fmla="*/ 3 h 15"/>
                    <a:gd name="T32" fmla="*/ 343 w 641"/>
                    <a:gd name="T33" fmla="*/ 4 h 15"/>
                    <a:gd name="T34" fmla="*/ 325 w 641"/>
                    <a:gd name="T35" fmla="*/ 4 h 15"/>
                    <a:gd name="T36" fmla="*/ 309 w 641"/>
                    <a:gd name="T37" fmla="*/ 5 h 15"/>
                    <a:gd name="T38" fmla="*/ 291 w 641"/>
                    <a:gd name="T39" fmla="*/ 6 h 15"/>
                    <a:gd name="T40" fmla="*/ 273 w 641"/>
                    <a:gd name="T41" fmla="*/ 7 h 15"/>
                    <a:gd name="T42" fmla="*/ 248 w 641"/>
                    <a:gd name="T43" fmla="*/ 8 h 15"/>
                    <a:gd name="T44" fmla="*/ 230 w 641"/>
                    <a:gd name="T45" fmla="*/ 9 h 15"/>
                    <a:gd name="T46" fmla="*/ 211 w 641"/>
                    <a:gd name="T47" fmla="*/ 9 h 15"/>
                    <a:gd name="T48" fmla="*/ 193 w 641"/>
                    <a:gd name="T49" fmla="*/ 10 h 15"/>
                    <a:gd name="T50" fmla="*/ 175 w 641"/>
                    <a:gd name="T51" fmla="*/ 11 h 15"/>
                    <a:gd name="T52" fmla="*/ 156 w 641"/>
                    <a:gd name="T53" fmla="*/ 11 h 15"/>
                    <a:gd name="T54" fmla="*/ 138 w 641"/>
                    <a:gd name="T55" fmla="*/ 12 h 15"/>
                    <a:gd name="T56" fmla="*/ 119 w 641"/>
                    <a:gd name="T57" fmla="*/ 12 h 15"/>
                    <a:gd name="T58" fmla="*/ 98 w 641"/>
                    <a:gd name="T59" fmla="*/ 13 h 15"/>
                    <a:gd name="T60" fmla="*/ 80 w 641"/>
                    <a:gd name="T61" fmla="*/ 13 h 15"/>
                    <a:gd name="T62" fmla="*/ 58 w 641"/>
                    <a:gd name="T63" fmla="*/ 13 h 15"/>
                    <a:gd name="T64" fmla="*/ 40 w 641"/>
                    <a:gd name="T65" fmla="*/ 13 h 15"/>
                    <a:gd name="T66" fmla="*/ 21 w 641"/>
                    <a:gd name="T67" fmla="*/ 14 h 15"/>
                    <a:gd name="T68" fmla="*/ 0 w 641"/>
                    <a:gd name="T69" fmla="*/ 14 h 15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41" h="15">
                      <a:moveTo>
                        <a:pt x="640" y="0"/>
                      </a:moveTo>
                      <a:lnTo>
                        <a:pt x="622" y="0"/>
                      </a:lnTo>
                      <a:lnTo>
                        <a:pt x="603" y="0"/>
                      </a:lnTo>
                      <a:lnTo>
                        <a:pt x="585" y="0"/>
                      </a:lnTo>
                      <a:lnTo>
                        <a:pt x="563" y="0"/>
                      </a:lnTo>
                      <a:lnTo>
                        <a:pt x="548" y="0"/>
                      </a:lnTo>
                      <a:lnTo>
                        <a:pt x="527" y="0"/>
                      </a:lnTo>
                      <a:lnTo>
                        <a:pt x="508" y="1"/>
                      </a:lnTo>
                      <a:lnTo>
                        <a:pt x="493" y="1"/>
                      </a:lnTo>
                      <a:lnTo>
                        <a:pt x="475" y="1"/>
                      </a:lnTo>
                      <a:lnTo>
                        <a:pt x="453" y="1"/>
                      </a:lnTo>
                      <a:lnTo>
                        <a:pt x="429" y="1"/>
                      </a:lnTo>
                      <a:lnTo>
                        <a:pt x="423" y="2"/>
                      </a:lnTo>
                      <a:lnTo>
                        <a:pt x="398" y="2"/>
                      </a:lnTo>
                      <a:lnTo>
                        <a:pt x="383" y="3"/>
                      </a:lnTo>
                      <a:lnTo>
                        <a:pt x="364" y="3"/>
                      </a:lnTo>
                      <a:lnTo>
                        <a:pt x="343" y="4"/>
                      </a:lnTo>
                      <a:lnTo>
                        <a:pt x="325" y="4"/>
                      </a:lnTo>
                      <a:lnTo>
                        <a:pt x="309" y="5"/>
                      </a:lnTo>
                      <a:lnTo>
                        <a:pt x="291" y="6"/>
                      </a:lnTo>
                      <a:lnTo>
                        <a:pt x="273" y="7"/>
                      </a:lnTo>
                      <a:lnTo>
                        <a:pt x="248" y="8"/>
                      </a:lnTo>
                      <a:lnTo>
                        <a:pt x="230" y="9"/>
                      </a:lnTo>
                      <a:lnTo>
                        <a:pt x="211" y="9"/>
                      </a:lnTo>
                      <a:lnTo>
                        <a:pt x="193" y="10"/>
                      </a:lnTo>
                      <a:lnTo>
                        <a:pt x="175" y="11"/>
                      </a:lnTo>
                      <a:lnTo>
                        <a:pt x="156" y="11"/>
                      </a:lnTo>
                      <a:lnTo>
                        <a:pt x="138" y="12"/>
                      </a:lnTo>
                      <a:lnTo>
                        <a:pt x="119" y="12"/>
                      </a:lnTo>
                      <a:lnTo>
                        <a:pt x="98" y="13"/>
                      </a:lnTo>
                      <a:lnTo>
                        <a:pt x="80" y="13"/>
                      </a:lnTo>
                      <a:lnTo>
                        <a:pt x="58" y="13"/>
                      </a:lnTo>
                      <a:lnTo>
                        <a:pt x="40" y="13"/>
                      </a:lnTo>
                      <a:lnTo>
                        <a:pt x="21" y="14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05" name="Line 116">
                  <a:extLst>
                    <a:ext uri="{FF2B5EF4-FFF2-40B4-BE49-F238E27FC236}">
                      <a16:creationId xmlns:a16="http://schemas.microsoft.com/office/drawing/2014/main" id="{14036AA0-CBBC-48CA-A0B5-7816AC8932B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42" y="2948"/>
                  <a:ext cx="74" cy="0"/>
                </a:xfrm>
                <a:prstGeom prst="line">
                  <a:avLst/>
                </a:prstGeom>
                <a:noFill/>
                <a:ln w="254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98" name="Group 117">
                <a:extLst>
                  <a:ext uri="{FF2B5EF4-FFF2-40B4-BE49-F238E27FC236}">
                    <a16:creationId xmlns:a16="http://schemas.microsoft.com/office/drawing/2014/main" id="{B7DD45C5-01DC-467E-97FF-DEE9FB75539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92" y="2957"/>
                <a:ext cx="1384" cy="15"/>
                <a:chOff x="2892" y="2957"/>
                <a:chExt cx="1384" cy="15"/>
              </a:xfrm>
            </p:grpSpPr>
            <p:sp>
              <p:nvSpPr>
                <p:cNvPr id="100" name="Freeform 118">
                  <a:extLst>
                    <a:ext uri="{FF2B5EF4-FFF2-40B4-BE49-F238E27FC236}">
                      <a16:creationId xmlns:a16="http://schemas.microsoft.com/office/drawing/2014/main" id="{49B79050-E8ED-473F-A008-BFE195DD6B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92" y="2957"/>
                  <a:ext cx="641" cy="15"/>
                </a:xfrm>
                <a:custGeom>
                  <a:avLst/>
                  <a:gdLst>
                    <a:gd name="T0" fmla="*/ 0 w 641"/>
                    <a:gd name="T1" fmla="*/ 0 h 15"/>
                    <a:gd name="T2" fmla="*/ 18 w 641"/>
                    <a:gd name="T3" fmla="*/ 0 h 15"/>
                    <a:gd name="T4" fmla="*/ 37 w 641"/>
                    <a:gd name="T5" fmla="*/ 0 h 15"/>
                    <a:gd name="T6" fmla="*/ 55 w 641"/>
                    <a:gd name="T7" fmla="*/ 0 h 15"/>
                    <a:gd name="T8" fmla="*/ 77 w 641"/>
                    <a:gd name="T9" fmla="*/ 0 h 15"/>
                    <a:gd name="T10" fmla="*/ 92 w 641"/>
                    <a:gd name="T11" fmla="*/ 0 h 15"/>
                    <a:gd name="T12" fmla="*/ 113 w 641"/>
                    <a:gd name="T13" fmla="*/ 0 h 15"/>
                    <a:gd name="T14" fmla="*/ 132 w 641"/>
                    <a:gd name="T15" fmla="*/ 1 h 15"/>
                    <a:gd name="T16" fmla="*/ 147 w 641"/>
                    <a:gd name="T17" fmla="*/ 1 h 15"/>
                    <a:gd name="T18" fmla="*/ 165 w 641"/>
                    <a:gd name="T19" fmla="*/ 1 h 15"/>
                    <a:gd name="T20" fmla="*/ 187 w 641"/>
                    <a:gd name="T21" fmla="*/ 1 h 15"/>
                    <a:gd name="T22" fmla="*/ 211 w 641"/>
                    <a:gd name="T23" fmla="*/ 1 h 15"/>
                    <a:gd name="T24" fmla="*/ 217 w 641"/>
                    <a:gd name="T25" fmla="*/ 2 h 15"/>
                    <a:gd name="T26" fmla="*/ 242 w 641"/>
                    <a:gd name="T27" fmla="*/ 2 h 15"/>
                    <a:gd name="T28" fmla="*/ 257 w 641"/>
                    <a:gd name="T29" fmla="*/ 3 h 15"/>
                    <a:gd name="T30" fmla="*/ 276 w 641"/>
                    <a:gd name="T31" fmla="*/ 3 h 15"/>
                    <a:gd name="T32" fmla="*/ 297 w 641"/>
                    <a:gd name="T33" fmla="*/ 4 h 15"/>
                    <a:gd name="T34" fmla="*/ 315 w 641"/>
                    <a:gd name="T35" fmla="*/ 4 h 15"/>
                    <a:gd name="T36" fmla="*/ 331 w 641"/>
                    <a:gd name="T37" fmla="*/ 5 h 15"/>
                    <a:gd name="T38" fmla="*/ 349 w 641"/>
                    <a:gd name="T39" fmla="*/ 6 h 15"/>
                    <a:gd name="T40" fmla="*/ 367 w 641"/>
                    <a:gd name="T41" fmla="*/ 7 h 15"/>
                    <a:gd name="T42" fmla="*/ 392 w 641"/>
                    <a:gd name="T43" fmla="*/ 8 h 15"/>
                    <a:gd name="T44" fmla="*/ 410 w 641"/>
                    <a:gd name="T45" fmla="*/ 9 h 15"/>
                    <a:gd name="T46" fmla="*/ 429 w 641"/>
                    <a:gd name="T47" fmla="*/ 9 h 15"/>
                    <a:gd name="T48" fmla="*/ 447 w 641"/>
                    <a:gd name="T49" fmla="*/ 10 h 15"/>
                    <a:gd name="T50" fmla="*/ 465 w 641"/>
                    <a:gd name="T51" fmla="*/ 11 h 15"/>
                    <a:gd name="T52" fmla="*/ 484 w 641"/>
                    <a:gd name="T53" fmla="*/ 11 h 15"/>
                    <a:gd name="T54" fmla="*/ 502 w 641"/>
                    <a:gd name="T55" fmla="*/ 12 h 15"/>
                    <a:gd name="T56" fmla="*/ 521 w 641"/>
                    <a:gd name="T57" fmla="*/ 12 h 15"/>
                    <a:gd name="T58" fmla="*/ 542 w 641"/>
                    <a:gd name="T59" fmla="*/ 13 h 15"/>
                    <a:gd name="T60" fmla="*/ 560 w 641"/>
                    <a:gd name="T61" fmla="*/ 13 h 15"/>
                    <a:gd name="T62" fmla="*/ 582 w 641"/>
                    <a:gd name="T63" fmla="*/ 13 h 15"/>
                    <a:gd name="T64" fmla="*/ 600 w 641"/>
                    <a:gd name="T65" fmla="*/ 13 h 15"/>
                    <a:gd name="T66" fmla="*/ 619 w 641"/>
                    <a:gd name="T67" fmla="*/ 14 h 15"/>
                    <a:gd name="T68" fmla="*/ 640 w 641"/>
                    <a:gd name="T69" fmla="*/ 14 h 15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41" h="15">
                      <a:moveTo>
                        <a:pt x="0" y="0"/>
                      </a:moveTo>
                      <a:lnTo>
                        <a:pt x="18" y="0"/>
                      </a:lnTo>
                      <a:lnTo>
                        <a:pt x="37" y="0"/>
                      </a:lnTo>
                      <a:lnTo>
                        <a:pt x="55" y="0"/>
                      </a:lnTo>
                      <a:lnTo>
                        <a:pt x="77" y="0"/>
                      </a:lnTo>
                      <a:lnTo>
                        <a:pt x="92" y="0"/>
                      </a:lnTo>
                      <a:lnTo>
                        <a:pt x="113" y="0"/>
                      </a:lnTo>
                      <a:lnTo>
                        <a:pt x="132" y="1"/>
                      </a:lnTo>
                      <a:lnTo>
                        <a:pt x="147" y="1"/>
                      </a:lnTo>
                      <a:lnTo>
                        <a:pt x="165" y="1"/>
                      </a:lnTo>
                      <a:lnTo>
                        <a:pt x="187" y="1"/>
                      </a:lnTo>
                      <a:lnTo>
                        <a:pt x="211" y="1"/>
                      </a:lnTo>
                      <a:lnTo>
                        <a:pt x="217" y="2"/>
                      </a:lnTo>
                      <a:lnTo>
                        <a:pt x="242" y="2"/>
                      </a:lnTo>
                      <a:lnTo>
                        <a:pt x="257" y="3"/>
                      </a:lnTo>
                      <a:lnTo>
                        <a:pt x="276" y="3"/>
                      </a:lnTo>
                      <a:lnTo>
                        <a:pt x="297" y="4"/>
                      </a:lnTo>
                      <a:lnTo>
                        <a:pt x="315" y="4"/>
                      </a:lnTo>
                      <a:lnTo>
                        <a:pt x="331" y="5"/>
                      </a:lnTo>
                      <a:lnTo>
                        <a:pt x="349" y="6"/>
                      </a:lnTo>
                      <a:lnTo>
                        <a:pt x="367" y="7"/>
                      </a:lnTo>
                      <a:lnTo>
                        <a:pt x="392" y="8"/>
                      </a:lnTo>
                      <a:lnTo>
                        <a:pt x="410" y="9"/>
                      </a:lnTo>
                      <a:lnTo>
                        <a:pt x="429" y="9"/>
                      </a:lnTo>
                      <a:lnTo>
                        <a:pt x="447" y="10"/>
                      </a:lnTo>
                      <a:lnTo>
                        <a:pt x="465" y="11"/>
                      </a:lnTo>
                      <a:lnTo>
                        <a:pt x="484" y="11"/>
                      </a:lnTo>
                      <a:lnTo>
                        <a:pt x="502" y="12"/>
                      </a:lnTo>
                      <a:lnTo>
                        <a:pt x="521" y="12"/>
                      </a:lnTo>
                      <a:lnTo>
                        <a:pt x="542" y="13"/>
                      </a:lnTo>
                      <a:lnTo>
                        <a:pt x="560" y="13"/>
                      </a:lnTo>
                      <a:lnTo>
                        <a:pt x="582" y="13"/>
                      </a:lnTo>
                      <a:lnTo>
                        <a:pt x="600" y="13"/>
                      </a:lnTo>
                      <a:lnTo>
                        <a:pt x="619" y="14"/>
                      </a:lnTo>
                      <a:lnTo>
                        <a:pt x="640" y="14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01" name="Freeform 119">
                  <a:extLst>
                    <a:ext uri="{FF2B5EF4-FFF2-40B4-BE49-F238E27FC236}">
                      <a16:creationId xmlns:a16="http://schemas.microsoft.com/office/drawing/2014/main" id="{AA66C657-9F19-49D5-9780-0FAEA5565C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5" y="2957"/>
                  <a:ext cx="641" cy="15"/>
                </a:xfrm>
                <a:custGeom>
                  <a:avLst/>
                  <a:gdLst>
                    <a:gd name="T0" fmla="*/ 640 w 641"/>
                    <a:gd name="T1" fmla="*/ 0 h 15"/>
                    <a:gd name="T2" fmla="*/ 622 w 641"/>
                    <a:gd name="T3" fmla="*/ 0 h 15"/>
                    <a:gd name="T4" fmla="*/ 603 w 641"/>
                    <a:gd name="T5" fmla="*/ 0 h 15"/>
                    <a:gd name="T6" fmla="*/ 585 w 641"/>
                    <a:gd name="T7" fmla="*/ 0 h 15"/>
                    <a:gd name="T8" fmla="*/ 563 w 641"/>
                    <a:gd name="T9" fmla="*/ 0 h 15"/>
                    <a:gd name="T10" fmla="*/ 548 w 641"/>
                    <a:gd name="T11" fmla="*/ 0 h 15"/>
                    <a:gd name="T12" fmla="*/ 527 w 641"/>
                    <a:gd name="T13" fmla="*/ 0 h 15"/>
                    <a:gd name="T14" fmla="*/ 508 w 641"/>
                    <a:gd name="T15" fmla="*/ 1 h 15"/>
                    <a:gd name="T16" fmla="*/ 493 w 641"/>
                    <a:gd name="T17" fmla="*/ 1 h 15"/>
                    <a:gd name="T18" fmla="*/ 475 w 641"/>
                    <a:gd name="T19" fmla="*/ 1 h 15"/>
                    <a:gd name="T20" fmla="*/ 453 w 641"/>
                    <a:gd name="T21" fmla="*/ 1 h 15"/>
                    <a:gd name="T22" fmla="*/ 429 w 641"/>
                    <a:gd name="T23" fmla="*/ 1 h 15"/>
                    <a:gd name="T24" fmla="*/ 423 w 641"/>
                    <a:gd name="T25" fmla="*/ 2 h 15"/>
                    <a:gd name="T26" fmla="*/ 398 w 641"/>
                    <a:gd name="T27" fmla="*/ 2 h 15"/>
                    <a:gd name="T28" fmla="*/ 383 w 641"/>
                    <a:gd name="T29" fmla="*/ 3 h 15"/>
                    <a:gd name="T30" fmla="*/ 364 w 641"/>
                    <a:gd name="T31" fmla="*/ 3 h 15"/>
                    <a:gd name="T32" fmla="*/ 343 w 641"/>
                    <a:gd name="T33" fmla="*/ 4 h 15"/>
                    <a:gd name="T34" fmla="*/ 325 w 641"/>
                    <a:gd name="T35" fmla="*/ 4 h 15"/>
                    <a:gd name="T36" fmla="*/ 309 w 641"/>
                    <a:gd name="T37" fmla="*/ 5 h 15"/>
                    <a:gd name="T38" fmla="*/ 291 w 641"/>
                    <a:gd name="T39" fmla="*/ 6 h 15"/>
                    <a:gd name="T40" fmla="*/ 273 w 641"/>
                    <a:gd name="T41" fmla="*/ 7 h 15"/>
                    <a:gd name="T42" fmla="*/ 248 w 641"/>
                    <a:gd name="T43" fmla="*/ 8 h 15"/>
                    <a:gd name="T44" fmla="*/ 230 w 641"/>
                    <a:gd name="T45" fmla="*/ 9 h 15"/>
                    <a:gd name="T46" fmla="*/ 211 w 641"/>
                    <a:gd name="T47" fmla="*/ 9 h 15"/>
                    <a:gd name="T48" fmla="*/ 193 w 641"/>
                    <a:gd name="T49" fmla="*/ 10 h 15"/>
                    <a:gd name="T50" fmla="*/ 175 w 641"/>
                    <a:gd name="T51" fmla="*/ 11 h 15"/>
                    <a:gd name="T52" fmla="*/ 156 w 641"/>
                    <a:gd name="T53" fmla="*/ 11 h 15"/>
                    <a:gd name="T54" fmla="*/ 138 w 641"/>
                    <a:gd name="T55" fmla="*/ 12 h 15"/>
                    <a:gd name="T56" fmla="*/ 119 w 641"/>
                    <a:gd name="T57" fmla="*/ 12 h 15"/>
                    <a:gd name="T58" fmla="*/ 98 w 641"/>
                    <a:gd name="T59" fmla="*/ 13 h 15"/>
                    <a:gd name="T60" fmla="*/ 80 w 641"/>
                    <a:gd name="T61" fmla="*/ 13 h 15"/>
                    <a:gd name="T62" fmla="*/ 58 w 641"/>
                    <a:gd name="T63" fmla="*/ 13 h 15"/>
                    <a:gd name="T64" fmla="*/ 40 w 641"/>
                    <a:gd name="T65" fmla="*/ 13 h 15"/>
                    <a:gd name="T66" fmla="*/ 21 w 641"/>
                    <a:gd name="T67" fmla="*/ 14 h 15"/>
                    <a:gd name="T68" fmla="*/ 0 w 641"/>
                    <a:gd name="T69" fmla="*/ 14 h 15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41" h="15">
                      <a:moveTo>
                        <a:pt x="640" y="0"/>
                      </a:moveTo>
                      <a:lnTo>
                        <a:pt x="622" y="0"/>
                      </a:lnTo>
                      <a:lnTo>
                        <a:pt x="603" y="0"/>
                      </a:lnTo>
                      <a:lnTo>
                        <a:pt x="585" y="0"/>
                      </a:lnTo>
                      <a:lnTo>
                        <a:pt x="563" y="0"/>
                      </a:lnTo>
                      <a:lnTo>
                        <a:pt x="548" y="0"/>
                      </a:lnTo>
                      <a:lnTo>
                        <a:pt x="527" y="0"/>
                      </a:lnTo>
                      <a:lnTo>
                        <a:pt x="508" y="1"/>
                      </a:lnTo>
                      <a:lnTo>
                        <a:pt x="493" y="1"/>
                      </a:lnTo>
                      <a:lnTo>
                        <a:pt x="475" y="1"/>
                      </a:lnTo>
                      <a:lnTo>
                        <a:pt x="453" y="1"/>
                      </a:lnTo>
                      <a:lnTo>
                        <a:pt x="429" y="1"/>
                      </a:lnTo>
                      <a:lnTo>
                        <a:pt x="423" y="2"/>
                      </a:lnTo>
                      <a:lnTo>
                        <a:pt x="398" y="2"/>
                      </a:lnTo>
                      <a:lnTo>
                        <a:pt x="383" y="3"/>
                      </a:lnTo>
                      <a:lnTo>
                        <a:pt x="364" y="3"/>
                      </a:lnTo>
                      <a:lnTo>
                        <a:pt x="343" y="4"/>
                      </a:lnTo>
                      <a:lnTo>
                        <a:pt x="325" y="4"/>
                      </a:lnTo>
                      <a:lnTo>
                        <a:pt x="309" y="5"/>
                      </a:lnTo>
                      <a:lnTo>
                        <a:pt x="291" y="6"/>
                      </a:lnTo>
                      <a:lnTo>
                        <a:pt x="273" y="7"/>
                      </a:lnTo>
                      <a:lnTo>
                        <a:pt x="248" y="8"/>
                      </a:lnTo>
                      <a:lnTo>
                        <a:pt x="230" y="9"/>
                      </a:lnTo>
                      <a:lnTo>
                        <a:pt x="211" y="9"/>
                      </a:lnTo>
                      <a:lnTo>
                        <a:pt x="193" y="10"/>
                      </a:lnTo>
                      <a:lnTo>
                        <a:pt x="175" y="11"/>
                      </a:lnTo>
                      <a:lnTo>
                        <a:pt x="156" y="11"/>
                      </a:lnTo>
                      <a:lnTo>
                        <a:pt x="138" y="12"/>
                      </a:lnTo>
                      <a:lnTo>
                        <a:pt x="119" y="12"/>
                      </a:lnTo>
                      <a:lnTo>
                        <a:pt x="98" y="13"/>
                      </a:lnTo>
                      <a:lnTo>
                        <a:pt x="80" y="13"/>
                      </a:lnTo>
                      <a:lnTo>
                        <a:pt x="58" y="13"/>
                      </a:lnTo>
                      <a:lnTo>
                        <a:pt x="40" y="13"/>
                      </a:lnTo>
                      <a:lnTo>
                        <a:pt x="21" y="14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02" name="Line 120">
                  <a:extLst>
                    <a:ext uri="{FF2B5EF4-FFF2-40B4-BE49-F238E27FC236}">
                      <a16:creationId xmlns:a16="http://schemas.microsoft.com/office/drawing/2014/main" id="{BB83CC9B-BE54-4EA1-B892-B726E5FD216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45" y="2971"/>
                  <a:ext cx="74" cy="0"/>
                </a:xfrm>
                <a:prstGeom prst="line">
                  <a:avLst/>
                </a:prstGeom>
                <a:noFill/>
                <a:ln w="254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sp>
            <p:nvSpPr>
              <p:cNvPr id="99" name="Line 121">
                <a:extLst>
                  <a:ext uri="{FF2B5EF4-FFF2-40B4-BE49-F238E27FC236}">
                    <a16:creationId xmlns:a16="http://schemas.microsoft.com/office/drawing/2014/main" id="{8F9DFD7C-6A56-42A1-AA6F-7B75C872C5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94" y="2988"/>
                <a:ext cx="1358" cy="0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grpSp>
          <p:nvGrpSpPr>
            <p:cNvPr id="142" name="Group 122">
              <a:extLst>
                <a:ext uri="{FF2B5EF4-FFF2-40B4-BE49-F238E27FC236}">
                  <a16:creationId xmlns:a16="http://schemas.microsoft.com/office/drawing/2014/main" id="{ABB3B8E8-90C3-4D4B-B2F2-D5A91F799F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13515" y="2718993"/>
              <a:ext cx="1957388" cy="1725612"/>
              <a:chOff x="1064" y="1752"/>
              <a:chExt cx="1356" cy="1232"/>
            </a:xfrm>
          </p:grpSpPr>
          <p:sp>
            <p:nvSpPr>
              <p:cNvPr id="143" name="Line 123">
                <a:extLst>
                  <a:ext uri="{FF2B5EF4-FFF2-40B4-BE49-F238E27FC236}">
                    <a16:creationId xmlns:a16="http://schemas.microsoft.com/office/drawing/2014/main" id="{0A86C533-119E-4943-82A6-53E2015B0C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64" y="1752"/>
                <a:ext cx="1352" cy="0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44" name="Line 124">
                <a:extLst>
                  <a:ext uri="{FF2B5EF4-FFF2-40B4-BE49-F238E27FC236}">
                    <a16:creationId xmlns:a16="http://schemas.microsoft.com/office/drawing/2014/main" id="{CBBFD263-4FE9-4237-B390-257CAF1BD7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64" y="1795"/>
                <a:ext cx="1352" cy="0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45" name="Line 125">
                <a:extLst>
                  <a:ext uri="{FF2B5EF4-FFF2-40B4-BE49-F238E27FC236}">
                    <a16:creationId xmlns:a16="http://schemas.microsoft.com/office/drawing/2014/main" id="{16F91658-73FE-4A25-83FC-162803A2A0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68" y="1846"/>
                <a:ext cx="1352" cy="0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46" name="Line 126">
                <a:extLst>
                  <a:ext uri="{FF2B5EF4-FFF2-40B4-BE49-F238E27FC236}">
                    <a16:creationId xmlns:a16="http://schemas.microsoft.com/office/drawing/2014/main" id="{7CB25DCE-D345-47FF-BE7D-096D9F76E7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64" y="1893"/>
                <a:ext cx="1352" cy="0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grpSp>
            <p:nvGrpSpPr>
              <p:cNvPr id="147" name="Group 127">
                <a:extLst>
                  <a:ext uri="{FF2B5EF4-FFF2-40B4-BE49-F238E27FC236}">
                    <a16:creationId xmlns:a16="http://schemas.microsoft.com/office/drawing/2014/main" id="{9075BD7E-1A2B-4181-B6BC-D495DFE7FF5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4" y="1946"/>
                <a:ext cx="1352" cy="165"/>
                <a:chOff x="1064" y="1946"/>
                <a:chExt cx="1352" cy="165"/>
              </a:xfrm>
            </p:grpSpPr>
            <p:sp>
              <p:nvSpPr>
                <p:cNvPr id="168" name="Line 128">
                  <a:extLst>
                    <a:ext uri="{FF2B5EF4-FFF2-40B4-BE49-F238E27FC236}">
                      <a16:creationId xmlns:a16="http://schemas.microsoft.com/office/drawing/2014/main" id="{3F1EEDC9-F19F-41C8-BFBA-C6812D2BC81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64" y="1946"/>
                  <a:ext cx="1352" cy="0"/>
                </a:xfrm>
                <a:prstGeom prst="line">
                  <a:avLst/>
                </a:prstGeom>
                <a:noFill/>
                <a:ln w="254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69" name="Line 129">
                  <a:extLst>
                    <a:ext uri="{FF2B5EF4-FFF2-40B4-BE49-F238E27FC236}">
                      <a16:creationId xmlns:a16="http://schemas.microsoft.com/office/drawing/2014/main" id="{385569F2-57B8-43A5-9472-82085C76F3F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64" y="2001"/>
                  <a:ext cx="1352" cy="0"/>
                </a:xfrm>
                <a:prstGeom prst="line">
                  <a:avLst/>
                </a:prstGeom>
                <a:noFill/>
                <a:ln w="254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70" name="Line 130">
                  <a:extLst>
                    <a:ext uri="{FF2B5EF4-FFF2-40B4-BE49-F238E27FC236}">
                      <a16:creationId xmlns:a16="http://schemas.microsoft.com/office/drawing/2014/main" id="{42EB035F-C1B3-467C-90BF-4A809BA1808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64" y="2056"/>
                  <a:ext cx="1352" cy="0"/>
                </a:xfrm>
                <a:prstGeom prst="line">
                  <a:avLst/>
                </a:prstGeom>
                <a:noFill/>
                <a:ln w="254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71" name="Line 131">
                  <a:extLst>
                    <a:ext uri="{FF2B5EF4-FFF2-40B4-BE49-F238E27FC236}">
                      <a16:creationId xmlns:a16="http://schemas.microsoft.com/office/drawing/2014/main" id="{58170FB2-2A38-465C-9C7E-86B2C494979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64" y="2111"/>
                  <a:ext cx="1352" cy="0"/>
                </a:xfrm>
                <a:prstGeom prst="line">
                  <a:avLst/>
                </a:prstGeom>
                <a:noFill/>
                <a:ln w="254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148" name="Group 132">
                <a:extLst>
                  <a:ext uri="{FF2B5EF4-FFF2-40B4-BE49-F238E27FC236}">
                    <a16:creationId xmlns:a16="http://schemas.microsoft.com/office/drawing/2014/main" id="{167E3716-D252-4D6E-B468-A2A22E74F78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4" y="2166"/>
                <a:ext cx="1352" cy="384"/>
                <a:chOff x="1064" y="2166"/>
                <a:chExt cx="1352" cy="384"/>
              </a:xfrm>
            </p:grpSpPr>
            <p:grpSp>
              <p:nvGrpSpPr>
                <p:cNvPr id="158" name="Group 133">
                  <a:extLst>
                    <a:ext uri="{FF2B5EF4-FFF2-40B4-BE49-F238E27FC236}">
                      <a16:creationId xmlns:a16="http://schemas.microsoft.com/office/drawing/2014/main" id="{4F1F4DD6-6A7E-4065-A5EE-7A889128699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64" y="2166"/>
                  <a:ext cx="1352" cy="164"/>
                  <a:chOff x="1064" y="2166"/>
                  <a:chExt cx="1352" cy="164"/>
                </a:xfrm>
              </p:grpSpPr>
              <p:sp>
                <p:nvSpPr>
                  <p:cNvPr id="164" name="Line 134">
                    <a:extLst>
                      <a:ext uri="{FF2B5EF4-FFF2-40B4-BE49-F238E27FC236}">
                        <a16:creationId xmlns:a16="http://schemas.microsoft.com/office/drawing/2014/main" id="{AEB616C0-EA17-48E1-A656-D2D782779C0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064" y="2166"/>
                    <a:ext cx="1352" cy="0"/>
                  </a:xfrm>
                  <a:prstGeom prst="line">
                    <a:avLst/>
                  </a:prstGeom>
                  <a:noFill/>
                  <a:ln w="2540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65" name="Line 135">
                    <a:extLst>
                      <a:ext uri="{FF2B5EF4-FFF2-40B4-BE49-F238E27FC236}">
                        <a16:creationId xmlns:a16="http://schemas.microsoft.com/office/drawing/2014/main" id="{8EC09C5D-9874-4176-AE54-FA7F5448A11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064" y="2221"/>
                    <a:ext cx="1352" cy="0"/>
                  </a:xfrm>
                  <a:prstGeom prst="line">
                    <a:avLst/>
                  </a:prstGeom>
                  <a:noFill/>
                  <a:ln w="2540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66" name="Line 136">
                    <a:extLst>
                      <a:ext uri="{FF2B5EF4-FFF2-40B4-BE49-F238E27FC236}">
                        <a16:creationId xmlns:a16="http://schemas.microsoft.com/office/drawing/2014/main" id="{AB5352D5-B979-4142-B5A0-3A36EF7EB45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064" y="2275"/>
                    <a:ext cx="1352" cy="0"/>
                  </a:xfrm>
                  <a:prstGeom prst="line">
                    <a:avLst/>
                  </a:prstGeom>
                  <a:noFill/>
                  <a:ln w="2540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67" name="Line 137">
                    <a:extLst>
                      <a:ext uri="{FF2B5EF4-FFF2-40B4-BE49-F238E27FC236}">
                        <a16:creationId xmlns:a16="http://schemas.microsoft.com/office/drawing/2014/main" id="{B5B1A9F6-54DF-47B4-96B2-98AA3380CF9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064" y="2330"/>
                    <a:ext cx="1352" cy="0"/>
                  </a:xfrm>
                  <a:prstGeom prst="line">
                    <a:avLst/>
                  </a:prstGeom>
                  <a:noFill/>
                  <a:ln w="2540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159" name="Group 138">
                  <a:extLst>
                    <a:ext uri="{FF2B5EF4-FFF2-40B4-BE49-F238E27FC236}">
                      <a16:creationId xmlns:a16="http://schemas.microsoft.com/office/drawing/2014/main" id="{5347FEB2-9BED-417C-A591-DD6B672136E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64" y="2385"/>
                  <a:ext cx="1352" cy="165"/>
                  <a:chOff x="1064" y="2385"/>
                  <a:chExt cx="1352" cy="165"/>
                </a:xfrm>
              </p:grpSpPr>
              <p:sp>
                <p:nvSpPr>
                  <p:cNvPr id="160" name="Line 139">
                    <a:extLst>
                      <a:ext uri="{FF2B5EF4-FFF2-40B4-BE49-F238E27FC236}">
                        <a16:creationId xmlns:a16="http://schemas.microsoft.com/office/drawing/2014/main" id="{DEABC581-EF21-41B7-B036-41A22A95C48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064" y="2385"/>
                    <a:ext cx="1352" cy="0"/>
                  </a:xfrm>
                  <a:prstGeom prst="line">
                    <a:avLst/>
                  </a:prstGeom>
                  <a:noFill/>
                  <a:ln w="2540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61" name="Line 140">
                    <a:extLst>
                      <a:ext uri="{FF2B5EF4-FFF2-40B4-BE49-F238E27FC236}">
                        <a16:creationId xmlns:a16="http://schemas.microsoft.com/office/drawing/2014/main" id="{3D7DF426-DC0A-4AF1-9FB2-8915A842E8A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064" y="2440"/>
                    <a:ext cx="1352" cy="0"/>
                  </a:xfrm>
                  <a:prstGeom prst="line">
                    <a:avLst/>
                  </a:prstGeom>
                  <a:noFill/>
                  <a:ln w="2540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62" name="Line 141">
                    <a:extLst>
                      <a:ext uri="{FF2B5EF4-FFF2-40B4-BE49-F238E27FC236}">
                        <a16:creationId xmlns:a16="http://schemas.microsoft.com/office/drawing/2014/main" id="{C824EC56-8F3F-48F9-B115-35304399973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064" y="2495"/>
                    <a:ext cx="1352" cy="0"/>
                  </a:xfrm>
                  <a:prstGeom prst="line">
                    <a:avLst/>
                  </a:prstGeom>
                  <a:noFill/>
                  <a:ln w="2540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63" name="Line 142">
                    <a:extLst>
                      <a:ext uri="{FF2B5EF4-FFF2-40B4-BE49-F238E27FC236}">
                        <a16:creationId xmlns:a16="http://schemas.microsoft.com/office/drawing/2014/main" id="{01F2E3BF-CA64-4247-B9BA-9C41830A2EE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064" y="2550"/>
                    <a:ext cx="1352" cy="0"/>
                  </a:xfrm>
                  <a:prstGeom prst="line">
                    <a:avLst/>
                  </a:prstGeom>
                  <a:noFill/>
                  <a:ln w="2540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</p:grpSp>
          </p:grpSp>
          <p:grpSp>
            <p:nvGrpSpPr>
              <p:cNvPr id="149" name="Group 143">
                <a:extLst>
                  <a:ext uri="{FF2B5EF4-FFF2-40B4-BE49-F238E27FC236}">
                    <a16:creationId xmlns:a16="http://schemas.microsoft.com/office/drawing/2014/main" id="{A0F9D644-0690-4965-BE85-4297D8ACA05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4" y="2605"/>
                <a:ext cx="1352" cy="165"/>
                <a:chOff x="1064" y="2605"/>
                <a:chExt cx="1352" cy="165"/>
              </a:xfrm>
            </p:grpSpPr>
            <p:sp>
              <p:nvSpPr>
                <p:cNvPr id="154" name="Line 144">
                  <a:extLst>
                    <a:ext uri="{FF2B5EF4-FFF2-40B4-BE49-F238E27FC236}">
                      <a16:creationId xmlns:a16="http://schemas.microsoft.com/office/drawing/2014/main" id="{EE99881E-A0E1-4AA1-8A2F-897D25CAC36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64" y="2605"/>
                  <a:ext cx="1352" cy="0"/>
                </a:xfrm>
                <a:prstGeom prst="line">
                  <a:avLst/>
                </a:prstGeom>
                <a:noFill/>
                <a:ln w="254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55" name="Line 145">
                  <a:extLst>
                    <a:ext uri="{FF2B5EF4-FFF2-40B4-BE49-F238E27FC236}">
                      <a16:creationId xmlns:a16="http://schemas.microsoft.com/office/drawing/2014/main" id="{E50F75C6-4E4C-47CD-9A86-71702394914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64" y="2660"/>
                  <a:ext cx="1352" cy="0"/>
                </a:xfrm>
                <a:prstGeom prst="line">
                  <a:avLst/>
                </a:prstGeom>
                <a:noFill/>
                <a:ln w="254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56" name="Line 146">
                  <a:extLst>
                    <a:ext uri="{FF2B5EF4-FFF2-40B4-BE49-F238E27FC236}">
                      <a16:creationId xmlns:a16="http://schemas.microsoft.com/office/drawing/2014/main" id="{2B79F4E3-7070-4D1D-8A4E-F03B35232C4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64" y="2715"/>
                  <a:ext cx="1352" cy="0"/>
                </a:xfrm>
                <a:prstGeom prst="line">
                  <a:avLst/>
                </a:prstGeom>
                <a:noFill/>
                <a:ln w="254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57" name="Line 147">
                  <a:extLst>
                    <a:ext uri="{FF2B5EF4-FFF2-40B4-BE49-F238E27FC236}">
                      <a16:creationId xmlns:a16="http://schemas.microsoft.com/office/drawing/2014/main" id="{33103211-41B1-4B81-8355-6D715C45010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64" y="2770"/>
                  <a:ext cx="1352" cy="0"/>
                </a:xfrm>
                <a:prstGeom prst="line">
                  <a:avLst/>
                </a:prstGeom>
                <a:noFill/>
                <a:ln w="254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sp>
            <p:nvSpPr>
              <p:cNvPr id="150" name="Line 148">
                <a:extLst>
                  <a:ext uri="{FF2B5EF4-FFF2-40B4-BE49-F238E27FC236}">
                    <a16:creationId xmlns:a16="http://schemas.microsoft.com/office/drawing/2014/main" id="{C7C5225A-A5E8-4ADF-82E4-AD44BFE659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64" y="2824"/>
                <a:ext cx="1352" cy="0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51" name="Line 149">
                <a:extLst>
                  <a:ext uri="{FF2B5EF4-FFF2-40B4-BE49-F238E27FC236}">
                    <a16:creationId xmlns:a16="http://schemas.microsoft.com/office/drawing/2014/main" id="{4070BB5D-3CA6-4E04-BF0B-D7ECE1C670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64" y="2878"/>
                <a:ext cx="1352" cy="0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52" name="Line 150">
                <a:extLst>
                  <a:ext uri="{FF2B5EF4-FFF2-40B4-BE49-F238E27FC236}">
                    <a16:creationId xmlns:a16="http://schemas.microsoft.com/office/drawing/2014/main" id="{C409E209-A18A-4D81-AA50-787CFDD0ED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64" y="2933"/>
                <a:ext cx="1352" cy="0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53" name="Line 151">
                <a:extLst>
                  <a:ext uri="{FF2B5EF4-FFF2-40B4-BE49-F238E27FC236}">
                    <a16:creationId xmlns:a16="http://schemas.microsoft.com/office/drawing/2014/main" id="{51FA6D29-A5A8-4B2F-9DA7-A89737DEB2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68" y="2984"/>
                <a:ext cx="1352" cy="0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</p:grpSp>
      </p:grpSp>
      <p:pic>
        <p:nvPicPr>
          <p:cNvPr id="172" name="Imagem 171">
            <a:extLst>
              <a:ext uri="{FF2B5EF4-FFF2-40B4-BE49-F238E27FC236}">
                <a16:creationId xmlns:a16="http://schemas.microsoft.com/office/drawing/2014/main" id="{88FFE27E-1D7E-4B61-B1F5-C494A76261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595" y="2756833"/>
            <a:ext cx="3842223" cy="3062670"/>
          </a:xfrm>
          <a:prstGeom prst="rect">
            <a:avLst/>
          </a:prstGeom>
        </p:spPr>
      </p:pic>
      <p:pic>
        <p:nvPicPr>
          <p:cNvPr id="175" name="Picture 1026">
            <a:extLst>
              <a:ext uri="{FF2B5EF4-FFF2-40B4-BE49-F238E27FC236}">
                <a16:creationId xmlns:a16="http://schemas.microsoft.com/office/drawing/2014/main" id="{B7431949-EAB7-4823-97FE-7FE5BE7EB3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59"/>
          <a:stretch/>
        </p:blipFill>
        <p:spPr bwMode="auto">
          <a:xfrm rot="5400000">
            <a:off x="3080244" y="3392108"/>
            <a:ext cx="3966378" cy="1892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29D46B27-7371-4C92-8C3B-E8A576C1A155}"/>
              </a:ext>
            </a:extLst>
          </p:cNvPr>
          <p:cNvGrpSpPr/>
          <p:nvPr/>
        </p:nvGrpSpPr>
        <p:grpSpPr>
          <a:xfrm>
            <a:off x="887581" y="2145357"/>
            <a:ext cx="1701710" cy="369332"/>
            <a:chOff x="887581" y="2145357"/>
            <a:chExt cx="1701710" cy="369332"/>
          </a:xfrm>
        </p:grpSpPr>
        <p:cxnSp>
          <p:nvCxnSpPr>
            <p:cNvPr id="3" name="Conector de Seta Reta 2">
              <a:extLst>
                <a:ext uri="{FF2B5EF4-FFF2-40B4-BE49-F238E27FC236}">
                  <a16:creationId xmlns:a16="http://schemas.microsoft.com/office/drawing/2014/main" id="{A1FB70A1-EBEE-46A0-A66B-82F789F548B3}"/>
                </a:ext>
              </a:extLst>
            </p:cNvPr>
            <p:cNvCxnSpPr/>
            <p:nvPr/>
          </p:nvCxnSpPr>
          <p:spPr>
            <a:xfrm>
              <a:off x="887581" y="2444436"/>
              <a:ext cx="170171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CaixaDeTexto 3">
              <a:extLst>
                <a:ext uri="{FF2B5EF4-FFF2-40B4-BE49-F238E27FC236}">
                  <a16:creationId xmlns:a16="http://schemas.microsoft.com/office/drawing/2014/main" id="{6726BABC-7056-4F80-8FB6-74276D839504}"/>
                </a:ext>
              </a:extLst>
            </p:cNvPr>
            <p:cNvSpPr txBox="1"/>
            <p:nvPr/>
          </p:nvSpPr>
          <p:spPr>
            <a:xfrm>
              <a:off x="1006614" y="2145357"/>
              <a:ext cx="15826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Linhas de fluxo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800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0070C0"/>
                </a:solidFill>
              </a:rPr>
              <a:t>Variáveis que afetam as propriedades de suspensões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FF328F06-3FD7-4D73-903F-8498109F3569}"/>
              </a:ext>
            </a:extLst>
          </p:cNvPr>
          <p:cNvSpPr txBox="1">
            <a:spLocks/>
          </p:cNvSpPr>
          <p:nvPr/>
        </p:nvSpPr>
        <p:spPr>
          <a:xfrm>
            <a:off x="589183" y="1108087"/>
            <a:ext cx="6129670" cy="35560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Concentração de sólido, </a:t>
            </a:r>
            <a:r>
              <a:rPr lang="pt-BR" altLang="pt-BR" dirty="0">
                <a:solidFill>
                  <a:srgbClr val="000000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f</a:t>
            </a:r>
            <a:endParaRPr lang="pt-BR" altLang="pt-BR" dirty="0">
              <a:solidFill>
                <a:srgbClr val="000000"/>
              </a:solidFill>
              <a:latin typeface="TimesNewRomanPS"/>
            </a:endParaRPr>
          </a:p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Viscosidade do meio líquido, </a:t>
            </a:r>
            <a:r>
              <a:rPr lang="pt-BR" altLang="pt-BR" dirty="0" err="1">
                <a:solidFill>
                  <a:srgbClr val="000000"/>
                </a:solidFill>
                <a:latin typeface="Symbol" panose="05050102010706020507" pitchFamily="18" charset="2"/>
              </a:rPr>
              <a:t>h</a:t>
            </a:r>
            <a:r>
              <a:rPr lang="pt-BR" altLang="pt-BR" baseline="-25000" dirty="0" err="1">
                <a:solidFill>
                  <a:srgbClr val="000000"/>
                </a:solidFill>
                <a:latin typeface="TimesNewRomanPS"/>
              </a:rPr>
              <a:t>liq</a:t>
            </a:r>
            <a:endParaRPr lang="pt-BR" altLang="pt-BR" dirty="0">
              <a:solidFill>
                <a:srgbClr val="000000"/>
              </a:solidFill>
              <a:latin typeface="TimesNewRomanPS"/>
            </a:endParaRPr>
          </a:p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Tamanho da Partícula</a:t>
            </a:r>
          </a:p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Distribuição de Tamanho de Partícula</a:t>
            </a:r>
          </a:p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Morfologia</a:t>
            </a:r>
          </a:p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Interações químicas</a:t>
            </a:r>
          </a:p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...</a:t>
            </a:r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112119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0070C0"/>
                </a:solidFill>
              </a:rPr>
              <a:t>Variáveis que afetam as propriedades de suspensões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3630EB1A-B88E-4E54-BEED-A091549FA36E}"/>
              </a:ext>
            </a:extLst>
          </p:cNvPr>
          <p:cNvSpPr/>
          <p:nvPr/>
        </p:nvSpPr>
        <p:spPr>
          <a:xfrm>
            <a:off x="244625" y="6550223"/>
            <a:ext cx="1186482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Setz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et al. </a:t>
            </a:r>
            <a:r>
              <a:rPr lang="pt-BR" sz="1400" dirty="0">
                <a:solidFill>
                  <a:schemeClr val="bg1">
                    <a:lumMod val="50000"/>
                  </a:schemeClr>
                </a:solidFill>
              </a:rPr>
              <a:t>Estudo da conformação de substratos cerâmicos por laminação a partir de suspensões concentradas de alumina. Cerâmica 57. n. 344. 2011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65AFA9C5-2713-4848-82E1-8C9BE8A820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3853"/>
          <a:stretch/>
        </p:blipFill>
        <p:spPr>
          <a:xfrm>
            <a:off x="6816513" y="1950167"/>
            <a:ext cx="4530665" cy="3404897"/>
          </a:xfrm>
          <a:prstGeom prst="rect">
            <a:avLst/>
          </a:prstGeom>
        </p:spPr>
      </p:pic>
      <p:sp>
        <p:nvSpPr>
          <p:cNvPr id="7" name="Subtítulo 2">
            <a:extLst>
              <a:ext uri="{FF2B5EF4-FFF2-40B4-BE49-F238E27FC236}">
                <a16:creationId xmlns:a16="http://schemas.microsoft.com/office/drawing/2014/main" id="{FF328F06-3FD7-4D73-903F-8498109F3569}"/>
              </a:ext>
            </a:extLst>
          </p:cNvPr>
          <p:cNvSpPr txBox="1">
            <a:spLocks/>
          </p:cNvSpPr>
          <p:nvPr/>
        </p:nvSpPr>
        <p:spPr>
          <a:xfrm>
            <a:off x="589183" y="1108087"/>
            <a:ext cx="6129670" cy="35560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B050"/>
                </a:solidFill>
              </a:rPr>
              <a:t>Concentração de sólido, </a:t>
            </a:r>
            <a:r>
              <a:rPr lang="pt-BR" altLang="pt-BR" dirty="0">
                <a:solidFill>
                  <a:srgbClr val="00B050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f</a:t>
            </a:r>
            <a:endParaRPr lang="pt-BR" altLang="pt-BR" dirty="0">
              <a:solidFill>
                <a:srgbClr val="00B050"/>
              </a:solidFill>
              <a:latin typeface="TimesNewRomanPS"/>
            </a:endParaRPr>
          </a:p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Viscosidade do meio líquido, </a:t>
            </a:r>
            <a:r>
              <a:rPr lang="pt-BR" altLang="pt-BR" dirty="0" err="1">
                <a:solidFill>
                  <a:srgbClr val="000000"/>
                </a:solidFill>
                <a:latin typeface="Symbol" panose="05050102010706020507" pitchFamily="18" charset="2"/>
              </a:rPr>
              <a:t>h</a:t>
            </a:r>
            <a:r>
              <a:rPr lang="pt-BR" altLang="pt-BR" baseline="-25000" dirty="0" err="1">
                <a:solidFill>
                  <a:srgbClr val="000000"/>
                </a:solidFill>
                <a:latin typeface="TimesNewRomanPS"/>
              </a:rPr>
              <a:t>liq</a:t>
            </a:r>
            <a:endParaRPr lang="pt-BR" altLang="pt-BR" dirty="0">
              <a:solidFill>
                <a:srgbClr val="000000"/>
              </a:solidFill>
              <a:latin typeface="TimesNewRomanPS"/>
            </a:endParaRPr>
          </a:p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Tamanho da Partícula</a:t>
            </a:r>
          </a:p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Distribuição de Tamanho de Partícula</a:t>
            </a:r>
          </a:p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Morfologia</a:t>
            </a:r>
          </a:p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Interações químicas</a:t>
            </a:r>
          </a:p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...</a:t>
            </a:r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362378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3FB21B07-024F-4025-BFBD-7710D24A1DE3}"/>
              </a:ext>
            </a:extLst>
          </p:cNvPr>
          <p:cNvSpPr txBox="1"/>
          <p:nvPr/>
        </p:nvSpPr>
        <p:spPr>
          <a:xfrm>
            <a:off x="165697" y="6465317"/>
            <a:ext cx="55296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200" dirty="0">
                <a:solidFill>
                  <a:schemeClr val="bg1">
                    <a:lumMod val="50000"/>
                  </a:schemeClr>
                </a:solidFill>
              </a:rPr>
              <a:t>https://wiki.anton-paar.com/en/the-influence-of-particles-on-suspension-rheology/</a:t>
            </a:r>
          </a:p>
        </p:txBody>
      </p:sp>
      <p:pic>
        <p:nvPicPr>
          <p:cNvPr id="4" name="Imagem 3" descr="Diagrama&#10;&#10;Descrição gerada automaticamente">
            <a:extLst>
              <a:ext uri="{FF2B5EF4-FFF2-40B4-BE49-F238E27FC236}">
                <a16:creationId xmlns:a16="http://schemas.microsoft.com/office/drawing/2014/main" id="{3969BA3E-EC29-41BD-9EC2-949A6F1E80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639" y="775311"/>
            <a:ext cx="4645225" cy="2918959"/>
          </a:xfrm>
          <a:prstGeom prst="rect">
            <a:avLst/>
          </a:prstGeom>
        </p:spPr>
      </p:pic>
      <p:pic>
        <p:nvPicPr>
          <p:cNvPr id="7" name="Imagem 6" descr="Código QR&#10;&#10;Descrição gerada automaticamente">
            <a:extLst>
              <a:ext uri="{FF2B5EF4-FFF2-40B4-BE49-F238E27FC236}">
                <a16:creationId xmlns:a16="http://schemas.microsoft.com/office/drawing/2014/main" id="{6EEC50BA-4F51-44CD-A230-B98B2A7B7C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639" y="3823357"/>
            <a:ext cx="4325321" cy="2918959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08BB3685-1E25-4DEC-B8C8-BDE3404025D4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0070C0"/>
                </a:solidFill>
              </a:rPr>
              <a:t>Variáveis que afetam as propriedades de suspensões</a:t>
            </a:r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0D13BB17-5281-4B4F-8740-2FD499F52173}"/>
              </a:ext>
            </a:extLst>
          </p:cNvPr>
          <p:cNvSpPr txBox="1">
            <a:spLocks/>
          </p:cNvSpPr>
          <p:nvPr/>
        </p:nvSpPr>
        <p:spPr>
          <a:xfrm>
            <a:off x="589183" y="1108087"/>
            <a:ext cx="6129670" cy="35560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B050"/>
                </a:solidFill>
              </a:rPr>
              <a:t>Concentração de sólido, </a:t>
            </a:r>
            <a:r>
              <a:rPr lang="pt-BR" altLang="pt-BR" dirty="0">
                <a:solidFill>
                  <a:srgbClr val="00B050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f</a:t>
            </a:r>
            <a:endParaRPr lang="pt-BR" altLang="pt-BR" dirty="0">
              <a:solidFill>
                <a:srgbClr val="00B050"/>
              </a:solidFill>
              <a:latin typeface="TimesNewRomanPS"/>
            </a:endParaRPr>
          </a:p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Viscosidade do meio líquido, </a:t>
            </a:r>
            <a:r>
              <a:rPr lang="pt-BR" altLang="pt-BR" dirty="0" err="1">
                <a:solidFill>
                  <a:srgbClr val="000000"/>
                </a:solidFill>
                <a:latin typeface="Symbol" panose="05050102010706020507" pitchFamily="18" charset="2"/>
              </a:rPr>
              <a:t>h</a:t>
            </a:r>
            <a:r>
              <a:rPr lang="pt-BR" altLang="pt-BR" baseline="-25000" dirty="0" err="1">
                <a:solidFill>
                  <a:srgbClr val="000000"/>
                </a:solidFill>
                <a:latin typeface="TimesNewRomanPS"/>
              </a:rPr>
              <a:t>liq</a:t>
            </a:r>
            <a:endParaRPr lang="pt-BR" altLang="pt-BR" dirty="0">
              <a:solidFill>
                <a:srgbClr val="000000"/>
              </a:solidFill>
              <a:latin typeface="TimesNewRomanPS"/>
            </a:endParaRPr>
          </a:p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Tamanho da Partícula</a:t>
            </a:r>
          </a:p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Distribuição de Tamanho de Partícula</a:t>
            </a:r>
          </a:p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Morfologia</a:t>
            </a:r>
          </a:p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Interações químicas</a:t>
            </a:r>
          </a:p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...</a:t>
            </a:r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32528838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8BB3685-1E25-4DEC-B8C8-BDE3404025D4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0070C0"/>
                </a:solidFill>
              </a:rPr>
              <a:t>Variáveis que afetam as propriedades de suspensões</a:t>
            </a:r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0D13BB17-5281-4B4F-8740-2FD499F52173}"/>
              </a:ext>
            </a:extLst>
          </p:cNvPr>
          <p:cNvSpPr txBox="1">
            <a:spLocks/>
          </p:cNvSpPr>
          <p:nvPr/>
        </p:nvSpPr>
        <p:spPr>
          <a:xfrm>
            <a:off x="589183" y="1108087"/>
            <a:ext cx="6129670" cy="35560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FF0000"/>
              </a:buClr>
              <a:buSzPct val="90000"/>
            </a:pPr>
            <a:r>
              <a:rPr lang="pt-BR" altLang="pt-BR" dirty="0"/>
              <a:t>Concentração de sólido, </a:t>
            </a:r>
            <a:r>
              <a:rPr lang="pt-BR" altLang="pt-BR" dirty="0">
                <a:latin typeface="Symbol" panose="05050102010706020507" pitchFamily="18" charset="2"/>
                <a:sym typeface="Symbol" panose="05050102010706020507" pitchFamily="18" charset="2"/>
              </a:rPr>
              <a:t>f</a:t>
            </a:r>
            <a:endParaRPr lang="pt-BR" altLang="pt-BR" dirty="0">
              <a:latin typeface="TimesNewRomanPS"/>
            </a:endParaRPr>
          </a:p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B050"/>
                </a:solidFill>
              </a:rPr>
              <a:t>Viscosidade do meio líquido, </a:t>
            </a:r>
            <a:r>
              <a:rPr lang="pt-BR" altLang="pt-BR" dirty="0" err="1">
                <a:solidFill>
                  <a:srgbClr val="00B050"/>
                </a:solidFill>
                <a:latin typeface="Symbol" panose="05050102010706020507" pitchFamily="18" charset="2"/>
              </a:rPr>
              <a:t>h</a:t>
            </a:r>
            <a:r>
              <a:rPr lang="pt-BR" altLang="pt-BR" baseline="-25000" dirty="0" err="1">
                <a:solidFill>
                  <a:srgbClr val="00B050"/>
                </a:solidFill>
                <a:latin typeface="TimesNewRomanPS"/>
              </a:rPr>
              <a:t>liq</a:t>
            </a:r>
            <a:endParaRPr lang="pt-BR" altLang="pt-BR" dirty="0">
              <a:solidFill>
                <a:srgbClr val="00B050"/>
              </a:solidFill>
              <a:latin typeface="TimesNewRomanPS"/>
            </a:endParaRPr>
          </a:p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Tamanho da Partícula</a:t>
            </a:r>
          </a:p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Distribuição de Tamanho de Partícula</a:t>
            </a:r>
          </a:p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Morfologia</a:t>
            </a:r>
          </a:p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Interações químicas</a:t>
            </a:r>
          </a:p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...</a:t>
            </a:r>
            <a:endParaRPr lang="pt-BR" altLang="pt-BR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48952DA-8889-4CA9-84BC-145BB72542F6}"/>
              </a:ext>
            </a:extLst>
          </p:cNvPr>
          <p:cNvSpPr txBox="1"/>
          <p:nvPr/>
        </p:nvSpPr>
        <p:spPr>
          <a:xfrm>
            <a:off x="121870" y="6396335"/>
            <a:ext cx="55788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chemeClr val="bg1">
                    <a:lumMod val="50000"/>
                  </a:schemeClr>
                </a:solidFill>
              </a:rPr>
              <a:t>Maciel et al.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Rheological evaluation of suspensions after gap positioning using different squeeze velocity: influence of solid content and fluid viscosity</a:t>
            </a:r>
            <a:r>
              <a:rPr lang="pt-BR" sz="1200" dirty="0">
                <a:solidFill>
                  <a:schemeClr val="bg1">
                    <a:lumMod val="50000"/>
                  </a:schemeClr>
                </a:solidFill>
              </a:rPr>
              <a:t>. Em elaboração 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20589F3-E6FB-4FA5-8E78-808E687A5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8853" y="932873"/>
            <a:ext cx="4684756" cy="2811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76618C98-E5C4-4205-8A69-9D018F0F5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8853" y="3988969"/>
            <a:ext cx="4688183" cy="2683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696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0070C0"/>
                </a:solidFill>
              </a:rPr>
              <a:t>Variáveis que afetam as propriedades de suspensões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3630EB1A-B88E-4E54-BEED-A091549FA36E}"/>
              </a:ext>
            </a:extLst>
          </p:cNvPr>
          <p:cNvSpPr/>
          <p:nvPr/>
        </p:nvSpPr>
        <p:spPr>
          <a:xfrm>
            <a:off x="244625" y="6550223"/>
            <a:ext cx="1186482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400" dirty="0">
                <a:solidFill>
                  <a:schemeClr val="bg1">
                    <a:lumMod val="50000"/>
                  </a:schemeClr>
                </a:solidFill>
              </a:rPr>
              <a:t>Romano, R. C. O. Incorporação de ar em materiais cimentícios aplicados em construção civil. Tese. Universidade de São Paulo. 2012. 199p.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FF328F06-3FD7-4D73-903F-8498109F3569}"/>
              </a:ext>
            </a:extLst>
          </p:cNvPr>
          <p:cNvSpPr txBox="1">
            <a:spLocks/>
          </p:cNvSpPr>
          <p:nvPr/>
        </p:nvSpPr>
        <p:spPr>
          <a:xfrm>
            <a:off x="589183" y="1108087"/>
            <a:ext cx="6129670" cy="35560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Concentração de sólido, </a:t>
            </a:r>
            <a:r>
              <a:rPr lang="pt-BR" altLang="pt-BR" dirty="0">
                <a:solidFill>
                  <a:srgbClr val="000000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f</a:t>
            </a:r>
            <a:endParaRPr lang="pt-BR" altLang="pt-BR" dirty="0">
              <a:solidFill>
                <a:srgbClr val="000000"/>
              </a:solidFill>
              <a:latin typeface="TimesNewRomanPS"/>
            </a:endParaRPr>
          </a:p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Viscosidade do meio líquido, </a:t>
            </a:r>
            <a:r>
              <a:rPr lang="pt-BR" altLang="pt-BR" dirty="0" err="1">
                <a:solidFill>
                  <a:srgbClr val="000000"/>
                </a:solidFill>
                <a:latin typeface="Symbol" panose="05050102010706020507" pitchFamily="18" charset="2"/>
              </a:rPr>
              <a:t>h</a:t>
            </a:r>
            <a:r>
              <a:rPr lang="pt-BR" altLang="pt-BR" baseline="-25000" dirty="0" err="1">
                <a:solidFill>
                  <a:srgbClr val="000000"/>
                </a:solidFill>
                <a:latin typeface="TimesNewRomanPS"/>
              </a:rPr>
              <a:t>liq</a:t>
            </a:r>
            <a:endParaRPr lang="pt-BR" altLang="pt-BR" dirty="0">
              <a:solidFill>
                <a:srgbClr val="000000"/>
              </a:solidFill>
              <a:latin typeface="TimesNewRomanPS"/>
            </a:endParaRPr>
          </a:p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B050"/>
                </a:solidFill>
              </a:rPr>
              <a:t>Tamanho da Partícula</a:t>
            </a:r>
          </a:p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Distribuição de Tamanho de Partícula</a:t>
            </a:r>
          </a:p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Morfologia</a:t>
            </a:r>
          </a:p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Interações químicas</a:t>
            </a:r>
          </a:p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...</a:t>
            </a:r>
            <a:endParaRPr lang="pt-BR" altLang="pt-BR" dirty="0"/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1FB7642E-DEF0-4009-9F49-5CFE23D55B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6928" y="755009"/>
            <a:ext cx="4075256" cy="2644906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7AA243F6-4E09-449C-8412-18930C92A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3409" y="3641123"/>
            <a:ext cx="4198775" cy="2690261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E2127935-97FF-4ABE-8D92-43F2C6AB7D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9522" y="3586660"/>
            <a:ext cx="4268724" cy="274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996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3FB21B07-024F-4025-BFBD-7710D24A1DE3}"/>
              </a:ext>
            </a:extLst>
          </p:cNvPr>
          <p:cNvSpPr txBox="1"/>
          <p:nvPr/>
        </p:nvSpPr>
        <p:spPr>
          <a:xfrm>
            <a:off x="6498810" y="6465317"/>
            <a:ext cx="55296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200" dirty="0">
                <a:solidFill>
                  <a:schemeClr val="bg1">
                    <a:lumMod val="50000"/>
                  </a:schemeClr>
                </a:solidFill>
              </a:rPr>
              <a:t>https://wiki.anton-paar.com/en/the-influence-of-particles-on-suspension-rheology/</a:t>
            </a:r>
          </a:p>
        </p:txBody>
      </p:sp>
      <p:pic>
        <p:nvPicPr>
          <p:cNvPr id="3" name="Imagem 2" descr="Diagrama&#10;&#10;Descrição gerada automaticamente">
            <a:extLst>
              <a:ext uri="{FF2B5EF4-FFF2-40B4-BE49-F238E27FC236}">
                <a16:creationId xmlns:a16="http://schemas.microsoft.com/office/drawing/2014/main" id="{D5E5FFD5-BEE6-44C2-901F-FF475EBF1A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354" y="1967638"/>
            <a:ext cx="6208646" cy="382788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FAAEFF1-CAAB-4013-827F-3C073FFDF769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0070C0"/>
                </a:solidFill>
              </a:rPr>
              <a:t>Variáveis que afetam as propriedades de suspensões</a:t>
            </a: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C92833C0-6845-4651-9284-AE8ACF0445F7}"/>
              </a:ext>
            </a:extLst>
          </p:cNvPr>
          <p:cNvSpPr txBox="1">
            <a:spLocks/>
          </p:cNvSpPr>
          <p:nvPr/>
        </p:nvSpPr>
        <p:spPr>
          <a:xfrm>
            <a:off x="589183" y="1108087"/>
            <a:ext cx="6129670" cy="35560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Concentração de sólido, </a:t>
            </a:r>
            <a:r>
              <a:rPr lang="pt-BR" altLang="pt-BR" dirty="0">
                <a:solidFill>
                  <a:srgbClr val="000000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f</a:t>
            </a:r>
            <a:endParaRPr lang="pt-BR" altLang="pt-BR" dirty="0">
              <a:solidFill>
                <a:srgbClr val="000000"/>
              </a:solidFill>
              <a:latin typeface="TimesNewRomanPS"/>
            </a:endParaRPr>
          </a:p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Viscosidade do meio líquido, </a:t>
            </a:r>
            <a:r>
              <a:rPr lang="pt-BR" altLang="pt-BR" dirty="0" err="1">
                <a:solidFill>
                  <a:srgbClr val="000000"/>
                </a:solidFill>
                <a:latin typeface="Symbol" panose="05050102010706020507" pitchFamily="18" charset="2"/>
              </a:rPr>
              <a:t>h</a:t>
            </a:r>
            <a:r>
              <a:rPr lang="pt-BR" altLang="pt-BR" baseline="-25000" dirty="0" err="1">
                <a:solidFill>
                  <a:srgbClr val="000000"/>
                </a:solidFill>
                <a:latin typeface="TimesNewRomanPS"/>
              </a:rPr>
              <a:t>liq</a:t>
            </a:r>
            <a:endParaRPr lang="pt-BR" altLang="pt-BR" dirty="0">
              <a:solidFill>
                <a:srgbClr val="000000"/>
              </a:solidFill>
              <a:latin typeface="TimesNewRomanPS"/>
            </a:endParaRPr>
          </a:p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B050"/>
                </a:solidFill>
              </a:rPr>
              <a:t>Tamanho da Partícula</a:t>
            </a:r>
          </a:p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Distribuição de Tamanho de Partícula</a:t>
            </a:r>
          </a:p>
          <a:p>
            <a:pPr algn="just">
              <a:buClr>
                <a:srgbClr val="FF0000"/>
              </a:buClr>
              <a:buSzPct val="90000"/>
            </a:pPr>
            <a:r>
              <a:rPr lang="pt-BR" altLang="pt-BR" dirty="0"/>
              <a:t>Morfologia</a:t>
            </a:r>
          </a:p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Interações químicas</a:t>
            </a:r>
          </a:p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...</a:t>
            </a:r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9452540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603263" y="641680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400" dirty="0"/>
              <a:t>Tamanho das partículas</a:t>
            </a:r>
          </a:p>
        </p:txBody>
      </p:sp>
      <p:grpSp>
        <p:nvGrpSpPr>
          <p:cNvPr id="173" name="Group 15">
            <a:extLst>
              <a:ext uri="{FF2B5EF4-FFF2-40B4-BE49-F238E27FC236}">
                <a16:creationId xmlns:a16="http://schemas.microsoft.com/office/drawing/2014/main" id="{C48D821F-5EA4-4748-B2E5-1999846D7491}"/>
              </a:ext>
            </a:extLst>
          </p:cNvPr>
          <p:cNvGrpSpPr>
            <a:grpSpLocks/>
          </p:cNvGrpSpPr>
          <p:nvPr/>
        </p:nvGrpSpPr>
        <p:grpSpPr bwMode="auto">
          <a:xfrm>
            <a:off x="1807013" y="1412378"/>
            <a:ext cx="3198813" cy="1846262"/>
            <a:chOff x="230" y="163"/>
            <a:chExt cx="2015" cy="1163"/>
          </a:xfrm>
        </p:grpSpPr>
        <p:sp>
          <p:nvSpPr>
            <p:cNvPr id="174" name="Text Box 5">
              <a:extLst>
                <a:ext uri="{FF2B5EF4-FFF2-40B4-BE49-F238E27FC236}">
                  <a16:creationId xmlns:a16="http://schemas.microsoft.com/office/drawing/2014/main" id="{9FAC8003-0532-4936-BF17-4C692D8428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7" y="423"/>
              <a:ext cx="2000" cy="903"/>
            </a:xfrm>
            <a:prstGeom prst="rect">
              <a:avLst/>
            </a:prstGeom>
            <a:gradFill rotWithShape="0">
              <a:gsLst>
                <a:gs pos="0">
                  <a:schemeClr val="folHlink">
                    <a:gamma/>
                    <a:tint val="18039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r>
                <a:rPr lang="pt-BR" altLang="pt-BR" sz="2200">
                  <a:solidFill>
                    <a:srgbClr val="FF0000"/>
                  </a:solidFill>
                  <a:latin typeface="Arial" charset="0"/>
                </a:rPr>
                <a:t>A - 0,5 </a:t>
              </a:r>
              <a:r>
                <a:rPr lang="pt-BR" altLang="pt-BR" sz="2200">
                  <a:solidFill>
                    <a:srgbClr val="FF0000"/>
                  </a:solidFill>
                  <a:latin typeface="Symbol" pitchFamily="18" charset="2"/>
                </a:rPr>
                <a:t>m</a:t>
              </a:r>
              <a:r>
                <a:rPr lang="pt-BR" altLang="pt-BR" sz="2200">
                  <a:solidFill>
                    <a:srgbClr val="FF0000"/>
                  </a:solidFill>
                  <a:latin typeface="Arial" charset="0"/>
                </a:rPr>
                <a:t>m</a:t>
              </a:r>
              <a:endParaRPr lang="pt-BR" altLang="pt-BR" sz="2200">
                <a:solidFill>
                  <a:schemeClr val="bg1"/>
                </a:solidFill>
                <a:latin typeface="Arial" charset="0"/>
              </a:endParaRPr>
            </a:p>
            <a:p>
              <a:pPr>
                <a:defRPr/>
              </a:pPr>
              <a:r>
                <a:rPr lang="pt-BR" altLang="pt-BR" sz="2200">
                  <a:solidFill>
                    <a:srgbClr val="0066FF"/>
                  </a:solidFill>
                  <a:latin typeface="Arial" charset="0"/>
                </a:rPr>
                <a:t>B - 2,0 </a:t>
              </a:r>
              <a:r>
                <a:rPr lang="pt-BR" altLang="pt-BR" sz="2200">
                  <a:solidFill>
                    <a:srgbClr val="0066FF"/>
                  </a:solidFill>
                  <a:latin typeface="Symbol" pitchFamily="18" charset="2"/>
                </a:rPr>
                <a:t>m</a:t>
              </a:r>
              <a:r>
                <a:rPr lang="pt-BR" altLang="pt-BR" sz="2200">
                  <a:solidFill>
                    <a:srgbClr val="0066FF"/>
                  </a:solidFill>
                  <a:latin typeface="Arial" charset="0"/>
                </a:rPr>
                <a:t>m</a:t>
              </a:r>
              <a:endParaRPr lang="pt-BR" altLang="pt-BR" sz="2200">
                <a:solidFill>
                  <a:schemeClr val="bg1"/>
                </a:solidFill>
                <a:latin typeface="Arial" charset="0"/>
              </a:endParaRPr>
            </a:p>
            <a:p>
              <a:pPr>
                <a:defRPr/>
              </a:pPr>
              <a:r>
                <a:rPr lang="pt-BR" altLang="pt-BR" sz="2200">
                  <a:latin typeface="Arial" charset="0"/>
                </a:rPr>
                <a:t>C - 20,0 </a:t>
              </a:r>
              <a:r>
                <a:rPr lang="pt-BR" altLang="pt-BR" sz="2200">
                  <a:latin typeface="Symbol" pitchFamily="18" charset="2"/>
                </a:rPr>
                <a:t>m</a:t>
              </a:r>
              <a:r>
                <a:rPr lang="pt-BR" altLang="pt-BR" sz="2200">
                  <a:latin typeface="Arial" charset="0"/>
                </a:rPr>
                <a:t>m</a:t>
              </a:r>
              <a:endParaRPr lang="pt-BR" altLang="pt-BR" sz="22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77" name="Text Box 6">
              <a:extLst>
                <a:ext uri="{FF2B5EF4-FFF2-40B4-BE49-F238E27FC236}">
                  <a16:creationId xmlns:a16="http://schemas.microsoft.com/office/drawing/2014/main" id="{847334AB-A8DB-4E17-8F83-6C4CB5DC2E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0" y="163"/>
              <a:ext cx="2015" cy="26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pt-BR" altLang="pt-BR" sz="2200">
                  <a:solidFill>
                    <a:schemeClr val="bg1"/>
                  </a:solidFill>
                </a:rPr>
                <a:t>Suspensões de Alumina</a:t>
              </a:r>
            </a:p>
          </p:txBody>
        </p:sp>
      </p:grpSp>
      <p:grpSp>
        <p:nvGrpSpPr>
          <p:cNvPr id="178" name="Group 16">
            <a:extLst>
              <a:ext uri="{FF2B5EF4-FFF2-40B4-BE49-F238E27FC236}">
                <a16:creationId xmlns:a16="http://schemas.microsoft.com/office/drawing/2014/main" id="{0C9A73B8-0219-4CF9-AC60-8C713B36B464}"/>
              </a:ext>
            </a:extLst>
          </p:cNvPr>
          <p:cNvGrpSpPr>
            <a:grpSpLocks/>
          </p:cNvGrpSpPr>
          <p:nvPr/>
        </p:nvGrpSpPr>
        <p:grpSpPr bwMode="auto">
          <a:xfrm>
            <a:off x="1818126" y="3431678"/>
            <a:ext cx="3946570" cy="2262187"/>
            <a:chOff x="237" y="1435"/>
            <a:chExt cx="2000" cy="1425"/>
          </a:xfrm>
        </p:grpSpPr>
        <p:sp>
          <p:nvSpPr>
            <p:cNvPr id="179" name="Text Box 7">
              <a:extLst>
                <a:ext uri="{FF2B5EF4-FFF2-40B4-BE49-F238E27FC236}">
                  <a16:creationId xmlns:a16="http://schemas.microsoft.com/office/drawing/2014/main" id="{CC37E554-DC02-4366-804F-40F6F82CCF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7" y="1746"/>
              <a:ext cx="2000" cy="1114"/>
            </a:xfrm>
            <a:prstGeom prst="rect">
              <a:avLst/>
            </a:prstGeom>
            <a:gradFill rotWithShape="0">
              <a:gsLst>
                <a:gs pos="0">
                  <a:schemeClr val="folHlink">
                    <a:gamma/>
                    <a:tint val="18039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r>
                <a:rPr lang="pt-BR" altLang="pt-BR" sz="2200">
                  <a:solidFill>
                    <a:srgbClr val="FF0000"/>
                  </a:solidFill>
                  <a:latin typeface="Arial" charset="0"/>
                </a:rPr>
                <a:t>A - pseudoplástico</a:t>
              </a:r>
              <a:endParaRPr lang="pt-BR" altLang="pt-BR" sz="2200">
                <a:solidFill>
                  <a:schemeClr val="bg1"/>
                </a:solidFill>
                <a:latin typeface="Arial" charset="0"/>
              </a:endParaRPr>
            </a:p>
            <a:p>
              <a:pPr>
                <a:defRPr/>
              </a:pPr>
              <a:r>
                <a:rPr lang="pt-BR" altLang="pt-BR" sz="2200">
                  <a:solidFill>
                    <a:srgbClr val="0066FF"/>
                  </a:solidFill>
                  <a:latin typeface="Arial" charset="0"/>
                </a:rPr>
                <a:t>B - pseudoplástico + dilatante</a:t>
              </a:r>
            </a:p>
            <a:p>
              <a:pPr>
                <a:defRPr/>
              </a:pPr>
              <a:r>
                <a:rPr lang="pt-BR" altLang="pt-BR" sz="2200">
                  <a:latin typeface="Arial" charset="0"/>
                </a:rPr>
                <a:t>C - dilatante</a:t>
              </a:r>
              <a:endParaRPr lang="pt-BR" altLang="pt-BR" sz="22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80" name="AutoShape 9">
              <a:extLst>
                <a:ext uri="{FF2B5EF4-FFF2-40B4-BE49-F238E27FC236}">
                  <a16:creationId xmlns:a16="http://schemas.microsoft.com/office/drawing/2014/main" id="{FE09329E-6545-49A7-AAFC-2087572045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4" y="1435"/>
              <a:ext cx="345" cy="245"/>
            </a:xfrm>
            <a:prstGeom prst="downArrow">
              <a:avLst>
                <a:gd name="adj1" fmla="val 46648"/>
                <a:gd name="adj2" fmla="val 61704"/>
              </a:avLst>
            </a:prstGeom>
            <a:solidFill>
              <a:srgbClr val="FF00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pt-BR" altLang="pt-BR"/>
            </a:p>
          </p:txBody>
        </p:sp>
      </p:grpSp>
      <p:grpSp>
        <p:nvGrpSpPr>
          <p:cNvPr id="181" name="Group 18">
            <a:extLst>
              <a:ext uri="{FF2B5EF4-FFF2-40B4-BE49-F238E27FC236}">
                <a16:creationId xmlns:a16="http://schemas.microsoft.com/office/drawing/2014/main" id="{ABCEC05B-2E00-4C74-B913-1B0780E121FF}"/>
              </a:ext>
            </a:extLst>
          </p:cNvPr>
          <p:cNvGrpSpPr>
            <a:grpSpLocks/>
          </p:cNvGrpSpPr>
          <p:nvPr/>
        </p:nvGrpSpPr>
        <p:grpSpPr bwMode="auto">
          <a:xfrm>
            <a:off x="7585104" y="457199"/>
            <a:ext cx="4524350" cy="5943600"/>
            <a:chOff x="2484" y="84"/>
            <a:chExt cx="3072" cy="4151"/>
          </a:xfrm>
        </p:grpSpPr>
        <p:sp>
          <p:nvSpPr>
            <p:cNvPr id="182" name="Rectangle 4">
              <a:extLst>
                <a:ext uri="{FF2B5EF4-FFF2-40B4-BE49-F238E27FC236}">
                  <a16:creationId xmlns:a16="http://schemas.microsoft.com/office/drawing/2014/main" id="{A2E42876-CF16-4539-A628-3567809A04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4" y="84"/>
              <a:ext cx="3072" cy="4151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FFFCC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pt-BR" altLang="pt-BR"/>
            </a:p>
          </p:txBody>
        </p:sp>
        <p:pic>
          <p:nvPicPr>
            <p:cNvPr id="183" name="Picture 17">
              <a:extLst>
                <a:ext uri="{FF2B5EF4-FFF2-40B4-BE49-F238E27FC236}">
                  <a16:creationId xmlns:a16="http://schemas.microsoft.com/office/drawing/2014/main" id="{CBD5CC5E-2E44-4261-842E-3D0193449B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4" y="178"/>
              <a:ext cx="2120" cy="3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FFFF"/>
                      </a:gs>
                      <a:gs pos="100000">
                        <a:srgbClr val="FFFFCC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4" name="Picture 3">
              <a:extLst>
                <a:ext uri="{FF2B5EF4-FFF2-40B4-BE49-F238E27FC236}">
                  <a16:creationId xmlns:a16="http://schemas.microsoft.com/office/drawing/2014/main" id="{A5389AC6-8B96-4A0F-8112-B83A46EBA0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9" y="423"/>
              <a:ext cx="2905" cy="37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5" name="Text Box 10">
              <a:extLst>
                <a:ext uri="{FF2B5EF4-FFF2-40B4-BE49-F238E27FC236}">
                  <a16:creationId xmlns:a16="http://schemas.microsoft.com/office/drawing/2014/main" id="{83BE9950-0331-4181-AD61-EE7670B869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71" y="276"/>
              <a:ext cx="1183" cy="3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pt-BR" altLang="pt-BR" sz="1200" dirty="0"/>
                <a:t>25% peso de água</a:t>
              </a:r>
            </a:p>
            <a:p>
              <a:r>
                <a:rPr lang="pt-BR" altLang="pt-BR" sz="1200" dirty="0"/>
                <a:t>disperso - NaPO</a:t>
              </a:r>
              <a:r>
                <a:rPr lang="pt-BR" altLang="pt-BR" sz="1200" baseline="-25000" dirty="0"/>
                <a:t>3</a:t>
              </a:r>
              <a:endParaRPr lang="pt-BR" altLang="pt-BR" sz="1200" dirty="0"/>
            </a:p>
          </p:txBody>
        </p:sp>
      </p:grpSp>
      <p:sp>
        <p:nvSpPr>
          <p:cNvPr id="186" name="Text Box 14">
            <a:extLst>
              <a:ext uri="{FF2B5EF4-FFF2-40B4-BE49-F238E27FC236}">
                <a16:creationId xmlns:a16="http://schemas.microsoft.com/office/drawing/2014/main" id="{9EE72FFA-FCE4-4861-A382-93E0177C19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8249" y="5772710"/>
            <a:ext cx="452435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CC">
                        <a:gamma/>
                        <a:tint val="0"/>
                        <a:invGamma/>
                      </a:srgbClr>
                    </a:gs>
                    <a:gs pos="100000">
                      <a:srgbClr val="FFFFCC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pt-BR" altLang="pt-BR" sz="220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Tamanho de partícula determina o comportamento reológico</a:t>
            </a: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632E172D-C372-4975-BB22-2107DAB7FCBB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0070C0"/>
                </a:solidFill>
              </a:rPr>
              <a:t>Variáveis que afetam as propriedades de suspensões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32807730-777B-4C6F-B72D-D388D6B744FA}"/>
              </a:ext>
            </a:extLst>
          </p:cNvPr>
          <p:cNvSpPr/>
          <p:nvPr/>
        </p:nvSpPr>
        <p:spPr>
          <a:xfrm>
            <a:off x="6243782" y="6430190"/>
            <a:ext cx="58185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200" dirty="0">
                <a:solidFill>
                  <a:schemeClr val="bg1">
                    <a:lumMod val="50000"/>
                  </a:schemeClr>
                </a:solidFill>
              </a:rPr>
              <a:t>Pileggi, R. G. Efeito da distribuição granulométrica sobre o comportamento reológico de concretos refratários. Dissertação. Universidade Federal de São Carlos. 1996. 210p. 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297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" grpId="0" autoUpdateAnimBg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0070C0"/>
                </a:solidFill>
              </a:rPr>
              <a:t>Variáveis que afetam as propriedades de suspensões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FF328F06-3FD7-4D73-903F-8498109F3569}"/>
              </a:ext>
            </a:extLst>
          </p:cNvPr>
          <p:cNvSpPr txBox="1">
            <a:spLocks/>
          </p:cNvSpPr>
          <p:nvPr/>
        </p:nvSpPr>
        <p:spPr>
          <a:xfrm>
            <a:off x="589183" y="1108087"/>
            <a:ext cx="6129670" cy="35560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Concentração de sólido, </a:t>
            </a:r>
            <a:r>
              <a:rPr lang="pt-BR" altLang="pt-BR" dirty="0">
                <a:solidFill>
                  <a:srgbClr val="000000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f</a:t>
            </a:r>
            <a:endParaRPr lang="pt-BR" altLang="pt-BR" dirty="0">
              <a:solidFill>
                <a:srgbClr val="000000"/>
              </a:solidFill>
              <a:latin typeface="TimesNewRomanPS"/>
            </a:endParaRPr>
          </a:p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Viscosidade do meio líquido, </a:t>
            </a:r>
            <a:r>
              <a:rPr lang="pt-BR" altLang="pt-BR" dirty="0" err="1">
                <a:solidFill>
                  <a:srgbClr val="000000"/>
                </a:solidFill>
                <a:latin typeface="Symbol" panose="05050102010706020507" pitchFamily="18" charset="2"/>
              </a:rPr>
              <a:t>h</a:t>
            </a:r>
            <a:r>
              <a:rPr lang="pt-BR" altLang="pt-BR" baseline="-25000" dirty="0" err="1">
                <a:solidFill>
                  <a:srgbClr val="000000"/>
                </a:solidFill>
                <a:latin typeface="TimesNewRomanPS"/>
              </a:rPr>
              <a:t>liq</a:t>
            </a:r>
            <a:endParaRPr lang="pt-BR" altLang="pt-BR" dirty="0">
              <a:solidFill>
                <a:srgbClr val="000000"/>
              </a:solidFill>
              <a:latin typeface="TimesNewRomanPS"/>
            </a:endParaRPr>
          </a:p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Tamanho da Partícula</a:t>
            </a:r>
          </a:p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Distribuição de Tamanho de Partícula</a:t>
            </a:r>
          </a:p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B050"/>
                </a:solidFill>
              </a:rPr>
              <a:t>Morfologia</a:t>
            </a:r>
          </a:p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Interações químicas</a:t>
            </a:r>
          </a:p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...</a:t>
            </a:r>
            <a:endParaRPr lang="pt-BR" altLang="pt-BR" dirty="0"/>
          </a:p>
        </p:txBody>
      </p:sp>
      <p:pic>
        <p:nvPicPr>
          <p:cNvPr id="20" name="Imagem 19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E960CD21-3DAF-441D-8BC1-840A14670E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8" r="19235"/>
          <a:stretch/>
        </p:blipFill>
        <p:spPr>
          <a:xfrm>
            <a:off x="6333096" y="3429000"/>
            <a:ext cx="771513" cy="229206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9882169F-D013-4849-BCE8-5B248E33E1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663" y="968716"/>
            <a:ext cx="5017770" cy="30632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2" name="Imagem 21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721CF8C2-E2FC-4D1B-92D8-1D5E203F73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14" r="27325" b="73552"/>
          <a:stretch/>
        </p:blipFill>
        <p:spPr>
          <a:xfrm>
            <a:off x="6540370" y="2990935"/>
            <a:ext cx="250166" cy="327199"/>
          </a:xfrm>
          <a:prstGeom prst="rect">
            <a:avLst/>
          </a:prstGeom>
        </p:spPr>
      </p:pic>
      <p:pic>
        <p:nvPicPr>
          <p:cNvPr id="23" name="Imagem 22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B036C745-E5F4-4ED1-835D-CA446CBD02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14" r="27325" b="73552"/>
          <a:stretch/>
        </p:blipFill>
        <p:spPr>
          <a:xfrm rot="20307406">
            <a:off x="6339075" y="3135435"/>
            <a:ext cx="250166" cy="327199"/>
          </a:xfrm>
          <a:prstGeom prst="rect">
            <a:avLst/>
          </a:prstGeom>
        </p:spPr>
      </p:pic>
      <p:pic>
        <p:nvPicPr>
          <p:cNvPr id="24" name="Imagem 23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6C4732F5-CD4F-4B96-8921-0001B6CA3F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14" r="27325" b="73552"/>
          <a:stretch/>
        </p:blipFill>
        <p:spPr>
          <a:xfrm rot="766081">
            <a:off x="6751916" y="3099521"/>
            <a:ext cx="250166" cy="32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8637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ítulo 1">
            <a:extLst>
              <a:ext uri="{FF2B5EF4-FFF2-40B4-BE49-F238E27FC236}">
                <a16:creationId xmlns:a16="http://schemas.microsoft.com/office/drawing/2014/main" id="{0A8C0BBE-28F8-4DED-81A1-680EA3F03E8B}"/>
              </a:ext>
            </a:extLst>
          </p:cNvPr>
          <p:cNvSpPr txBox="1">
            <a:spLocks/>
          </p:cNvSpPr>
          <p:nvPr/>
        </p:nvSpPr>
        <p:spPr>
          <a:xfrm>
            <a:off x="327171" y="715095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400" dirty="0">
                <a:solidFill>
                  <a:srgbClr val="C00000"/>
                </a:solidFill>
              </a:rPr>
              <a:t>Parâmetros reológicos...</a:t>
            </a:r>
          </a:p>
        </p:txBody>
      </p:sp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00B050"/>
                </a:solidFill>
              </a:rPr>
              <a:t>RECORDANDO...</a:t>
            </a:r>
          </a:p>
        </p:txBody>
      </p:sp>
      <p:cxnSp>
        <p:nvCxnSpPr>
          <p:cNvPr id="35" name="Conector reto 34">
            <a:extLst>
              <a:ext uri="{FF2B5EF4-FFF2-40B4-BE49-F238E27FC236}">
                <a16:creationId xmlns:a16="http://schemas.microsoft.com/office/drawing/2014/main" id="{B853BAD0-A89B-45AE-9C5B-12847A9C10D1}"/>
              </a:ext>
            </a:extLst>
          </p:cNvPr>
          <p:cNvCxnSpPr>
            <a:cxnSpLocks/>
          </p:cNvCxnSpPr>
          <p:nvPr/>
        </p:nvCxnSpPr>
        <p:spPr>
          <a:xfrm>
            <a:off x="879466" y="1963637"/>
            <a:ext cx="0" cy="421005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Conector reto 36">
            <a:extLst>
              <a:ext uri="{FF2B5EF4-FFF2-40B4-BE49-F238E27FC236}">
                <a16:creationId xmlns:a16="http://schemas.microsoft.com/office/drawing/2014/main" id="{B59DE3FA-3113-42C5-BE73-18B132E256C6}"/>
              </a:ext>
            </a:extLst>
          </p:cNvPr>
          <p:cNvCxnSpPr/>
          <p:nvPr/>
        </p:nvCxnSpPr>
        <p:spPr>
          <a:xfrm>
            <a:off x="888991" y="6183212"/>
            <a:ext cx="282892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to 39">
            <a:extLst>
              <a:ext uri="{FF2B5EF4-FFF2-40B4-BE49-F238E27FC236}">
                <a16:creationId xmlns:a16="http://schemas.microsoft.com/office/drawing/2014/main" id="{A9634776-43C6-4A00-B6F4-9448E50909E0}"/>
              </a:ext>
            </a:extLst>
          </p:cNvPr>
          <p:cNvCxnSpPr>
            <a:cxnSpLocks/>
          </p:cNvCxnSpPr>
          <p:nvPr/>
        </p:nvCxnSpPr>
        <p:spPr>
          <a:xfrm flipV="1">
            <a:off x="908041" y="2420838"/>
            <a:ext cx="2324100" cy="2238375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Forma Livre: Forma 40">
            <a:extLst>
              <a:ext uri="{FF2B5EF4-FFF2-40B4-BE49-F238E27FC236}">
                <a16:creationId xmlns:a16="http://schemas.microsoft.com/office/drawing/2014/main" id="{1C777C93-60F7-4C3A-830D-2D3EB91604B5}"/>
              </a:ext>
            </a:extLst>
          </p:cNvPr>
          <p:cNvSpPr/>
          <p:nvPr/>
        </p:nvSpPr>
        <p:spPr>
          <a:xfrm>
            <a:off x="898516" y="2125563"/>
            <a:ext cx="2200275" cy="2533650"/>
          </a:xfrm>
          <a:custGeom>
            <a:avLst/>
            <a:gdLst>
              <a:gd name="connsiteX0" fmla="*/ 0 w 2200275"/>
              <a:gd name="connsiteY0" fmla="*/ 2533650 h 2533650"/>
              <a:gd name="connsiteX1" fmla="*/ 276225 w 2200275"/>
              <a:gd name="connsiteY1" fmla="*/ 2028825 h 2533650"/>
              <a:gd name="connsiteX2" fmla="*/ 628650 w 2200275"/>
              <a:gd name="connsiteY2" fmla="*/ 1447800 h 2533650"/>
              <a:gd name="connsiteX3" fmla="*/ 990600 w 2200275"/>
              <a:gd name="connsiteY3" fmla="*/ 971550 h 2533650"/>
              <a:gd name="connsiteX4" fmla="*/ 1352550 w 2200275"/>
              <a:gd name="connsiteY4" fmla="*/ 590550 h 2533650"/>
              <a:gd name="connsiteX5" fmla="*/ 1752600 w 2200275"/>
              <a:gd name="connsiteY5" fmla="*/ 276225 h 2533650"/>
              <a:gd name="connsiteX6" fmla="*/ 2200275 w 2200275"/>
              <a:gd name="connsiteY6" fmla="*/ 0 h 253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00275" h="2533650">
                <a:moveTo>
                  <a:pt x="0" y="2533650"/>
                </a:moveTo>
                <a:lnTo>
                  <a:pt x="276225" y="2028825"/>
                </a:lnTo>
                <a:lnTo>
                  <a:pt x="628650" y="1447800"/>
                </a:lnTo>
                <a:lnTo>
                  <a:pt x="990600" y="971550"/>
                </a:lnTo>
                <a:lnTo>
                  <a:pt x="1352550" y="590550"/>
                </a:lnTo>
                <a:lnTo>
                  <a:pt x="1752600" y="276225"/>
                </a:lnTo>
                <a:lnTo>
                  <a:pt x="2200275" y="0"/>
                </a:lnTo>
              </a:path>
            </a:pathLst>
          </a:custGeom>
          <a:noFill/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Forma Livre: Forma 41">
            <a:extLst>
              <a:ext uri="{FF2B5EF4-FFF2-40B4-BE49-F238E27FC236}">
                <a16:creationId xmlns:a16="http://schemas.microsoft.com/office/drawing/2014/main" id="{508D82C3-692D-4C32-BFFC-E2518A50B6EC}"/>
              </a:ext>
            </a:extLst>
          </p:cNvPr>
          <p:cNvSpPr/>
          <p:nvPr/>
        </p:nvSpPr>
        <p:spPr>
          <a:xfrm>
            <a:off x="888991" y="2858988"/>
            <a:ext cx="2247900" cy="1800225"/>
          </a:xfrm>
          <a:custGeom>
            <a:avLst/>
            <a:gdLst>
              <a:gd name="connsiteX0" fmla="*/ 0 w 2247900"/>
              <a:gd name="connsiteY0" fmla="*/ 1800225 h 1800225"/>
              <a:gd name="connsiteX1" fmla="*/ 485775 w 2247900"/>
              <a:gd name="connsiteY1" fmla="*/ 1533525 h 1800225"/>
              <a:gd name="connsiteX2" fmla="*/ 904875 w 2247900"/>
              <a:gd name="connsiteY2" fmla="*/ 1238250 h 1800225"/>
              <a:gd name="connsiteX3" fmla="*/ 1381125 w 2247900"/>
              <a:gd name="connsiteY3" fmla="*/ 838200 h 1800225"/>
              <a:gd name="connsiteX4" fmla="*/ 1866900 w 2247900"/>
              <a:gd name="connsiteY4" fmla="*/ 400050 h 1800225"/>
              <a:gd name="connsiteX5" fmla="*/ 2247900 w 2247900"/>
              <a:gd name="connsiteY5" fmla="*/ 0 h 1800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47900" h="1800225">
                <a:moveTo>
                  <a:pt x="0" y="1800225"/>
                </a:moveTo>
                <a:lnTo>
                  <a:pt x="485775" y="1533525"/>
                </a:lnTo>
                <a:lnTo>
                  <a:pt x="904875" y="1238250"/>
                </a:lnTo>
                <a:lnTo>
                  <a:pt x="1381125" y="838200"/>
                </a:lnTo>
                <a:lnTo>
                  <a:pt x="1866900" y="400050"/>
                </a:lnTo>
                <a:lnTo>
                  <a:pt x="2247900" y="0"/>
                </a:lnTo>
              </a:path>
            </a:pathLst>
          </a:custGeom>
          <a:noFill/>
          <a:ln w="28575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DDB48DCE-F03E-44FC-8316-BC953493BEDF}"/>
              </a:ext>
            </a:extLst>
          </p:cNvPr>
          <p:cNvSpPr txBox="1"/>
          <p:nvPr/>
        </p:nvSpPr>
        <p:spPr>
          <a:xfrm>
            <a:off x="1191707" y="6205760"/>
            <a:ext cx="2269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Taxa de cisalhamento</a:t>
            </a: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2323F680-AFC0-4284-85C1-840CF3106334}"/>
              </a:ext>
            </a:extLst>
          </p:cNvPr>
          <p:cNvSpPr txBox="1"/>
          <p:nvPr/>
        </p:nvSpPr>
        <p:spPr>
          <a:xfrm rot="16200000">
            <a:off x="-543491" y="3923136"/>
            <a:ext cx="2497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Tensão de cisalhamento</a:t>
            </a: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EBCD074B-72E8-4E11-9E1C-A36A4AFF40E9}"/>
              </a:ext>
            </a:extLst>
          </p:cNvPr>
          <p:cNvSpPr txBox="1"/>
          <p:nvPr/>
        </p:nvSpPr>
        <p:spPr>
          <a:xfrm>
            <a:off x="1789104" y="4419983"/>
            <a:ext cx="2828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Tensão de escoamento</a:t>
            </a:r>
          </a:p>
        </p:txBody>
      </p:sp>
      <p:cxnSp>
        <p:nvCxnSpPr>
          <p:cNvPr id="51" name="Conector de Seta Reta 50">
            <a:extLst>
              <a:ext uri="{FF2B5EF4-FFF2-40B4-BE49-F238E27FC236}">
                <a16:creationId xmlns:a16="http://schemas.microsoft.com/office/drawing/2014/main" id="{DC76B4C8-78DD-4934-AD0D-88D5DF152770}"/>
              </a:ext>
            </a:extLst>
          </p:cNvPr>
          <p:cNvCxnSpPr>
            <a:cxnSpLocks/>
          </p:cNvCxnSpPr>
          <p:nvPr/>
        </p:nvCxnSpPr>
        <p:spPr>
          <a:xfrm flipV="1">
            <a:off x="988182" y="4615665"/>
            <a:ext cx="805642" cy="4406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544BA04A-CC30-452D-A5C0-1525491F6A16}"/>
              </a:ext>
            </a:extLst>
          </p:cNvPr>
          <p:cNvSpPr txBox="1"/>
          <p:nvPr/>
        </p:nvSpPr>
        <p:spPr>
          <a:xfrm>
            <a:off x="1248799" y="5069472"/>
            <a:ext cx="3193992" cy="64633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0070C0"/>
                </a:solidFill>
              </a:rPr>
              <a:t>Tensão mínima necessária para o início do fluxo</a:t>
            </a:r>
          </a:p>
        </p:txBody>
      </p:sp>
      <p:sp>
        <p:nvSpPr>
          <p:cNvPr id="53" name="Elipse 52">
            <a:extLst>
              <a:ext uri="{FF2B5EF4-FFF2-40B4-BE49-F238E27FC236}">
                <a16:creationId xmlns:a16="http://schemas.microsoft.com/office/drawing/2014/main" id="{2CAFE664-0F19-4306-83C0-C501D54A90F5}"/>
              </a:ext>
            </a:extLst>
          </p:cNvPr>
          <p:cNvSpPr>
            <a:spLocks noChangeAspect="1"/>
          </p:cNvSpPr>
          <p:nvPr/>
        </p:nvSpPr>
        <p:spPr>
          <a:xfrm>
            <a:off x="799657" y="4578738"/>
            <a:ext cx="180000" cy="180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29414FBB-8C33-467F-AFF6-C2E24B1AA503}"/>
              </a:ext>
            </a:extLst>
          </p:cNvPr>
          <p:cNvSpPr txBox="1"/>
          <p:nvPr/>
        </p:nvSpPr>
        <p:spPr>
          <a:xfrm>
            <a:off x="7865139" y="2739099"/>
            <a:ext cx="418704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200" dirty="0">
                <a:solidFill>
                  <a:schemeClr val="bg1">
                    <a:lumMod val="50000"/>
                  </a:schemeClr>
                </a:solidFill>
              </a:rPr>
              <a:t>https://www.youtube.com/watch?v=YHqI5PKmG-A</a:t>
            </a:r>
          </a:p>
        </p:txBody>
      </p:sp>
      <p:pic>
        <p:nvPicPr>
          <p:cNvPr id="55" name="Viscosidade">
            <a:hlinkClick r:id="" action="ppaction://media"/>
            <a:extLst>
              <a:ext uri="{FF2B5EF4-FFF2-40B4-BE49-F238E27FC236}">
                <a16:creationId xmlns:a16="http://schemas.microsoft.com/office/drawing/2014/main" id="{62211D8B-85C1-482E-95E2-7B769A9681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47709" y="263006"/>
            <a:ext cx="4282699" cy="23258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6" name="CaixaDeTexto 55">
            <a:extLst>
              <a:ext uri="{FF2B5EF4-FFF2-40B4-BE49-F238E27FC236}">
                <a16:creationId xmlns:a16="http://schemas.microsoft.com/office/drawing/2014/main" id="{E24A234A-F36F-4ACD-8B92-BF34CE04E98C}"/>
              </a:ext>
            </a:extLst>
          </p:cNvPr>
          <p:cNvSpPr txBox="1"/>
          <p:nvPr/>
        </p:nvSpPr>
        <p:spPr>
          <a:xfrm>
            <a:off x="7088630" y="3886257"/>
            <a:ext cx="4841778" cy="230832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>
                <a:solidFill>
                  <a:srgbClr val="0070C0"/>
                </a:solidFill>
              </a:defRPr>
            </a:lvl1pPr>
          </a:lstStyle>
          <a:p>
            <a:pPr algn="just"/>
            <a:r>
              <a:rPr lang="pt-BR" dirty="0"/>
              <a:t>Parâmetro de dissipação de energia</a:t>
            </a:r>
          </a:p>
          <a:p>
            <a:pPr algn="just"/>
            <a:endParaRPr lang="pt-BR" dirty="0"/>
          </a:p>
          <a:p>
            <a:pPr algn="just"/>
            <a:r>
              <a:rPr lang="pt-BR" dirty="0"/>
              <a:t>Resistência que o fluido oferece à deformação por cisalhamento</a:t>
            </a:r>
          </a:p>
          <a:p>
            <a:pPr algn="just"/>
            <a:endParaRPr lang="pt-BR" dirty="0"/>
          </a:p>
          <a:p>
            <a:pPr algn="just"/>
            <a:r>
              <a:rPr lang="pt-BR" dirty="0"/>
              <a:t>Sinônimo de fricção interna nos fluidos, associada às interações intermoleculares (coesão entre as moléculas). </a:t>
            </a: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C15BD7B0-72E6-43D8-AC40-6651ADEF88AC}"/>
              </a:ext>
            </a:extLst>
          </p:cNvPr>
          <p:cNvSpPr txBox="1"/>
          <p:nvPr/>
        </p:nvSpPr>
        <p:spPr>
          <a:xfrm>
            <a:off x="7129736" y="3459017"/>
            <a:ext cx="2828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Viscosidade</a:t>
            </a:r>
          </a:p>
        </p:txBody>
      </p:sp>
    </p:spTree>
    <p:extLst>
      <p:ext uri="{BB962C8B-B14F-4D97-AF65-F5344CB8AC3E}">
        <p14:creationId xmlns:p14="http://schemas.microsoft.com/office/powerpoint/2010/main" val="1987777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39" fill="hold" display="0">
                  <p:stCondLst>
                    <p:cond delay="indefinite"/>
                  </p:stCondLst>
                </p:cTn>
                <p:tgtEl>
                  <p:spTgt spid="55"/>
                </p:tgtEl>
              </p:cMediaNode>
            </p:video>
          </p:childTnLst>
        </p:cTn>
      </p:par>
    </p:tnLst>
    <p:bldLst>
      <p:bldP spid="50" grpId="0"/>
      <p:bldP spid="52" grpId="0" animBg="1"/>
      <p:bldP spid="53" grpId="0" animBg="1"/>
      <p:bldP spid="54" grpId="0"/>
      <p:bldP spid="56" grpId="0" animBg="1"/>
      <p:bldP spid="5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0070C0"/>
                </a:solidFill>
              </a:rPr>
              <a:t>Variáveis que afetam as propriedades de suspensões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FF328F06-3FD7-4D73-903F-8498109F3569}"/>
              </a:ext>
            </a:extLst>
          </p:cNvPr>
          <p:cNvSpPr txBox="1">
            <a:spLocks/>
          </p:cNvSpPr>
          <p:nvPr/>
        </p:nvSpPr>
        <p:spPr>
          <a:xfrm>
            <a:off x="589183" y="1108087"/>
            <a:ext cx="6129670" cy="35560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Concentração de sólido, </a:t>
            </a:r>
            <a:r>
              <a:rPr lang="pt-BR" altLang="pt-BR" dirty="0">
                <a:solidFill>
                  <a:srgbClr val="000000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f</a:t>
            </a:r>
            <a:endParaRPr lang="pt-BR" altLang="pt-BR" dirty="0">
              <a:solidFill>
                <a:srgbClr val="000000"/>
              </a:solidFill>
              <a:latin typeface="TimesNewRomanPS"/>
            </a:endParaRPr>
          </a:p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Viscosidade do meio líquido, </a:t>
            </a:r>
            <a:r>
              <a:rPr lang="pt-BR" altLang="pt-BR" dirty="0" err="1">
                <a:solidFill>
                  <a:srgbClr val="000000"/>
                </a:solidFill>
                <a:latin typeface="Symbol" panose="05050102010706020507" pitchFamily="18" charset="2"/>
              </a:rPr>
              <a:t>h</a:t>
            </a:r>
            <a:r>
              <a:rPr lang="pt-BR" altLang="pt-BR" baseline="-25000" dirty="0" err="1">
                <a:solidFill>
                  <a:srgbClr val="000000"/>
                </a:solidFill>
                <a:latin typeface="TimesNewRomanPS"/>
              </a:rPr>
              <a:t>liq</a:t>
            </a:r>
            <a:endParaRPr lang="pt-BR" altLang="pt-BR" dirty="0">
              <a:solidFill>
                <a:srgbClr val="000000"/>
              </a:solidFill>
              <a:latin typeface="TimesNewRomanPS"/>
            </a:endParaRPr>
          </a:p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Tamanho da Partícula</a:t>
            </a:r>
          </a:p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Distribuição de Tamanho de Partícula</a:t>
            </a:r>
          </a:p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B050"/>
                </a:solidFill>
              </a:rPr>
              <a:t>Morfologia</a:t>
            </a:r>
          </a:p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Interações químicas</a:t>
            </a:r>
          </a:p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...</a:t>
            </a:r>
            <a:endParaRPr lang="pt-BR" altLang="pt-BR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BAFA92E8-A716-465D-B8E2-8C0A9C82F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4242" y="4139798"/>
            <a:ext cx="3523206" cy="21600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8E7D7A4F-8CF2-4435-ACCD-77EA04BAA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7117" y="4139798"/>
            <a:ext cx="3523206" cy="216000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DA584C2A-B645-4A05-AEFE-2DF42B683F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6849" y="1196686"/>
            <a:ext cx="3797992" cy="216000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ACD1DF4E-A9D3-48FC-8A43-AD679E145A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068" y="3580015"/>
            <a:ext cx="1352739" cy="1684255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36956104-1338-4894-855E-F976C5F171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1533" y="3429000"/>
            <a:ext cx="2375796" cy="1551936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8602C06A-4BDD-4402-81F7-592487D43EB9}"/>
              </a:ext>
            </a:extLst>
          </p:cNvPr>
          <p:cNvSpPr/>
          <p:nvPr/>
        </p:nvSpPr>
        <p:spPr>
          <a:xfrm>
            <a:off x="3706762" y="6430190"/>
            <a:ext cx="83555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200" dirty="0">
                <a:solidFill>
                  <a:schemeClr val="bg1">
                    <a:lumMod val="50000"/>
                  </a:schemeClr>
                </a:solidFill>
              </a:rPr>
              <a:t>Torres, D. R., Romano, R. C. O., Pileggi, R. G. Influência da distribuição morfológica dos agregados nas propriedades reológicas de argamassas de revestimento. SBTA. 2017 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056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0070C0"/>
                </a:solidFill>
              </a:rPr>
              <a:t>Variáveis que afetam as propriedades de suspensões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FF328F06-3FD7-4D73-903F-8498109F3569}"/>
              </a:ext>
            </a:extLst>
          </p:cNvPr>
          <p:cNvSpPr txBox="1">
            <a:spLocks/>
          </p:cNvSpPr>
          <p:nvPr/>
        </p:nvSpPr>
        <p:spPr>
          <a:xfrm>
            <a:off x="589183" y="1108087"/>
            <a:ext cx="6129670" cy="35560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Concentração de sólido, </a:t>
            </a:r>
            <a:r>
              <a:rPr lang="pt-BR" altLang="pt-BR" dirty="0">
                <a:solidFill>
                  <a:srgbClr val="000000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f</a:t>
            </a:r>
            <a:endParaRPr lang="pt-BR" altLang="pt-BR" dirty="0">
              <a:solidFill>
                <a:srgbClr val="000000"/>
              </a:solidFill>
              <a:latin typeface="TimesNewRomanPS"/>
            </a:endParaRPr>
          </a:p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Viscosidade do meio líquido, </a:t>
            </a:r>
            <a:r>
              <a:rPr lang="pt-BR" altLang="pt-BR" dirty="0" err="1">
                <a:solidFill>
                  <a:srgbClr val="000000"/>
                </a:solidFill>
                <a:latin typeface="Symbol" panose="05050102010706020507" pitchFamily="18" charset="2"/>
              </a:rPr>
              <a:t>h</a:t>
            </a:r>
            <a:r>
              <a:rPr lang="pt-BR" altLang="pt-BR" baseline="-25000" dirty="0" err="1">
                <a:solidFill>
                  <a:srgbClr val="000000"/>
                </a:solidFill>
                <a:latin typeface="TimesNewRomanPS"/>
              </a:rPr>
              <a:t>liq</a:t>
            </a:r>
            <a:endParaRPr lang="pt-BR" altLang="pt-BR" dirty="0">
              <a:solidFill>
                <a:srgbClr val="000000"/>
              </a:solidFill>
              <a:latin typeface="TimesNewRomanPS"/>
            </a:endParaRPr>
          </a:p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Tamanho da Partícula</a:t>
            </a:r>
          </a:p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Distribuição de Tamanho de Partícula</a:t>
            </a:r>
          </a:p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B050"/>
                </a:solidFill>
              </a:rPr>
              <a:t>Morfologia</a:t>
            </a:r>
          </a:p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Interações químicas</a:t>
            </a:r>
          </a:p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...</a:t>
            </a:r>
            <a:endParaRPr lang="pt-BR" altLang="pt-BR" dirty="0"/>
          </a:p>
        </p:txBody>
      </p:sp>
      <p:graphicFrame>
        <p:nvGraphicFramePr>
          <p:cNvPr id="14" name="Gráfico 13">
            <a:extLst>
              <a:ext uri="{FF2B5EF4-FFF2-40B4-BE49-F238E27FC236}">
                <a16:creationId xmlns:a16="http://schemas.microsoft.com/office/drawing/2014/main" id="{B26E85C6-8253-408D-B6F5-B769F82449B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2510766"/>
              </p:ext>
            </p:extLst>
          </p:nvPr>
        </p:nvGraphicFramePr>
        <p:xfrm>
          <a:off x="5379243" y="2218259"/>
          <a:ext cx="6683083" cy="3905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tângulo 4">
            <a:extLst>
              <a:ext uri="{FF2B5EF4-FFF2-40B4-BE49-F238E27FC236}">
                <a16:creationId xmlns:a16="http://schemas.microsoft.com/office/drawing/2014/main" id="{3998996D-2D04-4432-A0F7-5C2963330520}"/>
              </a:ext>
            </a:extLst>
          </p:cNvPr>
          <p:cNvSpPr/>
          <p:nvPr/>
        </p:nvSpPr>
        <p:spPr>
          <a:xfrm>
            <a:off x="3706762" y="6430190"/>
            <a:ext cx="83555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200" dirty="0">
                <a:solidFill>
                  <a:schemeClr val="bg1">
                    <a:lumMod val="50000"/>
                  </a:schemeClr>
                </a:solidFill>
              </a:rPr>
              <a:t>Torres, D. R., Romano, R. C. O., Pileggi, R. G. Influência da distribuição morfológica dos agregados nas propriedades reológicas de argamassas de revestimento. SBTA. 2017 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51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Sub>
          <a:bldChart bld="series"/>
        </p:bldSub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3FB21B07-024F-4025-BFBD-7710D24A1DE3}"/>
              </a:ext>
            </a:extLst>
          </p:cNvPr>
          <p:cNvSpPr txBox="1"/>
          <p:nvPr/>
        </p:nvSpPr>
        <p:spPr>
          <a:xfrm>
            <a:off x="6498810" y="6465317"/>
            <a:ext cx="55296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200" dirty="0">
                <a:solidFill>
                  <a:schemeClr val="bg1">
                    <a:lumMod val="50000"/>
                  </a:schemeClr>
                </a:solidFill>
              </a:rPr>
              <a:t>https://wiki.anton-paar.com/en/the-influence-of-particles-on-suspension-rheology/</a:t>
            </a:r>
          </a:p>
        </p:txBody>
      </p:sp>
      <p:pic>
        <p:nvPicPr>
          <p:cNvPr id="4" name="Imagem 3" descr="Diagrama&#10;&#10;Descrição gerada automaticamente">
            <a:extLst>
              <a:ext uri="{FF2B5EF4-FFF2-40B4-BE49-F238E27FC236}">
                <a16:creationId xmlns:a16="http://schemas.microsoft.com/office/drawing/2014/main" id="{E1758546-52C4-4A59-9AEA-487089AF8D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810" y="2403587"/>
            <a:ext cx="5193119" cy="362257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B76ABC63-75DA-4103-A900-58DF4016A2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851356" y="4229043"/>
            <a:ext cx="2151727" cy="2676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5163517-7419-43C0-9900-5BEF8BA27858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0070C0"/>
                </a:solidFill>
              </a:rPr>
              <a:t>Variáveis que afetam as propriedades de suspensões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884175E-96A5-4BCC-AF4D-91635C9AD2C7}"/>
              </a:ext>
            </a:extLst>
          </p:cNvPr>
          <p:cNvSpPr txBox="1">
            <a:spLocks/>
          </p:cNvSpPr>
          <p:nvPr/>
        </p:nvSpPr>
        <p:spPr>
          <a:xfrm>
            <a:off x="589183" y="1108087"/>
            <a:ext cx="6129670" cy="35560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Concentração de sólido, </a:t>
            </a:r>
            <a:r>
              <a:rPr lang="pt-BR" altLang="pt-BR" dirty="0">
                <a:solidFill>
                  <a:srgbClr val="000000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f</a:t>
            </a:r>
            <a:endParaRPr lang="pt-BR" altLang="pt-BR" dirty="0">
              <a:solidFill>
                <a:srgbClr val="000000"/>
              </a:solidFill>
              <a:latin typeface="TimesNewRomanPS"/>
            </a:endParaRPr>
          </a:p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Viscosidade do meio líquido, </a:t>
            </a:r>
            <a:r>
              <a:rPr lang="pt-BR" altLang="pt-BR" dirty="0" err="1">
                <a:solidFill>
                  <a:srgbClr val="000000"/>
                </a:solidFill>
                <a:latin typeface="Symbol" panose="05050102010706020507" pitchFamily="18" charset="2"/>
              </a:rPr>
              <a:t>h</a:t>
            </a:r>
            <a:r>
              <a:rPr lang="pt-BR" altLang="pt-BR" baseline="-25000" dirty="0" err="1">
                <a:solidFill>
                  <a:srgbClr val="000000"/>
                </a:solidFill>
                <a:latin typeface="TimesNewRomanPS"/>
              </a:rPr>
              <a:t>liq</a:t>
            </a:r>
            <a:endParaRPr lang="pt-BR" altLang="pt-BR" dirty="0">
              <a:solidFill>
                <a:srgbClr val="000000"/>
              </a:solidFill>
              <a:latin typeface="TimesNewRomanPS"/>
            </a:endParaRPr>
          </a:p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Tamanho da Partícula</a:t>
            </a:r>
          </a:p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Distribuição de Tamanho de Partícula</a:t>
            </a:r>
          </a:p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B050"/>
                </a:solidFill>
              </a:rPr>
              <a:t>Morfologia</a:t>
            </a:r>
          </a:p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Interações químicas</a:t>
            </a:r>
          </a:p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...</a:t>
            </a:r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42192850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0070C0"/>
                </a:solidFill>
              </a:rPr>
              <a:t>Variáveis que afetam as propriedades de suspensões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54E155A4-0858-4A87-A4D5-8E7BD95AD482}"/>
              </a:ext>
            </a:extLst>
          </p:cNvPr>
          <p:cNvSpPr txBox="1">
            <a:spLocks/>
          </p:cNvSpPr>
          <p:nvPr/>
        </p:nvSpPr>
        <p:spPr>
          <a:xfrm>
            <a:off x="767967" y="1562775"/>
            <a:ext cx="4812104" cy="48811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FFFF00"/>
                </a:solidFill>
              </a:rPr>
              <a:t>Empacotamento de partículas</a:t>
            </a:r>
          </a:p>
        </p:txBody>
      </p:sp>
      <p:pic>
        <p:nvPicPr>
          <p:cNvPr id="3" name="Gráfico 2" descr="Perguntas">
            <a:extLst>
              <a:ext uri="{FF2B5EF4-FFF2-40B4-BE49-F238E27FC236}">
                <a16:creationId xmlns:a16="http://schemas.microsoft.com/office/drawing/2014/main" id="{348009DC-E16D-449E-AB41-B617FCEA7F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90245" y="582791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227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0070C0"/>
                </a:solidFill>
              </a:rPr>
              <a:t>Empacotamento de partículas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FF328F06-3FD7-4D73-903F-8498109F3569}"/>
              </a:ext>
            </a:extLst>
          </p:cNvPr>
          <p:cNvSpPr txBox="1">
            <a:spLocks/>
          </p:cNvSpPr>
          <p:nvPr/>
        </p:nvSpPr>
        <p:spPr>
          <a:xfrm>
            <a:off x="482403" y="1002616"/>
            <a:ext cx="11088467" cy="15398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“... correta seleção da proporção e do tamanho adequado dos materiais particulados, de forma que os vazios maiores sejam preenchidos com partículas menores, cujos vazios serão novamente preenchidos com partículas ainda menores e assim sucessivamente”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4D785EEA-BD10-4D4C-89F2-5653F62084D5}"/>
              </a:ext>
            </a:extLst>
          </p:cNvPr>
          <p:cNvSpPr/>
          <p:nvPr/>
        </p:nvSpPr>
        <p:spPr>
          <a:xfrm>
            <a:off x="249985" y="6545851"/>
            <a:ext cx="1186482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McGeary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R. K. Mechanical Packing of Spherical Particles. Journal of American Ceramic Society (</a:t>
            </a:r>
            <a:r>
              <a:rPr lang="pt-BR" sz="1400" dirty="0">
                <a:hlinkClick r:id="rId2"/>
              </a:rPr>
              <a:t>https://doi.org/10.1111/j.1151-2916.1961.tb13716.x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  <p:grpSp>
        <p:nvGrpSpPr>
          <p:cNvPr id="71" name="Agrupar 70">
            <a:extLst>
              <a:ext uri="{FF2B5EF4-FFF2-40B4-BE49-F238E27FC236}">
                <a16:creationId xmlns:a16="http://schemas.microsoft.com/office/drawing/2014/main" id="{5A4CD638-4E3F-41D0-A0B2-A891254B3F2C}"/>
              </a:ext>
            </a:extLst>
          </p:cNvPr>
          <p:cNvGrpSpPr/>
          <p:nvPr/>
        </p:nvGrpSpPr>
        <p:grpSpPr>
          <a:xfrm>
            <a:off x="401001" y="2337442"/>
            <a:ext cx="4443697" cy="1872447"/>
            <a:chOff x="271130" y="2646037"/>
            <a:chExt cx="4443697" cy="1872447"/>
          </a:xfrm>
        </p:grpSpPr>
        <p:sp>
          <p:nvSpPr>
            <p:cNvPr id="26" name="Elipse 25">
              <a:extLst>
                <a:ext uri="{FF2B5EF4-FFF2-40B4-BE49-F238E27FC236}">
                  <a16:creationId xmlns:a16="http://schemas.microsoft.com/office/drawing/2014/main" id="{9E1DA9FD-8EEB-40C9-BC7B-B088DDCF8A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2532" y="3218922"/>
              <a:ext cx="450610" cy="45061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Elipse 26">
              <a:extLst>
                <a:ext uri="{FF2B5EF4-FFF2-40B4-BE49-F238E27FC236}">
                  <a16:creationId xmlns:a16="http://schemas.microsoft.com/office/drawing/2014/main" id="{FD39D678-C373-454E-8636-58CE34F820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9509" y="3122684"/>
              <a:ext cx="450610" cy="45061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Elipse 27">
              <a:extLst>
                <a:ext uri="{FF2B5EF4-FFF2-40B4-BE49-F238E27FC236}">
                  <a16:creationId xmlns:a16="http://schemas.microsoft.com/office/drawing/2014/main" id="{52059859-9410-4A86-A572-D49E9E0BCC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02920" y="3167760"/>
              <a:ext cx="450610" cy="45061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Elipse 28">
              <a:extLst>
                <a:ext uri="{FF2B5EF4-FFF2-40B4-BE49-F238E27FC236}">
                  <a16:creationId xmlns:a16="http://schemas.microsoft.com/office/drawing/2014/main" id="{37F8694B-8CDE-444B-9781-0CAB20904B5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1291" y="2891851"/>
              <a:ext cx="450610" cy="45061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Elipse 30">
              <a:extLst>
                <a:ext uri="{FF2B5EF4-FFF2-40B4-BE49-F238E27FC236}">
                  <a16:creationId xmlns:a16="http://schemas.microsoft.com/office/drawing/2014/main" id="{B82AC1A7-2D66-43D6-AB93-D2CB270F85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7394" y="3451579"/>
              <a:ext cx="450610" cy="45061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Elipse 31">
              <a:extLst>
                <a:ext uri="{FF2B5EF4-FFF2-40B4-BE49-F238E27FC236}">
                  <a16:creationId xmlns:a16="http://schemas.microsoft.com/office/drawing/2014/main" id="{6F50229E-6297-4A1B-BEF0-699278A2F9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6596" y="3077608"/>
              <a:ext cx="450610" cy="45061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Elipse 32">
              <a:extLst>
                <a:ext uri="{FF2B5EF4-FFF2-40B4-BE49-F238E27FC236}">
                  <a16:creationId xmlns:a16="http://schemas.microsoft.com/office/drawing/2014/main" id="{C37FD750-0196-48DC-A92B-D785794BF2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9366" y="3352268"/>
              <a:ext cx="450610" cy="45061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Elipse 33">
              <a:extLst>
                <a:ext uri="{FF2B5EF4-FFF2-40B4-BE49-F238E27FC236}">
                  <a16:creationId xmlns:a16="http://schemas.microsoft.com/office/drawing/2014/main" id="{BC96D62B-6169-4923-98E4-A7BA785DDA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28356" y="3529952"/>
              <a:ext cx="450610" cy="45061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Elipse 34">
              <a:extLst>
                <a:ext uri="{FF2B5EF4-FFF2-40B4-BE49-F238E27FC236}">
                  <a16:creationId xmlns:a16="http://schemas.microsoft.com/office/drawing/2014/main" id="{DBAB4D33-8691-45FC-B505-73673866F2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1130" y="3555169"/>
              <a:ext cx="450610" cy="45061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Elipse 35">
              <a:extLst>
                <a:ext uri="{FF2B5EF4-FFF2-40B4-BE49-F238E27FC236}">
                  <a16:creationId xmlns:a16="http://schemas.microsoft.com/office/drawing/2014/main" id="{6442E960-51B9-4F51-BA72-E3CAAB357B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0229" y="3374672"/>
              <a:ext cx="450610" cy="45061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Elipse 36">
              <a:extLst>
                <a:ext uri="{FF2B5EF4-FFF2-40B4-BE49-F238E27FC236}">
                  <a16:creationId xmlns:a16="http://schemas.microsoft.com/office/drawing/2014/main" id="{55A77DC6-1BF2-4DA4-8B0F-628469B89A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2394" y="3594592"/>
              <a:ext cx="450610" cy="45061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Elipse 37">
              <a:extLst>
                <a:ext uri="{FF2B5EF4-FFF2-40B4-BE49-F238E27FC236}">
                  <a16:creationId xmlns:a16="http://schemas.microsoft.com/office/drawing/2014/main" id="{355936BA-BD13-4176-BBB5-F52EB53BCC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02920" y="3814512"/>
              <a:ext cx="450610" cy="45061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Elipse 38">
              <a:extLst>
                <a:ext uri="{FF2B5EF4-FFF2-40B4-BE49-F238E27FC236}">
                  <a16:creationId xmlns:a16="http://schemas.microsoft.com/office/drawing/2014/main" id="{A27F3CF1-DB8A-4479-820D-0D83A174D9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31514" y="3861231"/>
              <a:ext cx="450610" cy="45061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Elipse 39">
              <a:extLst>
                <a:ext uri="{FF2B5EF4-FFF2-40B4-BE49-F238E27FC236}">
                  <a16:creationId xmlns:a16="http://schemas.microsoft.com/office/drawing/2014/main" id="{D54690E6-CE2D-4DC4-93AD-A11E23041E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9216" y="3780474"/>
              <a:ext cx="450610" cy="45061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Elipse 40">
              <a:extLst>
                <a:ext uri="{FF2B5EF4-FFF2-40B4-BE49-F238E27FC236}">
                  <a16:creationId xmlns:a16="http://schemas.microsoft.com/office/drawing/2014/main" id="{5BA14887-B8D7-4727-89BD-AC83FBE3B2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4308" y="3718890"/>
              <a:ext cx="450610" cy="45061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Elipse 41">
              <a:extLst>
                <a:ext uri="{FF2B5EF4-FFF2-40B4-BE49-F238E27FC236}">
                  <a16:creationId xmlns:a16="http://schemas.microsoft.com/office/drawing/2014/main" id="{43D0C20B-36C8-44D3-9A15-E1742DC73C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1518" y="3920092"/>
              <a:ext cx="450610" cy="45061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id="{A5105C34-BED9-4BCE-A21A-7A15CCFEC1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98872" y="2646037"/>
              <a:ext cx="1815955" cy="187244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44" name="Elipse 43">
              <a:extLst>
                <a:ext uri="{FF2B5EF4-FFF2-40B4-BE49-F238E27FC236}">
                  <a16:creationId xmlns:a16="http://schemas.microsoft.com/office/drawing/2014/main" id="{A06FDC47-9825-4918-9B7C-0A37F2661EA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98871" y="2672074"/>
              <a:ext cx="450610" cy="45061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Elipse 44">
              <a:extLst>
                <a:ext uri="{FF2B5EF4-FFF2-40B4-BE49-F238E27FC236}">
                  <a16:creationId xmlns:a16="http://schemas.microsoft.com/office/drawing/2014/main" id="{D1231EEF-12D7-4406-8BB7-18F538036E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49481" y="2672074"/>
              <a:ext cx="450610" cy="45061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Elipse 45">
              <a:extLst>
                <a:ext uri="{FF2B5EF4-FFF2-40B4-BE49-F238E27FC236}">
                  <a16:creationId xmlns:a16="http://schemas.microsoft.com/office/drawing/2014/main" id="{FD789288-66D3-4193-8132-C5BB2F7648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00091" y="2672074"/>
              <a:ext cx="450610" cy="45061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Elipse 46">
              <a:extLst>
                <a:ext uri="{FF2B5EF4-FFF2-40B4-BE49-F238E27FC236}">
                  <a16:creationId xmlns:a16="http://schemas.microsoft.com/office/drawing/2014/main" id="{C925D468-6193-4FDA-BB86-7C90BDDC91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50701" y="2672074"/>
              <a:ext cx="450610" cy="45061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Elipse 47">
              <a:extLst>
                <a:ext uri="{FF2B5EF4-FFF2-40B4-BE49-F238E27FC236}">
                  <a16:creationId xmlns:a16="http://schemas.microsoft.com/office/drawing/2014/main" id="{9FC1A685-ABAC-4FEA-B76F-BC033905A71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12387" y="3132619"/>
              <a:ext cx="450610" cy="45061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Elipse 48">
              <a:extLst>
                <a:ext uri="{FF2B5EF4-FFF2-40B4-BE49-F238E27FC236}">
                  <a16:creationId xmlns:a16="http://schemas.microsoft.com/office/drawing/2014/main" id="{3458ADEE-FFEF-451B-B7D8-D098FF8FE5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62997" y="3132619"/>
              <a:ext cx="450610" cy="45061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Elipse 49">
              <a:extLst>
                <a:ext uri="{FF2B5EF4-FFF2-40B4-BE49-F238E27FC236}">
                  <a16:creationId xmlns:a16="http://schemas.microsoft.com/office/drawing/2014/main" id="{2311ADCA-A8F8-4CFF-B679-311AA4AB3D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13607" y="3132619"/>
              <a:ext cx="450610" cy="45061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Elipse 50">
              <a:extLst>
                <a:ext uri="{FF2B5EF4-FFF2-40B4-BE49-F238E27FC236}">
                  <a16:creationId xmlns:a16="http://schemas.microsoft.com/office/drawing/2014/main" id="{F54917CB-B578-44AB-8A0F-2B7F5C22F0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64217" y="3132619"/>
              <a:ext cx="450610" cy="45061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Elipse 51">
              <a:extLst>
                <a:ext uri="{FF2B5EF4-FFF2-40B4-BE49-F238E27FC236}">
                  <a16:creationId xmlns:a16="http://schemas.microsoft.com/office/drawing/2014/main" id="{E70B2869-8604-4F76-B0DF-A0795EE923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98871" y="3607329"/>
              <a:ext cx="450610" cy="45061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Elipse 52">
              <a:extLst>
                <a:ext uri="{FF2B5EF4-FFF2-40B4-BE49-F238E27FC236}">
                  <a16:creationId xmlns:a16="http://schemas.microsoft.com/office/drawing/2014/main" id="{8626C1D0-D3EE-4A13-B853-70D99354A2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49481" y="3607329"/>
              <a:ext cx="450610" cy="45061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4" name="Elipse 53">
              <a:extLst>
                <a:ext uri="{FF2B5EF4-FFF2-40B4-BE49-F238E27FC236}">
                  <a16:creationId xmlns:a16="http://schemas.microsoft.com/office/drawing/2014/main" id="{FDE147E1-A015-427F-A44C-A4BB3151599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00091" y="3607329"/>
              <a:ext cx="450610" cy="45061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5" name="Elipse 54">
              <a:extLst>
                <a:ext uri="{FF2B5EF4-FFF2-40B4-BE49-F238E27FC236}">
                  <a16:creationId xmlns:a16="http://schemas.microsoft.com/office/drawing/2014/main" id="{D5FEAACA-482E-4391-8D27-EA0AEF5474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50701" y="3607329"/>
              <a:ext cx="450610" cy="45061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6" name="Elipse 55">
              <a:extLst>
                <a:ext uri="{FF2B5EF4-FFF2-40B4-BE49-F238E27FC236}">
                  <a16:creationId xmlns:a16="http://schemas.microsoft.com/office/drawing/2014/main" id="{10203CB9-961B-413F-AD45-D3D2B99D63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12387" y="4067874"/>
              <a:ext cx="450610" cy="45061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7" name="Elipse 56">
              <a:extLst>
                <a:ext uri="{FF2B5EF4-FFF2-40B4-BE49-F238E27FC236}">
                  <a16:creationId xmlns:a16="http://schemas.microsoft.com/office/drawing/2014/main" id="{F8B28F22-6CAC-4E12-A69A-CDB003B30E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62997" y="4067874"/>
              <a:ext cx="450610" cy="45061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8" name="Elipse 57">
              <a:extLst>
                <a:ext uri="{FF2B5EF4-FFF2-40B4-BE49-F238E27FC236}">
                  <a16:creationId xmlns:a16="http://schemas.microsoft.com/office/drawing/2014/main" id="{1340F726-CB27-458A-BCAA-CB29F6334C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13607" y="4067874"/>
              <a:ext cx="450610" cy="45061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9" name="Elipse 58">
              <a:extLst>
                <a:ext uri="{FF2B5EF4-FFF2-40B4-BE49-F238E27FC236}">
                  <a16:creationId xmlns:a16="http://schemas.microsoft.com/office/drawing/2014/main" id="{399D08C5-90CA-4552-AAC5-BF89A2BE1A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64217" y="4067874"/>
              <a:ext cx="450610" cy="45061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" name="Seta: para a Direita 3">
              <a:extLst>
                <a:ext uri="{FF2B5EF4-FFF2-40B4-BE49-F238E27FC236}">
                  <a16:creationId xmlns:a16="http://schemas.microsoft.com/office/drawing/2014/main" id="{D337A7FB-6D57-459B-B2D6-A46439FA0983}"/>
                </a:ext>
              </a:extLst>
            </p:cNvPr>
            <p:cNvSpPr/>
            <p:nvPr/>
          </p:nvSpPr>
          <p:spPr>
            <a:xfrm>
              <a:off x="2108323" y="3374672"/>
              <a:ext cx="561269" cy="344218"/>
            </a:xfrm>
            <a:prstGeom prst="right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62" name="Imagem 61">
            <a:extLst>
              <a:ext uri="{FF2B5EF4-FFF2-40B4-BE49-F238E27FC236}">
                <a16:creationId xmlns:a16="http://schemas.microsoft.com/office/drawing/2014/main" id="{E3F2684D-BE41-4FBA-AAD6-05949269A8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97" y="5082751"/>
            <a:ext cx="1502383" cy="933121"/>
          </a:xfrm>
          <a:prstGeom prst="rect">
            <a:avLst/>
          </a:prstGeom>
        </p:spPr>
      </p:pic>
      <p:pic>
        <p:nvPicPr>
          <p:cNvPr id="64" name="Imagem 63">
            <a:extLst>
              <a:ext uri="{FF2B5EF4-FFF2-40B4-BE49-F238E27FC236}">
                <a16:creationId xmlns:a16="http://schemas.microsoft.com/office/drawing/2014/main" id="{7B2230FC-D23D-4889-B2BC-7F08B1A55C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4" t="1951" r="15008"/>
          <a:stretch/>
        </p:blipFill>
        <p:spPr>
          <a:xfrm>
            <a:off x="2952740" y="4476139"/>
            <a:ext cx="1216043" cy="1841482"/>
          </a:xfrm>
          <a:prstGeom prst="rect">
            <a:avLst/>
          </a:prstGeom>
        </p:spPr>
      </p:pic>
      <p:pic>
        <p:nvPicPr>
          <p:cNvPr id="68" name="Imagem 67">
            <a:extLst>
              <a:ext uri="{FF2B5EF4-FFF2-40B4-BE49-F238E27FC236}">
                <a16:creationId xmlns:a16="http://schemas.microsoft.com/office/drawing/2014/main" id="{E83DD386-F563-4BFF-9E0B-D3BCD328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76"/>
          <a:stretch/>
        </p:blipFill>
        <p:spPr>
          <a:xfrm>
            <a:off x="5187197" y="4750936"/>
            <a:ext cx="1296926" cy="1502383"/>
          </a:xfrm>
          <a:prstGeom prst="rect">
            <a:avLst/>
          </a:prstGeom>
        </p:spPr>
      </p:pic>
      <p:pic>
        <p:nvPicPr>
          <p:cNvPr id="70" name="Imagem 69">
            <a:extLst>
              <a:ext uri="{FF2B5EF4-FFF2-40B4-BE49-F238E27FC236}">
                <a16:creationId xmlns:a16="http://schemas.microsoft.com/office/drawing/2014/main" id="{AA5D1C3A-C3D6-4F77-B7AF-FB5B84846F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094" y="2479914"/>
            <a:ext cx="3785283" cy="2685927"/>
          </a:xfrm>
          <a:prstGeom prst="rect">
            <a:avLst/>
          </a:prstGeom>
        </p:spPr>
      </p:pic>
      <p:grpSp>
        <p:nvGrpSpPr>
          <p:cNvPr id="91" name="Agrupar 90">
            <a:extLst>
              <a:ext uri="{FF2B5EF4-FFF2-40B4-BE49-F238E27FC236}">
                <a16:creationId xmlns:a16="http://schemas.microsoft.com/office/drawing/2014/main" id="{3DCB086E-081E-4045-9F0C-6FF7B2B24D90}"/>
              </a:ext>
            </a:extLst>
          </p:cNvPr>
          <p:cNvGrpSpPr/>
          <p:nvPr/>
        </p:nvGrpSpPr>
        <p:grpSpPr>
          <a:xfrm>
            <a:off x="5111935" y="2337442"/>
            <a:ext cx="1814655" cy="1867087"/>
            <a:chOff x="5111935" y="2337442"/>
            <a:chExt cx="1814655" cy="1867087"/>
          </a:xfrm>
        </p:grpSpPr>
        <p:sp>
          <p:nvSpPr>
            <p:cNvPr id="72" name="Retângulo 71">
              <a:extLst>
                <a:ext uri="{FF2B5EF4-FFF2-40B4-BE49-F238E27FC236}">
                  <a16:creationId xmlns:a16="http://schemas.microsoft.com/office/drawing/2014/main" id="{4BBC6133-EE28-48A7-AE2A-E91BE11491F2}"/>
                </a:ext>
              </a:extLst>
            </p:cNvPr>
            <p:cNvSpPr/>
            <p:nvPr/>
          </p:nvSpPr>
          <p:spPr>
            <a:xfrm>
              <a:off x="5111935" y="2337442"/>
              <a:ext cx="1811028" cy="18670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5" name="Retângulo 74">
              <a:extLst>
                <a:ext uri="{FF2B5EF4-FFF2-40B4-BE49-F238E27FC236}">
                  <a16:creationId xmlns:a16="http://schemas.microsoft.com/office/drawing/2014/main" id="{938740F9-89DB-4226-8397-D94B78BA81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11935" y="2337442"/>
              <a:ext cx="452757" cy="466772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6" name="Retângulo 75">
              <a:extLst>
                <a:ext uri="{FF2B5EF4-FFF2-40B4-BE49-F238E27FC236}">
                  <a16:creationId xmlns:a16="http://schemas.microsoft.com/office/drawing/2014/main" id="{4EC48AC8-3ED6-47EC-AABD-0B5E375687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63410" y="2337442"/>
              <a:ext cx="452757" cy="466772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7" name="Retângulo 76">
              <a:extLst>
                <a:ext uri="{FF2B5EF4-FFF2-40B4-BE49-F238E27FC236}">
                  <a16:creationId xmlns:a16="http://schemas.microsoft.com/office/drawing/2014/main" id="{9673DA70-CB5A-4A7B-9E4D-B9462EC7B1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22358" y="2337442"/>
              <a:ext cx="452757" cy="466772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8" name="Retângulo 77">
              <a:extLst>
                <a:ext uri="{FF2B5EF4-FFF2-40B4-BE49-F238E27FC236}">
                  <a16:creationId xmlns:a16="http://schemas.microsoft.com/office/drawing/2014/main" id="{6AFBDE4D-734C-4030-9CB6-8B9035F5FD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73833" y="2337442"/>
              <a:ext cx="452757" cy="466772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9" name="Retângulo 78">
              <a:extLst>
                <a:ext uri="{FF2B5EF4-FFF2-40B4-BE49-F238E27FC236}">
                  <a16:creationId xmlns:a16="http://schemas.microsoft.com/office/drawing/2014/main" id="{6D5F9719-5618-48F7-9070-98330610883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11935" y="2794689"/>
              <a:ext cx="452757" cy="466772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0" name="Retângulo 79">
              <a:extLst>
                <a:ext uri="{FF2B5EF4-FFF2-40B4-BE49-F238E27FC236}">
                  <a16:creationId xmlns:a16="http://schemas.microsoft.com/office/drawing/2014/main" id="{BD709066-C28E-4770-87F4-543A05C78E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63410" y="2794689"/>
              <a:ext cx="452757" cy="466772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1" name="Retângulo 80">
              <a:extLst>
                <a:ext uri="{FF2B5EF4-FFF2-40B4-BE49-F238E27FC236}">
                  <a16:creationId xmlns:a16="http://schemas.microsoft.com/office/drawing/2014/main" id="{10ADAA85-FEF3-4268-B749-DF0C335513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22358" y="2794689"/>
              <a:ext cx="452757" cy="466772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2" name="Retângulo 81">
              <a:extLst>
                <a:ext uri="{FF2B5EF4-FFF2-40B4-BE49-F238E27FC236}">
                  <a16:creationId xmlns:a16="http://schemas.microsoft.com/office/drawing/2014/main" id="{AC6750CC-F0B5-4D6E-8CBF-9CF0808CF7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73833" y="2794689"/>
              <a:ext cx="452757" cy="466772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3" name="Retângulo 82">
              <a:extLst>
                <a:ext uri="{FF2B5EF4-FFF2-40B4-BE49-F238E27FC236}">
                  <a16:creationId xmlns:a16="http://schemas.microsoft.com/office/drawing/2014/main" id="{47E3D780-8A62-4DAB-BB75-B58F35FF6C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11935" y="3261633"/>
              <a:ext cx="452757" cy="466772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4" name="Retângulo 83">
              <a:extLst>
                <a:ext uri="{FF2B5EF4-FFF2-40B4-BE49-F238E27FC236}">
                  <a16:creationId xmlns:a16="http://schemas.microsoft.com/office/drawing/2014/main" id="{B6310E22-F96D-4CB5-AACF-F1EC1553E6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63410" y="3261633"/>
              <a:ext cx="452757" cy="466772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5" name="Retângulo 84">
              <a:extLst>
                <a:ext uri="{FF2B5EF4-FFF2-40B4-BE49-F238E27FC236}">
                  <a16:creationId xmlns:a16="http://schemas.microsoft.com/office/drawing/2014/main" id="{C83ACC56-8C27-490C-8ED2-B1C7539F4A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22358" y="3261633"/>
              <a:ext cx="452757" cy="466772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6" name="Retângulo 85">
              <a:extLst>
                <a:ext uri="{FF2B5EF4-FFF2-40B4-BE49-F238E27FC236}">
                  <a16:creationId xmlns:a16="http://schemas.microsoft.com/office/drawing/2014/main" id="{AC98B3BB-A658-4AC9-A710-344B6A3046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73833" y="3261633"/>
              <a:ext cx="452757" cy="466772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7" name="Retângulo 86">
              <a:extLst>
                <a:ext uri="{FF2B5EF4-FFF2-40B4-BE49-F238E27FC236}">
                  <a16:creationId xmlns:a16="http://schemas.microsoft.com/office/drawing/2014/main" id="{BC74D0A5-D971-4715-AFC2-61BE2BA0B40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11935" y="3728405"/>
              <a:ext cx="452757" cy="466772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8" name="Retângulo 87">
              <a:extLst>
                <a:ext uri="{FF2B5EF4-FFF2-40B4-BE49-F238E27FC236}">
                  <a16:creationId xmlns:a16="http://schemas.microsoft.com/office/drawing/2014/main" id="{150FCA6F-9FA7-4636-98B8-1343B5A4D1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63410" y="3728405"/>
              <a:ext cx="452757" cy="466772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9" name="Retângulo 88">
              <a:extLst>
                <a:ext uri="{FF2B5EF4-FFF2-40B4-BE49-F238E27FC236}">
                  <a16:creationId xmlns:a16="http://schemas.microsoft.com/office/drawing/2014/main" id="{AC0BD3EC-C2B7-4704-82AC-7D70D1FC0E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22358" y="3728405"/>
              <a:ext cx="452757" cy="466772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0" name="Retângulo 89">
              <a:extLst>
                <a:ext uri="{FF2B5EF4-FFF2-40B4-BE49-F238E27FC236}">
                  <a16:creationId xmlns:a16="http://schemas.microsoft.com/office/drawing/2014/main" id="{4400B0BE-6E45-4C9C-882B-E28783FE55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73833" y="3728405"/>
              <a:ext cx="452757" cy="466772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92" name="Subtítulo 2">
            <a:extLst>
              <a:ext uri="{FF2B5EF4-FFF2-40B4-BE49-F238E27FC236}">
                <a16:creationId xmlns:a16="http://schemas.microsoft.com/office/drawing/2014/main" id="{C7115912-CF40-4D81-9A8A-E6E69AE0B271}"/>
              </a:ext>
            </a:extLst>
          </p:cNvPr>
          <p:cNvSpPr txBox="1">
            <a:spLocks/>
          </p:cNvSpPr>
          <p:nvPr/>
        </p:nvSpPr>
        <p:spPr>
          <a:xfrm>
            <a:off x="7644094" y="5775056"/>
            <a:ext cx="3944309" cy="553142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FFFF00"/>
                </a:solidFill>
              </a:rPr>
              <a:t>Qual a melhor forma para otimização do empacotamento?</a:t>
            </a:r>
          </a:p>
        </p:txBody>
      </p:sp>
    </p:spTree>
    <p:extLst>
      <p:ext uri="{BB962C8B-B14F-4D97-AF65-F5344CB8AC3E}">
        <p14:creationId xmlns:p14="http://schemas.microsoft.com/office/powerpoint/2010/main" val="3025009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  <p:bldP spid="9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0070C0"/>
                </a:solidFill>
              </a:rPr>
              <a:t>Empacotamento de partículas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FF328F06-3FD7-4D73-903F-8498109F3569}"/>
              </a:ext>
            </a:extLst>
          </p:cNvPr>
          <p:cNvSpPr txBox="1">
            <a:spLocks/>
          </p:cNvSpPr>
          <p:nvPr/>
        </p:nvSpPr>
        <p:spPr>
          <a:xfrm>
            <a:off x="482403" y="1002616"/>
            <a:ext cx="11088467" cy="15398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“... correta seleção da proporção e do tamanho adequado dos materiais particulados, de forma que os vazios maiores sejam preenchidos com partículas menores, cujos vazios serão novamente preenchidos com partículas ainda menores e assim sucessivamente”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4D785EEA-BD10-4D4C-89F2-5653F62084D5}"/>
              </a:ext>
            </a:extLst>
          </p:cNvPr>
          <p:cNvSpPr/>
          <p:nvPr/>
        </p:nvSpPr>
        <p:spPr>
          <a:xfrm>
            <a:off x="249985" y="6545851"/>
            <a:ext cx="1186482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https://www.escolaedti.com.br/criatividade-roda-quadrada/</a:t>
            </a:r>
          </a:p>
        </p:txBody>
      </p:sp>
      <p:sp>
        <p:nvSpPr>
          <p:cNvPr id="43" name="Retângulo 42">
            <a:extLst>
              <a:ext uri="{FF2B5EF4-FFF2-40B4-BE49-F238E27FC236}">
                <a16:creationId xmlns:a16="http://schemas.microsoft.com/office/drawing/2014/main" id="{A5105C34-BED9-4BCE-A21A-7A15CCFEC113}"/>
              </a:ext>
            </a:extLst>
          </p:cNvPr>
          <p:cNvSpPr>
            <a:spLocks noChangeAspect="1"/>
          </p:cNvSpPr>
          <p:nvPr/>
        </p:nvSpPr>
        <p:spPr>
          <a:xfrm>
            <a:off x="3028743" y="2337442"/>
            <a:ext cx="1815955" cy="187244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4" name="Elipse 43">
            <a:extLst>
              <a:ext uri="{FF2B5EF4-FFF2-40B4-BE49-F238E27FC236}">
                <a16:creationId xmlns:a16="http://schemas.microsoft.com/office/drawing/2014/main" id="{A06FDC47-9825-4918-9B7C-0A37F2661EA1}"/>
              </a:ext>
            </a:extLst>
          </p:cNvPr>
          <p:cNvSpPr>
            <a:spLocks noChangeAspect="1"/>
          </p:cNvSpPr>
          <p:nvPr/>
        </p:nvSpPr>
        <p:spPr>
          <a:xfrm>
            <a:off x="3028742" y="2363479"/>
            <a:ext cx="450610" cy="4506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Elipse 44">
            <a:extLst>
              <a:ext uri="{FF2B5EF4-FFF2-40B4-BE49-F238E27FC236}">
                <a16:creationId xmlns:a16="http://schemas.microsoft.com/office/drawing/2014/main" id="{D1231EEF-12D7-4406-8BB7-18F538036E47}"/>
              </a:ext>
            </a:extLst>
          </p:cNvPr>
          <p:cNvSpPr>
            <a:spLocks noChangeAspect="1"/>
          </p:cNvSpPr>
          <p:nvPr/>
        </p:nvSpPr>
        <p:spPr>
          <a:xfrm>
            <a:off x="3479352" y="2363479"/>
            <a:ext cx="450610" cy="4506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Elipse 45">
            <a:extLst>
              <a:ext uri="{FF2B5EF4-FFF2-40B4-BE49-F238E27FC236}">
                <a16:creationId xmlns:a16="http://schemas.microsoft.com/office/drawing/2014/main" id="{FD789288-66D3-4193-8132-C5BB2F764847}"/>
              </a:ext>
            </a:extLst>
          </p:cNvPr>
          <p:cNvSpPr>
            <a:spLocks noChangeAspect="1"/>
          </p:cNvSpPr>
          <p:nvPr/>
        </p:nvSpPr>
        <p:spPr>
          <a:xfrm>
            <a:off x="3929962" y="2363479"/>
            <a:ext cx="450610" cy="4506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7" name="Elipse 46">
            <a:extLst>
              <a:ext uri="{FF2B5EF4-FFF2-40B4-BE49-F238E27FC236}">
                <a16:creationId xmlns:a16="http://schemas.microsoft.com/office/drawing/2014/main" id="{C925D468-6193-4FDA-BB86-7C90BDDC91E3}"/>
              </a:ext>
            </a:extLst>
          </p:cNvPr>
          <p:cNvSpPr>
            <a:spLocks noChangeAspect="1"/>
          </p:cNvSpPr>
          <p:nvPr/>
        </p:nvSpPr>
        <p:spPr>
          <a:xfrm>
            <a:off x="4380572" y="2363479"/>
            <a:ext cx="450610" cy="4506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8" name="Elipse 47">
            <a:extLst>
              <a:ext uri="{FF2B5EF4-FFF2-40B4-BE49-F238E27FC236}">
                <a16:creationId xmlns:a16="http://schemas.microsoft.com/office/drawing/2014/main" id="{9FC1A685-ABAC-4FEA-B76F-BC033905A71A}"/>
              </a:ext>
            </a:extLst>
          </p:cNvPr>
          <p:cNvSpPr>
            <a:spLocks noChangeAspect="1"/>
          </p:cNvSpPr>
          <p:nvPr/>
        </p:nvSpPr>
        <p:spPr>
          <a:xfrm>
            <a:off x="3042258" y="2824024"/>
            <a:ext cx="450610" cy="4506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9" name="Elipse 48">
            <a:extLst>
              <a:ext uri="{FF2B5EF4-FFF2-40B4-BE49-F238E27FC236}">
                <a16:creationId xmlns:a16="http://schemas.microsoft.com/office/drawing/2014/main" id="{3458ADEE-FFEF-451B-B7D8-D098FF8FE5B9}"/>
              </a:ext>
            </a:extLst>
          </p:cNvPr>
          <p:cNvSpPr>
            <a:spLocks noChangeAspect="1"/>
          </p:cNvSpPr>
          <p:nvPr/>
        </p:nvSpPr>
        <p:spPr>
          <a:xfrm>
            <a:off x="3492868" y="2824024"/>
            <a:ext cx="450610" cy="4506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0" name="Elipse 49">
            <a:extLst>
              <a:ext uri="{FF2B5EF4-FFF2-40B4-BE49-F238E27FC236}">
                <a16:creationId xmlns:a16="http://schemas.microsoft.com/office/drawing/2014/main" id="{2311ADCA-A8F8-4CFF-B679-311AA4AB3D54}"/>
              </a:ext>
            </a:extLst>
          </p:cNvPr>
          <p:cNvSpPr>
            <a:spLocks noChangeAspect="1"/>
          </p:cNvSpPr>
          <p:nvPr/>
        </p:nvSpPr>
        <p:spPr>
          <a:xfrm>
            <a:off x="3943478" y="2824024"/>
            <a:ext cx="450610" cy="4506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Elipse 50">
            <a:extLst>
              <a:ext uri="{FF2B5EF4-FFF2-40B4-BE49-F238E27FC236}">
                <a16:creationId xmlns:a16="http://schemas.microsoft.com/office/drawing/2014/main" id="{F54917CB-B578-44AB-8A0F-2B7F5C22F090}"/>
              </a:ext>
            </a:extLst>
          </p:cNvPr>
          <p:cNvSpPr>
            <a:spLocks noChangeAspect="1"/>
          </p:cNvSpPr>
          <p:nvPr/>
        </p:nvSpPr>
        <p:spPr>
          <a:xfrm>
            <a:off x="4394088" y="2824024"/>
            <a:ext cx="450610" cy="4506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2" name="Elipse 51">
            <a:extLst>
              <a:ext uri="{FF2B5EF4-FFF2-40B4-BE49-F238E27FC236}">
                <a16:creationId xmlns:a16="http://schemas.microsoft.com/office/drawing/2014/main" id="{E70B2869-8604-4F76-B0DF-A0795EE92342}"/>
              </a:ext>
            </a:extLst>
          </p:cNvPr>
          <p:cNvSpPr>
            <a:spLocks noChangeAspect="1"/>
          </p:cNvSpPr>
          <p:nvPr/>
        </p:nvSpPr>
        <p:spPr>
          <a:xfrm>
            <a:off x="3028742" y="3298734"/>
            <a:ext cx="450610" cy="4506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3" name="Elipse 52">
            <a:extLst>
              <a:ext uri="{FF2B5EF4-FFF2-40B4-BE49-F238E27FC236}">
                <a16:creationId xmlns:a16="http://schemas.microsoft.com/office/drawing/2014/main" id="{8626C1D0-D3EE-4A13-B853-70D99354A2A2}"/>
              </a:ext>
            </a:extLst>
          </p:cNvPr>
          <p:cNvSpPr>
            <a:spLocks noChangeAspect="1"/>
          </p:cNvSpPr>
          <p:nvPr/>
        </p:nvSpPr>
        <p:spPr>
          <a:xfrm>
            <a:off x="3479352" y="3298734"/>
            <a:ext cx="450610" cy="4506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4" name="Elipse 53">
            <a:extLst>
              <a:ext uri="{FF2B5EF4-FFF2-40B4-BE49-F238E27FC236}">
                <a16:creationId xmlns:a16="http://schemas.microsoft.com/office/drawing/2014/main" id="{FDE147E1-A015-427F-A44C-A4BB31515995}"/>
              </a:ext>
            </a:extLst>
          </p:cNvPr>
          <p:cNvSpPr>
            <a:spLocks noChangeAspect="1"/>
          </p:cNvSpPr>
          <p:nvPr/>
        </p:nvSpPr>
        <p:spPr>
          <a:xfrm>
            <a:off x="3929962" y="3298734"/>
            <a:ext cx="450610" cy="4506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5" name="Elipse 54">
            <a:extLst>
              <a:ext uri="{FF2B5EF4-FFF2-40B4-BE49-F238E27FC236}">
                <a16:creationId xmlns:a16="http://schemas.microsoft.com/office/drawing/2014/main" id="{D5FEAACA-482E-4391-8D27-EA0AEF547429}"/>
              </a:ext>
            </a:extLst>
          </p:cNvPr>
          <p:cNvSpPr>
            <a:spLocks noChangeAspect="1"/>
          </p:cNvSpPr>
          <p:nvPr/>
        </p:nvSpPr>
        <p:spPr>
          <a:xfrm>
            <a:off x="4380572" y="3298734"/>
            <a:ext cx="450610" cy="4506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6" name="Elipse 55">
            <a:extLst>
              <a:ext uri="{FF2B5EF4-FFF2-40B4-BE49-F238E27FC236}">
                <a16:creationId xmlns:a16="http://schemas.microsoft.com/office/drawing/2014/main" id="{10203CB9-961B-413F-AD45-D3D2B99D6380}"/>
              </a:ext>
            </a:extLst>
          </p:cNvPr>
          <p:cNvSpPr>
            <a:spLocks noChangeAspect="1"/>
          </p:cNvSpPr>
          <p:nvPr/>
        </p:nvSpPr>
        <p:spPr>
          <a:xfrm>
            <a:off x="3042258" y="3759279"/>
            <a:ext cx="450610" cy="4506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7" name="Elipse 56">
            <a:extLst>
              <a:ext uri="{FF2B5EF4-FFF2-40B4-BE49-F238E27FC236}">
                <a16:creationId xmlns:a16="http://schemas.microsoft.com/office/drawing/2014/main" id="{F8B28F22-6CAC-4E12-A69A-CDB003B30EA7}"/>
              </a:ext>
            </a:extLst>
          </p:cNvPr>
          <p:cNvSpPr>
            <a:spLocks noChangeAspect="1"/>
          </p:cNvSpPr>
          <p:nvPr/>
        </p:nvSpPr>
        <p:spPr>
          <a:xfrm>
            <a:off x="3492868" y="3759279"/>
            <a:ext cx="450610" cy="4506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Elipse 57">
            <a:extLst>
              <a:ext uri="{FF2B5EF4-FFF2-40B4-BE49-F238E27FC236}">
                <a16:creationId xmlns:a16="http://schemas.microsoft.com/office/drawing/2014/main" id="{1340F726-CB27-458A-BCAA-CB29F6334C9A}"/>
              </a:ext>
            </a:extLst>
          </p:cNvPr>
          <p:cNvSpPr>
            <a:spLocks noChangeAspect="1"/>
          </p:cNvSpPr>
          <p:nvPr/>
        </p:nvSpPr>
        <p:spPr>
          <a:xfrm>
            <a:off x="3943478" y="3759279"/>
            <a:ext cx="450610" cy="4506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9" name="Elipse 58">
            <a:extLst>
              <a:ext uri="{FF2B5EF4-FFF2-40B4-BE49-F238E27FC236}">
                <a16:creationId xmlns:a16="http://schemas.microsoft.com/office/drawing/2014/main" id="{399D08C5-90CA-4552-AAC5-BF89A2BE1ADB}"/>
              </a:ext>
            </a:extLst>
          </p:cNvPr>
          <p:cNvSpPr>
            <a:spLocks noChangeAspect="1"/>
          </p:cNvSpPr>
          <p:nvPr/>
        </p:nvSpPr>
        <p:spPr>
          <a:xfrm>
            <a:off x="4394088" y="3759279"/>
            <a:ext cx="450610" cy="4506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91" name="Agrupar 90">
            <a:extLst>
              <a:ext uri="{FF2B5EF4-FFF2-40B4-BE49-F238E27FC236}">
                <a16:creationId xmlns:a16="http://schemas.microsoft.com/office/drawing/2014/main" id="{3DCB086E-081E-4045-9F0C-6FF7B2B24D90}"/>
              </a:ext>
            </a:extLst>
          </p:cNvPr>
          <p:cNvGrpSpPr/>
          <p:nvPr/>
        </p:nvGrpSpPr>
        <p:grpSpPr>
          <a:xfrm>
            <a:off x="5111935" y="2337442"/>
            <a:ext cx="1814655" cy="1867087"/>
            <a:chOff x="5111935" y="2337442"/>
            <a:chExt cx="1814655" cy="1867087"/>
          </a:xfrm>
        </p:grpSpPr>
        <p:sp>
          <p:nvSpPr>
            <p:cNvPr id="72" name="Retângulo 71">
              <a:extLst>
                <a:ext uri="{FF2B5EF4-FFF2-40B4-BE49-F238E27FC236}">
                  <a16:creationId xmlns:a16="http://schemas.microsoft.com/office/drawing/2014/main" id="{4BBC6133-EE28-48A7-AE2A-E91BE11491F2}"/>
                </a:ext>
              </a:extLst>
            </p:cNvPr>
            <p:cNvSpPr/>
            <p:nvPr/>
          </p:nvSpPr>
          <p:spPr>
            <a:xfrm>
              <a:off x="5111935" y="2337442"/>
              <a:ext cx="1811028" cy="18670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5" name="Retângulo 74">
              <a:extLst>
                <a:ext uri="{FF2B5EF4-FFF2-40B4-BE49-F238E27FC236}">
                  <a16:creationId xmlns:a16="http://schemas.microsoft.com/office/drawing/2014/main" id="{938740F9-89DB-4226-8397-D94B78BA81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11935" y="2337442"/>
              <a:ext cx="452757" cy="466772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6" name="Retângulo 75">
              <a:extLst>
                <a:ext uri="{FF2B5EF4-FFF2-40B4-BE49-F238E27FC236}">
                  <a16:creationId xmlns:a16="http://schemas.microsoft.com/office/drawing/2014/main" id="{4EC48AC8-3ED6-47EC-AABD-0B5E375687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63410" y="2337442"/>
              <a:ext cx="452757" cy="466772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7" name="Retângulo 76">
              <a:extLst>
                <a:ext uri="{FF2B5EF4-FFF2-40B4-BE49-F238E27FC236}">
                  <a16:creationId xmlns:a16="http://schemas.microsoft.com/office/drawing/2014/main" id="{9673DA70-CB5A-4A7B-9E4D-B9462EC7B1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22358" y="2337442"/>
              <a:ext cx="452757" cy="466772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8" name="Retângulo 77">
              <a:extLst>
                <a:ext uri="{FF2B5EF4-FFF2-40B4-BE49-F238E27FC236}">
                  <a16:creationId xmlns:a16="http://schemas.microsoft.com/office/drawing/2014/main" id="{6AFBDE4D-734C-4030-9CB6-8B9035F5FD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73833" y="2337442"/>
              <a:ext cx="452757" cy="466772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9" name="Retângulo 78">
              <a:extLst>
                <a:ext uri="{FF2B5EF4-FFF2-40B4-BE49-F238E27FC236}">
                  <a16:creationId xmlns:a16="http://schemas.microsoft.com/office/drawing/2014/main" id="{6D5F9719-5618-48F7-9070-98330610883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11935" y="2794689"/>
              <a:ext cx="452757" cy="466772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0" name="Retângulo 79">
              <a:extLst>
                <a:ext uri="{FF2B5EF4-FFF2-40B4-BE49-F238E27FC236}">
                  <a16:creationId xmlns:a16="http://schemas.microsoft.com/office/drawing/2014/main" id="{BD709066-C28E-4770-87F4-543A05C78E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63410" y="2794689"/>
              <a:ext cx="452757" cy="466772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1" name="Retângulo 80">
              <a:extLst>
                <a:ext uri="{FF2B5EF4-FFF2-40B4-BE49-F238E27FC236}">
                  <a16:creationId xmlns:a16="http://schemas.microsoft.com/office/drawing/2014/main" id="{10ADAA85-FEF3-4268-B749-DF0C335513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22358" y="2794689"/>
              <a:ext cx="452757" cy="466772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2" name="Retângulo 81">
              <a:extLst>
                <a:ext uri="{FF2B5EF4-FFF2-40B4-BE49-F238E27FC236}">
                  <a16:creationId xmlns:a16="http://schemas.microsoft.com/office/drawing/2014/main" id="{AC6750CC-F0B5-4D6E-8CBF-9CF0808CF7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73833" y="2794689"/>
              <a:ext cx="452757" cy="466772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3" name="Retângulo 82">
              <a:extLst>
                <a:ext uri="{FF2B5EF4-FFF2-40B4-BE49-F238E27FC236}">
                  <a16:creationId xmlns:a16="http://schemas.microsoft.com/office/drawing/2014/main" id="{47E3D780-8A62-4DAB-BB75-B58F35FF6C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11935" y="3261633"/>
              <a:ext cx="452757" cy="466772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4" name="Retângulo 83">
              <a:extLst>
                <a:ext uri="{FF2B5EF4-FFF2-40B4-BE49-F238E27FC236}">
                  <a16:creationId xmlns:a16="http://schemas.microsoft.com/office/drawing/2014/main" id="{B6310E22-F96D-4CB5-AACF-F1EC1553E6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63410" y="3261633"/>
              <a:ext cx="452757" cy="466772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5" name="Retângulo 84">
              <a:extLst>
                <a:ext uri="{FF2B5EF4-FFF2-40B4-BE49-F238E27FC236}">
                  <a16:creationId xmlns:a16="http://schemas.microsoft.com/office/drawing/2014/main" id="{C83ACC56-8C27-490C-8ED2-B1C7539F4A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22358" y="3261633"/>
              <a:ext cx="452757" cy="466772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6" name="Retângulo 85">
              <a:extLst>
                <a:ext uri="{FF2B5EF4-FFF2-40B4-BE49-F238E27FC236}">
                  <a16:creationId xmlns:a16="http://schemas.microsoft.com/office/drawing/2014/main" id="{AC98B3BB-A658-4AC9-A710-344B6A3046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73833" y="3261633"/>
              <a:ext cx="452757" cy="466772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7" name="Retângulo 86">
              <a:extLst>
                <a:ext uri="{FF2B5EF4-FFF2-40B4-BE49-F238E27FC236}">
                  <a16:creationId xmlns:a16="http://schemas.microsoft.com/office/drawing/2014/main" id="{BC74D0A5-D971-4715-AFC2-61BE2BA0B40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11935" y="3728405"/>
              <a:ext cx="452757" cy="466772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8" name="Retângulo 87">
              <a:extLst>
                <a:ext uri="{FF2B5EF4-FFF2-40B4-BE49-F238E27FC236}">
                  <a16:creationId xmlns:a16="http://schemas.microsoft.com/office/drawing/2014/main" id="{150FCA6F-9FA7-4636-98B8-1343B5A4D1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63410" y="3728405"/>
              <a:ext cx="452757" cy="466772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9" name="Retângulo 88">
              <a:extLst>
                <a:ext uri="{FF2B5EF4-FFF2-40B4-BE49-F238E27FC236}">
                  <a16:creationId xmlns:a16="http://schemas.microsoft.com/office/drawing/2014/main" id="{AC0BD3EC-C2B7-4704-82AC-7D70D1FC0E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22358" y="3728405"/>
              <a:ext cx="452757" cy="466772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0" name="Retângulo 89">
              <a:extLst>
                <a:ext uri="{FF2B5EF4-FFF2-40B4-BE49-F238E27FC236}">
                  <a16:creationId xmlns:a16="http://schemas.microsoft.com/office/drawing/2014/main" id="{4400B0BE-6E45-4C9C-882B-E28783FE55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73833" y="3728405"/>
              <a:ext cx="452757" cy="466772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3" name="Imagem 2">
            <a:extLst>
              <a:ext uri="{FF2B5EF4-FFF2-40B4-BE49-F238E27FC236}">
                <a16:creationId xmlns:a16="http://schemas.microsoft.com/office/drawing/2014/main" id="{F8A9C6A6-6975-4DCD-8798-1FA0972DCF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350" y="5125121"/>
            <a:ext cx="3839295" cy="1284925"/>
          </a:xfrm>
          <a:prstGeom prst="rect">
            <a:avLst/>
          </a:prstGeom>
        </p:spPr>
      </p:pic>
      <p:sp>
        <p:nvSpPr>
          <p:cNvPr id="65" name="Subtítulo 2">
            <a:extLst>
              <a:ext uri="{FF2B5EF4-FFF2-40B4-BE49-F238E27FC236}">
                <a16:creationId xmlns:a16="http://schemas.microsoft.com/office/drawing/2014/main" id="{4EF4CD9B-F55A-43BD-9A14-3FEA3023E749}"/>
              </a:ext>
            </a:extLst>
          </p:cNvPr>
          <p:cNvSpPr txBox="1">
            <a:spLocks/>
          </p:cNvSpPr>
          <p:nvPr/>
        </p:nvSpPr>
        <p:spPr>
          <a:xfrm>
            <a:off x="2365183" y="4661948"/>
            <a:ext cx="5329963" cy="4506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C00000"/>
                </a:solidFill>
              </a:rPr>
              <a:t>Qual o impacto no fluxo?</a:t>
            </a:r>
          </a:p>
        </p:txBody>
      </p:sp>
      <p:pic>
        <p:nvPicPr>
          <p:cNvPr id="2" name="Imagem 1" descr="Uma imagem contendo Gráfico&#10;&#10;Descrição gerada automaticamente">
            <a:extLst>
              <a:ext uri="{FF2B5EF4-FFF2-40B4-BE49-F238E27FC236}">
                <a16:creationId xmlns:a16="http://schemas.microsoft.com/office/drawing/2014/main" id="{963A3BF0-4CF3-4953-A23F-1CFB41BDF3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46" t="5495"/>
          <a:stretch/>
        </p:blipFill>
        <p:spPr>
          <a:xfrm>
            <a:off x="8435406" y="2188302"/>
            <a:ext cx="2983493" cy="26012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2502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0070C0"/>
                </a:solidFill>
              </a:rPr>
              <a:t>Terminologia utilizada no estudo das partículas</a:t>
            </a: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2EEEC91B-03E7-4970-901E-85ACBBB89633}"/>
              </a:ext>
            </a:extLst>
          </p:cNvPr>
          <p:cNvSpPr txBox="1">
            <a:spLocks/>
          </p:cNvSpPr>
          <p:nvPr/>
        </p:nvSpPr>
        <p:spPr>
          <a:xfrm>
            <a:off x="589183" y="1108087"/>
            <a:ext cx="11258260" cy="35560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FF0000"/>
              </a:buClr>
              <a:buSzPct val="90000"/>
            </a:pPr>
            <a:r>
              <a:rPr lang="pt-BR" altLang="pt-BR" u="sng" dirty="0" err="1">
                <a:solidFill>
                  <a:srgbClr val="000000"/>
                </a:solidFill>
              </a:rPr>
              <a:t>Monodispersão</a:t>
            </a:r>
            <a:r>
              <a:rPr lang="pt-BR" altLang="pt-BR" dirty="0">
                <a:solidFill>
                  <a:srgbClr val="000000"/>
                </a:solidFill>
              </a:rPr>
              <a:t>: partículas de um único tamanho, tanto esféricas como não esféricas.</a:t>
            </a:r>
            <a:endParaRPr lang="pt-BR" altLang="pt-BR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8CF67A2-2D05-4653-9D71-BEEFABD06D8C}"/>
              </a:ext>
            </a:extLst>
          </p:cNvPr>
          <p:cNvGrpSpPr>
            <a:grpSpLocks/>
          </p:cNvGrpSpPr>
          <p:nvPr/>
        </p:nvGrpSpPr>
        <p:grpSpPr bwMode="auto">
          <a:xfrm>
            <a:off x="2699956" y="2303710"/>
            <a:ext cx="6467475" cy="4021137"/>
            <a:chOff x="855" y="1553"/>
            <a:chExt cx="4074" cy="253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8AC0FCD-781D-40A4-8BAC-5E2685D079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5" y="1553"/>
              <a:ext cx="4074" cy="25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C516799-9B01-4872-A857-821AC60F8D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6" y="1668"/>
              <a:ext cx="23" cy="19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pt-BR" altLang="pt-BR"/>
            </a:p>
          </p:txBody>
        </p:sp>
      </p:grpSp>
      <p:pic>
        <p:nvPicPr>
          <p:cNvPr id="3" name="Imagem 2">
            <a:extLst>
              <a:ext uri="{FF2B5EF4-FFF2-40B4-BE49-F238E27FC236}">
                <a16:creationId xmlns:a16="http://schemas.microsoft.com/office/drawing/2014/main" id="{B953B5B7-45F9-4F35-87A5-7FBF93FCED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1050" y="2643024"/>
            <a:ext cx="2694764" cy="2021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66D5DB3B-276A-4C49-99BC-8C83F4A62927}"/>
              </a:ext>
            </a:extLst>
          </p:cNvPr>
          <p:cNvSpPr txBox="1"/>
          <p:nvPr/>
        </p:nvSpPr>
        <p:spPr>
          <a:xfrm>
            <a:off x="9492044" y="4869810"/>
            <a:ext cx="26999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200">
                <a:solidFill>
                  <a:schemeClr val="bg1">
                    <a:lumMod val="50000"/>
                  </a:schemeClr>
                </a:solidFill>
              </a:rPr>
              <a:t>http://www.silicaspheres.com/monodisperse-silica-particles.html</a:t>
            </a:r>
            <a:endParaRPr 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688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0070C0"/>
                </a:solidFill>
              </a:rPr>
              <a:t>Terminologia utilizada no estudo das partículas</a:t>
            </a: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2EEEC91B-03E7-4970-901E-85ACBBB89633}"/>
              </a:ext>
            </a:extLst>
          </p:cNvPr>
          <p:cNvSpPr txBox="1">
            <a:spLocks/>
          </p:cNvSpPr>
          <p:nvPr/>
        </p:nvSpPr>
        <p:spPr>
          <a:xfrm>
            <a:off x="589183" y="1108087"/>
            <a:ext cx="11258260" cy="35560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FF0000"/>
              </a:buClr>
              <a:buSzPct val="90000"/>
            </a:pPr>
            <a:r>
              <a:rPr lang="pt-BR" altLang="pt-BR" u="sng" dirty="0">
                <a:solidFill>
                  <a:srgbClr val="000000"/>
                </a:solidFill>
              </a:rPr>
              <a:t>Tamanhos Discretos</a:t>
            </a:r>
            <a:r>
              <a:rPr lang="pt-BR" altLang="pt-BR" dirty="0">
                <a:solidFill>
                  <a:srgbClr val="000000"/>
                </a:solidFill>
              </a:rPr>
              <a:t>: todas as partículas pertencentes a uma estreita faixa granulométrica. Uma vez que se trata de uma faixa granulométrica, o empacotamento é superior ao de monodispersões</a:t>
            </a:r>
            <a:endParaRPr lang="pt-BR" altLang="pt-BR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8A64C823-A95E-4251-A8E4-4D072CCC5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955" y="2303709"/>
            <a:ext cx="6467475" cy="402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5563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0070C0"/>
                </a:solidFill>
              </a:rPr>
              <a:t>Terminologia utilizada no estudo das partículas</a:t>
            </a: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2EEEC91B-03E7-4970-901E-85ACBBB89633}"/>
              </a:ext>
            </a:extLst>
          </p:cNvPr>
          <p:cNvSpPr txBox="1">
            <a:spLocks/>
          </p:cNvSpPr>
          <p:nvPr/>
        </p:nvSpPr>
        <p:spPr>
          <a:xfrm>
            <a:off x="589183" y="1108087"/>
            <a:ext cx="11258260" cy="35560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FF0000"/>
              </a:buClr>
              <a:buSzPct val="90000"/>
            </a:pPr>
            <a:r>
              <a:rPr lang="pt-BR" altLang="pt-BR" u="sng" dirty="0" err="1">
                <a:solidFill>
                  <a:srgbClr val="000000"/>
                </a:solidFill>
              </a:rPr>
              <a:t>Polidispersões</a:t>
            </a:r>
            <a:r>
              <a:rPr lang="pt-BR" altLang="pt-BR" dirty="0">
                <a:solidFill>
                  <a:srgbClr val="000000"/>
                </a:solidFill>
              </a:rPr>
              <a:t>: mistura de duas ou mais monodispersões ou tamanhos discretos. </a:t>
            </a:r>
            <a:endParaRPr lang="pt-BR" altLang="pt-BR" dirty="0"/>
          </a:p>
        </p:txBody>
      </p:sp>
      <p:pic>
        <p:nvPicPr>
          <p:cNvPr id="7" name="Picture 1028">
            <a:extLst>
              <a:ext uri="{FF2B5EF4-FFF2-40B4-BE49-F238E27FC236}">
                <a16:creationId xmlns:a16="http://schemas.microsoft.com/office/drawing/2014/main" id="{7D070325-20C6-40E1-AA6F-4F63EDB68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954" y="2303709"/>
            <a:ext cx="6467475" cy="402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m 2" descr="Imagem em preto e branco de coral&#10;&#10;Descrição gerada automaticamente">
            <a:extLst>
              <a:ext uri="{FF2B5EF4-FFF2-40B4-BE49-F238E27FC236}">
                <a16:creationId xmlns:a16="http://schemas.microsoft.com/office/drawing/2014/main" id="{04BC7159-FAF5-4458-BCF1-F601EE5418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r="2149" b="9606"/>
          <a:stretch/>
        </p:blipFill>
        <p:spPr>
          <a:xfrm>
            <a:off x="9297588" y="2626715"/>
            <a:ext cx="2707057" cy="2037382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4BFFCC2-0ED5-4B17-864F-7626F6BFE1A9}"/>
              </a:ext>
            </a:extLst>
          </p:cNvPr>
          <p:cNvSpPr txBox="1"/>
          <p:nvPr/>
        </p:nvSpPr>
        <p:spPr>
          <a:xfrm>
            <a:off x="9297588" y="4801974"/>
            <a:ext cx="28205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200" dirty="0">
                <a:solidFill>
                  <a:schemeClr val="bg1">
                    <a:lumMod val="50000"/>
                  </a:schemeClr>
                </a:solidFill>
              </a:rPr>
              <a:t>https://www.scielo.br/scielo.php?script=sci_arttext&amp;pid=S0100-46702002000200028</a:t>
            </a:r>
          </a:p>
        </p:txBody>
      </p:sp>
    </p:spTree>
    <p:extLst>
      <p:ext uri="{BB962C8B-B14F-4D97-AF65-F5344CB8AC3E}">
        <p14:creationId xmlns:p14="http://schemas.microsoft.com/office/powerpoint/2010/main" val="388947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0070C0"/>
                </a:solidFill>
              </a:rPr>
              <a:t>Terminologia utilizada no estudo das partículas</a:t>
            </a:r>
          </a:p>
        </p:txBody>
      </p:sp>
      <p:pic>
        <p:nvPicPr>
          <p:cNvPr id="9" name="Imagem 8" descr="Uma imagem contendo Logotipo&#10;&#10;Descrição gerada automaticamente">
            <a:extLst>
              <a:ext uri="{FF2B5EF4-FFF2-40B4-BE49-F238E27FC236}">
                <a16:creationId xmlns:a16="http://schemas.microsoft.com/office/drawing/2014/main" id="{F7B2CF3E-F66B-49B1-8DD7-C7FDC26650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16" y="1109566"/>
            <a:ext cx="5553466" cy="3582507"/>
          </a:xfrm>
          <a:prstGeom prst="rect">
            <a:avLst/>
          </a:prstGeom>
        </p:spPr>
      </p:pic>
      <p:pic>
        <p:nvPicPr>
          <p:cNvPr id="10" name="Imagem 9" descr="Diagrama&#10;&#10;Descrição gerada automaticamente">
            <a:extLst>
              <a:ext uri="{FF2B5EF4-FFF2-40B4-BE49-F238E27FC236}">
                <a16:creationId xmlns:a16="http://schemas.microsoft.com/office/drawing/2014/main" id="{022D4347-8070-4D42-A452-3E6CE3D48E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236" y="2197956"/>
            <a:ext cx="5434948" cy="3736258"/>
          </a:xfrm>
          <a:prstGeom prst="rect">
            <a:avLst/>
          </a:prstGeom>
        </p:spPr>
      </p:pic>
      <p:sp>
        <p:nvSpPr>
          <p:cNvPr id="2" name="Seta: para a Direita 1">
            <a:extLst>
              <a:ext uri="{FF2B5EF4-FFF2-40B4-BE49-F238E27FC236}">
                <a16:creationId xmlns:a16="http://schemas.microsoft.com/office/drawing/2014/main" id="{1619C588-C465-409E-9C2E-BA66066431B3}"/>
              </a:ext>
            </a:extLst>
          </p:cNvPr>
          <p:cNvSpPr/>
          <p:nvPr/>
        </p:nvSpPr>
        <p:spPr>
          <a:xfrm>
            <a:off x="4756730" y="5347855"/>
            <a:ext cx="1459345" cy="400579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6608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ítulo 1">
            <a:extLst>
              <a:ext uri="{FF2B5EF4-FFF2-40B4-BE49-F238E27FC236}">
                <a16:creationId xmlns:a16="http://schemas.microsoft.com/office/drawing/2014/main" id="{0A8C0BBE-28F8-4DED-81A1-680EA3F03E8B}"/>
              </a:ext>
            </a:extLst>
          </p:cNvPr>
          <p:cNvSpPr txBox="1">
            <a:spLocks/>
          </p:cNvSpPr>
          <p:nvPr/>
        </p:nvSpPr>
        <p:spPr>
          <a:xfrm>
            <a:off x="327171" y="715095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400" dirty="0">
                <a:solidFill>
                  <a:srgbClr val="C00000"/>
                </a:solidFill>
              </a:rPr>
              <a:t>Momentos reológicos...</a:t>
            </a:r>
          </a:p>
        </p:txBody>
      </p:sp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00B050"/>
                </a:solidFill>
              </a:rPr>
              <a:t>RECORDANDO...</a:t>
            </a:r>
          </a:p>
        </p:txBody>
      </p: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0A832BDF-1AAF-4AA2-8FB8-04C74507C179}"/>
              </a:ext>
            </a:extLst>
          </p:cNvPr>
          <p:cNvGrpSpPr/>
          <p:nvPr/>
        </p:nvGrpSpPr>
        <p:grpSpPr>
          <a:xfrm>
            <a:off x="838898" y="2774041"/>
            <a:ext cx="10662407" cy="1309918"/>
            <a:chOff x="2905370" y="4671401"/>
            <a:chExt cx="6014696" cy="1309918"/>
          </a:xfrm>
        </p:grpSpPr>
        <p:sp>
          <p:nvSpPr>
            <p:cNvPr id="20" name="Subtítulo 2">
              <a:extLst>
                <a:ext uri="{FF2B5EF4-FFF2-40B4-BE49-F238E27FC236}">
                  <a16:creationId xmlns:a16="http://schemas.microsoft.com/office/drawing/2014/main" id="{B6DC788B-65F6-4939-9658-E696738FC0FF}"/>
                </a:ext>
              </a:extLst>
            </p:cNvPr>
            <p:cNvSpPr txBox="1">
              <a:spLocks/>
            </p:cNvSpPr>
            <p:nvPr/>
          </p:nvSpPr>
          <p:spPr>
            <a:xfrm>
              <a:off x="2905370" y="4671401"/>
              <a:ext cx="6014696" cy="130991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 sz="1800" dirty="0"/>
            </a:p>
          </p:txBody>
        </p:sp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471E9E0E-706B-4C1E-B9E0-EDA9319563AB}"/>
                </a:ext>
              </a:extLst>
            </p:cNvPr>
            <p:cNvSpPr txBox="1"/>
            <p:nvPr/>
          </p:nvSpPr>
          <p:spPr>
            <a:xfrm>
              <a:off x="2976465" y="4927494"/>
              <a:ext cx="58782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dirty="0"/>
                <a:t>os materiais reativos </a:t>
              </a:r>
              <a:r>
                <a:rPr lang="pt-BR" sz="2400" dirty="0">
                  <a:solidFill>
                    <a:srgbClr val="FF0000"/>
                  </a:solidFill>
                </a:rPr>
                <a:t>ESTÃO</a:t>
              </a:r>
              <a:r>
                <a:rPr lang="pt-BR" sz="2400" dirty="0"/>
                <a:t> se comportando como...</a:t>
              </a:r>
            </a:p>
            <a:p>
              <a:pPr algn="ctr"/>
              <a:r>
                <a:rPr lang="pt-BR" sz="2400" dirty="0"/>
                <a:t>NÃO </a:t>
              </a:r>
              <a:r>
                <a:rPr lang="pt-BR" sz="2400" i="1" dirty="0"/>
                <a:t>são</a:t>
              </a:r>
              <a:r>
                <a:rPr lang="pt-BR" sz="2400" dirty="0"/>
                <a:t>...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577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1026">
            <a:extLst>
              <a:ext uri="{FF2B5EF4-FFF2-40B4-BE49-F238E27FC236}">
                <a16:creationId xmlns:a16="http://schemas.microsoft.com/office/drawing/2014/main" id="{8FA18346-A0ED-4DE8-9A7C-CF3214F1F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954" y="2303709"/>
            <a:ext cx="6467475" cy="402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0070C0"/>
                </a:solidFill>
              </a:rPr>
              <a:t>Terminologia utilizada no estudo das partículas</a:t>
            </a: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2EEEC91B-03E7-4970-901E-85ACBBB89633}"/>
              </a:ext>
            </a:extLst>
          </p:cNvPr>
          <p:cNvSpPr txBox="1">
            <a:spLocks/>
          </p:cNvSpPr>
          <p:nvPr/>
        </p:nvSpPr>
        <p:spPr>
          <a:xfrm>
            <a:off x="589183" y="1108087"/>
            <a:ext cx="11258260" cy="35560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FF0000"/>
              </a:buClr>
              <a:buSzPct val="90000"/>
            </a:pPr>
            <a:r>
              <a:rPr lang="pt-BR" altLang="pt-BR" u="sng" dirty="0">
                <a:solidFill>
                  <a:srgbClr val="000000"/>
                </a:solidFill>
              </a:rPr>
              <a:t>Modalidade</a:t>
            </a:r>
            <a:r>
              <a:rPr lang="pt-BR" altLang="pt-BR" dirty="0">
                <a:solidFill>
                  <a:srgbClr val="000000"/>
                </a:solidFill>
              </a:rPr>
              <a:t>: o número de monodispersões ou tamanhos discretos em uma polidispersão. Uma mistura com duas monodispersões, por exemplo, é denominada bimodal; com três, trimodal e, com mais de três, polimodal. </a:t>
            </a:r>
            <a:endParaRPr lang="pt-BR" altLang="pt-BR" dirty="0"/>
          </a:p>
        </p:txBody>
      </p:sp>
      <p:grpSp>
        <p:nvGrpSpPr>
          <p:cNvPr id="26" name="Group 1027">
            <a:extLst>
              <a:ext uri="{FF2B5EF4-FFF2-40B4-BE49-F238E27FC236}">
                <a16:creationId xmlns:a16="http://schemas.microsoft.com/office/drawing/2014/main" id="{D097DBBA-35E9-4819-A850-963DE33F951D}"/>
              </a:ext>
            </a:extLst>
          </p:cNvPr>
          <p:cNvGrpSpPr>
            <a:grpSpLocks/>
          </p:cNvGrpSpPr>
          <p:nvPr/>
        </p:nvGrpSpPr>
        <p:grpSpPr bwMode="auto">
          <a:xfrm>
            <a:off x="3711191" y="3746747"/>
            <a:ext cx="1660525" cy="1885950"/>
            <a:chOff x="1999" y="2456"/>
            <a:chExt cx="1046" cy="1188"/>
          </a:xfrm>
        </p:grpSpPr>
        <p:sp>
          <p:nvSpPr>
            <p:cNvPr id="27" name="Rectangle 1028">
              <a:extLst>
                <a:ext uri="{FF2B5EF4-FFF2-40B4-BE49-F238E27FC236}">
                  <a16:creationId xmlns:a16="http://schemas.microsoft.com/office/drawing/2014/main" id="{D7E17764-D095-41C7-91C5-F19E99EC4D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9" y="2853"/>
              <a:ext cx="23" cy="7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pt-BR" altLang="pt-BR"/>
            </a:p>
          </p:txBody>
        </p:sp>
        <p:sp>
          <p:nvSpPr>
            <p:cNvPr id="28" name="Rectangle 1029">
              <a:extLst>
                <a:ext uri="{FF2B5EF4-FFF2-40B4-BE49-F238E27FC236}">
                  <a16:creationId xmlns:a16="http://schemas.microsoft.com/office/drawing/2014/main" id="{8455386F-FBE2-47E6-912D-67C8AEF6D6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2" y="2456"/>
              <a:ext cx="23" cy="11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pt-BR" altLang="pt-BR"/>
            </a:p>
          </p:txBody>
        </p:sp>
        <p:sp>
          <p:nvSpPr>
            <p:cNvPr id="29" name="Text Box 1030">
              <a:extLst>
                <a:ext uri="{FF2B5EF4-FFF2-40B4-BE49-F238E27FC236}">
                  <a16:creationId xmlns:a16="http://schemas.microsoft.com/office/drawing/2014/main" id="{FAFB9369-7CA9-4F0E-8A77-F3ECAD4752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58" y="2917"/>
              <a:ext cx="625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r>
                <a:rPr lang="pt-BR" altLang="pt-BR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bimodal</a:t>
              </a:r>
              <a:endParaRPr lang="pt-BR" altLang="pt-BR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grpSp>
        <p:nvGrpSpPr>
          <p:cNvPr id="31" name="Group 1032">
            <a:extLst>
              <a:ext uri="{FF2B5EF4-FFF2-40B4-BE49-F238E27FC236}">
                <a16:creationId xmlns:a16="http://schemas.microsoft.com/office/drawing/2014/main" id="{DF77C103-8A86-4505-893F-5297689E3B1A}"/>
              </a:ext>
            </a:extLst>
          </p:cNvPr>
          <p:cNvGrpSpPr>
            <a:grpSpLocks/>
          </p:cNvGrpSpPr>
          <p:nvPr/>
        </p:nvGrpSpPr>
        <p:grpSpPr bwMode="auto">
          <a:xfrm>
            <a:off x="5797165" y="2489447"/>
            <a:ext cx="1485900" cy="3143250"/>
            <a:chOff x="2818" y="1213"/>
            <a:chExt cx="936" cy="1980"/>
          </a:xfrm>
        </p:grpSpPr>
        <p:sp>
          <p:nvSpPr>
            <p:cNvPr id="32" name="Rectangle 1033">
              <a:extLst>
                <a:ext uri="{FF2B5EF4-FFF2-40B4-BE49-F238E27FC236}">
                  <a16:creationId xmlns:a16="http://schemas.microsoft.com/office/drawing/2014/main" id="{89D62551-2C97-43D1-9E65-A899E8D78D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8" y="1213"/>
              <a:ext cx="23" cy="19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pt-BR" altLang="pt-BR"/>
            </a:p>
          </p:txBody>
        </p:sp>
        <p:sp>
          <p:nvSpPr>
            <p:cNvPr id="33" name="Text Box 1034">
              <a:extLst>
                <a:ext uri="{FF2B5EF4-FFF2-40B4-BE49-F238E27FC236}">
                  <a16:creationId xmlns:a16="http://schemas.microsoft.com/office/drawing/2014/main" id="{1FBA78B3-2A90-4988-BEAB-AA80E39674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78" y="1289"/>
              <a:ext cx="876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r>
                <a:rPr lang="pt-BR" altLang="pt-BR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monomodal</a:t>
              </a:r>
            </a:p>
          </p:txBody>
        </p:sp>
      </p:grpSp>
      <p:sp>
        <p:nvSpPr>
          <p:cNvPr id="34" name="Text Box 1038">
            <a:extLst>
              <a:ext uri="{FF2B5EF4-FFF2-40B4-BE49-F238E27FC236}">
                <a16:creationId xmlns:a16="http://schemas.microsoft.com/office/drawing/2014/main" id="{76519C19-9912-4BC5-9E04-215EF5ACB1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6541" y="3343006"/>
            <a:ext cx="11721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pt-BR" altLang="pt-BR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polimodal</a:t>
            </a:r>
          </a:p>
        </p:txBody>
      </p:sp>
      <p:cxnSp>
        <p:nvCxnSpPr>
          <p:cNvPr id="35" name="Conector reto 34">
            <a:extLst>
              <a:ext uri="{FF2B5EF4-FFF2-40B4-BE49-F238E27FC236}">
                <a16:creationId xmlns:a16="http://schemas.microsoft.com/office/drawing/2014/main" id="{DD105795-5238-4C09-A48A-8AD6EFDC0357}"/>
              </a:ext>
            </a:extLst>
          </p:cNvPr>
          <p:cNvCxnSpPr/>
          <p:nvPr/>
        </p:nvCxnSpPr>
        <p:spPr>
          <a:xfrm flipV="1">
            <a:off x="6462848" y="5110440"/>
            <a:ext cx="0" cy="522257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to 36">
            <a:extLst>
              <a:ext uri="{FF2B5EF4-FFF2-40B4-BE49-F238E27FC236}">
                <a16:creationId xmlns:a16="http://schemas.microsoft.com/office/drawing/2014/main" id="{041A488B-6876-47EF-B17D-D3813396A802}"/>
              </a:ext>
            </a:extLst>
          </p:cNvPr>
          <p:cNvCxnSpPr>
            <a:cxnSpLocks/>
          </p:cNvCxnSpPr>
          <p:nvPr/>
        </p:nvCxnSpPr>
        <p:spPr>
          <a:xfrm flipV="1">
            <a:off x="7000801" y="3192709"/>
            <a:ext cx="0" cy="2439989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to 38">
            <a:extLst>
              <a:ext uri="{FF2B5EF4-FFF2-40B4-BE49-F238E27FC236}">
                <a16:creationId xmlns:a16="http://schemas.microsoft.com/office/drawing/2014/main" id="{7D24E09C-EE47-4120-942B-BEBD15F59B44}"/>
              </a:ext>
            </a:extLst>
          </p:cNvPr>
          <p:cNvCxnSpPr>
            <a:cxnSpLocks/>
          </p:cNvCxnSpPr>
          <p:nvPr/>
        </p:nvCxnSpPr>
        <p:spPr>
          <a:xfrm flipV="1">
            <a:off x="7538654" y="5110440"/>
            <a:ext cx="0" cy="522258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to 39">
            <a:extLst>
              <a:ext uri="{FF2B5EF4-FFF2-40B4-BE49-F238E27FC236}">
                <a16:creationId xmlns:a16="http://schemas.microsoft.com/office/drawing/2014/main" id="{D90A2DC8-A6DF-41A0-B356-F9BA00F9B8B9}"/>
              </a:ext>
            </a:extLst>
          </p:cNvPr>
          <p:cNvCxnSpPr>
            <a:cxnSpLocks/>
          </p:cNvCxnSpPr>
          <p:nvPr/>
        </p:nvCxnSpPr>
        <p:spPr>
          <a:xfrm flipV="1">
            <a:off x="7948229" y="4629428"/>
            <a:ext cx="0" cy="996919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6000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0070C0"/>
                </a:solidFill>
              </a:rPr>
              <a:t>Terminologia utilizada no estudo das partículas</a:t>
            </a: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2EEEC91B-03E7-4970-901E-85ACBBB89633}"/>
              </a:ext>
            </a:extLst>
          </p:cNvPr>
          <p:cNvSpPr txBox="1">
            <a:spLocks/>
          </p:cNvSpPr>
          <p:nvPr/>
        </p:nvSpPr>
        <p:spPr>
          <a:xfrm>
            <a:off x="589183" y="1108087"/>
            <a:ext cx="11258260" cy="35560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FF0000"/>
              </a:buClr>
              <a:buSzPct val="90000"/>
            </a:pPr>
            <a:r>
              <a:rPr lang="pt-BR" altLang="pt-BR" u="sng" dirty="0">
                <a:solidFill>
                  <a:srgbClr val="000000"/>
                </a:solidFill>
              </a:rPr>
              <a:t>Distribuição Granulométrica Descontinua</a:t>
            </a:r>
            <a:r>
              <a:rPr lang="pt-BR" altLang="pt-BR" dirty="0">
                <a:solidFill>
                  <a:srgbClr val="000000"/>
                </a:solidFill>
              </a:rPr>
              <a:t>: a faixa de distribuição de tamanhos apresenta intervalos (gaps), onde se verifica a ausência de determinados tamanhos de partículas.  </a:t>
            </a:r>
            <a:endParaRPr lang="pt-BR" altLang="pt-BR" dirty="0"/>
          </a:p>
        </p:txBody>
      </p:sp>
      <p:pic>
        <p:nvPicPr>
          <p:cNvPr id="17" name="Picture 1026">
            <a:extLst>
              <a:ext uri="{FF2B5EF4-FFF2-40B4-BE49-F238E27FC236}">
                <a16:creationId xmlns:a16="http://schemas.microsoft.com/office/drawing/2014/main" id="{A28224D8-EA16-4DE8-94F6-5AD306F66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83" y="2733663"/>
            <a:ext cx="5081588" cy="315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 Box 1030">
            <a:extLst>
              <a:ext uri="{FF2B5EF4-FFF2-40B4-BE49-F238E27FC236}">
                <a16:creationId xmlns:a16="http://schemas.microsoft.com/office/drawing/2014/main" id="{01604A43-2A03-4474-BB2C-0389A9A8AD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5933" y="2914945"/>
            <a:ext cx="99257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pt-BR" altLang="pt-BR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discreta</a:t>
            </a:r>
          </a:p>
        </p:txBody>
      </p:sp>
      <p:grpSp>
        <p:nvGrpSpPr>
          <p:cNvPr id="19" name="Group 1033">
            <a:extLst>
              <a:ext uri="{FF2B5EF4-FFF2-40B4-BE49-F238E27FC236}">
                <a16:creationId xmlns:a16="http://schemas.microsoft.com/office/drawing/2014/main" id="{A28C2F7A-A022-463A-AC2E-0BE8307C578A}"/>
              </a:ext>
            </a:extLst>
          </p:cNvPr>
          <p:cNvGrpSpPr>
            <a:grpSpLocks/>
          </p:cNvGrpSpPr>
          <p:nvPr/>
        </p:nvGrpSpPr>
        <p:grpSpPr bwMode="auto">
          <a:xfrm>
            <a:off x="3338733" y="4600563"/>
            <a:ext cx="793750" cy="977900"/>
            <a:chOff x="4110" y="1328"/>
            <a:chExt cx="500" cy="616"/>
          </a:xfrm>
        </p:grpSpPr>
        <p:sp>
          <p:nvSpPr>
            <p:cNvPr id="20" name="Oval 1034">
              <a:extLst>
                <a:ext uri="{FF2B5EF4-FFF2-40B4-BE49-F238E27FC236}">
                  <a16:creationId xmlns:a16="http://schemas.microsoft.com/office/drawing/2014/main" id="{FAEE9E83-34F2-4196-A2BA-1A89EC5920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0" y="1578"/>
              <a:ext cx="500" cy="366"/>
            </a:xfrm>
            <a:prstGeom prst="ellipse">
              <a:avLst/>
            </a:prstGeom>
            <a:noFill/>
            <a:ln w="19050" cap="rnd">
              <a:solidFill>
                <a:schemeClr val="bg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pt-BR" altLang="pt-BR"/>
            </a:p>
          </p:txBody>
        </p:sp>
        <p:sp>
          <p:nvSpPr>
            <p:cNvPr id="21" name="Text Box 1035">
              <a:extLst>
                <a:ext uri="{FF2B5EF4-FFF2-40B4-BE49-F238E27FC236}">
                  <a16:creationId xmlns:a16="http://schemas.microsoft.com/office/drawing/2014/main" id="{1B53C7E8-DEC6-4B96-9C69-74B7D6EFC0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59" y="1328"/>
              <a:ext cx="359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r>
                <a:rPr lang="pt-BR" altLang="pt-BR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gap</a:t>
              </a:r>
            </a:p>
          </p:txBody>
        </p:sp>
      </p:grpSp>
      <p:pic>
        <p:nvPicPr>
          <p:cNvPr id="22" name="Picture 1027">
            <a:extLst>
              <a:ext uri="{FF2B5EF4-FFF2-40B4-BE49-F238E27FC236}">
                <a16:creationId xmlns:a16="http://schemas.microsoft.com/office/drawing/2014/main" id="{65798A8D-D88E-47BB-9084-76D9E26E4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287" y="2733663"/>
            <a:ext cx="5081588" cy="315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 Box 1031">
            <a:extLst>
              <a:ext uri="{FF2B5EF4-FFF2-40B4-BE49-F238E27FC236}">
                <a16:creationId xmlns:a16="http://schemas.microsoft.com/office/drawing/2014/main" id="{782B85FB-1895-4A41-8A4B-02B79CB9EF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32366" y="4918618"/>
            <a:ext cx="131318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pt-BR" altLang="pt-BR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acumulada</a:t>
            </a:r>
          </a:p>
        </p:txBody>
      </p:sp>
      <p:grpSp>
        <p:nvGrpSpPr>
          <p:cNvPr id="24" name="Group 1036">
            <a:extLst>
              <a:ext uri="{FF2B5EF4-FFF2-40B4-BE49-F238E27FC236}">
                <a16:creationId xmlns:a16="http://schemas.microsoft.com/office/drawing/2014/main" id="{268EE710-8BFC-4D5C-B9EE-2C8501E3172C}"/>
              </a:ext>
            </a:extLst>
          </p:cNvPr>
          <p:cNvGrpSpPr>
            <a:grpSpLocks/>
          </p:cNvGrpSpPr>
          <p:nvPr/>
        </p:nvGrpSpPr>
        <p:grpSpPr bwMode="auto">
          <a:xfrm>
            <a:off x="9121775" y="2927338"/>
            <a:ext cx="1030288" cy="958850"/>
            <a:chOff x="4035" y="2274"/>
            <a:chExt cx="649" cy="604"/>
          </a:xfrm>
        </p:grpSpPr>
        <p:sp>
          <p:nvSpPr>
            <p:cNvPr id="25" name="Oval 1037">
              <a:extLst>
                <a:ext uri="{FF2B5EF4-FFF2-40B4-BE49-F238E27FC236}">
                  <a16:creationId xmlns:a16="http://schemas.microsoft.com/office/drawing/2014/main" id="{A03B363B-591D-4FA3-88D5-29BD86EE7E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0" y="2274"/>
              <a:ext cx="500" cy="366"/>
            </a:xfrm>
            <a:prstGeom prst="ellipse">
              <a:avLst/>
            </a:prstGeom>
            <a:noFill/>
            <a:ln w="19050" cap="rnd">
              <a:solidFill>
                <a:schemeClr val="bg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pt-BR" altLang="pt-BR"/>
            </a:p>
          </p:txBody>
        </p:sp>
        <p:sp>
          <p:nvSpPr>
            <p:cNvPr id="36" name="Text Box 1038">
              <a:extLst>
                <a:ext uri="{FF2B5EF4-FFF2-40B4-BE49-F238E27FC236}">
                  <a16:creationId xmlns:a16="http://schemas.microsoft.com/office/drawing/2014/main" id="{BE6AC6DF-5158-47A4-9628-C45CCEF549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5" y="2645"/>
              <a:ext cx="649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r>
                <a:rPr lang="pt-BR" altLang="pt-BR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patamar</a:t>
              </a:r>
            </a:p>
          </p:txBody>
        </p:sp>
      </p:grpSp>
      <p:sp>
        <p:nvSpPr>
          <p:cNvPr id="38" name="Text Box 11">
            <a:extLst>
              <a:ext uri="{FF2B5EF4-FFF2-40B4-BE49-F238E27FC236}">
                <a16:creationId xmlns:a16="http://schemas.microsoft.com/office/drawing/2014/main" id="{C89740D9-5C36-43F2-A748-A8C5295189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560" y="6357595"/>
            <a:ext cx="972802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l">
              <a:defRPr/>
            </a:pPr>
            <a:r>
              <a:rPr lang="pt-BR" altLang="pt-BR" i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CPFT (</a:t>
            </a:r>
            <a:r>
              <a:rPr lang="pt-BR" altLang="pt-BR" i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cumulative</a:t>
            </a:r>
            <a:r>
              <a:rPr lang="pt-BR" altLang="pt-BR" i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</a:t>
            </a:r>
            <a:r>
              <a:rPr lang="pt-BR" altLang="pt-BR" i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percent</a:t>
            </a:r>
            <a:r>
              <a:rPr lang="pt-BR" altLang="pt-BR" i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</a:t>
            </a:r>
            <a:r>
              <a:rPr lang="pt-BR" altLang="pt-BR" i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finer</a:t>
            </a:r>
            <a:r>
              <a:rPr lang="pt-BR" altLang="pt-BR" i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</a:t>
            </a:r>
            <a:r>
              <a:rPr lang="pt-BR" altLang="pt-BR" i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than</a:t>
            </a:r>
            <a:r>
              <a:rPr lang="pt-BR" altLang="pt-BR" i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) = % acumulada de partículas menores que o diâmetro D</a:t>
            </a:r>
          </a:p>
        </p:txBody>
      </p:sp>
    </p:spTree>
    <p:extLst>
      <p:ext uri="{BB962C8B-B14F-4D97-AF65-F5344CB8AC3E}">
        <p14:creationId xmlns:p14="http://schemas.microsoft.com/office/powerpoint/2010/main" val="289807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  <p:bldP spid="23" grpId="0"/>
      <p:bldP spid="3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0070C0"/>
                </a:solidFill>
              </a:rPr>
              <a:t>Terminologia utilizada no estudo das partículas</a:t>
            </a: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2EEEC91B-03E7-4970-901E-85ACBBB89633}"/>
              </a:ext>
            </a:extLst>
          </p:cNvPr>
          <p:cNvSpPr txBox="1">
            <a:spLocks/>
          </p:cNvSpPr>
          <p:nvPr/>
        </p:nvSpPr>
        <p:spPr>
          <a:xfrm>
            <a:off x="589183" y="1108087"/>
            <a:ext cx="11258260" cy="35560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FF0000"/>
              </a:buClr>
              <a:buSzPct val="90000"/>
            </a:pPr>
            <a:r>
              <a:rPr lang="pt-BR" altLang="pt-BR" u="sng" dirty="0">
                <a:solidFill>
                  <a:srgbClr val="000000"/>
                </a:solidFill>
              </a:rPr>
              <a:t>Distribuição Granulométrica Continua</a:t>
            </a:r>
            <a:r>
              <a:rPr lang="pt-BR" altLang="pt-BR" dirty="0">
                <a:solidFill>
                  <a:srgbClr val="000000"/>
                </a:solidFill>
              </a:rPr>
              <a:t>:  a faixa de distribuição de tamanhos é continua em toda sua extensão (ausência de </a:t>
            </a:r>
            <a:r>
              <a:rPr lang="pt-BR" altLang="pt-BR" i="1" dirty="0">
                <a:solidFill>
                  <a:srgbClr val="000000"/>
                </a:solidFill>
              </a:rPr>
              <a:t>gaps</a:t>
            </a:r>
            <a:r>
              <a:rPr lang="pt-BR" altLang="pt-BR" dirty="0">
                <a:solidFill>
                  <a:srgbClr val="000000"/>
                </a:solidFill>
              </a:rPr>
              <a:t>). </a:t>
            </a:r>
            <a:endParaRPr lang="pt-BR" altLang="pt-BR" dirty="0"/>
          </a:p>
        </p:txBody>
      </p:sp>
      <p:grpSp>
        <p:nvGrpSpPr>
          <p:cNvPr id="26" name="Group 4">
            <a:extLst>
              <a:ext uri="{FF2B5EF4-FFF2-40B4-BE49-F238E27FC236}">
                <a16:creationId xmlns:a16="http://schemas.microsoft.com/office/drawing/2014/main" id="{8628B583-1212-4220-899A-5C4F9E6950A0}"/>
              </a:ext>
            </a:extLst>
          </p:cNvPr>
          <p:cNvGrpSpPr>
            <a:grpSpLocks/>
          </p:cNvGrpSpPr>
          <p:nvPr/>
        </p:nvGrpSpPr>
        <p:grpSpPr bwMode="auto">
          <a:xfrm>
            <a:off x="619127" y="2716825"/>
            <a:ext cx="5081587" cy="3159125"/>
            <a:chOff x="2381" y="152"/>
            <a:chExt cx="3201" cy="1990"/>
          </a:xfrm>
        </p:grpSpPr>
        <p:pic>
          <p:nvPicPr>
            <p:cNvPr id="27" name="Picture 5">
              <a:extLst>
                <a:ext uri="{FF2B5EF4-FFF2-40B4-BE49-F238E27FC236}">
                  <a16:creationId xmlns:a16="http://schemas.microsoft.com/office/drawing/2014/main" id="{28DDBB3D-E431-4EB5-B15F-FFF97E9A88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1" y="152"/>
              <a:ext cx="3201" cy="19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" name="Text Box 6">
              <a:extLst>
                <a:ext uri="{FF2B5EF4-FFF2-40B4-BE49-F238E27FC236}">
                  <a16:creationId xmlns:a16="http://schemas.microsoft.com/office/drawing/2014/main" id="{66B4B9A4-DA49-42CB-8215-6594C971A8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79" y="848"/>
              <a:ext cx="625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r>
                <a:rPr lang="pt-BR" altLang="pt-BR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discreta</a:t>
              </a:r>
            </a:p>
          </p:txBody>
        </p:sp>
      </p:grpSp>
      <p:pic>
        <p:nvPicPr>
          <p:cNvPr id="32" name="Picture 9">
            <a:extLst>
              <a:ext uri="{FF2B5EF4-FFF2-40B4-BE49-F238E27FC236}">
                <a16:creationId xmlns:a16="http://schemas.microsoft.com/office/drawing/2014/main" id="{09371D91-A124-4B56-810C-B14AAE4E9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229" y="2747950"/>
            <a:ext cx="5081588" cy="315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Text Box 10">
            <a:extLst>
              <a:ext uri="{FF2B5EF4-FFF2-40B4-BE49-F238E27FC236}">
                <a16:creationId xmlns:a16="http://schemas.microsoft.com/office/drawing/2014/main" id="{68D64FBB-0A2E-4643-A79A-786D084392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9379" y="3989653"/>
            <a:ext cx="131318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pt-BR" altLang="pt-BR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acumulada</a:t>
            </a:r>
          </a:p>
        </p:txBody>
      </p:sp>
    </p:spTree>
    <p:extLst>
      <p:ext uri="{BB962C8B-B14F-4D97-AF65-F5344CB8AC3E}">
        <p14:creationId xmlns:p14="http://schemas.microsoft.com/office/powerpoint/2010/main" val="2627656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0070C0"/>
                </a:solidFill>
              </a:rPr>
              <a:t>Terminologia utilizada para o estudo de empacotamento de partículas</a:t>
            </a: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2EEEC91B-03E7-4970-901E-85ACBBB89633}"/>
              </a:ext>
            </a:extLst>
          </p:cNvPr>
          <p:cNvSpPr txBox="1">
            <a:spLocks/>
          </p:cNvSpPr>
          <p:nvPr/>
        </p:nvSpPr>
        <p:spPr>
          <a:xfrm>
            <a:off x="589183" y="1108087"/>
            <a:ext cx="11258260" cy="35560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FF0000"/>
              </a:buClr>
              <a:buSzPct val="90000"/>
            </a:pPr>
            <a:r>
              <a:rPr lang="pt-BR" altLang="pt-BR" u="sng" dirty="0">
                <a:solidFill>
                  <a:srgbClr val="000000"/>
                </a:solidFill>
              </a:rPr>
              <a:t>Eficiência de Empacotamento (</a:t>
            </a:r>
            <a:r>
              <a:rPr lang="pt-BR" altLang="pt-BR" u="sng" dirty="0" err="1">
                <a:solidFill>
                  <a:srgbClr val="000000"/>
                </a:solidFill>
              </a:rPr>
              <a:t>Pe</a:t>
            </a:r>
            <a:r>
              <a:rPr lang="pt-BR" altLang="pt-BR" u="sng" dirty="0">
                <a:solidFill>
                  <a:srgbClr val="000000"/>
                </a:solidFill>
              </a:rPr>
              <a:t>)</a:t>
            </a:r>
            <a:r>
              <a:rPr lang="pt-BR" altLang="pt-BR" dirty="0">
                <a:solidFill>
                  <a:srgbClr val="000000"/>
                </a:solidFill>
              </a:rPr>
              <a:t>: volume realmente ocupado pelas partículas em relação ao volume total do sistema (partículas mais porosidade). O resultado é apresentado em porcentagem (%). </a:t>
            </a:r>
            <a:endParaRPr lang="pt-BR" altLang="pt-BR" dirty="0"/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0F28E628-B839-464A-8254-EF6EA2AF3286}"/>
              </a:ext>
            </a:extLst>
          </p:cNvPr>
          <p:cNvSpPr txBox="1">
            <a:spLocks/>
          </p:cNvSpPr>
          <p:nvPr/>
        </p:nvSpPr>
        <p:spPr>
          <a:xfrm>
            <a:off x="589183" y="2453182"/>
            <a:ext cx="11258260" cy="6051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FF0000"/>
              </a:buClr>
              <a:buSzPct val="90000"/>
            </a:pPr>
            <a:r>
              <a:rPr lang="pt-BR" altLang="pt-BR" u="sng" dirty="0">
                <a:solidFill>
                  <a:srgbClr val="000000"/>
                </a:solidFill>
              </a:rPr>
              <a:t>Fator de Empacotamento (</a:t>
            </a:r>
            <a:r>
              <a:rPr lang="pt-BR" altLang="pt-BR" u="sng" dirty="0" err="1">
                <a:solidFill>
                  <a:srgbClr val="000000"/>
                </a:solidFill>
              </a:rPr>
              <a:t>Pf</a:t>
            </a:r>
            <a:r>
              <a:rPr lang="pt-BR" altLang="pt-BR" u="sng" dirty="0">
                <a:solidFill>
                  <a:srgbClr val="000000"/>
                </a:solidFill>
              </a:rPr>
              <a:t>)</a:t>
            </a:r>
            <a:r>
              <a:rPr lang="pt-BR" altLang="pt-BR" dirty="0">
                <a:solidFill>
                  <a:srgbClr val="000000"/>
                </a:solidFill>
              </a:rPr>
              <a:t>:</a:t>
            </a:r>
            <a:endParaRPr lang="pt-BR" alt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ixaDeTexto 2">
                <a:extLst>
                  <a:ext uri="{FF2B5EF4-FFF2-40B4-BE49-F238E27FC236}">
                    <a16:creationId xmlns:a16="http://schemas.microsoft.com/office/drawing/2014/main" id="{5629D3D8-E33B-49F2-9654-7E44EAD45DBB}"/>
                  </a:ext>
                </a:extLst>
              </p:cNvPr>
              <p:cNvSpPr txBox="1"/>
              <p:nvPr/>
            </p:nvSpPr>
            <p:spPr>
              <a:xfrm>
                <a:off x="4866212" y="2414077"/>
                <a:ext cx="1066318" cy="5185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𝑃𝑓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𝑃𝑒</m:t>
                          </m:r>
                        </m:num>
                        <m:den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3" name="CaixaDeTexto 2">
                <a:extLst>
                  <a:ext uri="{FF2B5EF4-FFF2-40B4-BE49-F238E27FC236}">
                    <a16:creationId xmlns:a16="http://schemas.microsoft.com/office/drawing/2014/main" id="{5629D3D8-E33B-49F2-9654-7E44EAD45D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6212" y="2414077"/>
                <a:ext cx="1066318" cy="51854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ubtítulo 2">
            <a:extLst>
              <a:ext uri="{FF2B5EF4-FFF2-40B4-BE49-F238E27FC236}">
                <a16:creationId xmlns:a16="http://schemas.microsoft.com/office/drawing/2014/main" id="{DD16B16F-F2D1-493F-A850-39235CDB0BA3}"/>
              </a:ext>
            </a:extLst>
          </p:cNvPr>
          <p:cNvSpPr txBox="1">
            <a:spLocks/>
          </p:cNvSpPr>
          <p:nvPr/>
        </p:nvSpPr>
        <p:spPr>
          <a:xfrm>
            <a:off x="589183" y="3571032"/>
            <a:ext cx="11258260" cy="5185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FF0000"/>
              </a:buClr>
              <a:buSzPct val="90000"/>
            </a:pPr>
            <a:r>
              <a:rPr lang="pt-BR" altLang="pt-BR" u="sng" dirty="0">
                <a:solidFill>
                  <a:srgbClr val="000000"/>
                </a:solidFill>
              </a:rPr>
              <a:t>Porosidade (</a:t>
            </a:r>
            <a:r>
              <a:rPr lang="pt-BR" altLang="pt-BR" u="sng" dirty="0" err="1">
                <a:solidFill>
                  <a:srgbClr val="000000"/>
                </a:solidFill>
              </a:rPr>
              <a:t>Po</a:t>
            </a:r>
            <a:r>
              <a:rPr lang="pt-BR" altLang="pt-BR" u="sng" dirty="0">
                <a:solidFill>
                  <a:srgbClr val="000000"/>
                </a:solidFill>
              </a:rPr>
              <a:t>)</a:t>
            </a:r>
            <a:r>
              <a:rPr lang="pt-BR" altLang="pt-BR" dirty="0">
                <a:solidFill>
                  <a:srgbClr val="000000"/>
                </a:solidFill>
              </a:rPr>
              <a:t>: volume de vazios entre as partículas, expresso em fração do volume</a:t>
            </a:r>
            <a:endParaRPr lang="pt-BR" alt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id="{CABE8839-74C5-42B0-9ACD-D3DCE0E1362A}"/>
                  </a:ext>
                </a:extLst>
              </p:cNvPr>
              <p:cNvSpPr txBox="1"/>
              <p:nvPr/>
            </p:nvSpPr>
            <p:spPr>
              <a:xfrm>
                <a:off x="5005912" y="4045525"/>
                <a:ext cx="130189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BR" b="0" i="1" smtClean="0">
                        <a:latin typeface="Cambria Math" panose="02040503050406030204" pitchFamily="18" charset="0"/>
                      </a:rPr>
                      <m:t>𝑃𝑜</m:t>
                    </m:r>
                    <m:r>
                      <a:rPr lang="pt-BR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pt-BR" dirty="0"/>
                  <a:t> </a:t>
                </a:r>
                <a:r>
                  <a:rPr lang="pt-BR" i="1" dirty="0">
                    <a:latin typeface="Cambria Math" panose="02040503050406030204" pitchFamily="18" charset="0"/>
                  </a:rPr>
                  <a:t>(1 – </a:t>
                </a:r>
                <a:r>
                  <a:rPr lang="pt-BR" i="1" dirty="0" err="1">
                    <a:latin typeface="Cambria Math" panose="02040503050406030204" pitchFamily="18" charset="0"/>
                  </a:rPr>
                  <a:t>Pf</a:t>
                </a:r>
                <a:r>
                  <a:rPr lang="pt-BR" i="1" dirty="0">
                    <a:latin typeface="Cambria Math" panose="020405030504060302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id="{CABE8839-74C5-42B0-9ACD-D3DCE0E136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5912" y="4045525"/>
                <a:ext cx="1301895" cy="276999"/>
              </a:xfrm>
              <a:prstGeom prst="rect">
                <a:avLst/>
              </a:prstGeom>
              <a:blipFill>
                <a:blip r:embed="rId3"/>
                <a:stretch>
                  <a:fillRect l="-6075" t="-33333" r="-10748" b="-4666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Subtítulo 2">
            <a:extLst>
              <a:ext uri="{FF2B5EF4-FFF2-40B4-BE49-F238E27FC236}">
                <a16:creationId xmlns:a16="http://schemas.microsoft.com/office/drawing/2014/main" id="{3460DB60-0A16-4013-806C-4BC081CA249B}"/>
              </a:ext>
            </a:extLst>
          </p:cNvPr>
          <p:cNvSpPr txBox="1">
            <a:spLocks/>
          </p:cNvSpPr>
          <p:nvPr/>
        </p:nvSpPr>
        <p:spPr>
          <a:xfrm>
            <a:off x="589183" y="4879319"/>
            <a:ext cx="11415462" cy="10168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FF0000"/>
              </a:buClr>
              <a:buSzPct val="90000"/>
            </a:pPr>
            <a:r>
              <a:rPr lang="pt-BR" altLang="pt-BR" u="sng" dirty="0">
                <a:solidFill>
                  <a:srgbClr val="000000"/>
                </a:solidFill>
              </a:rPr>
              <a:t>Volume aparente (</a:t>
            </a:r>
            <a:r>
              <a:rPr lang="pt-BR" altLang="pt-BR" u="sng" dirty="0" err="1">
                <a:solidFill>
                  <a:srgbClr val="000000"/>
                </a:solidFill>
              </a:rPr>
              <a:t>Vap</a:t>
            </a:r>
            <a:r>
              <a:rPr lang="pt-BR" altLang="pt-BR" u="sng" dirty="0">
                <a:solidFill>
                  <a:srgbClr val="000000"/>
                </a:solidFill>
              </a:rPr>
              <a:t>)</a:t>
            </a:r>
            <a:r>
              <a:rPr lang="pt-BR" altLang="pt-BR" dirty="0">
                <a:solidFill>
                  <a:srgbClr val="000000"/>
                </a:solidFill>
              </a:rPr>
              <a:t>: volume efetivamente ocupado pelas partículas</a:t>
            </a:r>
            <a:endParaRPr lang="pt-BR" alt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ixaDeTexto 5">
                <a:extLst>
                  <a:ext uri="{FF2B5EF4-FFF2-40B4-BE49-F238E27FC236}">
                    <a16:creationId xmlns:a16="http://schemas.microsoft.com/office/drawing/2014/main" id="{EF5D2DFB-C2B3-4270-A5C0-AD6201EF8C6D}"/>
                  </a:ext>
                </a:extLst>
              </p:cNvPr>
              <p:cNvSpPr txBox="1"/>
              <p:nvPr/>
            </p:nvSpPr>
            <p:spPr>
              <a:xfrm>
                <a:off x="4749880" y="5311072"/>
                <a:ext cx="1547411" cy="4359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pt-BR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Vap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(1−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𝑃𝑓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pt-BR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𝑃𝑜</m:t>
                        </m:r>
                      </m:den>
                    </m:f>
                  </m:oMath>
                </a14:m>
                <a:endParaRPr lang="pt-BR" dirty="0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6" name="CaixaDeTexto 5">
                <a:extLst>
                  <a:ext uri="{FF2B5EF4-FFF2-40B4-BE49-F238E27FC236}">
                    <a16:creationId xmlns:a16="http://schemas.microsoft.com/office/drawing/2014/main" id="{EF5D2DFB-C2B3-4270-A5C0-AD6201EF8C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9880" y="5311072"/>
                <a:ext cx="1547411" cy="435953"/>
              </a:xfrm>
              <a:prstGeom prst="rect">
                <a:avLst/>
              </a:prstGeom>
              <a:blipFill>
                <a:blip r:embed="rId4"/>
                <a:stretch>
                  <a:fillRect l="-9055" t="-2778" r="-2756" b="-1805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2134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3" grpId="0"/>
      <p:bldP spid="12" grpId="0"/>
      <p:bldP spid="13" grpId="0"/>
      <p:bldP spid="14" grpId="0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0070C0"/>
                </a:solidFill>
              </a:rPr>
              <a:t>Distribuição de tamanho de partículas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302E6E9E-493D-4A6D-915A-6F4095216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138" y="1677988"/>
            <a:ext cx="5707063" cy="291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F08E4585-6661-4F92-AC29-A814016F2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138" y="1677988"/>
            <a:ext cx="5707063" cy="291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Group 8">
            <a:extLst>
              <a:ext uri="{FF2B5EF4-FFF2-40B4-BE49-F238E27FC236}">
                <a16:creationId xmlns:a16="http://schemas.microsoft.com/office/drawing/2014/main" id="{971E5B67-8DCE-43F6-ACBE-DFB0089C5F96}"/>
              </a:ext>
            </a:extLst>
          </p:cNvPr>
          <p:cNvGrpSpPr>
            <a:grpSpLocks/>
          </p:cNvGrpSpPr>
          <p:nvPr/>
        </p:nvGrpSpPr>
        <p:grpSpPr bwMode="auto">
          <a:xfrm>
            <a:off x="3073401" y="1173163"/>
            <a:ext cx="5600700" cy="3975100"/>
            <a:chOff x="1143" y="550"/>
            <a:chExt cx="3528" cy="2504"/>
          </a:xfrm>
        </p:grpSpPr>
        <p:sp>
          <p:nvSpPr>
            <p:cNvPr id="21" name="Text Box 9">
              <a:extLst>
                <a:ext uri="{FF2B5EF4-FFF2-40B4-BE49-F238E27FC236}">
                  <a16:creationId xmlns:a16="http://schemas.microsoft.com/office/drawing/2014/main" id="{422E7B92-E2B2-466B-9646-84B9E35A95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33" y="550"/>
              <a:ext cx="1595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r>
                <a:rPr lang="pt-BR" altLang="pt-BR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Sistema Monodisperso</a:t>
              </a:r>
            </a:p>
          </p:txBody>
        </p:sp>
        <p:sp>
          <p:nvSpPr>
            <p:cNvPr id="22" name="Text Box 10">
              <a:extLst>
                <a:ext uri="{FF2B5EF4-FFF2-40B4-BE49-F238E27FC236}">
                  <a16:creationId xmlns:a16="http://schemas.microsoft.com/office/drawing/2014/main" id="{CB722D9E-E64C-4499-8137-5F769D3D4C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" y="2766"/>
              <a:ext cx="3528" cy="28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>
              <a:outerShdw dist="17961" dir="2700000" algn="ctr" rotWithShape="0">
                <a:schemeClr val="tx1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r>
                <a:rPr lang="pt-BR" altLang="pt-BR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Máxima Porosidade </a:t>
              </a:r>
              <a:r>
                <a:rPr lang="pt-BR" altLang="pt-BR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sym typeface="Symbol" pitchFamily="18" charset="2"/>
                </a:rPr>
                <a:t> 36 - 40 %</a:t>
              </a:r>
              <a:endParaRPr lang="pt-BR" alt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</p:grpSp>
      <p:sp>
        <p:nvSpPr>
          <p:cNvPr id="24" name="Text Box 12">
            <a:extLst>
              <a:ext uri="{FF2B5EF4-FFF2-40B4-BE49-F238E27FC236}">
                <a16:creationId xmlns:a16="http://schemas.microsoft.com/office/drawing/2014/main" id="{2128FFAD-4CE5-4B0F-877D-4E6620F435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5138" y="1173163"/>
            <a:ext cx="54938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altLang="pt-BR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Sistema Bimodal - Inclusão de Partículas Pequenas</a:t>
            </a:r>
          </a:p>
        </p:txBody>
      </p:sp>
    </p:spTree>
    <p:extLst>
      <p:ext uri="{BB962C8B-B14F-4D97-AF65-F5344CB8AC3E}">
        <p14:creationId xmlns:p14="http://schemas.microsoft.com/office/powerpoint/2010/main" val="3944061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0070C0"/>
                </a:solidFill>
              </a:rPr>
              <a:t>Distribuição de tamanho de partículas</a:t>
            </a:r>
          </a:p>
        </p:txBody>
      </p:sp>
      <p:grpSp>
        <p:nvGrpSpPr>
          <p:cNvPr id="28" name="Group 13">
            <a:extLst>
              <a:ext uri="{FF2B5EF4-FFF2-40B4-BE49-F238E27FC236}">
                <a16:creationId xmlns:a16="http://schemas.microsoft.com/office/drawing/2014/main" id="{2F0A979C-435F-4446-8044-C335C9AB2A35}"/>
              </a:ext>
            </a:extLst>
          </p:cNvPr>
          <p:cNvGrpSpPr>
            <a:grpSpLocks/>
          </p:cNvGrpSpPr>
          <p:nvPr/>
        </p:nvGrpSpPr>
        <p:grpSpPr bwMode="auto">
          <a:xfrm>
            <a:off x="3068639" y="1158874"/>
            <a:ext cx="5600700" cy="4019550"/>
            <a:chOff x="1130" y="522"/>
            <a:chExt cx="3528" cy="2532"/>
          </a:xfrm>
        </p:grpSpPr>
        <p:sp>
          <p:nvSpPr>
            <p:cNvPr id="29" name="Text Box 14">
              <a:extLst>
                <a:ext uri="{FF2B5EF4-FFF2-40B4-BE49-F238E27FC236}">
                  <a16:creationId xmlns:a16="http://schemas.microsoft.com/office/drawing/2014/main" id="{3E932031-5D24-4A33-A93D-1B293BDEEF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73" y="522"/>
              <a:ext cx="224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altLang="pt-BR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Empacotamento Máximo</a:t>
              </a:r>
            </a:p>
          </p:txBody>
        </p:sp>
        <p:sp>
          <p:nvSpPr>
            <p:cNvPr id="31" name="Text Box 15">
              <a:extLst>
                <a:ext uri="{FF2B5EF4-FFF2-40B4-BE49-F238E27FC236}">
                  <a16:creationId xmlns:a16="http://schemas.microsoft.com/office/drawing/2014/main" id="{BA00CBCB-72B9-4480-B5C9-7FA940D012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0" y="2766"/>
              <a:ext cx="3528" cy="28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>
              <a:outerShdw dist="17961" dir="2700000" algn="ctr" rotWithShape="0">
                <a:schemeClr val="tx1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r>
                <a:rPr lang="pt-BR" altLang="pt-BR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Máxima Eficiência de Empacotamento</a:t>
              </a:r>
            </a:p>
          </p:txBody>
        </p:sp>
      </p:grpSp>
      <p:pic>
        <p:nvPicPr>
          <p:cNvPr id="33" name="Picture 4">
            <a:extLst>
              <a:ext uri="{FF2B5EF4-FFF2-40B4-BE49-F238E27FC236}">
                <a16:creationId xmlns:a16="http://schemas.microsoft.com/office/drawing/2014/main" id="{ECD6DE28-DD65-4D97-900C-7E094EEFE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1" y="1708149"/>
            <a:ext cx="5707063" cy="291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Subtítulo 2">
            <a:extLst>
              <a:ext uri="{FF2B5EF4-FFF2-40B4-BE49-F238E27FC236}">
                <a16:creationId xmlns:a16="http://schemas.microsoft.com/office/drawing/2014/main" id="{BF113207-623F-4120-9A16-010065C70D0C}"/>
              </a:ext>
            </a:extLst>
          </p:cNvPr>
          <p:cNvSpPr txBox="1">
            <a:spLocks/>
          </p:cNvSpPr>
          <p:nvPr/>
        </p:nvSpPr>
        <p:spPr>
          <a:xfrm>
            <a:off x="527996" y="4812806"/>
            <a:ext cx="11088467" cy="15398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“... correta seleção da proporção e do tamanho adequado dos materiais particulados, de forma que os vazios maiores sejam preenchidos com partículas menores, cujos vazios serão novamente preenchidos com partículas ainda menores e assim sucessivamente”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60BF5D4A-65AA-46CC-83BB-18672C70BF2E}"/>
              </a:ext>
            </a:extLst>
          </p:cNvPr>
          <p:cNvSpPr/>
          <p:nvPr/>
        </p:nvSpPr>
        <p:spPr>
          <a:xfrm>
            <a:off x="249985" y="6545851"/>
            <a:ext cx="1186482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McGeary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R. K. Mechanical Packing of Spherical Particles. Journal of American Ceramic Society (</a:t>
            </a:r>
            <a:r>
              <a:rPr lang="pt-BR" sz="1400" dirty="0">
                <a:hlinkClick r:id="rId3"/>
              </a:rPr>
              <a:t>https://doi.org/10.1111/j.1151-2916.1961.tb13716.x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53929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0070C0"/>
                </a:solidFill>
              </a:rPr>
              <a:t>Distribuição de tamanho de partículas</a:t>
            </a:r>
          </a:p>
        </p:txBody>
      </p:sp>
      <p:pic>
        <p:nvPicPr>
          <p:cNvPr id="15" name="Picture 5">
            <a:extLst>
              <a:ext uri="{FF2B5EF4-FFF2-40B4-BE49-F238E27FC236}">
                <a16:creationId xmlns:a16="http://schemas.microsoft.com/office/drawing/2014/main" id="{93A67C63-9B86-4DE8-9F4C-9AA6E5177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2" y="1691606"/>
            <a:ext cx="5707063" cy="291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6F466006-E187-4217-BF2F-059088E36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1" y="1695116"/>
            <a:ext cx="5707063" cy="291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>
            <a:extLst>
              <a:ext uri="{FF2B5EF4-FFF2-40B4-BE49-F238E27FC236}">
                <a16:creationId xmlns:a16="http://schemas.microsoft.com/office/drawing/2014/main" id="{0636F979-454D-4FAB-A37C-629D16F13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1" y="1679576"/>
            <a:ext cx="5707063" cy="291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 Box 17">
            <a:extLst>
              <a:ext uri="{FF2B5EF4-FFF2-40B4-BE49-F238E27FC236}">
                <a16:creationId xmlns:a16="http://schemas.microsoft.com/office/drawing/2014/main" id="{736A9788-CE29-40E4-A5AA-15BE3E02E0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9234" y="1273300"/>
            <a:ext cx="382668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altLang="pt-BR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Deficiência de Partículas Pequenas</a:t>
            </a:r>
          </a:p>
        </p:txBody>
      </p:sp>
      <p:sp>
        <p:nvSpPr>
          <p:cNvPr id="19" name="Text Box 18">
            <a:extLst>
              <a:ext uri="{FF2B5EF4-FFF2-40B4-BE49-F238E27FC236}">
                <a16:creationId xmlns:a16="http://schemas.microsoft.com/office/drawing/2014/main" id="{E21792C7-9BC6-4BC6-9131-5A338B8A3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9234" y="1273300"/>
            <a:ext cx="3672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altLang="pt-BR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Deficiência de Partículas Grandes</a:t>
            </a:r>
          </a:p>
        </p:txBody>
      </p:sp>
      <p:sp>
        <p:nvSpPr>
          <p:cNvPr id="20" name="Text Box 19">
            <a:extLst>
              <a:ext uri="{FF2B5EF4-FFF2-40B4-BE49-F238E27FC236}">
                <a16:creationId xmlns:a16="http://schemas.microsoft.com/office/drawing/2014/main" id="{12479356-E741-479F-ACA6-396BB401F9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9234" y="1273300"/>
            <a:ext cx="411753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altLang="pt-BR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Distribuição Inadequada de Tamanhos</a:t>
            </a:r>
          </a:p>
        </p:txBody>
      </p:sp>
    </p:spTree>
    <p:extLst>
      <p:ext uri="{BB962C8B-B14F-4D97-AF65-F5344CB8AC3E}">
        <p14:creationId xmlns:p14="http://schemas.microsoft.com/office/powerpoint/2010/main" val="200354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utoUpdateAnimBg="0"/>
      <p:bldP spid="19" grpId="0" autoUpdateAnimBg="0"/>
      <p:bldP spid="20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63585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0070C0"/>
                </a:solidFill>
              </a:rPr>
              <a:t>Empacotamento aleatório</a:t>
            </a:r>
          </a:p>
        </p:txBody>
      </p:sp>
      <p:grpSp>
        <p:nvGrpSpPr>
          <p:cNvPr id="28" name="Group 2060">
            <a:extLst>
              <a:ext uri="{FF2B5EF4-FFF2-40B4-BE49-F238E27FC236}">
                <a16:creationId xmlns:a16="http://schemas.microsoft.com/office/drawing/2014/main" id="{75CA3D10-16A4-4A93-829F-8A4F1A11837D}"/>
              </a:ext>
            </a:extLst>
          </p:cNvPr>
          <p:cNvGrpSpPr>
            <a:grpSpLocks/>
          </p:cNvGrpSpPr>
          <p:nvPr/>
        </p:nvGrpSpPr>
        <p:grpSpPr bwMode="auto">
          <a:xfrm>
            <a:off x="2963103" y="1446695"/>
            <a:ext cx="5978525" cy="4473575"/>
            <a:chOff x="990" y="736"/>
            <a:chExt cx="3766" cy="2818"/>
          </a:xfrm>
        </p:grpSpPr>
        <p:sp>
          <p:nvSpPr>
            <p:cNvPr id="29" name="Rectangle 2051">
              <a:extLst>
                <a:ext uri="{FF2B5EF4-FFF2-40B4-BE49-F238E27FC236}">
                  <a16:creationId xmlns:a16="http://schemas.microsoft.com/office/drawing/2014/main" id="{1347E4E2-0DD3-4C87-86A3-9C8B1D7E82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0" y="736"/>
              <a:ext cx="3766" cy="281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pt-BR" altLang="pt-BR"/>
            </a:p>
          </p:txBody>
        </p:sp>
        <p:pic>
          <p:nvPicPr>
            <p:cNvPr id="31" name="Picture 2050">
              <a:extLst>
                <a:ext uri="{FF2B5EF4-FFF2-40B4-BE49-F238E27FC236}">
                  <a16:creationId xmlns:a16="http://schemas.microsoft.com/office/drawing/2014/main" id="{3AEADF08-698A-4CDB-9A8E-7DEF91D35B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0" y="777"/>
              <a:ext cx="3687" cy="27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2" name="Group 2064">
            <a:extLst>
              <a:ext uri="{FF2B5EF4-FFF2-40B4-BE49-F238E27FC236}">
                <a16:creationId xmlns:a16="http://schemas.microsoft.com/office/drawing/2014/main" id="{4DE46F0E-124C-4E05-9743-93CC36AEA9D0}"/>
              </a:ext>
            </a:extLst>
          </p:cNvPr>
          <p:cNvGrpSpPr>
            <a:grpSpLocks/>
          </p:cNvGrpSpPr>
          <p:nvPr/>
        </p:nvGrpSpPr>
        <p:grpSpPr bwMode="auto">
          <a:xfrm>
            <a:off x="4974466" y="1600683"/>
            <a:ext cx="3068637" cy="4040187"/>
            <a:chOff x="2257" y="833"/>
            <a:chExt cx="1933" cy="2545"/>
          </a:xfrm>
        </p:grpSpPr>
        <p:sp>
          <p:nvSpPr>
            <p:cNvPr id="33" name="Oval 2061">
              <a:extLst>
                <a:ext uri="{FF2B5EF4-FFF2-40B4-BE49-F238E27FC236}">
                  <a16:creationId xmlns:a16="http://schemas.microsoft.com/office/drawing/2014/main" id="{2F35A8EC-77D5-4F76-A769-F015E95147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7" y="1555"/>
              <a:ext cx="1178" cy="1178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pt-BR" altLang="pt-BR"/>
            </a:p>
          </p:txBody>
        </p:sp>
        <p:sp>
          <p:nvSpPr>
            <p:cNvPr id="34" name="Oval 2062">
              <a:extLst>
                <a:ext uri="{FF2B5EF4-FFF2-40B4-BE49-F238E27FC236}">
                  <a16:creationId xmlns:a16="http://schemas.microsoft.com/office/drawing/2014/main" id="{3AFBF39D-C170-40F9-916E-8119936A7B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4" y="833"/>
              <a:ext cx="533" cy="533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pt-BR" altLang="pt-BR"/>
            </a:p>
          </p:txBody>
        </p:sp>
        <p:sp>
          <p:nvSpPr>
            <p:cNvPr id="35" name="Oval 2063">
              <a:extLst>
                <a:ext uri="{FF2B5EF4-FFF2-40B4-BE49-F238E27FC236}">
                  <a16:creationId xmlns:a16="http://schemas.microsoft.com/office/drawing/2014/main" id="{3FAAA248-D814-4972-A681-C222849D60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4" y="3022"/>
              <a:ext cx="356" cy="356"/>
            </a:xfrm>
            <a:prstGeom prst="ellipse">
              <a:avLst/>
            </a:prstGeom>
            <a:noFill/>
            <a:ln w="28575">
              <a:solidFill>
                <a:srgbClr val="66FF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pt-BR" altLang="pt-BR"/>
            </a:p>
          </p:txBody>
        </p:sp>
      </p:grpSp>
    </p:spTree>
    <p:extLst>
      <p:ext uri="{BB962C8B-B14F-4D97-AF65-F5344CB8AC3E}">
        <p14:creationId xmlns:p14="http://schemas.microsoft.com/office/powerpoint/2010/main" val="174199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63585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0070C0"/>
                </a:solidFill>
              </a:rPr>
              <a:t>Densidade de empacotamento</a:t>
            </a:r>
          </a:p>
        </p:txBody>
      </p:sp>
      <p:pic>
        <p:nvPicPr>
          <p:cNvPr id="3" name="Imagem 2" descr="Diagrama&#10;&#10;Descrição gerada automaticamente">
            <a:extLst>
              <a:ext uri="{FF2B5EF4-FFF2-40B4-BE49-F238E27FC236}">
                <a16:creationId xmlns:a16="http://schemas.microsoft.com/office/drawing/2014/main" id="{A81DD52B-0DF0-4569-AF01-A62EA43239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1" t="3977"/>
          <a:stretch/>
        </p:blipFill>
        <p:spPr>
          <a:xfrm>
            <a:off x="0" y="1747874"/>
            <a:ext cx="5343346" cy="3685218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3FB21B07-024F-4025-BFBD-7710D24A1DE3}"/>
              </a:ext>
            </a:extLst>
          </p:cNvPr>
          <p:cNvSpPr txBox="1"/>
          <p:nvPr/>
        </p:nvSpPr>
        <p:spPr>
          <a:xfrm>
            <a:off x="-92365" y="5594684"/>
            <a:ext cx="525797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200" dirty="0">
                <a:solidFill>
                  <a:schemeClr val="bg1">
                    <a:lumMod val="50000"/>
                  </a:schemeClr>
                </a:solidFill>
              </a:rPr>
              <a:t>https://polymerinnovationblog.com/fillers-action-achieve-high-particle-loadings/</a:t>
            </a:r>
          </a:p>
        </p:txBody>
      </p:sp>
      <p:pic>
        <p:nvPicPr>
          <p:cNvPr id="6" name="Imagem 5" descr="Uma imagem contendo Gráfico&#10;&#10;Descrição gerada automaticamente">
            <a:extLst>
              <a:ext uri="{FF2B5EF4-FFF2-40B4-BE49-F238E27FC236}">
                <a16:creationId xmlns:a16="http://schemas.microsoft.com/office/drawing/2014/main" id="{8DC1E58D-E032-4808-9373-CC1AAE3CBC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656" y="1632284"/>
            <a:ext cx="5075921" cy="3962400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277FC899-CDF6-492B-BB82-F245D5DC01C8}"/>
              </a:ext>
            </a:extLst>
          </p:cNvPr>
          <p:cNvSpPr txBox="1"/>
          <p:nvPr/>
        </p:nvSpPr>
        <p:spPr>
          <a:xfrm>
            <a:off x="7985268" y="6384753"/>
            <a:ext cx="393930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pt-BR" dirty="0"/>
              <a:t>https://www.math.ubc.ca/~wachs/Research/research.html</a:t>
            </a:r>
          </a:p>
        </p:txBody>
      </p:sp>
      <p:sp>
        <p:nvSpPr>
          <p:cNvPr id="18" name="Subtítulo 2">
            <a:extLst>
              <a:ext uri="{FF2B5EF4-FFF2-40B4-BE49-F238E27FC236}">
                <a16:creationId xmlns:a16="http://schemas.microsoft.com/office/drawing/2014/main" id="{5D971339-2617-4157-A835-8274CF0A21E8}"/>
              </a:ext>
            </a:extLst>
          </p:cNvPr>
          <p:cNvSpPr txBox="1">
            <a:spLocks/>
          </p:cNvSpPr>
          <p:nvPr/>
        </p:nvSpPr>
        <p:spPr>
          <a:xfrm>
            <a:off x="6477576" y="1133160"/>
            <a:ext cx="3585654" cy="4781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FF0000"/>
              </a:buClr>
              <a:buSzPct val="90000"/>
            </a:pPr>
            <a:r>
              <a:rPr lang="pt-BR" altLang="pt-BR" u="sng" dirty="0">
                <a:solidFill>
                  <a:srgbClr val="C00000"/>
                </a:solidFill>
              </a:rPr>
              <a:t>Morfologia das partículas ?</a:t>
            </a:r>
            <a:endParaRPr lang="pt-BR" altLang="pt-BR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580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0070C0"/>
                </a:solidFill>
              </a:rPr>
              <a:t>Forças que atuam sobre as partículas...</a:t>
            </a:r>
          </a:p>
        </p:txBody>
      </p:sp>
      <p:grpSp>
        <p:nvGrpSpPr>
          <p:cNvPr id="22" name="Group 17">
            <a:extLst>
              <a:ext uri="{FF2B5EF4-FFF2-40B4-BE49-F238E27FC236}">
                <a16:creationId xmlns:a16="http://schemas.microsoft.com/office/drawing/2014/main" id="{AFA7A740-D53B-460A-8BA3-7D8F32CD58E8}"/>
              </a:ext>
            </a:extLst>
          </p:cNvPr>
          <p:cNvGrpSpPr>
            <a:grpSpLocks/>
          </p:cNvGrpSpPr>
          <p:nvPr/>
        </p:nvGrpSpPr>
        <p:grpSpPr bwMode="auto">
          <a:xfrm>
            <a:off x="1124640" y="1354137"/>
            <a:ext cx="5468937" cy="438150"/>
            <a:chOff x="121" y="930"/>
            <a:chExt cx="3445" cy="276"/>
          </a:xfrm>
        </p:grpSpPr>
        <p:sp>
          <p:nvSpPr>
            <p:cNvPr id="23" name="Rectangle 5">
              <a:extLst>
                <a:ext uri="{FF2B5EF4-FFF2-40B4-BE49-F238E27FC236}">
                  <a16:creationId xmlns:a16="http://schemas.microsoft.com/office/drawing/2014/main" id="{409DABA8-8A6D-4927-8A9E-E841AE48D8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" y="930"/>
              <a:ext cx="1668" cy="27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pt-BR" altLang="pt-BR"/>
            </a:p>
          </p:txBody>
        </p:sp>
        <p:sp>
          <p:nvSpPr>
            <p:cNvPr id="24" name="Text Box 3">
              <a:extLst>
                <a:ext uri="{FF2B5EF4-FFF2-40B4-BE49-F238E27FC236}">
                  <a16:creationId xmlns:a16="http://schemas.microsoft.com/office/drawing/2014/main" id="{3F3297EA-051F-4F46-93A7-868C207627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1" y="933"/>
              <a:ext cx="3445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r>
                <a:rPr lang="pt-BR" altLang="pt-BR" sz="22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Partículas Pequenas  - Forças Superficiais</a:t>
              </a:r>
            </a:p>
          </p:txBody>
        </p:sp>
      </p:grpSp>
      <p:grpSp>
        <p:nvGrpSpPr>
          <p:cNvPr id="25" name="Group 19">
            <a:extLst>
              <a:ext uri="{FF2B5EF4-FFF2-40B4-BE49-F238E27FC236}">
                <a16:creationId xmlns:a16="http://schemas.microsoft.com/office/drawing/2014/main" id="{76A5486A-27F8-495B-A582-B314EFF4BA59}"/>
              </a:ext>
            </a:extLst>
          </p:cNvPr>
          <p:cNvGrpSpPr>
            <a:grpSpLocks/>
          </p:cNvGrpSpPr>
          <p:nvPr/>
        </p:nvGrpSpPr>
        <p:grpSpPr bwMode="auto">
          <a:xfrm>
            <a:off x="3905940" y="1987550"/>
            <a:ext cx="3184525" cy="1362075"/>
            <a:chOff x="1873" y="1329"/>
            <a:chExt cx="2006" cy="858"/>
          </a:xfrm>
        </p:grpSpPr>
        <p:sp>
          <p:nvSpPr>
            <p:cNvPr id="26" name="Text Box 7">
              <a:extLst>
                <a:ext uri="{FF2B5EF4-FFF2-40B4-BE49-F238E27FC236}">
                  <a16:creationId xmlns:a16="http://schemas.microsoft.com/office/drawing/2014/main" id="{A59292E1-1DBD-40D5-9108-F1C6D6511F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73" y="1702"/>
              <a:ext cx="2006" cy="4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pt-BR" altLang="pt-BR" sz="22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atração/repulsão</a:t>
              </a:r>
            </a:p>
            <a:p>
              <a:pPr algn="ctr">
                <a:defRPr/>
              </a:pPr>
              <a:r>
                <a:rPr lang="pt-BR" altLang="pt-BR" sz="22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movimento browniano...</a:t>
              </a:r>
            </a:p>
          </p:txBody>
        </p:sp>
        <p:sp>
          <p:nvSpPr>
            <p:cNvPr id="27" name="AutoShape 8">
              <a:extLst>
                <a:ext uri="{FF2B5EF4-FFF2-40B4-BE49-F238E27FC236}">
                  <a16:creationId xmlns:a16="http://schemas.microsoft.com/office/drawing/2014/main" id="{8B657B7B-81F3-470E-A624-870B0F0269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4" y="1329"/>
              <a:ext cx="345" cy="245"/>
            </a:xfrm>
            <a:prstGeom prst="downArrow">
              <a:avLst>
                <a:gd name="adj1" fmla="val 46648"/>
                <a:gd name="adj2" fmla="val 61704"/>
              </a:avLst>
            </a:prstGeom>
            <a:solidFill>
              <a:srgbClr val="FF00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pt-BR" altLang="pt-BR"/>
            </a:p>
          </p:txBody>
        </p:sp>
      </p:grpSp>
      <p:grpSp>
        <p:nvGrpSpPr>
          <p:cNvPr id="28" name="Group 20">
            <a:extLst>
              <a:ext uri="{FF2B5EF4-FFF2-40B4-BE49-F238E27FC236}">
                <a16:creationId xmlns:a16="http://schemas.microsoft.com/office/drawing/2014/main" id="{20E4C75B-C7A8-4028-99D0-73A18E2A0A50}"/>
              </a:ext>
            </a:extLst>
          </p:cNvPr>
          <p:cNvGrpSpPr>
            <a:grpSpLocks/>
          </p:cNvGrpSpPr>
          <p:nvPr/>
        </p:nvGrpSpPr>
        <p:grpSpPr bwMode="auto">
          <a:xfrm>
            <a:off x="7194896" y="2690018"/>
            <a:ext cx="5103958" cy="547687"/>
            <a:chOff x="3878" y="1772"/>
            <a:chExt cx="2107" cy="345"/>
          </a:xfrm>
        </p:grpSpPr>
        <p:sp>
          <p:nvSpPr>
            <p:cNvPr id="29" name="AutoShape 13">
              <a:extLst>
                <a:ext uri="{FF2B5EF4-FFF2-40B4-BE49-F238E27FC236}">
                  <a16:creationId xmlns:a16="http://schemas.microsoft.com/office/drawing/2014/main" id="{6F05B7C4-B652-4749-BBE8-89C2EA63E61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H="1">
              <a:off x="3828" y="1822"/>
              <a:ext cx="345" cy="245"/>
            </a:xfrm>
            <a:prstGeom prst="downArrow">
              <a:avLst>
                <a:gd name="adj1" fmla="val 46648"/>
                <a:gd name="adj2" fmla="val 61704"/>
              </a:avLst>
            </a:prstGeom>
            <a:solidFill>
              <a:srgbClr val="FF00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pt-BR" altLang="pt-BR"/>
            </a:p>
          </p:txBody>
        </p:sp>
        <p:sp>
          <p:nvSpPr>
            <p:cNvPr id="31" name="Text Box 14">
              <a:extLst>
                <a:ext uri="{FF2B5EF4-FFF2-40B4-BE49-F238E27FC236}">
                  <a16:creationId xmlns:a16="http://schemas.microsoft.com/office/drawing/2014/main" id="{F8A1DB93-C26D-4122-878D-979A7FA71F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6" y="1808"/>
              <a:ext cx="1859" cy="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>
                <a:defRPr/>
              </a:pPr>
              <a:r>
                <a:rPr lang="pt-BR" altLang="pt-BR" sz="22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sym typeface="Wingdings" pitchFamily="2" charset="2"/>
                </a:rPr>
                <a:t></a:t>
              </a:r>
              <a:r>
                <a:rPr lang="pt-BR" altLang="pt-BR" sz="20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 importância da área superficial</a:t>
              </a:r>
            </a:p>
          </p:txBody>
        </p:sp>
      </p:grpSp>
      <p:sp>
        <p:nvSpPr>
          <p:cNvPr id="32" name="Text Box 6">
            <a:extLst>
              <a:ext uri="{FF2B5EF4-FFF2-40B4-BE49-F238E27FC236}">
                <a16:creationId xmlns:a16="http://schemas.microsoft.com/office/drawing/2014/main" id="{FB2DD581-88D2-4132-8335-C906FCE186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027" y="5276102"/>
            <a:ext cx="5494338" cy="427038"/>
          </a:xfrm>
          <a:prstGeom prst="rect">
            <a:avLst/>
          </a:prstGeom>
          <a:solidFill>
            <a:srgbClr val="0066FF"/>
          </a:solidFill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pt-BR" altLang="pt-BR" sz="2200">
                <a:solidFill>
                  <a:schemeClr val="bg1"/>
                </a:solidFill>
                <a:sym typeface="Wingdings" panose="05000000000000000000" pitchFamily="2" charset="2"/>
              </a:rPr>
              <a:t> ultrafinos  - </a:t>
            </a:r>
            <a:r>
              <a:rPr lang="pt-BR" altLang="pt-BR" sz="2200">
                <a:solidFill>
                  <a:schemeClr val="bg1"/>
                </a:solidFill>
              </a:rPr>
              <a:t> PSEUDOPLASTICIDADE</a:t>
            </a:r>
          </a:p>
        </p:txBody>
      </p:sp>
      <p:sp>
        <p:nvSpPr>
          <p:cNvPr id="33" name="Text Box 8">
            <a:extLst>
              <a:ext uri="{FF2B5EF4-FFF2-40B4-BE49-F238E27FC236}">
                <a16:creationId xmlns:a16="http://schemas.microsoft.com/office/drawing/2014/main" id="{CBB43D53-8B84-4938-813C-818C4F7855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027" y="5842464"/>
            <a:ext cx="5899150" cy="427037"/>
          </a:xfrm>
          <a:prstGeom prst="rect">
            <a:avLst/>
          </a:prstGeom>
          <a:solidFill>
            <a:srgbClr val="0066FF"/>
          </a:solidFill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pt-BR" altLang="pt-BR" sz="2200">
                <a:solidFill>
                  <a:schemeClr val="bg1"/>
                </a:solidFill>
                <a:sym typeface="Wingdings" panose="05000000000000000000" pitchFamily="2" charset="2"/>
              </a:rPr>
              <a:t> ultrafinos  - </a:t>
            </a:r>
            <a:r>
              <a:rPr lang="pt-BR" altLang="pt-BR" sz="2200">
                <a:solidFill>
                  <a:schemeClr val="bg1"/>
                </a:solidFill>
              </a:rPr>
              <a:t>TENSÃO DE ESCOAMENTO</a:t>
            </a:r>
          </a:p>
        </p:txBody>
      </p:sp>
      <p:sp>
        <p:nvSpPr>
          <p:cNvPr id="34" name="Text Box 10">
            <a:extLst>
              <a:ext uri="{FF2B5EF4-FFF2-40B4-BE49-F238E27FC236}">
                <a16:creationId xmlns:a16="http://schemas.microsoft.com/office/drawing/2014/main" id="{AD12B8E1-7EF2-406A-96E3-41861F3319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027" y="4709739"/>
            <a:ext cx="5599113" cy="427038"/>
          </a:xfrm>
          <a:prstGeom prst="rect">
            <a:avLst/>
          </a:prstGeom>
          <a:solidFill>
            <a:srgbClr val="0066FF"/>
          </a:solidFill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pt-BR" altLang="pt-BR" sz="2200">
                <a:solidFill>
                  <a:schemeClr val="bg1"/>
                </a:solidFill>
                <a:sym typeface="Wingdings" panose="05000000000000000000" pitchFamily="2" charset="2"/>
              </a:rPr>
              <a:t>distribuições estreitas  - </a:t>
            </a:r>
            <a:r>
              <a:rPr lang="pt-BR" altLang="pt-BR" sz="2200">
                <a:solidFill>
                  <a:schemeClr val="bg1"/>
                </a:solidFill>
              </a:rPr>
              <a:t> DILATÂNCIA</a:t>
            </a:r>
          </a:p>
        </p:txBody>
      </p:sp>
      <p:sp>
        <p:nvSpPr>
          <p:cNvPr id="35" name="Text Box 15">
            <a:extLst>
              <a:ext uri="{FF2B5EF4-FFF2-40B4-BE49-F238E27FC236}">
                <a16:creationId xmlns:a16="http://schemas.microsoft.com/office/drawing/2014/main" id="{F31F0BD5-E0E7-4294-B772-0CE0F9393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027" y="4143376"/>
            <a:ext cx="4829175" cy="427038"/>
          </a:xfrm>
          <a:prstGeom prst="rect">
            <a:avLst/>
          </a:prstGeom>
          <a:solidFill>
            <a:srgbClr val="0066FF"/>
          </a:solidFill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pt-BR" altLang="pt-BR" sz="2200">
                <a:solidFill>
                  <a:schemeClr val="bg1"/>
                </a:solidFill>
                <a:sym typeface="Wingdings" panose="05000000000000000000" pitchFamily="2" charset="2"/>
              </a:rPr>
              <a:t>  concentração  - </a:t>
            </a:r>
            <a:r>
              <a:rPr lang="pt-BR" altLang="pt-BR" sz="2200">
                <a:solidFill>
                  <a:schemeClr val="bg1"/>
                </a:solidFill>
              </a:rPr>
              <a:t> VISCOSIDADE</a:t>
            </a:r>
          </a:p>
        </p:txBody>
      </p:sp>
    </p:spTree>
    <p:extLst>
      <p:ext uri="{BB962C8B-B14F-4D97-AF65-F5344CB8AC3E}">
        <p14:creationId xmlns:p14="http://schemas.microsoft.com/office/powerpoint/2010/main" val="33939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 autoUpdateAnimBg="0"/>
      <p:bldP spid="33" grpId="0" animBg="1" autoUpdateAnimBg="0"/>
      <p:bldP spid="34" grpId="0" animBg="1" autoUpdateAnimBg="0"/>
      <p:bldP spid="35" grpId="0" animBg="1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0070C0"/>
                </a:solidFill>
              </a:rPr>
              <a:t>Dispersões</a:t>
            </a:r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id="{EB4694A7-4189-4013-A518-A96CA88EDBBB}"/>
              </a:ext>
            </a:extLst>
          </p:cNvPr>
          <p:cNvSpPr txBox="1">
            <a:spLocks/>
          </p:cNvSpPr>
          <p:nvPr/>
        </p:nvSpPr>
        <p:spPr>
          <a:xfrm>
            <a:off x="244625" y="1108087"/>
            <a:ext cx="11633949" cy="20061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SzPct val="90000"/>
              <a:buFont typeface="Arial" panose="020B0604020202020204" pitchFamily="34" charset="0"/>
              <a:buChar char="•"/>
            </a:pPr>
            <a:r>
              <a:rPr lang="pt-BR" altLang="pt-BR" dirty="0">
                <a:solidFill>
                  <a:srgbClr val="000000"/>
                </a:solidFill>
              </a:rPr>
              <a:t>Qualquer forma de mistura... São partículas discretas aleatórias distribuídas em um meio fluido.</a:t>
            </a:r>
          </a:p>
          <a:p>
            <a:pPr marL="342900" indent="-342900" algn="just">
              <a:buSzPct val="90000"/>
              <a:buFont typeface="Arial" panose="020B0604020202020204" pitchFamily="34" charset="0"/>
              <a:buChar char="•"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4" name="Fluxograma: Processo Alternativo 3">
            <a:extLst>
              <a:ext uri="{FF2B5EF4-FFF2-40B4-BE49-F238E27FC236}">
                <a16:creationId xmlns:a16="http://schemas.microsoft.com/office/drawing/2014/main" id="{16343250-C960-4B9F-90E2-791F6CC3AAE4}"/>
              </a:ext>
            </a:extLst>
          </p:cNvPr>
          <p:cNvSpPr/>
          <p:nvPr/>
        </p:nvSpPr>
        <p:spPr>
          <a:xfrm>
            <a:off x="715617" y="2488233"/>
            <a:ext cx="2305878" cy="612648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Solução</a:t>
            </a:r>
          </a:p>
        </p:txBody>
      </p:sp>
      <p:sp>
        <p:nvSpPr>
          <p:cNvPr id="12" name="Fluxograma: Processo Alternativo 11">
            <a:extLst>
              <a:ext uri="{FF2B5EF4-FFF2-40B4-BE49-F238E27FC236}">
                <a16:creationId xmlns:a16="http://schemas.microsoft.com/office/drawing/2014/main" id="{F7A698F1-0F0F-409C-931C-33E41834CD1E}"/>
              </a:ext>
            </a:extLst>
          </p:cNvPr>
          <p:cNvSpPr/>
          <p:nvPr/>
        </p:nvSpPr>
        <p:spPr>
          <a:xfrm>
            <a:off x="715617" y="3429000"/>
            <a:ext cx="2305878" cy="612648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Dispersão coloidal</a:t>
            </a:r>
          </a:p>
        </p:txBody>
      </p:sp>
      <p:sp>
        <p:nvSpPr>
          <p:cNvPr id="13" name="Fluxograma: Processo Alternativo 12">
            <a:extLst>
              <a:ext uri="{FF2B5EF4-FFF2-40B4-BE49-F238E27FC236}">
                <a16:creationId xmlns:a16="http://schemas.microsoft.com/office/drawing/2014/main" id="{CB8AE9E6-1F18-4003-B8D9-4B371F85C628}"/>
              </a:ext>
            </a:extLst>
          </p:cNvPr>
          <p:cNvSpPr/>
          <p:nvPr/>
        </p:nvSpPr>
        <p:spPr>
          <a:xfrm>
            <a:off x="715617" y="4379706"/>
            <a:ext cx="2305878" cy="612648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Suspensão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0EBE9D8C-8214-47D2-80BA-0E19E1E5AC71}"/>
              </a:ext>
            </a:extLst>
          </p:cNvPr>
          <p:cNvSpPr/>
          <p:nvPr/>
        </p:nvSpPr>
        <p:spPr>
          <a:xfrm>
            <a:off x="244625" y="6550223"/>
            <a:ext cx="1186482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400" dirty="0" err="1">
                <a:solidFill>
                  <a:schemeClr val="bg1">
                    <a:lumMod val="50000"/>
                  </a:schemeClr>
                </a:solidFill>
              </a:rPr>
              <a:t>Macosko</a:t>
            </a:r>
            <a:r>
              <a:rPr lang="pt-BR" sz="1400" dirty="0">
                <a:solidFill>
                  <a:schemeClr val="bg1">
                    <a:lumMod val="50000"/>
                  </a:schemeClr>
                </a:solidFill>
              </a:rPr>
              <a:t>, C.W., Reologia: Princípios, Medidas e Aplicações, VCH </a:t>
            </a:r>
            <a:r>
              <a:rPr lang="pt-BR" sz="1400" dirty="0" err="1">
                <a:solidFill>
                  <a:schemeClr val="bg1">
                    <a:lumMod val="50000"/>
                  </a:schemeClr>
                </a:solidFill>
              </a:rPr>
              <a:t>Publishers</a:t>
            </a:r>
            <a:r>
              <a:rPr lang="pt-BR" sz="1400" dirty="0">
                <a:solidFill>
                  <a:schemeClr val="bg1">
                    <a:lumMod val="50000"/>
                  </a:schemeClr>
                </a:solidFill>
              </a:rPr>
              <a:t> Inc., 1994. ISBN 1-56081-579-5</a:t>
            </a: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7EFC5FDA-A5FD-4EF8-BD9C-4C4EDB40299F}"/>
              </a:ext>
            </a:extLst>
          </p:cNvPr>
          <p:cNvSpPr/>
          <p:nvPr/>
        </p:nvSpPr>
        <p:spPr>
          <a:xfrm>
            <a:off x="5381632" y="2688879"/>
            <a:ext cx="4504753" cy="746911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2200" dirty="0">
                <a:solidFill>
                  <a:srgbClr val="C00000"/>
                </a:solidFill>
              </a:rPr>
              <a:t>Solubilidade dos materiais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2200" dirty="0">
                <a:solidFill>
                  <a:srgbClr val="C00000"/>
                </a:solidFill>
              </a:rPr>
              <a:t>Tamanho de partículas</a:t>
            </a:r>
          </a:p>
        </p:txBody>
      </p:sp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3720B95C-D54C-48E0-8B31-AE18B01EF3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7737163"/>
              </p:ext>
            </p:extLst>
          </p:nvPr>
        </p:nvGraphicFramePr>
        <p:xfrm>
          <a:off x="5444046" y="3953373"/>
          <a:ext cx="5220907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2549">
                  <a:extLst>
                    <a:ext uri="{9D8B030D-6E8A-4147-A177-3AD203B41FA5}">
                      <a16:colId xmlns:a16="http://schemas.microsoft.com/office/drawing/2014/main" val="3110180107"/>
                    </a:ext>
                  </a:extLst>
                </a:gridCol>
                <a:gridCol w="3118358">
                  <a:extLst>
                    <a:ext uri="{9D8B030D-6E8A-4147-A177-3AD203B41FA5}">
                      <a16:colId xmlns:a16="http://schemas.microsoft.com/office/drawing/2014/main" val="37146159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Tipos de Dispersões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Tamanho médio das partículas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61549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Soluções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menor que 1 </a:t>
                      </a:r>
                      <a:r>
                        <a:rPr lang="pt-BR" dirty="0" err="1"/>
                        <a:t>nm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47904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Dispersão coloidal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de 1 a 1000 nm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98155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Suspensões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acima de 1000 nm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43029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424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  <p:bldP spid="12" grpId="0" animBg="1"/>
      <p:bldP spid="13" grpId="0" animBg="1"/>
      <p:bldP spid="19" grpId="0"/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0070C0"/>
                </a:solidFill>
              </a:rPr>
              <a:t>Forças que atuam sobre as partículas...</a:t>
            </a:r>
          </a:p>
        </p:txBody>
      </p:sp>
      <p:grpSp>
        <p:nvGrpSpPr>
          <p:cNvPr id="32" name="Group 18">
            <a:extLst>
              <a:ext uri="{FF2B5EF4-FFF2-40B4-BE49-F238E27FC236}">
                <a16:creationId xmlns:a16="http://schemas.microsoft.com/office/drawing/2014/main" id="{096B16D3-8D2D-4E15-ADBF-E5E80EC4E52B}"/>
              </a:ext>
            </a:extLst>
          </p:cNvPr>
          <p:cNvGrpSpPr>
            <a:grpSpLocks/>
          </p:cNvGrpSpPr>
          <p:nvPr/>
        </p:nvGrpSpPr>
        <p:grpSpPr bwMode="auto">
          <a:xfrm>
            <a:off x="1124640" y="1347788"/>
            <a:ext cx="7289800" cy="438150"/>
            <a:chOff x="120" y="2652"/>
            <a:chExt cx="4592" cy="276"/>
          </a:xfrm>
        </p:grpSpPr>
        <p:sp>
          <p:nvSpPr>
            <p:cNvPr id="33" name="Rectangle 9">
              <a:extLst>
                <a:ext uri="{FF2B5EF4-FFF2-40B4-BE49-F238E27FC236}">
                  <a16:creationId xmlns:a16="http://schemas.microsoft.com/office/drawing/2014/main" id="{3F262182-DCDC-4CCF-BE71-AD992D3C20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" y="2652"/>
              <a:ext cx="1560" cy="27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pt-BR" altLang="pt-BR"/>
            </a:p>
          </p:txBody>
        </p:sp>
        <p:sp>
          <p:nvSpPr>
            <p:cNvPr id="34" name="Text Box 4">
              <a:extLst>
                <a:ext uri="{FF2B5EF4-FFF2-40B4-BE49-F238E27FC236}">
                  <a16:creationId xmlns:a16="http://schemas.microsoft.com/office/drawing/2014/main" id="{214F4189-5EF7-4A49-899B-8F9F7761EE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" y="2655"/>
              <a:ext cx="4592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r>
                <a:rPr lang="pt-BR" altLang="pt-BR" sz="22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Partículas Grandes  - Forças de Massa ou Gravitacionais</a:t>
              </a:r>
            </a:p>
          </p:txBody>
        </p:sp>
      </p:grpSp>
      <p:grpSp>
        <p:nvGrpSpPr>
          <p:cNvPr id="35" name="Group 21">
            <a:extLst>
              <a:ext uri="{FF2B5EF4-FFF2-40B4-BE49-F238E27FC236}">
                <a16:creationId xmlns:a16="http://schemas.microsoft.com/office/drawing/2014/main" id="{69802D78-15C7-41B7-AA3B-9170F8EDA8D5}"/>
              </a:ext>
            </a:extLst>
          </p:cNvPr>
          <p:cNvGrpSpPr>
            <a:grpSpLocks/>
          </p:cNvGrpSpPr>
          <p:nvPr/>
        </p:nvGrpSpPr>
        <p:grpSpPr bwMode="auto">
          <a:xfrm>
            <a:off x="3978966" y="2047876"/>
            <a:ext cx="3011487" cy="1400175"/>
            <a:chOff x="1918" y="3093"/>
            <a:chExt cx="1897" cy="882"/>
          </a:xfrm>
        </p:grpSpPr>
        <p:sp>
          <p:nvSpPr>
            <p:cNvPr id="36" name="AutoShape 11">
              <a:extLst>
                <a:ext uri="{FF2B5EF4-FFF2-40B4-BE49-F238E27FC236}">
                  <a16:creationId xmlns:a16="http://schemas.microsoft.com/office/drawing/2014/main" id="{924D82FC-42CB-48A5-BBD2-B79F704F89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4" y="3093"/>
              <a:ext cx="345" cy="245"/>
            </a:xfrm>
            <a:prstGeom prst="downArrow">
              <a:avLst>
                <a:gd name="adj1" fmla="val 46648"/>
                <a:gd name="adj2" fmla="val 61704"/>
              </a:avLst>
            </a:prstGeom>
            <a:solidFill>
              <a:srgbClr val="FF00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pt-BR" altLang="pt-BR"/>
            </a:p>
          </p:txBody>
        </p:sp>
        <p:sp>
          <p:nvSpPr>
            <p:cNvPr id="37" name="Text Box 12">
              <a:extLst>
                <a:ext uri="{FF2B5EF4-FFF2-40B4-BE49-F238E27FC236}">
                  <a16:creationId xmlns:a16="http://schemas.microsoft.com/office/drawing/2014/main" id="{C4AF2695-F8D2-4AD2-BBD5-181EBEC4E8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8" y="3490"/>
              <a:ext cx="1897" cy="4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pt-BR" altLang="pt-BR" sz="22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fricção, sedimentação,</a:t>
              </a:r>
            </a:p>
            <a:p>
              <a:pPr algn="ctr">
                <a:defRPr/>
              </a:pPr>
              <a:r>
                <a:rPr lang="pt-BR" altLang="pt-BR" sz="22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hidrodinâmica, ...</a:t>
              </a:r>
            </a:p>
          </p:txBody>
        </p:sp>
      </p:grpSp>
      <p:grpSp>
        <p:nvGrpSpPr>
          <p:cNvPr id="39" name="Group 13">
            <a:extLst>
              <a:ext uri="{FF2B5EF4-FFF2-40B4-BE49-F238E27FC236}">
                <a16:creationId xmlns:a16="http://schemas.microsoft.com/office/drawing/2014/main" id="{C203A5FB-764E-4A16-8671-45C45E9D83F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966555" y="3387019"/>
            <a:ext cx="5038090" cy="2865120"/>
            <a:chOff x="911" y="789"/>
            <a:chExt cx="3967" cy="2256"/>
          </a:xfrm>
        </p:grpSpPr>
        <p:sp>
          <p:nvSpPr>
            <p:cNvPr id="40" name="Rectangle 9">
              <a:extLst>
                <a:ext uri="{FF2B5EF4-FFF2-40B4-BE49-F238E27FC236}">
                  <a16:creationId xmlns:a16="http://schemas.microsoft.com/office/drawing/2014/main" id="{9EA02675-0FAE-4B06-B864-8928FA06EE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1" y="789"/>
              <a:ext cx="3967" cy="2256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FFFCC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pt-BR" altLang="pt-BR"/>
            </a:p>
          </p:txBody>
        </p:sp>
        <p:grpSp>
          <p:nvGrpSpPr>
            <p:cNvPr id="41" name="Group 8">
              <a:extLst>
                <a:ext uri="{FF2B5EF4-FFF2-40B4-BE49-F238E27FC236}">
                  <a16:creationId xmlns:a16="http://schemas.microsoft.com/office/drawing/2014/main" id="{274A1B32-1D9D-401F-A881-F51DF1611B3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5" y="897"/>
              <a:ext cx="3579" cy="2040"/>
              <a:chOff x="764" y="1487"/>
              <a:chExt cx="3579" cy="2040"/>
            </a:xfrm>
          </p:grpSpPr>
          <p:pic>
            <p:nvPicPr>
              <p:cNvPr id="42" name="Picture 5">
                <a:extLst>
                  <a:ext uri="{FF2B5EF4-FFF2-40B4-BE49-F238E27FC236}">
                    <a16:creationId xmlns:a16="http://schemas.microsoft.com/office/drawing/2014/main" id="{26533112-623C-4A11-9C16-11A3954994D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64" y="1487"/>
                <a:ext cx="3140" cy="17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990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3" name="Picture 7">
                <a:extLst>
                  <a:ext uri="{FF2B5EF4-FFF2-40B4-BE49-F238E27FC236}">
                    <a16:creationId xmlns:a16="http://schemas.microsoft.com/office/drawing/2014/main" id="{F705E766-EB53-48E4-9D7F-8C1A14E193A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4" y="1758"/>
                <a:ext cx="3579" cy="17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990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44" name="Text Box 11">
            <a:extLst>
              <a:ext uri="{FF2B5EF4-FFF2-40B4-BE49-F238E27FC236}">
                <a16:creationId xmlns:a16="http://schemas.microsoft.com/office/drawing/2014/main" id="{8B37D1A1-6F79-4AE1-96EE-7E47590AE315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946467" y="6310559"/>
            <a:ext cx="5034280" cy="365760"/>
          </a:xfrm>
          <a:prstGeom prst="rect">
            <a:avLst/>
          </a:prstGeom>
          <a:solidFill>
            <a:srgbClr val="FF3300"/>
          </a:solidFill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sz="1800">
                <a:solidFill>
                  <a:schemeClr val="bg1"/>
                </a:solidFill>
              </a:rPr>
              <a:t>Fricção aumenta com tamanho do agregado</a:t>
            </a:r>
          </a:p>
        </p:txBody>
      </p:sp>
    </p:spTree>
    <p:extLst>
      <p:ext uri="{BB962C8B-B14F-4D97-AF65-F5344CB8AC3E}">
        <p14:creationId xmlns:p14="http://schemas.microsoft.com/office/powerpoint/2010/main" val="2427346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4">
            <a:extLst>
              <a:ext uri="{FF2B5EF4-FFF2-40B4-BE49-F238E27FC236}">
                <a16:creationId xmlns:a16="http://schemas.microsoft.com/office/drawing/2014/main" id="{E174AFF7-ABEB-446B-BBDF-39C6409EA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224" y="2521744"/>
            <a:ext cx="1811338" cy="181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FF"/>
                    </a:gs>
                    <a:gs pos="100000">
                      <a:srgbClr val="FFFFCC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3" name="Group 31">
            <a:extLst>
              <a:ext uri="{FF2B5EF4-FFF2-40B4-BE49-F238E27FC236}">
                <a16:creationId xmlns:a16="http://schemas.microsoft.com/office/drawing/2014/main" id="{02611ADD-1A61-47B0-B39B-76427A193891}"/>
              </a:ext>
            </a:extLst>
          </p:cNvPr>
          <p:cNvGrpSpPr>
            <a:grpSpLocks/>
          </p:cNvGrpSpPr>
          <p:nvPr/>
        </p:nvGrpSpPr>
        <p:grpSpPr bwMode="auto">
          <a:xfrm>
            <a:off x="2413174" y="4552156"/>
            <a:ext cx="1720850" cy="846138"/>
            <a:chOff x="552" y="2457"/>
            <a:chExt cx="1084" cy="533"/>
          </a:xfrm>
        </p:grpSpPr>
        <p:sp>
          <p:nvSpPr>
            <p:cNvPr id="34" name="AutoShape 6">
              <a:extLst>
                <a:ext uri="{FF2B5EF4-FFF2-40B4-BE49-F238E27FC236}">
                  <a16:creationId xmlns:a16="http://schemas.microsoft.com/office/drawing/2014/main" id="{2BBD1C2E-25D0-4041-A3D8-543E1CC407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3" y="2457"/>
              <a:ext cx="233" cy="533"/>
            </a:xfrm>
            <a:prstGeom prst="downArrow">
              <a:avLst>
                <a:gd name="adj1" fmla="val 50213"/>
                <a:gd name="adj2" fmla="val 104719"/>
              </a:avLst>
            </a:prstGeom>
            <a:solidFill>
              <a:srgbClr val="FF33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pt-BR" altLang="pt-BR"/>
            </a:p>
          </p:txBody>
        </p:sp>
        <p:sp>
          <p:nvSpPr>
            <p:cNvPr id="35" name="Text Box 7">
              <a:extLst>
                <a:ext uri="{FF2B5EF4-FFF2-40B4-BE49-F238E27FC236}">
                  <a16:creationId xmlns:a16="http://schemas.microsoft.com/office/drawing/2014/main" id="{E087226D-2AF6-4EE1-B495-00744A0C67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2" y="2607"/>
              <a:ext cx="754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FFCC">
                          <a:gamma/>
                          <a:tint val="0"/>
                          <a:invGamma/>
                        </a:srgbClr>
                      </a:gs>
                      <a:gs pos="100000">
                        <a:srgbClr val="FFFFCC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r>
                <a:rPr lang="pt-BR" altLang="pt-BR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gravidade</a:t>
              </a:r>
            </a:p>
          </p:txBody>
        </p:sp>
      </p:grpSp>
      <p:grpSp>
        <p:nvGrpSpPr>
          <p:cNvPr id="36" name="Group 29">
            <a:extLst>
              <a:ext uri="{FF2B5EF4-FFF2-40B4-BE49-F238E27FC236}">
                <a16:creationId xmlns:a16="http://schemas.microsoft.com/office/drawing/2014/main" id="{55610FEA-D5CA-4139-ABF2-05EC6F324C1F}"/>
              </a:ext>
            </a:extLst>
          </p:cNvPr>
          <p:cNvGrpSpPr>
            <a:grpSpLocks/>
          </p:cNvGrpSpPr>
          <p:nvPr/>
        </p:nvGrpSpPr>
        <p:grpSpPr bwMode="auto">
          <a:xfrm>
            <a:off x="2565574" y="1602581"/>
            <a:ext cx="1508125" cy="846138"/>
            <a:chOff x="648" y="599"/>
            <a:chExt cx="950" cy="533"/>
          </a:xfrm>
        </p:grpSpPr>
        <p:sp>
          <p:nvSpPr>
            <p:cNvPr id="37" name="Text Box 9">
              <a:extLst>
                <a:ext uri="{FF2B5EF4-FFF2-40B4-BE49-F238E27FC236}">
                  <a16:creationId xmlns:a16="http://schemas.microsoft.com/office/drawing/2014/main" id="{CCFEF1CD-63F3-4C6A-96F7-5F5F0748A0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8" y="750"/>
              <a:ext cx="569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FFCC">
                          <a:gamma/>
                          <a:tint val="0"/>
                          <a:invGamma/>
                        </a:srgbClr>
                      </a:gs>
                      <a:gs pos="100000">
                        <a:srgbClr val="FFFFCC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r>
                <a:rPr lang="pt-BR" altLang="pt-BR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arraste</a:t>
              </a:r>
            </a:p>
          </p:txBody>
        </p:sp>
        <p:sp>
          <p:nvSpPr>
            <p:cNvPr id="38" name="AutoShape 11">
              <a:extLst>
                <a:ext uri="{FF2B5EF4-FFF2-40B4-BE49-F238E27FC236}">
                  <a16:creationId xmlns:a16="http://schemas.microsoft.com/office/drawing/2014/main" id="{C0E85818-E58D-4035-9DCB-9A15F5C368D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365" y="599"/>
              <a:ext cx="233" cy="533"/>
            </a:xfrm>
            <a:prstGeom prst="downArrow">
              <a:avLst>
                <a:gd name="adj1" fmla="val 50213"/>
                <a:gd name="adj2" fmla="val 104719"/>
              </a:avLst>
            </a:prstGeom>
            <a:solidFill>
              <a:srgbClr val="FF33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pt-BR" altLang="pt-BR"/>
            </a:p>
          </p:txBody>
        </p:sp>
      </p:grpSp>
      <p:grpSp>
        <p:nvGrpSpPr>
          <p:cNvPr id="39" name="Group 30">
            <a:extLst>
              <a:ext uri="{FF2B5EF4-FFF2-40B4-BE49-F238E27FC236}">
                <a16:creationId xmlns:a16="http://schemas.microsoft.com/office/drawing/2014/main" id="{1037C3FB-8F23-4C3B-B1E8-351F611329D3}"/>
              </a:ext>
            </a:extLst>
          </p:cNvPr>
          <p:cNvGrpSpPr>
            <a:grpSpLocks/>
          </p:cNvGrpSpPr>
          <p:nvPr/>
        </p:nvGrpSpPr>
        <p:grpSpPr bwMode="auto">
          <a:xfrm>
            <a:off x="4280073" y="1602581"/>
            <a:ext cx="1603375" cy="846138"/>
            <a:chOff x="1728" y="599"/>
            <a:chExt cx="1010" cy="533"/>
          </a:xfrm>
        </p:grpSpPr>
        <p:sp>
          <p:nvSpPr>
            <p:cNvPr id="40" name="Text Box 8">
              <a:extLst>
                <a:ext uri="{FF2B5EF4-FFF2-40B4-BE49-F238E27FC236}">
                  <a16:creationId xmlns:a16="http://schemas.microsoft.com/office/drawing/2014/main" id="{94FA3423-7736-4CCA-A25A-9144DFA8BB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05" y="750"/>
              <a:ext cx="633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FFCC">
                          <a:gamma/>
                          <a:tint val="0"/>
                          <a:invGamma/>
                        </a:srgbClr>
                      </a:gs>
                      <a:gs pos="100000">
                        <a:srgbClr val="FFFFCC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r>
                <a:rPr lang="pt-BR" altLang="pt-BR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empuxo</a:t>
              </a:r>
            </a:p>
          </p:txBody>
        </p:sp>
        <p:sp>
          <p:nvSpPr>
            <p:cNvPr id="41" name="AutoShape 12">
              <a:extLst>
                <a:ext uri="{FF2B5EF4-FFF2-40B4-BE49-F238E27FC236}">
                  <a16:creationId xmlns:a16="http://schemas.microsoft.com/office/drawing/2014/main" id="{184D62A5-7E7C-4AD8-8879-803FF43B7242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728" y="599"/>
              <a:ext cx="233" cy="533"/>
            </a:xfrm>
            <a:prstGeom prst="downArrow">
              <a:avLst>
                <a:gd name="adj1" fmla="val 50213"/>
                <a:gd name="adj2" fmla="val 104719"/>
              </a:avLst>
            </a:prstGeom>
            <a:solidFill>
              <a:srgbClr val="FF33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pt-BR" altLang="pt-BR"/>
            </a:p>
          </p:txBody>
        </p:sp>
      </p:grpSp>
      <p:grpSp>
        <p:nvGrpSpPr>
          <p:cNvPr id="42" name="Group 32">
            <a:extLst>
              <a:ext uri="{FF2B5EF4-FFF2-40B4-BE49-F238E27FC236}">
                <a16:creationId xmlns:a16="http://schemas.microsoft.com/office/drawing/2014/main" id="{2E5BBEC7-AA39-4A18-8EFC-6A92FA724D3E}"/>
              </a:ext>
            </a:extLst>
          </p:cNvPr>
          <p:cNvGrpSpPr>
            <a:grpSpLocks/>
          </p:cNvGrpSpPr>
          <p:nvPr/>
        </p:nvGrpSpPr>
        <p:grpSpPr bwMode="auto">
          <a:xfrm>
            <a:off x="4315002" y="4552156"/>
            <a:ext cx="2800353" cy="846138"/>
            <a:chOff x="1750" y="2457"/>
            <a:chExt cx="1764" cy="533"/>
          </a:xfrm>
        </p:grpSpPr>
        <p:sp>
          <p:nvSpPr>
            <p:cNvPr id="43" name="Text Box 10">
              <a:extLst>
                <a:ext uri="{FF2B5EF4-FFF2-40B4-BE49-F238E27FC236}">
                  <a16:creationId xmlns:a16="http://schemas.microsoft.com/office/drawing/2014/main" id="{05FB05DE-CE70-4ED2-A353-9C9D62E84A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2" y="2529"/>
              <a:ext cx="1452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FFCC">
                          <a:gamma/>
                          <a:tint val="0"/>
                          <a:invGamma/>
                        </a:srgbClr>
                      </a:gs>
                      <a:gs pos="100000">
                        <a:srgbClr val="FFFFCC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r>
                <a:rPr lang="pt-BR" altLang="pt-BR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Movimento Browniano</a:t>
              </a:r>
            </a:p>
          </p:txBody>
        </p:sp>
        <p:sp>
          <p:nvSpPr>
            <p:cNvPr id="44" name="AutoShape 18">
              <a:extLst>
                <a:ext uri="{FF2B5EF4-FFF2-40B4-BE49-F238E27FC236}">
                  <a16:creationId xmlns:a16="http://schemas.microsoft.com/office/drawing/2014/main" id="{0E58B99D-8594-4B7B-BF3C-C368BB40F17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750" y="2457"/>
              <a:ext cx="233" cy="533"/>
            </a:xfrm>
            <a:prstGeom prst="downArrow">
              <a:avLst>
                <a:gd name="adj1" fmla="val 50213"/>
                <a:gd name="adj2" fmla="val 104719"/>
              </a:avLst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pt-BR" altLang="pt-BR"/>
            </a:p>
          </p:txBody>
        </p:sp>
      </p:grpSp>
      <p:grpSp>
        <p:nvGrpSpPr>
          <p:cNvPr id="45" name="Group 34">
            <a:extLst>
              <a:ext uri="{FF2B5EF4-FFF2-40B4-BE49-F238E27FC236}">
                <a16:creationId xmlns:a16="http://schemas.microsoft.com/office/drawing/2014/main" id="{18223B00-DAF7-44A0-864C-BF304B2CB78D}"/>
              </a:ext>
            </a:extLst>
          </p:cNvPr>
          <p:cNvGrpSpPr>
            <a:grpSpLocks/>
          </p:cNvGrpSpPr>
          <p:nvPr/>
        </p:nvGrpSpPr>
        <p:grpSpPr bwMode="auto">
          <a:xfrm>
            <a:off x="7424912" y="1615281"/>
            <a:ext cx="1811337" cy="3795713"/>
            <a:chOff x="3709" y="607"/>
            <a:chExt cx="1141" cy="2391"/>
          </a:xfrm>
        </p:grpSpPr>
        <p:pic>
          <p:nvPicPr>
            <p:cNvPr id="46" name="Picture 19">
              <a:extLst>
                <a:ext uri="{FF2B5EF4-FFF2-40B4-BE49-F238E27FC236}">
                  <a16:creationId xmlns:a16="http://schemas.microsoft.com/office/drawing/2014/main" id="{2925BD25-B386-490B-B59E-9922911F65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9" y="1186"/>
              <a:ext cx="1141" cy="11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FFFF"/>
                      </a:gs>
                      <a:gs pos="100000">
                        <a:srgbClr val="FFFFCC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47" name="Group 33">
              <a:extLst>
                <a:ext uri="{FF2B5EF4-FFF2-40B4-BE49-F238E27FC236}">
                  <a16:creationId xmlns:a16="http://schemas.microsoft.com/office/drawing/2014/main" id="{45BB9A36-3AC0-4798-9417-DBC39D00649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50" y="607"/>
              <a:ext cx="618" cy="2391"/>
              <a:chOff x="3950" y="607"/>
              <a:chExt cx="618" cy="2391"/>
            </a:xfrm>
          </p:grpSpPr>
          <p:sp>
            <p:nvSpPr>
              <p:cNvPr id="48" name="AutoShape 20">
                <a:extLst>
                  <a:ext uri="{FF2B5EF4-FFF2-40B4-BE49-F238E27FC236}">
                    <a16:creationId xmlns:a16="http://schemas.microsoft.com/office/drawing/2014/main" id="{332B2333-7B59-46BB-BFA1-8356C0E614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8" y="2465"/>
                <a:ext cx="233" cy="533"/>
              </a:xfrm>
              <a:prstGeom prst="downArrow">
                <a:avLst>
                  <a:gd name="adj1" fmla="val 50213"/>
                  <a:gd name="adj2" fmla="val 104719"/>
                </a:avLst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Font typeface="Wingdings" panose="05000000000000000000" pitchFamily="2" charset="2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Font typeface="Wingdings" panose="05000000000000000000" pitchFamily="2" charset="2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Font typeface="Wingdings" panose="05000000000000000000" pitchFamily="2" charset="2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Font typeface="Wingdings" panose="05000000000000000000" pitchFamily="2" charset="2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pt-BR" altLang="pt-BR"/>
              </a:p>
            </p:txBody>
          </p:sp>
          <p:sp>
            <p:nvSpPr>
              <p:cNvPr id="49" name="AutoShape 24">
                <a:extLst>
                  <a:ext uri="{FF2B5EF4-FFF2-40B4-BE49-F238E27FC236}">
                    <a16:creationId xmlns:a16="http://schemas.microsoft.com/office/drawing/2014/main" id="{48C26DDE-E127-49E1-9994-684DEF5736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3950" y="607"/>
                <a:ext cx="233" cy="533"/>
              </a:xfrm>
              <a:prstGeom prst="downArrow">
                <a:avLst>
                  <a:gd name="adj1" fmla="val 50213"/>
                  <a:gd name="adj2" fmla="val 104719"/>
                </a:avLst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Font typeface="Wingdings" panose="05000000000000000000" pitchFamily="2" charset="2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Font typeface="Wingdings" panose="05000000000000000000" pitchFamily="2" charset="2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Font typeface="Wingdings" panose="05000000000000000000" pitchFamily="2" charset="2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Font typeface="Wingdings" panose="05000000000000000000" pitchFamily="2" charset="2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pt-BR" altLang="pt-BR"/>
              </a:p>
            </p:txBody>
          </p:sp>
          <p:sp>
            <p:nvSpPr>
              <p:cNvPr id="50" name="AutoShape 25">
                <a:extLst>
                  <a:ext uri="{FF2B5EF4-FFF2-40B4-BE49-F238E27FC236}">
                    <a16:creationId xmlns:a16="http://schemas.microsoft.com/office/drawing/2014/main" id="{372152F1-D27B-47E6-BF4F-4AEECB4E60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4313" y="607"/>
                <a:ext cx="233" cy="533"/>
              </a:xfrm>
              <a:prstGeom prst="downArrow">
                <a:avLst>
                  <a:gd name="adj1" fmla="val 50213"/>
                  <a:gd name="adj2" fmla="val 104719"/>
                </a:avLst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Font typeface="Wingdings" panose="05000000000000000000" pitchFamily="2" charset="2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Font typeface="Wingdings" panose="05000000000000000000" pitchFamily="2" charset="2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Font typeface="Wingdings" panose="05000000000000000000" pitchFamily="2" charset="2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Font typeface="Wingdings" panose="05000000000000000000" pitchFamily="2" charset="2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pt-BR" altLang="pt-BR"/>
              </a:p>
            </p:txBody>
          </p:sp>
          <p:sp>
            <p:nvSpPr>
              <p:cNvPr id="51" name="AutoShape 28">
                <a:extLst>
                  <a:ext uri="{FF2B5EF4-FFF2-40B4-BE49-F238E27FC236}">
                    <a16:creationId xmlns:a16="http://schemas.microsoft.com/office/drawing/2014/main" id="{8BD4EC4D-660B-4C93-9809-24530F2ADA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4335" y="2465"/>
                <a:ext cx="233" cy="533"/>
              </a:xfrm>
              <a:prstGeom prst="downArrow">
                <a:avLst>
                  <a:gd name="adj1" fmla="val 50213"/>
                  <a:gd name="adj2" fmla="val 104719"/>
                </a:avLst>
              </a:prstGeom>
              <a:solidFill>
                <a:schemeClr val="accent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Font typeface="Wingdings" panose="05000000000000000000" pitchFamily="2" charset="2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Font typeface="Wingdings" panose="05000000000000000000" pitchFamily="2" charset="2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Font typeface="Wingdings" panose="05000000000000000000" pitchFamily="2" charset="2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Font typeface="Wingdings" panose="05000000000000000000" pitchFamily="2" charset="2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pt-BR" altLang="pt-BR"/>
              </a:p>
            </p:txBody>
          </p:sp>
        </p:grpSp>
      </p:grpSp>
      <p:grpSp>
        <p:nvGrpSpPr>
          <p:cNvPr id="52" name="Group 41">
            <a:extLst>
              <a:ext uri="{FF2B5EF4-FFF2-40B4-BE49-F238E27FC236}">
                <a16:creationId xmlns:a16="http://schemas.microsoft.com/office/drawing/2014/main" id="{3C5A4C11-65C2-4165-9DEE-0C0BFC2DF50D}"/>
              </a:ext>
            </a:extLst>
          </p:cNvPr>
          <p:cNvGrpSpPr>
            <a:grpSpLocks/>
          </p:cNvGrpSpPr>
          <p:nvPr/>
        </p:nvGrpSpPr>
        <p:grpSpPr bwMode="auto">
          <a:xfrm>
            <a:off x="5337349" y="2775745"/>
            <a:ext cx="1884363" cy="833438"/>
            <a:chOff x="2394" y="1338"/>
            <a:chExt cx="1187" cy="525"/>
          </a:xfrm>
        </p:grpSpPr>
        <p:grpSp>
          <p:nvGrpSpPr>
            <p:cNvPr id="53" name="Group 37">
              <a:extLst>
                <a:ext uri="{FF2B5EF4-FFF2-40B4-BE49-F238E27FC236}">
                  <a16:creationId xmlns:a16="http://schemas.microsoft.com/office/drawing/2014/main" id="{E3074E13-CDF8-4568-9AB8-E3D57ECDE34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94" y="1630"/>
              <a:ext cx="1187" cy="233"/>
              <a:chOff x="2394" y="1630"/>
              <a:chExt cx="1187" cy="233"/>
            </a:xfrm>
          </p:grpSpPr>
          <p:sp>
            <p:nvSpPr>
              <p:cNvPr id="55" name="AutoShape 13">
                <a:extLst>
                  <a:ext uri="{FF2B5EF4-FFF2-40B4-BE49-F238E27FC236}">
                    <a16:creationId xmlns:a16="http://schemas.microsoft.com/office/drawing/2014/main" id="{E13E71CC-AB6D-451E-8321-6DBF47F4E8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2544" y="1480"/>
                <a:ext cx="233" cy="533"/>
              </a:xfrm>
              <a:prstGeom prst="downArrow">
                <a:avLst>
                  <a:gd name="adj1" fmla="val 50213"/>
                  <a:gd name="adj2" fmla="val 104719"/>
                </a:avLst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Font typeface="Wingdings" panose="05000000000000000000" pitchFamily="2" charset="2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Font typeface="Wingdings" panose="05000000000000000000" pitchFamily="2" charset="2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Font typeface="Wingdings" panose="05000000000000000000" pitchFamily="2" charset="2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Font typeface="Wingdings" panose="05000000000000000000" pitchFamily="2" charset="2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pt-BR" altLang="pt-BR"/>
              </a:p>
            </p:txBody>
          </p:sp>
          <p:sp>
            <p:nvSpPr>
              <p:cNvPr id="56" name="AutoShape 27">
                <a:extLst>
                  <a:ext uri="{FF2B5EF4-FFF2-40B4-BE49-F238E27FC236}">
                    <a16:creationId xmlns:a16="http://schemas.microsoft.com/office/drawing/2014/main" id="{F7643D3E-9725-4423-8E18-4EF3267EBC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 flipH="1">
                <a:off x="3198" y="1480"/>
                <a:ext cx="233" cy="533"/>
              </a:xfrm>
              <a:prstGeom prst="downArrow">
                <a:avLst>
                  <a:gd name="adj1" fmla="val 50213"/>
                  <a:gd name="adj2" fmla="val 104719"/>
                </a:avLst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Font typeface="Wingdings" panose="05000000000000000000" pitchFamily="2" charset="2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Font typeface="Wingdings" panose="05000000000000000000" pitchFamily="2" charset="2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Font typeface="Wingdings" panose="05000000000000000000" pitchFamily="2" charset="2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Font typeface="Wingdings" panose="05000000000000000000" pitchFamily="2" charset="2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pt-BR" altLang="pt-BR"/>
              </a:p>
            </p:txBody>
          </p:sp>
        </p:grpSp>
        <p:sp>
          <p:nvSpPr>
            <p:cNvPr id="54" name="Text Box 39">
              <a:extLst>
                <a:ext uri="{FF2B5EF4-FFF2-40B4-BE49-F238E27FC236}">
                  <a16:creationId xmlns:a16="http://schemas.microsoft.com/office/drawing/2014/main" id="{E1940606-E237-440F-83D7-2C3CD7F0DA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38" y="1338"/>
              <a:ext cx="60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FFCC">
                          <a:gamma/>
                          <a:tint val="0"/>
                          <a:invGamma/>
                        </a:srgbClr>
                      </a:gs>
                      <a:gs pos="100000">
                        <a:srgbClr val="FFFFCC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r>
                <a:rPr lang="pt-BR" altLang="pt-BR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atração</a:t>
              </a:r>
            </a:p>
          </p:txBody>
        </p:sp>
      </p:grpSp>
      <p:grpSp>
        <p:nvGrpSpPr>
          <p:cNvPr id="57" name="Group 42">
            <a:extLst>
              <a:ext uri="{FF2B5EF4-FFF2-40B4-BE49-F238E27FC236}">
                <a16:creationId xmlns:a16="http://schemas.microsoft.com/office/drawing/2014/main" id="{F30F809A-D64D-4C80-AA79-A9D86346E476}"/>
              </a:ext>
            </a:extLst>
          </p:cNvPr>
          <p:cNvGrpSpPr>
            <a:grpSpLocks/>
          </p:cNvGrpSpPr>
          <p:nvPr/>
        </p:nvGrpSpPr>
        <p:grpSpPr bwMode="auto">
          <a:xfrm>
            <a:off x="2271887" y="3239293"/>
            <a:ext cx="8015287" cy="784225"/>
            <a:chOff x="463" y="1630"/>
            <a:chExt cx="5049" cy="494"/>
          </a:xfrm>
        </p:grpSpPr>
        <p:grpSp>
          <p:nvGrpSpPr>
            <p:cNvPr id="58" name="Group 38">
              <a:extLst>
                <a:ext uri="{FF2B5EF4-FFF2-40B4-BE49-F238E27FC236}">
                  <a16:creationId xmlns:a16="http://schemas.microsoft.com/office/drawing/2014/main" id="{3E26CF13-C0B0-4853-9E00-F351D32071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3" y="1630"/>
              <a:ext cx="5049" cy="233"/>
              <a:chOff x="463" y="1630"/>
              <a:chExt cx="5049" cy="233"/>
            </a:xfrm>
          </p:grpSpPr>
          <p:sp>
            <p:nvSpPr>
              <p:cNvPr id="60" name="AutoShape 16">
                <a:extLst>
                  <a:ext uri="{FF2B5EF4-FFF2-40B4-BE49-F238E27FC236}">
                    <a16:creationId xmlns:a16="http://schemas.microsoft.com/office/drawing/2014/main" id="{80AA664C-7ACA-41FD-8A6C-25D966E27A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 flipH="1">
                <a:off x="613" y="1480"/>
                <a:ext cx="233" cy="533"/>
              </a:xfrm>
              <a:prstGeom prst="downArrow">
                <a:avLst>
                  <a:gd name="adj1" fmla="val 50213"/>
                  <a:gd name="adj2" fmla="val 104719"/>
                </a:avLst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Font typeface="Wingdings" panose="05000000000000000000" pitchFamily="2" charset="2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Font typeface="Wingdings" panose="05000000000000000000" pitchFamily="2" charset="2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Font typeface="Wingdings" panose="05000000000000000000" pitchFamily="2" charset="2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Font typeface="Wingdings" panose="05000000000000000000" pitchFamily="2" charset="2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pt-BR" altLang="pt-BR"/>
              </a:p>
            </p:txBody>
          </p:sp>
          <p:sp>
            <p:nvSpPr>
              <p:cNvPr id="61" name="AutoShape 26">
                <a:extLst>
                  <a:ext uri="{FF2B5EF4-FFF2-40B4-BE49-F238E27FC236}">
                    <a16:creationId xmlns:a16="http://schemas.microsoft.com/office/drawing/2014/main" id="{F69DAD28-3307-4301-B164-50FA314B49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129" y="1480"/>
                <a:ext cx="233" cy="533"/>
              </a:xfrm>
              <a:prstGeom prst="downArrow">
                <a:avLst>
                  <a:gd name="adj1" fmla="val 50213"/>
                  <a:gd name="adj2" fmla="val 104719"/>
                </a:avLst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Font typeface="Wingdings" panose="05000000000000000000" pitchFamily="2" charset="2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Font typeface="Wingdings" panose="05000000000000000000" pitchFamily="2" charset="2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Font typeface="Wingdings" panose="05000000000000000000" pitchFamily="2" charset="2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Font typeface="Wingdings" panose="05000000000000000000" pitchFamily="2" charset="2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pt-BR" altLang="pt-BR"/>
              </a:p>
            </p:txBody>
          </p:sp>
        </p:grpSp>
        <p:sp>
          <p:nvSpPr>
            <p:cNvPr id="59" name="Text Box 40">
              <a:extLst>
                <a:ext uri="{FF2B5EF4-FFF2-40B4-BE49-F238E27FC236}">
                  <a16:creationId xmlns:a16="http://schemas.microsoft.com/office/drawing/2014/main" id="{59D289E2-6D49-4478-ABCC-66EE23C45D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86" y="1891"/>
              <a:ext cx="674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FFCC">
                          <a:gamma/>
                          <a:tint val="0"/>
                          <a:invGamma/>
                        </a:srgbClr>
                      </a:gs>
                      <a:gs pos="100000">
                        <a:srgbClr val="FFFFCC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r>
                <a:rPr lang="pt-BR" altLang="pt-BR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repulsão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3107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0070C0"/>
                </a:solidFill>
              </a:rPr>
              <a:t>Variáveis que afetam as propriedades de suspensões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FF328F06-3FD7-4D73-903F-8498109F3569}"/>
              </a:ext>
            </a:extLst>
          </p:cNvPr>
          <p:cNvSpPr txBox="1">
            <a:spLocks/>
          </p:cNvSpPr>
          <p:nvPr/>
        </p:nvSpPr>
        <p:spPr>
          <a:xfrm>
            <a:off x="589183" y="1108087"/>
            <a:ext cx="6129670" cy="35560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Concentração de sólido, </a:t>
            </a:r>
            <a:r>
              <a:rPr lang="pt-BR" altLang="pt-BR" dirty="0">
                <a:solidFill>
                  <a:srgbClr val="000000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f</a:t>
            </a:r>
            <a:endParaRPr lang="pt-BR" altLang="pt-BR" dirty="0">
              <a:solidFill>
                <a:srgbClr val="000000"/>
              </a:solidFill>
              <a:latin typeface="TimesNewRomanPS"/>
            </a:endParaRPr>
          </a:p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Viscosidade do meio líquido, </a:t>
            </a:r>
            <a:r>
              <a:rPr lang="pt-BR" altLang="pt-BR" dirty="0" err="1">
                <a:solidFill>
                  <a:srgbClr val="000000"/>
                </a:solidFill>
                <a:latin typeface="Symbol" panose="05050102010706020507" pitchFamily="18" charset="2"/>
              </a:rPr>
              <a:t>h</a:t>
            </a:r>
            <a:r>
              <a:rPr lang="pt-BR" altLang="pt-BR" baseline="-25000" dirty="0" err="1">
                <a:solidFill>
                  <a:srgbClr val="000000"/>
                </a:solidFill>
                <a:latin typeface="TimesNewRomanPS"/>
              </a:rPr>
              <a:t>liq</a:t>
            </a:r>
            <a:endParaRPr lang="pt-BR" altLang="pt-BR" dirty="0">
              <a:solidFill>
                <a:srgbClr val="000000"/>
              </a:solidFill>
              <a:latin typeface="TimesNewRomanPS"/>
            </a:endParaRPr>
          </a:p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Tamanho da Partícula</a:t>
            </a:r>
          </a:p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Distribuição de Tamanho de Partícula</a:t>
            </a:r>
          </a:p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Morfologia</a:t>
            </a:r>
          </a:p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Interações químicas</a:t>
            </a:r>
          </a:p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...</a:t>
            </a:r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12271280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0070C0"/>
                </a:solidFill>
              </a:rPr>
              <a:t>Variáveis que afetam as propriedades de suspensões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FF328F06-3FD7-4D73-903F-8498109F3569}"/>
              </a:ext>
            </a:extLst>
          </p:cNvPr>
          <p:cNvSpPr txBox="1">
            <a:spLocks/>
          </p:cNvSpPr>
          <p:nvPr/>
        </p:nvSpPr>
        <p:spPr>
          <a:xfrm>
            <a:off x="589183" y="1108087"/>
            <a:ext cx="6129670" cy="35560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C00000"/>
                </a:solidFill>
              </a:rPr>
              <a:t>Concentração de sólido, </a:t>
            </a:r>
            <a:r>
              <a:rPr lang="pt-BR" altLang="pt-BR" dirty="0">
                <a:solidFill>
                  <a:srgbClr val="C00000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f</a:t>
            </a:r>
            <a:endParaRPr lang="pt-BR" altLang="pt-BR" dirty="0">
              <a:solidFill>
                <a:srgbClr val="C00000"/>
              </a:solidFill>
              <a:latin typeface="TimesNewRomanPS"/>
            </a:endParaRPr>
          </a:p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Viscosidade do meio líquido, </a:t>
            </a:r>
            <a:r>
              <a:rPr lang="pt-BR" altLang="pt-BR" dirty="0" err="1">
                <a:solidFill>
                  <a:srgbClr val="000000"/>
                </a:solidFill>
                <a:latin typeface="Symbol" panose="05050102010706020507" pitchFamily="18" charset="2"/>
              </a:rPr>
              <a:t>h</a:t>
            </a:r>
            <a:r>
              <a:rPr lang="pt-BR" altLang="pt-BR" baseline="-25000" dirty="0" err="1">
                <a:solidFill>
                  <a:srgbClr val="000000"/>
                </a:solidFill>
                <a:latin typeface="TimesNewRomanPS"/>
              </a:rPr>
              <a:t>liq</a:t>
            </a:r>
            <a:endParaRPr lang="pt-BR" altLang="pt-BR" dirty="0">
              <a:solidFill>
                <a:srgbClr val="000000"/>
              </a:solidFill>
              <a:latin typeface="TimesNewRomanPS"/>
            </a:endParaRPr>
          </a:p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C00000"/>
                </a:solidFill>
              </a:rPr>
              <a:t>Tamanho da Partícula</a:t>
            </a:r>
          </a:p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C00000"/>
                </a:solidFill>
              </a:rPr>
              <a:t>Distribuição de Tamanho de Partícula</a:t>
            </a:r>
          </a:p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C00000"/>
                </a:solidFill>
              </a:rPr>
              <a:t>Morfologia</a:t>
            </a:r>
          </a:p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Interações químicas</a:t>
            </a:r>
          </a:p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...</a:t>
            </a:r>
            <a:endParaRPr lang="pt-BR" altLang="pt-BR" dirty="0"/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1C4F2FB5-8CAA-4679-B6AC-96E5EBD4D224}"/>
              </a:ext>
            </a:extLst>
          </p:cNvPr>
          <p:cNvSpPr txBox="1">
            <a:spLocks/>
          </p:cNvSpPr>
          <p:nvPr/>
        </p:nvSpPr>
        <p:spPr>
          <a:xfrm>
            <a:off x="7099099" y="1966658"/>
            <a:ext cx="3821286" cy="785596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C00000"/>
                </a:solidFill>
              </a:rPr>
              <a:t>É possível unificar todas variáveis em uma só?</a:t>
            </a:r>
          </a:p>
        </p:txBody>
      </p:sp>
    </p:spTree>
    <p:extLst>
      <p:ext uri="{BB962C8B-B14F-4D97-AF65-F5344CB8AC3E}">
        <p14:creationId xmlns:p14="http://schemas.microsoft.com/office/powerpoint/2010/main" val="3723666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Elipse 80">
            <a:extLst>
              <a:ext uri="{FF2B5EF4-FFF2-40B4-BE49-F238E27FC236}">
                <a16:creationId xmlns:a16="http://schemas.microsoft.com/office/drawing/2014/main" id="{CFCA8F4D-E995-495F-81C1-3B5AA576C52C}"/>
              </a:ext>
            </a:extLst>
          </p:cNvPr>
          <p:cNvSpPr>
            <a:spLocks noChangeAspect="1"/>
          </p:cNvSpPr>
          <p:nvPr/>
        </p:nvSpPr>
        <p:spPr>
          <a:xfrm>
            <a:off x="1541326" y="1989967"/>
            <a:ext cx="560337" cy="560337"/>
          </a:xfrm>
          <a:prstGeom prst="ellipse">
            <a:avLst/>
          </a:prstGeom>
          <a:solidFill>
            <a:srgbClr val="FF0000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0070C0"/>
                </a:solidFill>
              </a:rPr>
              <a:t>Distância média de separação entre as partículas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FF328F06-3FD7-4D73-903F-8498109F3569}"/>
              </a:ext>
            </a:extLst>
          </p:cNvPr>
          <p:cNvSpPr txBox="1">
            <a:spLocks/>
          </p:cNvSpPr>
          <p:nvPr/>
        </p:nvSpPr>
        <p:spPr>
          <a:xfrm>
            <a:off x="217991" y="4758279"/>
            <a:ext cx="5081122" cy="4570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IPS – Interparticle </a:t>
            </a:r>
            <a:r>
              <a:rPr lang="pt-BR" altLang="pt-BR" dirty="0" err="1">
                <a:solidFill>
                  <a:srgbClr val="000000"/>
                </a:solidFill>
              </a:rPr>
              <a:t>Separation</a:t>
            </a:r>
            <a:r>
              <a:rPr lang="pt-BR" altLang="pt-BR" dirty="0">
                <a:solidFill>
                  <a:srgbClr val="000000"/>
                </a:solidFill>
              </a:rPr>
              <a:t> </a:t>
            </a:r>
            <a:r>
              <a:rPr lang="pt-BR" altLang="pt-BR" dirty="0" err="1">
                <a:solidFill>
                  <a:srgbClr val="000000"/>
                </a:solidFill>
              </a:rPr>
              <a:t>Distance</a:t>
            </a:r>
            <a:endParaRPr lang="pt-BR" altLang="pt-BR" dirty="0">
              <a:solidFill>
                <a:srgbClr val="000000"/>
              </a:solidFill>
              <a:latin typeface="TimesNewRomanPS"/>
            </a:endParaRPr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id="{12112655-11A4-4DDA-A459-A2E68F268153}"/>
              </a:ext>
            </a:extLst>
          </p:cNvPr>
          <p:cNvSpPr txBox="1">
            <a:spLocks/>
          </p:cNvSpPr>
          <p:nvPr/>
        </p:nvSpPr>
        <p:spPr>
          <a:xfrm>
            <a:off x="7321925" y="4758279"/>
            <a:ext cx="4355954" cy="625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MPT – </a:t>
            </a:r>
            <a:r>
              <a:rPr lang="pt-BR" altLang="pt-BR" dirty="0" err="1">
                <a:solidFill>
                  <a:srgbClr val="000000"/>
                </a:solidFill>
              </a:rPr>
              <a:t>Maximum</a:t>
            </a:r>
            <a:r>
              <a:rPr lang="pt-BR" altLang="pt-BR" dirty="0">
                <a:solidFill>
                  <a:srgbClr val="000000"/>
                </a:solidFill>
              </a:rPr>
              <a:t> Paste </a:t>
            </a:r>
            <a:r>
              <a:rPr lang="pt-BR" altLang="pt-BR" dirty="0" err="1">
                <a:solidFill>
                  <a:srgbClr val="000000"/>
                </a:solidFill>
              </a:rPr>
              <a:t>Thickness</a:t>
            </a:r>
            <a:endParaRPr lang="pt-BR" altLang="pt-BR" dirty="0">
              <a:solidFill>
                <a:srgbClr val="000000"/>
              </a:solidFill>
              <a:latin typeface="TimesNewRomanP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CaixaDeTexto 43">
                <a:extLst>
                  <a:ext uri="{FF2B5EF4-FFF2-40B4-BE49-F238E27FC236}">
                    <a16:creationId xmlns:a16="http://schemas.microsoft.com/office/drawing/2014/main" id="{D57ACB31-5788-4D93-BCF7-7FD8350290CA}"/>
                  </a:ext>
                </a:extLst>
              </p:cNvPr>
              <p:cNvSpPr txBox="1"/>
              <p:nvPr/>
            </p:nvSpPr>
            <p:spPr>
              <a:xfrm>
                <a:off x="7923451" y="5399736"/>
                <a:ext cx="3315523" cy="6256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𝑀𝑃𝑇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sSub>
                            <m:sSub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𝑉𝑆𝐴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𝑎𝑔</m:t>
                              </m:r>
                            </m:sub>
                          </m:sSub>
                        </m:den>
                      </m:f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den>
                          </m:f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b>
                                <m:sSubPr>
                                  <m:ctrlP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𝑃𝑜</m:t>
                                  </m:r>
                                </m:e>
                                <m:sub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𝑎𝑔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44" name="CaixaDeTexto 43">
                <a:extLst>
                  <a:ext uri="{FF2B5EF4-FFF2-40B4-BE49-F238E27FC236}">
                    <a16:creationId xmlns:a16="http://schemas.microsoft.com/office/drawing/2014/main" id="{D57ACB31-5788-4D93-BCF7-7FD8350290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3451" y="5399736"/>
                <a:ext cx="3315523" cy="625620"/>
              </a:xfrm>
              <a:prstGeom prst="rect">
                <a:avLst/>
              </a:prstGeom>
              <a:blipFill>
                <a:blip r:embed="rId2"/>
                <a:stretch>
                  <a:fillRect b="-98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Subtítulo 2">
            <a:extLst>
              <a:ext uri="{FF2B5EF4-FFF2-40B4-BE49-F238E27FC236}">
                <a16:creationId xmlns:a16="http://schemas.microsoft.com/office/drawing/2014/main" id="{D80779E7-E7DC-45E9-AB70-6587002C758D}"/>
              </a:ext>
            </a:extLst>
          </p:cNvPr>
          <p:cNvSpPr txBox="1">
            <a:spLocks/>
          </p:cNvSpPr>
          <p:nvPr/>
        </p:nvSpPr>
        <p:spPr>
          <a:xfrm>
            <a:off x="0" y="6477796"/>
            <a:ext cx="12107537" cy="3775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90000"/>
            </a:pPr>
            <a:r>
              <a:rPr lang="pt-BR" altLang="pt-BR" sz="1600" dirty="0">
                <a:solidFill>
                  <a:srgbClr val="000000"/>
                </a:solidFill>
              </a:rPr>
              <a:t>VSA = área superficial volumétrica (ASE x densidade), Vs = volume de sólidos (concentração), </a:t>
            </a:r>
            <a:r>
              <a:rPr lang="pt-BR" altLang="pt-BR" sz="1600" dirty="0" err="1">
                <a:solidFill>
                  <a:srgbClr val="000000"/>
                </a:solidFill>
              </a:rPr>
              <a:t>Po</a:t>
            </a:r>
            <a:r>
              <a:rPr lang="pt-BR" altLang="pt-BR" sz="1600" dirty="0">
                <a:solidFill>
                  <a:srgbClr val="000000"/>
                </a:solidFill>
              </a:rPr>
              <a:t> = porosidade de empacotamento</a:t>
            </a:r>
          </a:p>
        </p:txBody>
      </p:sp>
      <p:sp>
        <p:nvSpPr>
          <p:cNvPr id="48" name="Elipse 47">
            <a:extLst>
              <a:ext uri="{FF2B5EF4-FFF2-40B4-BE49-F238E27FC236}">
                <a16:creationId xmlns:a16="http://schemas.microsoft.com/office/drawing/2014/main" id="{FF719701-D56D-40D6-ACA6-A990C609E139}"/>
              </a:ext>
            </a:extLst>
          </p:cNvPr>
          <p:cNvSpPr/>
          <p:nvPr/>
        </p:nvSpPr>
        <p:spPr>
          <a:xfrm>
            <a:off x="928958" y="1582319"/>
            <a:ext cx="914400" cy="914400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9" name="Elipse 48">
            <a:extLst>
              <a:ext uri="{FF2B5EF4-FFF2-40B4-BE49-F238E27FC236}">
                <a16:creationId xmlns:a16="http://schemas.microsoft.com/office/drawing/2014/main" id="{CAF4BF16-EE5D-42E7-A2BC-4377A49B88A8}"/>
              </a:ext>
            </a:extLst>
          </p:cNvPr>
          <p:cNvSpPr>
            <a:spLocks noChangeAspect="1"/>
          </p:cNvSpPr>
          <p:nvPr/>
        </p:nvSpPr>
        <p:spPr>
          <a:xfrm>
            <a:off x="1865393" y="1593337"/>
            <a:ext cx="841250" cy="841250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0" name="Elipse 49">
            <a:extLst>
              <a:ext uri="{FF2B5EF4-FFF2-40B4-BE49-F238E27FC236}">
                <a16:creationId xmlns:a16="http://schemas.microsoft.com/office/drawing/2014/main" id="{7F61740A-4AB5-4182-A025-4B0BA7812839}"/>
              </a:ext>
            </a:extLst>
          </p:cNvPr>
          <p:cNvSpPr>
            <a:spLocks noChangeAspect="1"/>
          </p:cNvSpPr>
          <p:nvPr/>
        </p:nvSpPr>
        <p:spPr>
          <a:xfrm>
            <a:off x="1466196" y="2368368"/>
            <a:ext cx="841250" cy="841250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84" name="Agrupar 83">
            <a:extLst>
              <a:ext uri="{FF2B5EF4-FFF2-40B4-BE49-F238E27FC236}">
                <a16:creationId xmlns:a16="http://schemas.microsoft.com/office/drawing/2014/main" id="{F7D64B0B-B2B9-4EA2-B8DB-A61774214B9A}"/>
              </a:ext>
            </a:extLst>
          </p:cNvPr>
          <p:cNvGrpSpPr/>
          <p:nvPr/>
        </p:nvGrpSpPr>
        <p:grpSpPr>
          <a:xfrm>
            <a:off x="4324232" y="1291848"/>
            <a:ext cx="2219581" cy="2068656"/>
            <a:chOff x="3806437" y="1291848"/>
            <a:chExt cx="2219581" cy="2068656"/>
          </a:xfrm>
        </p:grpSpPr>
        <p:sp>
          <p:nvSpPr>
            <p:cNvPr id="80" name="Elipse 79">
              <a:extLst>
                <a:ext uri="{FF2B5EF4-FFF2-40B4-BE49-F238E27FC236}">
                  <a16:creationId xmlns:a16="http://schemas.microsoft.com/office/drawing/2014/main" id="{C9A931E7-A38E-45EA-AFE2-62547940D4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04108" y="1882112"/>
              <a:ext cx="748338" cy="74833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Elipse 45">
              <a:extLst>
                <a:ext uri="{FF2B5EF4-FFF2-40B4-BE49-F238E27FC236}">
                  <a16:creationId xmlns:a16="http://schemas.microsoft.com/office/drawing/2014/main" id="{97E05CB7-FEE9-4FDB-862F-B1B8A09F6E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68242" y="2304062"/>
              <a:ext cx="1056442" cy="105644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Elipse 46">
              <a:extLst>
                <a:ext uri="{FF2B5EF4-FFF2-40B4-BE49-F238E27FC236}">
                  <a16:creationId xmlns:a16="http://schemas.microsoft.com/office/drawing/2014/main" id="{B45BD10D-3E48-4FB9-9C0E-6BA7B272CF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69576" y="1291848"/>
              <a:ext cx="1056442" cy="105644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Elipse 50">
              <a:extLst>
                <a:ext uri="{FF2B5EF4-FFF2-40B4-BE49-F238E27FC236}">
                  <a16:creationId xmlns:a16="http://schemas.microsoft.com/office/drawing/2014/main" id="{04FAEA37-7C27-435E-AF5F-9A09E85158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06437" y="1396925"/>
              <a:ext cx="1160925" cy="116092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Elipse 51">
              <a:extLst>
                <a:ext uri="{FF2B5EF4-FFF2-40B4-BE49-F238E27FC236}">
                  <a16:creationId xmlns:a16="http://schemas.microsoft.com/office/drawing/2014/main" id="{63CFAD2C-6447-4D7F-A39A-F1AFF5CB44DE}"/>
                </a:ext>
              </a:extLst>
            </p:cNvPr>
            <p:cNvSpPr/>
            <p:nvPr/>
          </p:nvSpPr>
          <p:spPr>
            <a:xfrm>
              <a:off x="3935157" y="1520187"/>
              <a:ext cx="914400" cy="914400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Elipse 52">
              <a:extLst>
                <a:ext uri="{FF2B5EF4-FFF2-40B4-BE49-F238E27FC236}">
                  <a16:creationId xmlns:a16="http://schemas.microsoft.com/office/drawing/2014/main" id="{5BDD2F48-1E86-4B9F-8FFE-67FF15D580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77172" y="1399444"/>
              <a:ext cx="841250" cy="841250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4" name="Elipse 53">
              <a:extLst>
                <a:ext uri="{FF2B5EF4-FFF2-40B4-BE49-F238E27FC236}">
                  <a16:creationId xmlns:a16="http://schemas.microsoft.com/office/drawing/2014/main" id="{A5B5901E-F43F-4717-9293-7FA4105E16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89574" y="2409355"/>
              <a:ext cx="841250" cy="841250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cxnSp>
        <p:nvCxnSpPr>
          <p:cNvPr id="55" name="Conector reto 54">
            <a:extLst>
              <a:ext uri="{FF2B5EF4-FFF2-40B4-BE49-F238E27FC236}">
                <a16:creationId xmlns:a16="http://schemas.microsoft.com/office/drawing/2014/main" id="{9CB69047-DF31-4367-B3F2-7B3B649B15E2}"/>
              </a:ext>
            </a:extLst>
          </p:cNvPr>
          <p:cNvCxnSpPr>
            <a:cxnSpLocks/>
          </p:cNvCxnSpPr>
          <p:nvPr/>
        </p:nvCxnSpPr>
        <p:spPr>
          <a:xfrm>
            <a:off x="1409856" y="2056044"/>
            <a:ext cx="455537" cy="7346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to 55">
            <a:extLst>
              <a:ext uri="{FF2B5EF4-FFF2-40B4-BE49-F238E27FC236}">
                <a16:creationId xmlns:a16="http://schemas.microsoft.com/office/drawing/2014/main" id="{659CE48E-434D-413B-84A4-0BCF1C7FF759}"/>
              </a:ext>
            </a:extLst>
          </p:cNvPr>
          <p:cNvCxnSpPr/>
          <p:nvPr/>
        </p:nvCxnSpPr>
        <p:spPr>
          <a:xfrm>
            <a:off x="1409856" y="2045027"/>
            <a:ext cx="86942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reto 56">
            <a:extLst>
              <a:ext uri="{FF2B5EF4-FFF2-40B4-BE49-F238E27FC236}">
                <a16:creationId xmlns:a16="http://schemas.microsoft.com/office/drawing/2014/main" id="{8751AF79-1D26-4444-9DE3-1F200E7F5121}"/>
              </a:ext>
            </a:extLst>
          </p:cNvPr>
          <p:cNvCxnSpPr/>
          <p:nvPr/>
        </p:nvCxnSpPr>
        <p:spPr>
          <a:xfrm flipH="1">
            <a:off x="1865393" y="2045027"/>
            <a:ext cx="413883" cy="74569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reto 57">
            <a:extLst>
              <a:ext uri="{FF2B5EF4-FFF2-40B4-BE49-F238E27FC236}">
                <a16:creationId xmlns:a16="http://schemas.microsoft.com/office/drawing/2014/main" id="{70E5972D-7749-49EE-8F26-E5D2B1E79B37}"/>
              </a:ext>
            </a:extLst>
          </p:cNvPr>
          <p:cNvCxnSpPr>
            <a:cxnSpLocks/>
          </p:cNvCxnSpPr>
          <p:nvPr/>
        </p:nvCxnSpPr>
        <p:spPr>
          <a:xfrm>
            <a:off x="4862985" y="1954449"/>
            <a:ext cx="731982" cy="936637"/>
          </a:xfrm>
          <a:prstGeom prst="line">
            <a:avLst/>
          </a:prstGeom>
          <a:ln w="158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ector reto 58">
            <a:extLst>
              <a:ext uri="{FF2B5EF4-FFF2-40B4-BE49-F238E27FC236}">
                <a16:creationId xmlns:a16="http://schemas.microsoft.com/office/drawing/2014/main" id="{C27277CF-2C48-4510-969F-B2188D1E7C5D}"/>
              </a:ext>
            </a:extLst>
          </p:cNvPr>
          <p:cNvCxnSpPr/>
          <p:nvPr/>
        </p:nvCxnSpPr>
        <p:spPr>
          <a:xfrm flipV="1">
            <a:off x="4862985" y="1846853"/>
            <a:ext cx="1157889" cy="107596"/>
          </a:xfrm>
          <a:prstGeom prst="line">
            <a:avLst/>
          </a:prstGeom>
          <a:ln w="158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ctor reto 59">
            <a:extLst>
              <a:ext uri="{FF2B5EF4-FFF2-40B4-BE49-F238E27FC236}">
                <a16:creationId xmlns:a16="http://schemas.microsoft.com/office/drawing/2014/main" id="{47E62E4E-D99A-41D5-A0B5-C9CD0C6C78A8}"/>
              </a:ext>
            </a:extLst>
          </p:cNvPr>
          <p:cNvCxnSpPr>
            <a:cxnSpLocks/>
          </p:cNvCxnSpPr>
          <p:nvPr/>
        </p:nvCxnSpPr>
        <p:spPr>
          <a:xfrm flipH="1">
            <a:off x="5597181" y="1839605"/>
            <a:ext cx="421831" cy="1051481"/>
          </a:xfrm>
          <a:prstGeom prst="line">
            <a:avLst/>
          </a:prstGeom>
          <a:ln w="158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tângulo: Cantos Arredondados 60">
            <a:extLst>
              <a:ext uri="{FF2B5EF4-FFF2-40B4-BE49-F238E27FC236}">
                <a16:creationId xmlns:a16="http://schemas.microsoft.com/office/drawing/2014/main" id="{92166DFC-BF8B-4C32-96E9-990233B945FC}"/>
              </a:ext>
            </a:extLst>
          </p:cNvPr>
          <p:cNvSpPr/>
          <p:nvPr/>
        </p:nvSpPr>
        <p:spPr>
          <a:xfrm>
            <a:off x="372573" y="3834722"/>
            <a:ext cx="295740" cy="1137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2" name="Subtítulo 2">
            <a:extLst>
              <a:ext uri="{FF2B5EF4-FFF2-40B4-BE49-F238E27FC236}">
                <a16:creationId xmlns:a16="http://schemas.microsoft.com/office/drawing/2014/main" id="{4B9F2FF5-5ECD-42E8-9AE9-2BA1D21B13DD}"/>
              </a:ext>
            </a:extLst>
          </p:cNvPr>
          <p:cNvSpPr txBox="1">
            <a:spLocks/>
          </p:cNvSpPr>
          <p:nvPr/>
        </p:nvSpPr>
        <p:spPr>
          <a:xfrm>
            <a:off x="701363" y="3724347"/>
            <a:ext cx="1134737" cy="4104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FF0000"/>
              </a:buClr>
              <a:buSzPct val="90000"/>
            </a:pPr>
            <a:r>
              <a:rPr lang="pt-BR" altLang="pt-BR" sz="1800" dirty="0">
                <a:solidFill>
                  <a:srgbClr val="000000"/>
                </a:solidFill>
              </a:rPr>
              <a:t>Partícula</a:t>
            </a:r>
            <a:endParaRPr lang="pt-BR" altLang="pt-BR" sz="1800" dirty="0">
              <a:solidFill>
                <a:srgbClr val="000000"/>
              </a:solidFill>
              <a:latin typeface="TimesNewRomanPS"/>
            </a:endParaRPr>
          </a:p>
        </p:txBody>
      </p:sp>
      <p:sp>
        <p:nvSpPr>
          <p:cNvPr id="63" name="Retângulo: Cantos Arredondados 62">
            <a:extLst>
              <a:ext uri="{FF2B5EF4-FFF2-40B4-BE49-F238E27FC236}">
                <a16:creationId xmlns:a16="http://schemas.microsoft.com/office/drawing/2014/main" id="{F8CEBAAB-28B3-429C-AE33-0B1AECC09FDE}"/>
              </a:ext>
            </a:extLst>
          </p:cNvPr>
          <p:cNvSpPr/>
          <p:nvPr/>
        </p:nvSpPr>
        <p:spPr>
          <a:xfrm>
            <a:off x="1905377" y="3849299"/>
            <a:ext cx="295740" cy="11371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sp>
        <p:nvSpPr>
          <p:cNvPr id="64" name="Subtítulo 2">
            <a:extLst>
              <a:ext uri="{FF2B5EF4-FFF2-40B4-BE49-F238E27FC236}">
                <a16:creationId xmlns:a16="http://schemas.microsoft.com/office/drawing/2014/main" id="{1F7AE6CA-2ED8-45F3-9EB5-50C02B46A063}"/>
              </a:ext>
            </a:extLst>
          </p:cNvPr>
          <p:cNvSpPr txBox="1">
            <a:spLocks/>
          </p:cNvSpPr>
          <p:nvPr/>
        </p:nvSpPr>
        <p:spPr>
          <a:xfrm>
            <a:off x="2234166" y="3724347"/>
            <a:ext cx="1134737" cy="4104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FF0000"/>
              </a:buClr>
              <a:buSzPct val="90000"/>
            </a:pPr>
            <a:r>
              <a:rPr lang="pt-BR" altLang="pt-BR" sz="1800" dirty="0">
                <a:solidFill>
                  <a:srgbClr val="000000"/>
                </a:solidFill>
              </a:rPr>
              <a:t>Fluido</a:t>
            </a:r>
            <a:endParaRPr lang="pt-BR" altLang="pt-BR" sz="1800" dirty="0">
              <a:solidFill>
                <a:srgbClr val="000000"/>
              </a:solidFill>
              <a:latin typeface="TimesNewRomanPS"/>
            </a:endParaRPr>
          </a:p>
        </p:txBody>
      </p:sp>
      <p:cxnSp>
        <p:nvCxnSpPr>
          <p:cNvPr id="65" name="Conector reto 64">
            <a:extLst>
              <a:ext uri="{FF2B5EF4-FFF2-40B4-BE49-F238E27FC236}">
                <a16:creationId xmlns:a16="http://schemas.microsoft.com/office/drawing/2014/main" id="{18611703-F914-4A70-B46E-70206BCE562C}"/>
              </a:ext>
            </a:extLst>
          </p:cNvPr>
          <p:cNvCxnSpPr/>
          <p:nvPr/>
        </p:nvCxnSpPr>
        <p:spPr>
          <a:xfrm>
            <a:off x="3226048" y="3906231"/>
            <a:ext cx="2679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Subtítulo 2">
            <a:extLst>
              <a:ext uri="{FF2B5EF4-FFF2-40B4-BE49-F238E27FC236}">
                <a16:creationId xmlns:a16="http://schemas.microsoft.com/office/drawing/2014/main" id="{8217277E-39EE-40F9-B3CC-79486E5C1C59}"/>
              </a:ext>
            </a:extLst>
          </p:cNvPr>
          <p:cNvSpPr txBox="1">
            <a:spLocks/>
          </p:cNvSpPr>
          <p:nvPr/>
        </p:nvSpPr>
        <p:spPr>
          <a:xfrm>
            <a:off x="3554837" y="3724347"/>
            <a:ext cx="1134737" cy="4104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FF0000"/>
              </a:buClr>
              <a:buSzPct val="90000"/>
            </a:pPr>
            <a:r>
              <a:rPr lang="pt-BR" altLang="pt-BR" sz="1800" dirty="0">
                <a:solidFill>
                  <a:srgbClr val="000000"/>
                </a:solidFill>
              </a:rPr>
              <a:t>Distância</a:t>
            </a:r>
            <a:endParaRPr lang="pt-BR" altLang="pt-BR" sz="1800" dirty="0">
              <a:solidFill>
                <a:srgbClr val="000000"/>
              </a:solidFill>
              <a:latin typeface="TimesNewRomanPS"/>
            </a:endParaRPr>
          </a:p>
        </p:txBody>
      </p:sp>
      <p:sp>
        <p:nvSpPr>
          <p:cNvPr id="67" name="Seta: para a Direita 66">
            <a:extLst>
              <a:ext uri="{FF2B5EF4-FFF2-40B4-BE49-F238E27FC236}">
                <a16:creationId xmlns:a16="http://schemas.microsoft.com/office/drawing/2014/main" id="{F8978A80-966A-46A4-9278-0A4D3C58BB01}"/>
              </a:ext>
            </a:extLst>
          </p:cNvPr>
          <p:cNvSpPr/>
          <p:nvPr/>
        </p:nvSpPr>
        <p:spPr>
          <a:xfrm>
            <a:off x="3095742" y="2270136"/>
            <a:ext cx="1009786" cy="442429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água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CaixaDeTexto 67">
                <a:extLst>
                  <a:ext uri="{FF2B5EF4-FFF2-40B4-BE49-F238E27FC236}">
                    <a16:creationId xmlns:a16="http://schemas.microsoft.com/office/drawing/2014/main" id="{820974A8-82D5-49E1-8676-DB3FF156C510}"/>
                  </a:ext>
                </a:extLst>
              </p:cNvPr>
              <p:cNvSpPr txBox="1"/>
              <p:nvPr/>
            </p:nvSpPr>
            <p:spPr>
              <a:xfrm>
                <a:off x="958955" y="5399736"/>
                <a:ext cx="2748573" cy="6163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𝐼𝑃𝑆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𝑉𝑆𝐴</m:t>
                          </m:r>
                        </m:den>
                      </m:f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den>
                          </m:f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𝑃𝑜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68" name="CaixaDeTexto 67">
                <a:extLst>
                  <a:ext uri="{FF2B5EF4-FFF2-40B4-BE49-F238E27FC236}">
                    <a16:creationId xmlns:a16="http://schemas.microsoft.com/office/drawing/2014/main" id="{820974A8-82D5-49E1-8676-DB3FF156C5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955" y="5399736"/>
                <a:ext cx="2748573" cy="6163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Seta: para a Direita 68">
            <a:extLst>
              <a:ext uri="{FF2B5EF4-FFF2-40B4-BE49-F238E27FC236}">
                <a16:creationId xmlns:a16="http://schemas.microsoft.com/office/drawing/2014/main" id="{036A268B-1346-4CD6-86DB-6C94B0C6F896}"/>
              </a:ext>
            </a:extLst>
          </p:cNvPr>
          <p:cNvSpPr/>
          <p:nvPr/>
        </p:nvSpPr>
        <p:spPr>
          <a:xfrm>
            <a:off x="7102746" y="2245685"/>
            <a:ext cx="1009786" cy="442429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pasta</a:t>
            </a:r>
          </a:p>
        </p:txBody>
      </p:sp>
      <p:grpSp>
        <p:nvGrpSpPr>
          <p:cNvPr id="85" name="Agrupar 84">
            <a:extLst>
              <a:ext uri="{FF2B5EF4-FFF2-40B4-BE49-F238E27FC236}">
                <a16:creationId xmlns:a16="http://schemas.microsoft.com/office/drawing/2014/main" id="{870CEB55-1A35-4204-ADE5-8424800B4868}"/>
              </a:ext>
            </a:extLst>
          </p:cNvPr>
          <p:cNvGrpSpPr/>
          <p:nvPr/>
        </p:nvGrpSpPr>
        <p:grpSpPr>
          <a:xfrm>
            <a:off x="8730484" y="1355216"/>
            <a:ext cx="2219581" cy="2068656"/>
            <a:chOff x="8212689" y="1355216"/>
            <a:chExt cx="2219581" cy="2068656"/>
          </a:xfrm>
        </p:grpSpPr>
        <p:sp>
          <p:nvSpPr>
            <p:cNvPr id="79" name="Elipse 78">
              <a:extLst>
                <a:ext uri="{FF2B5EF4-FFF2-40B4-BE49-F238E27FC236}">
                  <a16:creationId xmlns:a16="http://schemas.microsoft.com/office/drawing/2014/main" id="{838B1359-FFF6-41F2-91BC-34FD22038CF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52776" y="2007965"/>
              <a:ext cx="629090" cy="62909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0" name="Elipse 69">
              <a:extLst>
                <a:ext uri="{FF2B5EF4-FFF2-40B4-BE49-F238E27FC236}">
                  <a16:creationId xmlns:a16="http://schemas.microsoft.com/office/drawing/2014/main" id="{4F34C7FD-B5CD-4352-A324-D4F30EE267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74494" y="2367430"/>
              <a:ext cx="1056442" cy="1056442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1" name="Elipse 70">
              <a:extLst>
                <a:ext uri="{FF2B5EF4-FFF2-40B4-BE49-F238E27FC236}">
                  <a16:creationId xmlns:a16="http://schemas.microsoft.com/office/drawing/2014/main" id="{E650E2A7-F375-4894-A50A-B5914F3C3C9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75828" y="1355216"/>
              <a:ext cx="1056442" cy="1056442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2" name="Elipse 71">
              <a:extLst>
                <a:ext uri="{FF2B5EF4-FFF2-40B4-BE49-F238E27FC236}">
                  <a16:creationId xmlns:a16="http://schemas.microsoft.com/office/drawing/2014/main" id="{F4470ABA-8DBD-47A2-B132-7D31C88322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12689" y="1460293"/>
              <a:ext cx="1160925" cy="1160925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3" name="Elipse 72">
              <a:extLst>
                <a:ext uri="{FF2B5EF4-FFF2-40B4-BE49-F238E27FC236}">
                  <a16:creationId xmlns:a16="http://schemas.microsoft.com/office/drawing/2014/main" id="{A683F84C-E1A1-4D05-B107-85B34439123D}"/>
                </a:ext>
              </a:extLst>
            </p:cNvPr>
            <p:cNvSpPr/>
            <p:nvPr/>
          </p:nvSpPr>
          <p:spPr>
            <a:xfrm>
              <a:off x="8341409" y="1583555"/>
              <a:ext cx="914400" cy="914400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4" name="Elipse 73">
              <a:extLst>
                <a:ext uri="{FF2B5EF4-FFF2-40B4-BE49-F238E27FC236}">
                  <a16:creationId xmlns:a16="http://schemas.microsoft.com/office/drawing/2014/main" id="{3E318932-90E1-4209-A89D-786070FF1D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83424" y="1462812"/>
              <a:ext cx="841250" cy="841250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5" name="Elipse 74">
              <a:extLst>
                <a:ext uri="{FF2B5EF4-FFF2-40B4-BE49-F238E27FC236}">
                  <a16:creationId xmlns:a16="http://schemas.microsoft.com/office/drawing/2014/main" id="{CCFF29CA-96F3-407B-9A5A-9367C2100BF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95826" y="2472723"/>
              <a:ext cx="841250" cy="841250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cxnSp>
        <p:nvCxnSpPr>
          <p:cNvPr id="76" name="Conector reto 75">
            <a:extLst>
              <a:ext uri="{FF2B5EF4-FFF2-40B4-BE49-F238E27FC236}">
                <a16:creationId xmlns:a16="http://schemas.microsoft.com/office/drawing/2014/main" id="{834B14B5-0EEB-48CF-BD37-827A94F64353}"/>
              </a:ext>
            </a:extLst>
          </p:cNvPr>
          <p:cNvCxnSpPr>
            <a:cxnSpLocks/>
          </p:cNvCxnSpPr>
          <p:nvPr/>
        </p:nvCxnSpPr>
        <p:spPr>
          <a:xfrm>
            <a:off x="9269237" y="2017817"/>
            <a:ext cx="731982" cy="936637"/>
          </a:xfrm>
          <a:prstGeom prst="line">
            <a:avLst/>
          </a:prstGeom>
          <a:ln w="158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ector reto 76">
            <a:extLst>
              <a:ext uri="{FF2B5EF4-FFF2-40B4-BE49-F238E27FC236}">
                <a16:creationId xmlns:a16="http://schemas.microsoft.com/office/drawing/2014/main" id="{C96F9BC0-2AC8-4E9D-88A3-0888D3977FE8}"/>
              </a:ext>
            </a:extLst>
          </p:cNvPr>
          <p:cNvCxnSpPr/>
          <p:nvPr/>
        </p:nvCxnSpPr>
        <p:spPr>
          <a:xfrm flipV="1">
            <a:off x="9269237" y="1910221"/>
            <a:ext cx="1157889" cy="107596"/>
          </a:xfrm>
          <a:prstGeom prst="line">
            <a:avLst/>
          </a:prstGeom>
          <a:ln w="158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ector reto 77">
            <a:extLst>
              <a:ext uri="{FF2B5EF4-FFF2-40B4-BE49-F238E27FC236}">
                <a16:creationId xmlns:a16="http://schemas.microsoft.com/office/drawing/2014/main" id="{8453F313-09D6-4C28-A6AF-C1A9FBC9DC72}"/>
              </a:ext>
            </a:extLst>
          </p:cNvPr>
          <p:cNvCxnSpPr>
            <a:cxnSpLocks/>
          </p:cNvCxnSpPr>
          <p:nvPr/>
        </p:nvCxnSpPr>
        <p:spPr>
          <a:xfrm flipH="1">
            <a:off x="10003433" y="1902973"/>
            <a:ext cx="421831" cy="1051481"/>
          </a:xfrm>
          <a:prstGeom prst="line">
            <a:avLst/>
          </a:prstGeom>
          <a:ln w="158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tângulo: Cantos Arredondados 81">
            <a:extLst>
              <a:ext uri="{FF2B5EF4-FFF2-40B4-BE49-F238E27FC236}">
                <a16:creationId xmlns:a16="http://schemas.microsoft.com/office/drawing/2014/main" id="{E15EE362-9DB3-4297-B598-2BF87D15168D}"/>
              </a:ext>
            </a:extLst>
          </p:cNvPr>
          <p:cNvSpPr/>
          <p:nvPr/>
        </p:nvSpPr>
        <p:spPr>
          <a:xfrm>
            <a:off x="372573" y="4128057"/>
            <a:ext cx="295740" cy="113716"/>
          </a:xfrm>
          <a:prstGeom prst="roundRect">
            <a:avLst/>
          </a:prstGeom>
          <a:solidFill>
            <a:srgbClr val="FF0000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sp>
        <p:nvSpPr>
          <p:cNvPr id="83" name="Subtítulo 2">
            <a:extLst>
              <a:ext uri="{FF2B5EF4-FFF2-40B4-BE49-F238E27FC236}">
                <a16:creationId xmlns:a16="http://schemas.microsoft.com/office/drawing/2014/main" id="{AF4A5CBC-7C24-4BAB-B5FD-431617D399C8}"/>
              </a:ext>
            </a:extLst>
          </p:cNvPr>
          <p:cNvSpPr txBox="1">
            <a:spLocks/>
          </p:cNvSpPr>
          <p:nvPr/>
        </p:nvSpPr>
        <p:spPr>
          <a:xfrm>
            <a:off x="701363" y="4050878"/>
            <a:ext cx="2470064" cy="41047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FF0000"/>
              </a:buClr>
              <a:buSzPct val="90000"/>
            </a:pPr>
            <a:r>
              <a:rPr lang="pt-BR" altLang="pt-BR" sz="1800" dirty="0">
                <a:solidFill>
                  <a:srgbClr val="000000"/>
                </a:solidFill>
              </a:rPr>
              <a:t>Vazio de empacotamento</a:t>
            </a:r>
            <a:endParaRPr lang="pt-BR" altLang="pt-BR" sz="1800" dirty="0">
              <a:solidFill>
                <a:srgbClr val="000000"/>
              </a:solidFill>
              <a:latin typeface="TimesNewRomanPS"/>
            </a:endParaRPr>
          </a:p>
        </p:txBody>
      </p:sp>
    </p:spTree>
    <p:extLst>
      <p:ext uri="{BB962C8B-B14F-4D97-AF65-F5344CB8AC3E}">
        <p14:creationId xmlns:p14="http://schemas.microsoft.com/office/powerpoint/2010/main" val="1504071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7" grpId="0"/>
      <p:bldP spid="6" grpId="0"/>
      <p:bldP spid="44" grpId="0"/>
      <p:bldP spid="45" grpId="0"/>
      <p:bldP spid="48" grpId="0" animBg="1"/>
      <p:bldP spid="49" grpId="0" animBg="1"/>
      <p:bldP spid="50" grpId="0" animBg="1"/>
      <p:bldP spid="61" grpId="0" animBg="1"/>
      <p:bldP spid="62" grpId="0"/>
      <p:bldP spid="63" grpId="0" animBg="1"/>
      <p:bldP spid="64" grpId="0"/>
      <p:bldP spid="66" grpId="0"/>
      <p:bldP spid="67" grpId="0" animBg="1"/>
      <p:bldP spid="68" grpId="0"/>
      <p:bldP spid="69" grpId="0" animBg="1"/>
      <p:bldP spid="82" grpId="0" animBg="1"/>
      <p:bldP spid="8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0070C0"/>
                </a:solidFill>
              </a:rPr>
              <a:t>Soluções</a:t>
            </a:r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id="{EB4694A7-4189-4013-A518-A96CA88EDBBB}"/>
              </a:ext>
            </a:extLst>
          </p:cNvPr>
          <p:cNvSpPr txBox="1">
            <a:spLocks/>
          </p:cNvSpPr>
          <p:nvPr/>
        </p:nvSpPr>
        <p:spPr>
          <a:xfrm>
            <a:off x="244625" y="1108087"/>
            <a:ext cx="11633949" cy="45211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SzPct val="90000"/>
              <a:buFont typeface="Arial" panose="020B0604020202020204" pitchFamily="34" charset="0"/>
              <a:buChar char="•"/>
            </a:pPr>
            <a:r>
              <a:rPr lang="pt-BR" altLang="pt-BR" dirty="0">
                <a:solidFill>
                  <a:srgbClr val="000000"/>
                </a:solidFill>
              </a:rPr>
              <a:t>Sistemas </a:t>
            </a:r>
            <a:r>
              <a:rPr lang="pt-BR" altLang="pt-BR" dirty="0">
                <a:solidFill>
                  <a:srgbClr val="0070C0"/>
                </a:solidFill>
              </a:rPr>
              <a:t>homogêneos</a:t>
            </a:r>
            <a:r>
              <a:rPr lang="pt-BR" altLang="pt-BR" dirty="0">
                <a:solidFill>
                  <a:srgbClr val="000000"/>
                </a:solidFill>
              </a:rPr>
              <a:t> formados pela mistura de duas ou mais substâncias.</a:t>
            </a:r>
          </a:p>
          <a:p>
            <a:pPr marL="342900" indent="-342900" algn="just">
              <a:buSzPct val="90000"/>
              <a:buFont typeface="Arial" panose="020B0604020202020204" pitchFamily="34" charset="0"/>
              <a:buChar char="•"/>
            </a:pPr>
            <a:r>
              <a:rPr lang="pt-BR" altLang="pt-BR" dirty="0">
                <a:solidFill>
                  <a:srgbClr val="000000"/>
                </a:solidFill>
              </a:rPr>
              <a:t>São constituídas de:</a:t>
            </a:r>
          </a:p>
          <a:p>
            <a:pPr marL="800100" lvl="1" indent="-342900" algn="just">
              <a:buSzPct val="90000"/>
              <a:buFont typeface="Arial" panose="020B0604020202020204" pitchFamily="34" charset="0"/>
              <a:buChar char="•"/>
            </a:pPr>
            <a:r>
              <a:rPr lang="pt-BR" altLang="pt-BR" dirty="0">
                <a:solidFill>
                  <a:srgbClr val="000000"/>
                </a:solidFill>
              </a:rPr>
              <a:t>soluto, que se </a:t>
            </a:r>
            <a:r>
              <a:rPr lang="pt-BR" altLang="pt-BR" dirty="0">
                <a:solidFill>
                  <a:srgbClr val="C00000"/>
                </a:solidFill>
              </a:rPr>
              <a:t>dissolve</a:t>
            </a:r>
            <a:r>
              <a:rPr lang="pt-BR" altLang="pt-BR" dirty="0">
                <a:solidFill>
                  <a:srgbClr val="000000"/>
                </a:solidFill>
              </a:rPr>
              <a:t> e se encontra em menor quantidade,</a:t>
            </a:r>
          </a:p>
          <a:p>
            <a:pPr marL="800100" lvl="1" indent="-342900" algn="just">
              <a:buSzPct val="90000"/>
              <a:buFont typeface="Arial" panose="020B0604020202020204" pitchFamily="34" charset="0"/>
              <a:buChar char="•"/>
            </a:pPr>
            <a:r>
              <a:rPr lang="pt-BR" altLang="pt-BR" dirty="0">
                <a:solidFill>
                  <a:srgbClr val="000000"/>
                </a:solidFill>
              </a:rPr>
              <a:t>solvente, que é o componente em maior quantidade e que atua dissolvendo o soluto.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B8AC2763-1866-4C30-8781-753C075D0383}"/>
              </a:ext>
            </a:extLst>
          </p:cNvPr>
          <p:cNvSpPr/>
          <p:nvPr/>
        </p:nvSpPr>
        <p:spPr>
          <a:xfrm>
            <a:off x="244624" y="2618096"/>
            <a:ext cx="773318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SzPct val="90000"/>
              <a:buFont typeface="Arial" panose="020B0604020202020204" pitchFamily="34" charset="0"/>
              <a:buChar char="•"/>
            </a:pPr>
            <a:r>
              <a:rPr lang="pt-BR" altLang="pt-BR" sz="2400" dirty="0">
                <a:solidFill>
                  <a:srgbClr val="000000"/>
                </a:solidFill>
              </a:rPr>
              <a:t>Classificadas de acordo com:</a:t>
            </a:r>
          </a:p>
          <a:p>
            <a:pPr marL="800100" lvl="1" indent="-342900" algn="just">
              <a:buSzPct val="90000"/>
              <a:buFont typeface="Arial" panose="020B0604020202020204" pitchFamily="34" charset="0"/>
              <a:buChar char="•"/>
            </a:pPr>
            <a:r>
              <a:rPr lang="pt-BR" altLang="pt-BR" sz="2000" dirty="0">
                <a:solidFill>
                  <a:srgbClr val="000000"/>
                </a:solidFill>
              </a:rPr>
              <a:t>Estado físico do solvente – sólida, líquida ou gasosa.</a:t>
            </a:r>
          </a:p>
          <a:p>
            <a:pPr marL="800100" lvl="1" indent="-342900" algn="just">
              <a:buSzPct val="90000"/>
              <a:buFont typeface="Arial" panose="020B0604020202020204" pitchFamily="34" charset="0"/>
              <a:buChar char="•"/>
            </a:pPr>
            <a:r>
              <a:rPr lang="pt-BR" altLang="pt-BR" sz="2000" dirty="0">
                <a:solidFill>
                  <a:srgbClr val="000000"/>
                </a:solidFill>
              </a:rPr>
              <a:t>Concentração de soluto dissolvida (saturada, saturada com corpo de fundo, insaturada ou supersaturada)</a:t>
            </a:r>
          </a:p>
          <a:p>
            <a:pPr marL="800100" lvl="1" indent="-342900" algn="just">
              <a:buSzPct val="90000"/>
              <a:buFont typeface="Arial" panose="020B0604020202020204" pitchFamily="34" charset="0"/>
              <a:buChar char="•"/>
            </a:pPr>
            <a:r>
              <a:rPr lang="pt-BR" altLang="pt-BR" sz="2000" dirty="0">
                <a:solidFill>
                  <a:srgbClr val="000000"/>
                </a:solidFill>
              </a:rPr>
              <a:t>Condutividade – eletrolítica e não-eletrolítica.</a:t>
            </a:r>
          </a:p>
          <a:p>
            <a:pPr marL="800100" lvl="1" indent="-342900" algn="just">
              <a:buSzPct val="90000"/>
              <a:buFont typeface="Arial" panose="020B0604020202020204" pitchFamily="34" charset="0"/>
              <a:buChar char="•"/>
            </a:pPr>
            <a:endParaRPr lang="pt-BR" altLang="pt-BR" sz="2400" dirty="0">
              <a:solidFill>
                <a:srgbClr val="000000"/>
              </a:solidFill>
            </a:endParaRPr>
          </a:p>
        </p:txBody>
      </p:sp>
      <p:pic>
        <p:nvPicPr>
          <p:cNvPr id="3" name="Imagem 2" descr="Diagrama&#10;&#10;Descrição gerada automaticamente">
            <a:extLst>
              <a:ext uri="{FF2B5EF4-FFF2-40B4-BE49-F238E27FC236}">
                <a16:creationId xmlns:a16="http://schemas.microsoft.com/office/drawing/2014/main" id="{34D2BCB4-6308-40CD-9793-39F0DADE4C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949" y="3084871"/>
            <a:ext cx="2567426" cy="22024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9066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0070C0"/>
                </a:solidFill>
              </a:rPr>
              <a:t>Soluções</a:t>
            </a:r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id="{EB4694A7-4189-4013-A518-A96CA88EDBBB}"/>
              </a:ext>
            </a:extLst>
          </p:cNvPr>
          <p:cNvSpPr txBox="1">
            <a:spLocks/>
          </p:cNvSpPr>
          <p:nvPr/>
        </p:nvSpPr>
        <p:spPr>
          <a:xfrm>
            <a:off x="244625" y="1108087"/>
            <a:ext cx="11633949" cy="45211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SzPct val="90000"/>
              <a:buFont typeface="Arial" panose="020B0604020202020204" pitchFamily="34" charset="0"/>
              <a:buChar char="•"/>
            </a:pPr>
            <a:r>
              <a:rPr lang="pt-BR" altLang="pt-BR" dirty="0">
                <a:solidFill>
                  <a:srgbClr val="000000"/>
                </a:solidFill>
              </a:rPr>
              <a:t>Sistemas </a:t>
            </a:r>
            <a:r>
              <a:rPr lang="pt-BR" altLang="pt-BR" dirty="0">
                <a:solidFill>
                  <a:srgbClr val="0070C0"/>
                </a:solidFill>
              </a:rPr>
              <a:t>homogêneos</a:t>
            </a:r>
            <a:r>
              <a:rPr lang="pt-BR" altLang="pt-BR" dirty="0">
                <a:solidFill>
                  <a:srgbClr val="000000"/>
                </a:solidFill>
              </a:rPr>
              <a:t> formados pela mistura de duas ou mais substâncias.</a:t>
            </a:r>
          </a:p>
          <a:p>
            <a:pPr marL="342900" indent="-342900" algn="just">
              <a:buSzPct val="90000"/>
              <a:buFont typeface="Arial" panose="020B0604020202020204" pitchFamily="34" charset="0"/>
              <a:buChar char="•"/>
            </a:pPr>
            <a:r>
              <a:rPr lang="pt-BR" altLang="pt-BR" dirty="0">
                <a:solidFill>
                  <a:srgbClr val="000000"/>
                </a:solidFill>
              </a:rPr>
              <a:t>São constituídas de:</a:t>
            </a:r>
          </a:p>
          <a:p>
            <a:pPr marL="800100" lvl="1" indent="-342900" algn="just">
              <a:buSzPct val="90000"/>
              <a:buFont typeface="Arial" panose="020B0604020202020204" pitchFamily="34" charset="0"/>
              <a:buChar char="•"/>
            </a:pPr>
            <a:r>
              <a:rPr lang="pt-BR" altLang="pt-BR" dirty="0">
                <a:solidFill>
                  <a:srgbClr val="000000"/>
                </a:solidFill>
              </a:rPr>
              <a:t>soluto, que se </a:t>
            </a:r>
            <a:r>
              <a:rPr lang="pt-BR" altLang="pt-BR" dirty="0">
                <a:solidFill>
                  <a:srgbClr val="C00000"/>
                </a:solidFill>
              </a:rPr>
              <a:t>dissolve</a:t>
            </a:r>
            <a:r>
              <a:rPr lang="pt-BR" altLang="pt-BR" dirty="0">
                <a:solidFill>
                  <a:srgbClr val="000000"/>
                </a:solidFill>
              </a:rPr>
              <a:t> e se encontra em menor quantidade,</a:t>
            </a:r>
          </a:p>
          <a:p>
            <a:pPr marL="800100" lvl="1" indent="-342900" algn="just">
              <a:buSzPct val="90000"/>
              <a:buFont typeface="Arial" panose="020B0604020202020204" pitchFamily="34" charset="0"/>
              <a:buChar char="•"/>
            </a:pPr>
            <a:r>
              <a:rPr lang="pt-BR" altLang="pt-BR" dirty="0">
                <a:solidFill>
                  <a:srgbClr val="000000"/>
                </a:solidFill>
              </a:rPr>
              <a:t>solvente, que é o componente em maior quantidade e que atua dissolvendo o soluto.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B8AC2763-1866-4C30-8781-753C075D0383}"/>
              </a:ext>
            </a:extLst>
          </p:cNvPr>
          <p:cNvSpPr/>
          <p:nvPr/>
        </p:nvSpPr>
        <p:spPr>
          <a:xfrm>
            <a:off x="244624" y="2618096"/>
            <a:ext cx="773318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SzPct val="90000"/>
              <a:buFont typeface="Arial" panose="020B0604020202020204" pitchFamily="34" charset="0"/>
              <a:buChar char="•"/>
            </a:pPr>
            <a:r>
              <a:rPr lang="pt-BR" altLang="pt-BR" sz="2400" dirty="0">
                <a:solidFill>
                  <a:srgbClr val="000000"/>
                </a:solidFill>
              </a:rPr>
              <a:t>Classificadas de acordo com:</a:t>
            </a:r>
          </a:p>
          <a:p>
            <a:pPr marL="800100" lvl="1" indent="-342900" algn="just">
              <a:buSzPct val="90000"/>
              <a:buFont typeface="Arial" panose="020B0604020202020204" pitchFamily="34" charset="0"/>
              <a:buChar char="•"/>
            </a:pPr>
            <a:r>
              <a:rPr lang="pt-BR" altLang="pt-BR" sz="2000" dirty="0">
                <a:solidFill>
                  <a:srgbClr val="00B050"/>
                </a:solidFill>
              </a:rPr>
              <a:t>Estado físico do solvente – sólida, líquida ou gasosa.</a:t>
            </a:r>
          </a:p>
          <a:p>
            <a:pPr marL="800100" lvl="1" indent="-342900" algn="just">
              <a:buSzPct val="90000"/>
              <a:buFont typeface="Arial" panose="020B0604020202020204" pitchFamily="34" charset="0"/>
              <a:buChar char="•"/>
            </a:pPr>
            <a:r>
              <a:rPr lang="pt-BR" altLang="pt-BR" sz="2000" dirty="0">
                <a:solidFill>
                  <a:srgbClr val="000000"/>
                </a:solidFill>
              </a:rPr>
              <a:t>Concentração de soluto dissolvida (saturada, saturada com corpo de fundo, insaturada ou supersaturada)</a:t>
            </a:r>
          </a:p>
          <a:p>
            <a:pPr marL="800100" lvl="1" indent="-342900" algn="just">
              <a:buSzPct val="90000"/>
              <a:buFont typeface="Arial" panose="020B0604020202020204" pitchFamily="34" charset="0"/>
              <a:buChar char="•"/>
            </a:pPr>
            <a:r>
              <a:rPr lang="pt-BR" altLang="pt-BR" sz="2000" dirty="0">
                <a:solidFill>
                  <a:srgbClr val="000000"/>
                </a:solidFill>
              </a:rPr>
              <a:t>Condutividade – eletrolítica e não-eletrolítica.</a:t>
            </a:r>
          </a:p>
          <a:p>
            <a:pPr marL="800100" lvl="1" indent="-342900" algn="just">
              <a:buSzPct val="90000"/>
              <a:buFont typeface="Arial" panose="020B0604020202020204" pitchFamily="34" charset="0"/>
              <a:buChar char="•"/>
            </a:pPr>
            <a:endParaRPr lang="pt-BR" altLang="pt-BR" sz="2400" dirty="0">
              <a:solidFill>
                <a:srgbClr val="000000"/>
              </a:solidFill>
            </a:endParaRPr>
          </a:p>
        </p:txBody>
      </p:sp>
      <p:pic>
        <p:nvPicPr>
          <p:cNvPr id="3" name="Imagem 2" descr="Diagrama&#10;&#10;Descrição gerada automaticamente">
            <a:extLst>
              <a:ext uri="{FF2B5EF4-FFF2-40B4-BE49-F238E27FC236}">
                <a16:creationId xmlns:a16="http://schemas.microsoft.com/office/drawing/2014/main" id="{34D2BCB4-6308-40CD-9793-39F0DADE4C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949" y="3084871"/>
            <a:ext cx="2567426" cy="22024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m 9" descr="Diagrama&#10;&#10;Descrição gerada automaticamente">
            <a:extLst>
              <a:ext uri="{FF2B5EF4-FFF2-40B4-BE49-F238E27FC236}">
                <a16:creationId xmlns:a16="http://schemas.microsoft.com/office/drawing/2014/main" id="{A746E43A-8196-460F-B076-FB0596768F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452" y="4538662"/>
            <a:ext cx="4248150" cy="218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6200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0070C0"/>
                </a:solidFill>
              </a:rPr>
              <a:t>Soluções</a:t>
            </a:r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id="{EB4694A7-4189-4013-A518-A96CA88EDBBB}"/>
              </a:ext>
            </a:extLst>
          </p:cNvPr>
          <p:cNvSpPr txBox="1">
            <a:spLocks/>
          </p:cNvSpPr>
          <p:nvPr/>
        </p:nvSpPr>
        <p:spPr>
          <a:xfrm>
            <a:off x="244625" y="1108087"/>
            <a:ext cx="11633949" cy="45211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SzPct val="90000"/>
              <a:buFont typeface="Arial" panose="020B0604020202020204" pitchFamily="34" charset="0"/>
              <a:buChar char="•"/>
            </a:pPr>
            <a:r>
              <a:rPr lang="pt-BR" altLang="pt-BR" dirty="0">
                <a:solidFill>
                  <a:srgbClr val="000000"/>
                </a:solidFill>
              </a:rPr>
              <a:t>Sistemas </a:t>
            </a:r>
            <a:r>
              <a:rPr lang="pt-BR" altLang="pt-BR" dirty="0">
                <a:solidFill>
                  <a:srgbClr val="0070C0"/>
                </a:solidFill>
              </a:rPr>
              <a:t>homogêneos</a:t>
            </a:r>
            <a:r>
              <a:rPr lang="pt-BR" altLang="pt-BR" dirty="0">
                <a:solidFill>
                  <a:srgbClr val="000000"/>
                </a:solidFill>
              </a:rPr>
              <a:t> formados pela mistura de duas ou mais substâncias.</a:t>
            </a:r>
          </a:p>
          <a:p>
            <a:pPr marL="342900" indent="-342900" algn="just">
              <a:buSzPct val="90000"/>
              <a:buFont typeface="Arial" panose="020B0604020202020204" pitchFamily="34" charset="0"/>
              <a:buChar char="•"/>
            </a:pPr>
            <a:r>
              <a:rPr lang="pt-BR" altLang="pt-BR" dirty="0">
                <a:solidFill>
                  <a:srgbClr val="000000"/>
                </a:solidFill>
              </a:rPr>
              <a:t>São constituídas de:</a:t>
            </a:r>
          </a:p>
          <a:p>
            <a:pPr marL="800100" lvl="1" indent="-342900" algn="just">
              <a:buSzPct val="90000"/>
              <a:buFont typeface="Arial" panose="020B0604020202020204" pitchFamily="34" charset="0"/>
              <a:buChar char="•"/>
            </a:pPr>
            <a:r>
              <a:rPr lang="pt-BR" altLang="pt-BR" dirty="0">
                <a:solidFill>
                  <a:srgbClr val="000000"/>
                </a:solidFill>
              </a:rPr>
              <a:t>soluto, que se </a:t>
            </a:r>
            <a:r>
              <a:rPr lang="pt-BR" altLang="pt-BR" dirty="0">
                <a:solidFill>
                  <a:srgbClr val="C00000"/>
                </a:solidFill>
              </a:rPr>
              <a:t>dissolve</a:t>
            </a:r>
            <a:r>
              <a:rPr lang="pt-BR" altLang="pt-BR" dirty="0">
                <a:solidFill>
                  <a:srgbClr val="000000"/>
                </a:solidFill>
              </a:rPr>
              <a:t> e se encontra em menor quantidade,</a:t>
            </a:r>
          </a:p>
          <a:p>
            <a:pPr marL="800100" lvl="1" indent="-342900" algn="just">
              <a:buSzPct val="90000"/>
              <a:buFont typeface="Arial" panose="020B0604020202020204" pitchFamily="34" charset="0"/>
              <a:buChar char="•"/>
            </a:pPr>
            <a:r>
              <a:rPr lang="pt-BR" altLang="pt-BR" dirty="0">
                <a:solidFill>
                  <a:srgbClr val="000000"/>
                </a:solidFill>
              </a:rPr>
              <a:t>solvente, que é o componente em maior quantidade e que atua dissolvendo o soluto.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B8AC2763-1866-4C30-8781-753C075D0383}"/>
              </a:ext>
            </a:extLst>
          </p:cNvPr>
          <p:cNvSpPr/>
          <p:nvPr/>
        </p:nvSpPr>
        <p:spPr>
          <a:xfrm>
            <a:off x="244624" y="2618096"/>
            <a:ext cx="773318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SzPct val="90000"/>
              <a:buFont typeface="Arial" panose="020B0604020202020204" pitchFamily="34" charset="0"/>
              <a:buChar char="•"/>
            </a:pPr>
            <a:r>
              <a:rPr lang="pt-BR" altLang="pt-BR" sz="2400" dirty="0">
                <a:solidFill>
                  <a:srgbClr val="000000"/>
                </a:solidFill>
              </a:rPr>
              <a:t>Classificadas de acordo com:</a:t>
            </a:r>
          </a:p>
          <a:p>
            <a:pPr marL="800100" lvl="1" indent="-342900" algn="just">
              <a:buSzPct val="90000"/>
              <a:buFont typeface="Arial" panose="020B0604020202020204" pitchFamily="34" charset="0"/>
              <a:buChar char="•"/>
            </a:pPr>
            <a:r>
              <a:rPr lang="pt-BR" altLang="pt-BR" sz="2000" dirty="0">
                <a:solidFill>
                  <a:srgbClr val="000000"/>
                </a:solidFill>
              </a:rPr>
              <a:t>Estado físico do solvente – sólida, líquida ou gasosa.</a:t>
            </a:r>
          </a:p>
          <a:p>
            <a:pPr marL="800100" lvl="1" indent="-342900" algn="just">
              <a:buSzPct val="90000"/>
              <a:buFont typeface="Arial" panose="020B0604020202020204" pitchFamily="34" charset="0"/>
              <a:buChar char="•"/>
            </a:pPr>
            <a:r>
              <a:rPr lang="pt-BR" altLang="pt-BR" sz="2000" dirty="0">
                <a:solidFill>
                  <a:srgbClr val="00B050"/>
                </a:solidFill>
              </a:rPr>
              <a:t>Concentração de soluto dissolvida (saturada, saturada com corpo de fundo, insaturada ou supersaturada)</a:t>
            </a:r>
          </a:p>
          <a:p>
            <a:pPr marL="800100" lvl="1" indent="-342900" algn="just">
              <a:buSzPct val="90000"/>
              <a:buFont typeface="Arial" panose="020B0604020202020204" pitchFamily="34" charset="0"/>
              <a:buChar char="•"/>
            </a:pPr>
            <a:r>
              <a:rPr lang="pt-BR" altLang="pt-BR" sz="2000" dirty="0">
                <a:solidFill>
                  <a:srgbClr val="000000"/>
                </a:solidFill>
              </a:rPr>
              <a:t>Condutividade – eletrolítica e não-eletrolítica.</a:t>
            </a:r>
          </a:p>
          <a:p>
            <a:pPr marL="800100" lvl="1" indent="-342900" algn="just">
              <a:buSzPct val="90000"/>
              <a:buFont typeface="Arial" panose="020B0604020202020204" pitchFamily="34" charset="0"/>
              <a:buChar char="•"/>
            </a:pPr>
            <a:endParaRPr lang="pt-BR" altLang="pt-BR" sz="2400" dirty="0">
              <a:solidFill>
                <a:srgbClr val="000000"/>
              </a:solidFill>
            </a:endParaRPr>
          </a:p>
        </p:txBody>
      </p:sp>
      <p:pic>
        <p:nvPicPr>
          <p:cNvPr id="3" name="Imagem 2" descr="Diagrama&#10;&#10;Descrição gerada automaticamente">
            <a:extLst>
              <a:ext uri="{FF2B5EF4-FFF2-40B4-BE49-F238E27FC236}">
                <a16:creationId xmlns:a16="http://schemas.microsoft.com/office/drawing/2014/main" id="{34D2BCB4-6308-40CD-9793-39F0DADE4C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949" y="3084871"/>
            <a:ext cx="2567426" cy="22024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DCBCBF58-8EF3-4F7C-8750-C6C9FC17F3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825"/>
          <a:stretch/>
        </p:blipFill>
        <p:spPr>
          <a:xfrm>
            <a:off x="313426" y="4567512"/>
            <a:ext cx="3904463" cy="2153680"/>
          </a:xfrm>
          <a:prstGeom prst="rect">
            <a:avLst/>
          </a:prstGeom>
        </p:spPr>
      </p:pic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FFEE725B-6063-4AC8-A600-6EBC28CCA03C}"/>
              </a:ext>
            </a:extLst>
          </p:cNvPr>
          <p:cNvSpPr/>
          <p:nvPr/>
        </p:nvSpPr>
        <p:spPr>
          <a:xfrm>
            <a:off x="139816" y="6437180"/>
            <a:ext cx="2180584" cy="309077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600" dirty="0"/>
              <a:t>KNO</a:t>
            </a:r>
            <a:r>
              <a:rPr lang="pt-BR" sz="1600" baseline="-25000" dirty="0"/>
              <a:t>3</a:t>
            </a:r>
            <a:r>
              <a:rPr lang="pt-BR" sz="1600" dirty="0"/>
              <a:t> = 31,2g/100gH</a:t>
            </a:r>
            <a:r>
              <a:rPr lang="pt-BR" sz="1600" baseline="-25000" dirty="0"/>
              <a:t>2</a:t>
            </a:r>
            <a:r>
              <a:rPr lang="pt-BR" sz="1600" dirty="0"/>
              <a:t>O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03ED6FE0-A94E-4227-8174-C17925CF57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169" t="55045" r="44022" b="17901"/>
          <a:stretch/>
        </p:blipFill>
        <p:spPr>
          <a:xfrm>
            <a:off x="4709533" y="4753927"/>
            <a:ext cx="3882887" cy="1604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2659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0070C0"/>
                </a:solidFill>
              </a:rPr>
              <a:t>Soluções</a:t>
            </a:r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id="{EB4694A7-4189-4013-A518-A96CA88EDBBB}"/>
              </a:ext>
            </a:extLst>
          </p:cNvPr>
          <p:cNvSpPr txBox="1">
            <a:spLocks/>
          </p:cNvSpPr>
          <p:nvPr/>
        </p:nvSpPr>
        <p:spPr>
          <a:xfrm>
            <a:off x="244625" y="1108087"/>
            <a:ext cx="11633949" cy="45211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SzPct val="90000"/>
              <a:buFont typeface="Arial" panose="020B0604020202020204" pitchFamily="34" charset="0"/>
              <a:buChar char="•"/>
            </a:pPr>
            <a:r>
              <a:rPr lang="pt-BR" altLang="pt-BR" dirty="0">
                <a:solidFill>
                  <a:srgbClr val="000000"/>
                </a:solidFill>
              </a:rPr>
              <a:t>Sistemas </a:t>
            </a:r>
            <a:r>
              <a:rPr lang="pt-BR" altLang="pt-BR" dirty="0">
                <a:solidFill>
                  <a:srgbClr val="0070C0"/>
                </a:solidFill>
              </a:rPr>
              <a:t>homogêneos</a:t>
            </a:r>
            <a:r>
              <a:rPr lang="pt-BR" altLang="pt-BR" dirty="0">
                <a:solidFill>
                  <a:srgbClr val="000000"/>
                </a:solidFill>
              </a:rPr>
              <a:t> formados pela mistura de duas ou mais substâncias.</a:t>
            </a:r>
          </a:p>
          <a:p>
            <a:pPr marL="342900" indent="-342900" algn="just">
              <a:buSzPct val="90000"/>
              <a:buFont typeface="Arial" panose="020B0604020202020204" pitchFamily="34" charset="0"/>
              <a:buChar char="•"/>
            </a:pPr>
            <a:r>
              <a:rPr lang="pt-BR" altLang="pt-BR" dirty="0">
                <a:solidFill>
                  <a:srgbClr val="000000"/>
                </a:solidFill>
              </a:rPr>
              <a:t>São constituídas de:</a:t>
            </a:r>
          </a:p>
          <a:p>
            <a:pPr marL="800100" lvl="1" indent="-342900" algn="just">
              <a:buSzPct val="90000"/>
              <a:buFont typeface="Arial" panose="020B0604020202020204" pitchFamily="34" charset="0"/>
              <a:buChar char="•"/>
            </a:pPr>
            <a:r>
              <a:rPr lang="pt-BR" altLang="pt-BR" dirty="0">
                <a:solidFill>
                  <a:srgbClr val="000000"/>
                </a:solidFill>
              </a:rPr>
              <a:t>soluto, que se </a:t>
            </a:r>
            <a:r>
              <a:rPr lang="pt-BR" altLang="pt-BR" dirty="0">
                <a:solidFill>
                  <a:srgbClr val="C00000"/>
                </a:solidFill>
              </a:rPr>
              <a:t>dissolve</a:t>
            </a:r>
            <a:r>
              <a:rPr lang="pt-BR" altLang="pt-BR" dirty="0">
                <a:solidFill>
                  <a:srgbClr val="000000"/>
                </a:solidFill>
              </a:rPr>
              <a:t> e se encontra em menor quantidade,</a:t>
            </a:r>
          </a:p>
          <a:p>
            <a:pPr marL="800100" lvl="1" indent="-342900" algn="just">
              <a:buSzPct val="90000"/>
              <a:buFont typeface="Arial" panose="020B0604020202020204" pitchFamily="34" charset="0"/>
              <a:buChar char="•"/>
            </a:pPr>
            <a:r>
              <a:rPr lang="pt-BR" altLang="pt-BR" dirty="0">
                <a:solidFill>
                  <a:srgbClr val="000000"/>
                </a:solidFill>
              </a:rPr>
              <a:t>solvente, que é o componente em maior quantidade e que atua dissolvendo o soluto.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B8AC2763-1866-4C30-8781-753C075D0383}"/>
              </a:ext>
            </a:extLst>
          </p:cNvPr>
          <p:cNvSpPr/>
          <p:nvPr/>
        </p:nvSpPr>
        <p:spPr>
          <a:xfrm>
            <a:off x="244624" y="2618096"/>
            <a:ext cx="773318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SzPct val="90000"/>
              <a:buFont typeface="Arial" panose="020B0604020202020204" pitchFamily="34" charset="0"/>
              <a:buChar char="•"/>
            </a:pPr>
            <a:r>
              <a:rPr lang="pt-BR" altLang="pt-BR" sz="2400" dirty="0">
                <a:solidFill>
                  <a:srgbClr val="000000"/>
                </a:solidFill>
              </a:rPr>
              <a:t>Classificadas de acordo com:</a:t>
            </a:r>
          </a:p>
          <a:p>
            <a:pPr marL="800100" lvl="1" indent="-342900" algn="just">
              <a:buSzPct val="90000"/>
              <a:buFont typeface="Arial" panose="020B0604020202020204" pitchFamily="34" charset="0"/>
              <a:buChar char="•"/>
            </a:pPr>
            <a:r>
              <a:rPr lang="pt-BR" altLang="pt-BR" sz="2000" dirty="0">
                <a:solidFill>
                  <a:srgbClr val="000000"/>
                </a:solidFill>
              </a:rPr>
              <a:t>Estado físico do solvente – sólida, líquida ou gasosa.</a:t>
            </a:r>
          </a:p>
          <a:p>
            <a:pPr marL="800100" lvl="1" indent="-342900" algn="just">
              <a:buSzPct val="90000"/>
              <a:buFont typeface="Arial" panose="020B0604020202020204" pitchFamily="34" charset="0"/>
              <a:buChar char="•"/>
            </a:pPr>
            <a:r>
              <a:rPr lang="pt-BR" altLang="pt-BR" sz="2000" dirty="0">
                <a:solidFill>
                  <a:srgbClr val="000000"/>
                </a:solidFill>
              </a:rPr>
              <a:t>Concentração de soluto dissolvida (saturada, saturada com corpo de fundo, insaturada ou supersaturada)</a:t>
            </a:r>
          </a:p>
          <a:p>
            <a:pPr marL="800100" lvl="1" indent="-342900" algn="just">
              <a:buSzPct val="90000"/>
              <a:buFont typeface="Arial" panose="020B0604020202020204" pitchFamily="34" charset="0"/>
              <a:buChar char="•"/>
            </a:pPr>
            <a:r>
              <a:rPr lang="pt-BR" altLang="pt-BR" sz="2000" dirty="0">
                <a:solidFill>
                  <a:srgbClr val="00B050"/>
                </a:solidFill>
              </a:rPr>
              <a:t>Condutividade – eletrolítica e não-eletrolítica.</a:t>
            </a:r>
          </a:p>
          <a:p>
            <a:pPr marL="800100" lvl="1" indent="-342900" algn="just">
              <a:buSzPct val="90000"/>
              <a:buFont typeface="Arial" panose="020B0604020202020204" pitchFamily="34" charset="0"/>
              <a:buChar char="•"/>
            </a:pPr>
            <a:endParaRPr lang="pt-BR" altLang="pt-BR" sz="2400" dirty="0">
              <a:solidFill>
                <a:srgbClr val="000000"/>
              </a:solidFill>
            </a:endParaRPr>
          </a:p>
        </p:txBody>
      </p:sp>
      <p:pic>
        <p:nvPicPr>
          <p:cNvPr id="3" name="Imagem 2" descr="Diagrama&#10;&#10;Descrição gerada automaticamente">
            <a:extLst>
              <a:ext uri="{FF2B5EF4-FFF2-40B4-BE49-F238E27FC236}">
                <a16:creationId xmlns:a16="http://schemas.microsoft.com/office/drawing/2014/main" id="{34D2BCB4-6308-40CD-9793-39F0DADE4C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949" y="3084871"/>
            <a:ext cx="2567426" cy="22024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623D6295-93BA-4FC0-9495-8078D6E995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74" t="19490"/>
          <a:stretch/>
        </p:blipFill>
        <p:spPr>
          <a:xfrm>
            <a:off x="1698146" y="4768124"/>
            <a:ext cx="4363453" cy="142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4559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0070C0"/>
                </a:solidFill>
              </a:rPr>
              <a:t>Dispersão coloidal</a:t>
            </a:r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id="{EB4694A7-4189-4013-A518-A96CA88EDBBB}"/>
              </a:ext>
            </a:extLst>
          </p:cNvPr>
          <p:cNvSpPr txBox="1">
            <a:spLocks/>
          </p:cNvSpPr>
          <p:nvPr/>
        </p:nvSpPr>
        <p:spPr>
          <a:xfrm>
            <a:off x="244625" y="1108087"/>
            <a:ext cx="11633949" cy="45211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SzPct val="90000"/>
              <a:buFont typeface="Arial" panose="020B0604020202020204" pitchFamily="34" charset="0"/>
              <a:buChar char="•"/>
            </a:pPr>
            <a:r>
              <a:rPr lang="pt-BR" altLang="pt-BR" dirty="0">
                <a:solidFill>
                  <a:srgbClr val="000000"/>
                </a:solidFill>
              </a:rPr>
              <a:t>Sistemas </a:t>
            </a:r>
            <a:r>
              <a:rPr lang="pt-BR" altLang="pt-BR" dirty="0">
                <a:solidFill>
                  <a:srgbClr val="0070C0"/>
                </a:solidFill>
              </a:rPr>
              <a:t>heterogêneos</a:t>
            </a:r>
            <a:r>
              <a:rPr lang="pt-BR" altLang="pt-BR" dirty="0">
                <a:solidFill>
                  <a:srgbClr val="000000"/>
                </a:solidFill>
              </a:rPr>
              <a:t> formados pela mistura de duas ou mais substâncias.</a:t>
            </a:r>
          </a:p>
          <a:p>
            <a:pPr marL="342900" indent="-342900" algn="just">
              <a:buSzPct val="90000"/>
              <a:buFont typeface="Arial" panose="020B0604020202020204" pitchFamily="34" charset="0"/>
              <a:buChar char="•"/>
            </a:pPr>
            <a:r>
              <a:rPr lang="pt-BR" altLang="pt-BR" dirty="0">
                <a:solidFill>
                  <a:srgbClr val="000000"/>
                </a:solidFill>
              </a:rPr>
              <a:t>Podem sofrer sedimentação por centrifugação</a:t>
            </a:r>
          </a:p>
          <a:p>
            <a:pPr marL="342900" indent="-342900" algn="just">
              <a:buSzPct val="90000"/>
              <a:buFont typeface="Arial" panose="020B0604020202020204" pitchFamily="34" charset="0"/>
              <a:buChar char="•"/>
            </a:pPr>
            <a:r>
              <a:rPr lang="pt-BR" altLang="pt-BR" dirty="0">
                <a:solidFill>
                  <a:srgbClr val="000000"/>
                </a:solidFill>
              </a:rPr>
              <a:t>Partículas dispersas são vistas com o uso de microscópios de alta resolução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7672B3DA-5187-46C0-B29A-B1529A2ACC96}"/>
              </a:ext>
            </a:extLst>
          </p:cNvPr>
          <p:cNvSpPr/>
          <p:nvPr/>
        </p:nvSpPr>
        <p:spPr>
          <a:xfrm>
            <a:off x="1305340" y="2621181"/>
            <a:ext cx="740133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b="1" dirty="0"/>
              <a:t>1- Espuma:</a:t>
            </a:r>
            <a:r>
              <a:rPr lang="pt-BR" sz="2000" dirty="0"/>
              <a:t> Gás disperso em sólido ou líquido.</a:t>
            </a:r>
          </a:p>
          <a:p>
            <a:pPr algn="just"/>
            <a:r>
              <a:rPr lang="pt-BR" sz="2000" dirty="0"/>
              <a:t>	</a:t>
            </a:r>
            <a:r>
              <a:rPr lang="pt-BR" sz="2000" i="1" dirty="0"/>
              <a:t>clara em neve, chantilly, esponja</a:t>
            </a:r>
            <a:r>
              <a:rPr lang="pt-BR" sz="2000" dirty="0"/>
              <a:t>.</a:t>
            </a:r>
          </a:p>
          <a:p>
            <a:pPr algn="just"/>
            <a:r>
              <a:rPr lang="pt-BR" sz="2000" b="1" dirty="0"/>
              <a:t>2- Emulsão:</a:t>
            </a:r>
            <a:r>
              <a:rPr lang="pt-BR" sz="2000" dirty="0"/>
              <a:t> Líquido disperso em outro líquido ou sólido.</a:t>
            </a:r>
          </a:p>
          <a:p>
            <a:pPr algn="just"/>
            <a:r>
              <a:rPr lang="pt-BR" sz="2000" dirty="0"/>
              <a:t>	</a:t>
            </a:r>
            <a:r>
              <a:rPr lang="pt-BR" sz="2000" i="1" dirty="0"/>
              <a:t>leite, maionese, queijo, manteiga</a:t>
            </a:r>
            <a:r>
              <a:rPr lang="pt-BR" sz="2000" dirty="0"/>
              <a:t>.</a:t>
            </a:r>
          </a:p>
          <a:p>
            <a:pPr algn="just"/>
            <a:r>
              <a:rPr lang="pt-BR" sz="2000" b="1" dirty="0"/>
              <a:t>3- Sol:</a:t>
            </a:r>
            <a:r>
              <a:rPr lang="pt-BR" sz="2000" dirty="0"/>
              <a:t> Sólido disperso num líquido.</a:t>
            </a:r>
          </a:p>
          <a:p>
            <a:pPr algn="just"/>
            <a:r>
              <a:rPr lang="pt-BR" sz="2000" dirty="0"/>
              <a:t>	</a:t>
            </a:r>
            <a:r>
              <a:rPr lang="pt-BR" sz="2000" i="1" dirty="0"/>
              <a:t>sangue, solução de goma</a:t>
            </a:r>
            <a:r>
              <a:rPr lang="pt-BR" sz="2000" dirty="0"/>
              <a:t>.</a:t>
            </a:r>
          </a:p>
          <a:p>
            <a:pPr algn="just"/>
            <a:r>
              <a:rPr lang="pt-BR" sz="2000" b="1" dirty="0"/>
              <a:t>4- Gel:</a:t>
            </a:r>
            <a:r>
              <a:rPr lang="pt-BR" sz="2000" dirty="0"/>
              <a:t> Líquido disperso num sólido.</a:t>
            </a:r>
          </a:p>
          <a:p>
            <a:pPr algn="just"/>
            <a:r>
              <a:rPr lang="pt-BR" sz="2000" dirty="0"/>
              <a:t>	</a:t>
            </a:r>
            <a:r>
              <a:rPr lang="pt-BR" sz="2000" i="1" dirty="0"/>
              <a:t>gel de cabelo, gelatina</a:t>
            </a:r>
            <a:r>
              <a:rPr lang="pt-BR" sz="2000" dirty="0"/>
              <a:t>.</a:t>
            </a:r>
          </a:p>
          <a:p>
            <a:pPr algn="just"/>
            <a:r>
              <a:rPr lang="pt-BR" sz="2000" b="1" dirty="0"/>
              <a:t>5- Aerossol:</a:t>
            </a:r>
            <a:r>
              <a:rPr lang="pt-BR" sz="2000" dirty="0"/>
              <a:t> Sólido ou líquido disperso em gás.</a:t>
            </a:r>
          </a:p>
          <a:p>
            <a:pPr algn="just"/>
            <a:r>
              <a:rPr lang="pt-BR" sz="2000" dirty="0"/>
              <a:t>	</a:t>
            </a:r>
            <a:r>
              <a:rPr lang="pt-BR" sz="2000" i="1" dirty="0"/>
              <a:t>fumaça, neblina, nevoeiros, spray e umidificador de ar</a:t>
            </a:r>
            <a:r>
              <a:rPr lang="pt-BR" sz="2000" dirty="0"/>
              <a:t>.</a:t>
            </a:r>
            <a:endParaRPr lang="pt-BR" sz="2000" dirty="0">
              <a:effectLst/>
            </a:endParaRP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968C9837-C64B-4689-BDBA-31331FF31875}"/>
              </a:ext>
            </a:extLst>
          </p:cNvPr>
          <p:cNvSpPr/>
          <p:nvPr/>
        </p:nvSpPr>
        <p:spPr>
          <a:xfrm>
            <a:off x="244625" y="6550223"/>
            <a:ext cx="1186482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https://mundoeducacao.bol.uol.com.br/quimica/coloides-ou-dispersoes-coloidais.htm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2700EB8-6117-4628-912E-90FD248B65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06"/>
          <a:stretch/>
        </p:blipFill>
        <p:spPr>
          <a:xfrm>
            <a:off x="9554014" y="2534090"/>
            <a:ext cx="2450631" cy="178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039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5" grpId="0"/>
      <p:bldP spid="27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5184</TotalTime>
  <Words>2184</Words>
  <Application>Microsoft Office PowerPoint</Application>
  <PresentationFormat>Widescreen</PresentationFormat>
  <Paragraphs>321</Paragraphs>
  <Slides>44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44</vt:i4>
      </vt:variant>
    </vt:vector>
  </HeadingPairs>
  <TitlesOfParts>
    <vt:vector size="53" baseType="lpstr">
      <vt:lpstr>Arial</vt:lpstr>
      <vt:lpstr>Calibri</vt:lpstr>
      <vt:lpstr>Calibri Light</vt:lpstr>
      <vt:lpstr>Cambria Math</vt:lpstr>
      <vt:lpstr>Monotype Sorts</vt:lpstr>
      <vt:lpstr>Symbol</vt:lpstr>
      <vt:lpstr>TimesNewRomanPS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PCC 5101 - Reologia de Suspensões Reativas Aplicadas à Construção Civil</dc:title>
  <dc:creator>Cesar Romano</dc:creator>
  <cp:lastModifiedBy>Cesar Romano</cp:lastModifiedBy>
  <cp:revision>177</cp:revision>
  <dcterms:created xsi:type="dcterms:W3CDTF">2018-09-10T10:31:27Z</dcterms:created>
  <dcterms:modified xsi:type="dcterms:W3CDTF">2020-09-29T16:59:04Z</dcterms:modified>
</cp:coreProperties>
</file>