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42"/>
  </p:notesMasterIdLst>
  <p:sldIdLst>
    <p:sldId id="641" r:id="rId3"/>
    <p:sldId id="698" r:id="rId4"/>
    <p:sldId id="480" r:id="rId5"/>
    <p:sldId id="690" r:id="rId6"/>
    <p:sldId id="482" r:id="rId7"/>
    <p:sldId id="483" r:id="rId8"/>
    <p:sldId id="687" r:id="rId9"/>
    <p:sldId id="669" r:id="rId10"/>
    <p:sldId id="671" r:id="rId11"/>
    <p:sldId id="688" r:id="rId12"/>
    <p:sldId id="689" r:id="rId13"/>
    <p:sldId id="699" r:id="rId14"/>
    <p:sldId id="651" r:id="rId15"/>
    <p:sldId id="674" r:id="rId16"/>
    <p:sldId id="691" r:id="rId17"/>
    <p:sldId id="700" r:id="rId18"/>
    <p:sldId id="677" r:id="rId19"/>
    <p:sldId id="678" r:id="rId20"/>
    <p:sldId id="679" r:id="rId21"/>
    <p:sldId id="701" r:id="rId22"/>
    <p:sldId id="646" r:id="rId23"/>
    <p:sldId id="647" r:id="rId24"/>
    <p:sldId id="655" r:id="rId25"/>
    <p:sldId id="648" r:id="rId26"/>
    <p:sldId id="658" r:id="rId27"/>
    <p:sldId id="659" r:id="rId28"/>
    <p:sldId id="680" r:id="rId29"/>
    <p:sldId id="683" r:id="rId30"/>
    <p:sldId id="639" r:id="rId31"/>
    <p:sldId id="640" r:id="rId32"/>
    <p:sldId id="685" r:id="rId33"/>
    <p:sldId id="681" r:id="rId34"/>
    <p:sldId id="692" r:id="rId35"/>
    <p:sldId id="693" r:id="rId36"/>
    <p:sldId id="702" r:id="rId37"/>
    <p:sldId id="703" r:id="rId38"/>
    <p:sldId id="694" r:id="rId39"/>
    <p:sldId id="696" r:id="rId40"/>
    <p:sldId id="69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7434"/>
    <a:srgbClr val="C87700"/>
    <a:srgbClr val="FF9900"/>
    <a:srgbClr val="9933FF"/>
    <a:srgbClr val="FF3300"/>
    <a:srgbClr val="D3CEFA"/>
    <a:srgbClr val="A6A6A6"/>
    <a:srgbClr val="797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3023" autoAdjust="0"/>
  </p:normalViewPr>
  <p:slideViewPr>
    <p:cSldViewPr>
      <p:cViewPr>
        <p:scale>
          <a:sx n="125" d="100"/>
          <a:sy n="125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EBDE49C-C362-4F0D-93BC-5AF81752F71A}" type="datetimeFigureOut">
              <a:rPr lang="en-US"/>
              <a:pPr/>
              <a:t>9/12/2024</a:t>
            </a:fld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9319CDB-4B0D-451C-96DD-4E2663DC1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45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Sindrome</a:t>
            </a:r>
            <a:r>
              <a:rPr lang="pt-BR" dirty="0"/>
              <a:t> complexa que não é de fácil definição.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Sindrome</a:t>
            </a:r>
            <a:r>
              <a:rPr lang="pt-BR" dirty="0"/>
              <a:t> complexa que não é de fácil definição.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Obviamente, não estamos ganhando a luta conta a sepse. Precisamos</a:t>
            </a:r>
            <a:r>
              <a:rPr lang="pt-BR" baseline="0" dirty="0"/>
              <a:t> entender melhor essa </a:t>
            </a:r>
            <a:r>
              <a:rPr lang="pt-BR" baseline="0" dirty="0" err="1"/>
              <a:t>sindrome</a:t>
            </a:r>
            <a:r>
              <a:rPr lang="pt-BR" baseline="0" dirty="0"/>
              <a:t>. Para isso, é preciso entender o contexto histórico. Começar na </a:t>
            </a:r>
            <a:r>
              <a:rPr lang="pt-BR" dirty="0"/>
              <a:t>Teoria dos germes...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Concluir slide falando que a melhor terapia</a:t>
            </a:r>
            <a:r>
              <a:rPr lang="pt-BR" baseline="0" dirty="0"/>
              <a:t> é o início rápido de </a:t>
            </a:r>
            <a:r>
              <a:rPr lang="pt-BR" baseline="0" dirty="0" err="1"/>
              <a:t>antibioticoterapia</a:t>
            </a:r>
            <a:r>
              <a:rPr lang="pt-BR" baseline="0" dirty="0"/>
              <a:t>. + suporte </a:t>
            </a:r>
            <a:r>
              <a:rPr lang="pt-BR" baseline="0" dirty="0" err="1"/>
              <a:t>cardiorespiratorio</a:t>
            </a:r>
            <a:r>
              <a:rPr lang="pt-BR" baseline="0" dirty="0"/>
              <a:t>. E para piorar... Próximo slide.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7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Inflamopatico</a:t>
            </a:r>
            <a:r>
              <a:rPr lang="en-US" dirty="0"/>
              <a:t>: low macrophage activation.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9CDB-4B0D-451C-96DD-4E2663DC1A8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84B59-A238-446C-B6EE-C8B732E0C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C6BA2-A8F2-418B-BE5C-37309F2E0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D2DE-E77A-41DB-9135-5867A4D2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62EC-0C11-46FA-8508-6D6C6B572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9C06-1E76-42AB-BC4D-876FF2A4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BDEAB-1492-480E-BD07-2058CCE33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BD87C-02F6-4D9C-93B0-1BB11D5BE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CB8E-D0E9-4593-884F-C09E7F47C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0597-DF49-464A-98C1-E035656E9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BA944-D6F8-40FE-9EF8-AA1CA9F6E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3478-FCA5-4EE8-8A7B-171A2B8FA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4B28E"/>
            </a:gs>
            <a:gs pos="50000">
              <a:srgbClr val="EBDFC7"/>
            </a:gs>
            <a:gs pos="100000">
              <a:srgbClr val="C4B28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60E33A-F00D-4970-AF60-88FBAEC3A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9940-9685-4333-AC89-42B7E8B73FB2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F3B33-9D63-473F-9C99-58EBFA3C5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br/url?sa=i&amp;source=images&amp;cd=&amp;cad=rja&amp;docid=CbfHAR4btfFkXM&amp;tbnid=pie6tyQnaVhQ7M:&amp;ved=0CAgQjRwwADgk&amp;url=http://www.nature.com/neuro/journal/v15/n5/fig_tab/nn.3086_F2.html&amp;ei=885ZUbfpC6PA4AOSxYHICQ&amp;psig=AFQjCNHfDWImIAXrQ9SqedQdEO9emIMOTA&amp;ust=1364926579256168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91625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SEPSE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7759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Definição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Causas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Fatores de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Imunopatologia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Terapias: </a:t>
            </a:r>
            <a:r>
              <a:rPr lang="pt-BR" sz="2800" dirty="0" err="1"/>
              <a:t>imunomodulação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9423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25B5-4B74-D681-0D79-B07895B65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6777407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7038F-F0A2-BFD6-BB69-8DA170A1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9" y="152400"/>
            <a:ext cx="8311181" cy="2182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7647E-ECB7-B37C-3622-1C34B66DD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9" y="2329630"/>
            <a:ext cx="3639058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9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16631-E740-2180-458B-0176BBBA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27805"/>
            <a:ext cx="8686800" cy="48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5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91625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SEPSE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7759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Definição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Causas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Fatores de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Imunopatologia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Terapias: </a:t>
            </a:r>
            <a:r>
              <a:rPr lang="pt-BR" sz="2800" dirty="0" err="1">
                <a:solidFill>
                  <a:schemeClr val="bg1">
                    <a:lumMod val="75000"/>
                  </a:schemeClr>
                </a:solidFill>
              </a:rPr>
              <a:t>imunomodulação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0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https://knoxvillehospital.org/wp-content/uploads/2017/11/Sepsis_Symptoms-740x410-1512075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5" y="990600"/>
            <a:ext cx="783930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4425" y="6248400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https://knoxvillehospital.org/do-you-know-about-sepsis/</a:t>
            </a:r>
          </a:p>
        </p:txBody>
      </p:sp>
    </p:spTree>
    <p:extLst>
      <p:ext uri="{BB962C8B-B14F-4D97-AF65-F5344CB8AC3E}">
        <p14:creationId xmlns:p14="http://schemas.microsoft.com/office/powerpoint/2010/main" val="4190969788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1D143-2EC5-4796-59B2-FE22997FB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32223" r="36667" b="24814"/>
          <a:stretch/>
        </p:blipFill>
        <p:spPr>
          <a:xfrm>
            <a:off x="457200" y="1143000"/>
            <a:ext cx="8397766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68FD5-3FDA-9208-A7B7-5375E7034F0F}"/>
              </a:ext>
            </a:extLst>
          </p:cNvPr>
          <p:cNvSpPr txBox="1"/>
          <p:nvPr/>
        </p:nvSpPr>
        <p:spPr>
          <a:xfrm>
            <a:off x="6781800" y="6477000"/>
            <a:ext cx="236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Int J Infect Dis 37: 80-85, 2015</a:t>
            </a:r>
          </a:p>
        </p:txBody>
      </p:sp>
    </p:spTree>
    <p:extLst>
      <p:ext uri="{BB962C8B-B14F-4D97-AF65-F5344CB8AC3E}">
        <p14:creationId xmlns:p14="http://schemas.microsoft.com/office/powerpoint/2010/main" val="171221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E1925-1894-2EB7-65E8-E84151AD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6629400" cy="1371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3BBE73-9A00-B7E6-2B93-1EB4B652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23" y="2895600"/>
            <a:ext cx="5229955" cy="24196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062DD6-8517-90C0-4F4F-A57C19DEBA24}"/>
              </a:ext>
            </a:extLst>
          </p:cNvPr>
          <p:cNvSpPr/>
          <p:nvPr/>
        </p:nvSpPr>
        <p:spPr>
          <a:xfrm>
            <a:off x="6172200" y="5105400"/>
            <a:ext cx="97667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1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91625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SEPSE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7759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Definição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Causas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Fatores de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Imunopatologia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Terapias: </a:t>
            </a:r>
            <a:r>
              <a:rPr lang="pt-BR" sz="2800" dirty="0" err="1">
                <a:solidFill>
                  <a:schemeClr val="bg1">
                    <a:lumMod val="75000"/>
                  </a:schemeClr>
                </a:solidFill>
              </a:rPr>
              <a:t>imunomodulação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2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A200A9-86FD-D5B2-3F0A-B12581C8B9A6}"/>
              </a:ext>
            </a:extLst>
          </p:cNvPr>
          <p:cNvSpPr txBox="1"/>
          <p:nvPr/>
        </p:nvSpPr>
        <p:spPr>
          <a:xfrm>
            <a:off x="6705600" y="6248400"/>
            <a:ext cx="297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Critical care 18: 608,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DDEEB-F682-AACC-F320-F0B9CAFE3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32222" r="49167" b="12963"/>
          <a:stretch/>
        </p:blipFill>
        <p:spPr>
          <a:xfrm>
            <a:off x="1958546" y="1066800"/>
            <a:ext cx="52269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9D8B5A-634C-9C61-AC20-6017D7046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00" t="27777" r="5833" b="25777"/>
          <a:stretch/>
        </p:blipFill>
        <p:spPr>
          <a:xfrm>
            <a:off x="1752600" y="1066800"/>
            <a:ext cx="5638800" cy="4017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04F6-BDFF-1777-AE47-018333EA3C9D}"/>
              </a:ext>
            </a:extLst>
          </p:cNvPr>
          <p:cNvSpPr txBox="1"/>
          <p:nvPr/>
        </p:nvSpPr>
        <p:spPr>
          <a:xfrm>
            <a:off x="5334000" y="6324600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Rev Bras Ter </a:t>
            </a:r>
            <a:r>
              <a:rPr lang="en-US" sz="1400" dirty="0" err="1"/>
              <a:t>Intensiva</a:t>
            </a:r>
            <a:r>
              <a:rPr lang="en-US" sz="1400" dirty="0"/>
              <a:t>. 2011; 23(3):297-303</a:t>
            </a:r>
          </a:p>
        </p:txBody>
      </p:sp>
    </p:spTree>
    <p:extLst>
      <p:ext uri="{BB962C8B-B14F-4D97-AF65-F5344CB8AC3E}">
        <p14:creationId xmlns:p14="http://schemas.microsoft.com/office/powerpoint/2010/main" val="414067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513D8-D144-0323-0817-5DEA448B5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00" t="21852" r="20833" b="44074"/>
          <a:stretch/>
        </p:blipFill>
        <p:spPr>
          <a:xfrm>
            <a:off x="1676400" y="1143000"/>
            <a:ext cx="6159611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347C4-E5A5-8E25-1400-26F2BF2379FB}"/>
              </a:ext>
            </a:extLst>
          </p:cNvPr>
          <p:cNvSpPr txBox="1"/>
          <p:nvPr/>
        </p:nvSpPr>
        <p:spPr>
          <a:xfrm>
            <a:off x="7239000" y="6400800"/>
            <a:ext cx="182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Crit Care 8: R291, 2004</a:t>
            </a:r>
          </a:p>
        </p:txBody>
      </p:sp>
    </p:spTree>
    <p:extLst>
      <p:ext uri="{BB962C8B-B14F-4D97-AF65-F5344CB8AC3E}">
        <p14:creationId xmlns:p14="http://schemas.microsoft.com/office/powerpoint/2010/main" val="13048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91625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SEPSE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7759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Definição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Causas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Fatores de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Imunopatologia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Terapias: </a:t>
            </a:r>
            <a:r>
              <a:rPr lang="pt-BR" sz="2800" dirty="0" err="1">
                <a:solidFill>
                  <a:schemeClr val="bg1">
                    <a:lumMod val="75000"/>
                  </a:schemeClr>
                </a:solidFill>
              </a:rPr>
              <a:t>imunomodulação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9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91625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SEPSE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7759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Definição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Causas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Fatores de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Imunopatologia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Terapias: </a:t>
            </a:r>
            <a:r>
              <a:rPr lang="pt-BR" sz="2800" dirty="0" err="1">
                <a:solidFill>
                  <a:schemeClr val="bg1">
                    <a:lumMod val="75000"/>
                  </a:schemeClr>
                </a:solidFill>
              </a:rPr>
              <a:t>imunomodulação</a:t>
            </a: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4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46002" y="1981200"/>
            <a:ext cx="7031198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848757" y="115669"/>
            <a:ext cx="73570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small" dirty="0" err="1">
                <a:solidFill>
                  <a:srgbClr val="A50021"/>
                </a:solidFill>
              </a:rPr>
              <a:t>Desvendando</a:t>
            </a:r>
            <a:r>
              <a:rPr lang="en-US" sz="3200" b="1" cap="small" dirty="0">
                <a:solidFill>
                  <a:srgbClr val="A50021"/>
                </a:solidFill>
              </a:rPr>
              <a:t> a </a:t>
            </a:r>
            <a:r>
              <a:rPr lang="en-US" sz="3200" b="1" cap="small" dirty="0" err="1">
                <a:solidFill>
                  <a:srgbClr val="A50021"/>
                </a:solidFill>
              </a:rPr>
              <a:t>Patogênese</a:t>
            </a:r>
            <a:r>
              <a:rPr lang="en-US" sz="3200" b="1" cap="small" dirty="0">
                <a:solidFill>
                  <a:srgbClr val="A50021"/>
                </a:solidFill>
              </a:rPr>
              <a:t> da </a:t>
            </a:r>
            <a:r>
              <a:rPr lang="en-US" sz="3200" b="1" cap="small" dirty="0" err="1">
                <a:solidFill>
                  <a:srgbClr val="A50021"/>
                </a:solidFill>
              </a:rPr>
              <a:t>Sepse</a:t>
            </a:r>
            <a:endParaRPr lang="en-US" sz="3200" b="1" cap="small" dirty="0">
              <a:solidFill>
                <a:srgbClr val="A50021"/>
              </a:solidFill>
            </a:endParaRPr>
          </a:p>
          <a:p>
            <a:pPr algn="ctr"/>
            <a:r>
              <a:rPr lang="en-US" sz="2800" b="1" dirty="0" err="1">
                <a:solidFill>
                  <a:srgbClr val="A50021"/>
                </a:solidFill>
              </a:rPr>
              <a:t>Mudanças</a:t>
            </a:r>
            <a:r>
              <a:rPr lang="en-US" sz="2800" b="1" dirty="0">
                <a:solidFill>
                  <a:srgbClr val="A50021"/>
                </a:solidFill>
              </a:rPr>
              <a:t> de </a:t>
            </a:r>
            <a:r>
              <a:rPr lang="en-US" sz="2800" b="1" dirty="0" err="1">
                <a:solidFill>
                  <a:srgbClr val="A50021"/>
                </a:solidFill>
              </a:rPr>
              <a:t>rumo</a:t>
            </a:r>
            <a:r>
              <a:rPr lang="en-US" sz="2800" b="1" dirty="0">
                <a:solidFill>
                  <a:srgbClr val="A50021"/>
                </a:solidFill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6706" y="2070378"/>
            <a:ext cx="1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Microorganismos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5391849" y="207037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Desarranjos fisiológicos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79602" y="225504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0422" y="2070378"/>
            <a:ext cx="96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Toxinas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60754" y="2255044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1242" y="1509712"/>
            <a:ext cx="417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33CC"/>
                </a:solidFill>
              </a:rPr>
              <a:t>Até 1980... Teoria dos germes.</a:t>
            </a:r>
          </a:p>
        </p:txBody>
      </p:sp>
      <p:pic>
        <p:nvPicPr>
          <p:cNvPr id="336898" name="Picture 2" descr="https://upload.wikimedia.org/wikipedia/commons/thumb/7/72/Titian_Girolamo_Fracastoro.jpg/220px-Titian_Girolamo_Fracast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" y="3429000"/>
            <a:ext cx="2095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2940" y="5853112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 err="1"/>
              <a:t>Girolamo</a:t>
            </a:r>
            <a:r>
              <a:rPr lang="pt-BR" sz="1600" dirty="0"/>
              <a:t> </a:t>
            </a:r>
            <a:r>
              <a:rPr lang="pt-BR" sz="1600" dirty="0" err="1"/>
              <a:t>Fracastoro</a:t>
            </a:r>
            <a:endParaRPr lang="pt-BR" sz="1600" dirty="0"/>
          </a:p>
          <a:p>
            <a:pPr algn="ctr"/>
            <a:r>
              <a:rPr lang="pt-BR" sz="1600" dirty="0"/>
              <a:t>1476-1553</a:t>
            </a:r>
          </a:p>
        </p:txBody>
      </p:sp>
      <p:sp>
        <p:nvSpPr>
          <p:cNvPr id="13" name="AutoShape 4" descr="Image result for Louis Paste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6902" name="Picture 6" descr="http://a2.files.biography.com/image/upload/c_fill,cs_srgb,dpr_1.0,g_face,h_300,q_80,w_300/MTE5NTU2MzE2MzM5NTM3ND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13" y="3429000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67221" y="5867400"/>
            <a:ext cx="1438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/>
              <a:t>Louis Pasteur</a:t>
            </a:r>
          </a:p>
          <a:p>
            <a:pPr algn="ctr"/>
            <a:r>
              <a:rPr lang="pt-BR" sz="1600" dirty="0"/>
              <a:t>1822-1895</a:t>
            </a:r>
          </a:p>
        </p:txBody>
      </p:sp>
      <p:pic>
        <p:nvPicPr>
          <p:cNvPr id="336904" name="Picture 8" descr="Robert Koch B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2"/>
          <a:stretch/>
        </p:blipFill>
        <p:spPr bwMode="auto">
          <a:xfrm>
            <a:off x="6591300" y="3435636"/>
            <a:ext cx="2095500" cy="238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982460" y="5871149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/>
              <a:t>Robert Koch</a:t>
            </a:r>
          </a:p>
          <a:p>
            <a:pPr algn="ctr"/>
            <a:r>
              <a:rPr lang="pt-BR" sz="1600" dirty="0"/>
              <a:t>1843-1910</a:t>
            </a:r>
          </a:p>
        </p:txBody>
      </p:sp>
    </p:spTree>
    <p:extLst>
      <p:ext uri="{BB962C8B-B14F-4D97-AF65-F5344CB8AC3E}">
        <p14:creationId xmlns:p14="http://schemas.microsoft.com/office/powerpoint/2010/main" val="2468540823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9338" y="1995488"/>
            <a:ext cx="7335998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848757" y="115669"/>
            <a:ext cx="73570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small" dirty="0" err="1">
                <a:solidFill>
                  <a:srgbClr val="A50021"/>
                </a:solidFill>
              </a:rPr>
              <a:t>Desvendando</a:t>
            </a:r>
            <a:r>
              <a:rPr lang="en-US" sz="3200" b="1" cap="small" dirty="0">
                <a:solidFill>
                  <a:srgbClr val="A50021"/>
                </a:solidFill>
              </a:rPr>
              <a:t> a </a:t>
            </a:r>
            <a:r>
              <a:rPr lang="en-US" sz="3200" b="1" cap="small" dirty="0" err="1">
                <a:solidFill>
                  <a:srgbClr val="A50021"/>
                </a:solidFill>
              </a:rPr>
              <a:t>Patogênese</a:t>
            </a:r>
            <a:r>
              <a:rPr lang="en-US" sz="3200" b="1" cap="small" dirty="0">
                <a:solidFill>
                  <a:srgbClr val="A50021"/>
                </a:solidFill>
              </a:rPr>
              <a:t> da </a:t>
            </a:r>
            <a:r>
              <a:rPr lang="en-US" sz="3200" b="1" cap="small" dirty="0" err="1">
                <a:solidFill>
                  <a:srgbClr val="A50021"/>
                </a:solidFill>
              </a:rPr>
              <a:t>Sepse</a:t>
            </a:r>
            <a:endParaRPr lang="en-US" sz="3200" b="1" cap="small" dirty="0">
              <a:solidFill>
                <a:srgbClr val="A50021"/>
              </a:solidFill>
            </a:endParaRPr>
          </a:p>
          <a:p>
            <a:pPr algn="ctr"/>
            <a:r>
              <a:rPr lang="en-US" sz="2800" b="1" dirty="0" err="1">
                <a:solidFill>
                  <a:srgbClr val="A50021"/>
                </a:solidFill>
              </a:rPr>
              <a:t>Mudanças</a:t>
            </a:r>
            <a:r>
              <a:rPr lang="en-US" sz="2800" b="1" dirty="0">
                <a:solidFill>
                  <a:srgbClr val="A50021"/>
                </a:solidFill>
              </a:rPr>
              <a:t> de </a:t>
            </a:r>
            <a:r>
              <a:rPr lang="en-US" sz="2800" b="1" dirty="0" err="1">
                <a:solidFill>
                  <a:srgbClr val="A50021"/>
                </a:solidFill>
              </a:rPr>
              <a:t>rumo</a:t>
            </a:r>
            <a:r>
              <a:rPr lang="en-US" sz="2800" b="1" dirty="0">
                <a:solidFill>
                  <a:srgbClr val="A50021"/>
                </a:solidFill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242" y="1509712"/>
            <a:ext cx="513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33CC"/>
                </a:solidFill>
              </a:rPr>
              <a:t>1980-2010... A “culpa” é da inflamação.</a:t>
            </a:r>
          </a:p>
        </p:txBody>
      </p:sp>
      <p:sp>
        <p:nvSpPr>
          <p:cNvPr id="13" name="AutoShape 4" descr="Image result for Louis Paste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36004" y="1893148"/>
            <a:ext cx="7245996" cy="1154852"/>
            <a:chOff x="480634" y="2648436"/>
            <a:chExt cx="7245996" cy="1154852"/>
          </a:xfrm>
        </p:grpSpPr>
        <p:grpSp>
          <p:nvGrpSpPr>
            <p:cNvPr id="28" name="Group 27"/>
            <p:cNvGrpSpPr/>
            <p:nvPr/>
          </p:nvGrpSpPr>
          <p:grpSpPr>
            <a:xfrm>
              <a:off x="2379770" y="2648436"/>
              <a:ext cx="852101" cy="852101"/>
              <a:chOff x="3026469" y="1988830"/>
              <a:chExt cx="852101" cy="85210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3116343" y="2676329"/>
                <a:ext cx="79919" cy="79919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Arc 29"/>
              <p:cNvSpPr/>
              <p:nvPr/>
            </p:nvSpPr>
            <p:spPr>
              <a:xfrm rot="19705057" flipH="1" flipV="1">
                <a:off x="3026469" y="1988830"/>
                <a:ext cx="852101" cy="852101"/>
              </a:xfrm>
              <a:prstGeom prst="arc">
                <a:avLst>
                  <a:gd name="adj1" fmla="val 15600745"/>
                  <a:gd name="adj2" fmla="val 2067289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80634" y="2951187"/>
              <a:ext cx="7245996" cy="852101"/>
              <a:chOff x="480634" y="2951187"/>
              <a:chExt cx="7245996" cy="85210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156594" y="3041104"/>
                <a:ext cx="1220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Inflamação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0634" y="3012354"/>
                <a:ext cx="1805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err="1"/>
                  <a:t>Microorganismos</a:t>
                </a:r>
                <a:endParaRPr lang="pt-BR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105400" y="3012354"/>
                <a:ext cx="2621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Desarranjos fisiológicos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500560" y="3192571"/>
                <a:ext cx="457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" name="Arc 30"/>
              <p:cNvSpPr/>
              <p:nvPr/>
            </p:nvSpPr>
            <p:spPr>
              <a:xfrm rot="19705057">
                <a:off x="2344378" y="2951187"/>
                <a:ext cx="852101" cy="852101"/>
              </a:xfrm>
              <a:prstGeom prst="arc">
                <a:avLst>
                  <a:gd name="adj1" fmla="val 15600745"/>
                  <a:gd name="adj2" fmla="val 20672899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3811964" y="3733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“Endotoxin stimulation of macrophages evokes production of </a:t>
            </a:r>
            <a:r>
              <a:rPr lang="en-US" dirty="0" err="1"/>
              <a:t>cachectin</a:t>
            </a:r>
            <a:r>
              <a:rPr lang="en-US" dirty="0"/>
              <a:t> (</a:t>
            </a:r>
            <a:r>
              <a:rPr lang="en-US" dirty="0" err="1"/>
              <a:t>TNF</a:t>
            </a:r>
            <a:r>
              <a:rPr lang="en-US" dirty="0"/>
              <a:t>), a protein that has been implicated as a mediator of the lethal effects of endotoxemia.”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“Anti-</a:t>
            </a:r>
            <a:r>
              <a:rPr lang="en-US" dirty="0" err="1"/>
              <a:t>cachectin</a:t>
            </a:r>
            <a:r>
              <a:rPr lang="en-US" dirty="0"/>
              <a:t>/</a:t>
            </a:r>
            <a:r>
              <a:rPr lang="en-US" dirty="0" err="1"/>
              <a:t>TNF</a:t>
            </a:r>
            <a:r>
              <a:rPr lang="en-US" dirty="0"/>
              <a:t> monoclonal antibodies prevent septic shock during lethal </a:t>
            </a:r>
            <a:r>
              <a:rPr lang="en-US" dirty="0" err="1"/>
              <a:t>bacteraemia</a:t>
            </a:r>
            <a:r>
              <a:rPr lang="en-US" dirty="0"/>
              <a:t>.”</a:t>
            </a:r>
            <a:endParaRPr lang="pt-BR" dirty="0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47" y="3657024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4" name="Picture 4" descr="https://i1.rgstatic.net/i/profile/72e7e521fbff0a414e_l_ade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87" y="5143935"/>
            <a:ext cx="1304489" cy="130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70690" y="4257099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Anthony</a:t>
            </a:r>
          </a:p>
          <a:p>
            <a:r>
              <a:rPr lang="pt-BR" sz="1600" dirty="0" err="1"/>
              <a:t>Cerami</a:t>
            </a:r>
            <a:endParaRPr lang="pt-BR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246043" y="5877937"/>
            <a:ext cx="803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dirty="0"/>
              <a:t>Kevin</a:t>
            </a:r>
          </a:p>
          <a:p>
            <a:pPr algn="r"/>
            <a:r>
              <a:rPr lang="pt-BR" sz="1600" dirty="0" err="1"/>
              <a:t>Tracey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90754059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29426" r="50000" b="38542"/>
          <a:stretch/>
        </p:blipFill>
        <p:spPr bwMode="auto">
          <a:xfrm>
            <a:off x="596900" y="1257300"/>
            <a:ext cx="4214438" cy="177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8646" r="4174" b="62760"/>
          <a:stretch/>
        </p:blipFill>
        <p:spPr bwMode="auto">
          <a:xfrm>
            <a:off x="596900" y="723900"/>
            <a:ext cx="763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0" t="36459" r="6369" b="35417"/>
          <a:stretch/>
        </p:blipFill>
        <p:spPr bwMode="auto">
          <a:xfrm>
            <a:off x="304800" y="3860977"/>
            <a:ext cx="4724400" cy="17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23701" r="53221" b="8333"/>
          <a:stretch/>
        </p:blipFill>
        <p:spPr bwMode="auto">
          <a:xfrm>
            <a:off x="5257800" y="1403730"/>
            <a:ext cx="3691189" cy="456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8600" y="160020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Anti-TNF</a:t>
            </a:r>
            <a:endParaRPr lang="pt-B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734300" y="405130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/>
              <a:t>Anti-TNF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36151847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 descr="Image result for Louis Paste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3382919" y="455474"/>
            <a:ext cx="5075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“More than 100 randomized clinical trials have tested the hypothesis that blocking the inflammatory response to infection can improve survival. With one short-lived exception (protein C), none of these has resulted in new treatments.”</a:t>
            </a:r>
            <a:endParaRPr lang="pt-BR" dirty="0"/>
          </a:p>
        </p:txBody>
      </p:sp>
      <p:sp>
        <p:nvSpPr>
          <p:cNvPr id="6" name="Rectangle 5"/>
          <p:cNvSpPr/>
          <p:nvPr/>
        </p:nvSpPr>
        <p:spPr>
          <a:xfrm>
            <a:off x="6172200" y="6434136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Trends </a:t>
            </a:r>
            <a:r>
              <a:rPr lang="en-US" sz="1600" dirty="0" err="1"/>
              <a:t>Mol</a:t>
            </a:r>
            <a:r>
              <a:rPr lang="en-US" sz="1600" dirty="0"/>
              <a:t> Med 20: 195, 2014</a:t>
            </a:r>
            <a:endParaRPr lang="pt-BR" sz="1600" dirty="0"/>
          </a:p>
        </p:txBody>
      </p:sp>
      <p:pic>
        <p:nvPicPr>
          <p:cNvPr id="338948" name="Picture 4" descr="Image of John Marsh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8" t="9749" r="2018" b="23747"/>
          <a:stretch/>
        </p:blipFill>
        <p:spPr bwMode="auto">
          <a:xfrm>
            <a:off x="1106258" y="455474"/>
            <a:ext cx="1980444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9228" y="2273300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John Marshall </a:t>
            </a:r>
            <a:endParaRPr lang="pt-BR" sz="1600" dirty="0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356516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638518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8757" y="115669"/>
            <a:ext cx="73570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small" dirty="0" err="1">
                <a:solidFill>
                  <a:srgbClr val="A50021"/>
                </a:solidFill>
              </a:rPr>
              <a:t>Desvendando</a:t>
            </a:r>
            <a:r>
              <a:rPr lang="en-US" sz="3200" b="1" cap="small" dirty="0">
                <a:solidFill>
                  <a:srgbClr val="A50021"/>
                </a:solidFill>
              </a:rPr>
              <a:t> a </a:t>
            </a:r>
            <a:r>
              <a:rPr lang="en-US" sz="3200" b="1" cap="small" dirty="0" err="1">
                <a:solidFill>
                  <a:srgbClr val="A50021"/>
                </a:solidFill>
              </a:rPr>
              <a:t>Patogênese</a:t>
            </a:r>
            <a:r>
              <a:rPr lang="en-US" sz="3200" b="1" cap="small" dirty="0">
                <a:solidFill>
                  <a:srgbClr val="A50021"/>
                </a:solidFill>
              </a:rPr>
              <a:t> da </a:t>
            </a:r>
            <a:r>
              <a:rPr lang="en-US" sz="3200" b="1" cap="small" dirty="0" err="1">
                <a:solidFill>
                  <a:srgbClr val="A50021"/>
                </a:solidFill>
              </a:rPr>
              <a:t>Sepse</a:t>
            </a:r>
            <a:endParaRPr lang="en-US" sz="3200" b="1" cap="small" dirty="0">
              <a:solidFill>
                <a:srgbClr val="A50021"/>
              </a:solidFill>
            </a:endParaRPr>
          </a:p>
          <a:p>
            <a:pPr algn="ctr"/>
            <a:r>
              <a:rPr lang="en-US" sz="2800" b="1" dirty="0" err="1">
                <a:solidFill>
                  <a:srgbClr val="A50021"/>
                </a:solidFill>
              </a:rPr>
              <a:t>Mudanças</a:t>
            </a:r>
            <a:r>
              <a:rPr lang="en-US" sz="2800" b="1" dirty="0">
                <a:solidFill>
                  <a:srgbClr val="A50021"/>
                </a:solidFill>
              </a:rPr>
              <a:t> de </a:t>
            </a:r>
            <a:r>
              <a:rPr lang="en-US" sz="2800" b="1" dirty="0" err="1">
                <a:solidFill>
                  <a:srgbClr val="A50021"/>
                </a:solidFill>
              </a:rPr>
              <a:t>rumo</a:t>
            </a:r>
            <a:r>
              <a:rPr lang="en-US" sz="2800" b="1" dirty="0">
                <a:solidFill>
                  <a:srgbClr val="A50021"/>
                </a:solidFill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1242" y="1509712"/>
            <a:ext cx="581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33CC"/>
                </a:solidFill>
              </a:rPr>
              <a:t>2010-presente... O sistema imune precisa de ajuda.</a:t>
            </a:r>
          </a:p>
        </p:txBody>
      </p:sp>
      <p:sp>
        <p:nvSpPr>
          <p:cNvPr id="13" name="AutoShape 4" descr="Image result for Louis Paste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98700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6244631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Clinical and Experimental Immunology, 154: 87–97, 2008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71207771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3" y="76200"/>
            <a:ext cx="7835900" cy="1295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rgbClr val="C00000"/>
                </a:solidFill>
              </a:rPr>
              <a:t>Migração de neutrófilos &amp; sepse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6264" y="6336632"/>
            <a:ext cx="29129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Medicine, 16: 708, 2010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33" y="827993"/>
            <a:ext cx="5967467" cy="54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46047"/>
      </p:ext>
    </p:extLst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FBBDE-DC31-19A5-515B-685BB9955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30741" r="60834" b="21852"/>
          <a:stretch/>
        </p:blipFill>
        <p:spPr>
          <a:xfrm>
            <a:off x="1600200" y="1051560"/>
            <a:ext cx="59436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1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FBBDE-DC31-19A5-515B-685BB9955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30741" r="60834" b="21852"/>
          <a:stretch/>
        </p:blipFill>
        <p:spPr>
          <a:xfrm>
            <a:off x="1600200" y="1051560"/>
            <a:ext cx="5943600" cy="47548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D686BD-6351-9184-1667-03D8AFB7E84A}"/>
              </a:ext>
            </a:extLst>
          </p:cNvPr>
          <p:cNvSpPr/>
          <p:nvPr/>
        </p:nvSpPr>
        <p:spPr>
          <a:xfrm>
            <a:off x="2362200" y="1295400"/>
            <a:ext cx="2209800" cy="4038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228189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Reconhecimento </a:t>
            </a:r>
          </a:p>
          <a:p>
            <a:pPr algn="ctr"/>
            <a:r>
              <a:rPr lang="pt-BR" dirty="0"/>
              <a:t>do patógeno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94814" y="2017931"/>
            <a:ext cx="1" cy="344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7924" y="247786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Recrutamento</a:t>
            </a:r>
          </a:p>
          <a:p>
            <a:pPr algn="ctr"/>
            <a:r>
              <a:rPr lang="pt-BR" dirty="0"/>
              <a:t>de leucócitos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136" y="304800"/>
            <a:ext cx="475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CICLO VIRTUOSO VS. VICIOSO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94814" y="3221891"/>
            <a:ext cx="1" cy="344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4868" y="362086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Mecanismos</a:t>
            </a:r>
          </a:p>
          <a:p>
            <a:pPr algn="ctr"/>
            <a:r>
              <a:rPr lang="pt-BR" dirty="0"/>
              <a:t>efetores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133600" y="3459480"/>
            <a:ext cx="402896" cy="990600"/>
          </a:xfrm>
          <a:prstGeom prst="rightArrow">
            <a:avLst/>
          </a:prstGeom>
          <a:solidFill>
            <a:srgbClr val="A6A6A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7" name="Elbow Connector 26"/>
          <p:cNvCxnSpPr/>
          <p:nvPr/>
        </p:nvCxnSpPr>
        <p:spPr>
          <a:xfrm flipV="1">
            <a:off x="2834640" y="3535680"/>
            <a:ext cx="762000" cy="381001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2834640" y="4069081"/>
            <a:ext cx="762000" cy="609599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9750828">
            <a:off x="2605559" y="273965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Dano </a:t>
            </a:r>
          </a:p>
          <a:p>
            <a:r>
              <a:rPr lang="pt-BR" dirty="0">
                <a:solidFill>
                  <a:srgbClr val="FF0000"/>
                </a:solidFill>
              </a:rPr>
              <a:t>colateral</a:t>
            </a:r>
          </a:p>
        </p:txBody>
      </p:sp>
      <p:sp>
        <p:nvSpPr>
          <p:cNvPr id="36" name="TextBox 35"/>
          <p:cNvSpPr txBox="1"/>
          <p:nvPr/>
        </p:nvSpPr>
        <p:spPr>
          <a:xfrm rot="1966185">
            <a:off x="2458439" y="4814243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n>
                  <a:solidFill>
                    <a:srgbClr val="0000CC"/>
                  </a:solidFill>
                </a:ln>
              </a:rPr>
              <a:t>Carga do </a:t>
            </a:r>
          </a:p>
          <a:p>
            <a:r>
              <a:rPr lang="pt-BR" dirty="0">
                <a:ln>
                  <a:solidFill>
                    <a:srgbClr val="0000CC"/>
                  </a:solidFill>
                </a:ln>
              </a:rPr>
              <a:t>patógeno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251470" y="1154668"/>
            <a:ext cx="5663687" cy="5249704"/>
            <a:chOff x="3251470" y="1154668"/>
            <a:chExt cx="5663687" cy="524970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378335" y="1676400"/>
              <a:ext cx="530846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51470" y="5897880"/>
              <a:ext cx="543533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101840" y="6035040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Fim da infecção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01839" y="1154668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Dano aceitável</a:t>
              </a:r>
            </a:p>
          </p:txBody>
        </p:sp>
      </p:grpSp>
      <p:cxnSp>
        <p:nvCxnSpPr>
          <p:cNvPr id="44" name="Elbow Connector 43"/>
          <p:cNvCxnSpPr/>
          <p:nvPr/>
        </p:nvCxnSpPr>
        <p:spPr>
          <a:xfrm flipV="1">
            <a:off x="3550920" y="3153311"/>
            <a:ext cx="762000" cy="381001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3581400" y="4678680"/>
            <a:ext cx="762000" cy="609599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4305300" y="2769185"/>
            <a:ext cx="762000" cy="381001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4305300" y="5288281"/>
            <a:ext cx="762000" cy="609599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10800000">
            <a:off x="5067300" y="1551353"/>
            <a:ext cx="3162300" cy="2403425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893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/>
      <p:bldP spid="36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31948" y="272534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small" dirty="0" err="1">
                <a:solidFill>
                  <a:srgbClr val="A50021"/>
                </a:solidFill>
              </a:rPr>
              <a:t>Sepse</a:t>
            </a:r>
            <a:endParaRPr lang="en-US" sz="3600" b="1" cap="small" dirty="0">
              <a:solidFill>
                <a:srgbClr val="A5002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AE0FA1-63E1-C7FB-74B9-9FE9EAC67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20317" b="18476"/>
          <a:stretch/>
        </p:blipFill>
        <p:spPr>
          <a:xfrm>
            <a:off x="1219200" y="1414567"/>
            <a:ext cx="5139964" cy="2700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7CF15-5E2A-42F0-80F5-D614989440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35838" r="29622" b="53845"/>
          <a:stretch/>
        </p:blipFill>
        <p:spPr>
          <a:xfrm>
            <a:off x="3886200" y="3886200"/>
            <a:ext cx="4334386" cy="22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59148"/>
      </p:ext>
    </p:extLst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228189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Reconhecimento </a:t>
            </a:r>
          </a:p>
          <a:p>
            <a:pPr algn="ctr"/>
            <a:r>
              <a:rPr lang="pt-BR" dirty="0"/>
              <a:t>do patógeno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94814" y="2017931"/>
            <a:ext cx="1" cy="344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7924" y="247786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Recrutamento</a:t>
            </a:r>
          </a:p>
          <a:p>
            <a:pPr algn="ctr"/>
            <a:r>
              <a:rPr lang="pt-BR" dirty="0"/>
              <a:t>de leucócitos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3136" y="304800"/>
            <a:ext cx="475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C00000"/>
                </a:solidFill>
              </a:rPr>
              <a:t>CICLO VIRTUOSO VS. VICIOSO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294814" y="3221891"/>
            <a:ext cx="1" cy="3442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4868" y="362086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Mecanismos</a:t>
            </a:r>
          </a:p>
          <a:p>
            <a:pPr algn="ctr"/>
            <a:r>
              <a:rPr lang="pt-BR" dirty="0"/>
              <a:t>efetores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133600" y="3459480"/>
            <a:ext cx="402896" cy="990600"/>
          </a:xfrm>
          <a:prstGeom prst="rightArrow">
            <a:avLst/>
          </a:prstGeom>
          <a:solidFill>
            <a:srgbClr val="A6A6A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7" name="Elbow Connector 26"/>
          <p:cNvCxnSpPr/>
          <p:nvPr/>
        </p:nvCxnSpPr>
        <p:spPr>
          <a:xfrm>
            <a:off x="2834640" y="4076700"/>
            <a:ext cx="746760" cy="190500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4250768" y="2082800"/>
            <a:ext cx="762000" cy="609599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9750828">
            <a:off x="2520590" y="261265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Dano </a:t>
            </a:r>
          </a:p>
          <a:p>
            <a:r>
              <a:rPr lang="pt-BR" dirty="0">
                <a:solidFill>
                  <a:srgbClr val="FF0000"/>
                </a:solidFill>
              </a:rPr>
              <a:t>colateral</a:t>
            </a:r>
          </a:p>
        </p:txBody>
      </p:sp>
      <p:sp>
        <p:nvSpPr>
          <p:cNvPr id="36" name="TextBox 35"/>
          <p:cNvSpPr txBox="1"/>
          <p:nvPr/>
        </p:nvSpPr>
        <p:spPr>
          <a:xfrm rot="1966185">
            <a:off x="2509239" y="4501823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n>
                  <a:solidFill>
                    <a:srgbClr val="0000CC"/>
                  </a:solidFill>
                </a:ln>
              </a:rPr>
              <a:t>Carga do </a:t>
            </a:r>
          </a:p>
          <a:p>
            <a:r>
              <a:rPr lang="pt-BR" dirty="0">
                <a:ln>
                  <a:solidFill>
                    <a:srgbClr val="0000CC"/>
                  </a:solidFill>
                </a:ln>
              </a:rPr>
              <a:t>patógeno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51470" y="1154668"/>
            <a:ext cx="5663687" cy="5249704"/>
            <a:chOff x="3251470" y="1154668"/>
            <a:chExt cx="5663687" cy="524970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378335" y="1676400"/>
              <a:ext cx="530846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51470" y="5897880"/>
              <a:ext cx="543533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101840" y="6035040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Fim da infecção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01839" y="1154668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Dano aceitável</a:t>
              </a:r>
            </a:p>
          </p:txBody>
        </p:sp>
      </p:grpSp>
      <p:cxnSp>
        <p:nvCxnSpPr>
          <p:cNvPr id="46" name="Elbow Connector 45"/>
          <p:cNvCxnSpPr/>
          <p:nvPr/>
        </p:nvCxnSpPr>
        <p:spPr>
          <a:xfrm flipV="1">
            <a:off x="3553460" y="2696646"/>
            <a:ext cx="762000" cy="609599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flipV="1">
            <a:off x="2834640" y="3306245"/>
            <a:ext cx="762000" cy="609599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3568700" y="4272280"/>
            <a:ext cx="746760" cy="190500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4267200" y="4462780"/>
            <a:ext cx="746760" cy="190500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4889500" y="1473200"/>
            <a:ext cx="762000" cy="609599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flipV="1">
            <a:off x="5549900" y="863600"/>
            <a:ext cx="762000" cy="609599"/>
          </a:xfrm>
          <a:prstGeom prst="bentConnector3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4991100" y="4648200"/>
            <a:ext cx="746760" cy="12700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5737860" y="4451092"/>
            <a:ext cx="746760" cy="209808"/>
          </a:xfrm>
          <a:prstGeom prst="bentConnector3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ADB26C-3903-AC5E-54E9-D3DC046CEA65}"/>
              </a:ext>
            </a:extLst>
          </p:cNvPr>
          <p:cNvSpPr txBox="1"/>
          <p:nvPr/>
        </p:nvSpPr>
        <p:spPr>
          <a:xfrm>
            <a:off x="5594350" y="2687714"/>
            <a:ext cx="28321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Mas </a:t>
            </a:r>
            <a:r>
              <a:rPr lang="en-US" dirty="0" err="1"/>
              <a:t>nem</a:t>
            </a:r>
            <a:r>
              <a:rPr lang="en-US" dirty="0"/>
              <a:t> tudo que </a:t>
            </a:r>
            <a:r>
              <a:rPr lang="en-US" dirty="0" err="1"/>
              <a:t>acontece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sepse</a:t>
            </a:r>
            <a:r>
              <a:rPr lang="en-US" dirty="0"/>
              <a:t> é </a:t>
            </a:r>
            <a:r>
              <a:rPr lang="en-US" dirty="0" err="1"/>
              <a:t>disfunção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2362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/>
      <p:bldP spid="36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FBBDE-DC31-19A5-515B-685BB9955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30741" r="60834" b="21852"/>
          <a:stretch/>
        </p:blipFill>
        <p:spPr>
          <a:xfrm>
            <a:off x="1600200" y="1051560"/>
            <a:ext cx="5943600" cy="47548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D686BD-6351-9184-1667-03D8AFB7E84A}"/>
              </a:ext>
            </a:extLst>
          </p:cNvPr>
          <p:cNvSpPr/>
          <p:nvPr/>
        </p:nvSpPr>
        <p:spPr>
          <a:xfrm>
            <a:off x="5029200" y="1295400"/>
            <a:ext cx="2209800" cy="4038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6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2B06E-FBB5-B45D-936D-A044CEC4B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15926" r="25000" b="26297"/>
          <a:stretch/>
        </p:blipFill>
        <p:spPr>
          <a:xfrm>
            <a:off x="274515" y="1409700"/>
            <a:ext cx="85949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96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9413CF-22F0-BF13-CDCF-ED8C0F8F5771}"/>
              </a:ext>
            </a:extLst>
          </p:cNvPr>
          <p:cNvSpPr txBox="1"/>
          <p:nvPr/>
        </p:nvSpPr>
        <p:spPr>
          <a:xfrm>
            <a:off x="3180176" y="228600"/>
            <a:ext cx="27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MULTIPLE ENDOTYPES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09259-DC47-0706-A5E0-12214A6FFE88}"/>
              </a:ext>
            </a:extLst>
          </p:cNvPr>
          <p:cNvSpPr txBox="1"/>
          <p:nvPr/>
        </p:nvSpPr>
        <p:spPr>
          <a:xfrm>
            <a:off x="1219200" y="4038600"/>
            <a:ext cx="7175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3300"/>
                </a:solidFill>
              </a:rPr>
              <a:t>Neutrophilic-Suppressive (NPS): neutrophil activation and immune suppression. </a:t>
            </a:r>
          </a:p>
          <a:p>
            <a:r>
              <a:rPr lang="en-US" sz="1600" dirty="0">
                <a:solidFill>
                  <a:srgbClr val="9933FF"/>
                </a:solidFill>
              </a:rPr>
              <a:t>Inflammatory (INF) increased pro-inflammatory response.</a:t>
            </a:r>
          </a:p>
          <a:p>
            <a:r>
              <a:rPr lang="en-US" sz="1600" dirty="0">
                <a:solidFill>
                  <a:srgbClr val="C87700"/>
                </a:solidFill>
              </a:rPr>
              <a:t>Innate Host </a:t>
            </a:r>
            <a:r>
              <a:rPr lang="en-US" sz="1600" dirty="0" err="1">
                <a:solidFill>
                  <a:srgbClr val="C87700"/>
                </a:solidFill>
              </a:rPr>
              <a:t>Defence</a:t>
            </a:r>
            <a:r>
              <a:rPr lang="en-US" sz="1600" dirty="0">
                <a:solidFill>
                  <a:srgbClr val="C87700"/>
                </a:solidFill>
              </a:rPr>
              <a:t> (IHD): high interleukin and interferon (type 2) signaling</a:t>
            </a:r>
          </a:p>
          <a:p>
            <a:r>
              <a:rPr lang="en-US" sz="1600" dirty="0">
                <a:solidFill>
                  <a:srgbClr val="007434"/>
                </a:solidFill>
              </a:rPr>
              <a:t>Interferon (IFN): high interferon IFN type 1 signaling.</a:t>
            </a:r>
          </a:p>
          <a:p>
            <a:r>
              <a:rPr lang="en-US" sz="1600" dirty="0">
                <a:solidFill>
                  <a:srgbClr val="0000CC"/>
                </a:solidFill>
              </a:rPr>
              <a:t>Adaptive (ADA): High expression of genes related to adaptive immunity.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C1E1D-EFC0-9885-AA4B-A329B352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7" y="838200"/>
            <a:ext cx="7899904" cy="2819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E0745D-FE3C-F590-F0CA-83DFFD7084E2}"/>
              </a:ext>
            </a:extLst>
          </p:cNvPr>
          <p:cNvSpPr txBox="1"/>
          <p:nvPr/>
        </p:nvSpPr>
        <p:spPr>
          <a:xfrm>
            <a:off x="5963823" y="6297239"/>
            <a:ext cx="381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EBioMedicine</a:t>
            </a:r>
            <a:r>
              <a:rPr lang="en-US" sz="1400" dirty="0"/>
              <a:t> 2022 Jan:75:103776.</a:t>
            </a:r>
          </a:p>
        </p:txBody>
      </p:sp>
    </p:spTree>
    <p:extLst>
      <p:ext uri="{BB962C8B-B14F-4D97-AF65-F5344CB8AC3E}">
        <p14:creationId xmlns:p14="http://schemas.microsoft.com/office/powerpoint/2010/main" val="282158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B878FA-15C9-EF0A-008D-FFC0177FBB29}"/>
              </a:ext>
            </a:extLst>
          </p:cNvPr>
          <p:cNvSpPr txBox="1"/>
          <p:nvPr/>
        </p:nvSpPr>
        <p:spPr>
          <a:xfrm>
            <a:off x="685800" y="349321"/>
            <a:ext cx="792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Endotypes changed in 57.5% of patients during their hospitalization; of the remaining, 19% remained adaptative, 4% </a:t>
            </a:r>
            <a:r>
              <a:rPr lang="en-US" dirty="0" err="1"/>
              <a:t>inflammopathic</a:t>
            </a:r>
            <a:r>
              <a:rPr lang="en-US" dirty="0"/>
              <a:t>, and 3% coagulopathic.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55986-382D-5029-5090-FF954F64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814745"/>
            <a:ext cx="6324600" cy="4065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13A45-D46F-38D2-EE6B-D7AB8530FA9F}"/>
              </a:ext>
            </a:extLst>
          </p:cNvPr>
          <p:cNvSpPr txBox="1"/>
          <p:nvPr/>
        </p:nvSpPr>
        <p:spPr>
          <a:xfrm>
            <a:off x="5257800" y="6422654"/>
            <a:ext cx="37764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https://www.ncbi.nlm.nih.gov/pmc/articles/PMC10197751/</a:t>
            </a:r>
          </a:p>
        </p:txBody>
      </p:sp>
    </p:spTree>
    <p:extLst>
      <p:ext uri="{BB962C8B-B14F-4D97-AF65-F5344CB8AC3E}">
        <p14:creationId xmlns:p14="http://schemas.microsoft.com/office/powerpoint/2010/main" val="1470487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91625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SEPSE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057400"/>
            <a:ext cx="47759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Definição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Causas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Fatores de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75000"/>
                  </a:schemeClr>
                </a:solidFill>
              </a:rPr>
              <a:t>Imunopatologia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Terapias: </a:t>
            </a:r>
            <a:r>
              <a:rPr lang="pt-BR" sz="2800" dirty="0" err="1"/>
              <a:t>imunomodulação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85056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E1598-FC5C-9200-7502-DE50DD90BE77}"/>
              </a:ext>
            </a:extLst>
          </p:cNvPr>
          <p:cNvSpPr txBox="1"/>
          <p:nvPr/>
        </p:nvSpPr>
        <p:spPr>
          <a:xfrm>
            <a:off x="2971800" y="228600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Pilares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terapêuticos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81A21-FA02-03D5-0D4E-BA99D3D58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13560"/>
            <a:ext cx="2895600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D57242-39CE-2EE4-C5FE-D4E7AEF90DE2}"/>
              </a:ext>
            </a:extLst>
          </p:cNvPr>
          <p:cNvSpPr txBox="1"/>
          <p:nvPr/>
        </p:nvSpPr>
        <p:spPr>
          <a:xfrm>
            <a:off x="1551298" y="4436209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Controle</a:t>
            </a:r>
            <a:r>
              <a:rPr lang="en-US" dirty="0"/>
              <a:t> do </a:t>
            </a:r>
          </a:p>
          <a:p>
            <a:pPr algn="ctr"/>
            <a:r>
              <a:rPr lang="en-US" dirty="0" err="1"/>
              <a:t>foco</a:t>
            </a:r>
            <a:r>
              <a:rPr lang="en-US" dirty="0"/>
              <a:t> </a:t>
            </a:r>
            <a:r>
              <a:rPr lang="en-US" dirty="0" err="1"/>
              <a:t>infeccioso</a:t>
            </a:r>
            <a:endParaRPr lang="en-US" dirty="0"/>
          </a:p>
        </p:txBody>
      </p:sp>
      <p:pic>
        <p:nvPicPr>
          <p:cNvPr id="1028" name="Picture 4" descr="Class of antibiotics with unique mechanism to combat bacteria discovered">
            <a:extLst>
              <a:ext uri="{FF2B5EF4-FFF2-40B4-BE49-F238E27FC236}">
                <a16:creationId xmlns:a16="http://schemas.microsoft.com/office/drawing/2014/main" id="{63995FC1-E2F7-2E03-1F0D-32B1A8E4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25" y="1280160"/>
            <a:ext cx="1305470" cy="7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0DD61-DC70-C31D-C9C3-49E1954A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25" y="1836420"/>
            <a:ext cx="2895600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DEB313-1984-99A0-3BBE-CBF429181B1C}"/>
              </a:ext>
            </a:extLst>
          </p:cNvPr>
          <p:cNvSpPr txBox="1"/>
          <p:nvPr/>
        </p:nvSpPr>
        <p:spPr>
          <a:xfrm>
            <a:off x="4128105" y="4459069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Suporte</a:t>
            </a:r>
          </a:p>
          <a:p>
            <a:pPr algn="ctr"/>
            <a:r>
              <a:rPr lang="en-US" dirty="0" err="1"/>
              <a:t>fisiológico</a:t>
            </a:r>
            <a:endParaRPr lang="en-US" dirty="0"/>
          </a:p>
        </p:txBody>
      </p:sp>
      <p:pic>
        <p:nvPicPr>
          <p:cNvPr id="1030" name="Picture 6" descr="Loved One Is in the ICU">
            <a:extLst>
              <a:ext uri="{FF2B5EF4-FFF2-40B4-BE49-F238E27FC236}">
                <a16:creationId xmlns:a16="http://schemas.microsoft.com/office/drawing/2014/main" id="{F140D5CF-C595-5BD5-7440-BA02280B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17" y="1150409"/>
            <a:ext cx="1376663" cy="9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4AE77-B6D1-4EB9-B62C-ED2B95187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77" y="1836420"/>
            <a:ext cx="2895600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A2F1F-40BE-EB90-4B55-81C2DC4CE6FF}"/>
              </a:ext>
            </a:extLst>
          </p:cNvPr>
          <p:cNvSpPr txBox="1"/>
          <p:nvPr/>
        </p:nvSpPr>
        <p:spPr>
          <a:xfrm>
            <a:off x="6125958" y="445906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Imunomodulação</a:t>
            </a:r>
            <a:endParaRPr lang="en-US" dirty="0"/>
          </a:p>
        </p:txBody>
      </p:sp>
      <p:pic>
        <p:nvPicPr>
          <p:cNvPr id="1032" name="Picture 8" descr="Strong' Immune System Ward Off Colds ...">
            <a:extLst>
              <a:ext uri="{FF2B5EF4-FFF2-40B4-BE49-F238E27FC236}">
                <a16:creationId xmlns:a16="http://schemas.microsoft.com/office/drawing/2014/main" id="{B85A8B8F-22C0-8E98-EB9C-0D46E973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58" y="1135169"/>
            <a:ext cx="1702621" cy="9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9B5186-E433-5325-F1B9-CBD3990E89F3}"/>
              </a:ext>
            </a:extLst>
          </p:cNvPr>
          <p:cNvSpPr txBox="1"/>
          <p:nvPr/>
        </p:nvSpPr>
        <p:spPr>
          <a:xfrm>
            <a:off x="2139960" y="5105400"/>
            <a:ext cx="45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E5B98-EC7F-DEEA-7661-D663600AD002}"/>
              </a:ext>
            </a:extLst>
          </p:cNvPr>
          <p:cNvSpPr txBox="1"/>
          <p:nvPr/>
        </p:nvSpPr>
        <p:spPr>
          <a:xfrm>
            <a:off x="4488828" y="5105400"/>
            <a:ext cx="450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0AE23-0302-5864-2CE0-CF0920CB8742}"/>
              </a:ext>
            </a:extLst>
          </p:cNvPr>
          <p:cNvSpPr txBox="1"/>
          <p:nvPr/>
        </p:nvSpPr>
        <p:spPr>
          <a:xfrm>
            <a:off x="6934200" y="503345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61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6AC23-FBE4-750C-12B5-0654EE9B50E3}"/>
              </a:ext>
            </a:extLst>
          </p:cNvPr>
          <p:cNvSpPr txBox="1"/>
          <p:nvPr/>
        </p:nvSpPr>
        <p:spPr>
          <a:xfrm>
            <a:off x="1692750" y="228600"/>
            <a:ext cx="575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NEW THERAPIES: PERSONALIZED MEDICINE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5BE962-B418-96C7-4C30-EFA168F996F3}"/>
              </a:ext>
            </a:extLst>
          </p:cNvPr>
          <p:cNvSpPr txBox="1"/>
          <p:nvPr/>
        </p:nvSpPr>
        <p:spPr>
          <a:xfrm>
            <a:off x="228600" y="792778"/>
            <a:ext cx="6457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Immunosuppressive therapies: Low-dose corticosterone replacement</a:t>
            </a:r>
          </a:p>
        </p:txBody>
      </p:sp>
      <p:pic>
        <p:nvPicPr>
          <p:cNvPr id="6" name="Picture 2" descr="http://www.nature.com/neuro/journal/v15/n5/images/nn.3086-F2.jpg">
            <a:hlinkClick r:id="rId2"/>
            <a:extLst>
              <a:ext uri="{FF2B5EF4-FFF2-40B4-BE49-F238E27FC236}">
                <a16:creationId xmlns:a16="http://schemas.microsoft.com/office/drawing/2014/main" id="{9644C96F-3540-3BE7-BBB6-AEC7CA14B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19400" y="1447800"/>
            <a:ext cx="3309137" cy="48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88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6AC23-FBE4-750C-12B5-0654EE9B50E3}"/>
              </a:ext>
            </a:extLst>
          </p:cNvPr>
          <p:cNvSpPr txBox="1"/>
          <p:nvPr/>
        </p:nvSpPr>
        <p:spPr>
          <a:xfrm>
            <a:off x="1692750" y="228600"/>
            <a:ext cx="575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NEW THERAPIES: PERSONALIZED MEDICINE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130D6-1EED-7F1E-A816-7FFB7874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8" y="1712678"/>
            <a:ext cx="3998545" cy="4535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3AC5D-D08D-8A55-E57E-8213CD387787}"/>
              </a:ext>
            </a:extLst>
          </p:cNvPr>
          <p:cNvSpPr txBox="1"/>
          <p:nvPr/>
        </p:nvSpPr>
        <p:spPr>
          <a:xfrm>
            <a:off x="228600" y="792778"/>
            <a:ext cx="6457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Immunosuppressive therapies: Low-dose corticosterone replacement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5E694-0227-3431-7FFC-57E39CD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514" y="2352502"/>
            <a:ext cx="3754706" cy="15552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4DB78E-617A-4D5C-F18C-1AC7D819BABE}"/>
              </a:ext>
            </a:extLst>
          </p:cNvPr>
          <p:cNvSpPr txBox="1"/>
          <p:nvPr/>
        </p:nvSpPr>
        <p:spPr>
          <a:xfrm>
            <a:off x="1508113" y="1379220"/>
            <a:ext cx="2212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FF0000"/>
                </a:solidFill>
              </a:rPr>
              <a:t>With</a:t>
            </a:r>
            <a:r>
              <a:rPr lang="en-US" sz="1400" dirty="0">
                <a:solidFill>
                  <a:srgbClr val="FF0000"/>
                </a:solidFill>
              </a:rPr>
              <a:t> adrenal insufficiency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D8342-2D9B-7D44-A296-0CBAAC9307F7}"/>
              </a:ext>
            </a:extLst>
          </p:cNvPr>
          <p:cNvSpPr txBox="1"/>
          <p:nvPr/>
        </p:nvSpPr>
        <p:spPr>
          <a:xfrm>
            <a:off x="5562600" y="2019043"/>
            <a:ext cx="2460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0000CC"/>
                </a:solidFill>
              </a:rPr>
              <a:t>Without</a:t>
            </a:r>
            <a:r>
              <a:rPr lang="en-US" sz="1400" dirty="0">
                <a:solidFill>
                  <a:srgbClr val="0000CC"/>
                </a:solidFill>
              </a:rPr>
              <a:t> adrenal insufficiency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D7367-C737-630F-879D-E4FB3748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068824"/>
            <a:ext cx="3709544" cy="1417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869A5-471A-DF17-EF80-F9C6A621F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6324600"/>
            <a:ext cx="2452255" cy="1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91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115FD-BF96-F961-503C-D2998FD12EA6}"/>
              </a:ext>
            </a:extLst>
          </p:cNvPr>
          <p:cNvSpPr txBox="1"/>
          <p:nvPr/>
        </p:nvSpPr>
        <p:spPr>
          <a:xfrm>
            <a:off x="228600" y="792778"/>
            <a:ext cx="270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Immunostimulant therapies: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7094F-C061-B75E-FDCF-C5BEC5182FAC}"/>
              </a:ext>
            </a:extLst>
          </p:cNvPr>
          <p:cNvSpPr txBox="1"/>
          <p:nvPr/>
        </p:nvSpPr>
        <p:spPr>
          <a:xfrm>
            <a:off x="1692750" y="228600"/>
            <a:ext cx="5758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NEW THERAPIES: PERSONALIZED MEDICINE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AB25A-4E1E-61E7-ED34-0A30F83A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96026"/>
            <a:ext cx="8610600" cy="3465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17B1F-6D70-B19E-474E-6CC497795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37" y="6324600"/>
            <a:ext cx="3315163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1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9534" y="1307068"/>
            <a:ext cx="475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sepse é mais comum do que se pensa.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1948" y="272534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small" dirty="0" err="1">
                <a:solidFill>
                  <a:srgbClr val="A50021"/>
                </a:solidFill>
              </a:rPr>
              <a:t>Sepse</a:t>
            </a:r>
            <a:endParaRPr lang="en-US" sz="3600" b="1" cap="small" dirty="0">
              <a:solidFill>
                <a:srgbClr val="A5002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906" y="3048000"/>
            <a:ext cx="7765606" cy="2304970"/>
            <a:chOff x="906906" y="3943430"/>
            <a:chExt cx="7765606" cy="2304970"/>
          </a:xfrm>
        </p:grpSpPr>
        <p:pic>
          <p:nvPicPr>
            <p:cNvPr id="329730" name="Picture 2" descr="Sepsis is one of the most common diseas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775"/>
            <a:stretch/>
          </p:blipFill>
          <p:spPr bwMode="auto">
            <a:xfrm>
              <a:off x="906906" y="3943430"/>
              <a:ext cx="7611488" cy="200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420742" y="5940623"/>
              <a:ext cx="22517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i="1" dirty="0"/>
                <a:t>www.world-sepsis-day.org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218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31948" y="272534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small" dirty="0" err="1">
                <a:solidFill>
                  <a:srgbClr val="A50021"/>
                </a:solidFill>
              </a:rPr>
              <a:t>Sepse</a:t>
            </a:r>
            <a:endParaRPr lang="en-US" sz="3600" b="1" cap="small" dirty="0">
              <a:solidFill>
                <a:srgbClr val="A500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534" y="1219200"/>
            <a:ext cx="19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sepse mata.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43389" y="2582764"/>
            <a:ext cx="7116353" cy="2805962"/>
            <a:chOff x="1643389" y="3940076"/>
            <a:chExt cx="7116353" cy="2805962"/>
          </a:xfrm>
        </p:grpSpPr>
        <p:sp>
          <p:nvSpPr>
            <p:cNvPr id="16" name="TextBox 15"/>
            <p:cNvSpPr txBox="1"/>
            <p:nvPr/>
          </p:nvSpPr>
          <p:spPr>
            <a:xfrm>
              <a:off x="1643389" y="3940076"/>
              <a:ext cx="518603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u="sng" dirty="0"/>
                <a:t>No Brasil</a:t>
              </a:r>
              <a:endParaRPr lang="pt-BR" dirty="0"/>
            </a:p>
            <a:p>
              <a:endParaRPr lang="pt-BR" dirty="0"/>
            </a:p>
            <a:p>
              <a:r>
                <a:rPr lang="pt-BR" dirty="0"/>
                <a:t>	Mortalidade: 51% no Sudeste</a:t>
              </a:r>
            </a:p>
            <a:p>
              <a:r>
                <a:rPr lang="pt-BR" dirty="0"/>
                <a:t>		      57% no Norte</a:t>
              </a:r>
            </a:p>
            <a:p>
              <a:r>
                <a:rPr lang="pt-BR" dirty="0"/>
                <a:t>	     	      58% no Sul</a:t>
              </a:r>
            </a:p>
            <a:p>
              <a:r>
                <a:rPr lang="pt-BR" dirty="0"/>
                <a:t>	      	      58% no Nordeste</a:t>
              </a:r>
            </a:p>
            <a:p>
              <a:r>
                <a:rPr lang="pt-BR" dirty="0"/>
                <a:t>	      	      70% no Centro-Oeste	      </a:t>
              </a:r>
            </a:p>
            <a:p>
              <a:r>
                <a:rPr lang="pt-BR" dirty="0"/>
                <a:t>	      </a:t>
              </a:r>
            </a:p>
          </p:txBody>
        </p:sp>
        <p:pic>
          <p:nvPicPr>
            <p:cNvPr id="17" name="Picture 2" descr="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189" y="6225639"/>
              <a:ext cx="1445553" cy="520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631260" y="2584595"/>
            <a:ext cx="7512740" cy="2825605"/>
            <a:chOff x="1631260" y="3941907"/>
            <a:chExt cx="7512740" cy="2825605"/>
          </a:xfrm>
        </p:grpSpPr>
        <p:sp>
          <p:nvSpPr>
            <p:cNvPr id="19" name="TextBox 18"/>
            <p:cNvSpPr txBox="1"/>
            <p:nvPr/>
          </p:nvSpPr>
          <p:spPr>
            <a:xfrm>
              <a:off x="1631260" y="3941907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u="sng" dirty="0"/>
                <a:t>Nos EUA</a:t>
              </a:r>
            </a:p>
            <a:p>
              <a:endParaRPr lang="pt-BR" u="sng" dirty="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56" t="22653" r="10453" b="26096"/>
            <a:stretch/>
          </p:blipFill>
          <p:spPr bwMode="auto">
            <a:xfrm>
              <a:off x="2932116" y="4018108"/>
              <a:ext cx="4154484" cy="238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929932" y="6490513"/>
              <a:ext cx="2214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i="1" dirty="0"/>
                <a:t>N </a:t>
              </a:r>
              <a:r>
                <a:rPr lang="pt-BR" sz="1200" i="1" dirty="0" err="1"/>
                <a:t>Engl</a:t>
              </a:r>
              <a:r>
                <a:rPr lang="pt-BR" sz="1200" i="1" dirty="0"/>
                <a:t> J </a:t>
              </a:r>
              <a:r>
                <a:rPr lang="pt-BR" sz="1200" i="1" dirty="0" err="1"/>
                <a:t>Med</a:t>
              </a:r>
              <a:r>
                <a:rPr lang="pt-BR" sz="1200" i="1" dirty="0"/>
                <a:t> </a:t>
              </a:r>
              <a:r>
                <a:rPr lang="pt-BR" sz="1200" dirty="0"/>
                <a:t>348:1546, 2003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8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31948" y="272534"/>
            <a:ext cx="1479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small" dirty="0" err="1">
                <a:solidFill>
                  <a:srgbClr val="A50021"/>
                </a:solidFill>
              </a:rPr>
              <a:t>Sepse</a:t>
            </a:r>
            <a:endParaRPr lang="en-US" sz="3600" b="1" cap="small" dirty="0">
              <a:solidFill>
                <a:srgbClr val="A500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676400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custo da sepse é altíssimo.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57530" y="2224088"/>
            <a:ext cx="5748336" cy="2700336"/>
            <a:chOff x="2024064" y="3976688"/>
            <a:chExt cx="5748336" cy="2700336"/>
          </a:xfrm>
        </p:grpSpPr>
        <p:pic>
          <p:nvPicPr>
            <p:cNvPr id="332802" name="Picture 2" descr="Hospital Costs of Sepsis have Double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24064" y="3976688"/>
              <a:ext cx="5595576" cy="240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520630" y="6369247"/>
              <a:ext cx="22517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i="1" dirty="0"/>
                <a:t>www.world-sepsis-day.org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8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5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8E6D4-AB54-8E3E-02B8-B40C1CC8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59" y="1928603"/>
            <a:ext cx="5782482" cy="3000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CEDA2-A1EC-D8B2-34B4-982FD4063C8D}"/>
              </a:ext>
            </a:extLst>
          </p:cNvPr>
          <p:cNvSpPr txBox="1"/>
          <p:nvPr/>
        </p:nvSpPr>
        <p:spPr>
          <a:xfrm>
            <a:off x="3352800" y="22860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DEFINIÇÕES</a:t>
            </a:r>
          </a:p>
        </p:txBody>
      </p:sp>
    </p:spTree>
    <p:extLst>
      <p:ext uri="{BB962C8B-B14F-4D97-AF65-F5344CB8AC3E}">
        <p14:creationId xmlns:p14="http://schemas.microsoft.com/office/powerpoint/2010/main" val="115195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D5A78-8DE6-67B9-5066-E518B954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14337"/>
            <a:ext cx="85725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462EA-E2FF-1356-6C74-51F781CB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2" y="228600"/>
            <a:ext cx="811951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86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4987</TotalTime>
  <Words>685</Words>
  <Application>Microsoft Office PowerPoint</Application>
  <PresentationFormat>On-screen Show (4:3)</PresentationFormat>
  <Paragraphs>187</Paragraphs>
  <Slides>39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Albany College of Pharmacy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End User Computing</dc:creator>
  <cp:lastModifiedBy>Alex Steiner</cp:lastModifiedBy>
  <cp:revision>1522</cp:revision>
  <dcterms:created xsi:type="dcterms:W3CDTF">2009-08-20T14:18:13Z</dcterms:created>
  <dcterms:modified xsi:type="dcterms:W3CDTF">2024-09-12T18:30:00Z</dcterms:modified>
</cp:coreProperties>
</file>