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 id="2147483661" r:id="rId2"/>
    <p:sldMasterId id="2147483685" r:id="rId3"/>
  </p:sldMasterIdLst>
  <p:notesMasterIdLst>
    <p:notesMasterId r:id="rId58"/>
  </p:notesMasterIdLst>
  <p:sldIdLst>
    <p:sldId id="353" r:id="rId4"/>
    <p:sldId id="272"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338" r:id="rId21"/>
    <p:sldId id="339" r:id="rId22"/>
    <p:sldId id="340" r:id="rId23"/>
    <p:sldId id="347"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41" r:id="rId37"/>
    <p:sldId id="342" r:id="rId38"/>
    <p:sldId id="343" r:id="rId39"/>
    <p:sldId id="348"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610">
          <p15:clr>
            <a:srgbClr val="A4A3A4"/>
          </p15:clr>
        </p15:guide>
        <p15:guide id="2" pos="14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66"/>
    <a:srgbClr val="FFFFCC"/>
    <a:srgbClr val="996633"/>
    <a:srgbClr val="777777"/>
    <a:srgbClr val="339966"/>
    <a:srgbClr val="3333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14396-B8AA-4DA9-849B-2565758B748D}" v="108" dt="2022-04-08T19:24:46.495"/>
    <p1510:client id="{080A84FD-4117-4077-8F91-74FB42734B52}" v="309" dt="2022-04-08T20:07:22.216"/>
    <p1510:client id="{0B8B50BC-DC6B-4EF2-A499-9F4909D2C6AF}" v="195" dt="2022-04-08T14:50:31.259"/>
    <p1510:client id="{0E17118D-8BC3-44F3-85EE-9F80BE7E1EBF}" v="72" dt="2022-04-08T19:14:07.411"/>
    <p1510:client id="{1D47C3E9-CDBF-4888-BBEA-482EC656A383}" v="113" dt="2022-04-08T15:18:17.247"/>
    <p1510:client id="{29EFDDE9-DD2F-4164-A39B-9F5B257FF812}" v="36" dt="2022-04-08T19:55:01.630"/>
    <p1510:client id="{378C2C99-454C-442C-BB80-D1EF6A59B8D4}" v="543" dt="2022-04-08T22:44:01.418"/>
    <p1510:client id="{3A70DBF9-0939-4719-BE38-4327C9C44BF1}" v="1" dt="2022-04-08T20:28:12.837"/>
    <p1510:client id="{421EC905-28D5-47A2-B6EC-573363D051DA}" v="1438" dt="2022-04-08T21:25:34.684"/>
    <p1510:client id="{47BB1987-12BC-42F0-9EE9-EFCB2CD46E3B}" v="3" dt="2022-04-08T19:52:52.510"/>
    <p1510:client id="{48CF2A3D-58AD-4B77-B405-5BC033912837}" v="173" dt="2022-04-08T20:20:52.164"/>
    <p1510:client id="{57567DF9-0E81-43F1-8B9B-4751ABAC106D}" v="215" dt="2022-04-08T19:51:27.205"/>
    <p1510:client id="{6C8CF83F-F2E0-45D9-A7AC-9A67BCBECEB4}" v="129" dt="2022-04-08T19:29:00.139"/>
    <p1510:client id="{6DE37D21-AEBA-48A0-B9D3-815DE7779520}" v="94" dt="2022-04-08T15:06:37.629"/>
    <p1510:client id="{74E38830-931D-46FD-B289-4E138C5E2597}" v="629" dt="2022-04-08T14:36:09.855"/>
    <p1510:client id="{83C17745-B21B-4065-9113-6394DF4DEE1C}" v="18" dt="2022-04-08T13:56:22.242"/>
    <p1510:client id="{BF5F77E3-858A-4AA7-9038-AAAB9193EBBB}" v="36" dt="2022-04-08T20:24:54.086"/>
    <p1510:client id="{C664BFBE-52CC-4424-8AC2-18E965E80D07}" v="19" dt="2022-04-08T20:11:05.227"/>
    <p1510:client id="{C666D8F9-D2F2-4860-8B90-A0460A8088A6}" v="501" dt="2022-04-08T19:41:27.735"/>
    <p1510:client id="{D74F9025-8A75-4317-BA6C-37A1A402C4AD}" v="57" dt="2022-04-08T20:27:20.996"/>
    <p1510:client id="{F835A77E-9C8A-45BF-9320-4C91B6310C2C}" v="718" dt="2022-04-08T15:59:15.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610"/>
        <p:guide pos="1422"/>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399071-BCD3-BB8A-E808-C4363C44EC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pt-BR"/>
          </a:p>
        </p:txBody>
      </p:sp>
      <p:sp>
        <p:nvSpPr>
          <p:cNvPr id="7171" name="Rectangle 3">
            <a:extLst>
              <a:ext uri="{FF2B5EF4-FFF2-40B4-BE49-F238E27FC236}">
                <a16:creationId xmlns:a16="http://schemas.microsoft.com/office/drawing/2014/main" id="{2AD68ABD-33B8-AD72-2552-11B2E5DDCC4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pt-BR"/>
          </a:p>
        </p:txBody>
      </p:sp>
      <p:sp>
        <p:nvSpPr>
          <p:cNvPr id="7172" name="Rectangle 4">
            <a:extLst>
              <a:ext uri="{FF2B5EF4-FFF2-40B4-BE49-F238E27FC236}">
                <a16:creationId xmlns:a16="http://schemas.microsoft.com/office/drawing/2014/main" id="{D1AAB67F-0233-FBA5-27FE-99505041D3F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413C1246-DE9D-BFC9-9DF7-BF7E0756887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7174" name="Rectangle 6">
            <a:extLst>
              <a:ext uri="{FF2B5EF4-FFF2-40B4-BE49-F238E27FC236}">
                <a16:creationId xmlns:a16="http://schemas.microsoft.com/office/drawing/2014/main" id="{0ABDEA44-A07B-8E04-36A1-98F6F87BE1A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pt-BR"/>
          </a:p>
        </p:txBody>
      </p:sp>
      <p:sp>
        <p:nvSpPr>
          <p:cNvPr id="7175" name="Rectangle 7">
            <a:extLst>
              <a:ext uri="{FF2B5EF4-FFF2-40B4-BE49-F238E27FC236}">
                <a16:creationId xmlns:a16="http://schemas.microsoft.com/office/drawing/2014/main" id="{D80079BC-2056-81FF-45AA-2949CEB5C30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F91876A-0975-476F-98A8-F34AFE6B13B6}"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52D928-F1D5-4A5C-B611-522E30B883AC}"/>
              </a:ext>
            </a:extLst>
          </p:cNvPr>
          <p:cNvSpPr>
            <a:spLocks noGrp="1" noChangeArrowheads="1"/>
          </p:cNvSpPr>
          <p:nvPr>
            <p:ph type="sldNum" sz="quarter" idx="5"/>
          </p:nvPr>
        </p:nvSpPr>
        <p:spPr>
          <a:ln/>
        </p:spPr>
        <p:txBody>
          <a:bodyPr/>
          <a:lstStyle/>
          <a:p>
            <a:fld id="{3FE74721-6E7A-48B0-8686-EEBD6AFBA351}" type="slidenum">
              <a:rPr lang="en-US" altLang="pt-BR"/>
              <a:pPr/>
              <a:t>0</a:t>
            </a:fld>
            <a:endParaRPr lang="en-US" altLang="pt-BR"/>
          </a:p>
        </p:txBody>
      </p:sp>
      <p:sp>
        <p:nvSpPr>
          <p:cNvPr id="40962" name="Rectangle 2">
            <a:extLst>
              <a:ext uri="{FF2B5EF4-FFF2-40B4-BE49-F238E27FC236}">
                <a16:creationId xmlns:a16="http://schemas.microsoft.com/office/drawing/2014/main" id="{231749A8-69FF-4461-9655-F28650275B7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BCCA0918-D54C-4CF9-B206-E061F6F3E79C}"/>
              </a:ext>
            </a:extLst>
          </p:cNvPr>
          <p:cNvSpPr>
            <a:spLocks noGrp="1" noChangeArrowheads="1"/>
          </p:cNvSpPr>
          <p:nvPr>
            <p:ph type="body" idx="1"/>
          </p:nvPr>
        </p:nvSpPr>
        <p:spPr>
          <a:xfrm>
            <a:off x="685800" y="4343400"/>
            <a:ext cx="5592763" cy="4114800"/>
          </a:xfrm>
        </p:spPr>
        <p:txBody>
          <a:bodyPr/>
          <a:lstStyle/>
          <a:p>
            <a:pPr>
              <a:lnSpc>
                <a:spcPct val="90000"/>
              </a:lnSpc>
              <a:spcBef>
                <a:spcPct val="0"/>
              </a:spcBef>
            </a:pPr>
            <a:r>
              <a:rPr lang="en-US" altLang="pt-BR"/>
              <a:t>Dear Colleague, </a:t>
            </a:r>
          </a:p>
          <a:p>
            <a:pPr>
              <a:lnSpc>
                <a:spcPct val="90000"/>
              </a:lnSpc>
              <a:spcBef>
                <a:spcPct val="0"/>
              </a:spcBef>
            </a:pPr>
            <a:endParaRPr lang="en-US" altLang="pt-BR"/>
          </a:p>
          <a:p>
            <a:pPr>
              <a:lnSpc>
                <a:spcPct val="90000"/>
              </a:lnSpc>
              <a:spcBef>
                <a:spcPct val="0"/>
              </a:spcBef>
            </a:pPr>
            <a:r>
              <a:rPr lang="en-US" altLang="pt-BR"/>
              <a:t>Thank you for using the Premium PowerPoints for Mankiw’s </a:t>
            </a:r>
            <a:r>
              <a:rPr lang="en-US" altLang="pt-BR" i="1"/>
              <a:t>Principles of Economics</a:t>
            </a:r>
            <a:r>
              <a:rPr lang="en-US" altLang="pt-BR"/>
              <a:t>.  I update these approximately once per year, to update the data, fix any typos, and incorporate the best suggestions from users like yourself.  If you have any suggestions, corrections, or feedback, please email me at </a:t>
            </a:r>
            <a:r>
              <a:rPr lang="en-US" altLang="pt-BR" b="1"/>
              <a:t>rcronovich@carthage.edu</a:t>
            </a:r>
            <a:r>
              <a:rPr lang="en-US" altLang="pt-BR"/>
              <a:t>.  Check the textbook’s website to make sure you’re always using the most recent version.  </a:t>
            </a:r>
          </a:p>
          <a:p>
            <a:pPr>
              <a:lnSpc>
                <a:spcPct val="90000"/>
              </a:lnSpc>
              <a:spcBef>
                <a:spcPct val="0"/>
              </a:spcBef>
            </a:pPr>
            <a:endParaRPr lang="en-US" altLang="pt-BR"/>
          </a:p>
          <a:p>
            <a:pPr>
              <a:lnSpc>
                <a:spcPct val="90000"/>
              </a:lnSpc>
              <a:spcBef>
                <a:spcPct val="0"/>
              </a:spcBef>
            </a:pPr>
            <a:r>
              <a:rPr lang="en-US" altLang="pt-BR"/>
              <a:t>In this area (the “notes” section), I occasionally include notes that are visible only to you and will not display during your presentation in class.  In slides with data tables or charts, the notes area provides the source information (often a URL or web address to the original data).  In other slides, the notes area provides information that might be helpful when teaching this material, particularly for new instructors and grad assistant teachers.  </a:t>
            </a:r>
          </a:p>
          <a:p>
            <a:pPr>
              <a:lnSpc>
                <a:spcPct val="90000"/>
              </a:lnSpc>
              <a:spcBef>
                <a:spcPct val="0"/>
              </a:spcBef>
            </a:pPr>
            <a:endParaRPr lang="en-US" altLang="pt-BR"/>
          </a:p>
          <a:p>
            <a:pPr>
              <a:lnSpc>
                <a:spcPct val="90000"/>
              </a:lnSpc>
              <a:spcBef>
                <a:spcPct val="0"/>
              </a:spcBef>
            </a:pPr>
            <a:r>
              <a:rPr lang="en-US" altLang="pt-BR"/>
              <a:t>For chapter 1, most instructors try to cover this chapter in a single class session (especially those that are teaching the second of a two-semester sequence).  If you are teaching a “principles of microeconomics” course, you might consider skipping Principles 8-10, which deal with macroeconomics.   </a:t>
            </a:r>
          </a:p>
          <a:p>
            <a:pPr>
              <a:lnSpc>
                <a:spcPct val="90000"/>
              </a:lnSpc>
              <a:spcBef>
                <a:spcPct val="0"/>
              </a:spcBef>
            </a:pPr>
            <a:endParaRPr lang="en-US" altLang="pt-BR"/>
          </a:p>
          <a:p>
            <a:pPr>
              <a:lnSpc>
                <a:spcPct val="90000"/>
              </a:lnSpc>
              <a:spcBef>
                <a:spcPct val="0"/>
              </a:spcBef>
            </a:pPr>
            <a:r>
              <a:rPr lang="en-US" altLang="pt-BR"/>
              <a:t>Near the end of the chapter are four slides titled “FYI: How to Read Your Textbook.”  In the notes section of these slides, I describe an in-class activity that teaches effective reading skills to students.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7D9027-E4C3-96CD-EEDE-CAF1F11E6727}"/>
              </a:ext>
            </a:extLst>
          </p:cNvPr>
          <p:cNvSpPr>
            <a:spLocks noGrp="1" noChangeArrowheads="1"/>
          </p:cNvSpPr>
          <p:nvPr>
            <p:ph type="sldNum" sz="quarter" idx="5"/>
          </p:nvPr>
        </p:nvSpPr>
        <p:spPr>
          <a:ln/>
        </p:spPr>
        <p:txBody>
          <a:bodyPr/>
          <a:lstStyle/>
          <a:p>
            <a:fld id="{30A22F14-91EA-496E-BBDB-10D08D1943D0}" type="slidenum">
              <a:rPr lang="en-US" altLang="pt-BR"/>
              <a:pPr/>
              <a:t>9</a:t>
            </a:fld>
            <a:endParaRPr lang="en-US" altLang="pt-BR"/>
          </a:p>
        </p:txBody>
      </p:sp>
      <p:sp>
        <p:nvSpPr>
          <p:cNvPr id="61442" name="Rectangle 7">
            <a:extLst>
              <a:ext uri="{FF2B5EF4-FFF2-40B4-BE49-F238E27FC236}">
                <a16:creationId xmlns:a16="http://schemas.microsoft.com/office/drawing/2014/main" id="{FD7BEEDE-1918-C9C9-324E-D49331583D9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33068D8-7782-4E99-A464-F78423984E09}" type="slidenum">
              <a:rPr lang="en-US" altLang="pt-BR" sz="1200">
                <a:cs typeface="Arial" panose="020B0604020202020204" pitchFamily="34" charset="0"/>
              </a:rPr>
              <a:pPr algn="r"/>
              <a:t>9</a:t>
            </a:fld>
            <a:endParaRPr lang="en-US" altLang="pt-BR" sz="1200">
              <a:cs typeface="Arial" panose="020B0604020202020204" pitchFamily="34" charset="0"/>
            </a:endParaRPr>
          </a:p>
        </p:txBody>
      </p:sp>
      <p:sp>
        <p:nvSpPr>
          <p:cNvPr id="61443" name="Rectangle 2">
            <a:extLst>
              <a:ext uri="{FF2B5EF4-FFF2-40B4-BE49-F238E27FC236}">
                <a16:creationId xmlns:a16="http://schemas.microsoft.com/office/drawing/2014/main" id="{340754E8-2FAE-BF54-644B-2ECDB72B647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72EAD1D-F98F-54BC-1CDA-EC0EBAEA3EB5}"/>
              </a:ext>
            </a:extLst>
          </p:cNvPr>
          <p:cNvSpPr>
            <a:spLocks noGrp="1" noChangeArrowheads="1"/>
          </p:cNvSpPr>
          <p:nvPr>
            <p:ph type="body" idx="1"/>
          </p:nvPr>
        </p:nvSpPr>
        <p:spPr/>
        <p:txBody>
          <a:bodyPr/>
          <a:lstStyle/>
          <a:p>
            <a:r>
              <a:rPr lang="en-US" altLang="pt-BR"/>
              <a:t>Income is the first demand shifter discussed in this chapter of the textbook.  I chose to start with a different one (number of buyers), for the following reason: </a:t>
            </a:r>
          </a:p>
          <a:p>
            <a:r>
              <a:rPr lang="en-US" altLang="pt-BR"/>
              <a:t>In discussing the impact of changes in income on the demand curve, the textbook also introduces the concept of normal goods and inferior goods.   Students may find it easier to learn about curve shifts if the presentation focuses </a:t>
            </a:r>
            <a:r>
              <a:rPr lang="en-US" altLang="pt-BR" i="1"/>
              <a:t>solely</a:t>
            </a:r>
            <a:r>
              <a:rPr lang="en-US" altLang="pt-BR"/>
              <a:t> on a curve shift (at least initially) without simultaneously introducing other concepts.  </a:t>
            </a:r>
          </a:p>
          <a:p>
            <a:endParaRPr lang="en-US" altLang="pt-BR"/>
          </a:p>
          <a:p>
            <a:r>
              <a:rPr lang="en-US" altLang="pt-BR"/>
              <a:t>If you wish to present the demand shifters in the same order as they appear in the book, simply reorder the slides in this presentation.  </a:t>
            </a:r>
          </a:p>
          <a:p>
            <a:endParaRPr lang="en-US"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EEC7B5-30DA-B9A5-4F00-7BB2270749E1}"/>
              </a:ext>
            </a:extLst>
          </p:cNvPr>
          <p:cNvSpPr>
            <a:spLocks noGrp="1" noChangeArrowheads="1"/>
          </p:cNvSpPr>
          <p:nvPr>
            <p:ph type="sldNum" sz="quarter" idx="5"/>
          </p:nvPr>
        </p:nvSpPr>
        <p:spPr>
          <a:ln/>
        </p:spPr>
        <p:txBody>
          <a:bodyPr/>
          <a:lstStyle/>
          <a:p>
            <a:fld id="{DCC56005-BCFD-4407-8AB0-55BD29ADB619}" type="slidenum">
              <a:rPr lang="en-US" altLang="pt-BR"/>
              <a:pPr/>
              <a:t>10</a:t>
            </a:fld>
            <a:endParaRPr lang="en-US" altLang="pt-BR"/>
          </a:p>
        </p:txBody>
      </p:sp>
      <p:sp>
        <p:nvSpPr>
          <p:cNvPr id="63490" name="Rectangle 7">
            <a:extLst>
              <a:ext uri="{FF2B5EF4-FFF2-40B4-BE49-F238E27FC236}">
                <a16:creationId xmlns:a16="http://schemas.microsoft.com/office/drawing/2014/main" id="{C2DCCDA9-7F1C-F46C-50FF-8139F14F0D0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5637579-3226-4D9B-9E34-F3F44CEF0D03}" type="slidenum">
              <a:rPr lang="en-US" altLang="pt-BR" sz="1200">
                <a:cs typeface="Arial" panose="020B0604020202020204" pitchFamily="34" charset="0"/>
              </a:rPr>
              <a:pPr algn="r"/>
              <a:t>10</a:t>
            </a:fld>
            <a:endParaRPr lang="en-US" altLang="pt-BR" sz="1200">
              <a:cs typeface="Arial" panose="020B0604020202020204" pitchFamily="34" charset="0"/>
            </a:endParaRPr>
          </a:p>
        </p:txBody>
      </p:sp>
      <p:sp>
        <p:nvSpPr>
          <p:cNvPr id="63491" name="Rectangle 2">
            <a:extLst>
              <a:ext uri="{FF2B5EF4-FFF2-40B4-BE49-F238E27FC236}">
                <a16:creationId xmlns:a16="http://schemas.microsoft.com/office/drawing/2014/main" id="{F24CF452-EED3-C58C-8020-F2D3C4F22D6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650C3FC-1D5E-B0EC-09D6-79C0A556B62F}"/>
              </a:ext>
            </a:extLst>
          </p:cNvPr>
          <p:cNvSpPr>
            <a:spLocks noGrp="1" noChangeArrowheads="1"/>
          </p:cNvSpPr>
          <p:nvPr>
            <p:ph type="body" idx="1"/>
          </p:nvPr>
        </p:nvSpPr>
        <p:spPr/>
        <p:txBody>
          <a:bodyPr/>
          <a:lstStyle/>
          <a:p>
            <a:pPr>
              <a:lnSpc>
                <a:spcPct val="90000"/>
              </a:lnSpc>
            </a:pPr>
            <a:r>
              <a:rPr lang="en-US" altLang="pt-BR"/>
              <a:t>Beginning economics students often have trouble understanding the difference between a movement along the curve and a shift in the curve.  Here, the animation has been carefully designed to help students see that a shift in the curve results from an increase in quantity at each price.  </a:t>
            </a:r>
          </a:p>
          <a:p>
            <a:pPr>
              <a:lnSpc>
                <a:spcPct val="90000"/>
              </a:lnSpc>
            </a:pPr>
            <a:endParaRPr lang="en-US" altLang="pt-BR"/>
          </a:p>
          <a:p>
            <a:pPr>
              <a:lnSpc>
                <a:spcPct val="90000"/>
              </a:lnSpc>
            </a:pPr>
            <a:r>
              <a:rPr lang="en-US" altLang="pt-BR"/>
              <a:t>(A more realistic scenario would involve a non-parallel shift, where the horizontal distance of the shift would be greater for lower prices than higher ones. However, to remain consistent with the textbook, and to keep things simple, this slide shows a parallel shift.)</a:t>
            </a:r>
          </a:p>
          <a:p>
            <a:pPr>
              <a:lnSpc>
                <a:spcPct val="90000"/>
              </a:lnSpc>
            </a:pPr>
            <a:endParaRPr lang="en-US"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0940A2-3623-0534-8BC6-2E8D43A4E1AA}"/>
              </a:ext>
            </a:extLst>
          </p:cNvPr>
          <p:cNvSpPr>
            <a:spLocks noGrp="1" noChangeArrowheads="1"/>
          </p:cNvSpPr>
          <p:nvPr>
            <p:ph type="sldNum" sz="quarter" idx="5"/>
          </p:nvPr>
        </p:nvSpPr>
        <p:spPr>
          <a:ln/>
        </p:spPr>
        <p:txBody>
          <a:bodyPr/>
          <a:lstStyle/>
          <a:p>
            <a:fld id="{C6E7C4BE-BF76-42B9-BAA1-463C152D4F81}" type="slidenum">
              <a:rPr lang="en-US" altLang="pt-BR"/>
              <a:pPr/>
              <a:t>11</a:t>
            </a:fld>
            <a:endParaRPr lang="en-US" altLang="pt-BR"/>
          </a:p>
        </p:txBody>
      </p:sp>
      <p:sp>
        <p:nvSpPr>
          <p:cNvPr id="65538" name="Rectangle 7">
            <a:extLst>
              <a:ext uri="{FF2B5EF4-FFF2-40B4-BE49-F238E27FC236}">
                <a16:creationId xmlns:a16="http://schemas.microsoft.com/office/drawing/2014/main" id="{632D3761-F5FD-6BB1-16AD-BDD94BAA2FC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7BBAB60-7431-4061-9208-37541A8E1DD9}" type="slidenum">
              <a:rPr lang="en-US" altLang="pt-BR" sz="1200">
                <a:cs typeface="Arial" panose="020B0604020202020204" pitchFamily="34" charset="0"/>
              </a:rPr>
              <a:pPr algn="r"/>
              <a:t>11</a:t>
            </a:fld>
            <a:endParaRPr lang="en-US" altLang="pt-BR" sz="1200">
              <a:cs typeface="Arial" panose="020B0604020202020204" pitchFamily="34" charset="0"/>
            </a:endParaRPr>
          </a:p>
        </p:txBody>
      </p:sp>
      <p:sp>
        <p:nvSpPr>
          <p:cNvPr id="65539" name="Rectangle 2">
            <a:extLst>
              <a:ext uri="{FF2B5EF4-FFF2-40B4-BE49-F238E27FC236}">
                <a16:creationId xmlns:a16="http://schemas.microsoft.com/office/drawing/2014/main" id="{C7CAEFB2-D389-ABBD-DB2F-CA758EF9D01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1F72CD6-42C1-C7C0-4153-16F42F0265D4}"/>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9EFDE-4C39-2F9A-2A43-70BDAFAFB409}"/>
              </a:ext>
            </a:extLst>
          </p:cNvPr>
          <p:cNvSpPr>
            <a:spLocks noGrp="1" noChangeArrowheads="1"/>
          </p:cNvSpPr>
          <p:nvPr>
            <p:ph type="sldNum" sz="quarter" idx="5"/>
          </p:nvPr>
        </p:nvSpPr>
        <p:spPr>
          <a:ln/>
        </p:spPr>
        <p:txBody>
          <a:bodyPr/>
          <a:lstStyle/>
          <a:p>
            <a:fld id="{F459B595-98EB-47B0-B6AD-8E184CEF57A0}" type="slidenum">
              <a:rPr lang="en-US" altLang="pt-BR"/>
              <a:pPr/>
              <a:t>12</a:t>
            </a:fld>
            <a:endParaRPr lang="en-US" altLang="pt-BR"/>
          </a:p>
        </p:txBody>
      </p:sp>
      <p:sp>
        <p:nvSpPr>
          <p:cNvPr id="67586" name="Rectangle 7">
            <a:extLst>
              <a:ext uri="{FF2B5EF4-FFF2-40B4-BE49-F238E27FC236}">
                <a16:creationId xmlns:a16="http://schemas.microsoft.com/office/drawing/2014/main" id="{1DA78D54-74E4-BF2E-0B89-64C11FB2973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553C1F3-27AE-4BE4-8406-622E79449634}" type="slidenum">
              <a:rPr lang="en-US" altLang="pt-BR" sz="1200">
                <a:cs typeface="Arial" panose="020B0604020202020204" pitchFamily="34" charset="0"/>
              </a:rPr>
              <a:pPr algn="r"/>
              <a:t>12</a:t>
            </a:fld>
            <a:endParaRPr lang="en-US" altLang="pt-BR" sz="1200">
              <a:cs typeface="Arial" panose="020B0604020202020204" pitchFamily="34" charset="0"/>
            </a:endParaRPr>
          </a:p>
        </p:txBody>
      </p:sp>
      <p:sp>
        <p:nvSpPr>
          <p:cNvPr id="67587" name="Rectangle 2">
            <a:extLst>
              <a:ext uri="{FF2B5EF4-FFF2-40B4-BE49-F238E27FC236}">
                <a16:creationId xmlns:a16="http://schemas.microsoft.com/office/drawing/2014/main" id="{8C6B8734-AB81-202B-A78C-720519B01754}"/>
              </a:ext>
            </a:extLst>
          </p:cNvPr>
          <p:cNvSpPr>
            <a:spLocks noGrp="1" noRot="1" noChangeAspect="1" noChangeArrowheads="1" noTextEdit="1"/>
          </p:cNvSpPr>
          <p:nvPr>
            <p:ph type="sldImg"/>
          </p:nvPr>
        </p:nvSpPr>
        <p:spPr>
          <a:xfrm>
            <a:off x="1143000" y="534988"/>
            <a:ext cx="4572000" cy="3429000"/>
          </a:xfrm>
          <a:ln/>
        </p:spPr>
      </p:sp>
      <p:sp>
        <p:nvSpPr>
          <p:cNvPr id="67588" name="Rectangle 3">
            <a:extLst>
              <a:ext uri="{FF2B5EF4-FFF2-40B4-BE49-F238E27FC236}">
                <a16:creationId xmlns:a16="http://schemas.microsoft.com/office/drawing/2014/main" id="{22DD8DB6-B189-1EAC-A362-689EB12409B2}"/>
              </a:ext>
            </a:extLst>
          </p:cNvPr>
          <p:cNvSpPr>
            <a:spLocks noGrp="1" noChangeArrowheads="1"/>
          </p:cNvSpPr>
          <p:nvPr>
            <p:ph type="body" idx="1"/>
          </p:nvPr>
        </p:nvSpPr>
        <p:spPr>
          <a:xfrm>
            <a:off x="685800" y="4248150"/>
            <a:ext cx="5486400" cy="4210050"/>
          </a:xfrm>
        </p:spPr>
        <p:txBody>
          <a:bodyPr/>
          <a:lstStyle/>
          <a:p>
            <a:r>
              <a:rPr lang="en-US" altLang="pt-BR" sz="1100"/>
              <a:t>If you are willing to spend a couple extra minutes on substitutes and complements, and have a blackboard or whiteboard to draw on, here’s an idea:</a:t>
            </a:r>
          </a:p>
          <a:p>
            <a:endParaRPr lang="en-US" altLang="pt-BR" sz="1100"/>
          </a:p>
          <a:p>
            <a:r>
              <a:rPr lang="en-US" altLang="pt-BR" sz="1100"/>
              <a:t>Before (or instead of) showing this slide, draw the demand curve for hamburgers.  Pick a price, say $5, and draw a horizontal line at that price, extending from the vertical axis through the D curve and continuing to the right.  Suppose Q = 1000 when P = $5.  Label this on the horizontal axis.  </a:t>
            </a:r>
          </a:p>
          <a:p>
            <a:endParaRPr lang="en-US" altLang="pt-BR" sz="1100"/>
          </a:p>
          <a:p>
            <a:r>
              <a:rPr lang="en-US" altLang="pt-BR" sz="1100"/>
              <a:t>Now ask your students:   If pizza becomes more expensive, but price of hamburgers does not change, what would happen to the quantity of hamburgers demanded?  Would it remain at 1000, would it increase, or would it decrease?  Explain.  </a:t>
            </a:r>
          </a:p>
          <a:p>
            <a:endParaRPr lang="en-US" altLang="pt-BR" sz="1100"/>
          </a:p>
          <a:p>
            <a:r>
              <a:rPr lang="en-US" altLang="pt-BR" sz="1100"/>
              <a:t>Some and perhaps most students will see right away that people will want more hamburgers when the price of pizza rises.  After establishing this, note that the increase in the price of pizza caused an increase in the quantity demanded of hamburgers.  Then state the term “substitutes” and give the definition.  </a:t>
            </a:r>
          </a:p>
          <a:p>
            <a:endParaRPr lang="en-US" altLang="pt-BR" sz="1100"/>
          </a:p>
          <a:p>
            <a:r>
              <a:rPr lang="en-US" altLang="pt-BR" sz="1100"/>
              <a:t>Before giving the other examples (listed in the 3</a:t>
            </a:r>
            <a:r>
              <a:rPr lang="en-US" altLang="pt-BR" sz="1100" baseline="30000"/>
              <a:t>rd</a:t>
            </a:r>
            <a:r>
              <a:rPr lang="en-US" altLang="pt-BR" sz="1100"/>
              <a:t> bullet of this slide), do a similar exercise to develop the concept of complements.  Finally, give the examples of substitutes and complements from the 3</a:t>
            </a:r>
            <a:r>
              <a:rPr lang="en-US" altLang="pt-BR" sz="1100" baseline="30000"/>
              <a:t>rd</a:t>
            </a:r>
            <a:r>
              <a:rPr lang="en-US" altLang="pt-BR" sz="1100"/>
              <a:t> bullet point of this and the following slides, but mix up the order and ask students to identify whether each example is complements or substitutes. </a:t>
            </a:r>
          </a:p>
          <a:p>
            <a:endParaRPr lang="en-US" altLang="pt-BR" sz="11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15D3F8-F540-D316-8A42-D0AC3DFF2F58}"/>
              </a:ext>
            </a:extLst>
          </p:cNvPr>
          <p:cNvSpPr>
            <a:spLocks noGrp="1" noChangeArrowheads="1"/>
          </p:cNvSpPr>
          <p:nvPr>
            <p:ph type="sldNum" sz="quarter" idx="5"/>
          </p:nvPr>
        </p:nvSpPr>
        <p:spPr>
          <a:ln/>
        </p:spPr>
        <p:txBody>
          <a:bodyPr/>
          <a:lstStyle/>
          <a:p>
            <a:fld id="{55B00844-870E-434E-8F78-FDE533A52D9C}" type="slidenum">
              <a:rPr lang="en-US" altLang="pt-BR"/>
              <a:pPr/>
              <a:t>13</a:t>
            </a:fld>
            <a:endParaRPr lang="en-US" altLang="pt-BR"/>
          </a:p>
        </p:txBody>
      </p:sp>
      <p:sp>
        <p:nvSpPr>
          <p:cNvPr id="69634" name="Rectangle 7">
            <a:extLst>
              <a:ext uri="{FF2B5EF4-FFF2-40B4-BE49-F238E27FC236}">
                <a16:creationId xmlns:a16="http://schemas.microsoft.com/office/drawing/2014/main" id="{774BFF38-34EA-404D-D509-0D48253E97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267BFDC-0A05-4606-9A56-950CE167A3FB}" type="slidenum">
              <a:rPr lang="en-US" altLang="pt-BR" sz="1200">
                <a:cs typeface="Arial" panose="020B0604020202020204" pitchFamily="34" charset="0"/>
              </a:rPr>
              <a:pPr algn="r"/>
              <a:t>13</a:t>
            </a:fld>
            <a:endParaRPr lang="en-US" altLang="pt-BR" sz="1200">
              <a:cs typeface="Arial" panose="020B0604020202020204" pitchFamily="34" charset="0"/>
            </a:endParaRPr>
          </a:p>
        </p:txBody>
      </p:sp>
      <p:sp>
        <p:nvSpPr>
          <p:cNvPr id="69635" name="Rectangle 2">
            <a:extLst>
              <a:ext uri="{FF2B5EF4-FFF2-40B4-BE49-F238E27FC236}">
                <a16:creationId xmlns:a16="http://schemas.microsoft.com/office/drawing/2014/main" id="{AE0413B3-EF47-CB9A-83C6-EC3CEB1F19CC}"/>
              </a:ext>
            </a:extLst>
          </p:cNvPr>
          <p:cNvSpPr>
            <a:spLocks noGrp="1" noRot="1" noChangeAspect="1" noChangeArrowheads="1" noTextEdit="1"/>
          </p:cNvSpPr>
          <p:nvPr>
            <p:ph type="sldImg"/>
          </p:nvPr>
        </p:nvSpPr>
        <p:spPr>
          <a:xfrm>
            <a:off x="1143000" y="534988"/>
            <a:ext cx="4572000" cy="3429000"/>
          </a:xfrm>
          <a:ln/>
        </p:spPr>
      </p:sp>
      <p:sp>
        <p:nvSpPr>
          <p:cNvPr id="69636" name="Rectangle 3">
            <a:extLst>
              <a:ext uri="{FF2B5EF4-FFF2-40B4-BE49-F238E27FC236}">
                <a16:creationId xmlns:a16="http://schemas.microsoft.com/office/drawing/2014/main" id="{410C84A8-7326-0106-8E03-41335CD23F65}"/>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5DF20E-6C08-0A0A-9D84-C37C3D0981C2}"/>
              </a:ext>
            </a:extLst>
          </p:cNvPr>
          <p:cNvSpPr>
            <a:spLocks noGrp="1" noChangeArrowheads="1"/>
          </p:cNvSpPr>
          <p:nvPr>
            <p:ph type="sldNum" sz="quarter" idx="5"/>
          </p:nvPr>
        </p:nvSpPr>
        <p:spPr>
          <a:ln/>
        </p:spPr>
        <p:txBody>
          <a:bodyPr/>
          <a:lstStyle/>
          <a:p>
            <a:fld id="{D00AC4BF-2CC1-4B04-84A5-2625B90581F3}" type="slidenum">
              <a:rPr lang="en-US" altLang="pt-BR"/>
              <a:pPr/>
              <a:t>14</a:t>
            </a:fld>
            <a:endParaRPr lang="en-US" altLang="pt-BR"/>
          </a:p>
        </p:txBody>
      </p:sp>
      <p:sp>
        <p:nvSpPr>
          <p:cNvPr id="71682" name="Rectangle 7">
            <a:extLst>
              <a:ext uri="{FF2B5EF4-FFF2-40B4-BE49-F238E27FC236}">
                <a16:creationId xmlns:a16="http://schemas.microsoft.com/office/drawing/2014/main" id="{86031651-4545-89D1-3B7A-388D8C6EF7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335413A-A347-489E-8C5C-3D4CF5D9396A}" type="slidenum">
              <a:rPr lang="en-US" altLang="pt-BR" sz="1200">
                <a:cs typeface="Arial" panose="020B0604020202020204" pitchFamily="34" charset="0"/>
              </a:rPr>
              <a:pPr algn="r"/>
              <a:t>14</a:t>
            </a:fld>
            <a:endParaRPr lang="en-US" altLang="pt-BR" sz="1200">
              <a:cs typeface="Arial" panose="020B0604020202020204" pitchFamily="34" charset="0"/>
            </a:endParaRPr>
          </a:p>
        </p:txBody>
      </p:sp>
      <p:sp>
        <p:nvSpPr>
          <p:cNvPr id="71683" name="Rectangle 2">
            <a:extLst>
              <a:ext uri="{FF2B5EF4-FFF2-40B4-BE49-F238E27FC236}">
                <a16:creationId xmlns:a16="http://schemas.microsoft.com/office/drawing/2014/main" id="{7737F8A6-DF18-3C59-609C-94130A230206}"/>
              </a:ext>
            </a:extLst>
          </p:cNvPr>
          <p:cNvSpPr>
            <a:spLocks noGrp="1" noRot="1" noChangeAspect="1" noChangeArrowheads="1" noTextEdit="1"/>
          </p:cNvSpPr>
          <p:nvPr>
            <p:ph type="sldImg"/>
          </p:nvPr>
        </p:nvSpPr>
        <p:spPr>
          <a:xfrm>
            <a:off x="1143000" y="534988"/>
            <a:ext cx="4572000" cy="3429000"/>
          </a:xfrm>
          <a:ln/>
        </p:spPr>
      </p:sp>
      <p:sp>
        <p:nvSpPr>
          <p:cNvPr id="71684" name="Rectangle 3">
            <a:extLst>
              <a:ext uri="{FF2B5EF4-FFF2-40B4-BE49-F238E27FC236}">
                <a16:creationId xmlns:a16="http://schemas.microsoft.com/office/drawing/2014/main" id="{847BF05B-F7F4-5F6B-918E-D63BD68C2377}"/>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D03E94-57C1-5C18-98C0-A768D1546DD3}"/>
              </a:ext>
            </a:extLst>
          </p:cNvPr>
          <p:cNvSpPr>
            <a:spLocks noGrp="1" noChangeArrowheads="1"/>
          </p:cNvSpPr>
          <p:nvPr>
            <p:ph type="sldNum" sz="quarter" idx="5"/>
          </p:nvPr>
        </p:nvSpPr>
        <p:spPr>
          <a:ln/>
        </p:spPr>
        <p:txBody>
          <a:bodyPr/>
          <a:lstStyle/>
          <a:p>
            <a:fld id="{4B12F16B-A001-4B28-B3E7-DAB145E55F9E}" type="slidenum">
              <a:rPr lang="en-US" altLang="pt-BR"/>
              <a:pPr/>
              <a:t>15</a:t>
            </a:fld>
            <a:endParaRPr lang="en-US" altLang="pt-BR"/>
          </a:p>
        </p:txBody>
      </p:sp>
      <p:sp>
        <p:nvSpPr>
          <p:cNvPr id="73730" name="Rectangle 7">
            <a:extLst>
              <a:ext uri="{FF2B5EF4-FFF2-40B4-BE49-F238E27FC236}">
                <a16:creationId xmlns:a16="http://schemas.microsoft.com/office/drawing/2014/main" id="{EBBB5B5F-C353-A605-75FF-948A89D2968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12BE797-0D66-4F54-AC4E-AAD015E7D098}" type="slidenum">
              <a:rPr lang="en-US" altLang="pt-BR" sz="1200">
                <a:cs typeface="Arial" panose="020B0604020202020204" pitchFamily="34" charset="0"/>
              </a:rPr>
              <a:pPr algn="r"/>
              <a:t>15</a:t>
            </a:fld>
            <a:endParaRPr lang="en-US" altLang="pt-BR" sz="1200">
              <a:cs typeface="Arial" panose="020B0604020202020204" pitchFamily="34" charset="0"/>
            </a:endParaRPr>
          </a:p>
        </p:txBody>
      </p:sp>
      <p:sp>
        <p:nvSpPr>
          <p:cNvPr id="73731" name="Rectangle 2">
            <a:extLst>
              <a:ext uri="{FF2B5EF4-FFF2-40B4-BE49-F238E27FC236}">
                <a16:creationId xmlns:a16="http://schemas.microsoft.com/office/drawing/2014/main" id="{D32F2DA2-A45C-0115-F5D8-844C04EA3F51}"/>
              </a:ext>
            </a:extLst>
          </p:cNvPr>
          <p:cNvSpPr>
            <a:spLocks noGrp="1" noRot="1" noChangeAspect="1" noChangeArrowheads="1" noTextEdit="1"/>
          </p:cNvSpPr>
          <p:nvPr>
            <p:ph type="sldImg"/>
          </p:nvPr>
        </p:nvSpPr>
        <p:spPr>
          <a:xfrm>
            <a:off x="1143000" y="534988"/>
            <a:ext cx="4572000" cy="3429000"/>
          </a:xfrm>
          <a:ln/>
        </p:spPr>
      </p:sp>
      <p:sp>
        <p:nvSpPr>
          <p:cNvPr id="73732" name="Rectangle 3">
            <a:extLst>
              <a:ext uri="{FF2B5EF4-FFF2-40B4-BE49-F238E27FC236}">
                <a16:creationId xmlns:a16="http://schemas.microsoft.com/office/drawing/2014/main" id="{14C521E8-CBEE-A56D-F0C2-DD73C9263264}"/>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8B615E-88C8-4D71-314B-6587A5D53395}"/>
              </a:ext>
            </a:extLst>
          </p:cNvPr>
          <p:cNvSpPr>
            <a:spLocks noGrp="1" noChangeArrowheads="1"/>
          </p:cNvSpPr>
          <p:nvPr>
            <p:ph type="sldNum" sz="quarter" idx="5"/>
          </p:nvPr>
        </p:nvSpPr>
        <p:spPr>
          <a:ln/>
        </p:spPr>
        <p:txBody>
          <a:bodyPr/>
          <a:lstStyle/>
          <a:p>
            <a:fld id="{46D3C2A5-540D-425A-ACB6-CAA4F53A5082}" type="slidenum">
              <a:rPr lang="en-US" altLang="pt-BR"/>
              <a:pPr/>
              <a:t>16</a:t>
            </a:fld>
            <a:endParaRPr lang="en-US" altLang="pt-BR"/>
          </a:p>
        </p:txBody>
      </p:sp>
      <p:sp>
        <p:nvSpPr>
          <p:cNvPr id="75778" name="Rectangle 7">
            <a:extLst>
              <a:ext uri="{FF2B5EF4-FFF2-40B4-BE49-F238E27FC236}">
                <a16:creationId xmlns:a16="http://schemas.microsoft.com/office/drawing/2014/main" id="{E8309E48-9FF1-8130-8653-0B4B1FE732B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1379263-06E1-4C85-B88B-FD48B0223F86}" type="slidenum">
              <a:rPr lang="en-US" altLang="pt-BR" sz="1200">
                <a:cs typeface="Arial" panose="020B0604020202020204" pitchFamily="34" charset="0"/>
              </a:rPr>
              <a:pPr algn="r"/>
              <a:t>16</a:t>
            </a:fld>
            <a:endParaRPr lang="en-US" altLang="pt-BR" sz="1200">
              <a:cs typeface="Arial" panose="020B0604020202020204" pitchFamily="34" charset="0"/>
            </a:endParaRPr>
          </a:p>
        </p:txBody>
      </p:sp>
      <p:sp>
        <p:nvSpPr>
          <p:cNvPr id="75779" name="Rectangle 2">
            <a:extLst>
              <a:ext uri="{FF2B5EF4-FFF2-40B4-BE49-F238E27FC236}">
                <a16:creationId xmlns:a16="http://schemas.microsoft.com/office/drawing/2014/main" id="{71EDF696-8236-65B6-F229-1646ED4FCF9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34DED3D7-A5D1-6138-B528-4438C4D3070D}"/>
              </a:ext>
            </a:extLst>
          </p:cNvPr>
          <p:cNvSpPr>
            <a:spLocks noGrp="1" noChangeArrowheads="1"/>
          </p:cNvSpPr>
          <p:nvPr>
            <p:ph type="body" idx="1"/>
          </p:nvPr>
        </p:nvSpPr>
        <p:spPr/>
        <p:txBody>
          <a:bodyPr/>
          <a:lstStyle/>
          <a:p>
            <a:r>
              <a:rPr lang="en-US" altLang="pt-BR"/>
              <a:t>Students should notice that the only determinant of quantity demanded that causes a movement along the curve is price.  Also notice:  price is one of the variables measured along the axes of the graph.  </a:t>
            </a:r>
          </a:p>
          <a:p>
            <a:endParaRPr lang="en-US" altLang="pt-BR"/>
          </a:p>
          <a:p>
            <a:r>
              <a:rPr lang="en-US" altLang="pt-BR"/>
              <a:t>Here’s a handy “rule of thumb” to help students remember whether the curve shifts:  If the variable causing demand to change is measured on one of the axes, you move along the curve.  If the variable that’s causing demand to change is NOT measured on either axis, then the curve shifts.  </a:t>
            </a:r>
          </a:p>
          <a:p>
            <a:endParaRPr lang="en-US" altLang="pt-BR"/>
          </a:p>
          <a:p>
            <a:r>
              <a:rPr lang="en-US" altLang="pt-BR"/>
              <a:t>This rule of thumb works with all curves in economics that involve an X-Y relationship.  (I.e., it works for the supply curve, the marginal cost curve, the IS and LM curves, among many others, but it does not apply to curves drawn on time series graphs.)  </a:t>
            </a:r>
          </a:p>
          <a:p>
            <a:endParaRPr lang="en-US"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17F59-6C37-9B76-F619-8DDA6773D4DD}"/>
              </a:ext>
            </a:extLst>
          </p:cNvPr>
          <p:cNvSpPr>
            <a:spLocks noGrp="1" noChangeArrowheads="1"/>
          </p:cNvSpPr>
          <p:nvPr>
            <p:ph type="sldNum" sz="quarter" idx="5"/>
          </p:nvPr>
        </p:nvSpPr>
        <p:spPr>
          <a:ln/>
        </p:spPr>
        <p:txBody>
          <a:bodyPr/>
          <a:lstStyle/>
          <a:p>
            <a:fld id="{FD2AE8E0-C422-4D19-895B-1816DCE32C66}" type="slidenum">
              <a:rPr lang="en-US" altLang="pt-BR"/>
              <a:pPr/>
              <a:t>17</a:t>
            </a:fld>
            <a:endParaRPr lang="en-US" altLang="pt-BR"/>
          </a:p>
        </p:txBody>
      </p:sp>
      <p:sp>
        <p:nvSpPr>
          <p:cNvPr id="191490" name="Rectangle 2">
            <a:extLst>
              <a:ext uri="{FF2B5EF4-FFF2-40B4-BE49-F238E27FC236}">
                <a16:creationId xmlns:a16="http://schemas.microsoft.com/office/drawing/2014/main" id="{6AD57D8B-F0CC-B090-BEF3-11449C02F68A}"/>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B61F1A1B-83AC-A3E6-375B-8558E907C1CD}"/>
              </a:ext>
            </a:extLst>
          </p:cNvPr>
          <p:cNvSpPr>
            <a:spLocks noGrp="1" noChangeArrowheads="1"/>
          </p:cNvSpPr>
          <p:nvPr>
            <p:ph type="body" idx="1"/>
          </p:nvPr>
        </p:nvSpPr>
        <p:spPr/>
        <p:txBody>
          <a:bodyPr/>
          <a:lstStyle/>
          <a:p>
            <a:r>
              <a:rPr lang="en-US" altLang="pt-BR"/>
              <a:t>In each case, there are only three possible answers:</a:t>
            </a:r>
          </a:p>
          <a:p>
            <a:r>
              <a:rPr lang="en-US" altLang="pt-BR"/>
              <a:t>- The curve shifts to the right</a:t>
            </a:r>
          </a:p>
          <a:p>
            <a:r>
              <a:rPr lang="en-US" altLang="pt-BR"/>
              <a:t>- The curve shifts to the left</a:t>
            </a:r>
          </a:p>
          <a:p>
            <a:r>
              <a:rPr lang="en-US" altLang="pt-BR"/>
              <a:t>- The curve does not shift (though there may be a movement along the curve)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58DD6C-6626-E048-5FB7-4661BC2E1C1F}"/>
              </a:ext>
            </a:extLst>
          </p:cNvPr>
          <p:cNvSpPr>
            <a:spLocks noGrp="1" noChangeArrowheads="1"/>
          </p:cNvSpPr>
          <p:nvPr>
            <p:ph type="sldNum" sz="quarter" idx="5"/>
          </p:nvPr>
        </p:nvSpPr>
        <p:spPr>
          <a:ln/>
        </p:spPr>
        <p:txBody>
          <a:bodyPr/>
          <a:lstStyle/>
          <a:p>
            <a:fld id="{F605CF93-0420-4A42-A350-B4A983259D01}" type="slidenum">
              <a:rPr lang="en-US" altLang="pt-BR"/>
              <a:pPr/>
              <a:t>18</a:t>
            </a:fld>
            <a:endParaRPr lang="en-US" altLang="pt-BR"/>
          </a:p>
        </p:txBody>
      </p:sp>
      <p:sp>
        <p:nvSpPr>
          <p:cNvPr id="194562" name="Rectangle 2">
            <a:extLst>
              <a:ext uri="{FF2B5EF4-FFF2-40B4-BE49-F238E27FC236}">
                <a16:creationId xmlns:a16="http://schemas.microsoft.com/office/drawing/2014/main" id="{ACA395F5-DDB0-4B30-BB67-2C19D142692D}"/>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3708CE05-FA3A-96BB-460B-C3EF43D0D359}"/>
              </a:ext>
            </a:extLst>
          </p:cNvPr>
          <p:cNvSpPr>
            <a:spLocks noGrp="1" noChangeArrowheads="1"/>
          </p:cNvSpPr>
          <p:nvPr>
            <p:ph type="body" idx="1"/>
          </p:nvPr>
        </p:nvSpPr>
        <p:spPr/>
        <p:txBody>
          <a:bodyPr/>
          <a:lstStyle/>
          <a:p>
            <a:r>
              <a:rPr lang="en-US" altLang="pt-BR"/>
              <a:t>Point out to your students that there are no numbers or units on either axis, and we are using “P</a:t>
            </a:r>
            <a:r>
              <a:rPr lang="en-US" altLang="pt-BR" baseline="-25000"/>
              <a:t>1</a:t>
            </a:r>
            <a:r>
              <a:rPr lang="en-US" altLang="pt-BR"/>
              <a:t>” and “Q</a:t>
            </a:r>
            <a:r>
              <a:rPr lang="en-US" altLang="pt-BR" baseline="-25000"/>
              <a:t>1</a:t>
            </a:r>
            <a:r>
              <a:rPr lang="en-US" altLang="pt-BR"/>
              <a:t>” to represent the initial price and quantity, rather than specific numerical values.  Tell them that this is common, because in much economic analysis, the goal is only to see the direction of changes, not specific amounts.  (Besides, if we put numbers on this graph, they’d just have been made up, so why bother?)</a:t>
            </a:r>
          </a:p>
          <a:p>
            <a:endParaRPr lang="en-US" altLang="pt-BR"/>
          </a:p>
          <a:p>
            <a:r>
              <a:rPr lang="en-US" altLang="pt-BR"/>
              <a:t>Also point out the following:  </a:t>
            </a:r>
          </a:p>
          <a:p>
            <a:r>
              <a:rPr lang="en-US" altLang="pt-BR"/>
              <a:t>The price of music downloads is the same, but the quantity demanded is now higher.  In fact, this is the nature of a shift in a curve:  at any given price, the quantity is different than before.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171010-32E2-775D-B0A8-AEFF3B20DD4F}"/>
              </a:ext>
            </a:extLst>
          </p:cNvPr>
          <p:cNvSpPr>
            <a:spLocks noGrp="1" noChangeArrowheads="1"/>
          </p:cNvSpPr>
          <p:nvPr>
            <p:ph type="sldNum" sz="quarter" idx="5"/>
          </p:nvPr>
        </p:nvSpPr>
        <p:spPr>
          <a:ln/>
        </p:spPr>
        <p:txBody>
          <a:bodyPr/>
          <a:lstStyle/>
          <a:p>
            <a:fld id="{2C6EC210-4675-4FA4-BF5E-32D82DAA9BCD}" type="slidenum">
              <a:rPr lang="en-US" altLang="pt-BR"/>
              <a:pPr/>
              <a:t>1</a:t>
            </a:fld>
            <a:endParaRPr lang="en-US" altLang="pt-BR"/>
          </a:p>
        </p:txBody>
      </p:sp>
      <p:sp>
        <p:nvSpPr>
          <p:cNvPr id="215042" name="Rectangle 2">
            <a:extLst>
              <a:ext uri="{FF2B5EF4-FFF2-40B4-BE49-F238E27FC236}">
                <a16:creationId xmlns:a16="http://schemas.microsoft.com/office/drawing/2014/main" id="{B5F5037A-F430-E159-C0D9-473AFFFFC227}"/>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573758AF-96B1-F5FD-16B6-1DE114D6AD80}"/>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A52D91-0F14-2A7A-9550-5D4487C419B8}"/>
              </a:ext>
            </a:extLst>
          </p:cNvPr>
          <p:cNvSpPr>
            <a:spLocks noGrp="1" noChangeArrowheads="1"/>
          </p:cNvSpPr>
          <p:nvPr>
            <p:ph type="sldNum" sz="quarter" idx="5"/>
          </p:nvPr>
        </p:nvSpPr>
        <p:spPr>
          <a:ln/>
        </p:spPr>
        <p:txBody>
          <a:bodyPr/>
          <a:lstStyle/>
          <a:p>
            <a:fld id="{A0207914-C578-4D36-A4EF-932E86F6D1CF}" type="slidenum">
              <a:rPr lang="en-US" altLang="pt-BR"/>
              <a:pPr/>
              <a:t>19</a:t>
            </a:fld>
            <a:endParaRPr lang="en-US" altLang="pt-BR"/>
          </a:p>
        </p:txBody>
      </p:sp>
      <p:sp>
        <p:nvSpPr>
          <p:cNvPr id="216066" name="Rectangle 2">
            <a:extLst>
              <a:ext uri="{FF2B5EF4-FFF2-40B4-BE49-F238E27FC236}">
                <a16:creationId xmlns:a16="http://schemas.microsoft.com/office/drawing/2014/main" id="{8EA6A3AE-01CC-30B2-DC0D-85CC647AA767}"/>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25D51DCE-DEC3-5ED5-B0E0-EF08A8E77D58}"/>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1D5E01-618E-B12E-48D2-C12EB7D674F3}"/>
              </a:ext>
            </a:extLst>
          </p:cNvPr>
          <p:cNvSpPr>
            <a:spLocks noGrp="1" noChangeArrowheads="1"/>
          </p:cNvSpPr>
          <p:nvPr>
            <p:ph type="sldNum" sz="quarter" idx="5"/>
          </p:nvPr>
        </p:nvSpPr>
        <p:spPr>
          <a:ln/>
        </p:spPr>
        <p:txBody>
          <a:bodyPr/>
          <a:lstStyle/>
          <a:p>
            <a:fld id="{8361AA4A-EBDE-4B8E-9201-F7BE4A25BFAF}" type="slidenum">
              <a:rPr lang="en-US" altLang="pt-BR"/>
              <a:pPr/>
              <a:t>20</a:t>
            </a:fld>
            <a:endParaRPr lang="en-US" altLang="pt-BR"/>
          </a:p>
        </p:txBody>
      </p:sp>
      <p:sp>
        <p:nvSpPr>
          <p:cNvPr id="217090" name="Rectangle 2">
            <a:extLst>
              <a:ext uri="{FF2B5EF4-FFF2-40B4-BE49-F238E27FC236}">
                <a16:creationId xmlns:a16="http://schemas.microsoft.com/office/drawing/2014/main" id="{6296AB93-ECFC-31F7-6412-9CF5A1AEC951}"/>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F2334F9A-C3D3-F52C-9C9F-671BB527E61E}"/>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E67AC5-F32C-E37E-317A-AD3B98207F9D}"/>
              </a:ext>
            </a:extLst>
          </p:cNvPr>
          <p:cNvSpPr>
            <a:spLocks noGrp="1" noChangeArrowheads="1"/>
          </p:cNvSpPr>
          <p:nvPr>
            <p:ph type="sldNum" sz="quarter" idx="5"/>
          </p:nvPr>
        </p:nvSpPr>
        <p:spPr>
          <a:ln/>
        </p:spPr>
        <p:txBody>
          <a:bodyPr/>
          <a:lstStyle/>
          <a:p>
            <a:fld id="{E5734D5E-88F5-4013-AC80-46C72BF25DD9}" type="slidenum">
              <a:rPr lang="en-US" altLang="pt-BR"/>
              <a:pPr/>
              <a:t>21</a:t>
            </a:fld>
            <a:endParaRPr lang="en-US" altLang="pt-BR"/>
          </a:p>
        </p:txBody>
      </p:sp>
      <p:sp>
        <p:nvSpPr>
          <p:cNvPr id="86018" name="Rectangle 7">
            <a:extLst>
              <a:ext uri="{FF2B5EF4-FFF2-40B4-BE49-F238E27FC236}">
                <a16:creationId xmlns:a16="http://schemas.microsoft.com/office/drawing/2014/main" id="{DD9BEAC6-5C01-E6BA-EE78-6019E05BEBF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AD7BFAD-BED3-453D-B419-A979FA6BB5B8}" type="slidenum">
              <a:rPr lang="en-US" altLang="pt-BR" sz="1200">
                <a:cs typeface="Arial" panose="020B0604020202020204" pitchFamily="34" charset="0"/>
              </a:rPr>
              <a:pPr algn="r"/>
              <a:t>21</a:t>
            </a:fld>
            <a:endParaRPr lang="en-US" altLang="pt-BR" sz="1200">
              <a:cs typeface="Arial" panose="020B0604020202020204" pitchFamily="34" charset="0"/>
            </a:endParaRPr>
          </a:p>
        </p:txBody>
      </p:sp>
      <p:sp>
        <p:nvSpPr>
          <p:cNvPr id="86019" name="Rectangle 2">
            <a:extLst>
              <a:ext uri="{FF2B5EF4-FFF2-40B4-BE49-F238E27FC236}">
                <a16:creationId xmlns:a16="http://schemas.microsoft.com/office/drawing/2014/main" id="{8A7C9BC8-5BDF-96B1-E309-3AD5D6CD4E9D}"/>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AAD1FF8F-CC67-FB12-3EC5-59618EC6BE40}"/>
              </a:ext>
            </a:extLst>
          </p:cNvPr>
          <p:cNvSpPr>
            <a:spLocks noGrp="1" noChangeArrowheads="1"/>
          </p:cNvSpPr>
          <p:nvPr>
            <p:ph type="body" idx="1"/>
          </p:nvPr>
        </p:nvSpPr>
        <p:spPr/>
        <p:txBody>
          <a:bodyPr/>
          <a:lstStyle/>
          <a:p>
            <a:r>
              <a:rPr lang="en-US" altLang="pt-BR"/>
              <a:t>Supply comes from the behavior of sellers.  </a:t>
            </a:r>
          </a:p>
          <a:p>
            <a:endParaRPr lang="en-US"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CCE0FB-408E-C3A0-5905-32172F0898F3}"/>
              </a:ext>
            </a:extLst>
          </p:cNvPr>
          <p:cNvSpPr>
            <a:spLocks noGrp="1" noChangeArrowheads="1"/>
          </p:cNvSpPr>
          <p:nvPr>
            <p:ph type="sldNum" sz="quarter" idx="5"/>
          </p:nvPr>
        </p:nvSpPr>
        <p:spPr>
          <a:ln/>
        </p:spPr>
        <p:txBody>
          <a:bodyPr/>
          <a:lstStyle/>
          <a:p>
            <a:fld id="{09BEDCE1-6C75-4053-99B6-5DCD89FDCD7D}" type="slidenum">
              <a:rPr lang="en-US" altLang="pt-BR"/>
              <a:pPr/>
              <a:t>22</a:t>
            </a:fld>
            <a:endParaRPr lang="en-US" altLang="pt-BR"/>
          </a:p>
        </p:txBody>
      </p:sp>
      <p:sp>
        <p:nvSpPr>
          <p:cNvPr id="88066" name="Rectangle 7">
            <a:extLst>
              <a:ext uri="{FF2B5EF4-FFF2-40B4-BE49-F238E27FC236}">
                <a16:creationId xmlns:a16="http://schemas.microsoft.com/office/drawing/2014/main" id="{F7A91081-CA6C-D078-24A4-360F61993AB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05DE16E6-0B1E-47E0-A4C6-7382329125D5}" type="slidenum">
              <a:rPr lang="en-US" altLang="pt-BR" sz="1200">
                <a:cs typeface="Arial" panose="020B0604020202020204" pitchFamily="34" charset="0"/>
              </a:rPr>
              <a:pPr algn="r"/>
              <a:t>22</a:t>
            </a:fld>
            <a:endParaRPr lang="en-US" altLang="pt-BR" sz="1200">
              <a:cs typeface="Arial" panose="020B0604020202020204" pitchFamily="34" charset="0"/>
            </a:endParaRPr>
          </a:p>
        </p:txBody>
      </p:sp>
      <p:sp>
        <p:nvSpPr>
          <p:cNvPr id="88067" name="Rectangle 2">
            <a:extLst>
              <a:ext uri="{FF2B5EF4-FFF2-40B4-BE49-F238E27FC236}">
                <a16:creationId xmlns:a16="http://schemas.microsoft.com/office/drawing/2014/main" id="{051EDC4F-15F9-E5BF-E99B-8AD39BDF2684}"/>
              </a:ext>
            </a:extLst>
          </p:cNvPr>
          <p:cNvSpPr>
            <a:spLocks noGrp="1" noRot="1" noChangeAspect="1" noChangeArrowheads="1" noTextEdit="1"/>
          </p:cNvSpPr>
          <p:nvPr>
            <p:ph type="sldImg"/>
          </p:nvPr>
        </p:nvSpPr>
        <p:spPr>
          <a:xfrm>
            <a:off x="1143000" y="534988"/>
            <a:ext cx="4572000" cy="3429000"/>
          </a:xfrm>
          <a:ln/>
        </p:spPr>
      </p:sp>
      <p:sp>
        <p:nvSpPr>
          <p:cNvPr id="88068" name="Rectangle 3">
            <a:extLst>
              <a:ext uri="{FF2B5EF4-FFF2-40B4-BE49-F238E27FC236}">
                <a16:creationId xmlns:a16="http://schemas.microsoft.com/office/drawing/2014/main" id="{9ECD43B2-188B-0EBE-88FC-405C14AC2057}"/>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D0B919-7AD1-1BAD-6D88-FCA97F15E5C7}"/>
              </a:ext>
            </a:extLst>
          </p:cNvPr>
          <p:cNvSpPr>
            <a:spLocks noGrp="1" noChangeArrowheads="1"/>
          </p:cNvSpPr>
          <p:nvPr>
            <p:ph type="sldNum" sz="quarter" idx="5"/>
          </p:nvPr>
        </p:nvSpPr>
        <p:spPr>
          <a:ln/>
        </p:spPr>
        <p:txBody>
          <a:bodyPr/>
          <a:lstStyle/>
          <a:p>
            <a:fld id="{2E9D2F0E-E021-4B77-B3E1-1D0706820EDE}" type="slidenum">
              <a:rPr lang="en-US" altLang="pt-BR"/>
              <a:pPr/>
              <a:t>23</a:t>
            </a:fld>
            <a:endParaRPr lang="en-US" altLang="pt-BR"/>
          </a:p>
        </p:txBody>
      </p:sp>
      <p:sp>
        <p:nvSpPr>
          <p:cNvPr id="90114" name="Rectangle 7">
            <a:extLst>
              <a:ext uri="{FF2B5EF4-FFF2-40B4-BE49-F238E27FC236}">
                <a16:creationId xmlns:a16="http://schemas.microsoft.com/office/drawing/2014/main" id="{061E528C-A496-0EE7-9831-A2E96828856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8003A4E-E2F4-443D-BDC8-CBD357A1AB97}" type="slidenum">
              <a:rPr lang="en-US" altLang="pt-BR" sz="1200">
                <a:cs typeface="Arial" panose="020B0604020202020204" pitchFamily="34" charset="0"/>
              </a:rPr>
              <a:pPr algn="r"/>
              <a:t>23</a:t>
            </a:fld>
            <a:endParaRPr lang="en-US" altLang="pt-BR" sz="1200">
              <a:cs typeface="Arial" panose="020B0604020202020204" pitchFamily="34" charset="0"/>
            </a:endParaRPr>
          </a:p>
        </p:txBody>
      </p:sp>
      <p:sp>
        <p:nvSpPr>
          <p:cNvPr id="90115" name="Rectangle 2">
            <a:extLst>
              <a:ext uri="{FF2B5EF4-FFF2-40B4-BE49-F238E27FC236}">
                <a16:creationId xmlns:a16="http://schemas.microsoft.com/office/drawing/2014/main" id="{EA8F80D4-CBC9-38CB-2CD3-F3B82CA4A7CF}"/>
              </a:ext>
            </a:extLst>
          </p:cNvPr>
          <p:cNvSpPr>
            <a:spLocks noGrp="1" noRot="1" noChangeAspect="1" noChangeArrowheads="1" noTextEdit="1"/>
          </p:cNvSpPr>
          <p:nvPr>
            <p:ph type="sldImg"/>
          </p:nvPr>
        </p:nvSpPr>
        <p:spPr>
          <a:xfrm>
            <a:off x="1143000" y="534988"/>
            <a:ext cx="4572000" cy="3429000"/>
          </a:xfrm>
          <a:ln/>
        </p:spPr>
      </p:sp>
      <p:sp>
        <p:nvSpPr>
          <p:cNvPr id="90116" name="Rectangle 3">
            <a:extLst>
              <a:ext uri="{FF2B5EF4-FFF2-40B4-BE49-F238E27FC236}">
                <a16:creationId xmlns:a16="http://schemas.microsoft.com/office/drawing/2014/main" id="{E325BAD2-54C6-61FC-8E2E-97C35F92EA0C}"/>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F50593-BC1D-919C-2F9B-3382E8505312}"/>
              </a:ext>
            </a:extLst>
          </p:cNvPr>
          <p:cNvSpPr>
            <a:spLocks noGrp="1" noChangeArrowheads="1"/>
          </p:cNvSpPr>
          <p:nvPr>
            <p:ph type="sldNum" sz="quarter" idx="5"/>
          </p:nvPr>
        </p:nvSpPr>
        <p:spPr>
          <a:ln/>
        </p:spPr>
        <p:txBody>
          <a:bodyPr/>
          <a:lstStyle/>
          <a:p>
            <a:fld id="{379CC338-5EB4-4405-8FA1-06E9415F6201}" type="slidenum">
              <a:rPr lang="en-US" altLang="pt-BR"/>
              <a:pPr/>
              <a:t>24</a:t>
            </a:fld>
            <a:endParaRPr lang="en-US" altLang="pt-BR"/>
          </a:p>
        </p:txBody>
      </p:sp>
      <p:sp>
        <p:nvSpPr>
          <p:cNvPr id="92162" name="Rectangle 7">
            <a:extLst>
              <a:ext uri="{FF2B5EF4-FFF2-40B4-BE49-F238E27FC236}">
                <a16:creationId xmlns:a16="http://schemas.microsoft.com/office/drawing/2014/main" id="{BEC464FD-37A3-7B65-0BC3-5B93294EA3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85E64919-F817-420E-BECF-3910544AE0EC}" type="slidenum">
              <a:rPr lang="en-US" altLang="pt-BR" sz="1200">
                <a:cs typeface="Arial" panose="020B0604020202020204" pitchFamily="34" charset="0"/>
              </a:rPr>
              <a:pPr algn="r"/>
              <a:t>24</a:t>
            </a:fld>
            <a:endParaRPr lang="en-US" altLang="pt-BR" sz="1200">
              <a:cs typeface="Arial" panose="020B0604020202020204" pitchFamily="34" charset="0"/>
            </a:endParaRPr>
          </a:p>
        </p:txBody>
      </p:sp>
      <p:sp>
        <p:nvSpPr>
          <p:cNvPr id="92163" name="Rectangle 2">
            <a:extLst>
              <a:ext uri="{FF2B5EF4-FFF2-40B4-BE49-F238E27FC236}">
                <a16:creationId xmlns:a16="http://schemas.microsoft.com/office/drawing/2014/main" id="{EC4FAC45-3125-AFAC-7214-E35B32ED695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743C72C-FB30-540D-5DBC-F23D38136D25}"/>
              </a:ext>
            </a:extLst>
          </p:cNvPr>
          <p:cNvSpPr>
            <a:spLocks noGrp="1" noChangeArrowheads="1"/>
          </p:cNvSpPr>
          <p:nvPr>
            <p:ph type="body" idx="1"/>
          </p:nvPr>
        </p:nvSpPr>
        <p:spPr/>
        <p:txBody>
          <a:bodyPr/>
          <a:lstStyle/>
          <a:p>
            <a:r>
              <a:rPr lang="en-US" altLang="pt-BR"/>
              <a:t>Again, the assumption of only two sellers is a clear violation of perfect competition.  However, it’s much easier for students to learn how the market supply curve relates to individual supplies in the two-seller case.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22A2A-C539-A197-904A-77D469139789}"/>
              </a:ext>
            </a:extLst>
          </p:cNvPr>
          <p:cNvSpPr>
            <a:spLocks noGrp="1" noChangeArrowheads="1"/>
          </p:cNvSpPr>
          <p:nvPr>
            <p:ph type="sldNum" sz="quarter" idx="5"/>
          </p:nvPr>
        </p:nvSpPr>
        <p:spPr>
          <a:ln/>
        </p:spPr>
        <p:txBody>
          <a:bodyPr/>
          <a:lstStyle/>
          <a:p>
            <a:fld id="{9C63F392-881E-4063-ACFF-435DBF817759}" type="slidenum">
              <a:rPr lang="en-US" altLang="pt-BR"/>
              <a:pPr/>
              <a:t>25</a:t>
            </a:fld>
            <a:endParaRPr lang="en-US" altLang="pt-BR"/>
          </a:p>
        </p:txBody>
      </p:sp>
      <p:sp>
        <p:nvSpPr>
          <p:cNvPr id="94210" name="Rectangle 7">
            <a:extLst>
              <a:ext uri="{FF2B5EF4-FFF2-40B4-BE49-F238E27FC236}">
                <a16:creationId xmlns:a16="http://schemas.microsoft.com/office/drawing/2014/main" id="{2E883ECC-EB9E-BE53-3657-E0B0ED6DEDD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CEFAB48-42E9-410C-8CF6-4C618E7CCEE3}" type="slidenum">
              <a:rPr lang="en-US" altLang="pt-BR" sz="1200">
                <a:cs typeface="Arial" panose="020B0604020202020204" pitchFamily="34" charset="0"/>
              </a:rPr>
              <a:pPr algn="r"/>
              <a:t>25</a:t>
            </a:fld>
            <a:endParaRPr lang="en-US" altLang="pt-BR" sz="1200">
              <a:cs typeface="Arial" panose="020B0604020202020204" pitchFamily="34" charset="0"/>
            </a:endParaRPr>
          </a:p>
        </p:txBody>
      </p:sp>
      <p:sp>
        <p:nvSpPr>
          <p:cNvPr id="94211" name="Rectangle 2">
            <a:extLst>
              <a:ext uri="{FF2B5EF4-FFF2-40B4-BE49-F238E27FC236}">
                <a16:creationId xmlns:a16="http://schemas.microsoft.com/office/drawing/2014/main" id="{189BCD87-5F5D-5607-CAEB-E904C9A3685E}"/>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2FC0708A-7590-F02D-5A41-D1CDCA2FD659}"/>
              </a:ext>
            </a:extLst>
          </p:cNvPr>
          <p:cNvSpPr>
            <a:spLocks noGrp="1" noChangeArrowheads="1"/>
          </p:cNvSpPr>
          <p:nvPr>
            <p:ph type="body" idx="1"/>
          </p:nvPr>
        </p:nvSpPr>
        <p:spPr/>
        <p:txBody>
          <a:bodyPr/>
          <a:lstStyle/>
          <a:p>
            <a:pPr>
              <a:lnSpc>
                <a:spcPct val="90000"/>
              </a:lnSpc>
            </a:pPr>
            <a:endParaRPr lang="pt-BR"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5FBED4-A2FD-5242-7951-C0908137B207}"/>
              </a:ext>
            </a:extLst>
          </p:cNvPr>
          <p:cNvSpPr>
            <a:spLocks noGrp="1" noChangeArrowheads="1"/>
          </p:cNvSpPr>
          <p:nvPr>
            <p:ph type="sldNum" sz="quarter" idx="5"/>
          </p:nvPr>
        </p:nvSpPr>
        <p:spPr>
          <a:ln/>
        </p:spPr>
        <p:txBody>
          <a:bodyPr/>
          <a:lstStyle/>
          <a:p>
            <a:fld id="{B8B696F4-C975-4FA8-88A2-B76552F54169}" type="slidenum">
              <a:rPr lang="en-US" altLang="pt-BR"/>
              <a:pPr/>
              <a:t>26</a:t>
            </a:fld>
            <a:endParaRPr lang="en-US" altLang="pt-BR"/>
          </a:p>
        </p:txBody>
      </p:sp>
      <p:sp>
        <p:nvSpPr>
          <p:cNvPr id="96258" name="Rectangle 7">
            <a:extLst>
              <a:ext uri="{FF2B5EF4-FFF2-40B4-BE49-F238E27FC236}">
                <a16:creationId xmlns:a16="http://schemas.microsoft.com/office/drawing/2014/main" id="{F7E811A0-7601-02B3-6F7E-DB61C2A15A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730829A-7F1E-45BC-BD49-FAD534563883}" type="slidenum">
              <a:rPr lang="en-US" altLang="pt-BR" sz="1200">
                <a:cs typeface="Arial" panose="020B0604020202020204" pitchFamily="34" charset="0"/>
              </a:rPr>
              <a:pPr algn="r"/>
              <a:t>26</a:t>
            </a:fld>
            <a:endParaRPr lang="en-US" altLang="pt-BR" sz="1200">
              <a:cs typeface="Arial" panose="020B0604020202020204" pitchFamily="34" charset="0"/>
            </a:endParaRPr>
          </a:p>
        </p:txBody>
      </p:sp>
      <p:sp>
        <p:nvSpPr>
          <p:cNvPr id="96259" name="Rectangle 2">
            <a:extLst>
              <a:ext uri="{FF2B5EF4-FFF2-40B4-BE49-F238E27FC236}">
                <a16:creationId xmlns:a16="http://schemas.microsoft.com/office/drawing/2014/main" id="{E32CA0E6-7EA8-98B7-D677-8DAEAE5B3B1F}"/>
              </a:ext>
            </a:extLst>
          </p:cNvPr>
          <p:cNvSpPr>
            <a:spLocks noGrp="1" noRot="1" noChangeAspect="1" noChangeArrowheads="1" noTextEdit="1"/>
          </p:cNvSpPr>
          <p:nvPr>
            <p:ph type="sldImg"/>
          </p:nvPr>
        </p:nvSpPr>
        <p:spPr>
          <a:xfrm>
            <a:off x="1143000" y="534988"/>
            <a:ext cx="4572000" cy="3429000"/>
          </a:xfrm>
          <a:ln/>
        </p:spPr>
      </p:sp>
      <p:sp>
        <p:nvSpPr>
          <p:cNvPr id="96260" name="Rectangle 3">
            <a:extLst>
              <a:ext uri="{FF2B5EF4-FFF2-40B4-BE49-F238E27FC236}">
                <a16:creationId xmlns:a16="http://schemas.microsoft.com/office/drawing/2014/main" id="{27DB3E66-268D-9BF9-898E-753C69E51163}"/>
              </a:ext>
            </a:extLst>
          </p:cNvPr>
          <p:cNvSpPr>
            <a:spLocks noGrp="1" noChangeArrowheads="1"/>
          </p:cNvSpPr>
          <p:nvPr>
            <p:ph type="body" idx="1"/>
          </p:nvPr>
        </p:nvSpPr>
        <p:spPr>
          <a:xfrm>
            <a:off x="685800" y="4248150"/>
            <a:ext cx="5486400" cy="4210050"/>
          </a:xfrm>
        </p:spPr>
        <p:txBody>
          <a:bodyPr/>
          <a:lstStyle/>
          <a:p>
            <a:r>
              <a:rPr lang="en-US" altLang="pt-BR"/>
              <a:t>“Non-price determinants of supply” simply means the things – other than the price of a good – that determine sellers’ supply of the good.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13219A-F27D-C07F-AFED-147570409A73}"/>
              </a:ext>
            </a:extLst>
          </p:cNvPr>
          <p:cNvSpPr>
            <a:spLocks noGrp="1" noChangeArrowheads="1"/>
          </p:cNvSpPr>
          <p:nvPr>
            <p:ph type="sldNum" sz="quarter" idx="5"/>
          </p:nvPr>
        </p:nvSpPr>
        <p:spPr>
          <a:ln/>
        </p:spPr>
        <p:txBody>
          <a:bodyPr/>
          <a:lstStyle/>
          <a:p>
            <a:fld id="{FFD81045-973F-4D1A-BC94-7CA1D66F54BD}" type="slidenum">
              <a:rPr lang="en-US" altLang="pt-BR"/>
              <a:pPr/>
              <a:t>27</a:t>
            </a:fld>
            <a:endParaRPr lang="en-US" altLang="pt-BR"/>
          </a:p>
        </p:txBody>
      </p:sp>
      <p:sp>
        <p:nvSpPr>
          <p:cNvPr id="98306" name="Rectangle 7">
            <a:extLst>
              <a:ext uri="{FF2B5EF4-FFF2-40B4-BE49-F238E27FC236}">
                <a16:creationId xmlns:a16="http://schemas.microsoft.com/office/drawing/2014/main" id="{E4361745-21AC-2A90-1E16-9233484CA97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6979745-237B-4231-ACA6-4CE2ABB6A99B}" type="slidenum">
              <a:rPr lang="en-US" altLang="pt-BR" sz="1200">
                <a:cs typeface="Arial" panose="020B0604020202020204" pitchFamily="34" charset="0"/>
              </a:rPr>
              <a:pPr algn="r"/>
              <a:t>27</a:t>
            </a:fld>
            <a:endParaRPr lang="en-US" altLang="pt-BR" sz="1200">
              <a:cs typeface="Arial" panose="020B0604020202020204" pitchFamily="34" charset="0"/>
            </a:endParaRPr>
          </a:p>
        </p:txBody>
      </p:sp>
      <p:sp>
        <p:nvSpPr>
          <p:cNvPr id="98307" name="Rectangle 2">
            <a:extLst>
              <a:ext uri="{FF2B5EF4-FFF2-40B4-BE49-F238E27FC236}">
                <a16:creationId xmlns:a16="http://schemas.microsoft.com/office/drawing/2014/main" id="{C8E1CC0F-ECA5-715B-DCBD-10D837E2DE6E}"/>
              </a:ext>
            </a:extLst>
          </p:cNvPr>
          <p:cNvSpPr>
            <a:spLocks noGrp="1" noRot="1" noChangeAspect="1" noChangeArrowheads="1" noTextEdit="1"/>
          </p:cNvSpPr>
          <p:nvPr>
            <p:ph type="sldImg"/>
          </p:nvPr>
        </p:nvSpPr>
        <p:spPr>
          <a:xfrm>
            <a:off x="1143000" y="534988"/>
            <a:ext cx="4572000" cy="3429000"/>
          </a:xfrm>
          <a:ln/>
        </p:spPr>
      </p:sp>
      <p:sp>
        <p:nvSpPr>
          <p:cNvPr id="98308" name="Rectangle 3">
            <a:extLst>
              <a:ext uri="{FF2B5EF4-FFF2-40B4-BE49-F238E27FC236}">
                <a16:creationId xmlns:a16="http://schemas.microsoft.com/office/drawing/2014/main" id="{3EE8F516-EFEC-6014-B053-A70098A377E0}"/>
              </a:ext>
            </a:extLst>
          </p:cNvPr>
          <p:cNvSpPr>
            <a:spLocks noGrp="1" noChangeArrowheads="1"/>
          </p:cNvSpPr>
          <p:nvPr>
            <p:ph type="body" idx="1"/>
          </p:nvPr>
        </p:nvSpPr>
        <p:spPr>
          <a:xfrm>
            <a:off x="685800" y="4248150"/>
            <a:ext cx="5486400" cy="4210050"/>
          </a:xfrm>
        </p:spPr>
        <p:txBody>
          <a:bodyPr/>
          <a:lstStyle/>
          <a:p>
            <a:r>
              <a:rPr lang="en-US" altLang="pt-BR"/>
              <a:t>In the second bullet point, “output price” just means the price of the good that firms are producing and selling.  I have used “output price” here to distinguish it from “input prices.”</a:t>
            </a:r>
          </a:p>
          <a:p>
            <a:endParaRPr lang="en-US"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E4D75D-E141-D63F-9C68-FB9F4B83FFA8}"/>
              </a:ext>
            </a:extLst>
          </p:cNvPr>
          <p:cNvSpPr>
            <a:spLocks noGrp="1" noChangeArrowheads="1"/>
          </p:cNvSpPr>
          <p:nvPr>
            <p:ph type="sldNum" sz="quarter" idx="5"/>
          </p:nvPr>
        </p:nvSpPr>
        <p:spPr>
          <a:ln/>
        </p:spPr>
        <p:txBody>
          <a:bodyPr/>
          <a:lstStyle/>
          <a:p>
            <a:fld id="{AC2632E3-B4F9-4853-A2D6-C575CCAED5E3}" type="slidenum">
              <a:rPr lang="en-US" altLang="pt-BR"/>
              <a:pPr/>
              <a:t>28</a:t>
            </a:fld>
            <a:endParaRPr lang="en-US" altLang="pt-BR"/>
          </a:p>
        </p:txBody>
      </p:sp>
      <p:sp>
        <p:nvSpPr>
          <p:cNvPr id="100354" name="Rectangle 7">
            <a:extLst>
              <a:ext uri="{FF2B5EF4-FFF2-40B4-BE49-F238E27FC236}">
                <a16:creationId xmlns:a16="http://schemas.microsoft.com/office/drawing/2014/main" id="{EA48D110-C242-99B3-CDAF-5DEC85D025A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AC3526B2-020E-490A-8C1D-D800F59B30CA}" type="slidenum">
              <a:rPr lang="en-US" altLang="pt-BR" sz="1200">
                <a:cs typeface="Arial" panose="020B0604020202020204" pitchFamily="34" charset="0"/>
              </a:rPr>
              <a:pPr algn="r"/>
              <a:t>28</a:t>
            </a:fld>
            <a:endParaRPr lang="en-US" altLang="pt-BR" sz="1200">
              <a:cs typeface="Arial" panose="020B0604020202020204" pitchFamily="34" charset="0"/>
            </a:endParaRPr>
          </a:p>
        </p:txBody>
      </p:sp>
      <p:sp>
        <p:nvSpPr>
          <p:cNvPr id="100355" name="Rectangle 2">
            <a:extLst>
              <a:ext uri="{FF2B5EF4-FFF2-40B4-BE49-F238E27FC236}">
                <a16:creationId xmlns:a16="http://schemas.microsoft.com/office/drawing/2014/main" id="{C78BF8DF-9E57-3D04-E646-040916A1E7A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21011188-DD85-6842-085F-4A50D655505F}"/>
              </a:ext>
            </a:extLst>
          </p:cNvPr>
          <p:cNvSpPr>
            <a:spLocks noGrp="1" noChangeArrowheads="1"/>
          </p:cNvSpPr>
          <p:nvPr>
            <p:ph type="body" idx="1"/>
          </p:nvPr>
        </p:nvSpPr>
        <p:spPr/>
        <p:txBody>
          <a:bodyPr/>
          <a:lstStyle/>
          <a:p>
            <a:pPr>
              <a:lnSpc>
                <a:spcPct val="90000"/>
              </a:lnSpc>
            </a:pPr>
            <a:r>
              <a:rPr lang="en-US" altLang="pt-BR"/>
              <a:t>Again, the animation here is carefully designed to help make clear that a shift in the supply curve means that there is a change in the quantity supplied at each possible price.  If it seems tedious, you can turn it off.  </a:t>
            </a:r>
          </a:p>
          <a:p>
            <a:pPr>
              <a:lnSpc>
                <a:spcPct val="90000"/>
              </a:lnSpc>
            </a:pPr>
            <a:endParaRPr lang="en-US" altLang="pt-BR"/>
          </a:p>
          <a:p>
            <a:pPr>
              <a:lnSpc>
                <a:spcPct val="90000"/>
              </a:lnSpc>
            </a:pPr>
            <a:r>
              <a:rPr lang="en-US" altLang="pt-BR"/>
              <a:t>In any case, be assured that, by the end of this chapter, the animation of curve shifts will be streamlined and simplified.  </a:t>
            </a:r>
          </a:p>
          <a:p>
            <a:pPr>
              <a:lnSpc>
                <a:spcPct val="90000"/>
              </a:lnSpc>
            </a:pPr>
            <a:endParaRPr lang="en-US"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2D0163-3B1E-FDD6-1AC3-5D938EF86B48}"/>
              </a:ext>
            </a:extLst>
          </p:cNvPr>
          <p:cNvSpPr>
            <a:spLocks noGrp="1" noChangeArrowheads="1"/>
          </p:cNvSpPr>
          <p:nvPr>
            <p:ph type="sldNum" sz="quarter" idx="5"/>
          </p:nvPr>
        </p:nvSpPr>
        <p:spPr>
          <a:ln/>
        </p:spPr>
        <p:txBody>
          <a:bodyPr/>
          <a:lstStyle/>
          <a:p>
            <a:fld id="{2D7EE6EA-AA3F-42AC-81E6-40B0A969DFB9}" type="slidenum">
              <a:rPr lang="en-US" altLang="pt-BR"/>
              <a:pPr/>
              <a:t>2</a:t>
            </a:fld>
            <a:endParaRPr lang="en-US" altLang="pt-BR"/>
          </a:p>
        </p:txBody>
      </p:sp>
      <p:sp>
        <p:nvSpPr>
          <p:cNvPr id="47106" name="Rectangle 7">
            <a:extLst>
              <a:ext uri="{FF2B5EF4-FFF2-40B4-BE49-F238E27FC236}">
                <a16:creationId xmlns:a16="http://schemas.microsoft.com/office/drawing/2014/main" id="{433CD82E-9254-1648-A9C1-B677968598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B9A1EB1-4BAB-438E-947D-D6F7AB86F623}" type="slidenum">
              <a:rPr lang="en-US" altLang="pt-BR" sz="1200">
                <a:cs typeface="Arial" panose="020B0604020202020204" pitchFamily="34" charset="0"/>
              </a:rPr>
              <a:pPr algn="r"/>
              <a:t>2</a:t>
            </a:fld>
            <a:endParaRPr lang="en-US" altLang="pt-BR" sz="1200">
              <a:cs typeface="Arial" panose="020B0604020202020204" pitchFamily="34" charset="0"/>
            </a:endParaRPr>
          </a:p>
        </p:txBody>
      </p:sp>
      <p:sp>
        <p:nvSpPr>
          <p:cNvPr id="47107" name="Rectangle 2">
            <a:extLst>
              <a:ext uri="{FF2B5EF4-FFF2-40B4-BE49-F238E27FC236}">
                <a16:creationId xmlns:a16="http://schemas.microsoft.com/office/drawing/2014/main" id="{5A3C703B-1445-79FB-21D2-66CF14C02E09}"/>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8E86624-F9EA-BD71-C82A-F629E45CCB76}"/>
              </a:ext>
            </a:extLst>
          </p:cNvPr>
          <p:cNvSpPr>
            <a:spLocks noGrp="1" noChangeArrowheads="1"/>
          </p:cNvSpPr>
          <p:nvPr>
            <p:ph type="body" idx="1"/>
          </p:nvPr>
        </p:nvSpPr>
        <p:spPr/>
        <p:txBody>
          <a:bodyPr/>
          <a:lstStyle/>
          <a:p>
            <a:r>
              <a:rPr lang="en-US" altLang="pt-BR"/>
              <a:t>In the real world, there are relatively few </a:t>
            </a:r>
            <a:r>
              <a:rPr lang="en-US" altLang="pt-BR" u="sng"/>
              <a:t>perfectly</a:t>
            </a:r>
            <a:r>
              <a:rPr lang="en-US" altLang="pt-BR"/>
              <a:t> competitive markets.  Most goods come in lots of different varieties – including ice cream, the example in the textbook.  And there are many markets in which the number of firms is small enough that some of them have the ability to affect the market price.  </a:t>
            </a:r>
          </a:p>
          <a:p>
            <a:endParaRPr lang="en-US" altLang="pt-BR"/>
          </a:p>
          <a:p>
            <a:r>
              <a:rPr lang="en-US" altLang="pt-BR"/>
              <a:t>For now, though, we look at supply and demand in perfectly competitive markets, for two reasons:  First, it’s easier to learn.  Understanding perfectly competitive markets makes it a lot easier to learn the more realistic but complicated analysis of imperfectly competitive markets.  Second, despite the lack of realism, the perfectly competitive model can teach us a LOT about how the world works, as we will see many times in the chapters that follow.  </a:t>
            </a:r>
          </a:p>
          <a:p>
            <a:endParaRPr lang="en-US"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F05691-395A-9172-463B-064BB62820E6}"/>
              </a:ext>
            </a:extLst>
          </p:cNvPr>
          <p:cNvSpPr>
            <a:spLocks noGrp="1" noChangeArrowheads="1"/>
          </p:cNvSpPr>
          <p:nvPr>
            <p:ph type="sldNum" sz="quarter" idx="5"/>
          </p:nvPr>
        </p:nvSpPr>
        <p:spPr>
          <a:ln/>
        </p:spPr>
        <p:txBody>
          <a:bodyPr/>
          <a:lstStyle/>
          <a:p>
            <a:fld id="{EF2D8722-99DF-40E0-8C18-138DE7122C30}" type="slidenum">
              <a:rPr lang="en-US" altLang="pt-BR"/>
              <a:pPr/>
              <a:t>29</a:t>
            </a:fld>
            <a:endParaRPr lang="en-US" altLang="pt-BR"/>
          </a:p>
        </p:txBody>
      </p:sp>
      <p:sp>
        <p:nvSpPr>
          <p:cNvPr id="102402" name="Rectangle 7">
            <a:extLst>
              <a:ext uri="{FF2B5EF4-FFF2-40B4-BE49-F238E27FC236}">
                <a16:creationId xmlns:a16="http://schemas.microsoft.com/office/drawing/2014/main" id="{89535850-D358-A86D-FB99-C34ECDA3C39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0D62B3F4-74B5-48F7-8A03-F01BB46EEBB3}" type="slidenum">
              <a:rPr lang="en-US" altLang="pt-BR" sz="1200">
                <a:cs typeface="Arial" panose="020B0604020202020204" pitchFamily="34" charset="0"/>
              </a:rPr>
              <a:pPr algn="r"/>
              <a:t>29</a:t>
            </a:fld>
            <a:endParaRPr lang="en-US" altLang="pt-BR" sz="1200">
              <a:cs typeface="Arial" panose="020B0604020202020204" pitchFamily="34" charset="0"/>
            </a:endParaRPr>
          </a:p>
        </p:txBody>
      </p:sp>
      <p:sp>
        <p:nvSpPr>
          <p:cNvPr id="102403" name="Rectangle 2">
            <a:extLst>
              <a:ext uri="{FF2B5EF4-FFF2-40B4-BE49-F238E27FC236}">
                <a16:creationId xmlns:a16="http://schemas.microsoft.com/office/drawing/2014/main" id="{424EECAD-07F6-9A82-B9C4-5E66ED1B7475}"/>
              </a:ext>
            </a:extLst>
          </p:cNvPr>
          <p:cNvSpPr>
            <a:spLocks noGrp="1" noRot="1" noChangeAspect="1" noChangeArrowheads="1" noTextEdit="1"/>
          </p:cNvSpPr>
          <p:nvPr>
            <p:ph type="sldImg"/>
          </p:nvPr>
        </p:nvSpPr>
        <p:spPr>
          <a:xfrm>
            <a:off x="1143000" y="534988"/>
            <a:ext cx="4572000" cy="3429000"/>
          </a:xfrm>
          <a:ln/>
        </p:spPr>
      </p:sp>
      <p:sp>
        <p:nvSpPr>
          <p:cNvPr id="102404" name="Rectangle 3">
            <a:extLst>
              <a:ext uri="{FF2B5EF4-FFF2-40B4-BE49-F238E27FC236}">
                <a16:creationId xmlns:a16="http://schemas.microsoft.com/office/drawing/2014/main" id="{F0202C99-247B-88D4-31A3-23F1189DC471}"/>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0211F8-6C6B-45BB-740B-7F119FDC2F2C}"/>
              </a:ext>
            </a:extLst>
          </p:cNvPr>
          <p:cNvSpPr>
            <a:spLocks noGrp="1" noChangeArrowheads="1"/>
          </p:cNvSpPr>
          <p:nvPr>
            <p:ph type="sldNum" sz="quarter" idx="5"/>
          </p:nvPr>
        </p:nvSpPr>
        <p:spPr>
          <a:ln/>
        </p:spPr>
        <p:txBody>
          <a:bodyPr/>
          <a:lstStyle/>
          <a:p>
            <a:fld id="{9CE1E1A3-BCC8-4CD8-8EBC-168ECFC71D13}" type="slidenum">
              <a:rPr lang="en-US" altLang="pt-BR"/>
              <a:pPr/>
              <a:t>30</a:t>
            </a:fld>
            <a:endParaRPr lang="en-US" altLang="pt-BR"/>
          </a:p>
        </p:txBody>
      </p:sp>
      <p:sp>
        <p:nvSpPr>
          <p:cNvPr id="104450" name="Rectangle 7">
            <a:extLst>
              <a:ext uri="{FF2B5EF4-FFF2-40B4-BE49-F238E27FC236}">
                <a16:creationId xmlns:a16="http://schemas.microsoft.com/office/drawing/2014/main" id="{45B7F956-97CE-8B7D-44F0-0FCADA74ACE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746190D-6023-40DE-B169-141F6E40559D}" type="slidenum">
              <a:rPr lang="en-US" altLang="pt-BR" sz="1200">
                <a:cs typeface="Arial" panose="020B0604020202020204" pitchFamily="34" charset="0"/>
              </a:rPr>
              <a:pPr algn="r"/>
              <a:t>30</a:t>
            </a:fld>
            <a:endParaRPr lang="en-US" altLang="pt-BR" sz="1200">
              <a:cs typeface="Arial" panose="020B0604020202020204" pitchFamily="34" charset="0"/>
            </a:endParaRPr>
          </a:p>
        </p:txBody>
      </p:sp>
      <p:sp>
        <p:nvSpPr>
          <p:cNvPr id="104451" name="Rectangle 2">
            <a:extLst>
              <a:ext uri="{FF2B5EF4-FFF2-40B4-BE49-F238E27FC236}">
                <a16:creationId xmlns:a16="http://schemas.microsoft.com/office/drawing/2014/main" id="{55F60619-3F2D-5391-7F17-DDE3B91AE197}"/>
              </a:ext>
            </a:extLst>
          </p:cNvPr>
          <p:cNvSpPr>
            <a:spLocks noGrp="1" noRot="1" noChangeAspect="1" noChangeArrowheads="1" noTextEdit="1"/>
          </p:cNvSpPr>
          <p:nvPr>
            <p:ph type="sldImg"/>
          </p:nvPr>
        </p:nvSpPr>
        <p:spPr>
          <a:xfrm>
            <a:off x="1143000" y="534988"/>
            <a:ext cx="4572000" cy="3429000"/>
          </a:xfrm>
          <a:ln/>
        </p:spPr>
      </p:sp>
      <p:sp>
        <p:nvSpPr>
          <p:cNvPr id="104452" name="Rectangle 3">
            <a:extLst>
              <a:ext uri="{FF2B5EF4-FFF2-40B4-BE49-F238E27FC236}">
                <a16:creationId xmlns:a16="http://schemas.microsoft.com/office/drawing/2014/main" id="{0C1D54F1-0BBF-101C-3CFB-91228311E2F8}"/>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DB0822-BCC3-067C-F10D-899705D4B3FC}"/>
              </a:ext>
            </a:extLst>
          </p:cNvPr>
          <p:cNvSpPr>
            <a:spLocks noGrp="1" noChangeArrowheads="1"/>
          </p:cNvSpPr>
          <p:nvPr>
            <p:ph type="sldNum" sz="quarter" idx="5"/>
          </p:nvPr>
        </p:nvSpPr>
        <p:spPr>
          <a:ln/>
        </p:spPr>
        <p:txBody>
          <a:bodyPr/>
          <a:lstStyle/>
          <a:p>
            <a:fld id="{1CC92690-BB91-4C87-A8D4-5A6805F90E41}" type="slidenum">
              <a:rPr lang="en-US" altLang="pt-BR"/>
              <a:pPr/>
              <a:t>31</a:t>
            </a:fld>
            <a:endParaRPr lang="en-US" altLang="pt-BR"/>
          </a:p>
        </p:txBody>
      </p:sp>
      <p:sp>
        <p:nvSpPr>
          <p:cNvPr id="106498" name="Rectangle 7">
            <a:extLst>
              <a:ext uri="{FF2B5EF4-FFF2-40B4-BE49-F238E27FC236}">
                <a16:creationId xmlns:a16="http://schemas.microsoft.com/office/drawing/2014/main" id="{2B9FA85A-9481-12D9-00DB-4F226FEB1B3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83B7115-CBC4-4781-8280-093289AD8514}" type="slidenum">
              <a:rPr lang="en-US" altLang="pt-BR" sz="1200">
                <a:cs typeface="Arial" panose="020B0604020202020204" pitchFamily="34" charset="0"/>
              </a:rPr>
              <a:pPr algn="r"/>
              <a:t>31</a:t>
            </a:fld>
            <a:endParaRPr lang="en-US" altLang="pt-BR" sz="1200">
              <a:cs typeface="Arial" panose="020B0604020202020204" pitchFamily="34" charset="0"/>
            </a:endParaRPr>
          </a:p>
        </p:txBody>
      </p:sp>
      <p:sp>
        <p:nvSpPr>
          <p:cNvPr id="106499" name="Rectangle 2">
            <a:extLst>
              <a:ext uri="{FF2B5EF4-FFF2-40B4-BE49-F238E27FC236}">
                <a16:creationId xmlns:a16="http://schemas.microsoft.com/office/drawing/2014/main" id="{39198B65-D1E4-6E30-6205-B168174AD307}"/>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21DAD74F-C46E-0163-5482-D0F49EF1AB52}"/>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EC0C5E-B7CD-C292-AE82-0DF93A877BBD}"/>
              </a:ext>
            </a:extLst>
          </p:cNvPr>
          <p:cNvSpPr>
            <a:spLocks noGrp="1" noChangeArrowheads="1"/>
          </p:cNvSpPr>
          <p:nvPr>
            <p:ph type="sldNum" sz="quarter" idx="5"/>
          </p:nvPr>
        </p:nvSpPr>
        <p:spPr>
          <a:ln/>
        </p:spPr>
        <p:txBody>
          <a:bodyPr/>
          <a:lstStyle/>
          <a:p>
            <a:fld id="{6F2CFEB0-D8E6-440A-A988-FDA6B972CBD3}" type="slidenum">
              <a:rPr lang="en-US" altLang="pt-BR"/>
              <a:pPr/>
              <a:t>32</a:t>
            </a:fld>
            <a:endParaRPr lang="en-US" altLang="pt-BR"/>
          </a:p>
        </p:txBody>
      </p:sp>
      <p:sp>
        <p:nvSpPr>
          <p:cNvPr id="108546" name="Rectangle 7">
            <a:extLst>
              <a:ext uri="{FF2B5EF4-FFF2-40B4-BE49-F238E27FC236}">
                <a16:creationId xmlns:a16="http://schemas.microsoft.com/office/drawing/2014/main" id="{4205A872-ECBD-7384-4713-1BF0097FCAF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070D294-FB32-458A-80D3-43F733F775D6}" type="slidenum">
              <a:rPr lang="en-US" altLang="pt-BR" sz="1200">
                <a:cs typeface="Arial" panose="020B0604020202020204" pitchFamily="34" charset="0"/>
              </a:rPr>
              <a:pPr algn="r"/>
              <a:t>32</a:t>
            </a:fld>
            <a:endParaRPr lang="en-US" altLang="pt-BR" sz="1200">
              <a:cs typeface="Arial" panose="020B0604020202020204" pitchFamily="34" charset="0"/>
            </a:endParaRPr>
          </a:p>
        </p:txBody>
      </p:sp>
      <p:sp>
        <p:nvSpPr>
          <p:cNvPr id="108547" name="Rectangle 2">
            <a:extLst>
              <a:ext uri="{FF2B5EF4-FFF2-40B4-BE49-F238E27FC236}">
                <a16:creationId xmlns:a16="http://schemas.microsoft.com/office/drawing/2014/main" id="{4ECDF127-71E2-A4C2-0A0C-141DB401901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0753DB1A-B277-8F05-2FA3-449600254346}"/>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CFAE13-0C61-3564-7692-CB371657CE26}"/>
              </a:ext>
            </a:extLst>
          </p:cNvPr>
          <p:cNvSpPr>
            <a:spLocks noGrp="1" noChangeArrowheads="1"/>
          </p:cNvSpPr>
          <p:nvPr>
            <p:ph type="sldNum" sz="quarter" idx="5"/>
          </p:nvPr>
        </p:nvSpPr>
        <p:spPr>
          <a:ln/>
        </p:spPr>
        <p:txBody>
          <a:bodyPr/>
          <a:lstStyle/>
          <a:p>
            <a:fld id="{CDD17B78-589F-45BD-A871-20B5D4520C00}" type="slidenum">
              <a:rPr lang="en-US" altLang="pt-BR"/>
              <a:pPr/>
              <a:t>33</a:t>
            </a:fld>
            <a:endParaRPr lang="en-US" altLang="pt-BR"/>
          </a:p>
        </p:txBody>
      </p:sp>
      <p:sp>
        <p:nvSpPr>
          <p:cNvPr id="195586" name="Rectangle 2">
            <a:extLst>
              <a:ext uri="{FF2B5EF4-FFF2-40B4-BE49-F238E27FC236}">
                <a16:creationId xmlns:a16="http://schemas.microsoft.com/office/drawing/2014/main" id="{5920A3BE-C4DE-4008-9490-9BE473EEF21A}"/>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29CEB96B-7B47-3A0B-E69A-68009A533E07}"/>
              </a:ext>
            </a:extLst>
          </p:cNvPr>
          <p:cNvSpPr>
            <a:spLocks noGrp="1" noChangeArrowheads="1"/>
          </p:cNvSpPr>
          <p:nvPr>
            <p:ph type="body" idx="1"/>
          </p:nvPr>
        </p:nvSpPr>
        <p:spPr/>
        <p:txBody>
          <a:bodyPr/>
          <a:lstStyle/>
          <a:p>
            <a:r>
              <a:rPr lang="en-US" altLang="pt-BR"/>
              <a:t>“Tax return preparation software” means programs like TurboTax by Quicken and TaxCut by H&amp;R Block.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290884-4A1A-4F47-9BA5-3F13BAADED9C}"/>
              </a:ext>
            </a:extLst>
          </p:cNvPr>
          <p:cNvSpPr>
            <a:spLocks noGrp="1" noChangeArrowheads="1"/>
          </p:cNvSpPr>
          <p:nvPr>
            <p:ph type="sldNum" sz="quarter" idx="5"/>
          </p:nvPr>
        </p:nvSpPr>
        <p:spPr>
          <a:ln/>
        </p:spPr>
        <p:txBody>
          <a:bodyPr/>
          <a:lstStyle/>
          <a:p>
            <a:fld id="{86BD51BF-CB80-41C7-B8AC-A12789D2487E}" type="slidenum">
              <a:rPr lang="en-US" altLang="pt-BR"/>
              <a:pPr/>
              <a:t>34</a:t>
            </a:fld>
            <a:endParaRPr lang="en-US" altLang="pt-BR"/>
          </a:p>
        </p:txBody>
      </p:sp>
      <p:sp>
        <p:nvSpPr>
          <p:cNvPr id="218114" name="Rectangle 2">
            <a:extLst>
              <a:ext uri="{FF2B5EF4-FFF2-40B4-BE49-F238E27FC236}">
                <a16:creationId xmlns:a16="http://schemas.microsoft.com/office/drawing/2014/main" id="{4BBB06C9-B20F-BB2F-8425-4ECD675B37F0}"/>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0E09FE5E-252A-7EC1-165D-B88F44B45879}"/>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10A193-C82F-B584-5146-A882E782B540}"/>
              </a:ext>
            </a:extLst>
          </p:cNvPr>
          <p:cNvSpPr>
            <a:spLocks noGrp="1" noChangeArrowheads="1"/>
          </p:cNvSpPr>
          <p:nvPr>
            <p:ph type="sldNum" sz="quarter" idx="5"/>
          </p:nvPr>
        </p:nvSpPr>
        <p:spPr>
          <a:ln/>
        </p:spPr>
        <p:txBody>
          <a:bodyPr/>
          <a:lstStyle/>
          <a:p>
            <a:fld id="{CE93B971-F325-4570-9843-595491ACC427}" type="slidenum">
              <a:rPr lang="en-US" altLang="pt-BR"/>
              <a:pPr/>
              <a:t>35</a:t>
            </a:fld>
            <a:endParaRPr lang="en-US" altLang="pt-BR"/>
          </a:p>
        </p:txBody>
      </p:sp>
      <p:sp>
        <p:nvSpPr>
          <p:cNvPr id="219138" name="Rectangle 2">
            <a:extLst>
              <a:ext uri="{FF2B5EF4-FFF2-40B4-BE49-F238E27FC236}">
                <a16:creationId xmlns:a16="http://schemas.microsoft.com/office/drawing/2014/main" id="{141C4EA9-D7FF-AC74-1690-782322D0D068}"/>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15F63350-FE3B-31E2-9D15-613868B816C7}"/>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B397F1-2775-0AB7-F79E-EC0AD4711EB1}"/>
              </a:ext>
            </a:extLst>
          </p:cNvPr>
          <p:cNvSpPr>
            <a:spLocks noGrp="1" noChangeArrowheads="1"/>
          </p:cNvSpPr>
          <p:nvPr>
            <p:ph type="sldNum" sz="quarter" idx="5"/>
          </p:nvPr>
        </p:nvSpPr>
        <p:spPr>
          <a:ln/>
        </p:spPr>
        <p:txBody>
          <a:bodyPr/>
          <a:lstStyle/>
          <a:p>
            <a:fld id="{87D9AE9F-C47A-4656-8CCD-3574610DA25F}" type="slidenum">
              <a:rPr lang="en-US" altLang="pt-BR"/>
              <a:pPr/>
              <a:t>36</a:t>
            </a:fld>
            <a:endParaRPr lang="en-US" altLang="pt-BR"/>
          </a:p>
        </p:txBody>
      </p:sp>
      <p:sp>
        <p:nvSpPr>
          <p:cNvPr id="220162" name="Rectangle 2">
            <a:extLst>
              <a:ext uri="{FF2B5EF4-FFF2-40B4-BE49-F238E27FC236}">
                <a16:creationId xmlns:a16="http://schemas.microsoft.com/office/drawing/2014/main" id="{AE931BD9-67D7-E5EE-2C76-44CBE19013CD}"/>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5BAE0101-AF3E-0AC1-2F1A-87354EA8245C}"/>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F318D7-9AC7-2EB9-960B-312C44CC3D93}"/>
              </a:ext>
            </a:extLst>
          </p:cNvPr>
          <p:cNvSpPr>
            <a:spLocks noGrp="1" noChangeArrowheads="1"/>
          </p:cNvSpPr>
          <p:nvPr>
            <p:ph type="sldNum" sz="quarter" idx="5"/>
          </p:nvPr>
        </p:nvSpPr>
        <p:spPr>
          <a:ln/>
        </p:spPr>
        <p:txBody>
          <a:bodyPr/>
          <a:lstStyle/>
          <a:p>
            <a:fld id="{7FD1A3DD-5951-475C-9B39-C6521EAFF6D1}" type="slidenum">
              <a:rPr lang="en-US" altLang="pt-BR"/>
              <a:pPr/>
              <a:t>37</a:t>
            </a:fld>
            <a:endParaRPr lang="en-US" altLang="pt-BR"/>
          </a:p>
        </p:txBody>
      </p:sp>
      <p:sp>
        <p:nvSpPr>
          <p:cNvPr id="118786" name="Rectangle 7">
            <a:extLst>
              <a:ext uri="{FF2B5EF4-FFF2-40B4-BE49-F238E27FC236}">
                <a16:creationId xmlns:a16="http://schemas.microsoft.com/office/drawing/2014/main" id="{9AA0178F-1B29-1859-D0E3-C19B5DE3193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33C3FBB-F46D-4001-B46A-37E0D8E4A172}" type="slidenum">
              <a:rPr lang="en-US" altLang="pt-BR" sz="1200">
                <a:cs typeface="Arial" panose="020B0604020202020204" pitchFamily="34" charset="0"/>
              </a:rPr>
              <a:pPr algn="r"/>
              <a:t>37</a:t>
            </a:fld>
            <a:endParaRPr lang="en-US" altLang="pt-BR" sz="1200">
              <a:cs typeface="Arial" panose="020B0604020202020204" pitchFamily="34" charset="0"/>
            </a:endParaRPr>
          </a:p>
        </p:txBody>
      </p:sp>
      <p:sp>
        <p:nvSpPr>
          <p:cNvPr id="118787" name="Rectangle 2">
            <a:extLst>
              <a:ext uri="{FF2B5EF4-FFF2-40B4-BE49-F238E27FC236}">
                <a16:creationId xmlns:a16="http://schemas.microsoft.com/office/drawing/2014/main" id="{DDF8AC91-2483-CA7C-EA9A-4EE292E44325}"/>
              </a:ext>
            </a:extLst>
          </p:cNvPr>
          <p:cNvSpPr>
            <a:spLocks noGrp="1" noRot="1" noChangeAspect="1" noChangeArrowheads="1" noTextEdit="1"/>
          </p:cNvSpPr>
          <p:nvPr>
            <p:ph type="sldImg"/>
          </p:nvPr>
        </p:nvSpPr>
        <p:spPr>
          <a:xfrm>
            <a:off x="1143000" y="534988"/>
            <a:ext cx="4572000" cy="3429000"/>
          </a:xfrm>
          <a:ln/>
        </p:spPr>
      </p:sp>
      <p:sp>
        <p:nvSpPr>
          <p:cNvPr id="118788" name="Rectangle 3">
            <a:extLst>
              <a:ext uri="{FF2B5EF4-FFF2-40B4-BE49-F238E27FC236}">
                <a16:creationId xmlns:a16="http://schemas.microsoft.com/office/drawing/2014/main" id="{6CA4CE19-3737-6969-07E8-2ACBD9EA010F}"/>
              </a:ext>
            </a:extLst>
          </p:cNvPr>
          <p:cNvSpPr>
            <a:spLocks noGrp="1" noChangeArrowheads="1"/>
          </p:cNvSpPr>
          <p:nvPr>
            <p:ph type="body" idx="1"/>
          </p:nvPr>
        </p:nvSpPr>
        <p:spPr>
          <a:xfrm>
            <a:off x="685800" y="4248150"/>
            <a:ext cx="5486400" cy="4210050"/>
          </a:xfrm>
        </p:spPr>
        <p:txBody>
          <a:bodyPr/>
          <a:lstStyle/>
          <a:p>
            <a:r>
              <a:rPr lang="en-US" altLang="pt-BR"/>
              <a:t>We now return to the latte example to illustrate the concepts of equilibrium, shortage and surplus.  </a:t>
            </a:r>
          </a:p>
          <a:p>
            <a:endParaRPr lang="en-US" alt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A4B76-C6C2-D02C-AF6B-515BE4FA6385}"/>
              </a:ext>
            </a:extLst>
          </p:cNvPr>
          <p:cNvSpPr>
            <a:spLocks noGrp="1" noChangeArrowheads="1"/>
          </p:cNvSpPr>
          <p:nvPr>
            <p:ph type="sldNum" sz="quarter" idx="5"/>
          </p:nvPr>
        </p:nvSpPr>
        <p:spPr>
          <a:ln/>
        </p:spPr>
        <p:txBody>
          <a:bodyPr/>
          <a:lstStyle/>
          <a:p>
            <a:fld id="{FC7BF932-3F92-4890-9925-83076C54698F}" type="slidenum">
              <a:rPr lang="en-US" altLang="pt-BR"/>
              <a:pPr/>
              <a:t>38</a:t>
            </a:fld>
            <a:endParaRPr lang="en-US" altLang="pt-BR"/>
          </a:p>
        </p:txBody>
      </p:sp>
      <p:sp>
        <p:nvSpPr>
          <p:cNvPr id="120834" name="Rectangle 7">
            <a:extLst>
              <a:ext uri="{FF2B5EF4-FFF2-40B4-BE49-F238E27FC236}">
                <a16:creationId xmlns:a16="http://schemas.microsoft.com/office/drawing/2014/main" id="{4ABCF9E9-E441-C8DC-76F9-B4BDD703700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0B85505-FB2D-407C-8D60-4365D5907A50}" type="slidenum">
              <a:rPr lang="en-US" altLang="pt-BR" sz="1200">
                <a:cs typeface="Arial" panose="020B0604020202020204" pitchFamily="34" charset="0"/>
              </a:rPr>
              <a:pPr algn="r"/>
              <a:t>38</a:t>
            </a:fld>
            <a:endParaRPr lang="en-US" altLang="pt-BR" sz="1200">
              <a:cs typeface="Arial" panose="020B0604020202020204" pitchFamily="34" charset="0"/>
            </a:endParaRPr>
          </a:p>
        </p:txBody>
      </p:sp>
      <p:sp>
        <p:nvSpPr>
          <p:cNvPr id="120835" name="Rectangle 2">
            <a:extLst>
              <a:ext uri="{FF2B5EF4-FFF2-40B4-BE49-F238E27FC236}">
                <a16:creationId xmlns:a16="http://schemas.microsoft.com/office/drawing/2014/main" id="{855A5824-C7EB-1A81-1B14-9B83453C413F}"/>
              </a:ext>
            </a:extLst>
          </p:cNvPr>
          <p:cNvSpPr>
            <a:spLocks noGrp="1" noRot="1" noChangeAspect="1" noChangeArrowheads="1" noTextEdit="1"/>
          </p:cNvSpPr>
          <p:nvPr>
            <p:ph type="sldImg"/>
          </p:nvPr>
        </p:nvSpPr>
        <p:spPr>
          <a:xfrm>
            <a:off x="1143000" y="534988"/>
            <a:ext cx="4572000" cy="3429000"/>
          </a:xfrm>
          <a:ln/>
        </p:spPr>
      </p:sp>
      <p:sp>
        <p:nvSpPr>
          <p:cNvPr id="120836" name="Rectangle 3">
            <a:extLst>
              <a:ext uri="{FF2B5EF4-FFF2-40B4-BE49-F238E27FC236}">
                <a16:creationId xmlns:a16="http://schemas.microsoft.com/office/drawing/2014/main" id="{E5D235CB-6D13-E149-3B1C-B33770A40936}"/>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541D41-C3D5-8BC2-068A-986EEEE0F714}"/>
              </a:ext>
            </a:extLst>
          </p:cNvPr>
          <p:cNvSpPr>
            <a:spLocks noGrp="1" noChangeArrowheads="1"/>
          </p:cNvSpPr>
          <p:nvPr>
            <p:ph type="sldNum" sz="quarter" idx="5"/>
          </p:nvPr>
        </p:nvSpPr>
        <p:spPr>
          <a:ln/>
        </p:spPr>
        <p:txBody>
          <a:bodyPr/>
          <a:lstStyle/>
          <a:p>
            <a:fld id="{C0DFE7D3-D7A9-4A04-8C5A-6C171E70C0B8}" type="slidenum">
              <a:rPr lang="en-US" altLang="pt-BR"/>
              <a:pPr/>
              <a:t>3</a:t>
            </a:fld>
            <a:endParaRPr lang="en-US" altLang="pt-BR"/>
          </a:p>
        </p:txBody>
      </p:sp>
      <p:sp>
        <p:nvSpPr>
          <p:cNvPr id="49154" name="Rectangle 7">
            <a:extLst>
              <a:ext uri="{FF2B5EF4-FFF2-40B4-BE49-F238E27FC236}">
                <a16:creationId xmlns:a16="http://schemas.microsoft.com/office/drawing/2014/main" id="{53646BAC-E36E-3F13-7B77-C8F540E0FA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59CFCF8-E832-4B97-B9EC-7594DFB92F30}" type="slidenum">
              <a:rPr lang="en-US" altLang="pt-BR" sz="1200">
                <a:cs typeface="Arial" panose="020B0604020202020204" pitchFamily="34" charset="0"/>
              </a:rPr>
              <a:pPr algn="r"/>
              <a:t>3</a:t>
            </a:fld>
            <a:endParaRPr lang="en-US" altLang="pt-BR" sz="1200">
              <a:cs typeface="Arial" panose="020B0604020202020204" pitchFamily="34" charset="0"/>
            </a:endParaRPr>
          </a:p>
        </p:txBody>
      </p:sp>
      <p:sp>
        <p:nvSpPr>
          <p:cNvPr id="49155" name="Rectangle 2">
            <a:extLst>
              <a:ext uri="{FF2B5EF4-FFF2-40B4-BE49-F238E27FC236}">
                <a16:creationId xmlns:a16="http://schemas.microsoft.com/office/drawing/2014/main" id="{C625A694-BB3F-1B42-113A-A31733E6A12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58B2135-861C-7D00-9740-C39FA9C4B77F}"/>
              </a:ext>
            </a:extLst>
          </p:cNvPr>
          <p:cNvSpPr>
            <a:spLocks noGrp="1" noChangeArrowheads="1"/>
          </p:cNvSpPr>
          <p:nvPr>
            <p:ph type="body" idx="1"/>
          </p:nvPr>
        </p:nvSpPr>
        <p:spPr/>
        <p:txBody>
          <a:bodyPr/>
          <a:lstStyle/>
          <a:p>
            <a:r>
              <a:rPr lang="en-US" altLang="pt-BR"/>
              <a:t>Demand comes from the behavior of buyers.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C317D5-C9DC-B7D8-3D8B-FC8CC7C41DEF}"/>
              </a:ext>
            </a:extLst>
          </p:cNvPr>
          <p:cNvSpPr>
            <a:spLocks noGrp="1" noChangeArrowheads="1"/>
          </p:cNvSpPr>
          <p:nvPr>
            <p:ph type="sldNum" sz="quarter" idx="5"/>
          </p:nvPr>
        </p:nvSpPr>
        <p:spPr>
          <a:ln/>
        </p:spPr>
        <p:txBody>
          <a:bodyPr/>
          <a:lstStyle/>
          <a:p>
            <a:fld id="{F92F1D83-7E26-4D55-973A-E953CF60B609}" type="slidenum">
              <a:rPr lang="en-US" altLang="pt-BR"/>
              <a:pPr/>
              <a:t>39</a:t>
            </a:fld>
            <a:endParaRPr lang="en-US" altLang="pt-BR"/>
          </a:p>
        </p:txBody>
      </p:sp>
      <p:sp>
        <p:nvSpPr>
          <p:cNvPr id="122882" name="Rectangle 7">
            <a:extLst>
              <a:ext uri="{FF2B5EF4-FFF2-40B4-BE49-F238E27FC236}">
                <a16:creationId xmlns:a16="http://schemas.microsoft.com/office/drawing/2014/main" id="{B2FEE756-5D0F-862C-5702-C4CF7729D79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C3E6A68-C031-456B-B318-EBD0C9105F92}" type="slidenum">
              <a:rPr lang="en-US" altLang="pt-BR" sz="1200">
                <a:cs typeface="Arial" panose="020B0604020202020204" pitchFamily="34" charset="0"/>
              </a:rPr>
              <a:pPr algn="r"/>
              <a:t>39</a:t>
            </a:fld>
            <a:endParaRPr lang="en-US" altLang="pt-BR" sz="1200">
              <a:cs typeface="Arial" panose="020B0604020202020204" pitchFamily="34" charset="0"/>
            </a:endParaRPr>
          </a:p>
        </p:txBody>
      </p:sp>
      <p:sp>
        <p:nvSpPr>
          <p:cNvPr id="122883" name="Rectangle 2">
            <a:extLst>
              <a:ext uri="{FF2B5EF4-FFF2-40B4-BE49-F238E27FC236}">
                <a16:creationId xmlns:a16="http://schemas.microsoft.com/office/drawing/2014/main" id="{3642CE90-21D5-96D4-F3EB-4408017AD304}"/>
              </a:ext>
            </a:extLst>
          </p:cNvPr>
          <p:cNvSpPr>
            <a:spLocks noGrp="1" noRot="1" noChangeAspect="1" noChangeArrowheads="1" noTextEdit="1"/>
          </p:cNvSpPr>
          <p:nvPr>
            <p:ph type="sldImg"/>
          </p:nvPr>
        </p:nvSpPr>
        <p:spPr>
          <a:xfrm>
            <a:off x="1143000" y="534988"/>
            <a:ext cx="4572000" cy="3429000"/>
          </a:xfrm>
          <a:ln/>
        </p:spPr>
      </p:sp>
      <p:sp>
        <p:nvSpPr>
          <p:cNvPr id="122884" name="Rectangle 3">
            <a:extLst>
              <a:ext uri="{FF2B5EF4-FFF2-40B4-BE49-F238E27FC236}">
                <a16:creationId xmlns:a16="http://schemas.microsoft.com/office/drawing/2014/main" id="{DF36F7CE-3D4E-8F7D-4C1B-049B0003F745}"/>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3324E2-6929-EEE2-530B-41A584E19B91}"/>
              </a:ext>
            </a:extLst>
          </p:cNvPr>
          <p:cNvSpPr>
            <a:spLocks noGrp="1" noChangeArrowheads="1"/>
          </p:cNvSpPr>
          <p:nvPr>
            <p:ph type="sldNum" sz="quarter" idx="5"/>
          </p:nvPr>
        </p:nvSpPr>
        <p:spPr>
          <a:ln/>
        </p:spPr>
        <p:txBody>
          <a:bodyPr/>
          <a:lstStyle/>
          <a:p>
            <a:fld id="{454A83D3-97AF-4645-9C3D-6308805A96A8}" type="slidenum">
              <a:rPr lang="en-US" altLang="pt-BR"/>
              <a:pPr/>
              <a:t>40</a:t>
            </a:fld>
            <a:endParaRPr lang="en-US" altLang="pt-BR"/>
          </a:p>
        </p:txBody>
      </p:sp>
      <p:sp>
        <p:nvSpPr>
          <p:cNvPr id="124930" name="Rectangle 7">
            <a:extLst>
              <a:ext uri="{FF2B5EF4-FFF2-40B4-BE49-F238E27FC236}">
                <a16:creationId xmlns:a16="http://schemas.microsoft.com/office/drawing/2014/main" id="{FC9A4B7C-EB3D-334E-9F5B-6E076858D50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9ACD64B-C677-453C-AB14-FD82C1670094}" type="slidenum">
              <a:rPr lang="en-US" altLang="pt-BR" sz="1200">
                <a:cs typeface="Arial" panose="020B0604020202020204" pitchFamily="34" charset="0"/>
              </a:rPr>
              <a:pPr algn="r"/>
              <a:t>40</a:t>
            </a:fld>
            <a:endParaRPr lang="en-US" altLang="pt-BR" sz="1200">
              <a:cs typeface="Arial" panose="020B0604020202020204" pitchFamily="34" charset="0"/>
            </a:endParaRPr>
          </a:p>
        </p:txBody>
      </p:sp>
      <p:sp>
        <p:nvSpPr>
          <p:cNvPr id="124931" name="Rectangle 2">
            <a:extLst>
              <a:ext uri="{FF2B5EF4-FFF2-40B4-BE49-F238E27FC236}">
                <a16:creationId xmlns:a16="http://schemas.microsoft.com/office/drawing/2014/main" id="{0CA628AA-D046-E923-5025-AA8819B6028F}"/>
              </a:ext>
            </a:extLst>
          </p:cNvPr>
          <p:cNvSpPr>
            <a:spLocks noGrp="1" noRot="1" noChangeAspect="1" noChangeArrowheads="1" noTextEdit="1"/>
          </p:cNvSpPr>
          <p:nvPr>
            <p:ph type="sldImg"/>
          </p:nvPr>
        </p:nvSpPr>
        <p:spPr>
          <a:xfrm>
            <a:off x="1143000" y="534988"/>
            <a:ext cx="4572000" cy="3429000"/>
          </a:xfrm>
          <a:ln/>
        </p:spPr>
      </p:sp>
      <p:sp>
        <p:nvSpPr>
          <p:cNvPr id="124932" name="Rectangle 3">
            <a:extLst>
              <a:ext uri="{FF2B5EF4-FFF2-40B4-BE49-F238E27FC236}">
                <a16:creationId xmlns:a16="http://schemas.microsoft.com/office/drawing/2014/main" id="{028A6856-519F-C7DD-B730-6CB045C91414}"/>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D6D7BA-0D3F-2B57-E341-4FF3F6664E5C}"/>
              </a:ext>
            </a:extLst>
          </p:cNvPr>
          <p:cNvSpPr>
            <a:spLocks noGrp="1" noChangeArrowheads="1"/>
          </p:cNvSpPr>
          <p:nvPr>
            <p:ph type="sldNum" sz="quarter" idx="5"/>
          </p:nvPr>
        </p:nvSpPr>
        <p:spPr>
          <a:ln/>
        </p:spPr>
        <p:txBody>
          <a:bodyPr/>
          <a:lstStyle/>
          <a:p>
            <a:fld id="{EB011B2E-90C9-43A8-90A0-7E75A2A8CA5A}" type="slidenum">
              <a:rPr lang="en-US" altLang="pt-BR"/>
              <a:pPr/>
              <a:t>41</a:t>
            </a:fld>
            <a:endParaRPr lang="en-US" altLang="pt-BR"/>
          </a:p>
        </p:txBody>
      </p:sp>
      <p:sp>
        <p:nvSpPr>
          <p:cNvPr id="126978" name="Rectangle 7">
            <a:extLst>
              <a:ext uri="{FF2B5EF4-FFF2-40B4-BE49-F238E27FC236}">
                <a16:creationId xmlns:a16="http://schemas.microsoft.com/office/drawing/2014/main" id="{8CB95633-70EA-B44D-0AD3-30ECB4A9558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F60B620-0BF6-4C94-94E8-AA62D0976660}" type="slidenum">
              <a:rPr lang="en-US" altLang="pt-BR" sz="1200">
                <a:cs typeface="Arial" panose="020B0604020202020204" pitchFamily="34" charset="0"/>
              </a:rPr>
              <a:pPr algn="r"/>
              <a:t>41</a:t>
            </a:fld>
            <a:endParaRPr lang="en-US" altLang="pt-BR" sz="1200">
              <a:cs typeface="Arial" panose="020B0604020202020204" pitchFamily="34" charset="0"/>
            </a:endParaRPr>
          </a:p>
        </p:txBody>
      </p:sp>
      <p:sp>
        <p:nvSpPr>
          <p:cNvPr id="126979" name="Rectangle 2">
            <a:extLst>
              <a:ext uri="{FF2B5EF4-FFF2-40B4-BE49-F238E27FC236}">
                <a16:creationId xmlns:a16="http://schemas.microsoft.com/office/drawing/2014/main" id="{DC81CFEC-B19D-B212-1392-EB9E5FD76D85}"/>
              </a:ext>
            </a:extLst>
          </p:cNvPr>
          <p:cNvSpPr>
            <a:spLocks noGrp="1" noRot="1" noChangeAspect="1" noChangeArrowheads="1" noTextEdit="1"/>
          </p:cNvSpPr>
          <p:nvPr>
            <p:ph type="sldImg"/>
          </p:nvPr>
        </p:nvSpPr>
        <p:spPr>
          <a:xfrm>
            <a:off x="1143000" y="534988"/>
            <a:ext cx="4572000" cy="3429000"/>
          </a:xfrm>
          <a:ln/>
        </p:spPr>
      </p:sp>
      <p:sp>
        <p:nvSpPr>
          <p:cNvPr id="126980" name="Rectangle 3">
            <a:extLst>
              <a:ext uri="{FF2B5EF4-FFF2-40B4-BE49-F238E27FC236}">
                <a16:creationId xmlns:a16="http://schemas.microsoft.com/office/drawing/2014/main" id="{8F158E42-B06D-3947-6C4E-A2A52760623D}"/>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66A2F0-1236-82FD-FB11-2AC9579EE441}"/>
              </a:ext>
            </a:extLst>
          </p:cNvPr>
          <p:cNvSpPr>
            <a:spLocks noGrp="1" noChangeArrowheads="1"/>
          </p:cNvSpPr>
          <p:nvPr>
            <p:ph type="sldNum" sz="quarter" idx="5"/>
          </p:nvPr>
        </p:nvSpPr>
        <p:spPr>
          <a:ln/>
        </p:spPr>
        <p:txBody>
          <a:bodyPr/>
          <a:lstStyle/>
          <a:p>
            <a:fld id="{C768C612-5350-4A8E-B8EE-5A998BB94A5F}" type="slidenum">
              <a:rPr lang="en-US" altLang="pt-BR"/>
              <a:pPr/>
              <a:t>42</a:t>
            </a:fld>
            <a:endParaRPr lang="en-US" altLang="pt-BR"/>
          </a:p>
        </p:txBody>
      </p:sp>
      <p:sp>
        <p:nvSpPr>
          <p:cNvPr id="129026" name="Rectangle 7">
            <a:extLst>
              <a:ext uri="{FF2B5EF4-FFF2-40B4-BE49-F238E27FC236}">
                <a16:creationId xmlns:a16="http://schemas.microsoft.com/office/drawing/2014/main" id="{A1B2480C-672B-883C-CB5F-966D9F1736A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AEB60A0-8714-4CBA-9D44-AAE7E844F400}" type="slidenum">
              <a:rPr lang="en-US" altLang="pt-BR" sz="1200">
                <a:cs typeface="Arial" panose="020B0604020202020204" pitchFamily="34" charset="0"/>
              </a:rPr>
              <a:pPr algn="r"/>
              <a:t>42</a:t>
            </a:fld>
            <a:endParaRPr lang="en-US" altLang="pt-BR" sz="1200">
              <a:cs typeface="Arial" panose="020B0604020202020204" pitchFamily="34" charset="0"/>
            </a:endParaRPr>
          </a:p>
        </p:txBody>
      </p:sp>
      <p:sp>
        <p:nvSpPr>
          <p:cNvPr id="129027" name="Rectangle 2">
            <a:extLst>
              <a:ext uri="{FF2B5EF4-FFF2-40B4-BE49-F238E27FC236}">
                <a16:creationId xmlns:a16="http://schemas.microsoft.com/office/drawing/2014/main" id="{8195566D-A123-9351-C55B-36F8C93CC5B7}"/>
              </a:ext>
            </a:extLst>
          </p:cNvPr>
          <p:cNvSpPr>
            <a:spLocks noGrp="1" noRot="1" noChangeAspect="1" noChangeArrowheads="1" noTextEdit="1"/>
          </p:cNvSpPr>
          <p:nvPr>
            <p:ph type="sldImg"/>
          </p:nvPr>
        </p:nvSpPr>
        <p:spPr>
          <a:xfrm>
            <a:off x="1143000" y="534988"/>
            <a:ext cx="4572000" cy="3429000"/>
          </a:xfrm>
          <a:ln/>
        </p:spPr>
      </p:sp>
      <p:sp>
        <p:nvSpPr>
          <p:cNvPr id="129028" name="Rectangle 3">
            <a:extLst>
              <a:ext uri="{FF2B5EF4-FFF2-40B4-BE49-F238E27FC236}">
                <a16:creationId xmlns:a16="http://schemas.microsoft.com/office/drawing/2014/main" id="{E2B74A55-AA91-0B11-FB59-E3DC2A70DC57}"/>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1E9B9-E489-2EDB-6E4C-FD1B0C4C18E6}"/>
              </a:ext>
            </a:extLst>
          </p:cNvPr>
          <p:cNvSpPr>
            <a:spLocks noGrp="1" noChangeArrowheads="1"/>
          </p:cNvSpPr>
          <p:nvPr>
            <p:ph type="sldNum" sz="quarter" idx="5"/>
          </p:nvPr>
        </p:nvSpPr>
        <p:spPr>
          <a:ln/>
        </p:spPr>
        <p:txBody>
          <a:bodyPr/>
          <a:lstStyle/>
          <a:p>
            <a:fld id="{20DCDA77-1544-4BD4-A7D5-40F1E809DF7C}" type="slidenum">
              <a:rPr lang="en-US" altLang="pt-BR"/>
              <a:pPr/>
              <a:t>43</a:t>
            </a:fld>
            <a:endParaRPr lang="en-US" altLang="pt-BR"/>
          </a:p>
        </p:txBody>
      </p:sp>
      <p:sp>
        <p:nvSpPr>
          <p:cNvPr id="131074" name="Rectangle 7">
            <a:extLst>
              <a:ext uri="{FF2B5EF4-FFF2-40B4-BE49-F238E27FC236}">
                <a16:creationId xmlns:a16="http://schemas.microsoft.com/office/drawing/2014/main" id="{7B4DE2B4-2D3D-5A44-5395-249DB801BE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CA1A725-ACBB-41B0-B67D-9ADEA9EBD299}" type="slidenum">
              <a:rPr lang="en-US" altLang="pt-BR" sz="1200">
                <a:cs typeface="Arial" panose="020B0604020202020204" pitchFamily="34" charset="0"/>
              </a:rPr>
              <a:pPr algn="r"/>
              <a:t>43</a:t>
            </a:fld>
            <a:endParaRPr lang="en-US" altLang="pt-BR" sz="1200">
              <a:cs typeface="Arial" panose="020B0604020202020204" pitchFamily="34" charset="0"/>
            </a:endParaRPr>
          </a:p>
        </p:txBody>
      </p:sp>
      <p:sp>
        <p:nvSpPr>
          <p:cNvPr id="131075" name="Rectangle 2">
            <a:extLst>
              <a:ext uri="{FF2B5EF4-FFF2-40B4-BE49-F238E27FC236}">
                <a16:creationId xmlns:a16="http://schemas.microsoft.com/office/drawing/2014/main" id="{6FA51F49-0031-9D3B-3613-79B61797D31A}"/>
              </a:ext>
            </a:extLst>
          </p:cNvPr>
          <p:cNvSpPr>
            <a:spLocks noGrp="1" noRot="1" noChangeAspect="1" noChangeArrowheads="1" noTextEdit="1"/>
          </p:cNvSpPr>
          <p:nvPr>
            <p:ph type="sldImg"/>
          </p:nvPr>
        </p:nvSpPr>
        <p:spPr>
          <a:xfrm>
            <a:off x="1143000" y="534988"/>
            <a:ext cx="4572000" cy="3429000"/>
          </a:xfrm>
          <a:ln/>
        </p:spPr>
      </p:sp>
      <p:sp>
        <p:nvSpPr>
          <p:cNvPr id="131076" name="Rectangle 3">
            <a:extLst>
              <a:ext uri="{FF2B5EF4-FFF2-40B4-BE49-F238E27FC236}">
                <a16:creationId xmlns:a16="http://schemas.microsoft.com/office/drawing/2014/main" id="{12123490-272F-4B62-9C03-D86521829E47}"/>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9F4DDA-8FCD-F851-1C98-05F73B03C411}"/>
              </a:ext>
            </a:extLst>
          </p:cNvPr>
          <p:cNvSpPr>
            <a:spLocks noGrp="1" noChangeArrowheads="1"/>
          </p:cNvSpPr>
          <p:nvPr>
            <p:ph type="sldNum" sz="quarter" idx="5"/>
          </p:nvPr>
        </p:nvSpPr>
        <p:spPr>
          <a:ln/>
        </p:spPr>
        <p:txBody>
          <a:bodyPr/>
          <a:lstStyle/>
          <a:p>
            <a:fld id="{5E15CBE8-6639-4EA6-B239-CF8549CA12E2}" type="slidenum">
              <a:rPr lang="en-US" altLang="pt-BR"/>
              <a:pPr/>
              <a:t>44</a:t>
            </a:fld>
            <a:endParaRPr lang="en-US" altLang="pt-BR"/>
          </a:p>
        </p:txBody>
      </p:sp>
      <p:sp>
        <p:nvSpPr>
          <p:cNvPr id="133122" name="Rectangle 7">
            <a:extLst>
              <a:ext uri="{FF2B5EF4-FFF2-40B4-BE49-F238E27FC236}">
                <a16:creationId xmlns:a16="http://schemas.microsoft.com/office/drawing/2014/main" id="{5B320D5D-E32D-8DF5-573B-520A644AFC0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63E7C16-72CF-4943-A3D5-7B928ABBE1D1}" type="slidenum">
              <a:rPr lang="en-US" altLang="pt-BR" sz="1200">
                <a:cs typeface="Arial" panose="020B0604020202020204" pitchFamily="34" charset="0"/>
              </a:rPr>
              <a:pPr algn="r"/>
              <a:t>44</a:t>
            </a:fld>
            <a:endParaRPr lang="en-US" altLang="pt-BR" sz="1200">
              <a:cs typeface="Arial" panose="020B0604020202020204" pitchFamily="34" charset="0"/>
            </a:endParaRPr>
          </a:p>
        </p:txBody>
      </p:sp>
      <p:sp>
        <p:nvSpPr>
          <p:cNvPr id="133123" name="Rectangle 2">
            <a:extLst>
              <a:ext uri="{FF2B5EF4-FFF2-40B4-BE49-F238E27FC236}">
                <a16:creationId xmlns:a16="http://schemas.microsoft.com/office/drawing/2014/main" id="{670CCEA6-67EE-FA1B-5A8D-26FEC3B630AA}"/>
              </a:ext>
            </a:extLst>
          </p:cNvPr>
          <p:cNvSpPr>
            <a:spLocks noGrp="1" noRot="1" noChangeAspect="1" noChangeArrowheads="1" noTextEdit="1"/>
          </p:cNvSpPr>
          <p:nvPr>
            <p:ph type="sldImg"/>
          </p:nvPr>
        </p:nvSpPr>
        <p:spPr>
          <a:xfrm>
            <a:off x="1143000" y="534988"/>
            <a:ext cx="4572000" cy="3429000"/>
          </a:xfrm>
          <a:ln/>
        </p:spPr>
      </p:sp>
      <p:sp>
        <p:nvSpPr>
          <p:cNvPr id="133124" name="Rectangle 3">
            <a:extLst>
              <a:ext uri="{FF2B5EF4-FFF2-40B4-BE49-F238E27FC236}">
                <a16:creationId xmlns:a16="http://schemas.microsoft.com/office/drawing/2014/main" id="{6C13F364-8FBF-F0B5-0BDF-A256E0137DFC}"/>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510BF9-2F79-0A85-7F07-7619BDEE90ED}"/>
              </a:ext>
            </a:extLst>
          </p:cNvPr>
          <p:cNvSpPr>
            <a:spLocks noGrp="1" noChangeArrowheads="1"/>
          </p:cNvSpPr>
          <p:nvPr>
            <p:ph type="sldNum" sz="quarter" idx="5"/>
          </p:nvPr>
        </p:nvSpPr>
        <p:spPr>
          <a:ln/>
        </p:spPr>
        <p:txBody>
          <a:bodyPr/>
          <a:lstStyle/>
          <a:p>
            <a:fld id="{30001163-AD77-4973-A48E-1C3D37523B7A}" type="slidenum">
              <a:rPr lang="en-US" altLang="pt-BR"/>
              <a:pPr/>
              <a:t>45</a:t>
            </a:fld>
            <a:endParaRPr lang="en-US" altLang="pt-BR"/>
          </a:p>
        </p:txBody>
      </p:sp>
      <p:sp>
        <p:nvSpPr>
          <p:cNvPr id="135170" name="Rectangle 7">
            <a:extLst>
              <a:ext uri="{FF2B5EF4-FFF2-40B4-BE49-F238E27FC236}">
                <a16:creationId xmlns:a16="http://schemas.microsoft.com/office/drawing/2014/main" id="{FA06A2C5-6696-6A32-5EC8-62004EADE1D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8146863-1251-4327-8DFA-91333B6CE5E6}" type="slidenum">
              <a:rPr lang="en-US" altLang="pt-BR" sz="1200">
                <a:cs typeface="Arial" panose="020B0604020202020204" pitchFamily="34" charset="0"/>
              </a:rPr>
              <a:pPr algn="r"/>
              <a:t>45</a:t>
            </a:fld>
            <a:endParaRPr lang="en-US" altLang="pt-BR" sz="1200">
              <a:cs typeface="Arial" panose="020B0604020202020204" pitchFamily="34" charset="0"/>
            </a:endParaRPr>
          </a:p>
        </p:txBody>
      </p:sp>
      <p:sp>
        <p:nvSpPr>
          <p:cNvPr id="135171" name="Rectangle 2">
            <a:extLst>
              <a:ext uri="{FF2B5EF4-FFF2-40B4-BE49-F238E27FC236}">
                <a16:creationId xmlns:a16="http://schemas.microsoft.com/office/drawing/2014/main" id="{4183D872-23F8-F587-A349-9842F56699BB}"/>
              </a:ext>
            </a:extLst>
          </p:cNvPr>
          <p:cNvSpPr>
            <a:spLocks noGrp="1" noRot="1" noChangeAspect="1" noChangeArrowheads="1" noTextEdit="1"/>
          </p:cNvSpPr>
          <p:nvPr>
            <p:ph type="sldImg"/>
          </p:nvPr>
        </p:nvSpPr>
        <p:spPr>
          <a:xfrm>
            <a:off x="1143000" y="534988"/>
            <a:ext cx="4572000" cy="3429000"/>
          </a:xfrm>
          <a:ln/>
        </p:spPr>
      </p:sp>
      <p:sp>
        <p:nvSpPr>
          <p:cNvPr id="135172" name="Rectangle 3">
            <a:extLst>
              <a:ext uri="{FF2B5EF4-FFF2-40B4-BE49-F238E27FC236}">
                <a16:creationId xmlns:a16="http://schemas.microsoft.com/office/drawing/2014/main" id="{615171F4-C262-BF07-8F60-9B3ABE7B0DDD}"/>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F9A874-2EA9-E717-A561-768B4977A1FA}"/>
              </a:ext>
            </a:extLst>
          </p:cNvPr>
          <p:cNvSpPr>
            <a:spLocks noGrp="1" noChangeArrowheads="1"/>
          </p:cNvSpPr>
          <p:nvPr>
            <p:ph type="sldNum" sz="quarter" idx="5"/>
          </p:nvPr>
        </p:nvSpPr>
        <p:spPr>
          <a:ln/>
        </p:spPr>
        <p:txBody>
          <a:bodyPr/>
          <a:lstStyle/>
          <a:p>
            <a:fld id="{D3C9AF96-5C35-45C4-8DDA-F8D5EB13E51D}" type="slidenum">
              <a:rPr lang="en-US" altLang="pt-BR"/>
              <a:pPr/>
              <a:t>46</a:t>
            </a:fld>
            <a:endParaRPr lang="en-US" altLang="pt-BR"/>
          </a:p>
        </p:txBody>
      </p:sp>
      <p:sp>
        <p:nvSpPr>
          <p:cNvPr id="137218" name="Rectangle 7">
            <a:extLst>
              <a:ext uri="{FF2B5EF4-FFF2-40B4-BE49-F238E27FC236}">
                <a16:creationId xmlns:a16="http://schemas.microsoft.com/office/drawing/2014/main" id="{27D3FBD1-4FD9-C228-7FDB-20403B975E6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6B6F591-9C07-43D7-995A-000468E60039}" type="slidenum">
              <a:rPr lang="en-US" altLang="pt-BR" sz="1200">
                <a:cs typeface="Arial" panose="020B0604020202020204" pitchFamily="34" charset="0"/>
              </a:rPr>
              <a:pPr algn="r"/>
              <a:t>46</a:t>
            </a:fld>
            <a:endParaRPr lang="en-US" altLang="pt-BR" sz="1200">
              <a:cs typeface="Arial" panose="020B0604020202020204" pitchFamily="34" charset="0"/>
            </a:endParaRPr>
          </a:p>
        </p:txBody>
      </p:sp>
      <p:sp>
        <p:nvSpPr>
          <p:cNvPr id="137219" name="Rectangle 2">
            <a:extLst>
              <a:ext uri="{FF2B5EF4-FFF2-40B4-BE49-F238E27FC236}">
                <a16:creationId xmlns:a16="http://schemas.microsoft.com/office/drawing/2014/main" id="{B3FBC552-A6E9-412C-0D31-1BA772FB9ED0}"/>
              </a:ext>
            </a:extLst>
          </p:cNvPr>
          <p:cNvSpPr>
            <a:spLocks noGrp="1" noRot="1" noChangeAspect="1" noChangeArrowheads="1" noTextEdit="1"/>
          </p:cNvSpPr>
          <p:nvPr>
            <p:ph type="sldImg"/>
          </p:nvPr>
        </p:nvSpPr>
        <p:spPr>
          <a:xfrm>
            <a:off x="1143000" y="534988"/>
            <a:ext cx="4572000" cy="3429000"/>
          </a:xfrm>
          <a:ln/>
        </p:spPr>
      </p:sp>
      <p:sp>
        <p:nvSpPr>
          <p:cNvPr id="137220" name="Rectangle 3">
            <a:extLst>
              <a:ext uri="{FF2B5EF4-FFF2-40B4-BE49-F238E27FC236}">
                <a16:creationId xmlns:a16="http://schemas.microsoft.com/office/drawing/2014/main" id="{02507FC8-B750-37FD-FB33-A61D947B426C}"/>
              </a:ext>
            </a:extLst>
          </p:cNvPr>
          <p:cNvSpPr>
            <a:spLocks noGrp="1" noChangeArrowheads="1"/>
          </p:cNvSpPr>
          <p:nvPr>
            <p:ph type="body" idx="1"/>
          </p:nvPr>
        </p:nvSpPr>
        <p:spPr>
          <a:xfrm>
            <a:off x="685800" y="4248150"/>
            <a:ext cx="5486400" cy="4210050"/>
          </a:xfrm>
        </p:spPr>
        <p:txBody>
          <a:bodyPr/>
          <a:lstStyle/>
          <a:p>
            <a:r>
              <a:rPr lang="en-US" altLang="pt-BR"/>
              <a:t>Step one requires knowing all of the things that can shift D and S – the non-price determinants of demand and of supply.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64019E-9CBD-8498-993A-12028D19D248}"/>
              </a:ext>
            </a:extLst>
          </p:cNvPr>
          <p:cNvSpPr>
            <a:spLocks noGrp="1" noChangeArrowheads="1"/>
          </p:cNvSpPr>
          <p:nvPr>
            <p:ph type="sldNum" sz="quarter" idx="5"/>
          </p:nvPr>
        </p:nvSpPr>
        <p:spPr>
          <a:ln/>
        </p:spPr>
        <p:txBody>
          <a:bodyPr/>
          <a:lstStyle/>
          <a:p>
            <a:fld id="{B05638B1-70B8-4363-B50D-D03BF7481AAF}" type="slidenum">
              <a:rPr lang="en-US" altLang="pt-BR"/>
              <a:pPr/>
              <a:t>47</a:t>
            </a:fld>
            <a:endParaRPr lang="en-US" altLang="pt-BR"/>
          </a:p>
        </p:txBody>
      </p:sp>
      <p:sp>
        <p:nvSpPr>
          <p:cNvPr id="139266" name="Rectangle 7">
            <a:extLst>
              <a:ext uri="{FF2B5EF4-FFF2-40B4-BE49-F238E27FC236}">
                <a16:creationId xmlns:a16="http://schemas.microsoft.com/office/drawing/2014/main" id="{3894C13D-8E27-A6DB-5304-141BE0F1C15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96039B6A-975B-47DC-A43A-544396734575}" type="slidenum">
              <a:rPr lang="en-US" altLang="pt-BR" sz="1200">
                <a:cs typeface="Arial" panose="020B0604020202020204" pitchFamily="34" charset="0"/>
              </a:rPr>
              <a:pPr algn="r"/>
              <a:t>47</a:t>
            </a:fld>
            <a:endParaRPr lang="en-US" altLang="pt-BR" sz="1200">
              <a:cs typeface="Arial" panose="020B0604020202020204" pitchFamily="34" charset="0"/>
            </a:endParaRPr>
          </a:p>
        </p:txBody>
      </p:sp>
      <p:sp>
        <p:nvSpPr>
          <p:cNvPr id="139267" name="Rectangle 2">
            <a:extLst>
              <a:ext uri="{FF2B5EF4-FFF2-40B4-BE49-F238E27FC236}">
                <a16:creationId xmlns:a16="http://schemas.microsoft.com/office/drawing/2014/main" id="{14089BEF-8D71-A69E-CEDE-AD4CD2B5A806}"/>
              </a:ext>
            </a:extLst>
          </p:cNvPr>
          <p:cNvSpPr>
            <a:spLocks noGrp="1" noRot="1" noChangeAspect="1" noChangeArrowheads="1" noTextEdit="1"/>
          </p:cNvSpPr>
          <p:nvPr>
            <p:ph type="sldImg"/>
          </p:nvPr>
        </p:nvSpPr>
        <p:spPr>
          <a:xfrm>
            <a:off x="1143000" y="534988"/>
            <a:ext cx="4572000" cy="3429000"/>
          </a:xfrm>
          <a:ln/>
        </p:spPr>
      </p:sp>
      <p:sp>
        <p:nvSpPr>
          <p:cNvPr id="139268" name="Rectangle 3">
            <a:extLst>
              <a:ext uri="{FF2B5EF4-FFF2-40B4-BE49-F238E27FC236}">
                <a16:creationId xmlns:a16="http://schemas.microsoft.com/office/drawing/2014/main" id="{B5FD9B07-FB3C-E9AE-F0C7-52F83D1DCCBD}"/>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6E1734-1EA5-56F4-FC3E-B01A4D83BCF0}"/>
              </a:ext>
            </a:extLst>
          </p:cNvPr>
          <p:cNvSpPr>
            <a:spLocks noGrp="1" noChangeArrowheads="1"/>
          </p:cNvSpPr>
          <p:nvPr>
            <p:ph type="sldNum" sz="quarter" idx="5"/>
          </p:nvPr>
        </p:nvSpPr>
        <p:spPr>
          <a:ln/>
        </p:spPr>
        <p:txBody>
          <a:bodyPr/>
          <a:lstStyle/>
          <a:p>
            <a:fld id="{BABF4FD9-22D8-4BCB-8093-ACDA8D9DDCCD}" type="slidenum">
              <a:rPr lang="en-US" altLang="pt-BR"/>
              <a:pPr/>
              <a:t>48</a:t>
            </a:fld>
            <a:endParaRPr lang="en-US" altLang="pt-BR"/>
          </a:p>
        </p:txBody>
      </p:sp>
      <p:sp>
        <p:nvSpPr>
          <p:cNvPr id="141314" name="Rectangle 7">
            <a:extLst>
              <a:ext uri="{FF2B5EF4-FFF2-40B4-BE49-F238E27FC236}">
                <a16:creationId xmlns:a16="http://schemas.microsoft.com/office/drawing/2014/main" id="{0EEE59CA-2A1B-1733-0822-EC2D400C8A6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12A6236B-7166-4A4C-A66E-9BFEB8F32C42}" type="slidenum">
              <a:rPr lang="en-US" altLang="pt-BR" sz="1200">
                <a:cs typeface="Arial" panose="020B0604020202020204" pitchFamily="34" charset="0"/>
              </a:rPr>
              <a:pPr algn="r"/>
              <a:t>48</a:t>
            </a:fld>
            <a:endParaRPr lang="en-US" altLang="pt-BR" sz="1200">
              <a:cs typeface="Arial" panose="020B0604020202020204" pitchFamily="34" charset="0"/>
            </a:endParaRPr>
          </a:p>
        </p:txBody>
      </p:sp>
      <p:sp>
        <p:nvSpPr>
          <p:cNvPr id="141315" name="Rectangle 2">
            <a:extLst>
              <a:ext uri="{FF2B5EF4-FFF2-40B4-BE49-F238E27FC236}">
                <a16:creationId xmlns:a16="http://schemas.microsoft.com/office/drawing/2014/main" id="{C41D0A08-0EF3-B321-A910-FB79CAC3AEAF}"/>
              </a:ext>
            </a:extLst>
          </p:cNvPr>
          <p:cNvSpPr>
            <a:spLocks noGrp="1" noRot="1" noChangeAspect="1" noChangeArrowheads="1" noTextEdit="1"/>
          </p:cNvSpPr>
          <p:nvPr>
            <p:ph type="sldImg"/>
          </p:nvPr>
        </p:nvSpPr>
        <p:spPr>
          <a:xfrm>
            <a:off x="1143000" y="534988"/>
            <a:ext cx="4572000" cy="3429000"/>
          </a:xfrm>
          <a:ln/>
        </p:spPr>
      </p:sp>
      <p:sp>
        <p:nvSpPr>
          <p:cNvPr id="141316" name="Rectangle 3">
            <a:extLst>
              <a:ext uri="{FF2B5EF4-FFF2-40B4-BE49-F238E27FC236}">
                <a16:creationId xmlns:a16="http://schemas.microsoft.com/office/drawing/2014/main" id="{7F709550-2A51-4C76-0FF3-335241C85BCA}"/>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D748A7-0999-BBD8-F6AB-BFB1B7905311}"/>
              </a:ext>
            </a:extLst>
          </p:cNvPr>
          <p:cNvSpPr>
            <a:spLocks noGrp="1" noChangeArrowheads="1"/>
          </p:cNvSpPr>
          <p:nvPr>
            <p:ph type="sldNum" sz="quarter" idx="5"/>
          </p:nvPr>
        </p:nvSpPr>
        <p:spPr>
          <a:ln/>
        </p:spPr>
        <p:txBody>
          <a:bodyPr/>
          <a:lstStyle/>
          <a:p>
            <a:fld id="{565487AA-FE66-467C-951B-C8AE6DDA587C}" type="slidenum">
              <a:rPr lang="en-US" altLang="pt-BR"/>
              <a:pPr/>
              <a:t>4</a:t>
            </a:fld>
            <a:endParaRPr lang="en-US" altLang="pt-BR"/>
          </a:p>
        </p:txBody>
      </p:sp>
      <p:sp>
        <p:nvSpPr>
          <p:cNvPr id="51202" name="Rectangle 7">
            <a:extLst>
              <a:ext uri="{FF2B5EF4-FFF2-40B4-BE49-F238E27FC236}">
                <a16:creationId xmlns:a16="http://schemas.microsoft.com/office/drawing/2014/main" id="{8EE837F9-B587-54A5-9BB9-D721269ED3C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2E56480B-CA4C-445F-9E07-C94657E06AAC}" type="slidenum">
              <a:rPr lang="en-US" altLang="pt-BR" sz="1200">
                <a:cs typeface="Arial" panose="020B0604020202020204" pitchFamily="34" charset="0"/>
              </a:rPr>
              <a:pPr algn="r"/>
              <a:t>4</a:t>
            </a:fld>
            <a:endParaRPr lang="en-US" altLang="pt-BR" sz="1200">
              <a:cs typeface="Arial" panose="020B0604020202020204" pitchFamily="34" charset="0"/>
            </a:endParaRPr>
          </a:p>
        </p:txBody>
      </p:sp>
      <p:sp>
        <p:nvSpPr>
          <p:cNvPr id="51203" name="Rectangle 2">
            <a:extLst>
              <a:ext uri="{FF2B5EF4-FFF2-40B4-BE49-F238E27FC236}">
                <a16:creationId xmlns:a16="http://schemas.microsoft.com/office/drawing/2014/main" id="{B7839CB1-B257-3E89-3282-C9806211DFC7}"/>
              </a:ext>
            </a:extLst>
          </p:cNvPr>
          <p:cNvSpPr>
            <a:spLocks noGrp="1" noRot="1" noChangeAspect="1" noChangeArrowheads="1" noTextEdit="1"/>
          </p:cNvSpPr>
          <p:nvPr>
            <p:ph type="sldImg"/>
          </p:nvPr>
        </p:nvSpPr>
        <p:spPr>
          <a:xfrm>
            <a:off x="1143000" y="534988"/>
            <a:ext cx="4572000" cy="3429000"/>
          </a:xfrm>
          <a:ln/>
        </p:spPr>
      </p:sp>
      <p:sp>
        <p:nvSpPr>
          <p:cNvPr id="51204" name="Rectangle 3">
            <a:extLst>
              <a:ext uri="{FF2B5EF4-FFF2-40B4-BE49-F238E27FC236}">
                <a16:creationId xmlns:a16="http://schemas.microsoft.com/office/drawing/2014/main" id="{3B5F8009-8B2C-B713-A4F2-FB20120401F2}"/>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6E698F-6ED9-B600-6E74-450AA7D3A528}"/>
              </a:ext>
            </a:extLst>
          </p:cNvPr>
          <p:cNvSpPr>
            <a:spLocks noGrp="1" noChangeArrowheads="1"/>
          </p:cNvSpPr>
          <p:nvPr>
            <p:ph type="sldNum" sz="quarter" idx="5"/>
          </p:nvPr>
        </p:nvSpPr>
        <p:spPr>
          <a:ln/>
        </p:spPr>
        <p:txBody>
          <a:bodyPr/>
          <a:lstStyle/>
          <a:p>
            <a:fld id="{D7CA3F73-92E5-44B4-A98B-8332F6CA10B2}" type="slidenum">
              <a:rPr lang="en-US" altLang="pt-BR"/>
              <a:pPr/>
              <a:t>49</a:t>
            </a:fld>
            <a:endParaRPr lang="en-US" altLang="pt-BR"/>
          </a:p>
        </p:txBody>
      </p:sp>
      <p:sp>
        <p:nvSpPr>
          <p:cNvPr id="143362" name="Rectangle 7">
            <a:extLst>
              <a:ext uri="{FF2B5EF4-FFF2-40B4-BE49-F238E27FC236}">
                <a16:creationId xmlns:a16="http://schemas.microsoft.com/office/drawing/2014/main" id="{F0DF7FB9-1F20-820C-3881-446C55565A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60914A8-0407-4593-B036-817D5ED930A3}" type="slidenum">
              <a:rPr lang="en-US" altLang="pt-BR" sz="1200">
                <a:cs typeface="Arial" panose="020B0604020202020204" pitchFamily="34" charset="0"/>
              </a:rPr>
              <a:pPr algn="r"/>
              <a:t>49</a:t>
            </a:fld>
            <a:endParaRPr lang="en-US" altLang="pt-BR" sz="1200">
              <a:cs typeface="Arial" panose="020B0604020202020204" pitchFamily="34" charset="0"/>
            </a:endParaRPr>
          </a:p>
        </p:txBody>
      </p:sp>
      <p:sp>
        <p:nvSpPr>
          <p:cNvPr id="143363" name="Rectangle 2">
            <a:extLst>
              <a:ext uri="{FF2B5EF4-FFF2-40B4-BE49-F238E27FC236}">
                <a16:creationId xmlns:a16="http://schemas.microsoft.com/office/drawing/2014/main" id="{4657F092-90FA-6495-1059-BBEC3657EC66}"/>
              </a:ext>
            </a:extLst>
          </p:cNvPr>
          <p:cNvSpPr>
            <a:spLocks noGrp="1" noRot="1" noChangeAspect="1" noChangeArrowheads="1" noTextEdit="1"/>
          </p:cNvSpPr>
          <p:nvPr>
            <p:ph type="sldImg"/>
          </p:nvPr>
        </p:nvSpPr>
        <p:spPr>
          <a:xfrm>
            <a:off x="1143000" y="534988"/>
            <a:ext cx="4572000" cy="3429000"/>
          </a:xfrm>
          <a:ln/>
        </p:spPr>
      </p:sp>
      <p:sp>
        <p:nvSpPr>
          <p:cNvPr id="143364" name="Rectangle 3">
            <a:extLst>
              <a:ext uri="{FF2B5EF4-FFF2-40B4-BE49-F238E27FC236}">
                <a16:creationId xmlns:a16="http://schemas.microsoft.com/office/drawing/2014/main" id="{9D0C9CF5-E823-F59F-925A-2EED8571BB5C}"/>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D95678-662A-1C92-5685-A834078CF75A}"/>
              </a:ext>
            </a:extLst>
          </p:cNvPr>
          <p:cNvSpPr>
            <a:spLocks noGrp="1" noChangeArrowheads="1"/>
          </p:cNvSpPr>
          <p:nvPr>
            <p:ph type="sldNum" sz="quarter" idx="5"/>
          </p:nvPr>
        </p:nvSpPr>
        <p:spPr>
          <a:ln/>
        </p:spPr>
        <p:txBody>
          <a:bodyPr/>
          <a:lstStyle/>
          <a:p>
            <a:fld id="{DFF27007-FCB1-4CFC-8685-2199BE56EA53}" type="slidenum">
              <a:rPr lang="en-US" altLang="pt-BR"/>
              <a:pPr/>
              <a:t>50</a:t>
            </a:fld>
            <a:endParaRPr lang="en-US" altLang="pt-BR"/>
          </a:p>
        </p:txBody>
      </p:sp>
      <p:sp>
        <p:nvSpPr>
          <p:cNvPr id="145410" name="Rectangle 7">
            <a:extLst>
              <a:ext uri="{FF2B5EF4-FFF2-40B4-BE49-F238E27FC236}">
                <a16:creationId xmlns:a16="http://schemas.microsoft.com/office/drawing/2014/main" id="{119C88DE-9D55-0845-DF99-238778CB78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7302CAE-9D25-43E7-8F7C-2615029C4142}" type="slidenum">
              <a:rPr lang="en-US" altLang="pt-BR" sz="1200">
                <a:cs typeface="Arial" panose="020B0604020202020204" pitchFamily="34" charset="0"/>
              </a:rPr>
              <a:pPr algn="r"/>
              <a:t>50</a:t>
            </a:fld>
            <a:endParaRPr lang="en-US" altLang="pt-BR" sz="1200">
              <a:cs typeface="Arial" panose="020B0604020202020204" pitchFamily="34" charset="0"/>
            </a:endParaRPr>
          </a:p>
        </p:txBody>
      </p:sp>
      <p:sp>
        <p:nvSpPr>
          <p:cNvPr id="145411" name="Rectangle 2">
            <a:extLst>
              <a:ext uri="{FF2B5EF4-FFF2-40B4-BE49-F238E27FC236}">
                <a16:creationId xmlns:a16="http://schemas.microsoft.com/office/drawing/2014/main" id="{5444C08F-F7AD-E4F8-E781-ED1267E7AED3}"/>
              </a:ext>
            </a:extLst>
          </p:cNvPr>
          <p:cNvSpPr>
            <a:spLocks noGrp="1" noRot="1" noChangeAspect="1" noChangeArrowheads="1" noTextEdit="1"/>
          </p:cNvSpPr>
          <p:nvPr>
            <p:ph type="sldImg"/>
          </p:nvPr>
        </p:nvSpPr>
        <p:spPr>
          <a:xfrm>
            <a:off x="1143000" y="534988"/>
            <a:ext cx="4572000" cy="3429000"/>
          </a:xfrm>
          <a:ln/>
        </p:spPr>
      </p:sp>
      <p:sp>
        <p:nvSpPr>
          <p:cNvPr id="145412" name="Rectangle 3">
            <a:extLst>
              <a:ext uri="{FF2B5EF4-FFF2-40B4-BE49-F238E27FC236}">
                <a16:creationId xmlns:a16="http://schemas.microsoft.com/office/drawing/2014/main" id="{6303A987-4867-2783-794C-E31F5CD382A7}"/>
              </a:ext>
            </a:extLst>
          </p:cNvPr>
          <p:cNvSpPr>
            <a:spLocks noGrp="1" noChangeArrowheads="1"/>
          </p:cNvSpPr>
          <p:nvPr>
            <p:ph type="body" idx="1"/>
          </p:nvPr>
        </p:nvSpPr>
        <p:spPr>
          <a:xfrm>
            <a:off x="685800" y="4248150"/>
            <a:ext cx="5486400" cy="4210050"/>
          </a:xfrm>
        </p:spPr>
        <p:txBody>
          <a:bodyPr/>
          <a:lstStyle/>
          <a:p>
            <a:r>
              <a:rPr lang="en-US" altLang="pt-BR"/>
              <a:t>“Supply” refers to the position of the supply curve, while “quantity supplied” refers to the specific amount that producers are willing and able to sell. </a:t>
            </a:r>
          </a:p>
          <a:p>
            <a:endParaRPr lang="en-US" altLang="pt-BR"/>
          </a:p>
          <a:p>
            <a:r>
              <a:rPr lang="en-US" altLang="pt-BR"/>
              <a:t>Similarly, “demand” refers to the position of the demand curve, while “quantity demanded” refers to the specific amount that consumers are willing and able to buy.  </a:t>
            </a:r>
          </a:p>
          <a:p>
            <a:endParaRPr lang="en-US" altLang="pt-BR"/>
          </a:p>
          <a:p>
            <a:r>
              <a:rPr lang="en-US" altLang="pt-BR"/>
              <a:t>If you’d like to be a rebel, delete this slide and all references to the jargon it contains, and just use the terms “movement along a curve” and “shift in a curve.”  Note, however, that this is not the official recommendation of Cengage/South-Western or Dr. Mankiw.  </a:t>
            </a:r>
          </a:p>
          <a:p>
            <a:endParaRPr lang="en-US" altLang="pt-BR"/>
          </a:p>
          <a:p>
            <a:r>
              <a:rPr lang="en-US" altLang="pt-BR"/>
              <a:t>If you’d like to cover this slide but make it move more quickly, delete the text next to each second-level bullet (starting with “occurs when”).  Instead, give the information to your students verbally or rely on them to read it in the textbook.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41A251-3511-003A-C8DA-521E58056DC2}"/>
              </a:ext>
            </a:extLst>
          </p:cNvPr>
          <p:cNvSpPr>
            <a:spLocks noGrp="1" noChangeArrowheads="1"/>
          </p:cNvSpPr>
          <p:nvPr>
            <p:ph type="sldNum" sz="quarter" idx="5"/>
          </p:nvPr>
        </p:nvSpPr>
        <p:spPr>
          <a:ln/>
        </p:spPr>
        <p:txBody>
          <a:bodyPr/>
          <a:lstStyle/>
          <a:p>
            <a:fld id="{B48580EF-4560-42E3-9B59-84CCA7B47EA0}" type="slidenum">
              <a:rPr lang="en-US" altLang="pt-BR"/>
              <a:pPr/>
              <a:t>51</a:t>
            </a:fld>
            <a:endParaRPr lang="en-US" altLang="pt-BR"/>
          </a:p>
        </p:txBody>
      </p:sp>
      <p:sp>
        <p:nvSpPr>
          <p:cNvPr id="147458" name="Rectangle 7">
            <a:extLst>
              <a:ext uri="{FF2B5EF4-FFF2-40B4-BE49-F238E27FC236}">
                <a16:creationId xmlns:a16="http://schemas.microsoft.com/office/drawing/2014/main" id="{DE78A3E3-2B82-8D00-92B9-3EA8B49ADC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5C4741D-11BC-4EF1-B690-F9C4340113BE}" type="slidenum">
              <a:rPr lang="en-US" altLang="pt-BR" sz="1200">
                <a:cs typeface="Arial" panose="020B0604020202020204" pitchFamily="34" charset="0"/>
              </a:rPr>
              <a:pPr algn="r"/>
              <a:t>51</a:t>
            </a:fld>
            <a:endParaRPr lang="en-US" altLang="pt-BR" sz="1200">
              <a:cs typeface="Arial" panose="020B0604020202020204" pitchFamily="34" charset="0"/>
            </a:endParaRPr>
          </a:p>
        </p:txBody>
      </p:sp>
      <p:sp>
        <p:nvSpPr>
          <p:cNvPr id="147459" name="Rectangle 2">
            <a:extLst>
              <a:ext uri="{FF2B5EF4-FFF2-40B4-BE49-F238E27FC236}">
                <a16:creationId xmlns:a16="http://schemas.microsoft.com/office/drawing/2014/main" id="{20715A01-832C-CFE6-9900-29BE9CD74B0D}"/>
              </a:ext>
            </a:extLst>
          </p:cNvPr>
          <p:cNvSpPr>
            <a:spLocks noGrp="1" noRot="1" noChangeAspect="1" noChangeArrowheads="1" noTextEdit="1"/>
          </p:cNvSpPr>
          <p:nvPr>
            <p:ph type="sldImg"/>
          </p:nvPr>
        </p:nvSpPr>
        <p:spPr>
          <a:xfrm>
            <a:off x="1143000" y="534988"/>
            <a:ext cx="4572000" cy="3429000"/>
          </a:xfrm>
          <a:ln/>
        </p:spPr>
      </p:sp>
      <p:sp>
        <p:nvSpPr>
          <p:cNvPr id="147460" name="Rectangle 3">
            <a:extLst>
              <a:ext uri="{FF2B5EF4-FFF2-40B4-BE49-F238E27FC236}">
                <a16:creationId xmlns:a16="http://schemas.microsoft.com/office/drawing/2014/main" id="{15527F7A-4A3C-5F8D-7245-AEEA797C7643}"/>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982369-E4A0-2DE7-C9F5-2C5CDDCC6D79}"/>
              </a:ext>
            </a:extLst>
          </p:cNvPr>
          <p:cNvSpPr>
            <a:spLocks noGrp="1" noChangeArrowheads="1"/>
          </p:cNvSpPr>
          <p:nvPr>
            <p:ph type="sldNum" sz="quarter" idx="5"/>
          </p:nvPr>
        </p:nvSpPr>
        <p:spPr>
          <a:ln/>
        </p:spPr>
        <p:txBody>
          <a:bodyPr/>
          <a:lstStyle/>
          <a:p>
            <a:fld id="{21ECDD0B-20ED-449E-9608-F38A325FC031}" type="slidenum">
              <a:rPr lang="en-US" altLang="pt-BR"/>
              <a:pPr/>
              <a:t>52</a:t>
            </a:fld>
            <a:endParaRPr lang="en-US" altLang="pt-BR"/>
          </a:p>
        </p:txBody>
      </p:sp>
      <p:sp>
        <p:nvSpPr>
          <p:cNvPr id="149506" name="Rectangle 7">
            <a:extLst>
              <a:ext uri="{FF2B5EF4-FFF2-40B4-BE49-F238E27FC236}">
                <a16:creationId xmlns:a16="http://schemas.microsoft.com/office/drawing/2014/main" id="{FFB98CB2-7D29-AD9D-D53A-C0058B29778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07E45D22-B981-4041-90F4-22942CA4E848}" type="slidenum">
              <a:rPr lang="en-US" altLang="pt-BR" sz="1200">
                <a:cs typeface="Arial" panose="020B0604020202020204" pitchFamily="34" charset="0"/>
              </a:rPr>
              <a:pPr algn="r"/>
              <a:t>52</a:t>
            </a:fld>
            <a:endParaRPr lang="en-US" altLang="pt-BR" sz="1200">
              <a:cs typeface="Arial" panose="020B0604020202020204" pitchFamily="34" charset="0"/>
            </a:endParaRPr>
          </a:p>
        </p:txBody>
      </p:sp>
      <p:sp>
        <p:nvSpPr>
          <p:cNvPr id="149507" name="Rectangle 2">
            <a:extLst>
              <a:ext uri="{FF2B5EF4-FFF2-40B4-BE49-F238E27FC236}">
                <a16:creationId xmlns:a16="http://schemas.microsoft.com/office/drawing/2014/main" id="{4C7A471D-177C-9585-0E10-9DEE1910CC61}"/>
              </a:ext>
            </a:extLst>
          </p:cNvPr>
          <p:cNvSpPr>
            <a:spLocks noGrp="1" noRot="1" noChangeAspect="1" noChangeArrowheads="1" noTextEdit="1"/>
          </p:cNvSpPr>
          <p:nvPr>
            <p:ph type="sldImg"/>
          </p:nvPr>
        </p:nvSpPr>
        <p:spPr>
          <a:xfrm>
            <a:off x="1143000" y="534988"/>
            <a:ext cx="4572000" cy="3429000"/>
          </a:xfrm>
          <a:ln/>
        </p:spPr>
      </p:sp>
      <p:sp>
        <p:nvSpPr>
          <p:cNvPr id="149508" name="Rectangle 3">
            <a:extLst>
              <a:ext uri="{FF2B5EF4-FFF2-40B4-BE49-F238E27FC236}">
                <a16:creationId xmlns:a16="http://schemas.microsoft.com/office/drawing/2014/main" id="{77909383-643D-99F2-DEE0-1B2663E5C1AC}"/>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B4DA7D-3F14-B8F7-1A10-E9A852F0E47E}"/>
              </a:ext>
            </a:extLst>
          </p:cNvPr>
          <p:cNvSpPr>
            <a:spLocks noGrp="1" noChangeArrowheads="1"/>
          </p:cNvSpPr>
          <p:nvPr>
            <p:ph type="sldNum" sz="quarter" idx="5"/>
          </p:nvPr>
        </p:nvSpPr>
        <p:spPr>
          <a:ln/>
        </p:spPr>
        <p:txBody>
          <a:bodyPr/>
          <a:lstStyle/>
          <a:p>
            <a:fld id="{25258E89-9446-4EDA-8B35-653F6D181FCE}" type="slidenum">
              <a:rPr lang="en-US" altLang="pt-BR"/>
              <a:pPr/>
              <a:t>53</a:t>
            </a:fld>
            <a:endParaRPr lang="en-US" altLang="pt-BR"/>
          </a:p>
        </p:txBody>
      </p:sp>
      <p:sp>
        <p:nvSpPr>
          <p:cNvPr id="151554" name="Rectangle 7">
            <a:extLst>
              <a:ext uri="{FF2B5EF4-FFF2-40B4-BE49-F238E27FC236}">
                <a16:creationId xmlns:a16="http://schemas.microsoft.com/office/drawing/2014/main" id="{3D167653-EB97-5B6D-A32C-BF2C73718CA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DDD6629B-035C-4939-B435-4A844AF4B6F5}" type="slidenum">
              <a:rPr lang="en-US" altLang="pt-BR" sz="1200">
                <a:cs typeface="Arial" panose="020B0604020202020204" pitchFamily="34" charset="0"/>
              </a:rPr>
              <a:pPr algn="r"/>
              <a:t>53</a:t>
            </a:fld>
            <a:endParaRPr lang="en-US" altLang="pt-BR" sz="1200">
              <a:cs typeface="Arial" panose="020B0604020202020204" pitchFamily="34" charset="0"/>
            </a:endParaRPr>
          </a:p>
        </p:txBody>
      </p:sp>
      <p:sp>
        <p:nvSpPr>
          <p:cNvPr id="151555" name="Rectangle 2">
            <a:extLst>
              <a:ext uri="{FF2B5EF4-FFF2-40B4-BE49-F238E27FC236}">
                <a16:creationId xmlns:a16="http://schemas.microsoft.com/office/drawing/2014/main" id="{C7D6B578-D3F7-F932-1E36-1AC6AD55F84A}"/>
              </a:ext>
            </a:extLst>
          </p:cNvPr>
          <p:cNvSpPr>
            <a:spLocks noGrp="1" noRot="1" noChangeAspect="1" noChangeArrowheads="1" noTextEdit="1"/>
          </p:cNvSpPr>
          <p:nvPr>
            <p:ph type="sldImg"/>
          </p:nvPr>
        </p:nvSpPr>
        <p:spPr>
          <a:xfrm>
            <a:off x="1143000" y="534988"/>
            <a:ext cx="4572000" cy="3429000"/>
          </a:xfrm>
          <a:ln/>
        </p:spPr>
      </p:sp>
      <p:sp>
        <p:nvSpPr>
          <p:cNvPr id="151556" name="Rectangle 3">
            <a:extLst>
              <a:ext uri="{FF2B5EF4-FFF2-40B4-BE49-F238E27FC236}">
                <a16:creationId xmlns:a16="http://schemas.microsoft.com/office/drawing/2014/main" id="{C6B771EB-280A-148F-6344-1757CD123503}"/>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7E721B-37CE-0DFC-3028-28797E883C9F}"/>
              </a:ext>
            </a:extLst>
          </p:cNvPr>
          <p:cNvSpPr>
            <a:spLocks noGrp="1" noChangeArrowheads="1"/>
          </p:cNvSpPr>
          <p:nvPr>
            <p:ph type="sldNum" sz="quarter" idx="5"/>
          </p:nvPr>
        </p:nvSpPr>
        <p:spPr>
          <a:ln/>
        </p:spPr>
        <p:txBody>
          <a:bodyPr/>
          <a:lstStyle/>
          <a:p>
            <a:fld id="{5AF196A5-4428-40B7-A733-55849E4F42CF}" type="slidenum">
              <a:rPr lang="en-US" altLang="pt-BR"/>
              <a:pPr/>
              <a:t>5</a:t>
            </a:fld>
            <a:endParaRPr lang="en-US" altLang="pt-BR"/>
          </a:p>
        </p:txBody>
      </p:sp>
      <p:sp>
        <p:nvSpPr>
          <p:cNvPr id="53250" name="Rectangle 7">
            <a:extLst>
              <a:ext uri="{FF2B5EF4-FFF2-40B4-BE49-F238E27FC236}">
                <a16:creationId xmlns:a16="http://schemas.microsoft.com/office/drawing/2014/main" id="{3896880A-0155-11C8-456E-1C234F7E205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DCCDB0E-58E5-4983-9B48-B2B0870B3B68}" type="slidenum">
              <a:rPr lang="en-US" altLang="pt-BR" sz="1200">
                <a:cs typeface="Arial" panose="020B0604020202020204" pitchFamily="34" charset="0"/>
              </a:rPr>
              <a:pPr algn="r"/>
              <a:t>5</a:t>
            </a:fld>
            <a:endParaRPr lang="en-US" altLang="pt-BR" sz="1200">
              <a:cs typeface="Arial" panose="020B0604020202020204" pitchFamily="34" charset="0"/>
            </a:endParaRPr>
          </a:p>
        </p:txBody>
      </p:sp>
      <p:sp>
        <p:nvSpPr>
          <p:cNvPr id="53251" name="Rectangle 2">
            <a:extLst>
              <a:ext uri="{FF2B5EF4-FFF2-40B4-BE49-F238E27FC236}">
                <a16:creationId xmlns:a16="http://schemas.microsoft.com/office/drawing/2014/main" id="{FCD593DA-D1CF-8409-D8A7-C34DECFF1EA7}"/>
              </a:ext>
            </a:extLst>
          </p:cNvPr>
          <p:cNvSpPr>
            <a:spLocks noGrp="1" noRot="1" noChangeAspect="1" noChangeArrowheads="1" noTextEdit="1"/>
          </p:cNvSpPr>
          <p:nvPr>
            <p:ph type="sldImg"/>
          </p:nvPr>
        </p:nvSpPr>
        <p:spPr>
          <a:xfrm>
            <a:off x="1143000" y="534988"/>
            <a:ext cx="4572000" cy="3429000"/>
          </a:xfrm>
          <a:ln/>
        </p:spPr>
      </p:sp>
      <p:sp>
        <p:nvSpPr>
          <p:cNvPr id="53252" name="Rectangle 3">
            <a:extLst>
              <a:ext uri="{FF2B5EF4-FFF2-40B4-BE49-F238E27FC236}">
                <a16:creationId xmlns:a16="http://schemas.microsoft.com/office/drawing/2014/main" id="{D1F27FED-4074-56CE-8BC6-67CE622CA4EE}"/>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136F42-8709-0480-FCD4-7E8715007A84}"/>
              </a:ext>
            </a:extLst>
          </p:cNvPr>
          <p:cNvSpPr>
            <a:spLocks noGrp="1" noChangeArrowheads="1"/>
          </p:cNvSpPr>
          <p:nvPr>
            <p:ph type="sldNum" sz="quarter" idx="5"/>
          </p:nvPr>
        </p:nvSpPr>
        <p:spPr>
          <a:ln/>
        </p:spPr>
        <p:txBody>
          <a:bodyPr/>
          <a:lstStyle/>
          <a:p>
            <a:fld id="{A4E0386B-F2F8-49B0-BA27-3CE2268B7011}" type="slidenum">
              <a:rPr lang="en-US" altLang="pt-BR"/>
              <a:pPr/>
              <a:t>6</a:t>
            </a:fld>
            <a:endParaRPr lang="en-US" altLang="pt-BR"/>
          </a:p>
        </p:txBody>
      </p:sp>
      <p:sp>
        <p:nvSpPr>
          <p:cNvPr id="55298" name="Rectangle 7">
            <a:extLst>
              <a:ext uri="{FF2B5EF4-FFF2-40B4-BE49-F238E27FC236}">
                <a16:creationId xmlns:a16="http://schemas.microsoft.com/office/drawing/2014/main" id="{3428D3EA-98D8-94BB-B22C-951913820D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4CB46E5-FE46-4CD3-9248-7BBE807AB372}" type="slidenum">
              <a:rPr lang="en-US" altLang="pt-BR" sz="1200">
                <a:cs typeface="Arial" panose="020B0604020202020204" pitchFamily="34" charset="0"/>
              </a:rPr>
              <a:pPr algn="r"/>
              <a:t>6</a:t>
            </a:fld>
            <a:endParaRPr lang="en-US" altLang="pt-BR" sz="1200">
              <a:cs typeface="Arial" panose="020B0604020202020204" pitchFamily="34" charset="0"/>
            </a:endParaRPr>
          </a:p>
        </p:txBody>
      </p:sp>
      <p:sp>
        <p:nvSpPr>
          <p:cNvPr id="55299" name="Rectangle 2">
            <a:extLst>
              <a:ext uri="{FF2B5EF4-FFF2-40B4-BE49-F238E27FC236}">
                <a16:creationId xmlns:a16="http://schemas.microsoft.com/office/drawing/2014/main" id="{030284FE-BABF-9609-C5E2-D116D82CE258}"/>
              </a:ext>
            </a:extLst>
          </p:cNvPr>
          <p:cNvSpPr>
            <a:spLocks noGrp="1" noRot="1" noChangeAspect="1" noChangeArrowheads="1" noTextEdit="1"/>
          </p:cNvSpPr>
          <p:nvPr>
            <p:ph type="sldImg"/>
          </p:nvPr>
        </p:nvSpPr>
        <p:spPr>
          <a:xfrm>
            <a:off x="1143000" y="534988"/>
            <a:ext cx="4572000" cy="3429000"/>
          </a:xfrm>
          <a:ln/>
        </p:spPr>
      </p:sp>
      <p:sp>
        <p:nvSpPr>
          <p:cNvPr id="55300" name="Rectangle 3">
            <a:extLst>
              <a:ext uri="{FF2B5EF4-FFF2-40B4-BE49-F238E27FC236}">
                <a16:creationId xmlns:a16="http://schemas.microsoft.com/office/drawing/2014/main" id="{4E8751F8-9A80-B38E-5A2D-05CD8910BBBB}"/>
              </a:ext>
            </a:extLst>
          </p:cNvPr>
          <p:cNvSpPr>
            <a:spLocks noGrp="1" noChangeArrowheads="1"/>
          </p:cNvSpPr>
          <p:nvPr>
            <p:ph type="body" idx="1"/>
          </p:nvPr>
        </p:nvSpPr>
        <p:spPr>
          <a:xfrm>
            <a:off x="685800" y="4248150"/>
            <a:ext cx="5486400" cy="4210050"/>
          </a:xfrm>
        </p:spPr>
        <p:txBody>
          <a:bodyPr/>
          <a:lstStyle/>
          <a:p>
            <a:r>
              <a:rPr lang="en-US" altLang="pt-BR"/>
              <a:t>This example violates the “many buyers” condition of perfect competition.  Yet, we are merely trying to show here that, at each price, the quantity demanded in the market is the sum of the quantity demanded by each buyer in the market.  This holds whether there are two buyers or two million buyers.  But it would be harder to fit data for two million buyers on this slide, so we settle for two.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256D60-EE6C-C379-7089-28F984139889}"/>
              </a:ext>
            </a:extLst>
          </p:cNvPr>
          <p:cNvSpPr>
            <a:spLocks noGrp="1" noChangeArrowheads="1"/>
          </p:cNvSpPr>
          <p:nvPr>
            <p:ph type="sldNum" sz="quarter" idx="5"/>
          </p:nvPr>
        </p:nvSpPr>
        <p:spPr>
          <a:ln/>
        </p:spPr>
        <p:txBody>
          <a:bodyPr/>
          <a:lstStyle/>
          <a:p>
            <a:fld id="{8FC55BB0-CE04-48DB-874B-83DD85A88BB2}" type="slidenum">
              <a:rPr lang="en-US" altLang="pt-BR"/>
              <a:pPr/>
              <a:t>7</a:t>
            </a:fld>
            <a:endParaRPr lang="en-US" altLang="pt-BR"/>
          </a:p>
        </p:txBody>
      </p:sp>
      <p:sp>
        <p:nvSpPr>
          <p:cNvPr id="57346" name="Rectangle 7">
            <a:extLst>
              <a:ext uri="{FF2B5EF4-FFF2-40B4-BE49-F238E27FC236}">
                <a16:creationId xmlns:a16="http://schemas.microsoft.com/office/drawing/2014/main" id="{A836A0DE-08D1-491C-BBCF-C6C5588539A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7854AE7-43A6-48A1-9B0C-181C4E66ECF4}" type="slidenum">
              <a:rPr lang="en-US" altLang="pt-BR" sz="1200">
                <a:cs typeface="Arial" panose="020B0604020202020204" pitchFamily="34" charset="0"/>
              </a:rPr>
              <a:pPr algn="r"/>
              <a:t>7</a:t>
            </a:fld>
            <a:endParaRPr lang="en-US" altLang="pt-BR" sz="1200">
              <a:cs typeface="Arial" panose="020B0604020202020204" pitchFamily="34" charset="0"/>
            </a:endParaRPr>
          </a:p>
        </p:txBody>
      </p:sp>
      <p:sp>
        <p:nvSpPr>
          <p:cNvPr id="57347" name="Rectangle 2">
            <a:extLst>
              <a:ext uri="{FF2B5EF4-FFF2-40B4-BE49-F238E27FC236}">
                <a16:creationId xmlns:a16="http://schemas.microsoft.com/office/drawing/2014/main" id="{F379B35A-C0F7-564D-6527-AB9B06F27DAB}"/>
              </a:ext>
            </a:extLst>
          </p:cNvPr>
          <p:cNvSpPr>
            <a:spLocks noGrp="1" noRot="1" noChangeAspect="1" noChangeArrowheads="1" noTextEdit="1"/>
          </p:cNvSpPr>
          <p:nvPr>
            <p:ph type="sldImg"/>
          </p:nvPr>
        </p:nvSpPr>
        <p:spPr>
          <a:xfrm>
            <a:off x="1143000" y="534988"/>
            <a:ext cx="4572000" cy="3429000"/>
          </a:xfrm>
          <a:ln/>
        </p:spPr>
      </p:sp>
      <p:sp>
        <p:nvSpPr>
          <p:cNvPr id="57348" name="Rectangle 3">
            <a:extLst>
              <a:ext uri="{FF2B5EF4-FFF2-40B4-BE49-F238E27FC236}">
                <a16:creationId xmlns:a16="http://schemas.microsoft.com/office/drawing/2014/main" id="{F3F96945-9B67-9836-4031-F5534490FB3A}"/>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3AF97E-E9C6-5AC5-016D-A91D2BF17515}"/>
              </a:ext>
            </a:extLst>
          </p:cNvPr>
          <p:cNvSpPr>
            <a:spLocks noGrp="1" noChangeArrowheads="1"/>
          </p:cNvSpPr>
          <p:nvPr>
            <p:ph type="sldNum" sz="quarter" idx="5"/>
          </p:nvPr>
        </p:nvSpPr>
        <p:spPr>
          <a:ln/>
        </p:spPr>
        <p:txBody>
          <a:bodyPr/>
          <a:lstStyle/>
          <a:p>
            <a:fld id="{FD4DFE4B-5107-451E-B2B5-F956243EEF01}" type="slidenum">
              <a:rPr lang="en-US" altLang="pt-BR"/>
              <a:pPr/>
              <a:t>8</a:t>
            </a:fld>
            <a:endParaRPr lang="en-US" altLang="pt-BR"/>
          </a:p>
        </p:txBody>
      </p:sp>
      <p:sp>
        <p:nvSpPr>
          <p:cNvPr id="59394" name="Rectangle 7">
            <a:extLst>
              <a:ext uri="{FF2B5EF4-FFF2-40B4-BE49-F238E27FC236}">
                <a16:creationId xmlns:a16="http://schemas.microsoft.com/office/drawing/2014/main" id="{E908E0C5-DAB9-634F-EBCD-E9ACAAB2F8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AE9B4B1-68A6-4878-BF5C-9818ECE50EEB}" type="slidenum">
              <a:rPr lang="en-US" altLang="pt-BR" sz="1200">
                <a:cs typeface="Arial" panose="020B0604020202020204" pitchFamily="34" charset="0"/>
              </a:rPr>
              <a:pPr algn="r"/>
              <a:t>8</a:t>
            </a:fld>
            <a:endParaRPr lang="en-US" altLang="pt-BR" sz="1200">
              <a:cs typeface="Arial" panose="020B0604020202020204" pitchFamily="34" charset="0"/>
            </a:endParaRPr>
          </a:p>
        </p:txBody>
      </p:sp>
      <p:sp>
        <p:nvSpPr>
          <p:cNvPr id="59395" name="Rectangle 2">
            <a:extLst>
              <a:ext uri="{FF2B5EF4-FFF2-40B4-BE49-F238E27FC236}">
                <a16:creationId xmlns:a16="http://schemas.microsoft.com/office/drawing/2014/main" id="{7C90FC3E-5626-C7DC-F99E-CE13E22D1E9A}"/>
              </a:ext>
            </a:extLst>
          </p:cNvPr>
          <p:cNvSpPr>
            <a:spLocks noGrp="1" noRot="1" noChangeAspect="1" noChangeArrowheads="1" noTextEdit="1"/>
          </p:cNvSpPr>
          <p:nvPr>
            <p:ph type="sldImg"/>
          </p:nvPr>
        </p:nvSpPr>
        <p:spPr>
          <a:xfrm>
            <a:off x="1143000" y="534988"/>
            <a:ext cx="4572000" cy="3429000"/>
          </a:xfrm>
          <a:ln/>
        </p:spPr>
      </p:sp>
      <p:sp>
        <p:nvSpPr>
          <p:cNvPr id="59396" name="Rectangle 3">
            <a:extLst>
              <a:ext uri="{FF2B5EF4-FFF2-40B4-BE49-F238E27FC236}">
                <a16:creationId xmlns:a16="http://schemas.microsoft.com/office/drawing/2014/main" id="{D30E6C73-3794-4941-6EF5-CBCA619150EA}"/>
              </a:ext>
            </a:extLst>
          </p:cNvPr>
          <p:cNvSpPr>
            <a:spLocks noGrp="1" noChangeArrowheads="1"/>
          </p:cNvSpPr>
          <p:nvPr>
            <p:ph type="body" idx="1"/>
          </p:nvPr>
        </p:nvSpPr>
        <p:spPr>
          <a:xfrm>
            <a:off x="685800" y="4248150"/>
            <a:ext cx="5486400" cy="4210050"/>
          </a:xfrm>
        </p:spPr>
        <p:txBody>
          <a:bodyPr/>
          <a:lstStyle/>
          <a:p>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Slide de Título">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6D80AC-D914-809A-6B2E-0EE4220813C1}"/>
              </a:ext>
            </a:extLst>
          </p:cNvPr>
          <p:cNvSpPr>
            <a:spLocks noGrp="1" noChangeArrowheads="1"/>
          </p:cNvSpPr>
          <p:nvPr>
            <p:ph type="ctrTitle"/>
          </p:nvPr>
        </p:nvSpPr>
        <p:spPr>
          <a:xfrm>
            <a:off x="0" y="1479550"/>
            <a:ext cx="9144000" cy="1470025"/>
          </a:xfrm>
        </p:spPr>
        <p:txBody>
          <a:bodyPr/>
          <a:lstStyle>
            <a:lvl1pPr>
              <a:lnSpc>
                <a:spcPct val="105000"/>
              </a:lnSpc>
              <a:defRPr>
                <a:solidFill>
                  <a:schemeClr val="bg1"/>
                </a:solidFill>
                <a:effectLst>
                  <a:outerShdw blurRad="38100" dist="38100" dir="2700000" algn="tl">
                    <a:srgbClr val="C0C0C0"/>
                  </a:outerShdw>
                </a:effectLst>
              </a:defRPr>
            </a:lvl1pPr>
          </a:lstStyle>
          <a:p>
            <a:pPr lvl="0"/>
            <a:endParaRPr lang="pt-BR" altLang="pt-BR" noProof="0"/>
          </a:p>
        </p:txBody>
      </p:sp>
      <p:sp>
        <p:nvSpPr>
          <p:cNvPr id="6155" name="Text Box 14">
            <a:extLst>
              <a:ext uri="{FF2B5EF4-FFF2-40B4-BE49-F238E27FC236}">
                <a16:creationId xmlns:a16="http://schemas.microsoft.com/office/drawing/2014/main" id="{B4CA30F8-D103-58A7-DCFB-19778138C1E8}"/>
              </a:ext>
            </a:extLst>
          </p:cNvPr>
          <p:cNvSpPr txBox="1">
            <a:spLocks noChangeArrowheads="1"/>
          </p:cNvSpPr>
          <p:nvPr userDrawn="1"/>
        </p:nvSpPr>
        <p:spPr bwMode="auto">
          <a:xfrm>
            <a:off x="0" y="64452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1600" i="1">
                <a:solidFill>
                  <a:srgbClr val="969696"/>
                </a:solidFill>
                <a:latin typeface="Times New Roman" panose="02020603050405020304" pitchFamily="18" charset="0"/>
                <a:cs typeface="Arial" panose="020B0604020202020204" pitchFamily="34" charset="0"/>
              </a:rPr>
              <a:t>© 2009 South-Western, a part of Cengage Learning, all rights reserved</a:t>
            </a:r>
          </a:p>
        </p:txBody>
      </p:sp>
      <p:sp>
        <p:nvSpPr>
          <p:cNvPr id="6147" name="Rectangle 3">
            <a:extLst>
              <a:ext uri="{FF2B5EF4-FFF2-40B4-BE49-F238E27FC236}">
                <a16:creationId xmlns:a16="http://schemas.microsoft.com/office/drawing/2014/main" id="{7FB30AE1-EA63-88D3-D661-5E2BF0164A7C}"/>
              </a:ext>
            </a:extLst>
          </p:cNvPr>
          <p:cNvSpPr>
            <a:spLocks noGrp="1" noChangeArrowheads="1"/>
          </p:cNvSpPr>
          <p:nvPr>
            <p:ph type="subTitle" idx="1"/>
          </p:nvPr>
        </p:nvSpPr>
        <p:spPr>
          <a:xfrm>
            <a:off x="1987550" y="130175"/>
            <a:ext cx="1219200" cy="990600"/>
          </a:xfrm>
        </p:spPr>
        <p:txBody>
          <a:bodyPr/>
          <a:lstStyle>
            <a:lvl1pPr marL="0" indent="0" algn="ctr">
              <a:buFont typeface="Wingdings" panose="05000000000000000000" pitchFamily="2" charset="2"/>
              <a:buNone/>
              <a:defRPr sz="5800" i="1">
                <a:solidFill>
                  <a:srgbClr val="008080"/>
                </a:solidFill>
                <a:latin typeface="Tahoma" panose="020B0604030504040204" pitchFamily="34" charset="0"/>
              </a:defRPr>
            </a:lvl1pPr>
          </a:lstStyle>
          <a:p>
            <a:pPr lvl="0"/>
            <a:r>
              <a:rPr lang="en-US" altLang="pt-BR" noProof="0"/>
              <a:t>34</a:t>
            </a:r>
          </a:p>
        </p:txBody>
      </p:sp>
      <p:sp>
        <p:nvSpPr>
          <p:cNvPr id="6152" name="TextBox 6">
            <a:extLst>
              <a:ext uri="{FF2B5EF4-FFF2-40B4-BE49-F238E27FC236}">
                <a16:creationId xmlns:a16="http://schemas.microsoft.com/office/drawing/2014/main" id="{7C4D8720-C758-D136-38D9-A0EE756293EF}"/>
              </a:ext>
            </a:extLst>
          </p:cNvPr>
          <p:cNvSpPr txBox="1">
            <a:spLocks noChangeArrowheads="1"/>
          </p:cNvSpPr>
          <p:nvPr userDrawn="1"/>
        </p:nvSpPr>
        <p:spPr bwMode="auto">
          <a:xfrm>
            <a:off x="327025" y="301625"/>
            <a:ext cx="19589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200">
                <a:solidFill>
                  <a:srgbClr val="008080"/>
                </a:solidFill>
                <a:latin typeface="Tahoma" panose="020B0604030504040204" pitchFamily="34" charset="0"/>
                <a:cs typeface="Arial" panose="020B0604020202020204" pitchFamily="34" charset="0"/>
              </a:rPr>
              <a:t>C H A P T E 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BFCE2-955F-2860-32C5-B0B352092A7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AA24236-4822-3A0B-557F-1309823F605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F5C56C17-0600-AF45-A919-CE22E05C905D}"/>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5" name="Espaço Reservado para Número de Slide 4">
            <a:extLst>
              <a:ext uri="{FF2B5EF4-FFF2-40B4-BE49-F238E27FC236}">
                <a16:creationId xmlns:a16="http://schemas.microsoft.com/office/drawing/2014/main" id="{10D68997-BE42-59C3-8A33-B288E85CC29C}"/>
              </a:ext>
            </a:extLst>
          </p:cNvPr>
          <p:cNvSpPr>
            <a:spLocks noGrp="1"/>
          </p:cNvSpPr>
          <p:nvPr>
            <p:ph type="sldNum" sz="quarter" idx="11"/>
          </p:nvPr>
        </p:nvSpPr>
        <p:spPr/>
        <p:txBody>
          <a:bodyPr/>
          <a:lstStyle>
            <a:lvl1pPr>
              <a:defRPr/>
            </a:lvl1pPr>
          </a:lstStyle>
          <a:p>
            <a:fld id="{8C4019A0-76D0-447F-86FA-6B4829F94FB8}" type="slidenum">
              <a:rPr lang="en-US" altLang="pt-BR"/>
              <a:pPr/>
              <a:t>‹nº›</a:t>
            </a:fld>
            <a:endParaRPr lang="en-US" altLang="pt-BR"/>
          </a:p>
        </p:txBody>
      </p:sp>
    </p:spTree>
    <p:extLst>
      <p:ext uri="{BB962C8B-B14F-4D97-AF65-F5344CB8AC3E}">
        <p14:creationId xmlns:p14="http://schemas.microsoft.com/office/powerpoint/2010/main" val="7182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6D16AA-BE1D-4D10-2863-40DB8C2C9948}"/>
              </a:ext>
            </a:extLst>
          </p:cNvPr>
          <p:cNvSpPr>
            <a:spLocks noGrp="1"/>
          </p:cNvSpPr>
          <p:nvPr>
            <p:ph type="title" orient="vert"/>
          </p:nvPr>
        </p:nvSpPr>
        <p:spPr>
          <a:xfrm>
            <a:off x="6651625" y="252413"/>
            <a:ext cx="2101850" cy="587375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4F484C-1D62-5A7C-C96D-C9232085DA01}"/>
              </a:ext>
            </a:extLst>
          </p:cNvPr>
          <p:cNvSpPr>
            <a:spLocks noGrp="1"/>
          </p:cNvSpPr>
          <p:nvPr>
            <p:ph type="body" orient="vert" idx="1"/>
          </p:nvPr>
        </p:nvSpPr>
        <p:spPr>
          <a:xfrm>
            <a:off x="342900" y="252413"/>
            <a:ext cx="6156325" cy="58737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7244A90-B84C-611E-F781-61FD82775671}"/>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5" name="Espaço Reservado para Número de Slide 4">
            <a:extLst>
              <a:ext uri="{FF2B5EF4-FFF2-40B4-BE49-F238E27FC236}">
                <a16:creationId xmlns:a16="http://schemas.microsoft.com/office/drawing/2014/main" id="{4862A210-D1B3-F60E-00B2-65831FCC30BB}"/>
              </a:ext>
            </a:extLst>
          </p:cNvPr>
          <p:cNvSpPr>
            <a:spLocks noGrp="1"/>
          </p:cNvSpPr>
          <p:nvPr>
            <p:ph type="sldNum" sz="quarter" idx="11"/>
          </p:nvPr>
        </p:nvSpPr>
        <p:spPr/>
        <p:txBody>
          <a:bodyPr/>
          <a:lstStyle>
            <a:lvl1pPr>
              <a:defRPr/>
            </a:lvl1pPr>
          </a:lstStyle>
          <a:p>
            <a:fld id="{7C8DB01F-1E8B-40ED-A46D-2337ADCB3E3D}" type="slidenum">
              <a:rPr lang="en-US" altLang="pt-BR"/>
              <a:pPr/>
              <a:t>‹nº›</a:t>
            </a:fld>
            <a:endParaRPr lang="en-US" altLang="pt-BR"/>
          </a:p>
        </p:txBody>
      </p:sp>
    </p:spTree>
    <p:extLst>
      <p:ext uri="{BB962C8B-B14F-4D97-AF65-F5344CB8AC3E}">
        <p14:creationId xmlns:p14="http://schemas.microsoft.com/office/powerpoint/2010/main" val="83525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Slide de Título">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0DB3F88-C0B8-460A-B244-C4E80515907D}"/>
              </a:ext>
            </a:extLst>
          </p:cNvPr>
          <p:cNvSpPr>
            <a:spLocks noGrp="1" noChangeArrowheads="1"/>
          </p:cNvSpPr>
          <p:nvPr>
            <p:ph type="ctrTitle"/>
          </p:nvPr>
        </p:nvSpPr>
        <p:spPr>
          <a:xfrm>
            <a:off x="0" y="1479550"/>
            <a:ext cx="9144000" cy="1470025"/>
          </a:xfrm>
        </p:spPr>
        <p:txBody>
          <a:bodyPr/>
          <a:lstStyle>
            <a:lvl1pPr>
              <a:lnSpc>
                <a:spcPct val="105000"/>
              </a:lnSpc>
              <a:defRPr>
                <a:solidFill>
                  <a:schemeClr val="bg1"/>
                </a:solidFill>
                <a:effectLst>
                  <a:outerShdw blurRad="38100" dist="38100" dir="2700000" algn="tl">
                    <a:srgbClr val="C0C0C0"/>
                  </a:outerShdw>
                </a:effectLst>
              </a:defRPr>
            </a:lvl1pPr>
          </a:lstStyle>
          <a:p>
            <a:pPr lvl="0"/>
            <a:endParaRPr lang="pt-BR" altLang="pt-BR" noProof="0"/>
          </a:p>
        </p:txBody>
      </p:sp>
      <p:sp>
        <p:nvSpPr>
          <p:cNvPr id="6155" name="Text Box 14">
            <a:extLst>
              <a:ext uri="{FF2B5EF4-FFF2-40B4-BE49-F238E27FC236}">
                <a16:creationId xmlns:a16="http://schemas.microsoft.com/office/drawing/2014/main" id="{065CD3E8-E91E-49D9-8D45-0CD52B529293}"/>
              </a:ext>
            </a:extLst>
          </p:cNvPr>
          <p:cNvSpPr txBox="1">
            <a:spLocks noChangeArrowheads="1"/>
          </p:cNvSpPr>
          <p:nvPr userDrawn="1"/>
        </p:nvSpPr>
        <p:spPr bwMode="auto">
          <a:xfrm>
            <a:off x="0" y="64452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1600" i="1">
                <a:solidFill>
                  <a:srgbClr val="969696"/>
                </a:solidFill>
                <a:latin typeface="Times New Roman" panose="02020603050405020304" pitchFamily="18" charset="0"/>
                <a:cs typeface="Arial" panose="020B0604020202020204" pitchFamily="34" charset="0"/>
              </a:rPr>
              <a:t>© 2009 South-Western, a part of Cengage Learning, all rights reserved</a:t>
            </a:r>
          </a:p>
        </p:txBody>
      </p:sp>
      <p:sp>
        <p:nvSpPr>
          <p:cNvPr id="6147" name="Rectangle 3">
            <a:extLst>
              <a:ext uri="{FF2B5EF4-FFF2-40B4-BE49-F238E27FC236}">
                <a16:creationId xmlns:a16="http://schemas.microsoft.com/office/drawing/2014/main" id="{1C601D4A-A899-4D18-8DF2-B7013929885C}"/>
              </a:ext>
            </a:extLst>
          </p:cNvPr>
          <p:cNvSpPr>
            <a:spLocks noGrp="1" noChangeArrowheads="1"/>
          </p:cNvSpPr>
          <p:nvPr>
            <p:ph type="subTitle" idx="1"/>
          </p:nvPr>
        </p:nvSpPr>
        <p:spPr>
          <a:xfrm>
            <a:off x="1987550" y="130175"/>
            <a:ext cx="1219200" cy="990600"/>
          </a:xfrm>
        </p:spPr>
        <p:txBody>
          <a:bodyPr/>
          <a:lstStyle>
            <a:lvl1pPr marL="0" indent="0" algn="ctr">
              <a:buFont typeface="Wingdings" panose="05000000000000000000" pitchFamily="2" charset="2"/>
              <a:buNone/>
              <a:defRPr sz="5800" i="1">
                <a:solidFill>
                  <a:srgbClr val="008080"/>
                </a:solidFill>
              </a:defRPr>
            </a:lvl1pPr>
          </a:lstStyle>
          <a:p>
            <a:pPr lvl="0"/>
            <a:r>
              <a:rPr lang="en-US" altLang="pt-BR" noProof="0"/>
              <a:t>34</a:t>
            </a:r>
          </a:p>
        </p:txBody>
      </p:sp>
      <p:sp>
        <p:nvSpPr>
          <p:cNvPr id="6152" name="TextBox 6">
            <a:extLst>
              <a:ext uri="{FF2B5EF4-FFF2-40B4-BE49-F238E27FC236}">
                <a16:creationId xmlns:a16="http://schemas.microsoft.com/office/drawing/2014/main" id="{1269076E-8670-4B77-95F4-B74F754E316D}"/>
              </a:ext>
            </a:extLst>
          </p:cNvPr>
          <p:cNvSpPr txBox="1">
            <a:spLocks noChangeArrowheads="1"/>
          </p:cNvSpPr>
          <p:nvPr userDrawn="1"/>
        </p:nvSpPr>
        <p:spPr bwMode="auto">
          <a:xfrm>
            <a:off x="327025" y="301625"/>
            <a:ext cx="19589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200">
                <a:solidFill>
                  <a:srgbClr val="008080"/>
                </a:solidFill>
                <a:latin typeface="Tahoma" panose="020B0604030504040204" pitchFamily="34" charset="0"/>
                <a:cs typeface="Arial" panose="020B0604020202020204" pitchFamily="34" charset="0"/>
              </a:rPr>
              <a:t>C H A P T E R</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39CCE-5AA1-4CC8-9F98-62F3BAEF412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50D1D59-CEB0-4873-BC32-F98D8CBCE89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478CD49-6BB5-492D-ADE1-758D7BABF4E8}"/>
              </a:ext>
            </a:extLst>
          </p:cNvPr>
          <p:cNvSpPr>
            <a:spLocks noGrp="1"/>
          </p:cNvSpPr>
          <p:nvPr>
            <p:ph type="ftr" sz="quarter" idx="10"/>
          </p:nvPr>
        </p:nvSpPr>
        <p:spPr/>
        <p:txBody>
          <a:bodyPr/>
          <a:lstStyle>
            <a:lvl1pPr>
              <a:defRPr/>
            </a:lvl1pPr>
          </a:lstStyle>
          <a:p>
            <a:r>
              <a:rPr lang="en-US" altLang="pt-BR"/>
              <a:t>TEN PRINCIPLES OF ECONOMICS</a:t>
            </a:r>
          </a:p>
        </p:txBody>
      </p:sp>
      <p:sp>
        <p:nvSpPr>
          <p:cNvPr id="5" name="Espaço Reservado para Número de Slide 4">
            <a:extLst>
              <a:ext uri="{FF2B5EF4-FFF2-40B4-BE49-F238E27FC236}">
                <a16:creationId xmlns:a16="http://schemas.microsoft.com/office/drawing/2014/main" id="{33957903-8EAE-4EDA-A8EF-70114EC0A1A5}"/>
              </a:ext>
            </a:extLst>
          </p:cNvPr>
          <p:cNvSpPr>
            <a:spLocks noGrp="1"/>
          </p:cNvSpPr>
          <p:nvPr>
            <p:ph type="sldNum" sz="quarter" idx="11"/>
          </p:nvPr>
        </p:nvSpPr>
        <p:spPr/>
        <p:txBody>
          <a:bodyPr/>
          <a:lstStyle>
            <a:lvl1pPr>
              <a:defRPr/>
            </a:lvl1pPr>
          </a:lstStyle>
          <a:p>
            <a:fld id="{CF96BEF7-E511-441F-AB0E-3021630BBD80}" type="slidenum">
              <a:rPr lang="en-US" altLang="pt-BR"/>
              <a:pPr/>
              <a:t>‹nº›</a:t>
            </a:fld>
            <a:endParaRPr lang="en-US" altLang="pt-BR"/>
          </a:p>
        </p:txBody>
      </p:sp>
    </p:spTree>
    <p:extLst>
      <p:ext uri="{BB962C8B-B14F-4D97-AF65-F5344CB8AC3E}">
        <p14:creationId xmlns:p14="http://schemas.microsoft.com/office/powerpoint/2010/main" val="303022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3A28E-AFCF-4F67-977E-3149DB4ED105}"/>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B3618F7-A660-4A52-ABCD-3D965EB7372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7E6B62E4-DA45-4B59-AE19-AC93CBF5E2DC}"/>
              </a:ext>
            </a:extLst>
          </p:cNvPr>
          <p:cNvSpPr>
            <a:spLocks noGrp="1"/>
          </p:cNvSpPr>
          <p:nvPr>
            <p:ph type="ftr" sz="quarter" idx="10"/>
          </p:nvPr>
        </p:nvSpPr>
        <p:spPr/>
        <p:txBody>
          <a:bodyPr/>
          <a:lstStyle>
            <a:lvl1pPr>
              <a:defRPr/>
            </a:lvl1pPr>
          </a:lstStyle>
          <a:p>
            <a:r>
              <a:rPr lang="en-US" altLang="pt-BR"/>
              <a:t>TEN PRINCIPLES OF ECONOMICS</a:t>
            </a:r>
          </a:p>
        </p:txBody>
      </p:sp>
      <p:sp>
        <p:nvSpPr>
          <p:cNvPr id="5" name="Espaço Reservado para Número de Slide 4">
            <a:extLst>
              <a:ext uri="{FF2B5EF4-FFF2-40B4-BE49-F238E27FC236}">
                <a16:creationId xmlns:a16="http://schemas.microsoft.com/office/drawing/2014/main" id="{6A0B9D31-7217-4A4D-B7B0-638510083667}"/>
              </a:ext>
            </a:extLst>
          </p:cNvPr>
          <p:cNvSpPr>
            <a:spLocks noGrp="1"/>
          </p:cNvSpPr>
          <p:nvPr>
            <p:ph type="sldNum" sz="quarter" idx="11"/>
          </p:nvPr>
        </p:nvSpPr>
        <p:spPr/>
        <p:txBody>
          <a:bodyPr/>
          <a:lstStyle>
            <a:lvl1pPr>
              <a:defRPr/>
            </a:lvl1pPr>
          </a:lstStyle>
          <a:p>
            <a:fld id="{849B8A49-4942-4AE1-88D2-1AB1EE062340}" type="slidenum">
              <a:rPr lang="en-US" altLang="pt-BR"/>
              <a:pPr/>
              <a:t>‹nº›</a:t>
            </a:fld>
            <a:endParaRPr lang="en-US" altLang="pt-BR"/>
          </a:p>
        </p:txBody>
      </p:sp>
    </p:spTree>
    <p:extLst>
      <p:ext uri="{BB962C8B-B14F-4D97-AF65-F5344CB8AC3E}">
        <p14:creationId xmlns:p14="http://schemas.microsoft.com/office/powerpoint/2010/main" val="222368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4EB1D-A694-4575-BB0E-B67A2205C8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BA2BEDE-A140-4558-8FCA-D064D94483B5}"/>
              </a:ext>
            </a:extLst>
          </p:cNvPr>
          <p:cNvSpPr>
            <a:spLocks noGrp="1"/>
          </p:cNvSpPr>
          <p:nvPr>
            <p:ph sz="half" idx="1"/>
          </p:nvPr>
        </p:nvSpPr>
        <p:spPr>
          <a:xfrm>
            <a:off x="373063" y="1008063"/>
            <a:ext cx="4079875"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1BC061A-FE7E-4CFB-84B9-B89DB527C8A2}"/>
              </a:ext>
            </a:extLst>
          </p:cNvPr>
          <p:cNvSpPr>
            <a:spLocks noGrp="1"/>
          </p:cNvSpPr>
          <p:nvPr>
            <p:ph sz="half" idx="2"/>
          </p:nvPr>
        </p:nvSpPr>
        <p:spPr>
          <a:xfrm>
            <a:off x="4605338" y="1008063"/>
            <a:ext cx="4081462"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8060666E-EF19-4A7E-8A4C-0543021A271F}"/>
              </a:ext>
            </a:extLst>
          </p:cNvPr>
          <p:cNvSpPr>
            <a:spLocks noGrp="1"/>
          </p:cNvSpPr>
          <p:nvPr>
            <p:ph type="ftr" sz="quarter" idx="10"/>
          </p:nvPr>
        </p:nvSpPr>
        <p:spPr/>
        <p:txBody>
          <a:bodyPr/>
          <a:lstStyle>
            <a:lvl1pPr>
              <a:defRPr/>
            </a:lvl1pPr>
          </a:lstStyle>
          <a:p>
            <a:r>
              <a:rPr lang="en-US" altLang="pt-BR"/>
              <a:t>TEN PRINCIPLES OF ECONOMICS</a:t>
            </a:r>
          </a:p>
        </p:txBody>
      </p:sp>
      <p:sp>
        <p:nvSpPr>
          <p:cNvPr id="6" name="Espaço Reservado para Número de Slide 5">
            <a:extLst>
              <a:ext uri="{FF2B5EF4-FFF2-40B4-BE49-F238E27FC236}">
                <a16:creationId xmlns:a16="http://schemas.microsoft.com/office/drawing/2014/main" id="{05828D6E-50B9-48FD-832D-8E8D9D9F7A4C}"/>
              </a:ext>
            </a:extLst>
          </p:cNvPr>
          <p:cNvSpPr>
            <a:spLocks noGrp="1"/>
          </p:cNvSpPr>
          <p:nvPr>
            <p:ph type="sldNum" sz="quarter" idx="11"/>
          </p:nvPr>
        </p:nvSpPr>
        <p:spPr/>
        <p:txBody>
          <a:bodyPr/>
          <a:lstStyle>
            <a:lvl1pPr>
              <a:defRPr/>
            </a:lvl1pPr>
          </a:lstStyle>
          <a:p>
            <a:fld id="{AF4E24D2-368D-4525-BF12-B1726304B8F2}" type="slidenum">
              <a:rPr lang="en-US" altLang="pt-BR"/>
              <a:pPr/>
              <a:t>‹nº›</a:t>
            </a:fld>
            <a:endParaRPr lang="en-US" altLang="pt-BR"/>
          </a:p>
        </p:txBody>
      </p:sp>
    </p:spTree>
    <p:extLst>
      <p:ext uri="{BB962C8B-B14F-4D97-AF65-F5344CB8AC3E}">
        <p14:creationId xmlns:p14="http://schemas.microsoft.com/office/powerpoint/2010/main" val="3779156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86489-3188-43C1-8E4F-9D9827F65B0C}"/>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872FFC1-B006-4023-8D29-53EAC113D38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3491C40-F031-47D9-A251-425DCE5D950E}"/>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9DCF7DC-3907-48D9-8C1B-A1579C492BB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4D94ED5-3664-422B-B402-EC1D530D2917}"/>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C330D3CD-7D55-4205-9366-2EB2065E8754}"/>
              </a:ext>
            </a:extLst>
          </p:cNvPr>
          <p:cNvSpPr>
            <a:spLocks noGrp="1"/>
          </p:cNvSpPr>
          <p:nvPr>
            <p:ph type="ftr" sz="quarter" idx="10"/>
          </p:nvPr>
        </p:nvSpPr>
        <p:spPr/>
        <p:txBody>
          <a:bodyPr/>
          <a:lstStyle>
            <a:lvl1pPr>
              <a:defRPr/>
            </a:lvl1pPr>
          </a:lstStyle>
          <a:p>
            <a:r>
              <a:rPr lang="en-US" altLang="pt-BR"/>
              <a:t>TEN PRINCIPLES OF ECONOMICS</a:t>
            </a:r>
          </a:p>
        </p:txBody>
      </p:sp>
      <p:sp>
        <p:nvSpPr>
          <p:cNvPr id="8" name="Espaço Reservado para Número de Slide 7">
            <a:extLst>
              <a:ext uri="{FF2B5EF4-FFF2-40B4-BE49-F238E27FC236}">
                <a16:creationId xmlns:a16="http://schemas.microsoft.com/office/drawing/2014/main" id="{4B3EDC12-0B74-453F-8DD3-5907F14B2A25}"/>
              </a:ext>
            </a:extLst>
          </p:cNvPr>
          <p:cNvSpPr>
            <a:spLocks noGrp="1"/>
          </p:cNvSpPr>
          <p:nvPr>
            <p:ph type="sldNum" sz="quarter" idx="11"/>
          </p:nvPr>
        </p:nvSpPr>
        <p:spPr/>
        <p:txBody>
          <a:bodyPr/>
          <a:lstStyle>
            <a:lvl1pPr>
              <a:defRPr/>
            </a:lvl1pPr>
          </a:lstStyle>
          <a:p>
            <a:fld id="{C5941612-538A-4507-B768-C7183CD15FA5}" type="slidenum">
              <a:rPr lang="en-US" altLang="pt-BR"/>
              <a:pPr/>
              <a:t>‹nº›</a:t>
            </a:fld>
            <a:endParaRPr lang="en-US" altLang="pt-BR"/>
          </a:p>
        </p:txBody>
      </p:sp>
    </p:spTree>
    <p:extLst>
      <p:ext uri="{BB962C8B-B14F-4D97-AF65-F5344CB8AC3E}">
        <p14:creationId xmlns:p14="http://schemas.microsoft.com/office/powerpoint/2010/main" val="14088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1F276-8DCA-4150-9895-659B9399DB6C}"/>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CDDC8BB4-F90C-4909-B217-3B15CB9FCD8B}"/>
              </a:ext>
            </a:extLst>
          </p:cNvPr>
          <p:cNvSpPr>
            <a:spLocks noGrp="1"/>
          </p:cNvSpPr>
          <p:nvPr>
            <p:ph type="ftr" sz="quarter" idx="10"/>
          </p:nvPr>
        </p:nvSpPr>
        <p:spPr/>
        <p:txBody>
          <a:bodyPr/>
          <a:lstStyle>
            <a:lvl1pPr>
              <a:defRPr/>
            </a:lvl1pPr>
          </a:lstStyle>
          <a:p>
            <a:r>
              <a:rPr lang="en-US" altLang="pt-BR"/>
              <a:t>TEN PRINCIPLES OF ECONOMICS</a:t>
            </a:r>
          </a:p>
        </p:txBody>
      </p:sp>
      <p:sp>
        <p:nvSpPr>
          <p:cNvPr id="4" name="Espaço Reservado para Número de Slide 3">
            <a:extLst>
              <a:ext uri="{FF2B5EF4-FFF2-40B4-BE49-F238E27FC236}">
                <a16:creationId xmlns:a16="http://schemas.microsoft.com/office/drawing/2014/main" id="{8FE00B68-FFE8-4D14-BDF3-52E4A613F291}"/>
              </a:ext>
            </a:extLst>
          </p:cNvPr>
          <p:cNvSpPr>
            <a:spLocks noGrp="1"/>
          </p:cNvSpPr>
          <p:nvPr>
            <p:ph type="sldNum" sz="quarter" idx="11"/>
          </p:nvPr>
        </p:nvSpPr>
        <p:spPr/>
        <p:txBody>
          <a:bodyPr/>
          <a:lstStyle>
            <a:lvl1pPr>
              <a:defRPr/>
            </a:lvl1pPr>
          </a:lstStyle>
          <a:p>
            <a:fld id="{CF6D5ECA-F941-4629-8B1C-9260BC436D1F}" type="slidenum">
              <a:rPr lang="en-US" altLang="pt-BR"/>
              <a:pPr/>
              <a:t>‹nº›</a:t>
            </a:fld>
            <a:endParaRPr lang="en-US" altLang="pt-BR"/>
          </a:p>
        </p:txBody>
      </p:sp>
    </p:spTree>
    <p:extLst>
      <p:ext uri="{BB962C8B-B14F-4D97-AF65-F5344CB8AC3E}">
        <p14:creationId xmlns:p14="http://schemas.microsoft.com/office/powerpoint/2010/main" val="308893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B7BA692C-CB37-4E73-AD39-2675F2027C07}"/>
              </a:ext>
            </a:extLst>
          </p:cNvPr>
          <p:cNvSpPr>
            <a:spLocks noGrp="1"/>
          </p:cNvSpPr>
          <p:nvPr>
            <p:ph type="ftr" sz="quarter" idx="10"/>
          </p:nvPr>
        </p:nvSpPr>
        <p:spPr/>
        <p:txBody>
          <a:bodyPr/>
          <a:lstStyle>
            <a:lvl1pPr>
              <a:defRPr/>
            </a:lvl1pPr>
          </a:lstStyle>
          <a:p>
            <a:r>
              <a:rPr lang="en-US" altLang="pt-BR"/>
              <a:t>TEN PRINCIPLES OF ECONOMICS</a:t>
            </a:r>
          </a:p>
        </p:txBody>
      </p:sp>
      <p:sp>
        <p:nvSpPr>
          <p:cNvPr id="3" name="Espaço Reservado para Número de Slide 2">
            <a:extLst>
              <a:ext uri="{FF2B5EF4-FFF2-40B4-BE49-F238E27FC236}">
                <a16:creationId xmlns:a16="http://schemas.microsoft.com/office/drawing/2014/main" id="{262AC569-F7A3-4A08-B008-5C13F831F668}"/>
              </a:ext>
            </a:extLst>
          </p:cNvPr>
          <p:cNvSpPr>
            <a:spLocks noGrp="1"/>
          </p:cNvSpPr>
          <p:nvPr>
            <p:ph type="sldNum" sz="quarter" idx="11"/>
          </p:nvPr>
        </p:nvSpPr>
        <p:spPr/>
        <p:txBody>
          <a:bodyPr/>
          <a:lstStyle>
            <a:lvl1pPr>
              <a:defRPr/>
            </a:lvl1pPr>
          </a:lstStyle>
          <a:p>
            <a:fld id="{D27F656A-2B79-4830-89D9-A4E88F88C402}" type="slidenum">
              <a:rPr lang="en-US" altLang="pt-BR"/>
              <a:pPr/>
              <a:t>‹nº›</a:t>
            </a:fld>
            <a:endParaRPr lang="en-US" altLang="pt-BR"/>
          </a:p>
        </p:txBody>
      </p:sp>
    </p:spTree>
    <p:extLst>
      <p:ext uri="{BB962C8B-B14F-4D97-AF65-F5344CB8AC3E}">
        <p14:creationId xmlns:p14="http://schemas.microsoft.com/office/powerpoint/2010/main" val="350351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FEE5B-F504-4EA2-A012-13A0B0A1AA44}"/>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2241958-138F-40A0-9EB7-17E787022F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D539BBB-0830-4E5B-B91B-096B6B8EE5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0185D14A-3F0A-4DEB-BC70-0456F92D59E6}"/>
              </a:ext>
            </a:extLst>
          </p:cNvPr>
          <p:cNvSpPr>
            <a:spLocks noGrp="1"/>
          </p:cNvSpPr>
          <p:nvPr>
            <p:ph type="ftr" sz="quarter" idx="10"/>
          </p:nvPr>
        </p:nvSpPr>
        <p:spPr/>
        <p:txBody>
          <a:bodyPr/>
          <a:lstStyle>
            <a:lvl1pPr>
              <a:defRPr/>
            </a:lvl1pPr>
          </a:lstStyle>
          <a:p>
            <a:r>
              <a:rPr lang="en-US" altLang="pt-BR"/>
              <a:t>TEN PRINCIPLES OF ECONOMICS</a:t>
            </a:r>
          </a:p>
        </p:txBody>
      </p:sp>
      <p:sp>
        <p:nvSpPr>
          <p:cNvPr id="6" name="Espaço Reservado para Número de Slide 5">
            <a:extLst>
              <a:ext uri="{FF2B5EF4-FFF2-40B4-BE49-F238E27FC236}">
                <a16:creationId xmlns:a16="http://schemas.microsoft.com/office/drawing/2014/main" id="{DA9BDA5A-6B31-4E6B-B1A2-66968E3EC481}"/>
              </a:ext>
            </a:extLst>
          </p:cNvPr>
          <p:cNvSpPr>
            <a:spLocks noGrp="1"/>
          </p:cNvSpPr>
          <p:nvPr>
            <p:ph type="sldNum" sz="quarter" idx="11"/>
          </p:nvPr>
        </p:nvSpPr>
        <p:spPr/>
        <p:txBody>
          <a:bodyPr/>
          <a:lstStyle>
            <a:lvl1pPr>
              <a:defRPr/>
            </a:lvl1pPr>
          </a:lstStyle>
          <a:p>
            <a:fld id="{8BB2159C-8A05-428D-BF45-D0EFB46C1C43}" type="slidenum">
              <a:rPr lang="en-US" altLang="pt-BR"/>
              <a:pPr/>
              <a:t>‹nº›</a:t>
            </a:fld>
            <a:endParaRPr lang="en-US" altLang="pt-BR"/>
          </a:p>
        </p:txBody>
      </p:sp>
    </p:spTree>
    <p:extLst>
      <p:ext uri="{BB962C8B-B14F-4D97-AF65-F5344CB8AC3E}">
        <p14:creationId xmlns:p14="http://schemas.microsoft.com/office/powerpoint/2010/main" val="4110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4E56F-BDF1-02E5-ADD0-76A9CBC3BDA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422BB2-E696-3BBB-3AC8-2F83104627A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05F4929A-6BC3-AE11-4BCA-565EADA4853C}"/>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5" name="Espaço Reservado para Número de Slide 4">
            <a:extLst>
              <a:ext uri="{FF2B5EF4-FFF2-40B4-BE49-F238E27FC236}">
                <a16:creationId xmlns:a16="http://schemas.microsoft.com/office/drawing/2014/main" id="{DF4B4035-3C30-1AC6-D57F-5AE2B7DFA22A}"/>
              </a:ext>
            </a:extLst>
          </p:cNvPr>
          <p:cNvSpPr>
            <a:spLocks noGrp="1"/>
          </p:cNvSpPr>
          <p:nvPr>
            <p:ph type="sldNum" sz="quarter" idx="11"/>
          </p:nvPr>
        </p:nvSpPr>
        <p:spPr/>
        <p:txBody>
          <a:bodyPr/>
          <a:lstStyle>
            <a:lvl1pPr>
              <a:defRPr/>
            </a:lvl1pPr>
          </a:lstStyle>
          <a:p>
            <a:fld id="{99F39FBB-7FEC-4C6F-B3A2-720A9B871930}" type="slidenum">
              <a:rPr lang="en-US" altLang="pt-BR"/>
              <a:pPr/>
              <a:t>‹nº›</a:t>
            </a:fld>
            <a:endParaRPr lang="en-US" altLang="pt-BR"/>
          </a:p>
        </p:txBody>
      </p:sp>
    </p:spTree>
    <p:extLst>
      <p:ext uri="{BB962C8B-B14F-4D97-AF65-F5344CB8AC3E}">
        <p14:creationId xmlns:p14="http://schemas.microsoft.com/office/powerpoint/2010/main" val="940997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078CF-3991-47B7-8DB2-DB7E80D1130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FA76615-DAAC-48BE-926C-E8BD9F5F8D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21607DA-29A2-43D0-83CC-230DBE5F78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AE79A2DF-5D47-4542-9EE7-2ECB4FAF1EF4}"/>
              </a:ext>
            </a:extLst>
          </p:cNvPr>
          <p:cNvSpPr>
            <a:spLocks noGrp="1"/>
          </p:cNvSpPr>
          <p:nvPr>
            <p:ph type="ftr" sz="quarter" idx="10"/>
          </p:nvPr>
        </p:nvSpPr>
        <p:spPr/>
        <p:txBody>
          <a:bodyPr/>
          <a:lstStyle>
            <a:lvl1pPr>
              <a:defRPr/>
            </a:lvl1pPr>
          </a:lstStyle>
          <a:p>
            <a:r>
              <a:rPr lang="en-US" altLang="pt-BR"/>
              <a:t>TEN PRINCIPLES OF ECONOMICS</a:t>
            </a:r>
          </a:p>
        </p:txBody>
      </p:sp>
      <p:sp>
        <p:nvSpPr>
          <p:cNvPr id="6" name="Espaço Reservado para Número de Slide 5">
            <a:extLst>
              <a:ext uri="{FF2B5EF4-FFF2-40B4-BE49-F238E27FC236}">
                <a16:creationId xmlns:a16="http://schemas.microsoft.com/office/drawing/2014/main" id="{9EF5A539-DF2F-4BC8-8BC3-1153276FAA0C}"/>
              </a:ext>
            </a:extLst>
          </p:cNvPr>
          <p:cNvSpPr>
            <a:spLocks noGrp="1"/>
          </p:cNvSpPr>
          <p:nvPr>
            <p:ph type="sldNum" sz="quarter" idx="11"/>
          </p:nvPr>
        </p:nvSpPr>
        <p:spPr/>
        <p:txBody>
          <a:bodyPr/>
          <a:lstStyle>
            <a:lvl1pPr>
              <a:defRPr/>
            </a:lvl1pPr>
          </a:lstStyle>
          <a:p>
            <a:fld id="{22A12D0A-7CE2-4D66-9803-1D4BD3174DD0}" type="slidenum">
              <a:rPr lang="en-US" altLang="pt-BR"/>
              <a:pPr/>
              <a:t>‹nº›</a:t>
            </a:fld>
            <a:endParaRPr lang="en-US" altLang="pt-BR"/>
          </a:p>
        </p:txBody>
      </p:sp>
    </p:spTree>
    <p:extLst>
      <p:ext uri="{BB962C8B-B14F-4D97-AF65-F5344CB8AC3E}">
        <p14:creationId xmlns:p14="http://schemas.microsoft.com/office/powerpoint/2010/main" val="255964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3F9CC-58D1-46C7-8AFB-A85AFE8AE5D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00D8BF6-B768-4CD8-A4F5-D7566018D4B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426BECB4-0A1D-41BB-9B87-A173C24327D5}"/>
              </a:ext>
            </a:extLst>
          </p:cNvPr>
          <p:cNvSpPr>
            <a:spLocks noGrp="1"/>
          </p:cNvSpPr>
          <p:nvPr>
            <p:ph type="ftr" sz="quarter" idx="10"/>
          </p:nvPr>
        </p:nvSpPr>
        <p:spPr/>
        <p:txBody>
          <a:bodyPr/>
          <a:lstStyle>
            <a:lvl1pPr>
              <a:defRPr/>
            </a:lvl1pPr>
          </a:lstStyle>
          <a:p>
            <a:r>
              <a:rPr lang="en-US" altLang="pt-BR"/>
              <a:t>TEN PRINCIPLES OF ECONOMICS</a:t>
            </a:r>
          </a:p>
        </p:txBody>
      </p:sp>
      <p:sp>
        <p:nvSpPr>
          <p:cNvPr id="5" name="Espaço Reservado para Número de Slide 4">
            <a:extLst>
              <a:ext uri="{FF2B5EF4-FFF2-40B4-BE49-F238E27FC236}">
                <a16:creationId xmlns:a16="http://schemas.microsoft.com/office/drawing/2014/main" id="{D127CF55-C35C-460E-8628-3CBF8A4B67F6}"/>
              </a:ext>
            </a:extLst>
          </p:cNvPr>
          <p:cNvSpPr>
            <a:spLocks noGrp="1"/>
          </p:cNvSpPr>
          <p:nvPr>
            <p:ph type="sldNum" sz="quarter" idx="11"/>
          </p:nvPr>
        </p:nvSpPr>
        <p:spPr/>
        <p:txBody>
          <a:bodyPr/>
          <a:lstStyle>
            <a:lvl1pPr>
              <a:defRPr/>
            </a:lvl1pPr>
          </a:lstStyle>
          <a:p>
            <a:fld id="{95857264-32E5-4947-9703-C5C334EFB8B8}" type="slidenum">
              <a:rPr lang="en-US" altLang="pt-BR"/>
              <a:pPr/>
              <a:t>‹nº›</a:t>
            </a:fld>
            <a:endParaRPr lang="en-US" altLang="pt-BR"/>
          </a:p>
        </p:txBody>
      </p:sp>
    </p:spTree>
    <p:extLst>
      <p:ext uri="{BB962C8B-B14F-4D97-AF65-F5344CB8AC3E}">
        <p14:creationId xmlns:p14="http://schemas.microsoft.com/office/powerpoint/2010/main" val="1047635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52B4A4A-55E4-4639-9CD5-E53E2DAF7E3C}"/>
              </a:ext>
            </a:extLst>
          </p:cNvPr>
          <p:cNvSpPr>
            <a:spLocks noGrp="1"/>
          </p:cNvSpPr>
          <p:nvPr>
            <p:ph type="title" orient="vert"/>
          </p:nvPr>
        </p:nvSpPr>
        <p:spPr>
          <a:xfrm>
            <a:off x="6651625" y="252413"/>
            <a:ext cx="2101850" cy="587375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C88A81B-8364-4B77-B501-A672C7200AC4}"/>
              </a:ext>
            </a:extLst>
          </p:cNvPr>
          <p:cNvSpPr>
            <a:spLocks noGrp="1"/>
          </p:cNvSpPr>
          <p:nvPr>
            <p:ph type="body" orient="vert" idx="1"/>
          </p:nvPr>
        </p:nvSpPr>
        <p:spPr>
          <a:xfrm>
            <a:off x="342900" y="252413"/>
            <a:ext cx="6156325" cy="58737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069CC58-BFA6-43CA-A44F-FE630CACCA9D}"/>
              </a:ext>
            </a:extLst>
          </p:cNvPr>
          <p:cNvSpPr>
            <a:spLocks noGrp="1"/>
          </p:cNvSpPr>
          <p:nvPr>
            <p:ph type="ftr" sz="quarter" idx="10"/>
          </p:nvPr>
        </p:nvSpPr>
        <p:spPr/>
        <p:txBody>
          <a:bodyPr/>
          <a:lstStyle>
            <a:lvl1pPr>
              <a:defRPr/>
            </a:lvl1pPr>
          </a:lstStyle>
          <a:p>
            <a:r>
              <a:rPr lang="en-US" altLang="pt-BR"/>
              <a:t>TEN PRINCIPLES OF ECONOMICS</a:t>
            </a:r>
          </a:p>
        </p:txBody>
      </p:sp>
      <p:sp>
        <p:nvSpPr>
          <p:cNvPr id="5" name="Espaço Reservado para Número de Slide 4">
            <a:extLst>
              <a:ext uri="{FF2B5EF4-FFF2-40B4-BE49-F238E27FC236}">
                <a16:creationId xmlns:a16="http://schemas.microsoft.com/office/drawing/2014/main" id="{233A06AF-C18E-4047-A788-F45C7DC3ACDB}"/>
              </a:ext>
            </a:extLst>
          </p:cNvPr>
          <p:cNvSpPr>
            <a:spLocks noGrp="1"/>
          </p:cNvSpPr>
          <p:nvPr>
            <p:ph type="sldNum" sz="quarter" idx="11"/>
          </p:nvPr>
        </p:nvSpPr>
        <p:spPr/>
        <p:txBody>
          <a:bodyPr/>
          <a:lstStyle>
            <a:lvl1pPr>
              <a:defRPr/>
            </a:lvl1pPr>
          </a:lstStyle>
          <a:p>
            <a:fld id="{1131BA72-C546-419D-8355-1E5836786F98}" type="slidenum">
              <a:rPr lang="en-US" altLang="pt-BR"/>
              <a:pPr/>
              <a:t>‹nº›</a:t>
            </a:fld>
            <a:endParaRPr lang="en-US" altLang="pt-BR"/>
          </a:p>
        </p:txBody>
      </p:sp>
    </p:spTree>
    <p:extLst>
      <p:ext uri="{BB962C8B-B14F-4D97-AF65-F5344CB8AC3E}">
        <p14:creationId xmlns:p14="http://schemas.microsoft.com/office/powerpoint/2010/main" val="4212599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Slide de Título">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C74555E-3F7D-4692-B7BC-CF6FDA320DD4}"/>
              </a:ext>
            </a:extLst>
          </p:cNvPr>
          <p:cNvSpPr>
            <a:spLocks noGrp="1" noChangeArrowheads="1"/>
          </p:cNvSpPr>
          <p:nvPr>
            <p:ph type="ctrTitle"/>
          </p:nvPr>
        </p:nvSpPr>
        <p:spPr>
          <a:xfrm>
            <a:off x="0" y="1479550"/>
            <a:ext cx="9144000" cy="1470025"/>
          </a:xfrm>
        </p:spPr>
        <p:txBody>
          <a:bodyPr/>
          <a:lstStyle>
            <a:lvl1pPr>
              <a:lnSpc>
                <a:spcPct val="105000"/>
              </a:lnSpc>
              <a:defRPr>
                <a:solidFill>
                  <a:schemeClr val="bg1"/>
                </a:solidFill>
                <a:effectLst>
                  <a:outerShdw blurRad="38100" dist="38100" dir="2700000" algn="tl">
                    <a:srgbClr val="C0C0C0"/>
                  </a:outerShdw>
                </a:effectLst>
              </a:defRPr>
            </a:lvl1pPr>
          </a:lstStyle>
          <a:p>
            <a:pPr lvl="0"/>
            <a:endParaRPr lang="es-ES" altLang="es-ES" noProof="0"/>
          </a:p>
        </p:txBody>
      </p:sp>
      <p:sp>
        <p:nvSpPr>
          <p:cNvPr id="6155" name="Text Box 14">
            <a:extLst>
              <a:ext uri="{FF2B5EF4-FFF2-40B4-BE49-F238E27FC236}">
                <a16:creationId xmlns:a16="http://schemas.microsoft.com/office/drawing/2014/main" id="{D8F6F31B-79E7-4F84-9288-4D6448B9CF8A}"/>
              </a:ext>
            </a:extLst>
          </p:cNvPr>
          <p:cNvSpPr txBox="1">
            <a:spLocks noChangeArrowheads="1"/>
          </p:cNvSpPr>
          <p:nvPr userDrawn="1"/>
        </p:nvSpPr>
        <p:spPr bwMode="auto">
          <a:xfrm>
            <a:off x="0" y="644525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s-ES" sz="1600" i="1">
                <a:solidFill>
                  <a:srgbClr val="969696"/>
                </a:solidFill>
                <a:latin typeface="Times New Roman" panose="02020603050405020304" pitchFamily="18" charset="0"/>
                <a:cs typeface="Arial" panose="020B0604020202020204" pitchFamily="34" charset="0"/>
              </a:rPr>
              <a:t>© 2009 South-Western, a part of Cengage Learning, all rights reserved</a:t>
            </a:r>
          </a:p>
        </p:txBody>
      </p:sp>
      <p:sp>
        <p:nvSpPr>
          <p:cNvPr id="6147" name="Rectangle 3">
            <a:extLst>
              <a:ext uri="{FF2B5EF4-FFF2-40B4-BE49-F238E27FC236}">
                <a16:creationId xmlns:a16="http://schemas.microsoft.com/office/drawing/2014/main" id="{4BC95C87-D15A-416A-BB0B-25D8583EA086}"/>
              </a:ext>
            </a:extLst>
          </p:cNvPr>
          <p:cNvSpPr>
            <a:spLocks noGrp="1" noChangeArrowheads="1"/>
          </p:cNvSpPr>
          <p:nvPr>
            <p:ph type="subTitle" idx="1"/>
          </p:nvPr>
        </p:nvSpPr>
        <p:spPr>
          <a:xfrm>
            <a:off x="1987550" y="130175"/>
            <a:ext cx="1219200" cy="990600"/>
          </a:xfrm>
        </p:spPr>
        <p:txBody>
          <a:bodyPr/>
          <a:lstStyle>
            <a:lvl1pPr marL="0" indent="0" algn="ctr">
              <a:buFont typeface="Wingdings" panose="05000000000000000000" pitchFamily="2" charset="2"/>
              <a:buNone/>
              <a:defRPr sz="5800" i="1">
                <a:solidFill>
                  <a:srgbClr val="008080"/>
                </a:solidFill>
                <a:latin typeface="Tahoma" panose="020B0604030504040204" pitchFamily="34" charset="0"/>
              </a:defRPr>
            </a:lvl1pPr>
          </a:lstStyle>
          <a:p>
            <a:pPr lvl="0"/>
            <a:r>
              <a:rPr lang="en-US" altLang="es-ES" noProof="0"/>
              <a:t>34</a:t>
            </a:r>
          </a:p>
        </p:txBody>
      </p:sp>
      <p:sp>
        <p:nvSpPr>
          <p:cNvPr id="6152" name="TextBox 6">
            <a:extLst>
              <a:ext uri="{FF2B5EF4-FFF2-40B4-BE49-F238E27FC236}">
                <a16:creationId xmlns:a16="http://schemas.microsoft.com/office/drawing/2014/main" id="{ECFAE9F4-5EDB-4927-9DAC-F496C156D822}"/>
              </a:ext>
            </a:extLst>
          </p:cNvPr>
          <p:cNvSpPr txBox="1">
            <a:spLocks noChangeArrowheads="1"/>
          </p:cNvSpPr>
          <p:nvPr userDrawn="1"/>
        </p:nvSpPr>
        <p:spPr bwMode="auto">
          <a:xfrm>
            <a:off x="327025" y="301625"/>
            <a:ext cx="19589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s-ES" sz="2200">
                <a:solidFill>
                  <a:srgbClr val="008080"/>
                </a:solidFill>
                <a:latin typeface="Tahoma" panose="020B0604030504040204" pitchFamily="34" charset="0"/>
                <a:cs typeface="Arial" panose="020B0604020202020204" pitchFamily="34" charset="0"/>
              </a:rPr>
              <a:t>C H A P T E R</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2204D-8C02-4074-93CA-07F6F982B406}"/>
              </a:ext>
            </a:extLst>
          </p:cNvPr>
          <p:cNvSpPr>
            <a:spLocks noGrp="1"/>
          </p:cNvSpPr>
          <p:nvPr>
            <p:ph type="title"/>
          </p:nvPr>
        </p:nvSpPr>
        <p:spPr/>
        <p:txBody>
          <a:bodyPr/>
          <a:lstStyle/>
          <a:p>
            <a:r>
              <a:rPr lang="pt-BR"/>
              <a:t>Clique para editar o título Mestre</a:t>
            </a:r>
            <a:endParaRPr lang="es-ES"/>
          </a:p>
        </p:txBody>
      </p:sp>
      <p:sp>
        <p:nvSpPr>
          <p:cNvPr id="3" name="Espaço Reservado para Conteúdo 2">
            <a:extLst>
              <a:ext uri="{FF2B5EF4-FFF2-40B4-BE49-F238E27FC236}">
                <a16:creationId xmlns:a16="http://schemas.microsoft.com/office/drawing/2014/main" id="{8D9AD6C0-EBE0-4FEA-8891-4F9B6972B02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Espaço Reservado para Rodapé 3">
            <a:extLst>
              <a:ext uri="{FF2B5EF4-FFF2-40B4-BE49-F238E27FC236}">
                <a16:creationId xmlns:a16="http://schemas.microsoft.com/office/drawing/2014/main" id="{1D1F3EE9-CA5A-4286-AF0E-85B0753701C3}"/>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5" name="Espaço Reservado para Número de Slide 4">
            <a:extLst>
              <a:ext uri="{FF2B5EF4-FFF2-40B4-BE49-F238E27FC236}">
                <a16:creationId xmlns:a16="http://schemas.microsoft.com/office/drawing/2014/main" id="{B7123800-722C-4FA8-8344-05066A9435C3}"/>
              </a:ext>
            </a:extLst>
          </p:cNvPr>
          <p:cNvSpPr>
            <a:spLocks noGrp="1"/>
          </p:cNvSpPr>
          <p:nvPr>
            <p:ph type="sldNum" sz="quarter" idx="11"/>
          </p:nvPr>
        </p:nvSpPr>
        <p:spPr/>
        <p:txBody>
          <a:bodyPr/>
          <a:lstStyle>
            <a:lvl1pPr>
              <a:defRPr/>
            </a:lvl1pPr>
          </a:lstStyle>
          <a:p>
            <a:fld id="{97EDD640-785F-4570-ACA2-95F8862430A5}" type="slidenum">
              <a:rPr lang="en-US" altLang="es-ES"/>
              <a:pPr/>
              <a:t>‹nº›</a:t>
            </a:fld>
            <a:endParaRPr lang="en-US" altLang="es-ES"/>
          </a:p>
        </p:txBody>
      </p:sp>
    </p:spTree>
    <p:extLst>
      <p:ext uri="{BB962C8B-B14F-4D97-AF65-F5344CB8AC3E}">
        <p14:creationId xmlns:p14="http://schemas.microsoft.com/office/powerpoint/2010/main" val="2524792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2C64B-BC93-4A33-B610-33F89D2EA616}"/>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endParaRPr lang="es-ES"/>
          </a:p>
        </p:txBody>
      </p:sp>
      <p:sp>
        <p:nvSpPr>
          <p:cNvPr id="3" name="Espaço Reservado para Texto 2">
            <a:extLst>
              <a:ext uri="{FF2B5EF4-FFF2-40B4-BE49-F238E27FC236}">
                <a16:creationId xmlns:a16="http://schemas.microsoft.com/office/drawing/2014/main" id="{A2F4AA80-0533-4A2A-824E-DEFA589E141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D4DB67BA-DC57-4716-BD2C-99185818EFFF}"/>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5" name="Espaço Reservado para Número de Slide 4">
            <a:extLst>
              <a:ext uri="{FF2B5EF4-FFF2-40B4-BE49-F238E27FC236}">
                <a16:creationId xmlns:a16="http://schemas.microsoft.com/office/drawing/2014/main" id="{48BFF6EA-F91F-4E74-8F8F-204882C56984}"/>
              </a:ext>
            </a:extLst>
          </p:cNvPr>
          <p:cNvSpPr>
            <a:spLocks noGrp="1"/>
          </p:cNvSpPr>
          <p:nvPr>
            <p:ph type="sldNum" sz="quarter" idx="11"/>
          </p:nvPr>
        </p:nvSpPr>
        <p:spPr/>
        <p:txBody>
          <a:bodyPr/>
          <a:lstStyle>
            <a:lvl1pPr>
              <a:defRPr/>
            </a:lvl1pPr>
          </a:lstStyle>
          <a:p>
            <a:fld id="{67458DA2-845D-4617-9675-33B5E22539C6}" type="slidenum">
              <a:rPr lang="en-US" altLang="es-ES"/>
              <a:pPr/>
              <a:t>‹nº›</a:t>
            </a:fld>
            <a:endParaRPr lang="en-US" altLang="es-ES"/>
          </a:p>
        </p:txBody>
      </p:sp>
    </p:spTree>
    <p:extLst>
      <p:ext uri="{BB962C8B-B14F-4D97-AF65-F5344CB8AC3E}">
        <p14:creationId xmlns:p14="http://schemas.microsoft.com/office/powerpoint/2010/main" val="2298621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77021-7569-486B-A7D5-86DFB6029D17}"/>
              </a:ext>
            </a:extLst>
          </p:cNvPr>
          <p:cNvSpPr>
            <a:spLocks noGrp="1"/>
          </p:cNvSpPr>
          <p:nvPr>
            <p:ph type="title"/>
          </p:nvPr>
        </p:nvSpPr>
        <p:spPr/>
        <p:txBody>
          <a:bodyPr/>
          <a:lstStyle/>
          <a:p>
            <a:r>
              <a:rPr lang="pt-BR"/>
              <a:t>Clique para editar o título Mestre</a:t>
            </a:r>
            <a:endParaRPr lang="es-ES"/>
          </a:p>
        </p:txBody>
      </p:sp>
      <p:sp>
        <p:nvSpPr>
          <p:cNvPr id="3" name="Espaço Reservado para Conteúdo 2">
            <a:extLst>
              <a:ext uri="{FF2B5EF4-FFF2-40B4-BE49-F238E27FC236}">
                <a16:creationId xmlns:a16="http://schemas.microsoft.com/office/drawing/2014/main" id="{6A801AAE-FEF7-4DAF-81CA-B4D94BC6E009}"/>
              </a:ext>
            </a:extLst>
          </p:cNvPr>
          <p:cNvSpPr>
            <a:spLocks noGrp="1"/>
          </p:cNvSpPr>
          <p:nvPr>
            <p:ph sz="half" idx="1"/>
          </p:nvPr>
        </p:nvSpPr>
        <p:spPr>
          <a:xfrm>
            <a:off x="373063" y="1008063"/>
            <a:ext cx="4079875"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Espaço Reservado para Conteúdo 3">
            <a:extLst>
              <a:ext uri="{FF2B5EF4-FFF2-40B4-BE49-F238E27FC236}">
                <a16:creationId xmlns:a16="http://schemas.microsoft.com/office/drawing/2014/main" id="{B3533A5A-4AA5-41B9-8F48-A4DECEFC8BE1}"/>
              </a:ext>
            </a:extLst>
          </p:cNvPr>
          <p:cNvSpPr>
            <a:spLocks noGrp="1"/>
          </p:cNvSpPr>
          <p:nvPr>
            <p:ph sz="half" idx="2"/>
          </p:nvPr>
        </p:nvSpPr>
        <p:spPr>
          <a:xfrm>
            <a:off x="4605338" y="1008063"/>
            <a:ext cx="4081462"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5" name="Espaço Reservado para Rodapé 4">
            <a:extLst>
              <a:ext uri="{FF2B5EF4-FFF2-40B4-BE49-F238E27FC236}">
                <a16:creationId xmlns:a16="http://schemas.microsoft.com/office/drawing/2014/main" id="{984444DE-9E16-446D-A885-0EC9C6AAEC0A}"/>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6" name="Espaço Reservado para Número de Slide 5">
            <a:extLst>
              <a:ext uri="{FF2B5EF4-FFF2-40B4-BE49-F238E27FC236}">
                <a16:creationId xmlns:a16="http://schemas.microsoft.com/office/drawing/2014/main" id="{ED4A00F7-B31E-4AE5-8D39-3EFAA81030F8}"/>
              </a:ext>
            </a:extLst>
          </p:cNvPr>
          <p:cNvSpPr>
            <a:spLocks noGrp="1"/>
          </p:cNvSpPr>
          <p:nvPr>
            <p:ph type="sldNum" sz="quarter" idx="11"/>
          </p:nvPr>
        </p:nvSpPr>
        <p:spPr/>
        <p:txBody>
          <a:bodyPr/>
          <a:lstStyle>
            <a:lvl1pPr>
              <a:defRPr/>
            </a:lvl1pPr>
          </a:lstStyle>
          <a:p>
            <a:fld id="{472D9496-A90C-4434-84C8-0BF54DCDDE58}" type="slidenum">
              <a:rPr lang="en-US" altLang="es-ES"/>
              <a:pPr/>
              <a:t>‹nº›</a:t>
            </a:fld>
            <a:endParaRPr lang="en-US" altLang="es-ES"/>
          </a:p>
        </p:txBody>
      </p:sp>
    </p:spTree>
    <p:extLst>
      <p:ext uri="{BB962C8B-B14F-4D97-AF65-F5344CB8AC3E}">
        <p14:creationId xmlns:p14="http://schemas.microsoft.com/office/powerpoint/2010/main" val="117390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D7222-A2FE-40D1-9B95-670D2CF63EFD}"/>
              </a:ext>
            </a:extLst>
          </p:cNvPr>
          <p:cNvSpPr>
            <a:spLocks noGrp="1"/>
          </p:cNvSpPr>
          <p:nvPr>
            <p:ph type="title"/>
          </p:nvPr>
        </p:nvSpPr>
        <p:spPr>
          <a:xfrm>
            <a:off x="630238" y="365125"/>
            <a:ext cx="7886700" cy="1325563"/>
          </a:xfrm>
        </p:spPr>
        <p:txBody>
          <a:bodyPr/>
          <a:lstStyle/>
          <a:p>
            <a:r>
              <a:rPr lang="pt-BR"/>
              <a:t>Clique para editar o título Mestre</a:t>
            </a:r>
            <a:endParaRPr lang="es-ES"/>
          </a:p>
        </p:txBody>
      </p:sp>
      <p:sp>
        <p:nvSpPr>
          <p:cNvPr id="3" name="Espaço Reservado para Texto 2">
            <a:extLst>
              <a:ext uri="{FF2B5EF4-FFF2-40B4-BE49-F238E27FC236}">
                <a16:creationId xmlns:a16="http://schemas.microsoft.com/office/drawing/2014/main" id="{2C3F8D0C-2E3A-45DC-AEDC-E1FE3FC0868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B58B5B6-C1DF-4570-B66E-79725EEF242D}"/>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5" name="Espaço Reservado para Texto 4">
            <a:extLst>
              <a:ext uri="{FF2B5EF4-FFF2-40B4-BE49-F238E27FC236}">
                <a16:creationId xmlns:a16="http://schemas.microsoft.com/office/drawing/2014/main" id="{72474981-A93B-461D-8F04-6E9BE71D1E4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ECB244-A23C-4FFF-A3FA-AA8D1A2452E2}"/>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7" name="Espaço Reservado para Rodapé 6">
            <a:extLst>
              <a:ext uri="{FF2B5EF4-FFF2-40B4-BE49-F238E27FC236}">
                <a16:creationId xmlns:a16="http://schemas.microsoft.com/office/drawing/2014/main" id="{3F2BF7D0-7854-44DB-94B7-B51D688689B3}"/>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8" name="Espaço Reservado para Número de Slide 7">
            <a:extLst>
              <a:ext uri="{FF2B5EF4-FFF2-40B4-BE49-F238E27FC236}">
                <a16:creationId xmlns:a16="http://schemas.microsoft.com/office/drawing/2014/main" id="{B7C3A5CE-8DF0-4183-ADB6-60B7FA57237E}"/>
              </a:ext>
            </a:extLst>
          </p:cNvPr>
          <p:cNvSpPr>
            <a:spLocks noGrp="1"/>
          </p:cNvSpPr>
          <p:nvPr>
            <p:ph type="sldNum" sz="quarter" idx="11"/>
          </p:nvPr>
        </p:nvSpPr>
        <p:spPr/>
        <p:txBody>
          <a:bodyPr/>
          <a:lstStyle>
            <a:lvl1pPr>
              <a:defRPr/>
            </a:lvl1pPr>
          </a:lstStyle>
          <a:p>
            <a:fld id="{7B5D269B-B4B3-40DE-803B-DE068B339B07}" type="slidenum">
              <a:rPr lang="en-US" altLang="es-ES"/>
              <a:pPr/>
              <a:t>‹nº›</a:t>
            </a:fld>
            <a:endParaRPr lang="en-US" altLang="es-ES"/>
          </a:p>
        </p:txBody>
      </p:sp>
    </p:spTree>
    <p:extLst>
      <p:ext uri="{BB962C8B-B14F-4D97-AF65-F5344CB8AC3E}">
        <p14:creationId xmlns:p14="http://schemas.microsoft.com/office/powerpoint/2010/main" val="3554185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CF45B6-E31E-4312-AD20-A05787EC275D}"/>
              </a:ext>
            </a:extLst>
          </p:cNvPr>
          <p:cNvSpPr>
            <a:spLocks noGrp="1"/>
          </p:cNvSpPr>
          <p:nvPr>
            <p:ph type="title"/>
          </p:nvPr>
        </p:nvSpPr>
        <p:spPr/>
        <p:txBody>
          <a:bodyPr/>
          <a:lstStyle/>
          <a:p>
            <a:r>
              <a:rPr lang="pt-BR"/>
              <a:t>Clique para editar o título Mestre</a:t>
            </a:r>
            <a:endParaRPr lang="es-ES"/>
          </a:p>
        </p:txBody>
      </p:sp>
      <p:sp>
        <p:nvSpPr>
          <p:cNvPr id="3" name="Espaço Reservado para Rodapé 2">
            <a:extLst>
              <a:ext uri="{FF2B5EF4-FFF2-40B4-BE49-F238E27FC236}">
                <a16:creationId xmlns:a16="http://schemas.microsoft.com/office/drawing/2014/main" id="{99477622-D523-4680-A232-4FDFB400DD92}"/>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4" name="Espaço Reservado para Número de Slide 3">
            <a:extLst>
              <a:ext uri="{FF2B5EF4-FFF2-40B4-BE49-F238E27FC236}">
                <a16:creationId xmlns:a16="http://schemas.microsoft.com/office/drawing/2014/main" id="{54CED4C2-5E75-454D-BCC1-444367496172}"/>
              </a:ext>
            </a:extLst>
          </p:cNvPr>
          <p:cNvSpPr>
            <a:spLocks noGrp="1"/>
          </p:cNvSpPr>
          <p:nvPr>
            <p:ph type="sldNum" sz="quarter" idx="11"/>
          </p:nvPr>
        </p:nvSpPr>
        <p:spPr/>
        <p:txBody>
          <a:bodyPr/>
          <a:lstStyle>
            <a:lvl1pPr>
              <a:defRPr/>
            </a:lvl1pPr>
          </a:lstStyle>
          <a:p>
            <a:fld id="{AEE5AFC9-40A1-4A3B-8B8A-4AD8CDDEE4A4}" type="slidenum">
              <a:rPr lang="en-US" altLang="es-ES"/>
              <a:pPr/>
              <a:t>‹nº›</a:t>
            </a:fld>
            <a:endParaRPr lang="en-US" altLang="es-ES"/>
          </a:p>
        </p:txBody>
      </p:sp>
    </p:spTree>
    <p:extLst>
      <p:ext uri="{BB962C8B-B14F-4D97-AF65-F5344CB8AC3E}">
        <p14:creationId xmlns:p14="http://schemas.microsoft.com/office/powerpoint/2010/main" val="666344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083CD148-0383-4DE1-83B1-1A923C9070E3}"/>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3" name="Espaço Reservado para Número de Slide 2">
            <a:extLst>
              <a:ext uri="{FF2B5EF4-FFF2-40B4-BE49-F238E27FC236}">
                <a16:creationId xmlns:a16="http://schemas.microsoft.com/office/drawing/2014/main" id="{93A6AA65-11CE-4529-B2C6-042AB127B2AE}"/>
              </a:ext>
            </a:extLst>
          </p:cNvPr>
          <p:cNvSpPr>
            <a:spLocks noGrp="1"/>
          </p:cNvSpPr>
          <p:nvPr>
            <p:ph type="sldNum" sz="quarter" idx="11"/>
          </p:nvPr>
        </p:nvSpPr>
        <p:spPr/>
        <p:txBody>
          <a:bodyPr/>
          <a:lstStyle>
            <a:lvl1pPr>
              <a:defRPr/>
            </a:lvl1pPr>
          </a:lstStyle>
          <a:p>
            <a:fld id="{3D83FFBE-E0B5-40A9-8EB8-4CD1FD36A8D6}" type="slidenum">
              <a:rPr lang="en-US" altLang="es-ES"/>
              <a:pPr/>
              <a:t>‹nº›</a:t>
            </a:fld>
            <a:endParaRPr lang="en-US" altLang="es-ES"/>
          </a:p>
        </p:txBody>
      </p:sp>
    </p:spTree>
    <p:extLst>
      <p:ext uri="{BB962C8B-B14F-4D97-AF65-F5344CB8AC3E}">
        <p14:creationId xmlns:p14="http://schemas.microsoft.com/office/powerpoint/2010/main" val="298301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E8D49-ECBE-1BE6-241E-EA3572D928AF}"/>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5D90467-D7C4-32F3-6B54-E5864E9982B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4564CC9B-4F94-245F-27C3-E007457F53EE}"/>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5" name="Espaço Reservado para Número de Slide 4">
            <a:extLst>
              <a:ext uri="{FF2B5EF4-FFF2-40B4-BE49-F238E27FC236}">
                <a16:creationId xmlns:a16="http://schemas.microsoft.com/office/drawing/2014/main" id="{D4152535-E14D-AA1D-097F-A63418FDF1FA}"/>
              </a:ext>
            </a:extLst>
          </p:cNvPr>
          <p:cNvSpPr>
            <a:spLocks noGrp="1"/>
          </p:cNvSpPr>
          <p:nvPr>
            <p:ph type="sldNum" sz="quarter" idx="11"/>
          </p:nvPr>
        </p:nvSpPr>
        <p:spPr/>
        <p:txBody>
          <a:bodyPr/>
          <a:lstStyle>
            <a:lvl1pPr>
              <a:defRPr/>
            </a:lvl1pPr>
          </a:lstStyle>
          <a:p>
            <a:fld id="{A2794C87-6F2C-42C9-91BA-F18BBF869834}" type="slidenum">
              <a:rPr lang="en-US" altLang="pt-BR"/>
              <a:pPr/>
              <a:t>‹nº›</a:t>
            </a:fld>
            <a:endParaRPr lang="en-US" altLang="pt-BR"/>
          </a:p>
        </p:txBody>
      </p:sp>
    </p:spTree>
    <p:extLst>
      <p:ext uri="{BB962C8B-B14F-4D97-AF65-F5344CB8AC3E}">
        <p14:creationId xmlns:p14="http://schemas.microsoft.com/office/powerpoint/2010/main" val="3162603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AC399-95B9-450C-9E9D-2007CCFBC0A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endParaRPr lang="es-ES"/>
          </a:p>
        </p:txBody>
      </p:sp>
      <p:sp>
        <p:nvSpPr>
          <p:cNvPr id="3" name="Espaço Reservado para Conteúdo 2">
            <a:extLst>
              <a:ext uri="{FF2B5EF4-FFF2-40B4-BE49-F238E27FC236}">
                <a16:creationId xmlns:a16="http://schemas.microsoft.com/office/drawing/2014/main" id="{8104CC75-3B8E-4EDA-84EA-6323263544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Espaço Reservado para Texto 3">
            <a:extLst>
              <a:ext uri="{FF2B5EF4-FFF2-40B4-BE49-F238E27FC236}">
                <a16:creationId xmlns:a16="http://schemas.microsoft.com/office/drawing/2014/main" id="{3809B117-F273-4C60-83F1-136E334D05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E3B0A758-172D-4C90-91B1-7860C1C276FE}"/>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6" name="Espaço Reservado para Número de Slide 5">
            <a:extLst>
              <a:ext uri="{FF2B5EF4-FFF2-40B4-BE49-F238E27FC236}">
                <a16:creationId xmlns:a16="http://schemas.microsoft.com/office/drawing/2014/main" id="{10B9D8BC-0D00-46A9-8E22-F6B7354EC126}"/>
              </a:ext>
            </a:extLst>
          </p:cNvPr>
          <p:cNvSpPr>
            <a:spLocks noGrp="1"/>
          </p:cNvSpPr>
          <p:nvPr>
            <p:ph type="sldNum" sz="quarter" idx="11"/>
          </p:nvPr>
        </p:nvSpPr>
        <p:spPr/>
        <p:txBody>
          <a:bodyPr/>
          <a:lstStyle>
            <a:lvl1pPr>
              <a:defRPr/>
            </a:lvl1pPr>
          </a:lstStyle>
          <a:p>
            <a:fld id="{0ADCE3AC-A450-4175-95EC-91DB6E424183}" type="slidenum">
              <a:rPr lang="en-US" altLang="es-ES"/>
              <a:pPr/>
              <a:t>‹nº›</a:t>
            </a:fld>
            <a:endParaRPr lang="en-US" altLang="es-ES"/>
          </a:p>
        </p:txBody>
      </p:sp>
    </p:spTree>
    <p:extLst>
      <p:ext uri="{BB962C8B-B14F-4D97-AF65-F5344CB8AC3E}">
        <p14:creationId xmlns:p14="http://schemas.microsoft.com/office/powerpoint/2010/main" val="105784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FDA57-AA36-40CC-903C-DB82DCE4182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endParaRPr lang="es-ES"/>
          </a:p>
        </p:txBody>
      </p:sp>
      <p:sp>
        <p:nvSpPr>
          <p:cNvPr id="3" name="Espaço Reservado para Imagem 2">
            <a:extLst>
              <a:ext uri="{FF2B5EF4-FFF2-40B4-BE49-F238E27FC236}">
                <a16:creationId xmlns:a16="http://schemas.microsoft.com/office/drawing/2014/main" id="{10DFED35-0BE4-420C-BF52-EDED94D239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Espaço Reservado para Texto 3">
            <a:extLst>
              <a:ext uri="{FF2B5EF4-FFF2-40B4-BE49-F238E27FC236}">
                <a16:creationId xmlns:a16="http://schemas.microsoft.com/office/drawing/2014/main" id="{87034FE5-FBB0-4EBA-83BE-9553D123AF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BEA342E0-349E-41DF-A1A3-05EA5CCF4C8D}"/>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6" name="Espaço Reservado para Número de Slide 5">
            <a:extLst>
              <a:ext uri="{FF2B5EF4-FFF2-40B4-BE49-F238E27FC236}">
                <a16:creationId xmlns:a16="http://schemas.microsoft.com/office/drawing/2014/main" id="{B42B2591-7969-4107-88CC-F81FD9AC73E3}"/>
              </a:ext>
            </a:extLst>
          </p:cNvPr>
          <p:cNvSpPr>
            <a:spLocks noGrp="1"/>
          </p:cNvSpPr>
          <p:nvPr>
            <p:ph type="sldNum" sz="quarter" idx="11"/>
          </p:nvPr>
        </p:nvSpPr>
        <p:spPr/>
        <p:txBody>
          <a:bodyPr/>
          <a:lstStyle>
            <a:lvl1pPr>
              <a:defRPr/>
            </a:lvl1pPr>
          </a:lstStyle>
          <a:p>
            <a:fld id="{BD66FF50-500C-474C-9032-A3B964D118A4}" type="slidenum">
              <a:rPr lang="en-US" altLang="es-ES"/>
              <a:pPr/>
              <a:t>‹nº›</a:t>
            </a:fld>
            <a:endParaRPr lang="en-US" altLang="es-ES"/>
          </a:p>
        </p:txBody>
      </p:sp>
    </p:spTree>
    <p:extLst>
      <p:ext uri="{BB962C8B-B14F-4D97-AF65-F5344CB8AC3E}">
        <p14:creationId xmlns:p14="http://schemas.microsoft.com/office/powerpoint/2010/main" val="2974724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FD6A4-81C1-4E01-B95D-5F082DD012F8}"/>
              </a:ext>
            </a:extLst>
          </p:cNvPr>
          <p:cNvSpPr>
            <a:spLocks noGrp="1"/>
          </p:cNvSpPr>
          <p:nvPr>
            <p:ph type="title"/>
          </p:nvPr>
        </p:nvSpPr>
        <p:spPr/>
        <p:txBody>
          <a:bodyPr/>
          <a:lstStyle/>
          <a:p>
            <a:r>
              <a:rPr lang="pt-BR"/>
              <a:t>Clique para editar o título Mestre</a:t>
            </a:r>
            <a:endParaRPr lang="es-ES"/>
          </a:p>
        </p:txBody>
      </p:sp>
      <p:sp>
        <p:nvSpPr>
          <p:cNvPr id="3" name="Espaço Reservado para Texto Vertical 2">
            <a:extLst>
              <a:ext uri="{FF2B5EF4-FFF2-40B4-BE49-F238E27FC236}">
                <a16:creationId xmlns:a16="http://schemas.microsoft.com/office/drawing/2014/main" id="{69469AD3-C5AC-4356-A824-CE3A56F8C46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Espaço Reservado para Rodapé 3">
            <a:extLst>
              <a:ext uri="{FF2B5EF4-FFF2-40B4-BE49-F238E27FC236}">
                <a16:creationId xmlns:a16="http://schemas.microsoft.com/office/drawing/2014/main" id="{002F786D-7251-4060-B88F-22A74BC081C2}"/>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5" name="Espaço Reservado para Número de Slide 4">
            <a:extLst>
              <a:ext uri="{FF2B5EF4-FFF2-40B4-BE49-F238E27FC236}">
                <a16:creationId xmlns:a16="http://schemas.microsoft.com/office/drawing/2014/main" id="{9A2C8F47-3858-463C-AED1-57DC19E4CB8D}"/>
              </a:ext>
            </a:extLst>
          </p:cNvPr>
          <p:cNvSpPr>
            <a:spLocks noGrp="1"/>
          </p:cNvSpPr>
          <p:nvPr>
            <p:ph type="sldNum" sz="quarter" idx="11"/>
          </p:nvPr>
        </p:nvSpPr>
        <p:spPr/>
        <p:txBody>
          <a:bodyPr/>
          <a:lstStyle>
            <a:lvl1pPr>
              <a:defRPr/>
            </a:lvl1pPr>
          </a:lstStyle>
          <a:p>
            <a:fld id="{37CD707C-60F3-4D0C-81FC-9ED4E7F34F80}" type="slidenum">
              <a:rPr lang="en-US" altLang="es-ES"/>
              <a:pPr/>
              <a:t>‹nº›</a:t>
            </a:fld>
            <a:endParaRPr lang="en-US" altLang="es-ES"/>
          </a:p>
        </p:txBody>
      </p:sp>
    </p:spTree>
    <p:extLst>
      <p:ext uri="{BB962C8B-B14F-4D97-AF65-F5344CB8AC3E}">
        <p14:creationId xmlns:p14="http://schemas.microsoft.com/office/powerpoint/2010/main" val="2856907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821005-AEE6-4A01-95B6-6BCF22E47BBA}"/>
              </a:ext>
            </a:extLst>
          </p:cNvPr>
          <p:cNvSpPr>
            <a:spLocks noGrp="1"/>
          </p:cNvSpPr>
          <p:nvPr>
            <p:ph type="title" orient="vert"/>
          </p:nvPr>
        </p:nvSpPr>
        <p:spPr>
          <a:xfrm>
            <a:off x="6651625" y="252413"/>
            <a:ext cx="2101850" cy="5873750"/>
          </a:xfrm>
        </p:spPr>
        <p:txBody>
          <a:bodyPr vert="eaVert"/>
          <a:lstStyle/>
          <a:p>
            <a:r>
              <a:rPr lang="pt-BR"/>
              <a:t>Clique para editar o título Mestre</a:t>
            </a:r>
            <a:endParaRPr lang="es-ES"/>
          </a:p>
        </p:txBody>
      </p:sp>
      <p:sp>
        <p:nvSpPr>
          <p:cNvPr id="3" name="Espaço Reservado para Texto Vertical 2">
            <a:extLst>
              <a:ext uri="{FF2B5EF4-FFF2-40B4-BE49-F238E27FC236}">
                <a16:creationId xmlns:a16="http://schemas.microsoft.com/office/drawing/2014/main" id="{F829E564-AB95-4E9D-808E-F2D2F3A91E78}"/>
              </a:ext>
            </a:extLst>
          </p:cNvPr>
          <p:cNvSpPr>
            <a:spLocks noGrp="1"/>
          </p:cNvSpPr>
          <p:nvPr>
            <p:ph type="body" orient="vert" idx="1"/>
          </p:nvPr>
        </p:nvSpPr>
        <p:spPr>
          <a:xfrm>
            <a:off x="342900" y="252413"/>
            <a:ext cx="6156325" cy="58737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Espaço Reservado para Rodapé 3">
            <a:extLst>
              <a:ext uri="{FF2B5EF4-FFF2-40B4-BE49-F238E27FC236}">
                <a16:creationId xmlns:a16="http://schemas.microsoft.com/office/drawing/2014/main" id="{E33490CA-5A24-4C3A-93F6-1352065385BD}"/>
              </a:ext>
            </a:extLst>
          </p:cNvPr>
          <p:cNvSpPr>
            <a:spLocks noGrp="1"/>
          </p:cNvSpPr>
          <p:nvPr>
            <p:ph type="ftr" sz="quarter" idx="10"/>
          </p:nvPr>
        </p:nvSpPr>
        <p:spPr/>
        <p:txBody>
          <a:bodyPr/>
          <a:lstStyle>
            <a:lvl1pPr>
              <a:defRPr/>
            </a:lvl1pPr>
          </a:lstStyle>
          <a:p>
            <a:r>
              <a:rPr lang="en-US" altLang="es-ES"/>
              <a:t>INTERDEPENDENCE AND THE GAINS FROM TRADE</a:t>
            </a:r>
          </a:p>
        </p:txBody>
      </p:sp>
      <p:sp>
        <p:nvSpPr>
          <p:cNvPr id="5" name="Espaço Reservado para Número de Slide 4">
            <a:extLst>
              <a:ext uri="{FF2B5EF4-FFF2-40B4-BE49-F238E27FC236}">
                <a16:creationId xmlns:a16="http://schemas.microsoft.com/office/drawing/2014/main" id="{EC3F99C9-DC7D-4A49-98D6-E80399563017}"/>
              </a:ext>
            </a:extLst>
          </p:cNvPr>
          <p:cNvSpPr>
            <a:spLocks noGrp="1"/>
          </p:cNvSpPr>
          <p:nvPr>
            <p:ph type="sldNum" sz="quarter" idx="11"/>
          </p:nvPr>
        </p:nvSpPr>
        <p:spPr/>
        <p:txBody>
          <a:bodyPr/>
          <a:lstStyle>
            <a:lvl1pPr>
              <a:defRPr/>
            </a:lvl1pPr>
          </a:lstStyle>
          <a:p>
            <a:fld id="{25DE130C-3A41-4595-A7B9-1C6629243A48}" type="slidenum">
              <a:rPr lang="en-US" altLang="es-ES"/>
              <a:pPr/>
              <a:t>‹nº›</a:t>
            </a:fld>
            <a:endParaRPr lang="en-US" altLang="es-ES"/>
          </a:p>
        </p:txBody>
      </p:sp>
    </p:spTree>
    <p:extLst>
      <p:ext uri="{BB962C8B-B14F-4D97-AF65-F5344CB8AC3E}">
        <p14:creationId xmlns:p14="http://schemas.microsoft.com/office/powerpoint/2010/main" val="264071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C3B03-1A5B-594F-3A18-11A33202728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B80A1A0-765B-2661-A04E-4597232F837B}"/>
              </a:ext>
            </a:extLst>
          </p:cNvPr>
          <p:cNvSpPr>
            <a:spLocks noGrp="1"/>
          </p:cNvSpPr>
          <p:nvPr>
            <p:ph sz="half" idx="1"/>
          </p:nvPr>
        </p:nvSpPr>
        <p:spPr>
          <a:xfrm>
            <a:off x="373063" y="1008063"/>
            <a:ext cx="4079875"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C6B99A4-49A1-AD32-5294-9430259E0E54}"/>
              </a:ext>
            </a:extLst>
          </p:cNvPr>
          <p:cNvSpPr>
            <a:spLocks noGrp="1"/>
          </p:cNvSpPr>
          <p:nvPr>
            <p:ph sz="half" idx="2"/>
          </p:nvPr>
        </p:nvSpPr>
        <p:spPr>
          <a:xfrm>
            <a:off x="4605338" y="1008063"/>
            <a:ext cx="4081462" cy="51181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51DB0EE5-80BF-15E7-6462-EC7E1DEA9A0D}"/>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6" name="Espaço Reservado para Número de Slide 5">
            <a:extLst>
              <a:ext uri="{FF2B5EF4-FFF2-40B4-BE49-F238E27FC236}">
                <a16:creationId xmlns:a16="http://schemas.microsoft.com/office/drawing/2014/main" id="{8D8EE4A3-E707-8A62-1DE7-45474C73347E}"/>
              </a:ext>
            </a:extLst>
          </p:cNvPr>
          <p:cNvSpPr>
            <a:spLocks noGrp="1"/>
          </p:cNvSpPr>
          <p:nvPr>
            <p:ph type="sldNum" sz="quarter" idx="11"/>
          </p:nvPr>
        </p:nvSpPr>
        <p:spPr/>
        <p:txBody>
          <a:bodyPr/>
          <a:lstStyle>
            <a:lvl1pPr>
              <a:defRPr/>
            </a:lvl1pPr>
          </a:lstStyle>
          <a:p>
            <a:fld id="{46F9CD5A-11DC-45DA-BBA8-076CB100F9EA}" type="slidenum">
              <a:rPr lang="en-US" altLang="pt-BR"/>
              <a:pPr/>
              <a:t>‹nº›</a:t>
            </a:fld>
            <a:endParaRPr lang="en-US" altLang="pt-BR"/>
          </a:p>
        </p:txBody>
      </p:sp>
    </p:spTree>
    <p:extLst>
      <p:ext uri="{BB962C8B-B14F-4D97-AF65-F5344CB8AC3E}">
        <p14:creationId xmlns:p14="http://schemas.microsoft.com/office/powerpoint/2010/main" val="30220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ABF25-F736-A711-40B1-13815CFB0D4C}"/>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103962A-F752-20A8-A83B-F29DE757D2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22B4C11-43C5-7132-3A78-A17200071F2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4057764-9596-9A1A-4951-EFE05A9F004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89D253F-D7A9-6104-286B-ECA5F4494E8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24E207C7-187D-9EDB-2DA1-55A018ACD825}"/>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8" name="Espaço Reservado para Número de Slide 7">
            <a:extLst>
              <a:ext uri="{FF2B5EF4-FFF2-40B4-BE49-F238E27FC236}">
                <a16:creationId xmlns:a16="http://schemas.microsoft.com/office/drawing/2014/main" id="{359888B1-C691-CBD6-8D52-97EFA55556FA}"/>
              </a:ext>
            </a:extLst>
          </p:cNvPr>
          <p:cNvSpPr>
            <a:spLocks noGrp="1"/>
          </p:cNvSpPr>
          <p:nvPr>
            <p:ph type="sldNum" sz="quarter" idx="11"/>
          </p:nvPr>
        </p:nvSpPr>
        <p:spPr/>
        <p:txBody>
          <a:bodyPr/>
          <a:lstStyle>
            <a:lvl1pPr>
              <a:defRPr/>
            </a:lvl1pPr>
          </a:lstStyle>
          <a:p>
            <a:fld id="{60A5C63D-997B-4F93-8AA9-98289C3A7A1F}" type="slidenum">
              <a:rPr lang="en-US" altLang="pt-BR"/>
              <a:pPr/>
              <a:t>‹nº›</a:t>
            </a:fld>
            <a:endParaRPr lang="en-US" altLang="pt-BR"/>
          </a:p>
        </p:txBody>
      </p:sp>
    </p:spTree>
    <p:extLst>
      <p:ext uri="{BB962C8B-B14F-4D97-AF65-F5344CB8AC3E}">
        <p14:creationId xmlns:p14="http://schemas.microsoft.com/office/powerpoint/2010/main" val="145542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07426D-71CA-F515-88B3-906C49117085}"/>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762331B8-DB2D-E80E-3538-0EBFB157E7D6}"/>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4" name="Espaço Reservado para Número de Slide 3">
            <a:extLst>
              <a:ext uri="{FF2B5EF4-FFF2-40B4-BE49-F238E27FC236}">
                <a16:creationId xmlns:a16="http://schemas.microsoft.com/office/drawing/2014/main" id="{849D8F4B-99E2-C89D-F1C6-F68DC5100D6E}"/>
              </a:ext>
            </a:extLst>
          </p:cNvPr>
          <p:cNvSpPr>
            <a:spLocks noGrp="1"/>
          </p:cNvSpPr>
          <p:nvPr>
            <p:ph type="sldNum" sz="quarter" idx="11"/>
          </p:nvPr>
        </p:nvSpPr>
        <p:spPr/>
        <p:txBody>
          <a:bodyPr/>
          <a:lstStyle>
            <a:lvl1pPr>
              <a:defRPr/>
            </a:lvl1pPr>
          </a:lstStyle>
          <a:p>
            <a:fld id="{0CBF9732-9121-44A3-AA83-210383027E7F}" type="slidenum">
              <a:rPr lang="en-US" altLang="pt-BR"/>
              <a:pPr/>
              <a:t>‹nº›</a:t>
            </a:fld>
            <a:endParaRPr lang="en-US" altLang="pt-BR"/>
          </a:p>
        </p:txBody>
      </p:sp>
    </p:spTree>
    <p:extLst>
      <p:ext uri="{BB962C8B-B14F-4D97-AF65-F5344CB8AC3E}">
        <p14:creationId xmlns:p14="http://schemas.microsoft.com/office/powerpoint/2010/main" val="400100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F9882EB8-7FD2-B39B-559F-979D588716DA}"/>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3" name="Espaço Reservado para Número de Slide 2">
            <a:extLst>
              <a:ext uri="{FF2B5EF4-FFF2-40B4-BE49-F238E27FC236}">
                <a16:creationId xmlns:a16="http://schemas.microsoft.com/office/drawing/2014/main" id="{EE98D5D0-7586-D8AE-231D-A0985BFE7B24}"/>
              </a:ext>
            </a:extLst>
          </p:cNvPr>
          <p:cNvSpPr>
            <a:spLocks noGrp="1"/>
          </p:cNvSpPr>
          <p:nvPr>
            <p:ph type="sldNum" sz="quarter" idx="11"/>
          </p:nvPr>
        </p:nvSpPr>
        <p:spPr/>
        <p:txBody>
          <a:bodyPr/>
          <a:lstStyle>
            <a:lvl1pPr>
              <a:defRPr/>
            </a:lvl1pPr>
          </a:lstStyle>
          <a:p>
            <a:fld id="{C973A539-B230-4229-951D-446ECD2BE6CD}" type="slidenum">
              <a:rPr lang="en-US" altLang="pt-BR"/>
              <a:pPr/>
              <a:t>‹nº›</a:t>
            </a:fld>
            <a:endParaRPr lang="en-US" altLang="pt-BR"/>
          </a:p>
        </p:txBody>
      </p:sp>
    </p:spTree>
    <p:extLst>
      <p:ext uri="{BB962C8B-B14F-4D97-AF65-F5344CB8AC3E}">
        <p14:creationId xmlns:p14="http://schemas.microsoft.com/office/powerpoint/2010/main" val="106738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419CB-3FD8-815E-4B5F-D9FA5D54452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CE328B3-5A22-91A8-E607-63D3A26448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FE71DF7-0676-6D57-3347-A2AC1093DA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51377BD6-6453-DB60-5C9F-923E14AA18A5}"/>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6" name="Espaço Reservado para Número de Slide 5">
            <a:extLst>
              <a:ext uri="{FF2B5EF4-FFF2-40B4-BE49-F238E27FC236}">
                <a16:creationId xmlns:a16="http://schemas.microsoft.com/office/drawing/2014/main" id="{41DCAC1B-DB43-CD9D-E1C4-5A2B407F8191}"/>
              </a:ext>
            </a:extLst>
          </p:cNvPr>
          <p:cNvSpPr>
            <a:spLocks noGrp="1"/>
          </p:cNvSpPr>
          <p:nvPr>
            <p:ph type="sldNum" sz="quarter" idx="11"/>
          </p:nvPr>
        </p:nvSpPr>
        <p:spPr/>
        <p:txBody>
          <a:bodyPr/>
          <a:lstStyle>
            <a:lvl1pPr>
              <a:defRPr/>
            </a:lvl1pPr>
          </a:lstStyle>
          <a:p>
            <a:fld id="{806E800D-41C5-4964-9D2D-3030823CED1F}" type="slidenum">
              <a:rPr lang="en-US" altLang="pt-BR"/>
              <a:pPr/>
              <a:t>‹nº›</a:t>
            </a:fld>
            <a:endParaRPr lang="en-US" altLang="pt-BR"/>
          </a:p>
        </p:txBody>
      </p:sp>
    </p:spTree>
    <p:extLst>
      <p:ext uri="{BB962C8B-B14F-4D97-AF65-F5344CB8AC3E}">
        <p14:creationId xmlns:p14="http://schemas.microsoft.com/office/powerpoint/2010/main" val="255909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A3658-B8CD-C067-E222-DAE4A38575E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C244D1B-EB3C-CB07-C291-18B30CDCC52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431C722-A697-290E-DCC3-2BBE871CF5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CB539F2B-6339-278B-3F13-7E97BB98CC7F}"/>
              </a:ext>
            </a:extLst>
          </p:cNvPr>
          <p:cNvSpPr>
            <a:spLocks noGrp="1"/>
          </p:cNvSpPr>
          <p:nvPr>
            <p:ph type="ftr" sz="quarter" idx="10"/>
          </p:nvPr>
        </p:nvSpPr>
        <p:spPr/>
        <p:txBody>
          <a:bodyPr/>
          <a:lstStyle>
            <a:lvl1pPr>
              <a:defRPr/>
            </a:lvl1pPr>
          </a:lstStyle>
          <a:p>
            <a:r>
              <a:rPr lang="en-US" altLang="pt-BR"/>
              <a:t>THE MARKET FORCES OF SUPPLY AND DEMAND</a:t>
            </a:r>
          </a:p>
        </p:txBody>
      </p:sp>
      <p:sp>
        <p:nvSpPr>
          <p:cNvPr id="6" name="Espaço Reservado para Número de Slide 5">
            <a:extLst>
              <a:ext uri="{FF2B5EF4-FFF2-40B4-BE49-F238E27FC236}">
                <a16:creationId xmlns:a16="http://schemas.microsoft.com/office/drawing/2014/main" id="{F2F9BD74-C2B4-30E5-1B30-DA7484147A02}"/>
              </a:ext>
            </a:extLst>
          </p:cNvPr>
          <p:cNvSpPr>
            <a:spLocks noGrp="1"/>
          </p:cNvSpPr>
          <p:nvPr>
            <p:ph type="sldNum" sz="quarter" idx="11"/>
          </p:nvPr>
        </p:nvSpPr>
        <p:spPr/>
        <p:txBody>
          <a:bodyPr/>
          <a:lstStyle>
            <a:lvl1pPr>
              <a:defRPr/>
            </a:lvl1pPr>
          </a:lstStyle>
          <a:p>
            <a:fld id="{8900A445-6DC4-4418-81AA-EF65BF16D6B8}" type="slidenum">
              <a:rPr lang="en-US" altLang="pt-BR"/>
              <a:pPr/>
              <a:t>‹nº›</a:t>
            </a:fld>
            <a:endParaRPr lang="en-US" altLang="pt-BR"/>
          </a:p>
        </p:txBody>
      </p:sp>
    </p:spTree>
    <p:extLst>
      <p:ext uri="{BB962C8B-B14F-4D97-AF65-F5344CB8AC3E}">
        <p14:creationId xmlns:p14="http://schemas.microsoft.com/office/powerpoint/2010/main" val="54448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96F43F2-AEF9-EF43-269B-097DDBED62C9}"/>
              </a:ext>
            </a:extLst>
          </p:cNvPr>
          <p:cNvSpPr>
            <a:spLocks noGrp="1" noChangeArrowheads="1"/>
          </p:cNvSpPr>
          <p:nvPr>
            <p:ph type="title"/>
          </p:nvPr>
        </p:nvSpPr>
        <p:spPr bwMode="auto">
          <a:xfrm>
            <a:off x="342900" y="252413"/>
            <a:ext cx="84105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pt-BR" altLang="pt-BR"/>
          </a:p>
        </p:txBody>
      </p:sp>
      <p:sp>
        <p:nvSpPr>
          <p:cNvPr id="4099" name="Rectangle 3">
            <a:extLst>
              <a:ext uri="{FF2B5EF4-FFF2-40B4-BE49-F238E27FC236}">
                <a16:creationId xmlns:a16="http://schemas.microsoft.com/office/drawing/2014/main" id="{445CD9A3-CB58-77BF-7034-0E479DDCB1A6}"/>
              </a:ext>
            </a:extLst>
          </p:cNvPr>
          <p:cNvSpPr>
            <a:spLocks noGrp="1" noChangeArrowheads="1"/>
          </p:cNvSpPr>
          <p:nvPr>
            <p:ph type="body" idx="1"/>
          </p:nvPr>
        </p:nvSpPr>
        <p:spPr bwMode="auto">
          <a:xfrm>
            <a:off x="373063" y="1008063"/>
            <a:ext cx="8313737"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101" name="Rectangle 5">
            <a:extLst>
              <a:ext uri="{FF2B5EF4-FFF2-40B4-BE49-F238E27FC236}">
                <a16:creationId xmlns:a16="http://schemas.microsoft.com/office/drawing/2014/main" id="{6EC38055-2473-94DA-C0A5-0003F9FE72C3}"/>
              </a:ext>
            </a:extLst>
          </p:cNvPr>
          <p:cNvSpPr>
            <a:spLocks noGrp="1" noChangeArrowheads="1"/>
          </p:cNvSpPr>
          <p:nvPr>
            <p:ph type="ftr" sz="quarter" idx="3"/>
          </p:nvPr>
        </p:nvSpPr>
        <p:spPr bwMode="auto">
          <a:xfrm>
            <a:off x="285750" y="6392863"/>
            <a:ext cx="7335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i="1">
                <a:solidFill>
                  <a:srgbClr val="777777"/>
                </a:solidFill>
              </a:defRPr>
            </a:lvl1pPr>
          </a:lstStyle>
          <a:p>
            <a:r>
              <a:rPr lang="en-US" altLang="pt-BR"/>
              <a:t>THE MARKET FORCES OF SUPPLY AND DEMAND</a:t>
            </a:r>
          </a:p>
        </p:txBody>
      </p:sp>
      <p:sp>
        <p:nvSpPr>
          <p:cNvPr id="4102" name="Rectangle 6">
            <a:extLst>
              <a:ext uri="{FF2B5EF4-FFF2-40B4-BE49-F238E27FC236}">
                <a16:creationId xmlns:a16="http://schemas.microsoft.com/office/drawing/2014/main" id="{557546E9-86F1-44D7-1722-984956FD082F}"/>
              </a:ext>
            </a:extLst>
          </p:cNvPr>
          <p:cNvSpPr>
            <a:spLocks noGrp="1" noChangeArrowheads="1"/>
          </p:cNvSpPr>
          <p:nvPr>
            <p:ph type="sldNum" sz="quarter" idx="4"/>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00">
                <a:solidFill>
                  <a:srgbClr val="777777"/>
                </a:solidFill>
                <a:latin typeface="Tahoma" panose="020B0604030504040204" pitchFamily="34" charset="0"/>
              </a:defRPr>
            </a:lvl1pPr>
          </a:lstStyle>
          <a:p>
            <a:fld id="{C0A2FB1C-C62E-430B-921A-9E34AF1ADA41}"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left)">
                                      <p:cBhvr>
                                        <p:cTn id="2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4">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hf hdr="0" dt="0"/>
  <p:txStyles>
    <p:titleStyle>
      <a:lvl1pPr algn="ctr" rtl="0" fontAlgn="base">
        <a:spcBef>
          <a:spcPct val="0"/>
        </a:spcBef>
        <a:spcAft>
          <a:spcPct val="0"/>
        </a:spcAft>
        <a:defRPr sz="3800" b="1" kern="1200">
          <a:solidFill>
            <a:srgbClr val="333399"/>
          </a:solidFill>
          <a:latin typeface="+mj-lt"/>
          <a:ea typeface="+mj-ea"/>
          <a:cs typeface="+mj-cs"/>
        </a:defRPr>
      </a:lvl1pPr>
      <a:lvl2pPr algn="ctr" rtl="0" fontAlgn="base">
        <a:spcBef>
          <a:spcPct val="0"/>
        </a:spcBef>
        <a:spcAft>
          <a:spcPct val="0"/>
        </a:spcAft>
        <a:defRPr sz="3800" b="1">
          <a:solidFill>
            <a:srgbClr val="333399"/>
          </a:solidFill>
          <a:latin typeface="Book Antiqua" panose="02040602050305030304" pitchFamily="18" charset="0"/>
        </a:defRPr>
      </a:lvl2pPr>
      <a:lvl3pPr algn="ctr" rtl="0" fontAlgn="base">
        <a:spcBef>
          <a:spcPct val="0"/>
        </a:spcBef>
        <a:spcAft>
          <a:spcPct val="0"/>
        </a:spcAft>
        <a:defRPr sz="3800" b="1">
          <a:solidFill>
            <a:srgbClr val="333399"/>
          </a:solidFill>
          <a:latin typeface="Book Antiqua" panose="02040602050305030304" pitchFamily="18" charset="0"/>
        </a:defRPr>
      </a:lvl3pPr>
      <a:lvl4pPr algn="ctr" rtl="0" fontAlgn="base">
        <a:spcBef>
          <a:spcPct val="0"/>
        </a:spcBef>
        <a:spcAft>
          <a:spcPct val="0"/>
        </a:spcAft>
        <a:defRPr sz="3800" b="1">
          <a:solidFill>
            <a:srgbClr val="333399"/>
          </a:solidFill>
          <a:latin typeface="Book Antiqua" panose="02040602050305030304" pitchFamily="18" charset="0"/>
        </a:defRPr>
      </a:lvl4pPr>
      <a:lvl5pPr algn="ctr" rtl="0" fontAlgn="base">
        <a:spcBef>
          <a:spcPct val="0"/>
        </a:spcBef>
        <a:spcAft>
          <a:spcPct val="0"/>
        </a:spcAft>
        <a:defRPr sz="3800" b="1">
          <a:solidFill>
            <a:srgbClr val="333399"/>
          </a:solidFill>
          <a:latin typeface="Book Antiqua" panose="02040602050305030304" pitchFamily="18" charset="0"/>
        </a:defRPr>
      </a:lvl5pPr>
      <a:lvl6pPr marL="457200" algn="ctr" rtl="0" fontAlgn="base">
        <a:spcBef>
          <a:spcPct val="0"/>
        </a:spcBef>
        <a:spcAft>
          <a:spcPct val="0"/>
        </a:spcAft>
        <a:defRPr sz="3800" b="1">
          <a:solidFill>
            <a:srgbClr val="333399"/>
          </a:solidFill>
          <a:latin typeface="Book Antiqua" panose="02040602050305030304" pitchFamily="18" charset="0"/>
        </a:defRPr>
      </a:lvl6pPr>
      <a:lvl7pPr marL="914400" algn="ctr" rtl="0" fontAlgn="base">
        <a:spcBef>
          <a:spcPct val="0"/>
        </a:spcBef>
        <a:spcAft>
          <a:spcPct val="0"/>
        </a:spcAft>
        <a:defRPr sz="3800" b="1">
          <a:solidFill>
            <a:srgbClr val="333399"/>
          </a:solidFill>
          <a:latin typeface="Book Antiqua" panose="02040602050305030304" pitchFamily="18" charset="0"/>
        </a:defRPr>
      </a:lvl7pPr>
      <a:lvl8pPr marL="1371600" algn="ctr" rtl="0" fontAlgn="base">
        <a:spcBef>
          <a:spcPct val="0"/>
        </a:spcBef>
        <a:spcAft>
          <a:spcPct val="0"/>
        </a:spcAft>
        <a:defRPr sz="3800" b="1">
          <a:solidFill>
            <a:srgbClr val="333399"/>
          </a:solidFill>
          <a:latin typeface="Book Antiqua" panose="02040602050305030304" pitchFamily="18" charset="0"/>
        </a:defRPr>
      </a:lvl8pPr>
      <a:lvl9pPr marL="1828800" algn="ctr" rtl="0" fontAlgn="base">
        <a:spcBef>
          <a:spcPct val="0"/>
        </a:spcBef>
        <a:spcAft>
          <a:spcPct val="0"/>
        </a:spcAft>
        <a:defRPr sz="3800" b="1">
          <a:solidFill>
            <a:srgbClr val="333399"/>
          </a:solidFill>
          <a:latin typeface="Book Antiqua" panose="02040602050305030304" pitchFamily="18" charset="0"/>
        </a:defRPr>
      </a:lvl9pPr>
    </p:titleStyle>
    <p:bodyStyle>
      <a:lvl1pPr marL="342900" indent="-342900" algn="l" rtl="0" fontAlgn="base">
        <a:lnSpc>
          <a:spcPct val="105000"/>
        </a:lnSpc>
        <a:spcBef>
          <a:spcPct val="45000"/>
        </a:spcBef>
        <a:spcAft>
          <a:spcPct val="0"/>
        </a:spcAft>
        <a:buClr>
          <a:srgbClr val="339966"/>
        </a:buClr>
        <a:buSzPct val="120000"/>
        <a:buFont typeface="Wingdings" panose="05000000000000000000" pitchFamily="2" charset="2"/>
        <a:buChar char="§"/>
        <a:defRPr sz="2800" kern="1200">
          <a:solidFill>
            <a:schemeClr val="tx1"/>
          </a:solidFill>
          <a:latin typeface="+mn-lt"/>
          <a:ea typeface="+mn-ea"/>
          <a:cs typeface="+mn-cs"/>
        </a:defRPr>
      </a:lvl1pPr>
      <a:lvl2pPr marL="742950" indent="-285750" algn="l" rtl="0" fontAlgn="base">
        <a:spcBef>
          <a:spcPct val="15000"/>
        </a:spcBef>
        <a:spcAft>
          <a:spcPct val="0"/>
        </a:spcAft>
        <a:buClr>
          <a:srgbClr val="996633"/>
        </a:buClr>
        <a:buSzPct val="120000"/>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15000"/>
        </a:spcBef>
        <a:spcAft>
          <a:spcPct val="0"/>
        </a:spcAft>
        <a:buClr>
          <a:srgbClr val="339966"/>
        </a:buClr>
        <a:buSzPct val="120000"/>
        <a:buFont typeface="Wingdings" panose="05000000000000000000" pitchFamily="2" charset="2"/>
        <a:buChar char="§"/>
        <a:defRPr sz="2500" kern="1200">
          <a:solidFill>
            <a:schemeClr val="tx1"/>
          </a:solidFill>
          <a:latin typeface="+mn-lt"/>
          <a:ea typeface="+mn-ea"/>
          <a:cs typeface="+mn-cs"/>
        </a:defRPr>
      </a:lvl3pPr>
      <a:lvl4pPr marL="1600200" indent="-228600" algn="l" rtl="0" fontAlgn="base">
        <a:spcBef>
          <a:spcPct val="15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771FEE9-A253-40EF-BBE4-468C657CBA8E}"/>
              </a:ext>
            </a:extLst>
          </p:cNvPr>
          <p:cNvSpPr>
            <a:spLocks noGrp="1" noChangeArrowheads="1"/>
          </p:cNvSpPr>
          <p:nvPr>
            <p:ph type="title"/>
          </p:nvPr>
        </p:nvSpPr>
        <p:spPr bwMode="auto">
          <a:xfrm>
            <a:off x="342900" y="252413"/>
            <a:ext cx="84105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pt-BR" altLang="pt-BR"/>
          </a:p>
        </p:txBody>
      </p:sp>
      <p:sp>
        <p:nvSpPr>
          <p:cNvPr id="4099" name="Rectangle 3">
            <a:extLst>
              <a:ext uri="{FF2B5EF4-FFF2-40B4-BE49-F238E27FC236}">
                <a16:creationId xmlns:a16="http://schemas.microsoft.com/office/drawing/2014/main" id="{98384B60-022B-4E80-9456-04C83D23F2C9}"/>
              </a:ext>
            </a:extLst>
          </p:cNvPr>
          <p:cNvSpPr>
            <a:spLocks noGrp="1" noChangeArrowheads="1"/>
          </p:cNvSpPr>
          <p:nvPr>
            <p:ph type="body" idx="1"/>
          </p:nvPr>
        </p:nvSpPr>
        <p:spPr bwMode="auto">
          <a:xfrm>
            <a:off x="373063" y="1008063"/>
            <a:ext cx="8313737"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4101" name="Rectangle 5">
            <a:extLst>
              <a:ext uri="{FF2B5EF4-FFF2-40B4-BE49-F238E27FC236}">
                <a16:creationId xmlns:a16="http://schemas.microsoft.com/office/drawing/2014/main" id="{61B986BC-9141-4A78-83EB-8E6CE41390F5}"/>
              </a:ext>
            </a:extLst>
          </p:cNvPr>
          <p:cNvSpPr>
            <a:spLocks noGrp="1" noChangeArrowheads="1"/>
          </p:cNvSpPr>
          <p:nvPr>
            <p:ph type="ftr" sz="quarter" idx="3"/>
          </p:nvPr>
        </p:nvSpPr>
        <p:spPr bwMode="auto">
          <a:xfrm>
            <a:off x="285750" y="6392863"/>
            <a:ext cx="7335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i="1">
                <a:solidFill>
                  <a:srgbClr val="777777"/>
                </a:solidFill>
              </a:defRPr>
            </a:lvl1pPr>
          </a:lstStyle>
          <a:p>
            <a:r>
              <a:rPr lang="en-US" altLang="pt-BR"/>
              <a:t>TEN PRINCIPLES OF ECONOMICS</a:t>
            </a:r>
          </a:p>
        </p:txBody>
      </p:sp>
      <p:sp>
        <p:nvSpPr>
          <p:cNvPr id="4102" name="Rectangle 6">
            <a:extLst>
              <a:ext uri="{FF2B5EF4-FFF2-40B4-BE49-F238E27FC236}">
                <a16:creationId xmlns:a16="http://schemas.microsoft.com/office/drawing/2014/main" id="{3E4AB308-F579-47E6-826F-F576707827CE}"/>
              </a:ext>
            </a:extLst>
          </p:cNvPr>
          <p:cNvSpPr>
            <a:spLocks noGrp="1" noChangeArrowheads="1"/>
          </p:cNvSpPr>
          <p:nvPr>
            <p:ph type="sldNum" sz="quarter" idx="4"/>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00">
                <a:solidFill>
                  <a:srgbClr val="777777"/>
                </a:solidFill>
                <a:latin typeface="Tahoma" panose="020B0604030504040204" pitchFamily="34" charset="0"/>
              </a:defRPr>
            </a:lvl1pPr>
          </a:lstStyle>
          <a:p>
            <a:fld id="{D7CB688C-9754-48BD-BE2C-A9A11463C812}"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left)">
                                      <p:cBhvr>
                                        <p:cTn id="2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4">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hf hdr="0" dt="0"/>
  <p:txStyles>
    <p:titleStyle>
      <a:lvl1pPr algn="ctr" rtl="0" fontAlgn="base">
        <a:spcBef>
          <a:spcPct val="0"/>
        </a:spcBef>
        <a:spcAft>
          <a:spcPct val="0"/>
        </a:spcAft>
        <a:defRPr sz="3800" b="1" kern="1200">
          <a:solidFill>
            <a:srgbClr val="333399"/>
          </a:solidFill>
          <a:latin typeface="+mj-lt"/>
          <a:ea typeface="+mj-ea"/>
          <a:cs typeface="+mj-cs"/>
        </a:defRPr>
      </a:lvl1pPr>
      <a:lvl2pPr algn="ctr" rtl="0" fontAlgn="base">
        <a:spcBef>
          <a:spcPct val="0"/>
        </a:spcBef>
        <a:spcAft>
          <a:spcPct val="0"/>
        </a:spcAft>
        <a:defRPr sz="3800" b="1">
          <a:solidFill>
            <a:srgbClr val="333399"/>
          </a:solidFill>
          <a:latin typeface="Book Antiqua" panose="02040602050305030304" pitchFamily="18" charset="0"/>
        </a:defRPr>
      </a:lvl2pPr>
      <a:lvl3pPr algn="ctr" rtl="0" fontAlgn="base">
        <a:spcBef>
          <a:spcPct val="0"/>
        </a:spcBef>
        <a:spcAft>
          <a:spcPct val="0"/>
        </a:spcAft>
        <a:defRPr sz="3800" b="1">
          <a:solidFill>
            <a:srgbClr val="333399"/>
          </a:solidFill>
          <a:latin typeface="Book Antiqua" panose="02040602050305030304" pitchFamily="18" charset="0"/>
        </a:defRPr>
      </a:lvl3pPr>
      <a:lvl4pPr algn="ctr" rtl="0" fontAlgn="base">
        <a:spcBef>
          <a:spcPct val="0"/>
        </a:spcBef>
        <a:spcAft>
          <a:spcPct val="0"/>
        </a:spcAft>
        <a:defRPr sz="3800" b="1">
          <a:solidFill>
            <a:srgbClr val="333399"/>
          </a:solidFill>
          <a:latin typeface="Book Antiqua" panose="02040602050305030304" pitchFamily="18" charset="0"/>
        </a:defRPr>
      </a:lvl4pPr>
      <a:lvl5pPr algn="ctr" rtl="0" fontAlgn="base">
        <a:spcBef>
          <a:spcPct val="0"/>
        </a:spcBef>
        <a:spcAft>
          <a:spcPct val="0"/>
        </a:spcAft>
        <a:defRPr sz="3800" b="1">
          <a:solidFill>
            <a:srgbClr val="333399"/>
          </a:solidFill>
          <a:latin typeface="Book Antiqua" panose="02040602050305030304" pitchFamily="18" charset="0"/>
        </a:defRPr>
      </a:lvl5pPr>
      <a:lvl6pPr marL="457200" algn="ctr" rtl="0" fontAlgn="base">
        <a:spcBef>
          <a:spcPct val="0"/>
        </a:spcBef>
        <a:spcAft>
          <a:spcPct val="0"/>
        </a:spcAft>
        <a:defRPr sz="3800" b="1">
          <a:solidFill>
            <a:srgbClr val="333399"/>
          </a:solidFill>
          <a:latin typeface="Book Antiqua" panose="02040602050305030304" pitchFamily="18" charset="0"/>
        </a:defRPr>
      </a:lvl6pPr>
      <a:lvl7pPr marL="914400" algn="ctr" rtl="0" fontAlgn="base">
        <a:spcBef>
          <a:spcPct val="0"/>
        </a:spcBef>
        <a:spcAft>
          <a:spcPct val="0"/>
        </a:spcAft>
        <a:defRPr sz="3800" b="1">
          <a:solidFill>
            <a:srgbClr val="333399"/>
          </a:solidFill>
          <a:latin typeface="Book Antiqua" panose="02040602050305030304" pitchFamily="18" charset="0"/>
        </a:defRPr>
      </a:lvl7pPr>
      <a:lvl8pPr marL="1371600" algn="ctr" rtl="0" fontAlgn="base">
        <a:spcBef>
          <a:spcPct val="0"/>
        </a:spcBef>
        <a:spcAft>
          <a:spcPct val="0"/>
        </a:spcAft>
        <a:defRPr sz="3800" b="1">
          <a:solidFill>
            <a:srgbClr val="333399"/>
          </a:solidFill>
          <a:latin typeface="Book Antiqua" panose="02040602050305030304" pitchFamily="18" charset="0"/>
        </a:defRPr>
      </a:lvl8pPr>
      <a:lvl9pPr marL="1828800" algn="ctr" rtl="0" fontAlgn="base">
        <a:spcBef>
          <a:spcPct val="0"/>
        </a:spcBef>
        <a:spcAft>
          <a:spcPct val="0"/>
        </a:spcAft>
        <a:defRPr sz="3800" b="1">
          <a:solidFill>
            <a:srgbClr val="333399"/>
          </a:solidFill>
          <a:latin typeface="Book Antiqua" panose="02040602050305030304" pitchFamily="18" charset="0"/>
        </a:defRPr>
      </a:lvl9pPr>
    </p:titleStyle>
    <p:bodyStyle>
      <a:lvl1pPr marL="342900" indent="-342900" algn="l" rtl="0" fontAlgn="base">
        <a:lnSpc>
          <a:spcPct val="105000"/>
        </a:lnSpc>
        <a:spcBef>
          <a:spcPct val="45000"/>
        </a:spcBef>
        <a:spcAft>
          <a:spcPct val="0"/>
        </a:spcAft>
        <a:buClr>
          <a:srgbClr val="339966"/>
        </a:buClr>
        <a:buSzPct val="120000"/>
        <a:buFont typeface="Wingdings" panose="05000000000000000000" pitchFamily="2" charset="2"/>
        <a:buChar char="§"/>
        <a:defRPr sz="2800" kern="1200">
          <a:solidFill>
            <a:schemeClr val="tx1"/>
          </a:solidFill>
          <a:latin typeface="+mn-lt"/>
          <a:ea typeface="+mn-ea"/>
          <a:cs typeface="+mn-cs"/>
        </a:defRPr>
      </a:lvl1pPr>
      <a:lvl2pPr marL="742950" indent="-285750" algn="l" rtl="0" fontAlgn="base">
        <a:spcBef>
          <a:spcPct val="15000"/>
        </a:spcBef>
        <a:spcAft>
          <a:spcPct val="0"/>
        </a:spcAft>
        <a:buClr>
          <a:srgbClr val="996633"/>
        </a:buClr>
        <a:buSzPct val="120000"/>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15000"/>
        </a:spcBef>
        <a:spcAft>
          <a:spcPct val="0"/>
        </a:spcAft>
        <a:buClr>
          <a:srgbClr val="339966"/>
        </a:buClr>
        <a:buSzPct val="120000"/>
        <a:buFont typeface="Wingdings" panose="05000000000000000000" pitchFamily="2" charset="2"/>
        <a:buChar char="§"/>
        <a:defRPr sz="2500" kern="1200">
          <a:solidFill>
            <a:schemeClr val="tx1"/>
          </a:solidFill>
          <a:latin typeface="+mn-lt"/>
          <a:ea typeface="+mn-ea"/>
          <a:cs typeface="+mn-cs"/>
        </a:defRPr>
      </a:lvl3pPr>
      <a:lvl4pPr marL="1600200" indent="-228600" algn="l" rtl="0" fontAlgn="base">
        <a:spcBef>
          <a:spcPct val="15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02D5C6D-D5C6-4A1B-BF73-8EDC323404EB}"/>
              </a:ext>
            </a:extLst>
          </p:cNvPr>
          <p:cNvSpPr>
            <a:spLocks noGrp="1" noChangeArrowheads="1"/>
          </p:cNvSpPr>
          <p:nvPr>
            <p:ph type="title"/>
          </p:nvPr>
        </p:nvSpPr>
        <p:spPr bwMode="auto">
          <a:xfrm>
            <a:off x="342900" y="252413"/>
            <a:ext cx="84105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s-ES" altLang="es-ES"/>
          </a:p>
        </p:txBody>
      </p:sp>
      <p:sp>
        <p:nvSpPr>
          <p:cNvPr id="4099" name="Rectangle 3">
            <a:extLst>
              <a:ext uri="{FF2B5EF4-FFF2-40B4-BE49-F238E27FC236}">
                <a16:creationId xmlns:a16="http://schemas.microsoft.com/office/drawing/2014/main" id="{D26DAA42-37E8-4348-AE1D-AD6D4AD60D45}"/>
              </a:ext>
            </a:extLst>
          </p:cNvPr>
          <p:cNvSpPr>
            <a:spLocks noGrp="1" noChangeArrowheads="1"/>
          </p:cNvSpPr>
          <p:nvPr>
            <p:ph type="body" idx="1"/>
          </p:nvPr>
        </p:nvSpPr>
        <p:spPr bwMode="auto">
          <a:xfrm>
            <a:off x="373063" y="1008063"/>
            <a:ext cx="8313737"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4101" name="Rectangle 5">
            <a:extLst>
              <a:ext uri="{FF2B5EF4-FFF2-40B4-BE49-F238E27FC236}">
                <a16:creationId xmlns:a16="http://schemas.microsoft.com/office/drawing/2014/main" id="{64737A10-4B2D-40CA-A466-DD7D8F9C5DC6}"/>
              </a:ext>
            </a:extLst>
          </p:cNvPr>
          <p:cNvSpPr>
            <a:spLocks noGrp="1" noChangeArrowheads="1"/>
          </p:cNvSpPr>
          <p:nvPr>
            <p:ph type="ftr" sz="quarter" idx="3"/>
          </p:nvPr>
        </p:nvSpPr>
        <p:spPr bwMode="auto">
          <a:xfrm>
            <a:off x="285750" y="6392863"/>
            <a:ext cx="7335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i="1">
                <a:solidFill>
                  <a:srgbClr val="777777"/>
                </a:solidFill>
              </a:defRPr>
            </a:lvl1pPr>
          </a:lstStyle>
          <a:p>
            <a:r>
              <a:rPr lang="en-US" altLang="es-ES"/>
              <a:t>INTERDEPENDENCE AND THE GAINS FROM TRADE</a:t>
            </a:r>
          </a:p>
        </p:txBody>
      </p:sp>
      <p:sp>
        <p:nvSpPr>
          <p:cNvPr id="4102" name="Rectangle 6">
            <a:extLst>
              <a:ext uri="{FF2B5EF4-FFF2-40B4-BE49-F238E27FC236}">
                <a16:creationId xmlns:a16="http://schemas.microsoft.com/office/drawing/2014/main" id="{8F537DB9-969C-4030-B207-D78249D9133B}"/>
              </a:ext>
            </a:extLst>
          </p:cNvPr>
          <p:cNvSpPr>
            <a:spLocks noGrp="1" noChangeArrowheads="1"/>
          </p:cNvSpPr>
          <p:nvPr>
            <p:ph type="sldNum" sz="quarter" idx="4"/>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00">
                <a:solidFill>
                  <a:srgbClr val="777777"/>
                </a:solidFill>
                <a:latin typeface="Tahoma" panose="020B0604030504040204" pitchFamily="34" charset="0"/>
              </a:defRPr>
            </a:lvl1pPr>
          </a:lstStyle>
          <a:p>
            <a:fld id="{F8E63AF1-BD67-4D14-AA0B-4F61EE6FA143}" type="slidenum">
              <a:rPr lang="en-US" altLang="es-ES"/>
              <a:pPr/>
              <a:t>‹nº›</a:t>
            </a:fld>
            <a:endParaRPr lang="en-US" altLang="es-ES"/>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left)">
                                      <p:cBhvr>
                                        <p:cTn id="2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4">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hf hdr="0" dt="0"/>
  <p:txStyles>
    <p:titleStyle>
      <a:lvl1pPr algn="ctr" rtl="0" fontAlgn="base">
        <a:spcBef>
          <a:spcPct val="0"/>
        </a:spcBef>
        <a:spcAft>
          <a:spcPct val="0"/>
        </a:spcAft>
        <a:defRPr sz="3800" b="1" kern="1200">
          <a:solidFill>
            <a:srgbClr val="333399"/>
          </a:solidFill>
          <a:latin typeface="+mj-lt"/>
          <a:ea typeface="+mj-ea"/>
          <a:cs typeface="+mj-cs"/>
        </a:defRPr>
      </a:lvl1pPr>
      <a:lvl2pPr algn="ctr" rtl="0" fontAlgn="base">
        <a:spcBef>
          <a:spcPct val="0"/>
        </a:spcBef>
        <a:spcAft>
          <a:spcPct val="0"/>
        </a:spcAft>
        <a:defRPr sz="3800" b="1">
          <a:solidFill>
            <a:srgbClr val="333399"/>
          </a:solidFill>
          <a:latin typeface="Book Antiqua" panose="02040602050305030304" pitchFamily="18" charset="0"/>
        </a:defRPr>
      </a:lvl2pPr>
      <a:lvl3pPr algn="ctr" rtl="0" fontAlgn="base">
        <a:spcBef>
          <a:spcPct val="0"/>
        </a:spcBef>
        <a:spcAft>
          <a:spcPct val="0"/>
        </a:spcAft>
        <a:defRPr sz="3800" b="1">
          <a:solidFill>
            <a:srgbClr val="333399"/>
          </a:solidFill>
          <a:latin typeface="Book Antiqua" panose="02040602050305030304" pitchFamily="18" charset="0"/>
        </a:defRPr>
      </a:lvl3pPr>
      <a:lvl4pPr algn="ctr" rtl="0" fontAlgn="base">
        <a:spcBef>
          <a:spcPct val="0"/>
        </a:spcBef>
        <a:spcAft>
          <a:spcPct val="0"/>
        </a:spcAft>
        <a:defRPr sz="3800" b="1">
          <a:solidFill>
            <a:srgbClr val="333399"/>
          </a:solidFill>
          <a:latin typeface="Book Antiqua" panose="02040602050305030304" pitchFamily="18" charset="0"/>
        </a:defRPr>
      </a:lvl4pPr>
      <a:lvl5pPr algn="ctr" rtl="0" fontAlgn="base">
        <a:spcBef>
          <a:spcPct val="0"/>
        </a:spcBef>
        <a:spcAft>
          <a:spcPct val="0"/>
        </a:spcAft>
        <a:defRPr sz="3800" b="1">
          <a:solidFill>
            <a:srgbClr val="333399"/>
          </a:solidFill>
          <a:latin typeface="Book Antiqua" panose="02040602050305030304" pitchFamily="18" charset="0"/>
        </a:defRPr>
      </a:lvl5pPr>
      <a:lvl6pPr marL="457200" algn="ctr" rtl="0" fontAlgn="base">
        <a:spcBef>
          <a:spcPct val="0"/>
        </a:spcBef>
        <a:spcAft>
          <a:spcPct val="0"/>
        </a:spcAft>
        <a:defRPr sz="3800" b="1">
          <a:solidFill>
            <a:srgbClr val="333399"/>
          </a:solidFill>
          <a:latin typeface="Book Antiqua" panose="02040602050305030304" pitchFamily="18" charset="0"/>
        </a:defRPr>
      </a:lvl6pPr>
      <a:lvl7pPr marL="914400" algn="ctr" rtl="0" fontAlgn="base">
        <a:spcBef>
          <a:spcPct val="0"/>
        </a:spcBef>
        <a:spcAft>
          <a:spcPct val="0"/>
        </a:spcAft>
        <a:defRPr sz="3800" b="1">
          <a:solidFill>
            <a:srgbClr val="333399"/>
          </a:solidFill>
          <a:latin typeface="Book Antiqua" panose="02040602050305030304" pitchFamily="18" charset="0"/>
        </a:defRPr>
      </a:lvl7pPr>
      <a:lvl8pPr marL="1371600" algn="ctr" rtl="0" fontAlgn="base">
        <a:spcBef>
          <a:spcPct val="0"/>
        </a:spcBef>
        <a:spcAft>
          <a:spcPct val="0"/>
        </a:spcAft>
        <a:defRPr sz="3800" b="1">
          <a:solidFill>
            <a:srgbClr val="333399"/>
          </a:solidFill>
          <a:latin typeface="Book Antiqua" panose="02040602050305030304" pitchFamily="18" charset="0"/>
        </a:defRPr>
      </a:lvl8pPr>
      <a:lvl9pPr marL="1828800" algn="ctr" rtl="0" fontAlgn="base">
        <a:spcBef>
          <a:spcPct val="0"/>
        </a:spcBef>
        <a:spcAft>
          <a:spcPct val="0"/>
        </a:spcAft>
        <a:defRPr sz="3800" b="1">
          <a:solidFill>
            <a:srgbClr val="333399"/>
          </a:solidFill>
          <a:latin typeface="Book Antiqua" panose="02040602050305030304" pitchFamily="18" charset="0"/>
        </a:defRPr>
      </a:lvl9pPr>
    </p:titleStyle>
    <p:bodyStyle>
      <a:lvl1pPr marL="342900" indent="-342900" algn="l" rtl="0" fontAlgn="base">
        <a:lnSpc>
          <a:spcPct val="105000"/>
        </a:lnSpc>
        <a:spcBef>
          <a:spcPct val="45000"/>
        </a:spcBef>
        <a:spcAft>
          <a:spcPct val="0"/>
        </a:spcAft>
        <a:buClr>
          <a:srgbClr val="339966"/>
        </a:buClr>
        <a:buSzPct val="120000"/>
        <a:buFont typeface="Wingdings" panose="05000000000000000000" pitchFamily="2" charset="2"/>
        <a:buChar char="§"/>
        <a:defRPr sz="2800" kern="1200">
          <a:solidFill>
            <a:schemeClr val="tx1"/>
          </a:solidFill>
          <a:latin typeface="+mn-lt"/>
          <a:ea typeface="+mn-ea"/>
          <a:cs typeface="+mn-cs"/>
        </a:defRPr>
      </a:lvl1pPr>
      <a:lvl2pPr marL="742950" indent="-285750" algn="l" rtl="0" fontAlgn="base">
        <a:spcBef>
          <a:spcPct val="15000"/>
        </a:spcBef>
        <a:spcAft>
          <a:spcPct val="0"/>
        </a:spcAft>
        <a:buClr>
          <a:srgbClr val="339966"/>
        </a:buClr>
        <a:buSzPct val="120000"/>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15000"/>
        </a:spcBef>
        <a:spcAft>
          <a:spcPct val="0"/>
        </a:spcAft>
        <a:buClr>
          <a:srgbClr val="339966"/>
        </a:buClr>
        <a:buSzPct val="120000"/>
        <a:buFont typeface="Wingdings" panose="05000000000000000000" pitchFamily="2" charset="2"/>
        <a:buChar char="§"/>
        <a:defRPr sz="2500" kern="1200">
          <a:solidFill>
            <a:schemeClr val="tx1"/>
          </a:solidFill>
          <a:latin typeface="+mn-lt"/>
          <a:ea typeface="+mn-ea"/>
          <a:cs typeface="+mn-cs"/>
        </a:defRPr>
      </a:lvl3pPr>
      <a:lvl4pPr marL="1600200" indent="-228600" algn="l" rtl="0" fontAlgn="base">
        <a:spcBef>
          <a:spcPct val="15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hyperlink" Target="../../../../Program%20Files/TurningPoint/2003/Questions.html" TargetMode="Externa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Program%20Files/TurningPoint/2003/Questions.html"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Program%20Files/TurningPoint/2003/Questions.html"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Program%20Files/TurningPoint/2003/Questions.html" TargetMode="External"/><Relationship Id="rId5" Type="http://schemas.openxmlformats.org/officeDocument/2006/relationships/image" Target="../media/image8.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hyperlink" Target="../../../../Program%20Files/TurningPoint/2003/Questions.html" TargetMode="External"/><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hyperlink" Target="../../../../Program%20Files/TurningPoint/2003/Questions.html" TargetMode="External"/><Relationship Id="rId5" Type="http://schemas.openxmlformats.org/officeDocument/2006/relationships/image" Target="../media/image11.e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hyperlink" Target="../../../../Program%20Files/TurningPoint/2003/Questions.html" TargetMode="External"/><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Program%20Files/TurningPoint/2003/Questions.html"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a:extLst>
              <a:ext uri="{FF2B5EF4-FFF2-40B4-BE49-F238E27FC236}">
                <a16:creationId xmlns:a16="http://schemas.microsoft.com/office/drawing/2014/main" id="{73208B2F-A2AB-47EA-AE7A-C263E1EE3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5097462"/>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a:extLst>
              <a:ext uri="{FF2B5EF4-FFF2-40B4-BE49-F238E27FC236}">
                <a16:creationId xmlns:a16="http://schemas.microsoft.com/office/drawing/2014/main" id="{C3CAA162-29F2-4C2B-A8EF-21AC44F32FEC}"/>
              </a:ext>
            </a:extLst>
          </p:cNvPr>
          <p:cNvSpPr>
            <a:spLocks noGrp="1" noChangeArrowheads="1"/>
          </p:cNvSpPr>
          <p:nvPr>
            <p:ph type="ctrTitle"/>
          </p:nvPr>
        </p:nvSpPr>
        <p:spPr>
          <a:xfrm>
            <a:off x="0" y="1501775"/>
            <a:ext cx="9144000" cy="1470025"/>
          </a:xfrm>
        </p:spPr>
        <p:txBody>
          <a:bodyPr/>
          <a:lstStyle/>
          <a:p>
            <a:r>
              <a:rPr lang="en-US" altLang="pt-BR" sz="4600"/>
              <a:t>As </a:t>
            </a:r>
            <a:r>
              <a:rPr lang="en-US" altLang="pt-BR" sz="4600" err="1"/>
              <a:t>forças</a:t>
            </a:r>
            <a:r>
              <a:rPr lang="en-US" altLang="pt-BR" sz="4600"/>
              <a:t> de mercado da </a:t>
            </a:r>
            <a:r>
              <a:rPr lang="en-US" altLang="pt-BR" sz="4600" err="1"/>
              <a:t>oferta</a:t>
            </a:r>
            <a:r>
              <a:rPr lang="en-US" altLang="pt-BR" sz="4600"/>
              <a:t> e da </a:t>
            </a:r>
            <a:r>
              <a:rPr lang="en-US" altLang="pt-BR" sz="4600" err="1"/>
              <a:t>demanda</a:t>
            </a:r>
            <a:endParaRPr lang="pt-BR" err="1"/>
          </a:p>
        </p:txBody>
      </p:sp>
      <p:sp>
        <p:nvSpPr>
          <p:cNvPr id="16388" name="TextBox 9">
            <a:extLst>
              <a:ext uri="{FF2B5EF4-FFF2-40B4-BE49-F238E27FC236}">
                <a16:creationId xmlns:a16="http://schemas.microsoft.com/office/drawing/2014/main" id="{29DD00C9-E9DD-4EFC-AE49-79AE6EC6936B}"/>
              </a:ext>
            </a:extLst>
          </p:cNvPr>
          <p:cNvSpPr txBox="1">
            <a:spLocks noChangeArrowheads="1"/>
          </p:cNvSpPr>
          <p:nvPr/>
        </p:nvSpPr>
        <p:spPr bwMode="auto">
          <a:xfrm>
            <a:off x="1811338" y="3060700"/>
            <a:ext cx="67071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7200">
                <a:latin typeface="Book Antiqua"/>
                <a:cs typeface="Arial"/>
              </a:rPr>
              <a:t>E</a:t>
            </a:r>
            <a:r>
              <a:rPr lang="en-US" altLang="pt-BR" sz="6400">
                <a:latin typeface="Book Antiqua"/>
                <a:cs typeface="Arial"/>
              </a:rPr>
              <a:t>conomia</a:t>
            </a:r>
            <a:endParaRPr lang="en-US" altLang="pt-BR" sz="6400">
              <a:latin typeface="Book Antiqua" panose="0204060205030503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74158B95-6E35-4FE3-BDB2-84E5584E111F}"/>
              </a:ext>
            </a:extLst>
          </p:cNvPr>
          <p:cNvSpPr txBox="1"/>
          <p:nvPr/>
        </p:nvSpPr>
        <p:spPr>
          <a:xfrm>
            <a:off x="2478088" y="3205163"/>
            <a:ext cx="4681537" cy="350837"/>
          </a:xfrm>
          <a:prstGeom prst="rect">
            <a:avLst/>
          </a:prstGeom>
          <a:noFill/>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1700">
                <a:solidFill>
                  <a:schemeClr val="bg1"/>
                </a:solidFill>
                <a:effectLst>
                  <a:outerShdw blurRad="38100" dist="38100" dir="2700000" algn="tl">
                    <a:srgbClr val="C0C0C0"/>
                  </a:outerShdw>
                </a:effectLst>
                <a:latin typeface="Tahoma"/>
                <a:ea typeface="Tahoma"/>
                <a:cs typeface="Arial"/>
              </a:rPr>
              <a:t>INTRODUÇÃO À</a:t>
            </a:r>
            <a:endParaRPr lang="pt-BR"/>
          </a:p>
        </p:txBody>
      </p:sp>
      <p:sp>
        <p:nvSpPr>
          <p:cNvPr id="14" name="TextBox 13">
            <a:extLst>
              <a:ext uri="{FF2B5EF4-FFF2-40B4-BE49-F238E27FC236}">
                <a16:creationId xmlns:a16="http://schemas.microsoft.com/office/drawing/2014/main" id="{6C2CB378-8BA9-49B0-8F05-338C52ADB627}"/>
              </a:ext>
            </a:extLst>
          </p:cNvPr>
          <p:cNvSpPr txBox="1"/>
          <p:nvPr/>
        </p:nvSpPr>
        <p:spPr>
          <a:xfrm>
            <a:off x="3233738" y="3932238"/>
            <a:ext cx="4516437" cy="641350"/>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3600">
                <a:solidFill>
                  <a:schemeClr val="bg1"/>
                </a:solidFill>
                <a:effectLst>
                  <a:outerShdw blurRad="38100" dist="38100" dir="2700000" algn="tl">
                    <a:srgbClr val="C0C0C0"/>
                  </a:outerShdw>
                </a:effectLst>
                <a:latin typeface="Tahoma" panose="020B0604030504040204" pitchFamily="34" charset="0"/>
                <a:cs typeface="Arial" panose="020B0604020202020204" pitchFamily="34" charset="0"/>
              </a:rPr>
              <a:t>N. Gregory Mankiw</a:t>
            </a:r>
          </a:p>
        </p:txBody>
      </p:sp>
      <p:sp>
        <p:nvSpPr>
          <p:cNvPr id="16395" name="Rectangle 11">
            <a:extLst>
              <a:ext uri="{FF2B5EF4-FFF2-40B4-BE49-F238E27FC236}">
                <a16:creationId xmlns:a16="http://schemas.microsoft.com/office/drawing/2014/main" id="{AD59BA46-F2FD-4115-8E7F-B7AA5638589C}"/>
              </a:ext>
            </a:extLst>
          </p:cNvPr>
          <p:cNvSpPr>
            <a:spLocks noGrp="1" noChangeArrowheads="1"/>
          </p:cNvSpPr>
          <p:nvPr>
            <p:ph type="subTitle" idx="1"/>
          </p:nvPr>
        </p:nvSpPr>
        <p:spPr>
          <a:xfrm>
            <a:off x="3010535" y="115824"/>
            <a:ext cx="1158875" cy="990600"/>
          </a:xfrm>
          <a:noFill/>
          <a:ln/>
        </p:spPr>
        <p:txBody>
          <a:bodyPr tIns="0" bIns="0"/>
          <a:lstStyle/>
          <a:p>
            <a:pPr algn="l"/>
            <a:r>
              <a:rPr lang="en-US" altLang="pt-BR">
                <a:cs typeface="Arial"/>
              </a:rPr>
              <a:t>4</a:t>
            </a:r>
          </a:p>
        </p:txBody>
      </p:sp>
      <p:sp>
        <p:nvSpPr>
          <p:cNvPr id="3" name="Retângulo 2">
            <a:extLst>
              <a:ext uri="{FF2B5EF4-FFF2-40B4-BE49-F238E27FC236}">
                <a16:creationId xmlns:a16="http://schemas.microsoft.com/office/drawing/2014/main" id="{27B4BD9B-3312-43EE-AC58-4AE6B64F439A}"/>
              </a:ext>
            </a:extLst>
          </p:cNvPr>
          <p:cNvSpPr/>
          <p:nvPr/>
        </p:nvSpPr>
        <p:spPr>
          <a:xfrm>
            <a:off x="201168" y="192024"/>
            <a:ext cx="28072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700" b="1">
                <a:solidFill>
                  <a:srgbClr val="008080"/>
                </a:solidFill>
                <a:latin typeface="Tahoma"/>
                <a:ea typeface="Tahoma"/>
                <a:cs typeface="Tahoma"/>
              </a:rPr>
              <a:t>C A P Í T U L O</a:t>
            </a:r>
            <a:endParaRPr lang="pt-BR" sz="2700" b="1">
              <a:solidFill>
                <a:schemeClr val="tx1">
                  <a:lumMod val="65000"/>
                  <a:lumOff val="35000"/>
                </a:schemeClr>
              </a:solidFill>
              <a:cs typeface="Arial"/>
            </a:endParaRPr>
          </a:p>
        </p:txBody>
      </p:sp>
    </p:spTree>
    <p:extLst>
      <p:ext uri="{BB962C8B-B14F-4D97-AF65-F5344CB8AC3E}">
        <p14:creationId xmlns:p14="http://schemas.microsoft.com/office/powerpoint/2010/main" val="9062564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3C2DF61F-4C4B-E144-3FB5-F37A0EBF287F}"/>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DC8A98ED-6094-00CE-26EB-592BB7C93C17}"/>
              </a:ext>
            </a:extLst>
          </p:cNvPr>
          <p:cNvSpPr>
            <a:spLocks noGrp="1"/>
          </p:cNvSpPr>
          <p:nvPr>
            <p:ph type="sldNum" sz="quarter" idx="11"/>
          </p:nvPr>
        </p:nvSpPr>
        <p:spPr/>
        <p:txBody>
          <a:bodyPr/>
          <a:lstStyle/>
          <a:p>
            <a:fld id="{A907420E-CF2A-4EBB-AE70-20D50146178C}" type="slidenum">
              <a:rPr lang="en-US" altLang="pt-BR"/>
              <a:pPr/>
              <a:t>9</a:t>
            </a:fld>
            <a:endParaRPr lang="en-US" altLang="pt-BR"/>
          </a:p>
        </p:txBody>
      </p:sp>
      <p:sp>
        <p:nvSpPr>
          <p:cNvPr id="60418" name="Rectangle 2">
            <a:extLst>
              <a:ext uri="{FF2B5EF4-FFF2-40B4-BE49-F238E27FC236}">
                <a16:creationId xmlns:a16="http://schemas.microsoft.com/office/drawing/2014/main" id="{E0192675-2E2C-1A0C-4A4F-59B47A87BC46}"/>
              </a:ext>
            </a:extLst>
          </p:cNvPr>
          <p:cNvSpPr>
            <a:spLocks noGrp="1" noChangeArrowheads="1"/>
          </p:cNvSpPr>
          <p:nvPr>
            <p:ph type="title" idx="4294967295"/>
          </p:nvPr>
        </p:nvSpPr>
        <p:spPr>
          <a:xfrm>
            <a:off x="344201" y="252413"/>
            <a:ext cx="8485474" cy="692150"/>
          </a:xfrm>
        </p:spPr>
        <p:txBody>
          <a:bodyPr/>
          <a:lstStyle/>
          <a:p>
            <a:pPr algn="l"/>
            <a:r>
              <a:rPr lang="en-US" altLang="pt-BR" sz="3000" err="1"/>
              <a:t>Deslocamento</a:t>
            </a:r>
            <a:r>
              <a:rPr lang="en-US" altLang="pt-BR" sz="3000"/>
              <a:t> da </a:t>
            </a:r>
            <a:r>
              <a:rPr lang="en-US" altLang="pt-BR" sz="3000" err="1"/>
              <a:t>curva</a:t>
            </a:r>
            <a:r>
              <a:rPr lang="en-US" altLang="pt-BR" sz="3000"/>
              <a:t> D: </a:t>
            </a:r>
            <a:r>
              <a:rPr lang="en-US" altLang="pt-BR" sz="3000">
                <a:solidFill>
                  <a:srgbClr val="008080"/>
                </a:solidFill>
              </a:rPr>
              <a:t> # dos </a:t>
            </a:r>
            <a:r>
              <a:rPr lang="en-US" altLang="pt-BR" sz="3000" err="1">
                <a:solidFill>
                  <a:srgbClr val="008080"/>
                </a:solidFill>
              </a:rPr>
              <a:t>compradores</a:t>
            </a:r>
            <a:endParaRPr lang="en-US" altLang="pt-BR" sz="3000">
              <a:solidFill>
                <a:srgbClr val="008080"/>
              </a:solidFill>
            </a:endParaRPr>
          </a:p>
        </p:txBody>
      </p:sp>
      <p:sp>
        <p:nvSpPr>
          <p:cNvPr id="60419" name="Rectangle 3">
            <a:extLst>
              <a:ext uri="{FF2B5EF4-FFF2-40B4-BE49-F238E27FC236}">
                <a16:creationId xmlns:a16="http://schemas.microsoft.com/office/drawing/2014/main" id="{6D68F5C4-4A14-3F9B-159C-7AC709CBA6E4}"/>
              </a:ext>
            </a:extLst>
          </p:cNvPr>
          <p:cNvSpPr>
            <a:spLocks noGrp="1" noChangeArrowheads="1"/>
          </p:cNvSpPr>
          <p:nvPr>
            <p:ph type="body" idx="4294967295"/>
          </p:nvPr>
        </p:nvSpPr>
        <p:spPr>
          <a:xfrm>
            <a:off x="373063" y="1008063"/>
            <a:ext cx="8234362" cy="5118100"/>
          </a:xfrm>
        </p:spPr>
        <p:txBody>
          <a:bodyPr/>
          <a:lstStyle/>
          <a:p>
            <a:pPr algn="just"/>
            <a:r>
              <a:rPr lang="pt">
                <a:ea typeface="+mn-lt"/>
                <a:cs typeface="+mn-lt"/>
              </a:rPr>
              <a:t>Aumento no número de compradores aumenta a quantidade demandada a cada preço, deslocando a curva D para a direita. </a:t>
            </a:r>
            <a:endParaRPr lang="pt-BR"/>
          </a:p>
        </p:txBody>
      </p:sp>
      <p:sp>
        <p:nvSpPr>
          <p:cNvPr id="60420" name="FlagCount" hidden="1">
            <a:hlinkClick r:id="rId3" action="ppaction://hlinkfile"/>
            <a:extLst>
              <a:ext uri="{FF2B5EF4-FFF2-40B4-BE49-F238E27FC236}">
                <a16:creationId xmlns:a16="http://schemas.microsoft.com/office/drawing/2014/main" id="{A011507A-6FA5-633B-E178-FFFFB2A304F0}"/>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spaço Reservado para Rodapé 2">
            <a:extLst>
              <a:ext uri="{FF2B5EF4-FFF2-40B4-BE49-F238E27FC236}">
                <a16:creationId xmlns:a16="http://schemas.microsoft.com/office/drawing/2014/main" id="{A94199C0-DF8E-70E8-9FB5-2F4525F712D5}"/>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0" name="Espaço Reservado para Número de Slide 3">
            <a:extLst>
              <a:ext uri="{FF2B5EF4-FFF2-40B4-BE49-F238E27FC236}">
                <a16:creationId xmlns:a16="http://schemas.microsoft.com/office/drawing/2014/main" id="{923D3DB9-69DA-B7E0-C370-2C716C16266E}"/>
              </a:ext>
            </a:extLst>
          </p:cNvPr>
          <p:cNvSpPr>
            <a:spLocks noGrp="1"/>
          </p:cNvSpPr>
          <p:nvPr>
            <p:ph type="sldNum" sz="quarter" idx="11"/>
          </p:nvPr>
        </p:nvSpPr>
        <p:spPr/>
        <p:txBody>
          <a:bodyPr/>
          <a:lstStyle/>
          <a:p>
            <a:fld id="{4CDF80FD-82AB-41A7-8D75-C6609E43B32E}" type="slidenum">
              <a:rPr lang="en-US" altLang="pt-BR"/>
              <a:pPr/>
              <a:t>10</a:t>
            </a:fld>
            <a:endParaRPr lang="en-US" altLang="pt-BR"/>
          </a:p>
        </p:txBody>
      </p:sp>
      <p:grpSp>
        <p:nvGrpSpPr>
          <p:cNvPr id="62466" name="Group 2">
            <a:extLst>
              <a:ext uri="{FF2B5EF4-FFF2-40B4-BE49-F238E27FC236}">
                <a16:creationId xmlns:a16="http://schemas.microsoft.com/office/drawing/2014/main" id="{4DA504FC-DB15-B350-72E5-C02D74A66ECA}"/>
              </a:ext>
            </a:extLst>
          </p:cNvPr>
          <p:cNvGrpSpPr>
            <a:grpSpLocks/>
          </p:cNvGrpSpPr>
          <p:nvPr/>
        </p:nvGrpSpPr>
        <p:grpSpPr bwMode="auto">
          <a:xfrm>
            <a:off x="236538" y="1166813"/>
            <a:ext cx="6669087" cy="5108575"/>
            <a:chOff x="149" y="735"/>
            <a:chExt cx="4201" cy="3218"/>
          </a:xfrm>
        </p:grpSpPr>
        <p:grpSp>
          <p:nvGrpSpPr>
            <p:cNvPr id="62467" name="Group 3">
              <a:extLst>
                <a:ext uri="{FF2B5EF4-FFF2-40B4-BE49-F238E27FC236}">
                  <a16:creationId xmlns:a16="http://schemas.microsoft.com/office/drawing/2014/main" id="{8727CE2D-6EBD-06AD-2EB8-2ED20492CF89}"/>
                </a:ext>
              </a:extLst>
            </p:cNvPr>
            <p:cNvGrpSpPr>
              <a:grpSpLocks/>
            </p:cNvGrpSpPr>
            <p:nvPr/>
          </p:nvGrpSpPr>
          <p:grpSpPr bwMode="auto">
            <a:xfrm>
              <a:off x="149" y="735"/>
              <a:ext cx="4201" cy="3218"/>
              <a:chOff x="149" y="735"/>
              <a:chExt cx="4201" cy="3218"/>
            </a:xfrm>
          </p:grpSpPr>
          <p:graphicFrame>
            <p:nvGraphicFramePr>
              <p:cNvPr id="62468" name="Object 4">
                <a:extLst>
                  <a:ext uri="{FF2B5EF4-FFF2-40B4-BE49-F238E27FC236}">
                    <a16:creationId xmlns:a16="http://schemas.microsoft.com/office/drawing/2014/main" id="{77BF5131-6C83-8263-55C2-F9B1EA9E6C2A}"/>
                  </a:ext>
                </a:extLst>
              </p:cNvPr>
              <p:cNvGraphicFramePr>
                <a:graphicFrameLocks noChangeAspect="1"/>
              </p:cNvGraphicFramePr>
              <p:nvPr/>
            </p:nvGraphicFramePr>
            <p:xfrm>
              <a:off x="149" y="735"/>
              <a:ext cx="4150" cy="3218"/>
            </p:xfrm>
            <a:graphic>
              <a:graphicData uri="http://schemas.openxmlformats.org/presentationml/2006/ole">
                <mc:AlternateContent xmlns:mc="http://schemas.openxmlformats.org/markup-compatibility/2006">
                  <mc:Choice xmlns:v="urn:schemas-microsoft-com:vml" Requires="v">
                    <p:oleObj spid="_x0000_s59393" name="Chart" r:id="rId4" imgW="4743602" imgH="3733800" progId="Excel.Chart.8">
                      <p:embed/>
                    </p:oleObj>
                  </mc:Choice>
                  <mc:Fallback>
                    <p:oleObj name="Chart" r:id="rId4" imgW="4743602" imgH="3733800" progId="Excel.Chart.8">
                      <p:embed/>
                      <p:pic>
                        <p:nvPicPr>
                          <p:cNvPr id="62468" name="Object 4">
                            <a:extLst>
                              <a:ext uri="{FF2B5EF4-FFF2-40B4-BE49-F238E27FC236}">
                                <a16:creationId xmlns:a16="http://schemas.microsoft.com/office/drawing/2014/main" id="{77BF5131-6C83-8263-55C2-F9B1EA9E6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 y="735"/>
                            <a:ext cx="4150" cy="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2469" name="Group 5">
                <a:extLst>
                  <a:ext uri="{FF2B5EF4-FFF2-40B4-BE49-F238E27FC236}">
                    <a16:creationId xmlns:a16="http://schemas.microsoft.com/office/drawing/2014/main" id="{4BAAFB64-2A4A-893D-A581-A52D5547A7F9}"/>
                  </a:ext>
                </a:extLst>
              </p:cNvPr>
              <p:cNvGrpSpPr>
                <a:grpSpLocks/>
              </p:cNvGrpSpPr>
              <p:nvPr/>
            </p:nvGrpSpPr>
            <p:grpSpPr bwMode="auto">
              <a:xfrm>
                <a:off x="842" y="1605"/>
                <a:ext cx="883" cy="1871"/>
                <a:chOff x="357" y="2450"/>
                <a:chExt cx="795" cy="646"/>
              </a:xfrm>
            </p:grpSpPr>
            <p:sp>
              <p:nvSpPr>
                <p:cNvPr id="62470" name="Line 6">
                  <a:extLst>
                    <a:ext uri="{FF2B5EF4-FFF2-40B4-BE49-F238E27FC236}">
                      <a16:creationId xmlns:a16="http://schemas.microsoft.com/office/drawing/2014/main" id="{A586F38A-19B8-4E14-C55F-8F831C08561A}"/>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71" name="Line 7">
                  <a:extLst>
                    <a:ext uri="{FF2B5EF4-FFF2-40B4-BE49-F238E27FC236}">
                      <a16:creationId xmlns:a16="http://schemas.microsoft.com/office/drawing/2014/main" id="{C3D34E5D-4BF6-54D8-6C30-ABF4EB9E7FFE}"/>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62472" name="Text Box 8">
                <a:extLst>
                  <a:ext uri="{FF2B5EF4-FFF2-40B4-BE49-F238E27FC236}">
                    <a16:creationId xmlns:a16="http://schemas.microsoft.com/office/drawing/2014/main" id="{9DCCED74-825C-C93F-E084-576D8A9A3CFF}"/>
                  </a:ext>
                </a:extLst>
              </p:cNvPr>
              <p:cNvSpPr txBox="1">
                <a:spLocks noChangeArrowheads="1"/>
              </p:cNvSpPr>
              <p:nvPr/>
            </p:nvSpPr>
            <p:spPr bwMode="auto">
              <a:xfrm>
                <a:off x="696" y="820"/>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62473" name="Text Box 9">
                <a:extLst>
                  <a:ext uri="{FF2B5EF4-FFF2-40B4-BE49-F238E27FC236}">
                    <a16:creationId xmlns:a16="http://schemas.microsoft.com/office/drawing/2014/main" id="{472BD606-D336-6135-BE0D-AB5A543A300E}"/>
                  </a:ext>
                </a:extLst>
              </p:cNvPr>
              <p:cNvSpPr txBox="1">
                <a:spLocks noChangeArrowheads="1"/>
              </p:cNvSpPr>
              <p:nvPr/>
            </p:nvSpPr>
            <p:spPr bwMode="auto">
              <a:xfrm>
                <a:off x="4077" y="335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nvGrpSpPr>
              <p:cNvPr id="62474" name="Group 10">
                <a:extLst>
                  <a:ext uri="{FF2B5EF4-FFF2-40B4-BE49-F238E27FC236}">
                    <a16:creationId xmlns:a16="http://schemas.microsoft.com/office/drawing/2014/main" id="{EA22988F-2DE6-8CEE-4961-59470208637A}"/>
                  </a:ext>
                </a:extLst>
              </p:cNvPr>
              <p:cNvGrpSpPr>
                <a:grpSpLocks/>
              </p:cNvGrpSpPr>
              <p:nvPr/>
            </p:nvGrpSpPr>
            <p:grpSpPr bwMode="auto">
              <a:xfrm>
                <a:off x="841" y="2731"/>
                <a:ext cx="1747" cy="744"/>
                <a:chOff x="357" y="2450"/>
                <a:chExt cx="795" cy="646"/>
              </a:xfrm>
            </p:grpSpPr>
            <p:sp>
              <p:nvSpPr>
                <p:cNvPr id="62475" name="Line 11">
                  <a:extLst>
                    <a:ext uri="{FF2B5EF4-FFF2-40B4-BE49-F238E27FC236}">
                      <a16:creationId xmlns:a16="http://schemas.microsoft.com/office/drawing/2014/main" id="{E7111536-F65F-FE3E-79CF-D0073C378344}"/>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76" name="Line 12">
                  <a:extLst>
                    <a:ext uri="{FF2B5EF4-FFF2-40B4-BE49-F238E27FC236}">
                      <a16:creationId xmlns:a16="http://schemas.microsoft.com/office/drawing/2014/main" id="{D17C0C1F-4E5C-6B60-328A-3F2C0394569F}"/>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2477" name="Group 13">
                <a:extLst>
                  <a:ext uri="{FF2B5EF4-FFF2-40B4-BE49-F238E27FC236}">
                    <a16:creationId xmlns:a16="http://schemas.microsoft.com/office/drawing/2014/main" id="{0BB78CB9-0622-0011-4A18-FE9554CED179}"/>
                  </a:ext>
                </a:extLst>
              </p:cNvPr>
              <p:cNvGrpSpPr>
                <a:grpSpLocks/>
              </p:cNvGrpSpPr>
              <p:nvPr/>
            </p:nvGrpSpPr>
            <p:grpSpPr bwMode="auto">
              <a:xfrm>
                <a:off x="841" y="3092"/>
                <a:ext cx="2032" cy="368"/>
                <a:chOff x="357" y="2450"/>
                <a:chExt cx="795" cy="646"/>
              </a:xfrm>
            </p:grpSpPr>
            <p:sp>
              <p:nvSpPr>
                <p:cNvPr id="62478" name="Line 14">
                  <a:extLst>
                    <a:ext uri="{FF2B5EF4-FFF2-40B4-BE49-F238E27FC236}">
                      <a16:creationId xmlns:a16="http://schemas.microsoft.com/office/drawing/2014/main" id="{C7325446-8465-3674-AB3A-0E194D1B04FE}"/>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79" name="Line 15">
                  <a:extLst>
                    <a:ext uri="{FF2B5EF4-FFF2-40B4-BE49-F238E27FC236}">
                      <a16:creationId xmlns:a16="http://schemas.microsoft.com/office/drawing/2014/main" id="{D1FEE787-B25D-B776-B40D-0B75BE3E27F1}"/>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2480" name="Group 16">
                <a:extLst>
                  <a:ext uri="{FF2B5EF4-FFF2-40B4-BE49-F238E27FC236}">
                    <a16:creationId xmlns:a16="http://schemas.microsoft.com/office/drawing/2014/main" id="{FD508519-DFCD-8C6B-7F54-243481E89B3C}"/>
                  </a:ext>
                </a:extLst>
              </p:cNvPr>
              <p:cNvGrpSpPr>
                <a:grpSpLocks/>
              </p:cNvGrpSpPr>
              <p:nvPr/>
            </p:nvGrpSpPr>
            <p:grpSpPr bwMode="auto">
              <a:xfrm>
                <a:off x="843" y="2345"/>
                <a:ext cx="1452" cy="1114"/>
                <a:chOff x="357" y="2450"/>
                <a:chExt cx="795" cy="646"/>
              </a:xfrm>
            </p:grpSpPr>
            <p:sp>
              <p:nvSpPr>
                <p:cNvPr id="62481" name="Line 17">
                  <a:extLst>
                    <a:ext uri="{FF2B5EF4-FFF2-40B4-BE49-F238E27FC236}">
                      <a16:creationId xmlns:a16="http://schemas.microsoft.com/office/drawing/2014/main" id="{B81A8CDD-53B2-6461-08DE-AB0130F7DD56}"/>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82" name="Line 18">
                  <a:extLst>
                    <a:ext uri="{FF2B5EF4-FFF2-40B4-BE49-F238E27FC236}">
                      <a16:creationId xmlns:a16="http://schemas.microsoft.com/office/drawing/2014/main" id="{BCDF40D6-7DA7-92DC-C2E1-36A374EEB6D9}"/>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2483" name="Group 19">
                <a:extLst>
                  <a:ext uri="{FF2B5EF4-FFF2-40B4-BE49-F238E27FC236}">
                    <a16:creationId xmlns:a16="http://schemas.microsoft.com/office/drawing/2014/main" id="{528BB9A1-AE62-D805-5E92-E37EA1716624}"/>
                  </a:ext>
                </a:extLst>
              </p:cNvPr>
              <p:cNvGrpSpPr>
                <a:grpSpLocks/>
              </p:cNvGrpSpPr>
              <p:nvPr/>
            </p:nvGrpSpPr>
            <p:grpSpPr bwMode="auto">
              <a:xfrm>
                <a:off x="840" y="1977"/>
                <a:ext cx="1172" cy="1484"/>
                <a:chOff x="357" y="2450"/>
                <a:chExt cx="795" cy="646"/>
              </a:xfrm>
            </p:grpSpPr>
            <p:sp>
              <p:nvSpPr>
                <p:cNvPr id="62484" name="Line 20">
                  <a:extLst>
                    <a:ext uri="{FF2B5EF4-FFF2-40B4-BE49-F238E27FC236}">
                      <a16:creationId xmlns:a16="http://schemas.microsoft.com/office/drawing/2014/main" id="{1EC2D0C1-74EE-0700-0064-D8A3AAC60D75}"/>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85" name="Line 21">
                  <a:extLst>
                    <a:ext uri="{FF2B5EF4-FFF2-40B4-BE49-F238E27FC236}">
                      <a16:creationId xmlns:a16="http://schemas.microsoft.com/office/drawing/2014/main" id="{9256789D-A1CD-642B-92AD-D87C0F0155AD}"/>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2486" name="Group 22">
                <a:extLst>
                  <a:ext uri="{FF2B5EF4-FFF2-40B4-BE49-F238E27FC236}">
                    <a16:creationId xmlns:a16="http://schemas.microsoft.com/office/drawing/2014/main" id="{C9D24922-5A50-2B08-62F0-B5F7965E20E2}"/>
                  </a:ext>
                </a:extLst>
              </p:cNvPr>
              <p:cNvGrpSpPr>
                <a:grpSpLocks/>
              </p:cNvGrpSpPr>
              <p:nvPr/>
            </p:nvGrpSpPr>
            <p:grpSpPr bwMode="auto">
              <a:xfrm>
                <a:off x="1235" y="999"/>
                <a:ext cx="1923" cy="2450"/>
                <a:chOff x="1235" y="999"/>
                <a:chExt cx="1923" cy="2450"/>
              </a:xfrm>
            </p:grpSpPr>
            <p:sp>
              <p:nvSpPr>
                <p:cNvPr id="62487" name="Line 23">
                  <a:extLst>
                    <a:ext uri="{FF2B5EF4-FFF2-40B4-BE49-F238E27FC236}">
                      <a16:creationId xmlns:a16="http://schemas.microsoft.com/office/drawing/2014/main" id="{5EF9E24B-38FA-8812-C511-7D415BB8CB65}"/>
                    </a:ext>
                  </a:extLst>
                </p:cNvPr>
                <p:cNvSpPr>
                  <a:spLocks noChangeShapeType="1"/>
                </p:cNvSpPr>
                <p:nvPr/>
              </p:nvSpPr>
              <p:spPr bwMode="auto">
                <a:xfrm>
                  <a:off x="1235" y="999"/>
                  <a:ext cx="1923" cy="2450"/>
                </a:xfrm>
                <a:prstGeom prst="line">
                  <a:avLst/>
                </a:prstGeom>
                <a:noFill/>
                <a:ln w="50800">
                  <a:solidFill>
                    <a:srgbClr val="777777"/>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2488" name="Oval 24">
                  <a:extLst>
                    <a:ext uri="{FF2B5EF4-FFF2-40B4-BE49-F238E27FC236}">
                      <a16:creationId xmlns:a16="http://schemas.microsoft.com/office/drawing/2014/main" id="{63EB1C3E-ADF4-FFCC-7918-91B7CFEFB4F6}"/>
                    </a:ext>
                  </a:extLst>
                </p:cNvPr>
                <p:cNvSpPr>
                  <a:spLocks noChangeArrowheads="1"/>
                </p:cNvSpPr>
                <p:nvPr/>
              </p:nvSpPr>
              <p:spPr bwMode="auto">
                <a:xfrm>
                  <a:off x="1678" y="1569"/>
                  <a:ext cx="89"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489" name="Oval 25">
                  <a:extLst>
                    <a:ext uri="{FF2B5EF4-FFF2-40B4-BE49-F238E27FC236}">
                      <a16:creationId xmlns:a16="http://schemas.microsoft.com/office/drawing/2014/main" id="{C99977CD-19D4-3295-78ED-84D2619B08E8}"/>
                    </a:ext>
                  </a:extLst>
                </p:cNvPr>
                <p:cNvSpPr>
                  <a:spLocks noChangeArrowheads="1"/>
                </p:cNvSpPr>
                <p:nvPr/>
              </p:nvSpPr>
              <p:spPr bwMode="auto">
                <a:xfrm>
                  <a:off x="2547" y="2682"/>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490" name="Oval 26">
                  <a:extLst>
                    <a:ext uri="{FF2B5EF4-FFF2-40B4-BE49-F238E27FC236}">
                      <a16:creationId xmlns:a16="http://schemas.microsoft.com/office/drawing/2014/main" id="{5A5B360F-4848-E622-5A6B-8D3007FD7B4F}"/>
                    </a:ext>
                  </a:extLst>
                </p:cNvPr>
                <p:cNvSpPr>
                  <a:spLocks noChangeArrowheads="1"/>
                </p:cNvSpPr>
                <p:nvPr/>
              </p:nvSpPr>
              <p:spPr bwMode="auto">
                <a:xfrm>
                  <a:off x="2832" y="3047"/>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491" name="Oval 27">
                  <a:extLst>
                    <a:ext uri="{FF2B5EF4-FFF2-40B4-BE49-F238E27FC236}">
                      <a16:creationId xmlns:a16="http://schemas.microsoft.com/office/drawing/2014/main" id="{D481F26A-E616-E686-B126-148D7584A419}"/>
                    </a:ext>
                  </a:extLst>
                </p:cNvPr>
                <p:cNvSpPr>
                  <a:spLocks noChangeArrowheads="1"/>
                </p:cNvSpPr>
                <p:nvPr/>
              </p:nvSpPr>
              <p:spPr bwMode="auto">
                <a:xfrm>
                  <a:off x="2251" y="2303"/>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492" name="Oval 28">
                  <a:extLst>
                    <a:ext uri="{FF2B5EF4-FFF2-40B4-BE49-F238E27FC236}">
                      <a16:creationId xmlns:a16="http://schemas.microsoft.com/office/drawing/2014/main" id="{E7352FC4-7B78-97A0-CE1C-11B4F0F6D35A}"/>
                    </a:ext>
                  </a:extLst>
                </p:cNvPr>
                <p:cNvSpPr>
                  <a:spLocks noChangeArrowheads="1"/>
                </p:cNvSpPr>
                <p:nvPr/>
              </p:nvSpPr>
              <p:spPr bwMode="auto">
                <a:xfrm>
                  <a:off x="1960" y="1936"/>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493" name="Oval 29">
                  <a:extLst>
                    <a:ext uri="{FF2B5EF4-FFF2-40B4-BE49-F238E27FC236}">
                      <a16:creationId xmlns:a16="http://schemas.microsoft.com/office/drawing/2014/main" id="{2B5E729B-9461-2F60-1C1A-07A4578CBAF3}"/>
                    </a:ext>
                  </a:extLst>
                </p:cNvPr>
                <p:cNvSpPr>
                  <a:spLocks noChangeArrowheads="1"/>
                </p:cNvSpPr>
                <p:nvPr/>
              </p:nvSpPr>
              <p:spPr bwMode="auto">
                <a:xfrm>
                  <a:off x="1389" y="1192"/>
                  <a:ext cx="91"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62494" name="Group 30">
                <a:extLst>
                  <a:ext uri="{FF2B5EF4-FFF2-40B4-BE49-F238E27FC236}">
                    <a16:creationId xmlns:a16="http://schemas.microsoft.com/office/drawing/2014/main" id="{173FC3A1-5817-F6ED-3AFC-141AEED9779B}"/>
                  </a:ext>
                </a:extLst>
              </p:cNvPr>
              <p:cNvGrpSpPr>
                <a:grpSpLocks/>
              </p:cNvGrpSpPr>
              <p:nvPr/>
            </p:nvGrpSpPr>
            <p:grpSpPr bwMode="auto">
              <a:xfrm>
                <a:off x="840" y="1231"/>
                <a:ext cx="598" cy="2241"/>
                <a:chOff x="357" y="2450"/>
                <a:chExt cx="795" cy="646"/>
              </a:xfrm>
            </p:grpSpPr>
            <p:sp>
              <p:nvSpPr>
                <p:cNvPr id="62495" name="Line 31">
                  <a:extLst>
                    <a:ext uri="{FF2B5EF4-FFF2-40B4-BE49-F238E27FC236}">
                      <a16:creationId xmlns:a16="http://schemas.microsoft.com/office/drawing/2014/main" id="{22CCFDF5-E701-82C8-F905-D779C00DB791}"/>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62496" name="Line 32">
                  <a:extLst>
                    <a:ext uri="{FF2B5EF4-FFF2-40B4-BE49-F238E27FC236}">
                      <a16:creationId xmlns:a16="http://schemas.microsoft.com/office/drawing/2014/main" id="{C3991CAA-7177-7AC5-A941-1021A762CAA0}"/>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62497" name="Oval 33">
              <a:extLst>
                <a:ext uri="{FF2B5EF4-FFF2-40B4-BE49-F238E27FC236}">
                  <a16:creationId xmlns:a16="http://schemas.microsoft.com/office/drawing/2014/main" id="{2E42B19A-DCD8-6F78-007A-2C67E6CB8823}"/>
                </a:ext>
              </a:extLst>
            </p:cNvPr>
            <p:cNvSpPr>
              <a:spLocks noChangeArrowheads="1"/>
            </p:cNvSpPr>
            <p:nvPr/>
          </p:nvSpPr>
          <p:spPr bwMode="auto">
            <a:xfrm>
              <a:off x="3114" y="3411"/>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78882" name="Text Box 34">
            <a:extLst>
              <a:ext uri="{FF2B5EF4-FFF2-40B4-BE49-F238E27FC236}">
                <a16:creationId xmlns:a16="http://schemas.microsoft.com/office/drawing/2014/main" id="{C6DDF83A-61F3-3C76-5686-514BE48D115F}"/>
              </a:ext>
            </a:extLst>
          </p:cNvPr>
          <p:cNvSpPr txBox="1">
            <a:spLocks noChangeArrowheads="1"/>
          </p:cNvSpPr>
          <p:nvPr/>
        </p:nvSpPr>
        <p:spPr bwMode="auto">
          <a:xfrm>
            <a:off x="5324475" y="1193800"/>
            <a:ext cx="3283353" cy="229639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50000"/>
              </a:spcBef>
            </a:pPr>
            <a:r>
              <a:rPr lang="pt" sz="2300">
                <a:latin typeface="Arial"/>
                <a:cs typeface="Arial"/>
              </a:rPr>
              <a:t>Suponha que o número de compradores aumente. </a:t>
            </a:r>
            <a:r>
              <a:rPr lang="en-US" altLang="pt-BR" sz="2300" err="1">
                <a:latin typeface="Arial"/>
                <a:cs typeface="Arial"/>
              </a:rPr>
              <a:t>Então</a:t>
            </a:r>
            <a:r>
              <a:rPr lang="en-US" altLang="pt-BR" sz="2300">
                <a:latin typeface="Arial"/>
                <a:cs typeface="Arial"/>
              </a:rPr>
              <a:t>, a </a:t>
            </a:r>
            <a:r>
              <a:rPr lang="en-US" altLang="pt-BR" sz="2300" err="1">
                <a:latin typeface="Arial"/>
                <a:cs typeface="Arial"/>
              </a:rPr>
              <a:t>cada</a:t>
            </a:r>
            <a:r>
              <a:rPr lang="en-US" altLang="pt-BR" sz="2300">
                <a:latin typeface="Arial"/>
                <a:cs typeface="Arial"/>
              </a:rPr>
              <a:t> </a:t>
            </a:r>
            <a:r>
              <a:rPr lang="en-US" altLang="pt-BR" sz="2300" b="1" i="1">
                <a:latin typeface="Arial"/>
                <a:cs typeface="Arial"/>
              </a:rPr>
              <a:t>P</a:t>
            </a:r>
            <a:r>
              <a:rPr lang="en-US" altLang="pt-BR" sz="2300">
                <a:latin typeface="Arial"/>
                <a:cs typeface="Arial"/>
              </a:rPr>
              <a:t>, </a:t>
            </a:r>
            <a:r>
              <a:rPr lang="en-US" altLang="pt-BR" sz="2300" b="1" i="1" err="1">
                <a:latin typeface="Arial"/>
                <a:cs typeface="Arial"/>
              </a:rPr>
              <a:t>Q</a:t>
            </a:r>
            <a:r>
              <a:rPr lang="en-US" altLang="pt-BR" sz="2300" b="1" i="1" baseline="30000" err="1">
                <a:latin typeface="Arial"/>
                <a:cs typeface="Arial"/>
              </a:rPr>
              <a:t>d</a:t>
            </a:r>
            <a:r>
              <a:rPr lang="en-US" altLang="pt-BR" sz="2300">
                <a:latin typeface="Arial"/>
                <a:cs typeface="Arial"/>
              </a:rPr>
              <a:t> </a:t>
            </a:r>
            <a:r>
              <a:rPr lang="en-US" altLang="pt-BR" sz="2300" err="1">
                <a:latin typeface="Arial"/>
                <a:cs typeface="Arial"/>
              </a:rPr>
              <a:t>aumentará</a:t>
            </a:r>
            <a:r>
              <a:rPr lang="en-US" altLang="pt-BR" sz="2300">
                <a:latin typeface="Arial"/>
                <a:cs typeface="Arial"/>
              </a:rPr>
              <a:t> (</a:t>
            </a:r>
            <a:r>
              <a:rPr lang="en-US" altLang="pt-BR" sz="2300" err="1">
                <a:latin typeface="Arial"/>
                <a:cs typeface="Arial"/>
              </a:rPr>
              <a:t>em</a:t>
            </a:r>
            <a:r>
              <a:rPr lang="en-US" altLang="pt-BR" sz="2300">
                <a:latin typeface="Arial"/>
                <a:cs typeface="Arial"/>
              </a:rPr>
              <a:t> 5 </a:t>
            </a:r>
            <a:r>
              <a:rPr lang="en-US" altLang="pt-BR" sz="2300" err="1">
                <a:latin typeface="Arial"/>
                <a:cs typeface="Arial"/>
              </a:rPr>
              <a:t>unidades</a:t>
            </a:r>
            <a:r>
              <a:rPr lang="en-US" altLang="pt-BR" sz="2300">
                <a:latin typeface="Arial"/>
                <a:cs typeface="Arial"/>
              </a:rPr>
              <a:t> </a:t>
            </a:r>
            <a:r>
              <a:rPr lang="en-US" altLang="pt-BR" sz="2300" err="1">
                <a:latin typeface="Arial"/>
                <a:cs typeface="Arial"/>
              </a:rPr>
              <a:t>nesse</a:t>
            </a:r>
            <a:r>
              <a:rPr lang="en-US" altLang="pt-BR" sz="2300">
                <a:latin typeface="Arial"/>
                <a:cs typeface="Arial"/>
              </a:rPr>
              <a:t> </a:t>
            </a:r>
            <a:r>
              <a:rPr lang="en-US" altLang="pt-BR" sz="2300" err="1">
                <a:latin typeface="Arial"/>
                <a:cs typeface="Arial"/>
              </a:rPr>
              <a:t>exemplo</a:t>
            </a:r>
            <a:r>
              <a:rPr lang="en-US" altLang="pt-BR" sz="2300">
                <a:latin typeface="Arial"/>
                <a:cs typeface="Arial"/>
              </a:rPr>
              <a:t>).</a:t>
            </a:r>
          </a:p>
        </p:txBody>
      </p:sp>
      <p:sp>
        <p:nvSpPr>
          <p:cNvPr id="78883" name="Line 35">
            <a:extLst>
              <a:ext uri="{FF2B5EF4-FFF2-40B4-BE49-F238E27FC236}">
                <a16:creationId xmlns:a16="http://schemas.microsoft.com/office/drawing/2014/main" id="{80A54C0A-AB52-55DA-D554-D7513A7A7918}"/>
              </a:ext>
            </a:extLst>
          </p:cNvPr>
          <p:cNvSpPr>
            <a:spLocks noChangeShapeType="1"/>
          </p:cNvSpPr>
          <p:nvPr/>
        </p:nvSpPr>
        <p:spPr bwMode="auto">
          <a:xfrm>
            <a:off x="2719388" y="1563688"/>
            <a:ext cx="3074987" cy="3949700"/>
          </a:xfrm>
          <a:prstGeom prst="line">
            <a:avLst/>
          </a:prstGeom>
          <a:noFill/>
          <a:ln w="50800">
            <a:solidFill>
              <a:srgbClr val="CC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 name="Group 36">
            <a:extLst>
              <a:ext uri="{FF2B5EF4-FFF2-40B4-BE49-F238E27FC236}">
                <a16:creationId xmlns:a16="http://schemas.microsoft.com/office/drawing/2014/main" id="{03882B41-B105-E2C1-43A3-E446B78CD042}"/>
              </a:ext>
            </a:extLst>
          </p:cNvPr>
          <p:cNvGrpSpPr>
            <a:grpSpLocks/>
          </p:cNvGrpSpPr>
          <p:nvPr/>
        </p:nvGrpSpPr>
        <p:grpSpPr bwMode="auto">
          <a:xfrm>
            <a:off x="5099050" y="5435600"/>
            <a:ext cx="755650" cy="138113"/>
            <a:chOff x="3210" y="3415"/>
            <a:chExt cx="476" cy="87"/>
          </a:xfrm>
        </p:grpSpPr>
        <p:sp>
          <p:nvSpPr>
            <p:cNvPr id="62501" name="Oval 37">
              <a:extLst>
                <a:ext uri="{FF2B5EF4-FFF2-40B4-BE49-F238E27FC236}">
                  <a16:creationId xmlns:a16="http://schemas.microsoft.com/office/drawing/2014/main" id="{C26FAA93-39F8-F3DE-8ADB-5800BC0C48DD}"/>
                </a:ext>
              </a:extLst>
            </p:cNvPr>
            <p:cNvSpPr>
              <a:spLocks noChangeArrowheads="1"/>
            </p:cNvSpPr>
            <p:nvPr/>
          </p:nvSpPr>
          <p:spPr bwMode="auto">
            <a:xfrm>
              <a:off x="3598" y="3415"/>
              <a:ext cx="88" cy="87"/>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02" name="Line 38">
              <a:extLst>
                <a:ext uri="{FF2B5EF4-FFF2-40B4-BE49-F238E27FC236}">
                  <a16:creationId xmlns:a16="http://schemas.microsoft.com/office/drawing/2014/main" id="{97B66889-F681-F551-B547-1EC00EEA73B3}"/>
                </a:ext>
              </a:extLst>
            </p:cNvPr>
            <p:cNvSpPr>
              <a:spLocks noChangeShapeType="1"/>
            </p:cNvSpPr>
            <p:nvPr/>
          </p:nvSpPr>
          <p:spPr bwMode="auto">
            <a:xfrm>
              <a:off x="3210" y="3456"/>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2" name="Group 39">
            <a:extLst>
              <a:ext uri="{FF2B5EF4-FFF2-40B4-BE49-F238E27FC236}">
                <a16:creationId xmlns:a16="http://schemas.microsoft.com/office/drawing/2014/main" id="{3DD1F99A-9976-80E0-9B02-6C91CFAF27B5}"/>
              </a:ext>
            </a:extLst>
          </p:cNvPr>
          <p:cNvGrpSpPr>
            <a:grpSpLocks/>
          </p:cNvGrpSpPr>
          <p:nvPr/>
        </p:nvGrpSpPr>
        <p:grpSpPr bwMode="auto">
          <a:xfrm>
            <a:off x="4638675" y="4827588"/>
            <a:ext cx="752475" cy="138112"/>
            <a:chOff x="2922" y="3041"/>
            <a:chExt cx="474" cy="87"/>
          </a:xfrm>
        </p:grpSpPr>
        <p:sp>
          <p:nvSpPr>
            <p:cNvPr id="62504" name="Oval 40">
              <a:extLst>
                <a:ext uri="{FF2B5EF4-FFF2-40B4-BE49-F238E27FC236}">
                  <a16:creationId xmlns:a16="http://schemas.microsoft.com/office/drawing/2014/main" id="{745B7900-D48C-2715-A466-50829DF373C9}"/>
                </a:ext>
              </a:extLst>
            </p:cNvPr>
            <p:cNvSpPr>
              <a:spLocks noChangeArrowheads="1"/>
            </p:cNvSpPr>
            <p:nvPr/>
          </p:nvSpPr>
          <p:spPr bwMode="auto">
            <a:xfrm>
              <a:off x="3308" y="3041"/>
              <a:ext cx="88"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05" name="Line 41">
              <a:extLst>
                <a:ext uri="{FF2B5EF4-FFF2-40B4-BE49-F238E27FC236}">
                  <a16:creationId xmlns:a16="http://schemas.microsoft.com/office/drawing/2014/main" id="{EB447F2A-5634-BCF1-E51A-F16581D51DBF}"/>
                </a:ext>
              </a:extLst>
            </p:cNvPr>
            <p:cNvSpPr>
              <a:spLocks noChangeShapeType="1"/>
            </p:cNvSpPr>
            <p:nvPr/>
          </p:nvSpPr>
          <p:spPr bwMode="auto">
            <a:xfrm>
              <a:off x="2922" y="3094"/>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3" name="Group 42">
            <a:extLst>
              <a:ext uri="{FF2B5EF4-FFF2-40B4-BE49-F238E27FC236}">
                <a16:creationId xmlns:a16="http://schemas.microsoft.com/office/drawing/2014/main" id="{D0783D3B-7524-F4FD-644E-D8871D3B503A}"/>
              </a:ext>
            </a:extLst>
          </p:cNvPr>
          <p:cNvGrpSpPr>
            <a:grpSpLocks/>
          </p:cNvGrpSpPr>
          <p:nvPr/>
        </p:nvGrpSpPr>
        <p:grpSpPr bwMode="auto">
          <a:xfrm>
            <a:off x="4181475" y="4248150"/>
            <a:ext cx="757238" cy="138113"/>
            <a:chOff x="2634" y="2676"/>
            <a:chExt cx="477" cy="87"/>
          </a:xfrm>
        </p:grpSpPr>
        <p:sp>
          <p:nvSpPr>
            <p:cNvPr id="62507" name="Oval 43">
              <a:extLst>
                <a:ext uri="{FF2B5EF4-FFF2-40B4-BE49-F238E27FC236}">
                  <a16:creationId xmlns:a16="http://schemas.microsoft.com/office/drawing/2014/main" id="{E9FAF69A-8D7A-A2B5-12DD-F13BC2EAB4A7}"/>
                </a:ext>
              </a:extLst>
            </p:cNvPr>
            <p:cNvSpPr>
              <a:spLocks noChangeArrowheads="1"/>
            </p:cNvSpPr>
            <p:nvPr/>
          </p:nvSpPr>
          <p:spPr bwMode="auto">
            <a:xfrm>
              <a:off x="3023" y="2676"/>
              <a:ext cx="88"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08" name="Line 44">
              <a:extLst>
                <a:ext uri="{FF2B5EF4-FFF2-40B4-BE49-F238E27FC236}">
                  <a16:creationId xmlns:a16="http://schemas.microsoft.com/office/drawing/2014/main" id="{7D545703-84DF-F50D-F610-D1E92E312275}"/>
                </a:ext>
              </a:extLst>
            </p:cNvPr>
            <p:cNvSpPr>
              <a:spLocks noChangeShapeType="1"/>
            </p:cNvSpPr>
            <p:nvPr/>
          </p:nvSpPr>
          <p:spPr bwMode="auto">
            <a:xfrm>
              <a:off x="2634" y="2725"/>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4" name="Group 45">
            <a:extLst>
              <a:ext uri="{FF2B5EF4-FFF2-40B4-BE49-F238E27FC236}">
                <a16:creationId xmlns:a16="http://schemas.microsoft.com/office/drawing/2014/main" id="{12E19B96-20DB-5A02-D663-8A8ECCDDCC0B}"/>
              </a:ext>
            </a:extLst>
          </p:cNvPr>
          <p:cNvGrpSpPr>
            <a:grpSpLocks/>
          </p:cNvGrpSpPr>
          <p:nvPr/>
        </p:nvGrpSpPr>
        <p:grpSpPr bwMode="auto">
          <a:xfrm>
            <a:off x="3724275" y="3646488"/>
            <a:ext cx="744538" cy="138112"/>
            <a:chOff x="2346" y="2297"/>
            <a:chExt cx="469" cy="87"/>
          </a:xfrm>
        </p:grpSpPr>
        <p:sp>
          <p:nvSpPr>
            <p:cNvPr id="62510" name="Oval 46">
              <a:extLst>
                <a:ext uri="{FF2B5EF4-FFF2-40B4-BE49-F238E27FC236}">
                  <a16:creationId xmlns:a16="http://schemas.microsoft.com/office/drawing/2014/main" id="{DE430A25-ED9F-9A3E-1CA6-3EE48FC58427}"/>
                </a:ext>
              </a:extLst>
            </p:cNvPr>
            <p:cNvSpPr>
              <a:spLocks noChangeArrowheads="1"/>
            </p:cNvSpPr>
            <p:nvPr/>
          </p:nvSpPr>
          <p:spPr bwMode="auto">
            <a:xfrm>
              <a:off x="2727" y="2297"/>
              <a:ext cx="88"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11" name="Line 47">
              <a:extLst>
                <a:ext uri="{FF2B5EF4-FFF2-40B4-BE49-F238E27FC236}">
                  <a16:creationId xmlns:a16="http://schemas.microsoft.com/office/drawing/2014/main" id="{9110A8B5-81D5-430A-8F4B-435E79243045}"/>
                </a:ext>
              </a:extLst>
            </p:cNvPr>
            <p:cNvSpPr>
              <a:spLocks noChangeShapeType="1"/>
            </p:cNvSpPr>
            <p:nvPr/>
          </p:nvSpPr>
          <p:spPr bwMode="auto">
            <a:xfrm>
              <a:off x="2346" y="2345"/>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5" name="Group 48">
            <a:extLst>
              <a:ext uri="{FF2B5EF4-FFF2-40B4-BE49-F238E27FC236}">
                <a16:creationId xmlns:a16="http://schemas.microsoft.com/office/drawing/2014/main" id="{12551B25-0CCB-3CE0-129E-3F5A69944B9D}"/>
              </a:ext>
            </a:extLst>
          </p:cNvPr>
          <p:cNvGrpSpPr>
            <a:grpSpLocks/>
          </p:cNvGrpSpPr>
          <p:nvPr/>
        </p:nvGrpSpPr>
        <p:grpSpPr bwMode="auto">
          <a:xfrm>
            <a:off x="3252788" y="3063875"/>
            <a:ext cx="754062" cy="138113"/>
            <a:chOff x="2049" y="1930"/>
            <a:chExt cx="475" cy="87"/>
          </a:xfrm>
        </p:grpSpPr>
        <p:sp>
          <p:nvSpPr>
            <p:cNvPr id="62513" name="Oval 49">
              <a:extLst>
                <a:ext uri="{FF2B5EF4-FFF2-40B4-BE49-F238E27FC236}">
                  <a16:creationId xmlns:a16="http://schemas.microsoft.com/office/drawing/2014/main" id="{4700FF4E-9E37-A13F-36D0-765130D31A10}"/>
                </a:ext>
              </a:extLst>
            </p:cNvPr>
            <p:cNvSpPr>
              <a:spLocks noChangeArrowheads="1"/>
            </p:cNvSpPr>
            <p:nvPr/>
          </p:nvSpPr>
          <p:spPr bwMode="auto">
            <a:xfrm>
              <a:off x="2436" y="1930"/>
              <a:ext cx="88"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14" name="Line 50">
              <a:extLst>
                <a:ext uri="{FF2B5EF4-FFF2-40B4-BE49-F238E27FC236}">
                  <a16:creationId xmlns:a16="http://schemas.microsoft.com/office/drawing/2014/main" id="{72A6D229-E486-2644-020E-FA2608725F28}"/>
                </a:ext>
              </a:extLst>
            </p:cNvPr>
            <p:cNvSpPr>
              <a:spLocks noChangeShapeType="1"/>
            </p:cNvSpPr>
            <p:nvPr/>
          </p:nvSpPr>
          <p:spPr bwMode="auto">
            <a:xfrm>
              <a:off x="2049" y="1975"/>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6" name="Group 51">
            <a:extLst>
              <a:ext uri="{FF2B5EF4-FFF2-40B4-BE49-F238E27FC236}">
                <a16:creationId xmlns:a16="http://schemas.microsoft.com/office/drawing/2014/main" id="{6F5A2D1F-22A4-9AA0-9097-2600EBA19F78}"/>
              </a:ext>
            </a:extLst>
          </p:cNvPr>
          <p:cNvGrpSpPr>
            <a:grpSpLocks/>
          </p:cNvGrpSpPr>
          <p:nvPr/>
        </p:nvGrpSpPr>
        <p:grpSpPr bwMode="auto">
          <a:xfrm>
            <a:off x="2809875" y="2481263"/>
            <a:ext cx="750888" cy="138112"/>
            <a:chOff x="1770" y="1563"/>
            <a:chExt cx="473" cy="87"/>
          </a:xfrm>
        </p:grpSpPr>
        <p:sp>
          <p:nvSpPr>
            <p:cNvPr id="62516" name="Oval 52">
              <a:extLst>
                <a:ext uri="{FF2B5EF4-FFF2-40B4-BE49-F238E27FC236}">
                  <a16:creationId xmlns:a16="http://schemas.microsoft.com/office/drawing/2014/main" id="{420F76CC-7617-6726-F22A-677DC69EDF92}"/>
                </a:ext>
              </a:extLst>
            </p:cNvPr>
            <p:cNvSpPr>
              <a:spLocks noChangeArrowheads="1"/>
            </p:cNvSpPr>
            <p:nvPr/>
          </p:nvSpPr>
          <p:spPr bwMode="auto">
            <a:xfrm>
              <a:off x="2154" y="1563"/>
              <a:ext cx="89"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17" name="Line 53">
              <a:extLst>
                <a:ext uri="{FF2B5EF4-FFF2-40B4-BE49-F238E27FC236}">
                  <a16:creationId xmlns:a16="http://schemas.microsoft.com/office/drawing/2014/main" id="{2C9375B7-C734-F010-EB01-4FB6B33218E5}"/>
                </a:ext>
              </a:extLst>
            </p:cNvPr>
            <p:cNvSpPr>
              <a:spLocks noChangeShapeType="1"/>
            </p:cNvSpPr>
            <p:nvPr/>
          </p:nvSpPr>
          <p:spPr bwMode="auto">
            <a:xfrm>
              <a:off x="1770" y="1605"/>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7" name="Group 54">
            <a:extLst>
              <a:ext uri="{FF2B5EF4-FFF2-40B4-BE49-F238E27FC236}">
                <a16:creationId xmlns:a16="http://schemas.microsoft.com/office/drawing/2014/main" id="{F6C63AF6-E354-5CE9-C419-4F8CDDEFA73F}"/>
              </a:ext>
            </a:extLst>
          </p:cNvPr>
          <p:cNvGrpSpPr>
            <a:grpSpLocks/>
          </p:cNvGrpSpPr>
          <p:nvPr/>
        </p:nvGrpSpPr>
        <p:grpSpPr bwMode="auto">
          <a:xfrm>
            <a:off x="2352675" y="1882775"/>
            <a:ext cx="752475" cy="138113"/>
            <a:chOff x="1482" y="1186"/>
            <a:chExt cx="474" cy="87"/>
          </a:xfrm>
        </p:grpSpPr>
        <p:sp>
          <p:nvSpPr>
            <p:cNvPr id="62519" name="Oval 55">
              <a:extLst>
                <a:ext uri="{FF2B5EF4-FFF2-40B4-BE49-F238E27FC236}">
                  <a16:creationId xmlns:a16="http://schemas.microsoft.com/office/drawing/2014/main" id="{F5A69CBF-DE21-CAEF-1B42-33197769BBC8}"/>
                </a:ext>
              </a:extLst>
            </p:cNvPr>
            <p:cNvSpPr>
              <a:spLocks noChangeArrowheads="1"/>
            </p:cNvSpPr>
            <p:nvPr/>
          </p:nvSpPr>
          <p:spPr bwMode="auto">
            <a:xfrm>
              <a:off x="1865" y="1186"/>
              <a:ext cx="91" cy="87"/>
            </a:xfrm>
            <a:prstGeom prst="ellipse">
              <a:avLst/>
            </a:prstGeom>
            <a:solidFill>
              <a:srgbClr val="CC0000"/>
            </a:solidFill>
            <a:ln w="9525">
              <a:solidFill>
                <a:srgbClr val="CC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62520" name="Line 56">
              <a:extLst>
                <a:ext uri="{FF2B5EF4-FFF2-40B4-BE49-F238E27FC236}">
                  <a16:creationId xmlns:a16="http://schemas.microsoft.com/office/drawing/2014/main" id="{4E7DF612-2078-E676-8BCA-52EBBCF16598}"/>
                </a:ext>
              </a:extLst>
            </p:cNvPr>
            <p:cNvSpPr>
              <a:spLocks noChangeShapeType="1"/>
            </p:cNvSpPr>
            <p:nvPr/>
          </p:nvSpPr>
          <p:spPr bwMode="auto">
            <a:xfrm>
              <a:off x="1482" y="1234"/>
              <a:ext cx="392" cy="0"/>
            </a:xfrm>
            <a:prstGeom prst="line">
              <a:avLst/>
            </a:prstGeom>
            <a:noFill/>
            <a:ln w="38100">
              <a:solidFill>
                <a:srgbClr val="99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sp>
        <p:nvSpPr>
          <p:cNvPr id="62522" name="FlagCount" hidden="1">
            <a:hlinkClick r:id="rId6" action="ppaction://hlinkfile"/>
            <a:extLst>
              <a:ext uri="{FF2B5EF4-FFF2-40B4-BE49-F238E27FC236}">
                <a16:creationId xmlns:a16="http://schemas.microsoft.com/office/drawing/2014/main" id="{E4CF01CD-2C49-49F7-9EFC-6CEE7D7CA5E2}"/>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62525" name="Rectangle 61">
            <a:extLst>
              <a:ext uri="{FF2B5EF4-FFF2-40B4-BE49-F238E27FC236}">
                <a16:creationId xmlns:a16="http://schemas.microsoft.com/office/drawing/2014/main" id="{D88CF08A-AADE-2585-9949-4633078A5DBE}"/>
              </a:ext>
            </a:extLst>
          </p:cNvPr>
          <p:cNvSpPr>
            <a:spLocks noGrp="1" noChangeArrowheads="1"/>
          </p:cNvSpPr>
          <p:nvPr>
            <p:ph type="title"/>
          </p:nvPr>
        </p:nvSpPr>
        <p:spPr>
          <a:xfrm>
            <a:off x="378093" y="255933"/>
            <a:ext cx="8268617" cy="690217"/>
          </a:xfrm>
        </p:spPr>
        <p:txBody>
          <a:bodyPr/>
          <a:lstStyle/>
          <a:p>
            <a:pPr algn="l"/>
            <a:r>
              <a:rPr lang="en-US" sz="3000" err="1">
                <a:ea typeface="+mj-lt"/>
                <a:cs typeface="+mj-lt"/>
              </a:rPr>
              <a:t>Deslocamento</a:t>
            </a:r>
            <a:r>
              <a:rPr lang="en-US" sz="3000">
                <a:ea typeface="+mj-lt"/>
                <a:cs typeface="+mj-lt"/>
              </a:rPr>
              <a:t> da </a:t>
            </a:r>
            <a:r>
              <a:rPr lang="en-US" sz="3000" err="1">
                <a:ea typeface="+mj-lt"/>
                <a:cs typeface="+mj-lt"/>
              </a:rPr>
              <a:t>curva</a:t>
            </a:r>
            <a:r>
              <a:rPr lang="en-US" sz="3000">
                <a:ea typeface="+mj-lt"/>
                <a:cs typeface="+mj-lt"/>
              </a:rPr>
              <a:t> D: </a:t>
            </a:r>
            <a:r>
              <a:rPr lang="en-US" sz="3000">
                <a:solidFill>
                  <a:srgbClr val="008080"/>
                </a:solidFill>
                <a:ea typeface="+mj-lt"/>
                <a:cs typeface="+mj-lt"/>
              </a:rPr>
              <a:t> # dos </a:t>
            </a:r>
            <a:r>
              <a:rPr lang="en-US" sz="3000" err="1">
                <a:solidFill>
                  <a:srgbClr val="008080"/>
                </a:solidFill>
                <a:ea typeface="+mj-lt"/>
                <a:cs typeface="+mj-lt"/>
              </a:rPr>
              <a:t>compradores</a:t>
            </a:r>
            <a:endParaRPr lang="en-US" sz="3000" b="0" err="1">
              <a:ea typeface="+mj-lt"/>
              <a:cs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882"/>
                                        </p:tgtEl>
                                        <p:attrNameLst>
                                          <p:attrName>style.visibility</p:attrName>
                                        </p:attrNameLst>
                                      </p:cBhvr>
                                      <p:to>
                                        <p:strVal val="visible"/>
                                      </p:to>
                                    </p:set>
                                    <p:animEffect transition="in" filter="dissolve">
                                      <p:cBhvr>
                                        <p:cTn id="7" dur="500"/>
                                        <p:tgtEl>
                                          <p:spTgt spid="78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78883"/>
                                        </p:tgtEl>
                                        <p:attrNameLst>
                                          <p:attrName>style.visibility</p:attrName>
                                        </p:attrNameLst>
                                      </p:cBhvr>
                                      <p:to>
                                        <p:strVal val="visible"/>
                                      </p:to>
                                    </p:set>
                                    <p:animEffect transition="in" filter="strips(downRight)">
                                      <p:cBhvr>
                                        <p:cTn id="41" dur="500"/>
                                        <p:tgtEl>
                                          <p:spTgt spid="7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9757A603-1FD7-37D5-63BC-934BA975FC42}"/>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CD8EDFA6-934B-F252-C166-73164857266F}"/>
              </a:ext>
            </a:extLst>
          </p:cNvPr>
          <p:cNvSpPr>
            <a:spLocks noGrp="1"/>
          </p:cNvSpPr>
          <p:nvPr>
            <p:ph type="sldNum" sz="quarter" idx="11"/>
          </p:nvPr>
        </p:nvSpPr>
        <p:spPr/>
        <p:txBody>
          <a:bodyPr/>
          <a:lstStyle/>
          <a:p>
            <a:fld id="{EEC42BF9-66B6-4606-89DB-985AD41585AD}" type="slidenum">
              <a:rPr lang="en-US" altLang="pt-BR" dirty="0"/>
              <a:pPr/>
              <a:t>11</a:t>
            </a:fld>
            <a:endParaRPr lang="en-US" altLang="pt-BR"/>
          </a:p>
        </p:txBody>
      </p:sp>
      <p:sp>
        <p:nvSpPr>
          <p:cNvPr id="64514" name="Rectangle 2">
            <a:extLst>
              <a:ext uri="{FF2B5EF4-FFF2-40B4-BE49-F238E27FC236}">
                <a16:creationId xmlns:a16="http://schemas.microsoft.com/office/drawing/2014/main" id="{2CFC74A1-660B-12E0-C8D5-F4E172FAFF4E}"/>
              </a:ext>
            </a:extLst>
          </p:cNvPr>
          <p:cNvSpPr>
            <a:spLocks noGrp="1" noChangeArrowheads="1"/>
          </p:cNvSpPr>
          <p:nvPr>
            <p:ph type="body" idx="4294967295"/>
          </p:nvPr>
        </p:nvSpPr>
        <p:spPr>
          <a:xfrm>
            <a:off x="457200" y="1089025"/>
            <a:ext cx="8229600" cy="5318125"/>
          </a:xfrm>
        </p:spPr>
        <p:txBody>
          <a:bodyPr/>
          <a:lstStyle/>
          <a:p>
            <a:pPr algn="just"/>
            <a:r>
              <a:rPr lang="en-US" altLang="pt-BR"/>
              <a:t>A </a:t>
            </a:r>
            <a:r>
              <a:rPr lang="en-US" altLang="pt-BR" err="1"/>
              <a:t>demanda</a:t>
            </a:r>
            <a:r>
              <a:rPr lang="en-US" altLang="pt-BR"/>
              <a:t> de </a:t>
            </a:r>
            <a:r>
              <a:rPr lang="en-US" altLang="pt-BR">
                <a:solidFill>
                  <a:srgbClr val="000000"/>
                </a:solidFill>
              </a:rPr>
              <a:t>um </a:t>
            </a:r>
            <a:r>
              <a:rPr lang="en-US" altLang="pt-BR" b="1" err="1">
                <a:solidFill>
                  <a:srgbClr val="CC0000"/>
                </a:solidFill>
              </a:rPr>
              <a:t>bem</a:t>
            </a:r>
            <a:r>
              <a:rPr lang="en-US" altLang="pt-BR" b="1">
                <a:solidFill>
                  <a:srgbClr val="CC0000"/>
                </a:solidFill>
              </a:rPr>
              <a:t> normal</a:t>
            </a:r>
            <a:r>
              <a:rPr lang="en-US" altLang="pt-BR"/>
              <a:t> é </a:t>
            </a:r>
            <a:r>
              <a:rPr lang="en-US" altLang="pt-BR" err="1"/>
              <a:t>positivamente</a:t>
            </a:r>
            <a:r>
              <a:rPr lang="en-US" altLang="pt-BR"/>
              <a:t> </a:t>
            </a:r>
            <a:r>
              <a:rPr lang="en-US" altLang="pt-BR" err="1"/>
              <a:t>relacionada</a:t>
            </a:r>
            <a:r>
              <a:rPr lang="en-US" altLang="pt-BR"/>
              <a:t> com a </a:t>
            </a:r>
            <a:r>
              <a:rPr lang="en-US" altLang="pt-BR" err="1"/>
              <a:t>renda</a:t>
            </a:r>
            <a:r>
              <a:rPr lang="en-US" altLang="pt-BR"/>
              <a:t>.  </a:t>
            </a:r>
            <a:endParaRPr lang="pt-BR"/>
          </a:p>
          <a:p>
            <a:pPr lvl="1" algn="just"/>
            <a:r>
              <a:rPr lang="pt">
                <a:ea typeface="+mn-lt"/>
                <a:cs typeface="+mn-lt"/>
              </a:rPr>
              <a:t>O aumento na renda causa aumento na quantidade demandada a cada preço, desloca a curva </a:t>
            </a:r>
            <a:r>
              <a:rPr lang="pt" b="1">
                <a:ea typeface="+mn-lt"/>
                <a:cs typeface="+mn-lt"/>
              </a:rPr>
              <a:t>D</a:t>
            </a:r>
            <a:r>
              <a:rPr lang="pt">
                <a:ea typeface="+mn-lt"/>
                <a:cs typeface="+mn-lt"/>
              </a:rPr>
              <a:t> para a direita.</a:t>
            </a:r>
            <a:endParaRPr lang="en-US" altLang="pt-BR">
              <a:cs typeface="Arial"/>
            </a:endParaRPr>
          </a:p>
          <a:p>
            <a:pPr algn="just">
              <a:spcBef>
                <a:spcPct val="60000"/>
              </a:spcBef>
              <a:buNone/>
            </a:pPr>
            <a:r>
              <a:rPr lang="en-US" altLang="pt-BR"/>
              <a:t>	(A </a:t>
            </a:r>
            <a:r>
              <a:rPr lang="en-US" altLang="pt-BR" err="1">
                <a:solidFill>
                  <a:srgbClr val="000000"/>
                </a:solidFill>
              </a:rPr>
              <a:t>demanda</a:t>
            </a:r>
            <a:r>
              <a:rPr lang="en-US" altLang="pt-BR">
                <a:solidFill>
                  <a:srgbClr val="000000"/>
                </a:solidFill>
              </a:rPr>
              <a:t> </a:t>
            </a:r>
            <a:r>
              <a:rPr lang="en-US" altLang="pt-BR" err="1">
                <a:solidFill>
                  <a:srgbClr val="000000"/>
                </a:solidFill>
              </a:rPr>
              <a:t>por</a:t>
            </a:r>
            <a:r>
              <a:rPr lang="en-US" altLang="pt-BR">
                <a:solidFill>
                  <a:srgbClr val="000000"/>
                </a:solidFill>
              </a:rPr>
              <a:t> um </a:t>
            </a:r>
            <a:r>
              <a:rPr lang="en-US" altLang="pt-BR" b="1" err="1">
                <a:solidFill>
                  <a:srgbClr val="CC0000"/>
                </a:solidFill>
              </a:rPr>
              <a:t>bem</a:t>
            </a:r>
            <a:r>
              <a:rPr lang="en-US" altLang="pt-BR" b="1">
                <a:solidFill>
                  <a:srgbClr val="CC0000"/>
                </a:solidFill>
              </a:rPr>
              <a:t> inferior</a:t>
            </a:r>
            <a:r>
              <a:rPr lang="en-US" altLang="pt-BR"/>
              <a:t> é </a:t>
            </a:r>
            <a:r>
              <a:rPr lang="en-US" altLang="pt-BR" err="1"/>
              <a:t>negativamente</a:t>
            </a:r>
            <a:r>
              <a:rPr lang="en-US" altLang="pt-BR"/>
              <a:t> </a:t>
            </a:r>
            <a:r>
              <a:rPr lang="en-US" altLang="pt-BR" err="1"/>
              <a:t>relacionada</a:t>
            </a:r>
            <a:r>
              <a:rPr lang="en-US" altLang="pt-BR"/>
              <a:t> com a </a:t>
            </a:r>
            <a:r>
              <a:rPr lang="en-US" altLang="pt-BR" err="1"/>
              <a:t>renda</a:t>
            </a:r>
            <a:r>
              <a:rPr lang="en-US" altLang="pt-BR"/>
              <a:t>.  </a:t>
            </a:r>
            <a:r>
              <a:rPr lang="pt">
                <a:ea typeface="+mn-lt"/>
                <a:cs typeface="+mn-lt"/>
              </a:rPr>
              <a:t>Um aumento na renda desloca as curvas </a:t>
            </a:r>
            <a:r>
              <a:rPr lang="pt" b="1">
                <a:ea typeface="+mn-lt"/>
                <a:cs typeface="+mn-lt"/>
              </a:rPr>
              <a:t>D</a:t>
            </a:r>
            <a:r>
              <a:rPr lang="pt">
                <a:ea typeface="+mn-lt"/>
                <a:cs typeface="+mn-lt"/>
              </a:rPr>
              <a:t> dos bens inferiores para a esquerda</a:t>
            </a:r>
            <a:r>
              <a:rPr lang="en-US" altLang="pt-BR"/>
              <a:t>).  </a:t>
            </a:r>
            <a:endParaRPr lang="en-US" altLang="pt-BR">
              <a:cs typeface="Arial"/>
            </a:endParaRPr>
          </a:p>
        </p:txBody>
      </p:sp>
      <p:sp>
        <p:nvSpPr>
          <p:cNvPr id="64515" name="Rectangle 3">
            <a:extLst>
              <a:ext uri="{FF2B5EF4-FFF2-40B4-BE49-F238E27FC236}">
                <a16:creationId xmlns:a16="http://schemas.microsoft.com/office/drawing/2014/main" id="{5E94E6C6-ADD4-EB3F-6E3F-AA33A30D22A2}"/>
              </a:ext>
            </a:extLst>
          </p:cNvPr>
          <p:cNvSpPr>
            <a:spLocks noGrp="1" noChangeArrowheads="1"/>
          </p:cNvSpPr>
          <p:nvPr>
            <p:ph type="title" idx="4294967295"/>
          </p:nvPr>
        </p:nvSpPr>
        <p:spPr>
          <a:noFill/>
        </p:spPr>
        <p:txBody>
          <a:bodyPr/>
          <a:lstStyle/>
          <a:p>
            <a:pPr algn="l"/>
            <a:r>
              <a:rPr lang="en-US" sz="3400" err="1">
                <a:ea typeface="+mj-lt"/>
                <a:cs typeface="+mj-lt"/>
              </a:rPr>
              <a:t>Deslocamento</a:t>
            </a:r>
            <a:r>
              <a:rPr lang="en-US" sz="3400">
                <a:ea typeface="+mj-lt"/>
                <a:cs typeface="+mj-lt"/>
              </a:rPr>
              <a:t> da </a:t>
            </a:r>
            <a:r>
              <a:rPr lang="en-US" sz="3400" err="1">
                <a:ea typeface="+mj-lt"/>
                <a:cs typeface="+mj-lt"/>
              </a:rPr>
              <a:t>curva</a:t>
            </a:r>
            <a:r>
              <a:rPr lang="en-US" sz="3400">
                <a:ea typeface="+mj-lt"/>
                <a:cs typeface="+mj-lt"/>
              </a:rPr>
              <a:t> D</a:t>
            </a:r>
            <a:r>
              <a:rPr lang="en-US" altLang="pt-BR" sz="3400"/>
              <a:t>: </a:t>
            </a:r>
            <a:r>
              <a:rPr lang="en-US" altLang="pt-BR" sz="3400">
                <a:solidFill>
                  <a:srgbClr val="008080"/>
                </a:solidFill>
              </a:rPr>
              <a:t> </a:t>
            </a:r>
            <a:r>
              <a:rPr lang="en-US" altLang="pt-BR" sz="3400" err="1">
                <a:solidFill>
                  <a:srgbClr val="008080"/>
                </a:solidFill>
              </a:rPr>
              <a:t>renda</a:t>
            </a:r>
            <a:endParaRPr lang="pt-BR" err="1"/>
          </a:p>
        </p:txBody>
      </p:sp>
      <p:sp>
        <p:nvSpPr>
          <p:cNvPr id="64516" name="FlagCount" hidden="1">
            <a:hlinkClick r:id="rId3" action="ppaction://hlinkfile"/>
            <a:extLst>
              <a:ext uri="{FF2B5EF4-FFF2-40B4-BE49-F238E27FC236}">
                <a16:creationId xmlns:a16="http://schemas.microsoft.com/office/drawing/2014/main" id="{B1266558-2655-CDD7-BF39-2A551AB2E78E}"/>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B4204D8A-310D-B562-CBAC-51188DB2F8E1}"/>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8DAD69F4-C95B-9FD9-0241-6F1B377D1921}"/>
              </a:ext>
            </a:extLst>
          </p:cNvPr>
          <p:cNvSpPr>
            <a:spLocks noGrp="1"/>
          </p:cNvSpPr>
          <p:nvPr>
            <p:ph type="sldNum" sz="quarter" idx="11"/>
          </p:nvPr>
        </p:nvSpPr>
        <p:spPr/>
        <p:txBody>
          <a:bodyPr/>
          <a:lstStyle/>
          <a:p>
            <a:fld id="{B5974A5C-8C6F-4EB8-BE03-BE3614A7A259}" type="slidenum">
              <a:rPr lang="en-US" altLang="pt-BR"/>
              <a:pPr/>
              <a:t>12</a:t>
            </a:fld>
            <a:endParaRPr lang="en-US" altLang="pt-BR"/>
          </a:p>
        </p:txBody>
      </p:sp>
      <p:sp>
        <p:nvSpPr>
          <p:cNvPr id="66562" name="Rectangle 2">
            <a:extLst>
              <a:ext uri="{FF2B5EF4-FFF2-40B4-BE49-F238E27FC236}">
                <a16:creationId xmlns:a16="http://schemas.microsoft.com/office/drawing/2014/main" id="{C6C87A16-152A-E338-B8E2-1CDEC188159F}"/>
              </a:ext>
            </a:extLst>
          </p:cNvPr>
          <p:cNvSpPr>
            <a:spLocks noGrp="1" noChangeArrowheads="1"/>
          </p:cNvSpPr>
          <p:nvPr>
            <p:ph type="body" idx="4294967295"/>
          </p:nvPr>
        </p:nvSpPr>
        <p:spPr>
          <a:xfrm>
            <a:off x="391214" y="1646124"/>
            <a:ext cx="8466138" cy="5016500"/>
          </a:xfrm>
        </p:spPr>
        <p:txBody>
          <a:bodyPr/>
          <a:lstStyle/>
          <a:p>
            <a:pPr marL="290195" indent="-290195">
              <a:spcBef>
                <a:spcPct val="50000"/>
              </a:spcBef>
            </a:pPr>
            <a:r>
              <a:rPr lang="en-US" altLang="pt-BR" sz="2500"/>
              <a:t>Dois </a:t>
            </a:r>
            <a:r>
              <a:rPr lang="en-US" altLang="pt-BR" sz="2500">
                <a:solidFill>
                  <a:srgbClr val="000000"/>
                </a:solidFill>
              </a:rPr>
              <a:t>bens </a:t>
            </a:r>
            <a:r>
              <a:rPr lang="en-US" altLang="pt-BR" sz="2500" err="1">
                <a:solidFill>
                  <a:srgbClr val="000000"/>
                </a:solidFill>
              </a:rPr>
              <a:t>são</a:t>
            </a:r>
            <a:r>
              <a:rPr lang="en-US" altLang="pt-BR" sz="2500">
                <a:solidFill>
                  <a:srgbClr val="000000"/>
                </a:solidFill>
              </a:rPr>
              <a:t> </a:t>
            </a:r>
            <a:r>
              <a:rPr lang="en-US" altLang="pt-BR" sz="2500" b="1" err="1">
                <a:solidFill>
                  <a:srgbClr val="CC0000"/>
                </a:solidFill>
              </a:rPr>
              <a:t>substitutos</a:t>
            </a:r>
            <a:r>
              <a:rPr lang="en-US" altLang="pt-BR" sz="2500"/>
              <a:t> se</a:t>
            </a:r>
            <a:br>
              <a:rPr lang="en-US" altLang="pt-BR" sz="2500"/>
            </a:br>
            <a:r>
              <a:rPr lang="en-US" altLang="pt-BR" sz="2500"/>
              <a:t>   o </a:t>
            </a:r>
            <a:r>
              <a:rPr lang="en-US" altLang="pt-BR" sz="2500" err="1"/>
              <a:t>aumento</a:t>
            </a:r>
            <a:r>
              <a:rPr lang="en-US" altLang="pt-BR" sz="2500"/>
              <a:t> no </a:t>
            </a:r>
            <a:r>
              <a:rPr lang="en-US" altLang="pt-BR" sz="2500" err="1"/>
              <a:t>preço</a:t>
            </a:r>
            <a:r>
              <a:rPr lang="en-US" altLang="pt-BR" sz="2500"/>
              <a:t> de um </a:t>
            </a:r>
            <a:br>
              <a:rPr lang="en-US" altLang="pt-BR" sz="2500"/>
            </a:br>
            <a:r>
              <a:rPr lang="en-US" altLang="pt-BR" sz="2500"/>
              <a:t>   causa um </a:t>
            </a:r>
            <a:r>
              <a:rPr lang="en-US" altLang="pt-BR" sz="2500" err="1"/>
              <a:t>aumento</a:t>
            </a:r>
            <a:r>
              <a:rPr lang="en-US" altLang="pt-BR" sz="2500"/>
              <a:t> </a:t>
            </a:r>
            <a:r>
              <a:rPr lang="en-US" altLang="pt-BR" sz="2500" err="1"/>
              <a:t>na</a:t>
            </a:r>
            <a:r>
              <a:rPr lang="en-US" altLang="pt-BR" sz="2500"/>
              <a:t> </a:t>
            </a:r>
            <a:r>
              <a:rPr lang="en-US" altLang="pt-BR" sz="2500" err="1"/>
              <a:t>demanda</a:t>
            </a:r>
            <a:r>
              <a:rPr lang="en-US" altLang="pt-BR" sz="2500"/>
              <a:t> </a:t>
            </a:r>
            <a:r>
              <a:rPr lang="en-US" altLang="pt-BR" sz="2500" err="1"/>
              <a:t>pelo</a:t>
            </a:r>
            <a:r>
              <a:rPr lang="en-US" altLang="pt-BR" sz="2500"/>
              <a:t> outro.  </a:t>
            </a:r>
            <a:endParaRPr lang="pt-BR" sz="2500">
              <a:cs typeface="Arial"/>
            </a:endParaRPr>
          </a:p>
          <a:p>
            <a:pPr marL="290195" indent="-290195" algn="just">
              <a:spcBef>
                <a:spcPct val="50000"/>
              </a:spcBef>
            </a:pPr>
            <a:r>
              <a:rPr lang="en-US" altLang="pt-BR" sz="2500" err="1"/>
              <a:t>Exemplo</a:t>
            </a:r>
            <a:r>
              <a:rPr lang="en-US" altLang="pt-BR" sz="2500"/>
              <a:t>:  pizza e </a:t>
            </a:r>
            <a:r>
              <a:rPr lang="en-US" altLang="pt-BR" sz="2500" err="1"/>
              <a:t>hambúrguer</a:t>
            </a:r>
            <a:r>
              <a:rPr lang="en-US" altLang="pt-BR" sz="2500"/>
              <a:t>. </a:t>
            </a:r>
            <a:r>
              <a:rPr lang="pt" sz="2500">
                <a:ea typeface="+mn-lt"/>
                <a:cs typeface="+mn-lt"/>
              </a:rPr>
              <a:t>Aumento no preço da pizza aumenta a demanda por hambúrgueres, deslocando a curva de demanda de hambúrguer para a direita.</a:t>
            </a:r>
            <a:r>
              <a:rPr lang="en-US" altLang="pt-BR" sz="2500"/>
              <a:t>  </a:t>
            </a:r>
            <a:endParaRPr lang="en-US" altLang="pt-BR" sz="2500">
              <a:cs typeface="Arial"/>
            </a:endParaRPr>
          </a:p>
          <a:p>
            <a:pPr marL="290195" indent="-290195" algn="just">
              <a:spcBef>
                <a:spcPct val="50000"/>
              </a:spcBef>
            </a:pPr>
            <a:r>
              <a:rPr lang="en-US" altLang="pt-BR" sz="2500"/>
              <a:t>Outros </a:t>
            </a:r>
            <a:r>
              <a:rPr lang="en-US" altLang="pt-BR" sz="2500" err="1"/>
              <a:t>exemplos</a:t>
            </a:r>
            <a:r>
              <a:rPr lang="en-US" altLang="pt-BR" sz="2500"/>
              <a:t>:   Coca-Cola e Pepsi, laptops and </a:t>
            </a:r>
            <a:r>
              <a:rPr lang="en-US" altLang="pt-BR" sz="2500" err="1"/>
              <a:t>computadores</a:t>
            </a:r>
            <a:r>
              <a:rPr lang="en-US" altLang="pt-BR" sz="2500"/>
              <a:t> de mesa, CDs and </a:t>
            </a:r>
            <a:r>
              <a:rPr lang="en-US" altLang="pt-BR" sz="2500" i="1" err="1"/>
              <a:t>streamings</a:t>
            </a:r>
            <a:r>
              <a:rPr lang="en-US" altLang="pt-BR" sz="2500" i="1"/>
              <a:t> </a:t>
            </a:r>
            <a:r>
              <a:rPr lang="en-US" altLang="pt-BR" sz="2500"/>
              <a:t>de </a:t>
            </a:r>
            <a:r>
              <a:rPr lang="en-US" altLang="pt-BR" sz="2500" err="1"/>
              <a:t>música</a:t>
            </a:r>
            <a:r>
              <a:rPr lang="en-US" altLang="pt-BR" sz="2500"/>
              <a:t>. </a:t>
            </a:r>
            <a:endParaRPr lang="en-US" altLang="pt-BR" sz="2500">
              <a:cs typeface="Arial"/>
            </a:endParaRPr>
          </a:p>
        </p:txBody>
      </p:sp>
      <p:sp>
        <p:nvSpPr>
          <p:cNvPr id="66563" name="Rectangle 3">
            <a:extLst>
              <a:ext uri="{FF2B5EF4-FFF2-40B4-BE49-F238E27FC236}">
                <a16:creationId xmlns:a16="http://schemas.microsoft.com/office/drawing/2014/main" id="{6C8F5FEE-B5D8-EE6A-DF1C-7070DD6F086E}"/>
              </a:ext>
            </a:extLst>
          </p:cNvPr>
          <p:cNvSpPr>
            <a:spLocks noGrp="1" noChangeArrowheads="1"/>
          </p:cNvSpPr>
          <p:nvPr>
            <p:ph type="title" idx="4294967295"/>
          </p:nvPr>
        </p:nvSpPr>
        <p:spPr>
          <a:xfrm>
            <a:off x="457200" y="300038"/>
            <a:ext cx="8337550" cy="1087437"/>
          </a:xfrm>
          <a:noFill/>
        </p:spPr>
        <p:txBody>
          <a:bodyPr/>
          <a:lstStyle/>
          <a:p>
            <a:pPr algn="l">
              <a:tabLst>
                <a:tab pos="5197475" algn="l"/>
              </a:tabLst>
            </a:pPr>
            <a:r>
              <a:rPr lang="en-US" altLang="pt-BR" sz="3400" err="1"/>
              <a:t>Deslocamento</a:t>
            </a:r>
            <a:r>
              <a:rPr lang="en-US" altLang="pt-BR" sz="3400"/>
              <a:t> da </a:t>
            </a:r>
            <a:r>
              <a:rPr lang="en-US" altLang="pt-BR" sz="3400" err="1"/>
              <a:t>curva</a:t>
            </a:r>
            <a:r>
              <a:rPr lang="en-US" altLang="pt-BR" sz="3400"/>
              <a:t> D: </a:t>
            </a:r>
            <a:r>
              <a:rPr lang="en-US" altLang="pt-BR" sz="3400" err="1">
                <a:solidFill>
                  <a:srgbClr val="008080"/>
                </a:solidFill>
              </a:rPr>
              <a:t>preços</a:t>
            </a:r>
            <a:r>
              <a:rPr lang="en-US" altLang="pt-BR" sz="3400">
                <a:solidFill>
                  <a:srgbClr val="008080"/>
                </a:solidFill>
              </a:rPr>
              <a:t> de bens </a:t>
            </a:r>
            <a:r>
              <a:rPr lang="en-US" altLang="pt-BR" sz="3400" err="1">
                <a:solidFill>
                  <a:srgbClr val="008080"/>
                </a:solidFill>
              </a:rPr>
              <a:t>relacionados</a:t>
            </a:r>
          </a:p>
        </p:txBody>
      </p:sp>
      <p:sp>
        <p:nvSpPr>
          <p:cNvPr id="66564" name="FlagCount" hidden="1">
            <a:hlinkClick r:id="rId3" action="ppaction://hlinkfile"/>
            <a:extLst>
              <a:ext uri="{FF2B5EF4-FFF2-40B4-BE49-F238E27FC236}">
                <a16:creationId xmlns:a16="http://schemas.microsoft.com/office/drawing/2014/main" id="{1D8D4ED9-F070-38BC-1307-B359FDC0DE6C}"/>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C268846C-3E10-46FB-864F-BAC02F926E0E}"/>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6D7439E0-F348-5988-326D-36903FAFFEDB}"/>
              </a:ext>
            </a:extLst>
          </p:cNvPr>
          <p:cNvSpPr>
            <a:spLocks noGrp="1"/>
          </p:cNvSpPr>
          <p:nvPr>
            <p:ph type="sldNum" sz="quarter" idx="11"/>
          </p:nvPr>
        </p:nvSpPr>
        <p:spPr/>
        <p:txBody>
          <a:bodyPr/>
          <a:lstStyle/>
          <a:p>
            <a:fld id="{F7F05B50-B59A-4167-ADFB-F2660C1FFFF0}" type="slidenum">
              <a:rPr lang="en-US" altLang="pt-BR"/>
              <a:pPr/>
              <a:t>13</a:t>
            </a:fld>
            <a:endParaRPr lang="en-US" altLang="pt-BR"/>
          </a:p>
        </p:txBody>
      </p:sp>
      <p:sp>
        <p:nvSpPr>
          <p:cNvPr id="68610" name="Rectangle 2">
            <a:extLst>
              <a:ext uri="{FF2B5EF4-FFF2-40B4-BE49-F238E27FC236}">
                <a16:creationId xmlns:a16="http://schemas.microsoft.com/office/drawing/2014/main" id="{7722363D-5C6D-4C4D-173D-D33EC39F6563}"/>
              </a:ext>
            </a:extLst>
          </p:cNvPr>
          <p:cNvSpPr>
            <a:spLocks noGrp="1" noChangeArrowheads="1"/>
          </p:cNvSpPr>
          <p:nvPr>
            <p:ph type="body" idx="4294967295"/>
          </p:nvPr>
        </p:nvSpPr>
        <p:spPr>
          <a:xfrm>
            <a:off x="371131" y="1605880"/>
            <a:ext cx="8112048" cy="5048595"/>
          </a:xfrm>
        </p:spPr>
        <p:txBody>
          <a:bodyPr/>
          <a:lstStyle/>
          <a:p>
            <a:pPr marL="290195" indent="-290195">
              <a:spcBef>
                <a:spcPct val="50000"/>
              </a:spcBef>
            </a:pPr>
            <a:r>
              <a:rPr lang="en-US" altLang="pt-BR" sz="2500"/>
              <a:t>Dois bens </a:t>
            </a:r>
            <a:r>
              <a:rPr lang="en-US" altLang="pt-BR" sz="2500" err="1"/>
              <a:t>são</a:t>
            </a:r>
            <a:r>
              <a:rPr lang="en-US" altLang="pt-BR" sz="2500"/>
              <a:t> </a:t>
            </a:r>
            <a:r>
              <a:rPr lang="en-US" altLang="pt-BR" sz="2500" b="1" err="1">
                <a:solidFill>
                  <a:srgbClr val="CC0000"/>
                </a:solidFill>
              </a:rPr>
              <a:t>complementares</a:t>
            </a:r>
            <a:r>
              <a:rPr lang="en-US" altLang="pt-BR" sz="2500"/>
              <a:t> se </a:t>
            </a:r>
            <a:br>
              <a:rPr lang="en-US" altLang="pt-BR" sz="2500"/>
            </a:br>
            <a:r>
              <a:rPr lang="en-US" altLang="pt-BR" sz="2500"/>
              <a:t>   o </a:t>
            </a:r>
            <a:r>
              <a:rPr lang="en-US" altLang="pt-BR" sz="2500" err="1"/>
              <a:t>aumento</a:t>
            </a:r>
            <a:r>
              <a:rPr lang="en-US" altLang="pt-BR" sz="2500"/>
              <a:t> no </a:t>
            </a:r>
            <a:r>
              <a:rPr lang="en-US" altLang="pt-BR" sz="2500" err="1"/>
              <a:t>preço</a:t>
            </a:r>
            <a:r>
              <a:rPr lang="en-US" altLang="pt-BR" sz="2500"/>
              <a:t> de um</a:t>
            </a:r>
            <a:br>
              <a:rPr lang="en-US" altLang="pt-BR" sz="2500"/>
            </a:br>
            <a:r>
              <a:rPr lang="en-US" altLang="pt-BR" sz="2500"/>
              <a:t>   </a:t>
            </a:r>
            <a:r>
              <a:rPr lang="en-US" altLang="pt-BR" sz="2500" err="1"/>
              <a:t>provoca</a:t>
            </a:r>
            <a:r>
              <a:rPr lang="en-US" altLang="pt-BR" sz="2500"/>
              <a:t> </a:t>
            </a:r>
            <a:r>
              <a:rPr lang="en-US" altLang="pt-BR" sz="2500" err="1"/>
              <a:t>queda</a:t>
            </a:r>
            <a:r>
              <a:rPr lang="en-US" altLang="pt-BR" sz="2500"/>
              <a:t> </a:t>
            </a:r>
            <a:r>
              <a:rPr lang="en-US" altLang="pt-BR" sz="2500" err="1"/>
              <a:t>na</a:t>
            </a:r>
            <a:r>
              <a:rPr lang="en-US" altLang="pt-BR" sz="2500"/>
              <a:t> </a:t>
            </a:r>
            <a:r>
              <a:rPr lang="en-US" altLang="pt-BR" sz="2500" err="1"/>
              <a:t>demanda</a:t>
            </a:r>
            <a:r>
              <a:rPr lang="en-US" altLang="pt-BR" sz="2500"/>
              <a:t> </a:t>
            </a:r>
            <a:r>
              <a:rPr lang="en-US" altLang="pt-BR" sz="2500" err="1"/>
              <a:t>pelo</a:t>
            </a:r>
            <a:r>
              <a:rPr lang="en-US" altLang="pt-BR" sz="2500"/>
              <a:t> outro.  </a:t>
            </a:r>
            <a:endParaRPr lang="pt-BR" sz="2500">
              <a:cs typeface="Arial"/>
            </a:endParaRPr>
          </a:p>
          <a:p>
            <a:pPr marL="290195" indent="-290195" algn="just">
              <a:spcBef>
                <a:spcPct val="50000"/>
              </a:spcBef>
            </a:pPr>
            <a:r>
              <a:rPr lang="en-US" altLang="pt-BR" sz="2500" err="1"/>
              <a:t>Exemplo</a:t>
            </a:r>
            <a:r>
              <a:rPr lang="en-US" altLang="pt-BR" sz="2500"/>
              <a:t>:  </a:t>
            </a:r>
            <a:r>
              <a:rPr lang="en-US" altLang="pt-BR" sz="2500" err="1">
                <a:ea typeface="+mn-lt"/>
                <a:cs typeface="+mn-lt"/>
              </a:rPr>
              <a:t>computadores</a:t>
            </a:r>
            <a:r>
              <a:rPr lang="en-US" altLang="pt-BR" sz="2500">
                <a:ea typeface="+mn-lt"/>
                <a:cs typeface="+mn-lt"/>
              </a:rPr>
              <a:t> and </a:t>
            </a:r>
            <a:r>
              <a:rPr lang="en-US" altLang="pt-BR" sz="2500" err="1">
                <a:ea typeface="+mn-lt"/>
                <a:cs typeface="+mn-lt"/>
              </a:rPr>
              <a:t>softwares</a:t>
            </a:r>
            <a:r>
              <a:rPr lang="en-US" altLang="pt-BR" sz="2500">
                <a:ea typeface="+mn-lt"/>
                <a:cs typeface="+mn-lt"/>
              </a:rPr>
              <a:t>. </a:t>
            </a:r>
            <a:r>
              <a:rPr lang="pt" sz="2500">
                <a:ea typeface="+mn-lt"/>
                <a:cs typeface="+mn-lt"/>
              </a:rPr>
              <a:t>Se o preço dos computadores aumenta, as pessoas compram menos computadores e, portanto, menos software. A curva de demanda de software se desloca para a esquerda. </a:t>
            </a:r>
            <a:endParaRPr lang="en-US" altLang="pt-BR" sz="2500">
              <a:cs typeface="Arial"/>
            </a:endParaRPr>
          </a:p>
          <a:p>
            <a:pPr marL="290195" indent="-290195">
              <a:spcBef>
                <a:spcPct val="50000"/>
              </a:spcBef>
            </a:pPr>
            <a:r>
              <a:rPr lang="pt" sz="2500">
                <a:ea typeface="+mn-lt"/>
                <a:cs typeface="+mn-lt"/>
              </a:rPr>
              <a:t>Outros exemplos: mensalidades da faculdade e livros didáticos, ovos e bacon.</a:t>
            </a:r>
          </a:p>
        </p:txBody>
      </p:sp>
      <p:sp>
        <p:nvSpPr>
          <p:cNvPr id="68611" name="Rectangle 3">
            <a:extLst>
              <a:ext uri="{FF2B5EF4-FFF2-40B4-BE49-F238E27FC236}">
                <a16:creationId xmlns:a16="http://schemas.microsoft.com/office/drawing/2014/main" id="{96C8000E-E9EE-4577-8D72-BD43207EAC89}"/>
              </a:ext>
            </a:extLst>
          </p:cNvPr>
          <p:cNvSpPr>
            <a:spLocks noGrp="1" noChangeArrowheads="1"/>
          </p:cNvSpPr>
          <p:nvPr>
            <p:ph type="title" idx="4294967295"/>
          </p:nvPr>
        </p:nvSpPr>
        <p:spPr>
          <a:xfrm>
            <a:off x="457200" y="300038"/>
            <a:ext cx="8337550" cy="1087437"/>
          </a:xfrm>
          <a:noFill/>
        </p:spPr>
        <p:txBody>
          <a:bodyPr/>
          <a:lstStyle/>
          <a:p>
            <a:pPr algn="l">
              <a:tabLst>
                <a:tab pos="5197475" algn="l"/>
              </a:tabLst>
            </a:pPr>
            <a:r>
              <a:rPr lang="en-US" altLang="pt-BR" sz="3400" err="1"/>
              <a:t>Deslocamento</a:t>
            </a:r>
            <a:r>
              <a:rPr lang="en-US" altLang="pt-BR" sz="3400"/>
              <a:t> da </a:t>
            </a:r>
            <a:r>
              <a:rPr lang="en-US" altLang="pt-BR" sz="3400" err="1"/>
              <a:t>curva</a:t>
            </a:r>
            <a:r>
              <a:rPr lang="en-US" altLang="pt-BR" sz="3400"/>
              <a:t> D: </a:t>
            </a:r>
            <a:r>
              <a:rPr lang="en-US" altLang="pt-BR" sz="3400" err="1">
                <a:solidFill>
                  <a:srgbClr val="008080"/>
                </a:solidFill>
              </a:rPr>
              <a:t>preços</a:t>
            </a:r>
            <a:r>
              <a:rPr lang="en-US" altLang="pt-BR" sz="3400">
                <a:solidFill>
                  <a:srgbClr val="008080"/>
                </a:solidFill>
              </a:rPr>
              <a:t> de bens </a:t>
            </a:r>
            <a:r>
              <a:rPr lang="en-US" altLang="pt-BR" sz="3400" err="1">
                <a:solidFill>
                  <a:srgbClr val="008080"/>
                </a:solidFill>
              </a:rPr>
              <a:t>relacionados</a:t>
            </a:r>
          </a:p>
        </p:txBody>
      </p:sp>
      <p:sp>
        <p:nvSpPr>
          <p:cNvPr id="68612" name="FlagCount" hidden="1">
            <a:hlinkClick r:id="rId3" action="ppaction://hlinkfile"/>
            <a:extLst>
              <a:ext uri="{FF2B5EF4-FFF2-40B4-BE49-F238E27FC236}">
                <a16:creationId xmlns:a16="http://schemas.microsoft.com/office/drawing/2014/main" id="{27A07474-B2D3-C197-053D-2E62CE9F9F65}"/>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33B9846B-7D29-2461-03ED-FE9E67760EB9}"/>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B9FE9A08-04A0-6592-30B0-C655F75C9770}"/>
              </a:ext>
            </a:extLst>
          </p:cNvPr>
          <p:cNvSpPr>
            <a:spLocks noGrp="1"/>
          </p:cNvSpPr>
          <p:nvPr>
            <p:ph type="sldNum" sz="quarter" idx="11"/>
          </p:nvPr>
        </p:nvSpPr>
        <p:spPr/>
        <p:txBody>
          <a:bodyPr/>
          <a:lstStyle/>
          <a:p>
            <a:fld id="{E5B3FF11-B856-401F-9C0D-156A48F43578}" type="slidenum">
              <a:rPr lang="en-US" altLang="pt-BR"/>
              <a:pPr/>
              <a:t>14</a:t>
            </a:fld>
            <a:endParaRPr lang="en-US" altLang="pt-BR"/>
          </a:p>
        </p:txBody>
      </p:sp>
      <p:sp>
        <p:nvSpPr>
          <p:cNvPr id="70658" name="Rectangle 2">
            <a:extLst>
              <a:ext uri="{FF2B5EF4-FFF2-40B4-BE49-F238E27FC236}">
                <a16:creationId xmlns:a16="http://schemas.microsoft.com/office/drawing/2014/main" id="{ECFB0964-E3BA-27EE-E281-0FAC481AC031}"/>
              </a:ext>
            </a:extLst>
          </p:cNvPr>
          <p:cNvSpPr>
            <a:spLocks noGrp="1" noChangeArrowheads="1"/>
          </p:cNvSpPr>
          <p:nvPr>
            <p:ph type="body" idx="4294967295"/>
          </p:nvPr>
        </p:nvSpPr>
        <p:spPr>
          <a:xfrm>
            <a:off x="412750" y="1117600"/>
            <a:ext cx="8274050" cy="4806950"/>
          </a:xfrm>
        </p:spPr>
        <p:txBody>
          <a:bodyPr/>
          <a:lstStyle/>
          <a:p>
            <a:pPr marL="290195" indent="-290195" algn="just">
              <a:spcBef>
                <a:spcPct val="55000"/>
              </a:spcBef>
            </a:pPr>
            <a:r>
              <a:rPr lang="pt" sz="2700">
                <a:ea typeface="+mn-lt"/>
                <a:cs typeface="+mn-lt"/>
              </a:rPr>
              <a:t>Qualquer coisa que cause uma mudança nos gostos </a:t>
            </a:r>
            <a:r>
              <a:rPr lang="pt" sz="2700" i="1">
                <a:ea typeface="+mn-lt"/>
                <a:cs typeface="+mn-lt"/>
              </a:rPr>
              <a:t>em direção</a:t>
            </a:r>
            <a:r>
              <a:rPr lang="pt" sz="2700">
                <a:ea typeface="+mn-lt"/>
                <a:cs typeface="+mn-lt"/>
              </a:rPr>
              <a:t> a um bem aumentará a demanda por esse bem e deslocará sua curva </a:t>
            </a:r>
            <a:r>
              <a:rPr lang="pt" sz="2700" b="1">
                <a:ea typeface="+mn-lt"/>
                <a:cs typeface="+mn-lt"/>
              </a:rPr>
              <a:t>D</a:t>
            </a:r>
            <a:r>
              <a:rPr lang="pt" sz="2700">
                <a:ea typeface="+mn-lt"/>
                <a:cs typeface="+mn-lt"/>
              </a:rPr>
              <a:t> para a direita.</a:t>
            </a:r>
            <a:endParaRPr lang="pt">
              <a:ea typeface="+mn-lt"/>
              <a:cs typeface="+mn-lt"/>
            </a:endParaRPr>
          </a:p>
          <a:p>
            <a:pPr marL="290195" indent="-290195" algn="just">
              <a:spcBef>
                <a:spcPct val="55000"/>
              </a:spcBef>
            </a:pPr>
            <a:r>
              <a:rPr lang="en-US" altLang="pt-BR" sz="2700" err="1"/>
              <a:t>Exemplo</a:t>
            </a:r>
            <a:r>
              <a:rPr lang="en-US" altLang="pt-BR" sz="2700"/>
              <a:t>: a</a:t>
            </a:r>
            <a:r>
              <a:rPr lang="pt" sz="2700">
                <a:ea typeface="+mn-lt"/>
                <a:cs typeface="+mn-lt"/>
              </a:rPr>
              <a:t> dieta Atkins tornou-se popular nos anos 90, provocou um aumento na demanda por ovos, deslocou a curva de demanda de ovos para a direita.</a:t>
            </a:r>
            <a:endParaRPr lang="en-US" altLang="pt-BR" sz="2700">
              <a:ea typeface="+mn-lt"/>
              <a:cs typeface="+mn-lt"/>
            </a:endParaRPr>
          </a:p>
        </p:txBody>
      </p:sp>
      <p:sp>
        <p:nvSpPr>
          <p:cNvPr id="70659" name="Rectangle 3">
            <a:extLst>
              <a:ext uri="{FF2B5EF4-FFF2-40B4-BE49-F238E27FC236}">
                <a16:creationId xmlns:a16="http://schemas.microsoft.com/office/drawing/2014/main" id="{BF8FCD12-8CFD-ED46-1F8D-6E911C8426C6}"/>
              </a:ext>
            </a:extLst>
          </p:cNvPr>
          <p:cNvSpPr>
            <a:spLocks noGrp="1" noChangeArrowheads="1"/>
          </p:cNvSpPr>
          <p:nvPr>
            <p:ph type="title" idx="4294967295"/>
          </p:nvPr>
        </p:nvSpPr>
        <p:spPr>
          <a:noFill/>
        </p:spPr>
        <p:txBody>
          <a:bodyPr/>
          <a:lstStyle/>
          <a:p>
            <a:pPr algn="l"/>
            <a:r>
              <a:rPr lang="en-US" altLang="pt-BR" sz="3400" err="1"/>
              <a:t>Deslocamento</a:t>
            </a:r>
            <a:r>
              <a:rPr lang="en-US" altLang="pt-BR" sz="3400"/>
              <a:t> da </a:t>
            </a:r>
            <a:r>
              <a:rPr lang="en-US" altLang="pt-BR" sz="3400" err="1"/>
              <a:t>curva</a:t>
            </a:r>
            <a:r>
              <a:rPr lang="en-US" altLang="pt-BR" sz="3400"/>
              <a:t> D:  </a:t>
            </a:r>
            <a:r>
              <a:rPr lang="en-US" altLang="pt-BR" sz="3400" err="1">
                <a:solidFill>
                  <a:srgbClr val="008080"/>
                </a:solidFill>
              </a:rPr>
              <a:t>gostos</a:t>
            </a:r>
          </a:p>
        </p:txBody>
      </p:sp>
      <p:sp>
        <p:nvSpPr>
          <p:cNvPr id="70660" name="FlagCount" hidden="1">
            <a:hlinkClick r:id="rId3" action="ppaction://hlinkfile"/>
            <a:extLst>
              <a:ext uri="{FF2B5EF4-FFF2-40B4-BE49-F238E27FC236}">
                <a16:creationId xmlns:a16="http://schemas.microsoft.com/office/drawing/2014/main" id="{212FCF28-2C2E-7A34-1201-1EC0E9229890}"/>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17F15E83-AB37-B51E-E522-666B770EBCE8}"/>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7659F7D5-66B8-40BD-5E86-05C382C5AF96}"/>
              </a:ext>
            </a:extLst>
          </p:cNvPr>
          <p:cNvSpPr>
            <a:spLocks noGrp="1"/>
          </p:cNvSpPr>
          <p:nvPr>
            <p:ph type="sldNum" sz="quarter" idx="11"/>
          </p:nvPr>
        </p:nvSpPr>
        <p:spPr/>
        <p:txBody>
          <a:bodyPr/>
          <a:lstStyle/>
          <a:p>
            <a:fld id="{68EC3FE9-B205-4D76-8475-9BDC6A8C44A5}" type="slidenum">
              <a:rPr lang="en-US" altLang="pt-BR"/>
              <a:pPr/>
              <a:t>15</a:t>
            </a:fld>
            <a:endParaRPr lang="en-US" altLang="pt-BR"/>
          </a:p>
        </p:txBody>
      </p:sp>
      <p:sp>
        <p:nvSpPr>
          <p:cNvPr id="72706" name="Rectangle 2">
            <a:extLst>
              <a:ext uri="{FF2B5EF4-FFF2-40B4-BE49-F238E27FC236}">
                <a16:creationId xmlns:a16="http://schemas.microsoft.com/office/drawing/2014/main" id="{5CABE09B-77B9-8931-D9F7-8E9FA5274246}"/>
              </a:ext>
            </a:extLst>
          </p:cNvPr>
          <p:cNvSpPr>
            <a:spLocks noGrp="1" noChangeArrowheads="1"/>
          </p:cNvSpPr>
          <p:nvPr>
            <p:ph type="body" idx="4294967295"/>
          </p:nvPr>
        </p:nvSpPr>
        <p:spPr>
          <a:xfrm>
            <a:off x="430213" y="1020763"/>
            <a:ext cx="8208962" cy="4884737"/>
          </a:xfrm>
        </p:spPr>
        <p:txBody>
          <a:bodyPr/>
          <a:lstStyle/>
          <a:p>
            <a:pPr marL="290195" indent="-290195">
              <a:spcBef>
                <a:spcPct val="65000"/>
              </a:spcBef>
            </a:pPr>
            <a:r>
              <a:rPr lang="en-US" altLang="pt-BR" err="1"/>
              <a:t>Expectativas</a:t>
            </a:r>
            <a:r>
              <a:rPr lang="en-US" altLang="pt-BR"/>
              <a:t> </a:t>
            </a:r>
            <a:r>
              <a:rPr lang="en-US" altLang="pt-BR" err="1"/>
              <a:t>afetam</a:t>
            </a:r>
            <a:r>
              <a:rPr lang="en-US" altLang="pt-BR"/>
              <a:t> as </a:t>
            </a:r>
            <a:r>
              <a:rPr lang="en-US" altLang="pt-BR" err="1"/>
              <a:t>decisões</a:t>
            </a:r>
            <a:r>
              <a:rPr lang="en-US" altLang="pt-BR"/>
              <a:t> de </a:t>
            </a:r>
            <a:r>
              <a:rPr lang="en-US" altLang="pt-BR" err="1"/>
              <a:t>compra</a:t>
            </a:r>
            <a:r>
              <a:rPr lang="en-US" altLang="pt-BR"/>
              <a:t> dos </a:t>
            </a:r>
            <a:r>
              <a:rPr lang="en-US" altLang="pt-BR" err="1"/>
              <a:t>consumidores</a:t>
            </a:r>
            <a:r>
              <a:rPr lang="en-US" altLang="pt-BR"/>
              <a:t>.</a:t>
            </a:r>
            <a:endParaRPr lang="pt-BR">
              <a:cs typeface="Arial"/>
            </a:endParaRPr>
          </a:p>
          <a:p>
            <a:pPr marL="290195" indent="-290195">
              <a:spcBef>
                <a:spcPct val="40000"/>
              </a:spcBef>
            </a:pPr>
            <a:r>
              <a:rPr lang="en-US" altLang="pt-BR" err="1"/>
              <a:t>Exemplos</a:t>
            </a:r>
            <a:r>
              <a:rPr lang="en-US" altLang="pt-BR"/>
              <a:t>:  </a:t>
            </a:r>
            <a:endParaRPr lang="en-US" altLang="pt-BR">
              <a:cs typeface="Arial"/>
            </a:endParaRPr>
          </a:p>
          <a:p>
            <a:pPr lvl="1" algn="just">
              <a:lnSpc>
                <a:spcPct val="105000"/>
              </a:lnSpc>
              <a:spcBef>
                <a:spcPct val="35000"/>
              </a:spcBef>
            </a:pPr>
            <a:r>
              <a:rPr lang="pt" sz="2800">
                <a:ea typeface="+mn-lt"/>
                <a:cs typeface="+mn-lt"/>
              </a:rPr>
              <a:t>Se as pessoas esperam que sua renda aumente, sua demanda por refeições em restaurantes caros pode aumentar agora.</a:t>
            </a:r>
          </a:p>
          <a:p>
            <a:pPr lvl="1" algn="just">
              <a:lnSpc>
                <a:spcPct val="105000"/>
              </a:lnSpc>
              <a:spcBef>
                <a:spcPct val="35000"/>
              </a:spcBef>
            </a:pPr>
            <a:r>
              <a:rPr lang="pt" sz="2800">
                <a:ea typeface="+mn-lt"/>
                <a:cs typeface="+mn-lt"/>
              </a:rPr>
              <a:t>Se a economia piorar e as pessoas se preocuparem com sua futura segurança no emprego, a demanda por automóveis novos poderá cair agora.</a:t>
            </a:r>
          </a:p>
        </p:txBody>
      </p:sp>
      <p:sp>
        <p:nvSpPr>
          <p:cNvPr id="72707" name="Rectangle 3">
            <a:extLst>
              <a:ext uri="{FF2B5EF4-FFF2-40B4-BE49-F238E27FC236}">
                <a16:creationId xmlns:a16="http://schemas.microsoft.com/office/drawing/2014/main" id="{FF059FF5-3B5F-20E7-AC01-2E75CBD384DC}"/>
              </a:ext>
            </a:extLst>
          </p:cNvPr>
          <p:cNvSpPr>
            <a:spLocks noGrp="1" noChangeArrowheads="1"/>
          </p:cNvSpPr>
          <p:nvPr>
            <p:ph type="title" idx="4294967295"/>
          </p:nvPr>
        </p:nvSpPr>
        <p:spPr>
          <a:noFill/>
        </p:spPr>
        <p:txBody>
          <a:bodyPr/>
          <a:lstStyle/>
          <a:p>
            <a:pPr algn="l"/>
            <a:r>
              <a:rPr lang="en-US" altLang="pt-BR" sz="3400"/>
              <a:t>Deslocamento da </a:t>
            </a:r>
            <a:r>
              <a:rPr lang="en-US" altLang="pt-BR" sz="3400" err="1"/>
              <a:t>curva</a:t>
            </a:r>
            <a:r>
              <a:rPr lang="en-US" altLang="pt-BR" sz="3400"/>
              <a:t> D: </a:t>
            </a:r>
            <a:r>
              <a:rPr lang="en-US" altLang="pt-BR" sz="3400">
                <a:solidFill>
                  <a:srgbClr val="008080"/>
                </a:solidFill>
              </a:rPr>
              <a:t> </a:t>
            </a:r>
            <a:r>
              <a:rPr lang="en-US" altLang="pt-BR" sz="3400" err="1">
                <a:solidFill>
                  <a:srgbClr val="008080"/>
                </a:solidFill>
              </a:rPr>
              <a:t>expectativas</a:t>
            </a:r>
          </a:p>
        </p:txBody>
      </p:sp>
      <p:sp>
        <p:nvSpPr>
          <p:cNvPr id="72708" name="FlagCount" hidden="1">
            <a:hlinkClick r:id="rId3" action="ppaction://hlinkfile"/>
            <a:extLst>
              <a:ext uri="{FF2B5EF4-FFF2-40B4-BE49-F238E27FC236}">
                <a16:creationId xmlns:a16="http://schemas.microsoft.com/office/drawing/2014/main" id="{C8FDFA18-062E-11CC-628A-07825A8E78CD}"/>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ço Reservado para Rodapé 1">
            <a:extLst>
              <a:ext uri="{FF2B5EF4-FFF2-40B4-BE49-F238E27FC236}">
                <a16:creationId xmlns:a16="http://schemas.microsoft.com/office/drawing/2014/main" id="{D73DEA04-C40A-E277-4AD5-0FA694F417C3}"/>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9" name="Espaço Reservado para Número de Slide 2">
            <a:extLst>
              <a:ext uri="{FF2B5EF4-FFF2-40B4-BE49-F238E27FC236}">
                <a16:creationId xmlns:a16="http://schemas.microsoft.com/office/drawing/2014/main" id="{9EC306F8-BF4D-7AD0-E316-D79F47CD9A66}"/>
              </a:ext>
            </a:extLst>
          </p:cNvPr>
          <p:cNvSpPr>
            <a:spLocks noGrp="1"/>
          </p:cNvSpPr>
          <p:nvPr>
            <p:ph type="sldNum" sz="quarter" idx="11"/>
          </p:nvPr>
        </p:nvSpPr>
        <p:spPr/>
        <p:txBody>
          <a:bodyPr/>
          <a:lstStyle/>
          <a:p>
            <a:fld id="{F3D43C92-A531-4FF5-AB29-CA41514CF64F}" type="slidenum">
              <a:rPr lang="en-US" altLang="pt-BR"/>
              <a:pPr/>
              <a:t>16</a:t>
            </a:fld>
            <a:endParaRPr lang="en-US" altLang="pt-BR"/>
          </a:p>
        </p:txBody>
      </p:sp>
      <p:sp>
        <p:nvSpPr>
          <p:cNvPr id="74754" name="Rectangle 2">
            <a:extLst>
              <a:ext uri="{FF2B5EF4-FFF2-40B4-BE49-F238E27FC236}">
                <a16:creationId xmlns:a16="http://schemas.microsoft.com/office/drawing/2014/main" id="{D69663EA-0247-AE82-F6DF-179E082FA17C}"/>
              </a:ext>
            </a:extLst>
          </p:cNvPr>
          <p:cNvSpPr>
            <a:spLocks noChangeArrowheads="1"/>
          </p:cNvSpPr>
          <p:nvPr/>
        </p:nvSpPr>
        <p:spPr bwMode="auto">
          <a:xfrm>
            <a:off x="666750" y="987425"/>
            <a:ext cx="7359650" cy="5283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755" name="Rectangle 3">
            <a:extLst>
              <a:ext uri="{FF2B5EF4-FFF2-40B4-BE49-F238E27FC236}">
                <a16:creationId xmlns:a16="http://schemas.microsoft.com/office/drawing/2014/main" id="{C4FFDB3D-68EF-D461-9198-8A59EF5C463E}"/>
              </a:ext>
            </a:extLst>
          </p:cNvPr>
          <p:cNvSpPr>
            <a:spLocks noGrp="1" noChangeArrowheads="1"/>
          </p:cNvSpPr>
          <p:nvPr>
            <p:ph type="title" idx="4294967295"/>
          </p:nvPr>
        </p:nvSpPr>
        <p:spPr>
          <a:xfrm>
            <a:off x="185738" y="254000"/>
            <a:ext cx="8709025" cy="635000"/>
          </a:xfrm>
        </p:spPr>
        <p:txBody>
          <a:bodyPr/>
          <a:lstStyle/>
          <a:p>
            <a:r>
              <a:rPr lang="en-US" altLang="pt-BR" sz="2900" err="1"/>
              <a:t>Resumo</a:t>
            </a:r>
            <a:r>
              <a:rPr lang="en-US" altLang="pt-BR" sz="2900"/>
              <a:t>:  </a:t>
            </a:r>
            <a:r>
              <a:rPr lang="en-US" altLang="pt-BR" sz="2900" err="1"/>
              <a:t>variáveis</a:t>
            </a:r>
            <a:r>
              <a:rPr lang="en-US" altLang="pt-BR" sz="2900"/>
              <a:t> que </a:t>
            </a:r>
            <a:r>
              <a:rPr lang="en-US" altLang="pt-BR" sz="2900" err="1"/>
              <a:t>influenciam</a:t>
            </a:r>
            <a:r>
              <a:rPr lang="en-US" altLang="pt-BR" sz="2900"/>
              <a:t> </a:t>
            </a:r>
            <a:r>
              <a:rPr lang="en-US" altLang="pt-BR" sz="2900" err="1"/>
              <a:t>compradores</a:t>
            </a:r>
          </a:p>
        </p:txBody>
      </p:sp>
      <p:sp>
        <p:nvSpPr>
          <p:cNvPr id="74756" name="Rectangle 4">
            <a:extLst>
              <a:ext uri="{FF2B5EF4-FFF2-40B4-BE49-F238E27FC236}">
                <a16:creationId xmlns:a16="http://schemas.microsoft.com/office/drawing/2014/main" id="{BD917B09-0DEA-379B-22B9-830C87C1343C}"/>
              </a:ext>
            </a:extLst>
          </p:cNvPr>
          <p:cNvSpPr>
            <a:spLocks noGrp="1" noChangeArrowheads="1"/>
          </p:cNvSpPr>
          <p:nvPr>
            <p:ph type="body" idx="4294967295"/>
          </p:nvPr>
        </p:nvSpPr>
        <p:spPr>
          <a:xfrm>
            <a:off x="661988" y="1023938"/>
            <a:ext cx="7726362" cy="534987"/>
          </a:xfrm>
        </p:spPr>
        <p:txBody>
          <a:bodyPr/>
          <a:lstStyle/>
          <a:p>
            <a:pPr marL="0" indent="0">
              <a:buNone/>
              <a:tabLst>
                <a:tab pos="2684463" algn="l"/>
              </a:tabLst>
            </a:pPr>
            <a:r>
              <a:rPr lang="en-US" altLang="pt-BR" sz="2700" b="1"/>
              <a:t>Variável	Uma mudança… </a:t>
            </a:r>
          </a:p>
        </p:txBody>
      </p:sp>
      <p:sp>
        <p:nvSpPr>
          <p:cNvPr id="87045" name="Rectangle 5">
            <a:extLst>
              <a:ext uri="{FF2B5EF4-FFF2-40B4-BE49-F238E27FC236}">
                <a16:creationId xmlns:a16="http://schemas.microsoft.com/office/drawing/2014/main" id="{62D2DA69-0B31-DFD4-0380-4BB50AE4E8B7}"/>
              </a:ext>
            </a:extLst>
          </p:cNvPr>
          <p:cNvSpPr>
            <a:spLocks noChangeArrowheads="1"/>
          </p:cNvSpPr>
          <p:nvPr/>
        </p:nvSpPr>
        <p:spPr bwMode="auto">
          <a:xfrm>
            <a:off x="863600" y="1711325"/>
            <a:ext cx="7142163"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tabLst>
                <a:tab pos="2684463" algn="l"/>
              </a:tabLst>
              <a:defRPr>
                <a:solidFill>
                  <a:schemeClr val="tx1"/>
                </a:solidFill>
                <a:latin typeface="Arial" panose="020B0604020202020204" pitchFamily="34" charset="0"/>
              </a:defRPr>
            </a:lvl1pPr>
            <a:lvl2pPr marL="742950" indent="-285750">
              <a:tabLst>
                <a:tab pos="2684463" algn="l"/>
              </a:tabLst>
              <a:defRPr>
                <a:solidFill>
                  <a:schemeClr val="tx1"/>
                </a:solidFill>
                <a:latin typeface="Arial" panose="020B0604020202020204" pitchFamily="34" charset="0"/>
              </a:defRPr>
            </a:lvl2pPr>
            <a:lvl3pPr marL="1143000" indent="-228600">
              <a:tabLst>
                <a:tab pos="2684463" algn="l"/>
              </a:tabLst>
              <a:defRPr>
                <a:solidFill>
                  <a:schemeClr val="tx1"/>
                </a:solidFill>
                <a:latin typeface="Arial" panose="020B0604020202020204" pitchFamily="34" charset="0"/>
              </a:defRPr>
            </a:lvl3pPr>
            <a:lvl4pPr marL="1600200" indent="-228600">
              <a:tabLst>
                <a:tab pos="2684463" algn="l"/>
              </a:tabLst>
              <a:defRPr>
                <a:solidFill>
                  <a:schemeClr val="tx1"/>
                </a:solidFill>
                <a:latin typeface="Arial" panose="020B0604020202020204" pitchFamily="34" charset="0"/>
              </a:defRPr>
            </a:lvl4pPr>
            <a:lvl5pPr marL="2057400" indent="-228600">
              <a:tabLst>
                <a:tab pos="2684463" algn="l"/>
              </a:tabLst>
              <a:defRPr>
                <a:solidFill>
                  <a:schemeClr val="tx1"/>
                </a:solidFill>
                <a:latin typeface="Arial" panose="020B0604020202020204" pitchFamily="34" charset="0"/>
              </a:defRPr>
            </a:lvl5pPr>
            <a:lvl6pPr marL="2514600" indent="-228600" fontAlgn="base">
              <a:spcBef>
                <a:spcPct val="0"/>
              </a:spcBef>
              <a:spcAft>
                <a:spcPct val="0"/>
              </a:spcAft>
              <a:tabLst>
                <a:tab pos="2684463" algn="l"/>
              </a:tabLst>
              <a:defRPr>
                <a:solidFill>
                  <a:schemeClr val="tx1"/>
                </a:solidFill>
                <a:latin typeface="Arial" panose="020B0604020202020204" pitchFamily="34" charset="0"/>
              </a:defRPr>
            </a:lvl6pPr>
            <a:lvl7pPr marL="2971800" indent="-228600" fontAlgn="base">
              <a:spcBef>
                <a:spcPct val="0"/>
              </a:spcBef>
              <a:spcAft>
                <a:spcPct val="0"/>
              </a:spcAft>
              <a:tabLst>
                <a:tab pos="2684463" algn="l"/>
              </a:tabLst>
              <a:defRPr>
                <a:solidFill>
                  <a:schemeClr val="tx1"/>
                </a:solidFill>
                <a:latin typeface="Arial" panose="020B0604020202020204" pitchFamily="34" charset="0"/>
              </a:defRPr>
            </a:lvl7pPr>
            <a:lvl8pPr marL="3429000" indent="-228600" fontAlgn="base">
              <a:spcBef>
                <a:spcPct val="0"/>
              </a:spcBef>
              <a:spcAft>
                <a:spcPct val="0"/>
              </a:spcAft>
              <a:tabLst>
                <a:tab pos="2684463" algn="l"/>
              </a:tabLst>
              <a:defRPr>
                <a:solidFill>
                  <a:schemeClr val="tx1"/>
                </a:solidFill>
                <a:latin typeface="Arial" panose="020B0604020202020204" pitchFamily="34" charset="0"/>
              </a:defRPr>
            </a:lvl8pPr>
            <a:lvl9pPr marL="3886200" indent="-228600" fontAlgn="base">
              <a:spcBef>
                <a:spcPct val="0"/>
              </a:spcBef>
              <a:spcAft>
                <a:spcPct val="0"/>
              </a:spcAft>
              <a:tabLst>
                <a:tab pos="2684463" algn="l"/>
              </a:tabLst>
              <a:defRPr>
                <a:solidFill>
                  <a:schemeClr val="tx1"/>
                </a:solidFill>
                <a:latin typeface="Arial" panose="020B0604020202020204" pitchFamily="34" charset="0"/>
              </a:defRPr>
            </a:lvl9pPr>
          </a:lstStyle>
          <a:p>
            <a:pPr>
              <a:spcBef>
                <a:spcPct val="50000"/>
              </a:spcBef>
              <a:buClr>
                <a:srgbClr val="00B85C"/>
              </a:buClr>
              <a:buSzPct val="120000"/>
            </a:pPr>
            <a:r>
              <a:rPr lang="en-US" altLang="pt-BR" sz="2700" err="1">
                <a:latin typeface="Arial"/>
                <a:cs typeface="Arial"/>
              </a:rPr>
              <a:t>Preço</a:t>
            </a:r>
            <a:r>
              <a:rPr lang="en-US" altLang="pt-BR" sz="2700">
                <a:latin typeface="Arial"/>
                <a:cs typeface="Arial"/>
              </a:rPr>
              <a:t>	…causa um </a:t>
            </a:r>
            <a:r>
              <a:rPr lang="en-US" altLang="pt-BR" sz="2700" err="1">
                <a:latin typeface="Arial"/>
                <a:cs typeface="Arial"/>
              </a:rPr>
              <a:t>movimento</a:t>
            </a:r>
            <a:r>
              <a:rPr lang="en-US" altLang="pt-BR" sz="2700">
                <a:latin typeface="Arial"/>
                <a:cs typeface="Arial"/>
              </a:rPr>
              <a:t> </a:t>
            </a:r>
            <a:br>
              <a:rPr lang="en-US" altLang="pt-BR" sz="2700">
                <a:cs typeface="Arial" panose="020B0604020202020204" pitchFamily="34" charset="0"/>
              </a:rPr>
            </a:br>
            <a:r>
              <a:rPr lang="en-US" altLang="pt-BR" sz="2700">
                <a:latin typeface="Arial"/>
                <a:cs typeface="Arial"/>
              </a:rPr>
              <a:t>	    </a:t>
            </a:r>
            <a:r>
              <a:rPr lang="en-US" altLang="pt-BR" sz="2700" err="1">
                <a:latin typeface="Arial"/>
                <a:cs typeface="Arial"/>
              </a:rPr>
              <a:t>ao</a:t>
            </a:r>
            <a:r>
              <a:rPr lang="en-US" altLang="pt-BR" sz="2700">
                <a:latin typeface="Arial"/>
                <a:cs typeface="Arial"/>
              </a:rPr>
              <a:t> </a:t>
            </a:r>
            <a:r>
              <a:rPr lang="en-US" altLang="pt-BR" sz="2700" err="1">
                <a:latin typeface="Arial"/>
                <a:cs typeface="Arial"/>
              </a:rPr>
              <a:t>longo</a:t>
            </a:r>
            <a:r>
              <a:rPr lang="en-US" altLang="pt-BR" sz="2700">
                <a:latin typeface="Arial"/>
                <a:cs typeface="Arial"/>
              </a:rPr>
              <a:t> da </a:t>
            </a:r>
            <a:r>
              <a:rPr lang="en-US" altLang="pt-BR" sz="2700" err="1">
                <a:latin typeface="Arial"/>
                <a:cs typeface="Arial"/>
              </a:rPr>
              <a:t>curva</a:t>
            </a:r>
            <a:r>
              <a:rPr lang="en-US" altLang="pt-BR" sz="2700">
                <a:latin typeface="Arial"/>
                <a:cs typeface="Arial"/>
              </a:rPr>
              <a:t> </a:t>
            </a:r>
            <a:r>
              <a:rPr lang="en-US" altLang="pt-BR" sz="2700" b="1" i="1">
                <a:latin typeface="Arial"/>
                <a:cs typeface="Arial"/>
              </a:rPr>
              <a:t>D</a:t>
            </a:r>
            <a:endParaRPr lang="en-US" altLang="pt-BR" sz="2700">
              <a:latin typeface="Arial"/>
              <a:cs typeface="Arial"/>
            </a:endParaRPr>
          </a:p>
          <a:p>
            <a:pPr>
              <a:spcBef>
                <a:spcPct val="50000"/>
              </a:spcBef>
              <a:buClr>
                <a:srgbClr val="00B85C"/>
              </a:buClr>
              <a:buSzPct val="120000"/>
            </a:pPr>
            <a:r>
              <a:rPr lang="en-US" altLang="pt-BR" sz="2700" err="1">
                <a:latin typeface="Arial"/>
                <a:cs typeface="Arial"/>
              </a:rPr>
              <a:t>Núm</a:t>
            </a:r>
            <a:r>
              <a:rPr lang="en-US" altLang="pt-BR" sz="2700">
                <a:latin typeface="Arial"/>
                <a:cs typeface="Arial"/>
              </a:rPr>
              <a:t>. de </a:t>
            </a:r>
            <a:r>
              <a:rPr lang="en-US" altLang="pt-BR" sz="2700" err="1">
                <a:latin typeface="Arial"/>
                <a:cs typeface="Arial"/>
              </a:rPr>
              <a:t>compradores</a:t>
            </a:r>
            <a:r>
              <a:rPr lang="en-US" altLang="pt-BR" sz="2700">
                <a:latin typeface="Arial"/>
                <a:cs typeface="Arial"/>
              </a:rPr>
              <a:t>	…</a:t>
            </a:r>
            <a:r>
              <a:rPr lang="en-US" altLang="pt-BR" sz="2700" err="1">
                <a:latin typeface="Arial"/>
                <a:cs typeface="Arial"/>
              </a:rPr>
              <a:t>desloca</a:t>
            </a:r>
            <a:r>
              <a:rPr lang="en-US" altLang="pt-BR" sz="2700">
                <a:latin typeface="Arial"/>
                <a:cs typeface="Arial"/>
              </a:rPr>
              <a:t> a </a:t>
            </a:r>
            <a:r>
              <a:rPr lang="en-US" altLang="pt-BR" sz="2700" err="1">
                <a:latin typeface="Arial"/>
                <a:cs typeface="Arial"/>
              </a:rPr>
              <a:t>curva</a:t>
            </a:r>
            <a:r>
              <a:rPr lang="en-US" altLang="pt-BR" sz="2700">
                <a:latin typeface="Arial"/>
                <a:cs typeface="Arial"/>
              </a:rPr>
              <a:t> </a:t>
            </a:r>
            <a:r>
              <a:rPr lang="en-US" altLang="pt-BR" sz="2700" b="1" i="1">
                <a:latin typeface="Arial"/>
                <a:cs typeface="Arial"/>
              </a:rPr>
              <a:t>D</a:t>
            </a:r>
            <a:endParaRPr lang="en-US" altLang="pt-BR" sz="2700">
              <a:latin typeface="Arial"/>
              <a:cs typeface="Arial"/>
            </a:endParaRPr>
          </a:p>
          <a:p>
            <a:pPr>
              <a:spcBef>
                <a:spcPct val="50000"/>
              </a:spcBef>
              <a:buClr>
                <a:srgbClr val="00B85C"/>
              </a:buClr>
              <a:buSzPct val="120000"/>
            </a:pPr>
            <a:r>
              <a:rPr lang="en-US" altLang="pt-BR" sz="2700">
                <a:latin typeface="Arial"/>
                <a:cs typeface="Arial"/>
              </a:rPr>
              <a:t>Renda                          …</a:t>
            </a:r>
            <a:r>
              <a:rPr lang="en-US" sz="2700" err="1">
                <a:latin typeface="Arial"/>
                <a:cs typeface="Arial"/>
              </a:rPr>
              <a:t>desloca</a:t>
            </a:r>
            <a:r>
              <a:rPr lang="en-US" sz="2700">
                <a:latin typeface="Arial"/>
                <a:cs typeface="Arial"/>
              </a:rPr>
              <a:t> a </a:t>
            </a:r>
            <a:r>
              <a:rPr lang="en-US" sz="2700" err="1">
                <a:latin typeface="Arial"/>
                <a:cs typeface="Arial"/>
              </a:rPr>
              <a:t>curva</a:t>
            </a:r>
            <a:r>
              <a:rPr lang="en-US" sz="2700">
                <a:latin typeface="Arial"/>
                <a:cs typeface="Arial"/>
              </a:rPr>
              <a:t> </a:t>
            </a:r>
            <a:r>
              <a:rPr lang="en-US" sz="2700" b="1" i="1">
                <a:latin typeface="Arial"/>
                <a:cs typeface="Arial"/>
              </a:rPr>
              <a:t>D</a:t>
            </a:r>
          </a:p>
          <a:p>
            <a:pPr>
              <a:spcBef>
                <a:spcPct val="50000"/>
              </a:spcBef>
              <a:buClr>
                <a:srgbClr val="00B85C"/>
              </a:buClr>
              <a:buSzPct val="120000"/>
            </a:pPr>
            <a:r>
              <a:rPr lang="en-US" altLang="pt-BR" sz="2700" err="1">
                <a:latin typeface="Arial"/>
                <a:cs typeface="Arial"/>
              </a:rPr>
              <a:t>Preço</a:t>
            </a:r>
            <a:r>
              <a:rPr lang="en-US" altLang="pt-BR" sz="2700">
                <a:latin typeface="Arial"/>
                <a:cs typeface="Arial"/>
              </a:rPr>
              <a:t> de bens </a:t>
            </a:r>
            <a:r>
              <a:rPr lang="en-US" altLang="pt-BR" sz="2700" err="1">
                <a:latin typeface="Arial"/>
                <a:cs typeface="Arial"/>
              </a:rPr>
              <a:t>relac</a:t>
            </a:r>
            <a:r>
              <a:rPr lang="en-US" altLang="pt-BR" sz="2700">
                <a:latin typeface="Arial"/>
                <a:cs typeface="Arial"/>
              </a:rPr>
              <a:t>.	…</a:t>
            </a:r>
            <a:r>
              <a:rPr lang="en-US" sz="2700" err="1">
                <a:latin typeface="Arial"/>
                <a:cs typeface="Arial"/>
              </a:rPr>
              <a:t>desloca</a:t>
            </a:r>
            <a:r>
              <a:rPr lang="en-US" sz="2700">
                <a:latin typeface="Arial"/>
                <a:cs typeface="Arial"/>
              </a:rPr>
              <a:t> a </a:t>
            </a:r>
            <a:r>
              <a:rPr lang="en-US" sz="2700" err="1">
                <a:latin typeface="Arial"/>
                <a:cs typeface="Arial"/>
              </a:rPr>
              <a:t>curva</a:t>
            </a:r>
            <a:r>
              <a:rPr lang="en-US" sz="2700">
                <a:latin typeface="Arial"/>
                <a:cs typeface="Arial"/>
              </a:rPr>
              <a:t> </a:t>
            </a:r>
            <a:r>
              <a:rPr lang="en-US" sz="2700" b="1" i="1">
                <a:latin typeface="Arial"/>
                <a:cs typeface="Arial"/>
              </a:rPr>
              <a:t>D</a:t>
            </a:r>
          </a:p>
          <a:p>
            <a:pPr>
              <a:spcBef>
                <a:spcPct val="50000"/>
              </a:spcBef>
              <a:buClr>
                <a:srgbClr val="00B85C"/>
              </a:buClr>
              <a:buSzPct val="120000"/>
            </a:pPr>
            <a:r>
              <a:rPr lang="en-US" altLang="pt-BR" sz="2700" err="1">
                <a:latin typeface="Arial"/>
                <a:cs typeface="Arial"/>
              </a:rPr>
              <a:t>Gostos</a:t>
            </a:r>
            <a:r>
              <a:rPr lang="en-US" altLang="pt-BR" sz="2700">
                <a:latin typeface="Arial"/>
                <a:cs typeface="Arial"/>
              </a:rPr>
              <a:t>	…</a:t>
            </a:r>
            <a:r>
              <a:rPr lang="en-US" sz="2700" err="1">
                <a:latin typeface="Arial"/>
                <a:cs typeface="Arial"/>
              </a:rPr>
              <a:t>deslocam</a:t>
            </a:r>
            <a:r>
              <a:rPr lang="en-US" sz="2700">
                <a:latin typeface="Arial"/>
                <a:cs typeface="Arial"/>
              </a:rPr>
              <a:t> a </a:t>
            </a:r>
            <a:r>
              <a:rPr lang="en-US" sz="2700" err="1">
                <a:latin typeface="Arial"/>
                <a:cs typeface="Arial"/>
              </a:rPr>
              <a:t>curva</a:t>
            </a:r>
            <a:r>
              <a:rPr lang="en-US" sz="2700">
                <a:latin typeface="Arial"/>
                <a:cs typeface="Arial"/>
              </a:rPr>
              <a:t> </a:t>
            </a:r>
            <a:r>
              <a:rPr lang="en-US" sz="2700" b="1" i="1">
                <a:latin typeface="Arial"/>
                <a:cs typeface="Arial"/>
              </a:rPr>
              <a:t>D</a:t>
            </a:r>
          </a:p>
          <a:p>
            <a:pPr>
              <a:spcBef>
                <a:spcPct val="50000"/>
              </a:spcBef>
              <a:buClr>
                <a:srgbClr val="00B85C"/>
              </a:buClr>
              <a:buSzPct val="120000"/>
            </a:pPr>
            <a:r>
              <a:rPr lang="en-US" altLang="pt-BR" sz="2700" err="1">
                <a:latin typeface="Arial"/>
                <a:cs typeface="Arial"/>
              </a:rPr>
              <a:t>Expectativas</a:t>
            </a:r>
            <a:r>
              <a:rPr lang="en-US" altLang="pt-BR" sz="2700">
                <a:latin typeface="Arial"/>
                <a:cs typeface="Arial"/>
              </a:rPr>
              <a:t>	…</a:t>
            </a:r>
            <a:r>
              <a:rPr lang="en-US" sz="2700" err="1">
                <a:latin typeface="Arial"/>
                <a:cs typeface="Arial"/>
              </a:rPr>
              <a:t>deslocam</a:t>
            </a:r>
            <a:r>
              <a:rPr lang="en-US" sz="2700">
                <a:latin typeface="Arial"/>
                <a:cs typeface="Arial"/>
              </a:rPr>
              <a:t> a </a:t>
            </a:r>
            <a:r>
              <a:rPr lang="en-US" sz="2700" err="1">
                <a:latin typeface="Arial"/>
                <a:cs typeface="Arial"/>
              </a:rPr>
              <a:t>curva</a:t>
            </a:r>
            <a:r>
              <a:rPr lang="en-US" sz="2700">
                <a:latin typeface="Arial"/>
                <a:cs typeface="Arial"/>
              </a:rPr>
              <a:t> </a:t>
            </a:r>
            <a:r>
              <a:rPr lang="en-US" sz="2700" b="1" i="1">
                <a:latin typeface="Arial"/>
                <a:cs typeface="Arial"/>
              </a:rPr>
              <a:t>D</a:t>
            </a:r>
          </a:p>
        </p:txBody>
      </p:sp>
      <p:sp>
        <p:nvSpPr>
          <p:cNvPr id="74758" name="Line 6">
            <a:extLst>
              <a:ext uri="{FF2B5EF4-FFF2-40B4-BE49-F238E27FC236}">
                <a16:creationId xmlns:a16="http://schemas.microsoft.com/office/drawing/2014/main" id="{717F3CD2-C7CD-C147-A798-CBEB77F16E5F}"/>
              </a:ext>
            </a:extLst>
          </p:cNvPr>
          <p:cNvSpPr>
            <a:spLocks noChangeShapeType="1"/>
          </p:cNvSpPr>
          <p:nvPr/>
        </p:nvSpPr>
        <p:spPr bwMode="auto">
          <a:xfrm>
            <a:off x="850900" y="1624013"/>
            <a:ext cx="6981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4759" name="FlagCount" hidden="1">
            <a:hlinkClick r:id="rId3" action="ppaction://hlinkfile"/>
            <a:extLst>
              <a:ext uri="{FF2B5EF4-FFF2-40B4-BE49-F238E27FC236}">
                <a16:creationId xmlns:a16="http://schemas.microsoft.com/office/drawing/2014/main" id="{C79C552F-AE8E-9AD3-C87B-E8FFD1633393}"/>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Effect transition="in" filter="wipe(left)">
                                      <p:cBhvr>
                                        <p:cTn id="7" dur="500"/>
                                        <p:tgtEl>
                                          <p:spTgt spid="870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45">
                                            <p:txEl>
                                              <p:pRg st="1" end="1"/>
                                            </p:txEl>
                                          </p:spTgt>
                                        </p:tgtEl>
                                        <p:attrNameLst>
                                          <p:attrName>style.visibility</p:attrName>
                                        </p:attrNameLst>
                                      </p:cBhvr>
                                      <p:to>
                                        <p:strVal val="visible"/>
                                      </p:to>
                                    </p:set>
                                    <p:animEffect transition="in" filter="wipe(left)">
                                      <p:cBhvr>
                                        <p:cTn id="12" dur="500"/>
                                        <p:tgtEl>
                                          <p:spTgt spid="870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45">
                                            <p:txEl>
                                              <p:pRg st="2" end="2"/>
                                            </p:txEl>
                                          </p:spTgt>
                                        </p:tgtEl>
                                        <p:attrNameLst>
                                          <p:attrName>style.visibility</p:attrName>
                                        </p:attrNameLst>
                                      </p:cBhvr>
                                      <p:to>
                                        <p:strVal val="visible"/>
                                      </p:to>
                                    </p:set>
                                    <p:animEffect transition="in" filter="wipe(left)">
                                      <p:cBhvr>
                                        <p:cTn id="17" dur="500"/>
                                        <p:tgtEl>
                                          <p:spTgt spid="870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45">
                                            <p:txEl>
                                              <p:pRg st="3" end="3"/>
                                            </p:txEl>
                                          </p:spTgt>
                                        </p:tgtEl>
                                        <p:attrNameLst>
                                          <p:attrName>style.visibility</p:attrName>
                                        </p:attrNameLst>
                                      </p:cBhvr>
                                      <p:to>
                                        <p:strVal val="visible"/>
                                      </p:to>
                                    </p:set>
                                    <p:animEffect transition="in" filter="wipe(left)">
                                      <p:cBhvr>
                                        <p:cTn id="22" dur="500"/>
                                        <p:tgtEl>
                                          <p:spTgt spid="870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45">
                                            <p:txEl>
                                              <p:pRg st="4" end="4"/>
                                            </p:txEl>
                                          </p:spTgt>
                                        </p:tgtEl>
                                        <p:attrNameLst>
                                          <p:attrName>style.visibility</p:attrName>
                                        </p:attrNameLst>
                                      </p:cBhvr>
                                      <p:to>
                                        <p:strVal val="visible"/>
                                      </p:to>
                                    </p:set>
                                    <p:animEffect transition="in" filter="wipe(left)">
                                      <p:cBhvr>
                                        <p:cTn id="27" dur="500"/>
                                        <p:tgtEl>
                                          <p:spTgt spid="8704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7045">
                                            <p:txEl>
                                              <p:pRg st="5" end="5"/>
                                            </p:txEl>
                                          </p:spTgt>
                                        </p:tgtEl>
                                        <p:attrNameLst>
                                          <p:attrName>style.visibility</p:attrName>
                                        </p:attrNameLst>
                                      </p:cBhvr>
                                      <p:to>
                                        <p:strVal val="visible"/>
                                      </p:to>
                                    </p:set>
                                    <p:animEffect transition="in" filter="wipe(left)">
                                      <p:cBhvr>
                                        <p:cTn id="32" dur="500"/>
                                        <p:tgtEl>
                                          <p:spTgt spid="870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DBD94ED-0760-0539-1336-8FB7B95B8FFE}"/>
              </a:ext>
            </a:extLst>
          </p:cNvPr>
          <p:cNvSpPr>
            <a:spLocks noGrp="1" noChangeArrowheads="1"/>
          </p:cNvSpPr>
          <p:nvPr>
            <p:ph type="body" idx="1"/>
          </p:nvPr>
        </p:nvSpPr>
        <p:spPr>
          <a:xfrm>
            <a:off x="625475" y="2933700"/>
            <a:ext cx="4005263" cy="3157538"/>
          </a:xfrm>
        </p:spPr>
        <p:txBody>
          <a:bodyPr/>
          <a:lstStyle/>
          <a:p>
            <a:pPr marL="517525" indent="-517525">
              <a:buSzPct val="115000"/>
              <a:buNone/>
            </a:pPr>
            <a:r>
              <a:rPr lang="en-US" altLang="pt-BR" sz="2600" b="1">
                <a:solidFill>
                  <a:srgbClr val="339966"/>
                </a:solidFill>
              </a:rPr>
              <a:t>A.	</a:t>
            </a:r>
            <a:r>
              <a:rPr lang="en-US" altLang="pt-BR" sz="2700" err="1"/>
              <a:t>Preço</a:t>
            </a:r>
            <a:r>
              <a:rPr lang="en-US" altLang="pt-BR" sz="2700"/>
              <a:t> de iPods </a:t>
            </a:r>
            <a:r>
              <a:rPr lang="en-US" altLang="pt-BR" sz="2700" err="1"/>
              <a:t>cai</a:t>
            </a:r>
            <a:endParaRPr lang="en-US" altLang="pt-BR" sz="2700">
              <a:cs typeface="Arial"/>
            </a:endParaRPr>
          </a:p>
          <a:p>
            <a:pPr marL="517525" indent="-517525">
              <a:buSzPct val="115000"/>
              <a:buNone/>
            </a:pPr>
            <a:r>
              <a:rPr lang="en-US" altLang="pt-BR" sz="2600" b="1">
                <a:solidFill>
                  <a:srgbClr val="339966"/>
                </a:solidFill>
              </a:rPr>
              <a:t>B.	</a:t>
            </a:r>
            <a:r>
              <a:rPr lang="en-US" altLang="pt-BR" sz="2700" err="1">
                <a:solidFill>
                  <a:srgbClr val="000000"/>
                </a:solidFill>
              </a:rPr>
              <a:t>Preço</a:t>
            </a:r>
            <a:r>
              <a:rPr lang="en-US" altLang="pt-BR" sz="2700"/>
              <a:t> de downloads de </a:t>
            </a:r>
            <a:r>
              <a:rPr lang="en-US" altLang="pt-BR" sz="2700" err="1"/>
              <a:t>músicas</a:t>
            </a:r>
            <a:r>
              <a:rPr lang="en-US" altLang="pt-BR" sz="2700"/>
              <a:t> </a:t>
            </a:r>
            <a:r>
              <a:rPr lang="en-US" altLang="pt-BR" sz="2700" err="1"/>
              <a:t>cai</a:t>
            </a:r>
            <a:endParaRPr lang="en-US" altLang="pt-BR" sz="2700" err="1">
              <a:cs typeface="Arial"/>
            </a:endParaRPr>
          </a:p>
          <a:p>
            <a:pPr marL="517525" indent="-517525">
              <a:buSzPct val="115000"/>
              <a:buNone/>
            </a:pPr>
            <a:r>
              <a:rPr lang="en-US" altLang="pt-BR" sz="2600" b="1">
                <a:solidFill>
                  <a:srgbClr val="339966"/>
                </a:solidFill>
              </a:rPr>
              <a:t>C.	</a:t>
            </a:r>
            <a:r>
              <a:rPr lang="en-US" sz="2600" err="1">
                <a:ea typeface="+mn-lt"/>
                <a:cs typeface="+mn-lt"/>
              </a:rPr>
              <a:t>Preço</a:t>
            </a:r>
            <a:r>
              <a:rPr lang="en-US" sz="2600"/>
              <a:t> de CDs </a:t>
            </a:r>
            <a:r>
              <a:rPr lang="en-US" sz="2600" err="1"/>
              <a:t>cai</a:t>
            </a:r>
            <a:endParaRPr lang="en-US" sz="2600">
              <a:cs typeface="Arial"/>
            </a:endParaRPr>
          </a:p>
        </p:txBody>
      </p:sp>
      <p:sp>
        <p:nvSpPr>
          <p:cNvPr id="176131" name="Rectangle 8">
            <a:extLst>
              <a:ext uri="{FF2B5EF4-FFF2-40B4-BE49-F238E27FC236}">
                <a16:creationId xmlns:a16="http://schemas.microsoft.com/office/drawing/2014/main" id="{DDEF5D8F-CD69-D2C2-D3C8-4206B19D1792}"/>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F7E160A7-2EDC-E555-DBBD-B5FEAD8ACB38}"/>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1</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panose="020B0604030504040204" pitchFamily="34" charset="0"/>
                <a:cs typeface="Arial" panose="020B0604020202020204" pitchFamily="34" charset="0"/>
              </a:rPr>
            </a:br>
            <a:r>
              <a:rPr lang="en-US" altLang="pt-BR" sz="3600" err="1">
                <a:solidFill>
                  <a:srgbClr val="339966"/>
                </a:solidFill>
                <a:effectLst>
                  <a:outerShdw blurRad="38100" dist="38100" dir="2700000" algn="tl">
                    <a:srgbClr val="C0C0C0"/>
                  </a:outerShdw>
                </a:effectLst>
                <a:cs typeface="Arial"/>
              </a:rPr>
              <a:t>Curva</a:t>
            </a:r>
            <a:r>
              <a:rPr lang="en-US" altLang="pt-BR" sz="3600">
                <a:solidFill>
                  <a:srgbClr val="339966"/>
                </a:solidFill>
                <a:effectLst>
                  <a:outerShdw blurRad="38100" dist="38100" dir="2700000" algn="tl">
                    <a:srgbClr val="C0C0C0"/>
                  </a:outerShdw>
                </a:effectLst>
                <a:cs typeface="Arial"/>
              </a:rPr>
              <a:t> de </a:t>
            </a:r>
            <a:r>
              <a:rPr lang="en-US" altLang="pt-BR" sz="3600" err="1">
                <a:solidFill>
                  <a:srgbClr val="339966"/>
                </a:solidFill>
                <a:effectLst>
                  <a:outerShdw blurRad="38100" dist="38100" dir="2700000" algn="tl">
                    <a:srgbClr val="C0C0C0"/>
                  </a:outerShdw>
                </a:effectLst>
                <a:cs typeface="Arial"/>
              </a:rPr>
              <a:t>demanda</a:t>
            </a:r>
          </a:p>
        </p:txBody>
      </p:sp>
      <p:grpSp>
        <p:nvGrpSpPr>
          <p:cNvPr id="176133" name="Group 11">
            <a:extLst>
              <a:ext uri="{FF2B5EF4-FFF2-40B4-BE49-F238E27FC236}">
                <a16:creationId xmlns:a16="http://schemas.microsoft.com/office/drawing/2014/main" id="{D8C27DE7-8DEE-7739-FC29-74E5E94812B1}"/>
              </a:ext>
            </a:extLst>
          </p:cNvPr>
          <p:cNvGrpSpPr>
            <a:grpSpLocks/>
          </p:cNvGrpSpPr>
          <p:nvPr/>
        </p:nvGrpSpPr>
        <p:grpSpPr bwMode="auto">
          <a:xfrm>
            <a:off x="593725" y="290513"/>
            <a:ext cx="8210550" cy="1049337"/>
            <a:chOff x="374" y="183"/>
            <a:chExt cx="5000" cy="661"/>
          </a:xfrm>
        </p:grpSpPr>
        <p:sp>
          <p:nvSpPr>
            <p:cNvPr id="176134" name="Line 9">
              <a:extLst>
                <a:ext uri="{FF2B5EF4-FFF2-40B4-BE49-F238E27FC236}">
                  <a16:creationId xmlns:a16="http://schemas.microsoft.com/office/drawing/2014/main" id="{448780CD-2149-03F4-6E6F-1FD504C9DB42}"/>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6135" name="Line 10">
              <a:extLst>
                <a:ext uri="{FF2B5EF4-FFF2-40B4-BE49-F238E27FC236}">
                  <a16:creationId xmlns:a16="http://schemas.microsoft.com/office/drawing/2014/main" id="{DFFF689A-D291-95AF-3AAB-C29E19335200}"/>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6136" name="Rectangle 8">
            <a:extLst>
              <a:ext uri="{FF2B5EF4-FFF2-40B4-BE49-F238E27FC236}">
                <a16:creationId xmlns:a16="http://schemas.microsoft.com/office/drawing/2014/main" id="{57626488-59E3-8034-F564-2144C3C7F6A8}"/>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BBAF331B-207B-4715-8A2A-899EF94D61FB}" type="slidenum">
              <a:rPr lang="en-US" altLang="pt-BR" sz="1700" dirty="0">
                <a:solidFill>
                  <a:srgbClr val="777777"/>
                </a:solidFill>
                <a:latin typeface="Tahoma" panose="020B0604030504040204" pitchFamily="34" charset="0"/>
              </a:rPr>
              <a:pPr algn="r"/>
              <a:t>17</a:t>
            </a:fld>
            <a:endParaRPr lang="en-US" altLang="pt-BR" sz="1700">
              <a:solidFill>
                <a:srgbClr val="777777"/>
              </a:solidFill>
              <a:latin typeface="Tahoma" panose="020B0604030504040204" pitchFamily="34" charset="0"/>
            </a:endParaRPr>
          </a:p>
        </p:txBody>
      </p:sp>
      <p:sp>
        <p:nvSpPr>
          <p:cNvPr id="176137" name="Rectangle 7">
            <a:extLst>
              <a:ext uri="{FF2B5EF4-FFF2-40B4-BE49-F238E27FC236}">
                <a16:creationId xmlns:a16="http://schemas.microsoft.com/office/drawing/2014/main" id="{E0F81856-0FFD-BB8D-1841-FE100BC6150A}"/>
              </a:ext>
            </a:extLst>
          </p:cNvPr>
          <p:cNvSpPr>
            <a:spLocks noChangeArrowheads="1"/>
          </p:cNvSpPr>
          <p:nvPr/>
        </p:nvSpPr>
        <p:spPr bwMode="auto">
          <a:xfrm>
            <a:off x="626718" y="1381125"/>
            <a:ext cx="8179469"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60000"/>
              </a:spcBef>
            </a:pPr>
            <a:r>
              <a:rPr lang="pt" sz="2700">
                <a:latin typeface="Arial"/>
                <a:cs typeface="Arial"/>
              </a:rPr>
              <a:t>Desenhe uma curva de demanda para downloads de música. O que acontece com ela em cada um dos seguintes cenários? Por quê?</a:t>
            </a:r>
            <a:endParaRPr lang="pt">
              <a:latin typeface="Arial"/>
              <a:cs typeface="Arial"/>
            </a:endParaRPr>
          </a:p>
        </p:txBody>
      </p:sp>
      <p:pic>
        <p:nvPicPr>
          <p:cNvPr id="176140" name="Picture 12">
            <a:extLst>
              <a:ext uri="{FF2B5EF4-FFF2-40B4-BE49-F238E27FC236}">
                <a16:creationId xmlns:a16="http://schemas.microsoft.com/office/drawing/2014/main" id="{8D4EC5DE-0465-A6D5-D206-8E15E5BE2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95" r="11397"/>
          <a:stretch>
            <a:fillRect/>
          </a:stretch>
        </p:blipFill>
        <p:spPr bwMode="auto">
          <a:xfrm>
            <a:off x="5803269" y="2866891"/>
            <a:ext cx="2290667" cy="37434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77155" name="Rectangle 8">
            <a:extLst>
              <a:ext uri="{FF2B5EF4-FFF2-40B4-BE49-F238E27FC236}">
                <a16:creationId xmlns:a16="http://schemas.microsoft.com/office/drawing/2014/main" id="{12B332A3-2B47-53CA-8481-49F6C4A9C61F}"/>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604B0971-C350-538F-93F6-59039178FE8F}"/>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1</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3600">
                <a:solidFill>
                  <a:srgbClr val="339966"/>
                </a:solidFill>
                <a:effectLst>
                  <a:outerShdw blurRad="38100" dist="38100" dir="2700000" algn="tl">
                    <a:srgbClr val="C0C0C0"/>
                  </a:outerShdw>
                </a:effectLst>
                <a:cs typeface="Arial"/>
              </a:rPr>
              <a:t>A.  </a:t>
            </a:r>
            <a:r>
              <a:rPr lang="en-US" altLang="pt-BR" sz="3600" err="1">
                <a:solidFill>
                  <a:srgbClr val="339966"/>
                </a:solidFill>
                <a:effectLst>
                  <a:outerShdw blurRad="38100" dist="38100" dir="2700000" algn="tl">
                    <a:srgbClr val="C0C0C0"/>
                  </a:outerShdw>
                </a:effectLst>
                <a:cs typeface="Arial"/>
              </a:rPr>
              <a:t>Preço</a:t>
            </a:r>
            <a:r>
              <a:rPr lang="en-US" altLang="pt-BR" sz="3600">
                <a:solidFill>
                  <a:srgbClr val="339966"/>
                </a:solidFill>
                <a:effectLst>
                  <a:outerShdw blurRad="38100" dist="38100" dir="2700000" algn="tl">
                    <a:srgbClr val="C0C0C0"/>
                  </a:outerShdw>
                </a:effectLst>
                <a:cs typeface="Arial"/>
              </a:rPr>
              <a:t> de iPods </a:t>
            </a:r>
            <a:r>
              <a:rPr lang="en-US" altLang="pt-BR" sz="3600" err="1">
                <a:solidFill>
                  <a:srgbClr val="339966"/>
                </a:solidFill>
                <a:effectLst>
                  <a:outerShdw blurRad="38100" dist="38100" dir="2700000" algn="tl">
                    <a:srgbClr val="C0C0C0"/>
                  </a:outerShdw>
                </a:effectLst>
                <a:cs typeface="Arial"/>
              </a:rPr>
              <a:t>cai</a:t>
            </a:r>
          </a:p>
        </p:txBody>
      </p:sp>
      <p:grpSp>
        <p:nvGrpSpPr>
          <p:cNvPr id="177157" name="Group 11">
            <a:extLst>
              <a:ext uri="{FF2B5EF4-FFF2-40B4-BE49-F238E27FC236}">
                <a16:creationId xmlns:a16="http://schemas.microsoft.com/office/drawing/2014/main" id="{031DA5F6-A614-F9A0-1DC8-F7AB23312C3E}"/>
              </a:ext>
            </a:extLst>
          </p:cNvPr>
          <p:cNvGrpSpPr>
            <a:grpSpLocks/>
          </p:cNvGrpSpPr>
          <p:nvPr/>
        </p:nvGrpSpPr>
        <p:grpSpPr bwMode="auto">
          <a:xfrm>
            <a:off x="593725" y="290513"/>
            <a:ext cx="8210550" cy="1049337"/>
            <a:chOff x="374" y="183"/>
            <a:chExt cx="5000" cy="661"/>
          </a:xfrm>
        </p:grpSpPr>
        <p:sp>
          <p:nvSpPr>
            <p:cNvPr id="177158" name="Line 9">
              <a:extLst>
                <a:ext uri="{FF2B5EF4-FFF2-40B4-BE49-F238E27FC236}">
                  <a16:creationId xmlns:a16="http://schemas.microsoft.com/office/drawing/2014/main" id="{9E4DDC8E-190F-8D95-C4B8-04AA7034F3A3}"/>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7159" name="Line 10">
              <a:extLst>
                <a:ext uri="{FF2B5EF4-FFF2-40B4-BE49-F238E27FC236}">
                  <a16:creationId xmlns:a16="http://schemas.microsoft.com/office/drawing/2014/main" id="{B3F2BAEE-48D0-A31F-1DA9-EF8725A1B15B}"/>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7160" name="Rectangle 8">
            <a:extLst>
              <a:ext uri="{FF2B5EF4-FFF2-40B4-BE49-F238E27FC236}">
                <a16:creationId xmlns:a16="http://schemas.microsoft.com/office/drawing/2014/main" id="{E3D71827-8140-EF99-14F8-9A25F75505A2}"/>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D596967-0350-4321-B005-C897DE2B2A16}" type="slidenum">
              <a:rPr lang="en-US" altLang="pt-BR" sz="1700" dirty="0">
                <a:solidFill>
                  <a:srgbClr val="777777"/>
                </a:solidFill>
                <a:latin typeface="Tahoma" panose="020B0604030504040204" pitchFamily="34" charset="0"/>
              </a:rPr>
              <a:pPr algn="r"/>
              <a:t>18</a:t>
            </a:fld>
            <a:endParaRPr lang="en-US" altLang="pt-BR" sz="1700">
              <a:solidFill>
                <a:srgbClr val="777777"/>
              </a:solidFill>
              <a:latin typeface="Tahoma" panose="020B0604030504040204" pitchFamily="34" charset="0"/>
            </a:endParaRPr>
          </a:p>
        </p:txBody>
      </p:sp>
      <p:grpSp>
        <p:nvGrpSpPr>
          <p:cNvPr id="3" name="Group 8">
            <a:extLst>
              <a:ext uri="{FF2B5EF4-FFF2-40B4-BE49-F238E27FC236}">
                <a16:creationId xmlns:a16="http://schemas.microsoft.com/office/drawing/2014/main" id="{A2678DF5-1DA6-62E3-DDD4-AEA5FD837C08}"/>
              </a:ext>
            </a:extLst>
          </p:cNvPr>
          <p:cNvGrpSpPr>
            <a:grpSpLocks/>
          </p:cNvGrpSpPr>
          <p:nvPr/>
        </p:nvGrpSpPr>
        <p:grpSpPr bwMode="auto">
          <a:xfrm>
            <a:off x="2951163" y="3543300"/>
            <a:ext cx="1254125" cy="2365375"/>
            <a:chOff x="1859" y="2232"/>
            <a:chExt cx="790" cy="1490"/>
          </a:xfrm>
        </p:grpSpPr>
        <p:grpSp>
          <p:nvGrpSpPr>
            <p:cNvPr id="177163" name="Group 9">
              <a:extLst>
                <a:ext uri="{FF2B5EF4-FFF2-40B4-BE49-F238E27FC236}">
                  <a16:creationId xmlns:a16="http://schemas.microsoft.com/office/drawing/2014/main" id="{2E46BFA3-A7C8-238A-828D-5369CD82502F}"/>
                </a:ext>
              </a:extLst>
            </p:cNvPr>
            <p:cNvGrpSpPr>
              <a:grpSpLocks/>
            </p:cNvGrpSpPr>
            <p:nvPr/>
          </p:nvGrpSpPr>
          <p:grpSpPr bwMode="auto">
            <a:xfrm>
              <a:off x="1859" y="2232"/>
              <a:ext cx="599" cy="1243"/>
              <a:chOff x="357" y="2450"/>
              <a:chExt cx="795" cy="646"/>
            </a:xfrm>
          </p:grpSpPr>
          <p:sp>
            <p:nvSpPr>
              <p:cNvPr id="177164" name="Line 10">
                <a:extLst>
                  <a:ext uri="{FF2B5EF4-FFF2-40B4-BE49-F238E27FC236}">
                    <a16:creationId xmlns:a16="http://schemas.microsoft.com/office/drawing/2014/main" id="{2AB6E647-0251-EC93-7E2C-57FD9ECFF4A5}"/>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77165" name="Line 11">
                <a:extLst>
                  <a:ext uri="{FF2B5EF4-FFF2-40B4-BE49-F238E27FC236}">
                    <a16:creationId xmlns:a16="http://schemas.microsoft.com/office/drawing/2014/main" id="{2CB1EFD2-7089-8F74-C2F5-C8AF9BD50904}"/>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7166" name="Text Box 12">
              <a:extLst>
                <a:ext uri="{FF2B5EF4-FFF2-40B4-BE49-F238E27FC236}">
                  <a16:creationId xmlns:a16="http://schemas.microsoft.com/office/drawing/2014/main" id="{7A9BC18E-02B2-BA9F-7691-C2A3ABD3C006}"/>
                </a:ext>
              </a:extLst>
            </p:cNvPr>
            <p:cNvSpPr txBox="1">
              <a:spLocks noChangeArrowheads="1"/>
            </p:cNvSpPr>
            <p:nvPr/>
          </p:nvSpPr>
          <p:spPr bwMode="auto">
            <a:xfrm>
              <a:off x="2269" y="3453"/>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2</a:t>
              </a:r>
            </a:p>
          </p:txBody>
        </p:sp>
      </p:grpSp>
      <p:grpSp>
        <p:nvGrpSpPr>
          <p:cNvPr id="5" name="Group 13">
            <a:extLst>
              <a:ext uri="{FF2B5EF4-FFF2-40B4-BE49-F238E27FC236}">
                <a16:creationId xmlns:a16="http://schemas.microsoft.com/office/drawing/2014/main" id="{06248487-DC59-61EB-FC35-EBC1DB8B0065}"/>
              </a:ext>
            </a:extLst>
          </p:cNvPr>
          <p:cNvGrpSpPr>
            <a:grpSpLocks/>
          </p:cNvGrpSpPr>
          <p:nvPr/>
        </p:nvGrpSpPr>
        <p:grpSpPr bwMode="auto">
          <a:xfrm>
            <a:off x="142875" y="1546225"/>
            <a:ext cx="6386513" cy="4725988"/>
            <a:chOff x="90" y="974"/>
            <a:chExt cx="4023" cy="2977"/>
          </a:xfrm>
        </p:grpSpPr>
        <p:grpSp>
          <p:nvGrpSpPr>
            <p:cNvPr id="177168" name="Group 14">
              <a:extLst>
                <a:ext uri="{FF2B5EF4-FFF2-40B4-BE49-F238E27FC236}">
                  <a16:creationId xmlns:a16="http://schemas.microsoft.com/office/drawing/2014/main" id="{5948D0EE-09A8-BB09-A052-AE7F87577BF1}"/>
                </a:ext>
              </a:extLst>
            </p:cNvPr>
            <p:cNvGrpSpPr>
              <a:grpSpLocks/>
            </p:cNvGrpSpPr>
            <p:nvPr/>
          </p:nvGrpSpPr>
          <p:grpSpPr bwMode="auto">
            <a:xfrm>
              <a:off x="1023" y="1097"/>
              <a:ext cx="2970" cy="2378"/>
              <a:chOff x="2602" y="1083"/>
              <a:chExt cx="3055" cy="2115"/>
            </a:xfrm>
          </p:grpSpPr>
          <p:sp>
            <p:nvSpPr>
              <p:cNvPr id="177169" name="Line 15">
                <a:extLst>
                  <a:ext uri="{FF2B5EF4-FFF2-40B4-BE49-F238E27FC236}">
                    <a16:creationId xmlns:a16="http://schemas.microsoft.com/office/drawing/2014/main" id="{E1C12E71-720B-94D2-DB02-A2B14B5A94B5}"/>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7170" name="Line 16">
                <a:extLst>
                  <a:ext uri="{FF2B5EF4-FFF2-40B4-BE49-F238E27FC236}">
                    <a16:creationId xmlns:a16="http://schemas.microsoft.com/office/drawing/2014/main" id="{5BDB5D0A-542B-4950-6EA0-5D17F976954F}"/>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7171" name="Text Box 17">
              <a:extLst>
                <a:ext uri="{FF2B5EF4-FFF2-40B4-BE49-F238E27FC236}">
                  <a16:creationId xmlns:a16="http://schemas.microsoft.com/office/drawing/2014/main" id="{3B6E8707-59DC-4C55-E970-E0D1CC073902}"/>
                </a:ext>
              </a:extLst>
            </p:cNvPr>
            <p:cNvSpPr txBox="1">
              <a:spLocks noChangeArrowheads="1"/>
            </p:cNvSpPr>
            <p:nvPr/>
          </p:nvSpPr>
          <p:spPr bwMode="auto">
            <a:xfrm>
              <a:off x="90" y="974"/>
              <a:ext cx="89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000" err="1">
                  <a:latin typeface="Arial"/>
                  <a:cs typeface="Arial"/>
                </a:rPr>
                <a:t>Preço</a:t>
              </a:r>
              <a:r>
                <a:rPr lang="en-US" altLang="pt-BR" sz="2000">
                  <a:latin typeface="Arial"/>
                  <a:cs typeface="Arial"/>
                </a:rPr>
                <a:t> de downloads de </a:t>
              </a:r>
              <a:r>
                <a:rPr lang="en-US" altLang="pt-BR" sz="2000" err="1">
                  <a:latin typeface="Arial"/>
                  <a:cs typeface="Arial"/>
                </a:rPr>
                <a:t>música</a:t>
              </a:r>
              <a:endParaRPr lang="pt-BR" sz="2000" err="1"/>
            </a:p>
          </p:txBody>
        </p:sp>
        <p:sp>
          <p:nvSpPr>
            <p:cNvPr id="177172" name="Text Box 18">
              <a:extLst>
                <a:ext uri="{FF2B5EF4-FFF2-40B4-BE49-F238E27FC236}">
                  <a16:creationId xmlns:a16="http://schemas.microsoft.com/office/drawing/2014/main" id="{3BECCD3A-8214-1BCD-324D-FC08F10D455F}"/>
                </a:ext>
              </a:extLst>
            </p:cNvPr>
            <p:cNvSpPr txBox="1">
              <a:spLocks noChangeArrowheads="1"/>
            </p:cNvSpPr>
            <p:nvPr/>
          </p:nvSpPr>
          <p:spPr bwMode="auto">
            <a:xfrm>
              <a:off x="2453" y="3466"/>
              <a:ext cx="166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err="1">
                  <a:latin typeface="Arial"/>
                  <a:cs typeface="Arial"/>
                </a:rPr>
                <a:t>Quantidade</a:t>
              </a:r>
              <a:r>
                <a:rPr lang="en-US" altLang="pt-BR" sz="2200">
                  <a:latin typeface="Arial"/>
                  <a:cs typeface="Arial"/>
                </a:rPr>
                <a:t> de downloads</a:t>
              </a:r>
              <a:endParaRPr lang="en-US" altLang="pt-BR" sz="2200">
                <a:cs typeface="Arial" panose="020B0604020202020204" pitchFamily="34" charset="0"/>
              </a:endParaRPr>
            </a:p>
          </p:txBody>
        </p:sp>
      </p:grpSp>
      <p:grpSp>
        <p:nvGrpSpPr>
          <p:cNvPr id="7" name="Group 19">
            <a:extLst>
              <a:ext uri="{FF2B5EF4-FFF2-40B4-BE49-F238E27FC236}">
                <a16:creationId xmlns:a16="http://schemas.microsoft.com/office/drawing/2014/main" id="{B8EE21DB-20FA-88FA-4701-E3B38403CA81}"/>
              </a:ext>
            </a:extLst>
          </p:cNvPr>
          <p:cNvGrpSpPr>
            <a:grpSpLocks/>
          </p:cNvGrpSpPr>
          <p:nvPr/>
        </p:nvGrpSpPr>
        <p:grpSpPr bwMode="auto">
          <a:xfrm>
            <a:off x="1806575" y="2136775"/>
            <a:ext cx="2732088" cy="3149600"/>
            <a:chOff x="1138" y="1346"/>
            <a:chExt cx="1721" cy="1984"/>
          </a:xfrm>
        </p:grpSpPr>
        <p:sp>
          <p:nvSpPr>
            <p:cNvPr id="177174" name="Line 20">
              <a:extLst>
                <a:ext uri="{FF2B5EF4-FFF2-40B4-BE49-F238E27FC236}">
                  <a16:creationId xmlns:a16="http://schemas.microsoft.com/office/drawing/2014/main" id="{D7C23970-204C-D206-A6F6-E3554BA32ADE}"/>
                </a:ext>
              </a:extLst>
            </p:cNvPr>
            <p:cNvSpPr>
              <a:spLocks noChangeShapeType="1"/>
            </p:cNvSpPr>
            <p:nvPr/>
          </p:nvSpPr>
          <p:spPr bwMode="auto">
            <a:xfrm>
              <a:off x="1138" y="1346"/>
              <a:ext cx="1412" cy="17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7175" name="Text Box 21">
              <a:extLst>
                <a:ext uri="{FF2B5EF4-FFF2-40B4-BE49-F238E27FC236}">
                  <a16:creationId xmlns:a16="http://schemas.microsoft.com/office/drawing/2014/main" id="{05AD24AC-84F4-A2E8-747A-1C0DEBF77F60}"/>
                </a:ext>
              </a:extLst>
            </p:cNvPr>
            <p:cNvSpPr txBox="1">
              <a:spLocks noChangeArrowheads="1"/>
            </p:cNvSpPr>
            <p:nvPr/>
          </p:nvSpPr>
          <p:spPr bwMode="auto">
            <a:xfrm>
              <a:off x="2479" y="3061"/>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200" b="1" i="1">
                  <a:latin typeface="Tahoma" panose="020B0604030504040204" pitchFamily="34" charset="0"/>
                  <a:cs typeface="Arial" panose="020B0604020202020204" pitchFamily="34" charset="0"/>
                </a:rPr>
                <a:t>D</a:t>
              </a:r>
              <a:r>
                <a:rPr lang="en-US" altLang="pt-BR" sz="2200" b="1" baseline="-25000">
                  <a:latin typeface="Tahoma" panose="020B0604030504040204" pitchFamily="34" charset="0"/>
                  <a:cs typeface="Arial" panose="020B0604020202020204" pitchFamily="34" charset="0"/>
                </a:rPr>
                <a:t>1</a:t>
              </a:r>
            </a:p>
          </p:txBody>
        </p:sp>
      </p:grpSp>
      <p:grpSp>
        <p:nvGrpSpPr>
          <p:cNvPr id="8" name="Group 22">
            <a:extLst>
              <a:ext uri="{FF2B5EF4-FFF2-40B4-BE49-F238E27FC236}">
                <a16:creationId xmlns:a16="http://schemas.microsoft.com/office/drawing/2014/main" id="{94E3C1AF-BAC1-AC34-121C-3482291FCA34}"/>
              </a:ext>
            </a:extLst>
          </p:cNvPr>
          <p:cNvGrpSpPr>
            <a:grpSpLocks/>
          </p:cNvGrpSpPr>
          <p:nvPr/>
        </p:nvGrpSpPr>
        <p:grpSpPr bwMode="auto">
          <a:xfrm>
            <a:off x="2759075" y="2138363"/>
            <a:ext cx="2732088" cy="3092450"/>
            <a:chOff x="1738" y="1347"/>
            <a:chExt cx="1721" cy="1948"/>
          </a:xfrm>
        </p:grpSpPr>
        <p:sp>
          <p:nvSpPr>
            <p:cNvPr id="177177" name="Line 23">
              <a:extLst>
                <a:ext uri="{FF2B5EF4-FFF2-40B4-BE49-F238E27FC236}">
                  <a16:creationId xmlns:a16="http://schemas.microsoft.com/office/drawing/2014/main" id="{174B2785-CAF1-7CAF-6194-B8DA0A17FB61}"/>
                </a:ext>
              </a:extLst>
            </p:cNvPr>
            <p:cNvSpPr>
              <a:spLocks noChangeShapeType="1"/>
            </p:cNvSpPr>
            <p:nvPr/>
          </p:nvSpPr>
          <p:spPr bwMode="auto">
            <a:xfrm>
              <a:off x="1738" y="1347"/>
              <a:ext cx="1412" cy="1756"/>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7178" name="Text Box 24">
              <a:extLst>
                <a:ext uri="{FF2B5EF4-FFF2-40B4-BE49-F238E27FC236}">
                  <a16:creationId xmlns:a16="http://schemas.microsoft.com/office/drawing/2014/main" id="{7FBC0AF4-36A9-FC06-5B51-813D70A7B0FB}"/>
                </a:ext>
              </a:extLst>
            </p:cNvPr>
            <p:cNvSpPr txBox="1">
              <a:spLocks noChangeArrowheads="1"/>
            </p:cNvSpPr>
            <p:nvPr/>
          </p:nvSpPr>
          <p:spPr bwMode="auto">
            <a:xfrm>
              <a:off x="3079" y="3026"/>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200" b="1" i="1">
                  <a:solidFill>
                    <a:srgbClr val="006600"/>
                  </a:solidFill>
                  <a:latin typeface="Tahoma" panose="020B0604030504040204" pitchFamily="34" charset="0"/>
                  <a:cs typeface="Arial" panose="020B0604020202020204" pitchFamily="34" charset="0"/>
                </a:rPr>
                <a:t>D</a:t>
              </a:r>
              <a:r>
                <a:rPr lang="en-US" altLang="pt-BR" sz="2200" b="1" baseline="-25000">
                  <a:solidFill>
                    <a:srgbClr val="006600"/>
                  </a:solidFill>
                  <a:latin typeface="Tahoma" panose="020B0604030504040204" pitchFamily="34" charset="0"/>
                  <a:cs typeface="Arial" panose="020B0604020202020204" pitchFamily="34" charset="0"/>
                </a:rPr>
                <a:t>2</a:t>
              </a:r>
            </a:p>
          </p:txBody>
        </p:sp>
      </p:grpSp>
      <p:grpSp>
        <p:nvGrpSpPr>
          <p:cNvPr id="9" name="Group 25">
            <a:extLst>
              <a:ext uri="{FF2B5EF4-FFF2-40B4-BE49-F238E27FC236}">
                <a16:creationId xmlns:a16="http://schemas.microsoft.com/office/drawing/2014/main" id="{ABB6A719-37F9-3C78-C1D9-C6B564AC825F}"/>
              </a:ext>
            </a:extLst>
          </p:cNvPr>
          <p:cNvGrpSpPr>
            <a:grpSpLocks/>
          </p:cNvGrpSpPr>
          <p:nvPr/>
        </p:nvGrpSpPr>
        <p:grpSpPr bwMode="auto">
          <a:xfrm>
            <a:off x="3005138" y="3473450"/>
            <a:ext cx="960437" cy="138113"/>
            <a:chOff x="1893" y="2188"/>
            <a:chExt cx="605" cy="87"/>
          </a:xfrm>
        </p:grpSpPr>
        <p:sp>
          <p:nvSpPr>
            <p:cNvPr id="177180" name="Line 26">
              <a:extLst>
                <a:ext uri="{FF2B5EF4-FFF2-40B4-BE49-F238E27FC236}">
                  <a16:creationId xmlns:a16="http://schemas.microsoft.com/office/drawing/2014/main" id="{EF370CD2-EAD5-EEE4-EBFB-DCF18112C4C6}"/>
                </a:ext>
              </a:extLst>
            </p:cNvPr>
            <p:cNvSpPr>
              <a:spLocks noChangeShapeType="1"/>
            </p:cNvSpPr>
            <p:nvPr/>
          </p:nvSpPr>
          <p:spPr bwMode="auto">
            <a:xfrm>
              <a:off x="1893" y="2231"/>
              <a:ext cx="519" cy="0"/>
            </a:xfrm>
            <a:prstGeom prst="line">
              <a:avLst/>
            </a:prstGeom>
            <a:noFill/>
            <a:ln w="44450">
              <a:solidFill>
                <a:srgbClr val="00CC00"/>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sp>
          <p:nvSpPr>
            <p:cNvPr id="177181" name="Oval 27">
              <a:extLst>
                <a:ext uri="{FF2B5EF4-FFF2-40B4-BE49-F238E27FC236}">
                  <a16:creationId xmlns:a16="http://schemas.microsoft.com/office/drawing/2014/main" id="{80E232C3-3A1E-AD3B-B780-73BDE2C6BEAE}"/>
                </a:ext>
              </a:extLst>
            </p:cNvPr>
            <p:cNvSpPr>
              <a:spLocks noChangeArrowheads="1"/>
            </p:cNvSpPr>
            <p:nvPr/>
          </p:nvSpPr>
          <p:spPr bwMode="auto">
            <a:xfrm>
              <a:off x="2410" y="2188"/>
              <a:ext cx="88" cy="87"/>
            </a:xfrm>
            <a:prstGeom prst="ellipse">
              <a:avLst/>
            </a:prstGeom>
            <a:solidFill>
              <a:srgbClr val="00CC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0" name="Group 28">
            <a:extLst>
              <a:ext uri="{FF2B5EF4-FFF2-40B4-BE49-F238E27FC236}">
                <a16:creationId xmlns:a16="http://schemas.microsoft.com/office/drawing/2014/main" id="{8B7EE6B4-D954-E26C-AF75-E7F49148A1AE}"/>
              </a:ext>
            </a:extLst>
          </p:cNvPr>
          <p:cNvGrpSpPr>
            <a:grpSpLocks/>
          </p:cNvGrpSpPr>
          <p:nvPr/>
        </p:nvGrpSpPr>
        <p:grpSpPr bwMode="auto">
          <a:xfrm>
            <a:off x="1050925" y="3317875"/>
            <a:ext cx="2176463" cy="2606675"/>
            <a:chOff x="662" y="2090"/>
            <a:chExt cx="1371" cy="1642"/>
          </a:xfrm>
        </p:grpSpPr>
        <p:grpSp>
          <p:nvGrpSpPr>
            <p:cNvPr id="177183" name="Group 29">
              <a:extLst>
                <a:ext uri="{FF2B5EF4-FFF2-40B4-BE49-F238E27FC236}">
                  <a16:creationId xmlns:a16="http://schemas.microsoft.com/office/drawing/2014/main" id="{A7C7A2B9-59F8-9C8C-C5FA-0689792581AF}"/>
                </a:ext>
              </a:extLst>
            </p:cNvPr>
            <p:cNvGrpSpPr>
              <a:grpSpLocks/>
            </p:cNvGrpSpPr>
            <p:nvPr/>
          </p:nvGrpSpPr>
          <p:grpSpPr bwMode="auto">
            <a:xfrm>
              <a:off x="1026" y="2228"/>
              <a:ext cx="819" cy="1243"/>
              <a:chOff x="357" y="2450"/>
              <a:chExt cx="795" cy="646"/>
            </a:xfrm>
          </p:grpSpPr>
          <p:sp>
            <p:nvSpPr>
              <p:cNvPr id="177184" name="Line 30">
                <a:extLst>
                  <a:ext uri="{FF2B5EF4-FFF2-40B4-BE49-F238E27FC236}">
                    <a16:creationId xmlns:a16="http://schemas.microsoft.com/office/drawing/2014/main" id="{D240F649-D159-1A69-38C4-2EA6C581C328}"/>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77185" name="Line 31">
                <a:extLst>
                  <a:ext uri="{FF2B5EF4-FFF2-40B4-BE49-F238E27FC236}">
                    <a16:creationId xmlns:a16="http://schemas.microsoft.com/office/drawing/2014/main" id="{2355E282-E640-9E92-7FCA-A370B3A7FD74}"/>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7186" name="Oval 32">
              <a:extLst>
                <a:ext uri="{FF2B5EF4-FFF2-40B4-BE49-F238E27FC236}">
                  <a16:creationId xmlns:a16="http://schemas.microsoft.com/office/drawing/2014/main" id="{C508A84A-F612-83E6-4CFA-94FCD82FE375}"/>
                </a:ext>
              </a:extLst>
            </p:cNvPr>
            <p:cNvSpPr>
              <a:spLocks noChangeArrowheads="1"/>
            </p:cNvSpPr>
            <p:nvPr/>
          </p:nvSpPr>
          <p:spPr bwMode="auto">
            <a:xfrm>
              <a:off x="1802" y="219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77187" name="Text Box 33">
              <a:extLst>
                <a:ext uri="{FF2B5EF4-FFF2-40B4-BE49-F238E27FC236}">
                  <a16:creationId xmlns:a16="http://schemas.microsoft.com/office/drawing/2014/main" id="{247B3591-13DB-58A6-6B2F-F7F43A1BA2FA}"/>
                </a:ext>
              </a:extLst>
            </p:cNvPr>
            <p:cNvSpPr txBox="1">
              <a:spLocks noChangeArrowheads="1"/>
            </p:cNvSpPr>
            <p:nvPr/>
          </p:nvSpPr>
          <p:spPr bwMode="auto">
            <a:xfrm>
              <a:off x="662" y="2090"/>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1</a:t>
              </a:r>
            </a:p>
          </p:txBody>
        </p:sp>
        <p:sp>
          <p:nvSpPr>
            <p:cNvPr id="177188" name="Text Box 34">
              <a:extLst>
                <a:ext uri="{FF2B5EF4-FFF2-40B4-BE49-F238E27FC236}">
                  <a16:creationId xmlns:a16="http://schemas.microsoft.com/office/drawing/2014/main" id="{955B5EF0-AB0E-DB62-2B9F-BB58D197F06D}"/>
                </a:ext>
              </a:extLst>
            </p:cNvPr>
            <p:cNvSpPr txBox="1">
              <a:spLocks noChangeArrowheads="1"/>
            </p:cNvSpPr>
            <p:nvPr/>
          </p:nvSpPr>
          <p:spPr bwMode="auto">
            <a:xfrm>
              <a:off x="1653" y="3463"/>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1</a:t>
              </a:r>
            </a:p>
          </p:txBody>
        </p:sp>
      </p:grpSp>
      <p:sp>
        <p:nvSpPr>
          <p:cNvPr id="252963" name="Text Box 35">
            <a:extLst>
              <a:ext uri="{FF2B5EF4-FFF2-40B4-BE49-F238E27FC236}">
                <a16:creationId xmlns:a16="http://schemas.microsoft.com/office/drawing/2014/main" id="{D516C52A-7EB9-EF56-592F-4AC750201493}"/>
              </a:ext>
            </a:extLst>
          </p:cNvPr>
          <p:cNvSpPr txBox="1">
            <a:spLocks noChangeArrowheads="1"/>
          </p:cNvSpPr>
          <p:nvPr/>
        </p:nvSpPr>
        <p:spPr bwMode="auto">
          <a:xfrm>
            <a:off x="5794375" y="1476260"/>
            <a:ext cx="2787842" cy="2832924"/>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gn="just">
              <a:lnSpc>
                <a:spcPct val="105000"/>
              </a:lnSpc>
              <a:spcBef>
                <a:spcPct val="30000"/>
              </a:spcBef>
              <a:defRPr/>
            </a:pPr>
            <a:r>
              <a:rPr lang="en-US" sz="2100">
                <a:latin typeface="Arial"/>
                <a:cs typeface="Arial"/>
              </a:rPr>
              <a:t>Downloads de </a:t>
            </a:r>
            <a:r>
              <a:rPr lang="en-US" sz="2100" err="1">
                <a:latin typeface="Arial"/>
                <a:cs typeface="Arial"/>
              </a:rPr>
              <a:t>música</a:t>
            </a:r>
            <a:r>
              <a:rPr lang="en-US" sz="2100">
                <a:latin typeface="Arial"/>
                <a:cs typeface="Arial"/>
              </a:rPr>
              <a:t> e iPods </a:t>
            </a:r>
            <a:r>
              <a:rPr lang="en-US" sz="2100" err="1">
                <a:latin typeface="Arial"/>
                <a:cs typeface="Arial"/>
              </a:rPr>
              <a:t>são</a:t>
            </a:r>
            <a:r>
              <a:rPr lang="en-US" sz="2100">
                <a:latin typeface="Arial"/>
                <a:cs typeface="Arial"/>
              </a:rPr>
              <a:t> </a:t>
            </a:r>
            <a:r>
              <a:rPr lang="en-US" sz="2100" err="1">
                <a:latin typeface="Arial"/>
                <a:cs typeface="Arial"/>
              </a:rPr>
              <a:t>complementares</a:t>
            </a:r>
            <a:r>
              <a:rPr lang="en-US" sz="2100">
                <a:latin typeface="Arial"/>
                <a:cs typeface="Arial"/>
              </a:rPr>
              <a:t>.</a:t>
            </a:r>
            <a:endParaRPr lang="pt-BR"/>
          </a:p>
          <a:p>
            <a:pPr algn="just">
              <a:lnSpc>
                <a:spcPct val="105000"/>
              </a:lnSpc>
              <a:spcBef>
                <a:spcPct val="30000"/>
              </a:spcBef>
              <a:defRPr/>
            </a:pPr>
            <a:r>
              <a:rPr lang="pt" sz="2100">
                <a:latin typeface="Arial"/>
                <a:cs typeface="Arial"/>
              </a:rPr>
              <a:t>Uma queda no preço dos iPods muda a curva de demanda por downloads de música para a direita.</a:t>
            </a:r>
            <a:endParaRPr lang="en-US" sz="210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Righ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2963"/>
                                        </p:tgtEl>
                                        <p:attrNameLst>
                                          <p:attrName>style.visibility</p:attrName>
                                        </p:attrNameLst>
                                      </p:cBhvr>
                                      <p:to>
                                        <p:strVal val="visible"/>
                                      </p:to>
                                    </p:set>
                                    <p:animEffect transition="in" filter="dissolve">
                                      <p:cBhvr>
                                        <p:cTn id="22" dur="500"/>
                                        <p:tgtEl>
                                          <p:spTgt spid="2529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nodeType="afterGroup">
                            <p:stCondLst>
                              <p:cond delay="500"/>
                            </p:stCondLst>
                            <p:childTnLst>
                              <p:par>
                                <p:cTn id="29" presetID="18" presetClass="entr" presetSubtype="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500"/>
                                        <p:tgtEl>
                                          <p:spTgt spid="8"/>
                                        </p:tgtEl>
                                      </p:cBhvr>
                                    </p:animEffect>
                                  </p:childTnLst>
                                </p:cTn>
                              </p:par>
                            </p:childTnLst>
                          </p:cTn>
                        </p:par>
                        <p:par>
                          <p:cTn id="32" fill="hold" nodeType="afterGroup">
                            <p:stCondLst>
                              <p:cond delay="10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6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2" name="Content Placeholder 8" descr="Mankiw_PaintingArt.jpg">
            <a:extLst>
              <a:ext uri="{FF2B5EF4-FFF2-40B4-BE49-F238E27FC236}">
                <a16:creationId xmlns:a16="http://schemas.microsoft.com/office/drawing/2014/main" id="{44C3CDE2-A98A-64EF-1AD8-9CB333B0771B}"/>
              </a:ext>
            </a:extLst>
          </p:cNvPr>
          <p:cNvPicPr>
            <a:picLocks noChangeAspect="1"/>
          </p:cNvPicPr>
          <p:nvPr/>
        </p:nvPicPr>
        <p:blipFill>
          <a:blip r:embed="rId3">
            <a:extLst>
              <a:ext uri="{28A0092B-C50C-407E-A947-70E740481C1C}">
                <a14:useLocalDpi xmlns:a14="http://schemas.microsoft.com/office/drawing/2010/main" val="0"/>
              </a:ext>
            </a:extLst>
          </a:blip>
          <a:srcRect b="16696"/>
          <a:stretch>
            <a:fillRect/>
          </a:stretch>
        </p:blipFill>
        <p:spPr bwMode="auto">
          <a:xfrm>
            <a:off x="0" y="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a:extLst>
              <a:ext uri="{FF2B5EF4-FFF2-40B4-BE49-F238E27FC236}">
                <a16:creationId xmlns:a16="http://schemas.microsoft.com/office/drawing/2014/main" id="{C65F08AC-3AFC-01A3-2041-7506192BEB07}"/>
              </a:ext>
            </a:extLst>
          </p:cNvPr>
          <p:cNvSpPr>
            <a:spLocks noGrp="1" noChangeArrowheads="1"/>
          </p:cNvSpPr>
          <p:nvPr>
            <p:ph type="title"/>
          </p:nvPr>
        </p:nvSpPr>
        <p:spPr>
          <a:xfrm>
            <a:off x="0" y="0"/>
            <a:ext cx="9144000" cy="1954213"/>
          </a:xfrm>
          <a:solidFill>
            <a:schemeClr val="bg1">
              <a:alpha val="25000"/>
            </a:schemeClr>
          </a:solidFill>
        </p:spPr>
        <p:txBody>
          <a:bodyPr lIns="365760" tIns="182880" anchor="t"/>
          <a:lstStyle/>
          <a:p>
            <a:pPr algn="l">
              <a:lnSpc>
                <a:spcPct val="114999"/>
              </a:lnSpc>
            </a:pPr>
            <a:r>
              <a:rPr lang="en-US" sz="3700">
                <a:solidFill>
                  <a:schemeClr val="tx1"/>
                </a:solidFill>
                <a:effectLst>
                  <a:outerShdw blurRad="38100" dist="38100" dir="2700000" algn="tl">
                    <a:srgbClr val="C0C0C0"/>
                  </a:outerShdw>
                </a:effectLst>
                <a:ea typeface="+mj-lt"/>
                <a:cs typeface="+mj-lt"/>
              </a:rPr>
              <a:t>Nesse </a:t>
            </a:r>
            <a:r>
              <a:rPr lang="en-US" sz="3700" err="1">
                <a:solidFill>
                  <a:schemeClr val="tx1"/>
                </a:solidFill>
                <a:effectLst>
                  <a:outerShdw blurRad="38100" dist="38100" dir="2700000" algn="tl">
                    <a:srgbClr val="C0C0C0"/>
                  </a:outerShdw>
                </a:effectLst>
                <a:ea typeface="+mj-lt"/>
                <a:cs typeface="+mj-lt"/>
              </a:rPr>
              <a:t>capítulo</a:t>
            </a:r>
            <a:r>
              <a:rPr lang="en-US" sz="3700">
                <a:solidFill>
                  <a:schemeClr val="tx1"/>
                </a:solidFill>
                <a:effectLst>
                  <a:outerShdw blurRad="38100" dist="38100" dir="2700000" algn="tl">
                    <a:srgbClr val="C0C0C0"/>
                  </a:outerShdw>
                </a:effectLst>
                <a:ea typeface="+mj-lt"/>
                <a:cs typeface="+mj-lt"/>
              </a:rPr>
              <a:t>, </a:t>
            </a:r>
            <a:br>
              <a:rPr lang="en-US" sz="3700">
                <a:solidFill>
                  <a:schemeClr val="tx1"/>
                </a:solidFill>
                <a:effectLst>
                  <a:outerShdw blurRad="38100" dist="38100" dir="2700000" algn="tl">
                    <a:srgbClr val="C0C0C0"/>
                  </a:outerShdw>
                </a:effectLst>
                <a:ea typeface="+mj-lt"/>
                <a:cs typeface="+mj-lt"/>
              </a:rPr>
            </a:br>
            <a:r>
              <a:rPr lang="en-US" sz="3700" err="1">
                <a:solidFill>
                  <a:schemeClr val="tx1"/>
                </a:solidFill>
                <a:effectLst>
                  <a:outerShdw blurRad="38100" dist="38100" dir="2700000" algn="tl">
                    <a:srgbClr val="C0C0C0"/>
                  </a:outerShdw>
                </a:effectLst>
                <a:ea typeface="+mj-lt"/>
                <a:cs typeface="+mj-lt"/>
              </a:rPr>
              <a:t>abordaremos</a:t>
            </a:r>
            <a:r>
              <a:rPr lang="en-US" sz="3700">
                <a:solidFill>
                  <a:schemeClr val="tx1"/>
                </a:solidFill>
                <a:effectLst>
                  <a:outerShdw blurRad="38100" dist="38100" dir="2700000" algn="tl">
                    <a:srgbClr val="C0C0C0"/>
                  </a:outerShdw>
                </a:effectLst>
                <a:ea typeface="+mj-lt"/>
                <a:cs typeface="+mj-lt"/>
              </a:rPr>
              <a:t> as </a:t>
            </a:r>
            <a:r>
              <a:rPr lang="en-US" sz="3700" err="1">
                <a:solidFill>
                  <a:schemeClr val="tx1"/>
                </a:solidFill>
                <a:effectLst>
                  <a:outerShdw blurRad="38100" dist="38100" dir="2700000" algn="tl">
                    <a:srgbClr val="C0C0C0"/>
                  </a:outerShdw>
                </a:effectLst>
                <a:ea typeface="+mj-lt"/>
                <a:cs typeface="+mj-lt"/>
              </a:rPr>
              <a:t>seguintes</a:t>
            </a:r>
            <a:r>
              <a:rPr lang="en-US" sz="3700">
                <a:solidFill>
                  <a:schemeClr val="tx1"/>
                </a:solidFill>
                <a:effectLst>
                  <a:outerShdw blurRad="38100" dist="38100" dir="2700000" algn="tl">
                    <a:srgbClr val="C0C0C0"/>
                  </a:outerShdw>
                </a:effectLst>
                <a:ea typeface="+mj-lt"/>
                <a:cs typeface="+mj-lt"/>
              </a:rPr>
              <a:t> </a:t>
            </a:r>
            <a:r>
              <a:rPr lang="en-US" sz="3700" err="1">
                <a:solidFill>
                  <a:schemeClr val="tx1"/>
                </a:solidFill>
                <a:effectLst>
                  <a:outerShdw blurRad="38100" dist="38100" dir="2700000" algn="tl">
                    <a:srgbClr val="C0C0C0"/>
                  </a:outerShdw>
                </a:effectLst>
                <a:ea typeface="+mj-lt"/>
                <a:cs typeface="+mj-lt"/>
              </a:rPr>
              <a:t>questões</a:t>
            </a:r>
            <a:r>
              <a:rPr lang="en-US" sz="3700">
                <a:solidFill>
                  <a:schemeClr val="tx1"/>
                </a:solidFill>
                <a:effectLst>
                  <a:outerShdw blurRad="38100" dist="38100" dir="2700000" algn="tl">
                    <a:srgbClr val="C0C0C0"/>
                  </a:outerShdw>
                </a:effectLst>
                <a:ea typeface="+mj-lt"/>
                <a:cs typeface="+mj-lt"/>
              </a:rPr>
              <a:t>:</a:t>
            </a:r>
            <a:endParaRPr lang="pt-BR" sz="3700" b="0">
              <a:solidFill>
                <a:schemeClr val="tx1"/>
              </a:solidFill>
              <a:effectLst>
                <a:outerShdw blurRad="38100" dist="38100" dir="2700000" algn="tl">
                  <a:srgbClr val="C0C0C0"/>
                </a:outerShdw>
              </a:effectLst>
              <a:ea typeface="+mj-lt"/>
              <a:cs typeface="+mj-lt"/>
            </a:endParaRPr>
          </a:p>
          <a:p>
            <a:pPr algn="l">
              <a:lnSpc>
                <a:spcPct val="114999"/>
              </a:lnSpc>
            </a:pPr>
            <a:endParaRPr lang="en-US" altLang="pt-BR" sz="3700">
              <a:solidFill>
                <a:srgbClr val="000000"/>
              </a:solidFill>
              <a:effectLst>
                <a:outerShdw blurRad="38100" dist="38100" dir="2700000" algn="tl">
                  <a:srgbClr val="C0C0C0"/>
                </a:outerShdw>
              </a:effectLst>
              <a:ea typeface="+mj-lt"/>
              <a:cs typeface="+mj-lt"/>
            </a:endParaRPr>
          </a:p>
        </p:txBody>
      </p:sp>
      <p:sp>
        <p:nvSpPr>
          <p:cNvPr id="37891" name="Rectangle 3">
            <a:extLst>
              <a:ext uri="{FF2B5EF4-FFF2-40B4-BE49-F238E27FC236}">
                <a16:creationId xmlns:a16="http://schemas.microsoft.com/office/drawing/2014/main" id="{64993E4C-B44B-67B3-DAEB-7B31E2720549}"/>
              </a:ext>
            </a:extLst>
          </p:cNvPr>
          <p:cNvSpPr>
            <a:spLocks noGrp="1" noChangeArrowheads="1"/>
          </p:cNvSpPr>
          <p:nvPr>
            <p:ph type="body" idx="1"/>
          </p:nvPr>
        </p:nvSpPr>
        <p:spPr>
          <a:xfrm>
            <a:off x="373063" y="1863725"/>
            <a:ext cx="8396287" cy="4546600"/>
          </a:xfrm>
        </p:spPr>
        <p:txBody>
          <a:bodyPr/>
          <a:lstStyle/>
          <a:p>
            <a:pPr>
              <a:buClr>
                <a:srgbClr val="996633"/>
              </a:buClr>
            </a:pPr>
            <a:r>
              <a:rPr lang="pt" sz="2500">
                <a:ea typeface="+mn-lt"/>
                <a:cs typeface="+mn-lt"/>
              </a:rPr>
              <a:t>Quais fatores afetam a demanda dos compradores por bens?</a:t>
            </a:r>
            <a:endParaRPr lang="pt-BR" sz="2500">
              <a:ea typeface="+mn-lt"/>
              <a:cs typeface="+mn-lt"/>
            </a:endParaRPr>
          </a:p>
          <a:p>
            <a:pPr>
              <a:buClr>
                <a:srgbClr val="996633"/>
              </a:buClr>
            </a:pPr>
            <a:r>
              <a:rPr lang="pt" sz="2500">
                <a:ea typeface="+mn-lt"/>
                <a:cs typeface="+mn-lt"/>
              </a:rPr>
              <a:t>Que fatores afetam a oferta de bens dos vendedores?</a:t>
            </a:r>
            <a:r>
              <a:rPr lang="en-US" altLang="pt-BR" sz="2500"/>
              <a:t> </a:t>
            </a:r>
            <a:endParaRPr lang="en-US" altLang="pt-BR" sz="2500">
              <a:cs typeface="Arial"/>
            </a:endParaRPr>
          </a:p>
          <a:p>
            <a:pPr>
              <a:buClr>
                <a:srgbClr val="996633"/>
              </a:buClr>
            </a:pPr>
            <a:r>
              <a:rPr lang="pt" sz="2500">
                <a:ea typeface="+mn-lt"/>
                <a:cs typeface="+mn-lt"/>
              </a:rPr>
              <a:t>Como a oferta e a demanda determinam o preço de um bem e a quantidade vendida?</a:t>
            </a:r>
            <a:r>
              <a:rPr lang="en-US" altLang="pt-BR" sz="2500"/>
              <a:t> </a:t>
            </a:r>
            <a:endParaRPr lang="en-US" altLang="pt-BR" sz="2500">
              <a:cs typeface="Arial"/>
            </a:endParaRPr>
          </a:p>
          <a:p>
            <a:pPr>
              <a:buClr>
                <a:srgbClr val="996633"/>
              </a:buClr>
            </a:pPr>
            <a:r>
              <a:rPr lang="pt" sz="2500">
                <a:ea typeface="+mn-lt"/>
                <a:cs typeface="+mn-lt"/>
              </a:rPr>
              <a:t>Como as mudanças nos fatores que afetam a demanda ou a oferta afetam o preço de mercado e a quantidade de um bem?</a:t>
            </a:r>
          </a:p>
          <a:p>
            <a:pPr>
              <a:buClr>
                <a:srgbClr val="996633"/>
              </a:buClr>
            </a:pPr>
            <a:r>
              <a:rPr lang="pt" sz="2500">
                <a:ea typeface="+mn-lt"/>
                <a:cs typeface="+mn-lt"/>
              </a:rPr>
              <a:t>Como os mercados alocam recursos?</a:t>
            </a:r>
          </a:p>
        </p:txBody>
      </p:sp>
      <p:sp>
        <p:nvSpPr>
          <p:cNvPr id="37893" name="Rectangle 5">
            <a:extLst>
              <a:ext uri="{FF2B5EF4-FFF2-40B4-BE49-F238E27FC236}">
                <a16:creationId xmlns:a16="http://schemas.microsoft.com/office/drawing/2014/main" id="{5121DF84-12D3-2443-7D39-1A858ED3BBBE}"/>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E7CE145C-8A32-40C7-A596-11C61494E2B1}" type="slidenum">
              <a:rPr lang="en-US" altLang="pt-BR" sz="1700">
                <a:solidFill>
                  <a:srgbClr val="777777"/>
                </a:solidFill>
                <a:latin typeface="Tahoma" panose="020B0604030504040204" pitchFamily="34" charset="0"/>
              </a:rPr>
              <a:pPr algn="r"/>
              <a:t>1</a:t>
            </a:fld>
            <a:endParaRPr lang="en-US" altLang="pt-BR" sz="1700">
              <a:solidFill>
                <a:srgbClr val="777777"/>
              </a:solidFill>
              <a:latin typeface="Tahoma" panose="020B060403050404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78179" name="Rectangle 8">
            <a:extLst>
              <a:ext uri="{FF2B5EF4-FFF2-40B4-BE49-F238E27FC236}">
                <a16:creationId xmlns:a16="http://schemas.microsoft.com/office/drawing/2014/main" id="{638ED250-765E-585E-1844-BE714C925281}"/>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259E9C1C-EB41-CDD9-81BC-42E497DE93EA}"/>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1</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3600">
                <a:solidFill>
                  <a:srgbClr val="339966"/>
                </a:solidFill>
                <a:effectLst>
                  <a:outerShdw blurRad="38100" dist="38100" dir="2700000" algn="tl">
                    <a:srgbClr val="C0C0C0"/>
                  </a:outerShdw>
                </a:effectLst>
                <a:cs typeface="Arial"/>
              </a:rPr>
              <a:t>B.  </a:t>
            </a:r>
            <a:r>
              <a:rPr lang="en-US" altLang="pt-BR" sz="3600" err="1">
                <a:solidFill>
                  <a:srgbClr val="339966"/>
                </a:solidFill>
                <a:effectLst>
                  <a:outerShdw blurRad="38100" dist="38100" dir="2700000" algn="tl">
                    <a:srgbClr val="C0C0C0"/>
                  </a:outerShdw>
                </a:effectLst>
                <a:cs typeface="Arial"/>
              </a:rPr>
              <a:t>Preço</a:t>
            </a:r>
            <a:r>
              <a:rPr lang="en-US" altLang="pt-BR" sz="3600">
                <a:solidFill>
                  <a:srgbClr val="339966"/>
                </a:solidFill>
                <a:effectLst>
                  <a:outerShdw blurRad="38100" dist="38100" dir="2700000" algn="tl">
                    <a:srgbClr val="C0C0C0"/>
                  </a:outerShdw>
                </a:effectLst>
                <a:cs typeface="Arial"/>
              </a:rPr>
              <a:t> de downloads de </a:t>
            </a:r>
            <a:r>
              <a:rPr lang="en-US" altLang="pt-BR" sz="3600" err="1">
                <a:solidFill>
                  <a:srgbClr val="339966"/>
                </a:solidFill>
                <a:effectLst>
                  <a:outerShdw blurRad="38100" dist="38100" dir="2700000" algn="tl">
                    <a:srgbClr val="C0C0C0"/>
                  </a:outerShdw>
                </a:effectLst>
                <a:cs typeface="Arial"/>
              </a:rPr>
              <a:t>música</a:t>
            </a:r>
            <a:r>
              <a:rPr lang="en-US" altLang="pt-BR" sz="3600">
                <a:solidFill>
                  <a:srgbClr val="339966"/>
                </a:solidFill>
                <a:effectLst>
                  <a:outerShdw blurRad="38100" dist="38100" dir="2700000" algn="tl">
                    <a:srgbClr val="C0C0C0"/>
                  </a:outerShdw>
                </a:effectLst>
                <a:cs typeface="Arial"/>
              </a:rPr>
              <a:t> </a:t>
            </a:r>
            <a:r>
              <a:rPr lang="en-US" altLang="pt-BR" sz="3600" err="1">
                <a:solidFill>
                  <a:srgbClr val="339966"/>
                </a:solidFill>
                <a:effectLst>
                  <a:outerShdw blurRad="38100" dist="38100" dir="2700000" algn="tl">
                    <a:srgbClr val="C0C0C0"/>
                  </a:outerShdw>
                </a:effectLst>
                <a:cs typeface="Arial"/>
              </a:rPr>
              <a:t>cai</a:t>
            </a:r>
            <a:endParaRPr lang="en-US" altLang="pt-BR" sz="3600" err="1">
              <a:solidFill>
                <a:srgbClr val="339966"/>
              </a:solidFill>
              <a:effectLst>
                <a:outerShdw blurRad="38100" dist="38100" dir="2700000" algn="tl">
                  <a:srgbClr val="C0C0C0"/>
                </a:outerShdw>
              </a:effectLst>
              <a:cs typeface="Arial" panose="020B0604020202020204" pitchFamily="34" charset="0"/>
            </a:endParaRPr>
          </a:p>
        </p:txBody>
      </p:sp>
      <p:grpSp>
        <p:nvGrpSpPr>
          <p:cNvPr id="178181" name="Group 11">
            <a:extLst>
              <a:ext uri="{FF2B5EF4-FFF2-40B4-BE49-F238E27FC236}">
                <a16:creationId xmlns:a16="http://schemas.microsoft.com/office/drawing/2014/main" id="{6401729A-EACA-4230-DEB8-AE3933DB26B4}"/>
              </a:ext>
            </a:extLst>
          </p:cNvPr>
          <p:cNvGrpSpPr>
            <a:grpSpLocks/>
          </p:cNvGrpSpPr>
          <p:nvPr/>
        </p:nvGrpSpPr>
        <p:grpSpPr bwMode="auto">
          <a:xfrm>
            <a:off x="593725" y="290513"/>
            <a:ext cx="8210550" cy="1049337"/>
            <a:chOff x="374" y="183"/>
            <a:chExt cx="5000" cy="661"/>
          </a:xfrm>
        </p:grpSpPr>
        <p:sp>
          <p:nvSpPr>
            <p:cNvPr id="178182" name="Line 9">
              <a:extLst>
                <a:ext uri="{FF2B5EF4-FFF2-40B4-BE49-F238E27FC236}">
                  <a16:creationId xmlns:a16="http://schemas.microsoft.com/office/drawing/2014/main" id="{2FB76E77-EBF8-FFF9-94C6-8162FF4078A8}"/>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8183" name="Line 10">
              <a:extLst>
                <a:ext uri="{FF2B5EF4-FFF2-40B4-BE49-F238E27FC236}">
                  <a16:creationId xmlns:a16="http://schemas.microsoft.com/office/drawing/2014/main" id="{2122F6B4-1385-D9D1-4744-780943544E40}"/>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8184" name="Rectangle 8">
            <a:extLst>
              <a:ext uri="{FF2B5EF4-FFF2-40B4-BE49-F238E27FC236}">
                <a16:creationId xmlns:a16="http://schemas.microsoft.com/office/drawing/2014/main" id="{2653E45F-9A65-236F-EDC0-5352AAE94DC2}"/>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7DA68C4-A77A-4A48-AEED-30F70A569AE9}" type="slidenum">
              <a:rPr lang="en-US" altLang="pt-BR" sz="1700" dirty="0">
                <a:solidFill>
                  <a:srgbClr val="777777"/>
                </a:solidFill>
                <a:latin typeface="Tahoma" panose="020B0604030504040204" pitchFamily="34" charset="0"/>
              </a:rPr>
              <a:pPr algn="r"/>
              <a:t>19</a:t>
            </a:fld>
            <a:endParaRPr lang="en-US" altLang="pt-BR" sz="1700">
              <a:solidFill>
                <a:srgbClr val="777777"/>
              </a:solidFill>
              <a:latin typeface="Tahoma" panose="020B0604030504040204" pitchFamily="34" charset="0"/>
            </a:endParaRPr>
          </a:p>
        </p:txBody>
      </p:sp>
      <p:sp>
        <p:nvSpPr>
          <p:cNvPr id="254984" name="Text Box 8">
            <a:extLst>
              <a:ext uri="{FF2B5EF4-FFF2-40B4-BE49-F238E27FC236}">
                <a16:creationId xmlns:a16="http://schemas.microsoft.com/office/drawing/2014/main" id="{351DF687-88A2-0FBE-715B-FC1450E00A9C}"/>
              </a:ext>
            </a:extLst>
          </p:cNvPr>
          <p:cNvSpPr txBox="1">
            <a:spLocks noChangeArrowheads="1"/>
          </p:cNvSpPr>
          <p:nvPr/>
        </p:nvSpPr>
        <p:spPr bwMode="auto">
          <a:xfrm>
            <a:off x="4857750" y="1814513"/>
            <a:ext cx="3408363" cy="2553062"/>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gn="just">
              <a:lnSpc>
                <a:spcPct val="105000"/>
              </a:lnSpc>
              <a:spcBef>
                <a:spcPct val="30000"/>
              </a:spcBef>
              <a:defRPr/>
            </a:pPr>
            <a:r>
              <a:rPr lang="en-US" sz="2400">
                <a:latin typeface="Arial"/>
                <a:cs typeface="Arial"/>
              </a:rPr>
              <a:t>A </a:t>
            </a:r>
            <a:r>
              <a:rPr lang="en-US" sz="2400" err="1">
                <a:latin typeface="Arial"/>
                <a:cs typeface="Arial"/>
              </a:rPr>
              <a:t>curva</a:t>
            </a:r>
            <a:r>
              <a:rPr lang="en-US" sz="2400">
                <a:latin typeface="Arial"/>
                <a:cs typeface="Arial"/>
              </a:rPr>
              <a:t> D </a:t>
            </a:r>
            <a:r>
              <a:rPr lang="en-US" sz="2400" err="1">
                <a:latin typeface="Arial"/>
                <a:cs typeface="Arial"/>
              </a:rPr>
              <a:t>não</a:t>
            </a:r>
            <a:r>
              <a:rPr lang="en-US" sz="2400">
                <a:latin typeface="Arial"/>
                <a:cs typeface="Arial"/>
              </a:rPr>
              <a:t> se </a:t>
            </a:r>
            <a:r>
              <a:rPr lang="en-US" sz="2400" err="1">
                <a:latin typeface="Arial"/>
                <a:cs typeface="Arial"/>
              </a:rPr>
              <a:t>desloca</a:t>
            </a:r>
            <a:r>
              <a:rPr lang="en-US" sz="2400">
                <a:latin typeface="Arial"/>
                <a:cs typeface="Arial"/>
              </a:rPr>
              <a:t>. </a:t>
            </a:r>
            <a:endParaRPr lang="en-US" sz="2400">
              <a:latin typeface="Arial" charset="0"/>
              <a:cs typeface="Arial" charset="0"/>
            </a:endParaRPr>
          </a:p>
          <a:p>
            <a:pPr algn="just">
              <a:lnSpc>
                <a:spcPct val="105000"/>
              </a:lnSpc>
              <a:spcBef>
                <a:spcPct val="25000"/>
              </a:spcBef>
              <a:defRPr/>
            </a:pPr>
            <a:r>
              <a:rPr lang="en-US" sz="2400" err="1">
                <a:latin typeface="Arial"/>
                <a:cs typeface="Arial"/>
              </a:rPr>
              <a:t>Existe</a:t>
            </a:r>
            <a:r>
              <a:rPr lang="en-US" sz="2400">
                <a:latin typeface="Arial"/>
                <a:cs typeface="Arial"/>
              </a:rPr>
              <a:t> um </a:t>
            </a:r>
            <a:r>
              <a:rPr lang="en-US" sz="2400" err="1">
                <a:latin typeface="Arial"/>
                <a:cs typeface="Arial"/>
              </a:rPr>
              <a:t>movimento</a:t>
            </a:r>
            <a:r>
              <a:rPr lang="en-US" sz="2400">
                <a:latin typeface="Arial"/>
                <a:cs typeface="Arial"/>
              </a:rPr>
              <a:t> </a:t>
            </a:r>
            <a:r>
              <a:rPr lang="en-US" sz="2400" err="1">
                <a:latin typeface="Arial"/>
                <a:cs typeface="Arial"/>
              </a:rPr>
              <a:t>ao</a:t>
            </a:r>
            <a:r>
              <a:rPr lang="en-US" sz="2400">
                <a:latin typeface="Arial"/>
                <a:cs typeface="Arial"/>
              </a:rPr>
              <a:t> </a:t>
            </a:r>
            <a:r>
              <a:rPr lang="en-US" sz="2400" err="1">
                <a:latin typeface="Arial"/>
                <a:cs typeface="Arial"/>
              </a:rPr>
              <a:t>longo</a:t>
            </a:r>
            <a:r>
              <a:rPr lang="en-US" sz="2400">
                <a:latin typeface="Arial"/>
                <a:cs typeface="Arial"/>
              </a:rPr>
              <a:t> da </a:t>
            </a:r>
            <a:r>
              <a:rPr lang="en-US" sz="2400" err="1">
                <a:latin typeface="Arial"/>
                <a:cs typeface="Arial"/>
              </a:rPr>
              <a:t>curva</a:t>
            </a:r>
            <a:r>
              <a:rPr lang="en-US" sz="2400">
                <a:latin typeface="Arial"/>
                <a:cs typeface="Arial"/>
              </a:rPr>
              <a:t> para </a:t>
            </a:r>
            <a:r>
              <a:rPr lang="en-US" sz="2400" b="1" i="1">
                <a:latin typeface="Arial"/>
                <a:cs typeface="Arial"/>
              </a:rPr>
              <a:t>P </a:t>
            </a:r>
            <a:r>
              <a:rPr lang="en-US" sz="2400" err="1">
                <a:latin typeface="Arial"/>
                <a:cs typeface="Arial"/>
              </a:rPr>
              <a:t>mais</a:t>
            </a:r>
            <a:r>
              <a:rPr lang="en-US" sz="2400">
                <a:latin typeface="Arial"/>
                <a:cs typeface="Arial"/>
              </a:rPr>
              <a:t> </a:t>
            </a:r>
            <a:r>
              <a:rPr lang="en-US" sz="2400" err="1">
                <a:latin typeface="Arial"/>
                <a:cs typeface="Arial"/>
              </a:rPr>
              <a:t>baixo</a:t>
            </a:r>
            <a:r>
              <a:rPr lang="en-US" sz="2400">
                <a:latin typeface="Arial"/>
                <a:cs typeface="Arial"/>
              </a:rPr>
              <a:t> e</a:t>
            </a:r>
            <a:r>
              <a:rPr lang="en-US" sz="2400" b="1" i="1">
                <a:latin typeface="Arial"/>
                <a:cs typeface="Arial"/>
              </a:rPr>
              <a:t> Q </a:t>
            </a:r>
            <a:r>
              <a:rPr lang="en-US" sz="2400" err="1">
                <a:latin typeface="Arial"/>
                <a:cs typeface="Arial"/>
              </a:rPr>
              <a:t>mais</a:t>
            </a:r>
            <a:r>
              <a:rPr lang="en-US" sz="2400">
                <a:latin typeface="Arial"/>
                <a:cs typeface="Arial"/>
              </a:rPr>
              <a:t> alto. </a:t>
            </a:r>
            <a:endParaRPr lang="en-US" sz="2400">
              <a:latin typeface="Arial" charset="0"/>
              <a:cs typeface="Arial" charset="0"/>
            </a:endParaRPr>
          </a:p>
        </p:txBody>
      </p:sp>
      <p:grpSp>
        <p:nvGrpSpPr>
          <p:cNvPr id="178187" name="Group 9">
            <a:extLst>
              <a:ext uri="{FF2B5EF4-FFF2-40B4-BE49-F238E27FC236}">
                <a16:creationId xmlns:a16="http://schemas.microsoft.com/office/drawing/2014/main" id="{82C7145C-D198-6FE3-A95C-3665191DB5CC}"/>
              </a:ext>
            </a:extLst>
          </p:cNvPr>
          <p:cNvGrpSpPr>
            <a:grpSpLocks/>
          </p:cNvGrpSpPr>
          <p:nvPr/>
        </p:nvGrpSpPr>
        <p:grpSpPr bwMode="auto">
          <a:xfrm>
            <a:off x="1624013" y="1741488"/>
            <a:ext cx="4714875" cy="3775075"/>
            <a:chOff x="2602" y="1083"/>
            <a:chExt cx="3055" cy="2115"/>
          </a:xfrm>
        </p:grpSpPr>
        <p:sp>
          <p:nvSpPr>
            <p:cNvPr id="178188" name="Line 10">
              <a:extLst>
                <a:ext uri="{FF2B5EF4-FFF2-40B4-BE49-F238E27FC236}">
                  <a16:creationId xmlns:a16="http://schemas.microsoft.com/office/drawing/2014/main" id="{DE7A7C21-A934-3D4E-342F-AB58C05FB7D5}"/>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8189" name="Line 11">
              <a:extLst>
                <a:ext uri="{FF2B5EF4-FFF2-40B4-BE49-F238E27FC236}">
                  <a16:creationId xmlns:a16="http://schemas.microsoft.com/office/drawing/2014/main" id="{CFEBF003-4174-821C-8422-95D257217E87}"/>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8190" name="Text Box 12">
            <a:extLst>
              <a:ext uri="{FF2B5EF4-FFF2-40B4-BE49-F238E27FC236}">
                <a16:creationId xmlns:a16="http://schemas.microsoft.com/office/drawing/2014/main" id="{3ED59ABF-6A90-37EA-58FE-8E9CE0023CF1}"/>
              </a:ext>
            </a:extLst>
          </p:cNvPr>
          <p:cNvSpPr txBox="1">
            <a:spLocks noChangeArrowheads="1"/>
          </p:cNvSpPr>
          <p:nvPr/>
        </p:nvSpPr>
        <p:spPr bwMode="auto">
          <a:xfrm>
            <a:off x="104278" y="1546225"/>
            <a:ext cx="145623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000" err="1">
                <a:latin typeface="Arial"/>
                <a:cs typeface="Arial"/>
              </a:rPr>
              <a:t>Preço</a:t>
            </a:r>
            <a:r>
              <a:rPr lang="en-US" altLang="pt-BR" sz="2000">
                <a:latin typeface="Arial"/>
                <a:cs typeface="Arial"/>
              </a:rPr>
              <a:t> de downloads</a:t>
            </a:r>
            <a:r>
              <a:rPr lang="en-US" altLang="pt-BR" sz="2200">
                <a:latin typeface="Arial"/>
                <a:cs typeface="Arial"/>
              </a:rPr>
              <a:t> </a:t>
            </a:r>
            <a:endParaRPr lang="en-US" altLang="pt-BR" sz="2200">
              <a:cs typeface="Arial" panose="020B0604020202020204" pitchFamily="34" charset="0"/>
            </a:endParaRPr>
          </a:p>
        </p:txBody>
      </p:sp>
      <p:sp>
        <p:nvSpPr>
          <p:cNvPr id="178191" name="Text Box 13">
            <a:extLst>
              <a:ext uri="{FF2B5EF4-FFF2-40B4-BE49-F238E27FC236}">
                <a16:creationId xmlns:a16="http://schemas.microsoft.com/office/drawing/2014/main" id="{6D5EE4D8-9A53-1E28-71A8-8453E702E94C}"/>
              </a:ext>
            </a:extLst>
          </p:cNvPr>
          <p:cNvSpPr txBox="1">
            <a:spLocks noChangeArrowheads="1"/>
          </p:cNvSpPr>
          <p:nvPr/>
        </p:nvSpPr>
        <p:spPr bwMode="auto">
          <a:xfrm>
            <a:off x="3894138" y="5502275"/>
            <a:ext cx="2635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000" err="1">
                <a:latin typeface="Arial"/>
                <a:cs typeface="Arial"/>
              </a:rPr>
              <a:t>Quantidade</a:t>
            </a:r>
            <a:r>
              <a:rPr lang="en-US" altLang="pt-BR" sz="2000">
                <a:latin typeface="Arial"/>
                <a:cs typeface="Arial"/>
              </a:rPr>
              <a:t> de downloads</a:t>
            </a:r>
            <a:endParaRPr lang="en-US" altLang="pt-BR" sz="2000">
              <a:cs typeface="Arial" panose="020B0604020202020204" pitchFamily="34" charset="0"/>
            </a:endParaRPr>
          </a:p>
        </p:txBody>
      </p:sp>
      <p:sp>
        <p:nvSpPr>
          <p:cNvPr id="178192" name="Line 14">
            <a:extLst>
              <a:ext uri="{FF2B5EF4-FFF2-40B4-BE49-F238E27FC236}">
                <a16:creationId xmlns:a16="http://schemas.microsoft.com/office/drawing/2014/main" id="{C31A8793-19C8-F8D6-7742-D9365100F44E}"/>
              </a:ext>
            </a:extLst>
          </p:cNvPr>
          <p:cNvSpPr>
            <a:spLocks noChangeShapeType="1"/>
          </p:cNvSpPr>
          <p:nvPr/>
        </p:nvSpPr>
        <p:spPr bwMode="auto">
          <a:xfrm>
            <a:off x="1806575" y="2136775"/>
            <a:ext cx="2241550" cy="2787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78193" name="Text Box 15">
            <a:extLst>
              <a:ext uri="{FF2B5EF4-FFF2-40B4-BE49-F238E27FC236}">
                <a16:creationId xmlns:a16="http://schemas.microsoft.com/office/drawing/2014/main" id="{DCCCE188-8E57-5A84-A407-DC4AA191652D}"/>
              </a:ext>
            </a:extLst>
          </p:cNvPr>
          <p:cNvSpPr txBox="1">
            <a:spLocks noChangeArrowheads="1"/>
          </p:cNvSpPr>
          <p:nvPr/>
        </p:nvSpPr>
        <p:spPr bwMode="auto">
          <a:xfrm>
            <a:off x="3935413" y="4859338"/>
            <a:ext cx="603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200" b="1" i="1">
                <a:latin typeface="Tahoma" panose="020B0604030504040204" pitchFamily="34" charset="0"/>
                <a:cs typeface="Arial" panose="020B0604020202020204" pitchFamily="34" charset="0"/>
              </a:rPr>
              <a:t>D</a:t>
            </a:r>
            <a:r>
              <a:rPr lang="en-US" altLang="pt-BR" sz="2200" b="1" baseline="-25000">
                <a:latin typeface="Tahoma" panose="020B0604030504040204" pitchFamily="34" charset="0"/>
                <a:cs typeface="Arial" panose="020B0604020202020204" pitchFamily="34" charset="0"/>
              </a:rPr>
              <a:t>1</a:t>
            </a:r>
          </a:p>
        </p:txBody>
      </p:sp>
      <p:grpSp>
        <p:nvGrpSpPr>
          <p:cNvPr id="178194" name="Group 16">
            <a:extLst>
              <a:ext uri="{FF2B5EF4-FFF2-40B4-BE49-F238E27FC236}">
                <a16:creationId xmlns:a16="http://schemas.microsoft.com/office/drawing/2014/main" id="{9B43C21C-1DCB-5199-A702-C2C8A5214657}"/>
              </a:ext>
            </a:extLst>
          </p:cNvPr>
          <p:cNvGrpSpPr>
            <a:grpSpLocks/>
          </p:cNvGrpSpPr>
          <p:nvPr/>
        </p:nvGrpSpPr>
        <p:grpSpPr bwMode="auto">
          <a:xfrm>
            <a:off x="1628775" y="3536950"/>
            <a:ext cx="1300163" cy="1973263"/>
            <a:chOff x="357" y="2450"/>
            <a:chExt cx="795" cy="646"/>
          </a:xfrm>
        </p:grpSpPr>
        <p:sp>
          <p:nvSpPr>
            <p:cNvPr id="178195" name="Line 17">
              <a:extLst>
                <a:ext uri="{FF2B5EF4-FFF2-40B4-BE49-F238E27FC236}">
                  <a16:creationId xmlns:a16="http://schemas.microsoft.com/office/drawing/2014/main" id="{FC72725A-9261-526A-D35C-678B1C5FE90A}"/>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78196" name="Line 18">
              <a:extLst>
                <a:ext uri="{FF2B5EF4-FFF2-40B4-BE49-F238E27FC236}">
                  <a16:creationId xmlns:a16="http://schemas.microsoft.com/office/drawing/2014/main" id="{D4B5FDCD-84F0-35BD-CC8A-19D85482789C}"/>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8197" name="Oval 19">
            <a:extLst>
              <a:ext uri="{FF2B5EF4-FFF2-40B4-BE49-F238E27FC236}">
                <a16:creationId xmlns:a16="http://schemas.microsoft.com/office/drawing/2014/main" id="{E2E5F0D5-3FD4-589E-7D04-71DE4CDCA5FE}"/>
              </a:ext>
            </a:extLst>
          </p:cNvPr>
          <p:cNvSpPr>
            <a:spLocks noChangeArrowheads="1"/>
          </p:cNvSpPr>
          <p:nvPr/>
        </p:nvSpPr>
        <p:spPr bwMode="auto">
          <a:xfrm>
            <a:off x="2860675" y="3476625"/>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254996" name="Line 20">
            <a:extLst>
              <a:ext uri="{FF2B5EF4-FFF2-40B4-BE49-F238E27FC236}">
                <a16:creationId xmlns:a16="http://schemas.microsoft.com/office/drawing/2014/main" id="{ADD9B4E1-3354-50B4-909E-06891F623AE8}"/>
              </a:ext>
            </a:extLst>
          </p:cNvPr>
          <p:cNvSpPr>
            <a:spLocks noChangeShapeType="1"/>
          </p:cNvSpPr>
          <p:nvPr/>
        </p:nvSpPr>
        <p:spPr bwMode="auto">
          <a:xfrm rot="5400000">
            <a:off x="1416050" y="3897313"/>
            <a:ext cx="704850" cy="0"/>
          </a:xfrm>
          <a:prstGeom prst="line">
            <a:avLst/>
          </a:prstGeom>
          <a:noFill/>
          <a:ln w="38100">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sp>
        <p:nvSpPr>
          <p:cNvPr id="178199" name="Text Box 21">
            <a:extLst>
              <a:ext uri="{FF2B5EF4-FFF2-40B4-BE49-F238E27FC236}">
                <a16:creationId xmlns:a16="http://schemas.microsoft.com/office/drawing/2014/main" id="{E14FA3E2-D4F5-9F1C-326E-6D64E07CE87B}"/>
              </a:ext>
            </a:extLst>
          </p:cNvPr>
          <p:cNvSpPr txBox="1">
            <a:spLocks noChangeArrowheads="1"/>
          </p:cNvSpPr>
          <p:nvPr/>
        </p:nvSpPr>
        <p:spPr bwMode="auto">
          <a:xfrm>
            <a:off x="1050925" y="3317875"/>
            <a:ext cx="603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1</a:t>
            </a:r>
          </a:p>
        </p:txBody>
      </p:sp>
      <p:sp>
        <p:nvSpPr>
          <p:cNvPr id="178200" name="Text Box 22">
            <a:extLst>
              <a:ext uri="{FF2B5EF4-FFF2-40B4-BE49-F238E27FC236}">
                <a16:creationId xmlns:a16="http://schemas.microsoft.com/office/drawing/2014/main" id="{1B36BAE9-DA85-12A2-8E5C-1E7C2FDE10D6}"/>
              </a:ext>
            </a:extLst>
          </p:cNvPr>
          <p:cNvSpPr txBox="1">
            <a:spLocks noChangeArrowheads="1"/>
          </p:cNvSpPr>
          <p:nvPr/>
        </p:nvSpPr>
        <p:spPr bwMode="auto">
          <a:xfrm>
            <a:off x="2590800" y="5497513"/>
            <a:ext cx="603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1</a:t>
            </a:r>
          </a:p>
        </p:txBody>
      </p:sp>
      <p:grpSp>
        <p:nvGrpSpPr>
          <p:cNvPr id="5" name="Group 23">
            <a:extLst>
              <a:ext uri="{FF2B5EF4-FFF2-40B4-BE49-F238E27FC236}">
                <a16:creationId xmlns:a16="http://schemas.microsoft.com/office/drawing/2014/main" id="{944E9D54-4AA4-07AC-4174-78B240BA80B1}"/>
              </a:ext>
            </a:extLst>
          </p:cNvPr>
          <p:cNvGrpSpPr>
            <a:grpSpLocks/>
          </p:cNvGrpSpPr>
          <p:nvPr/>
        </p:nvGrpSpPr>
        <p:grpSpPr bwMode="auto">
          <a:xfrm>
            <a:off x="1058863" y="4025900"/>
            <a:ext cx="2790825" cy="1882775"/>
            <a:chOff x="667" y="2536"/>
            <a:chExt cx="1758" cy="1186"/>
          </a:xfrm>
        </p:grpSpPr>
        <p:sp>
          <p:nvSpPr>
            <p:cNvPr id="178202" name="Oval 24">
              <a:extLst>
                <a:ext uri="{FF2B5EF4-FFF2-40B4-BE49-F238E27FC236}">
                  <a16:creationId xmlns:a16="http://schemas.microsoft.com/office/drawing/2014/main" id="{2A3780EF-496F-9F59-D116-13546D7D8DBC}"/>
                </a:ext>
              </a:extLst>
            </p:cNvPr>
            <p:cNvSpPr>
              <a:spLocks noChangeArrowheads="1"/>
            </p:cNvSpPr>
            <p:nvPr/>
          </p:nvSpPr>
          <p:spPr bwMode="auto">
            <a:xfrm>
              <a:off x="2162" y="2637"/>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78203" name="Group 25">
              <a:extLst>
                <a:ext uri="{FF2B5EF4-FFF2-40B4-BE49-F238E27FC236}">
                  <a16:creationId xmlns:a16="http://schemas.microsoft.com/office/drawing/2014/main" id="{5A55CEEE-7A44-7D40-233C-090161E4DA3E}"/>
                </a:ext>
              </a:extLst>
            </p:cNvPr>
            <p:cNvGrpSpPr>
              <a:grpSpLocks/>
            </p:cNvGrpSpPr>
            <p:nvPr/>
          </p:nvGrpSpPr>
          <p:grpSpPr bwMode="auto">
            <a:xfrm>
              <a:off x="667" y="2536"/>
              <a:ext cx="1758" cy="1186"/>
              <a:chOff x="667" y="2536"/>
              <a:chExt cx="1758" cy="1186"/>
            </a:xfrm>
          </p:grpSpPr>
          <p:sp>
            <p:nvSpPr>
              <p:cNvPr id="178204" name="Line 26">
                <a:extLst>
                  <a:ext uri="{FF2B5EF4-FFF2-40B4-BE49-F238E27FC236}">
                    <a16:creationId xmlns:a16="http://schemas.microsoft.com/office/drawing/2014/main" id="{0CE7B3CA-1F01-7388-7534-B120CCBC7104}"/>
                  </a:ext>
                </a:extLst>
              </p:cNvPr>
              <p:cNvSpPr>
                <a:spLocks noChangeShapeType="1"/>
              </p:cNvSpPr>
              <p:nvPr/>
            </p:nvSpPr>
            <p:spPr bwMode="auto">
              <a:xfrm>
                <a:off x="1844" y="3393"/>
                <a:ext cx="361" cy="0"/>
              </a:xfrm>
              <a:prstGeom prst="line">
                <a:avLst/>
              </a:prstGeom>
              <a:noFill/>
              <a:ln w="38100">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grpSp>
            <p:nvGrpSpPr>
              <p:cNvPr id="178205" name="Group 27">
                <a:extLst>
                  <a:ext uri="{FF2B5EF4-FFF2-40B4-BE49-F238E27FC236}">
                    <a16:creationId xmlns:a16="http://schemas.microsoft.com/office/drawing/2014/main" id="{D6818BF0-CE98-CE60-E338-1D2D03861D97}"/>
                  </a:ext>
                </a:extLst>
              </p:cNvPr>
              <p:cNvGrpSpPr>
                <a:grpSpLocks/>
              </p:cNvGrpSpPr>
              <p:nvPr/>
            </p:nvGrpSpPr>
            <p:grpSpPr bwMode="auto">
              <a:xfrm>
                <a:off x="667" y="2536"/>
                <a:ext cx="1758" cy="1186"/>
                <a:chOff x="667" y="2536"/>
                <a:chExt cx="1758" cy="1186"/>
              </a:xfrm>
            </p:grpSpPr>
            <p:grpSp>
              <p:nvGrpSpPr>
                <p:cNvPr id="178206" name="Group 28">
                  <a:extLst>
                    <a:ext uri="{FF2B5EF4-FFF2-40B4-BE49-F238E27FC236}">
                      <a16:creationId xmlns:a16="http://schemas.microsoft.com/office/drawing/2014/main" id="{92D686DE-CDD1-471E-A241-CA3956B63777}"/>
                    </a:ext>
                  </a:extLst>
                </p:cNvPr>
                <p:cNvGrpSpPr>
                  <a:grpSpLocks/>
                </p:cNvGrpSpPr>
                <p:nvPr/>
              </p:nvGrpSpPr>
              <p:grpSpPr bwMode="auto">
                <a:xfrm>
                  <a:off x="1023" y="2678"/>
                  <a:ext cx="1182" cy="796"/>
                  <a:chOff x="357" y="2450"/>
                  <a:chExt cx="795" cy="646"/>
                </a:xfrm>
              </p:grpSpPr>
              <p:sp>
                <p:nvSpPr>
                  <p:cNvPr id="178207" name="Line 29">
                    <a:extLst>
                      <a:ext uri="{FF2B5EF4-FFF2-40B4-BE49-F238E27FC236}">
                        <a16:creationId xmlns:a16="http://schemas.microsoft.com/office/drawing/2014/main" id="{351CF4A8-22E5-33A9-188D-80F12C8576A9}"/>
                      </a:ext>
                    </a:extLst>
                  </p:cNvPr>
                  <p:cNvSpPr>
                    <a:spLocks noChangeShapeType="1"/>
                  </p:cNvSpPr>
                  <p:nvPr/>
                </p:nvSpPr>
                <p:spPr bwMode="auto">
                  <a:xfrm>
                    <a:off x="357" y="2450"/>
                    <a:ext cx="795" cy="0"/>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78208" name="Line 30">
                    <a:extLst>
                      <a:ext uri="{FF2B5EF4-FFF2-40B4-BE49-F238E27FC236}">
                        <a16:creationId xmlns:a16="http://schemas.microsoft.com/office/drawing/2014/main" id="{0A584A2A-BF9D-08F1-6A0C-3571461DB099}"/>
                      </a:ext>
                    </a:extLst>
                  </p:cNvPr>
                  <p:cNvSpPr>
                    <a:spLocks noChangeShapeType="1"/>
                  </p:cNvSpPr>
                  <p:nvPr/>
                </p:nvSpPr>
                <p:spPr bwMode="auto">
                  <a:xfrm>
                    <a:off x="1152" y="2451"/>
                    <a:ext cx="0" cy="645"/>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78209" name="Text Box 31">
                  <a:extLst>
                    <a:ext uri="{FF2B5EF4-FFF2-40B4-BE49-F238E27FC236}">
                      <a16:creationId xmlns:a16="http://schemas.microsoft.com/office/drawing/2014/main" id="{98ADFBA3-88C7-DBBA-6BD9-B2B252C49EF7}"/>
                    </a:ext>
                  </a:extLst>
                </p:cNvPr>
                <p:cNvSpPr txBox="1">
                  <a:spLocks noChangeArrowheads="1"/>
                </p:cNvSpPr>
                <p:nvPr/>
              </p:nvSpPr>
              <p:spPr bwMode="auto">
                <a:xfrm>
                  <a:off x="2045" y="3453"/>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2</a:t>
                  </a:r>
                </a:p>
              </p:txBody>
            </p:sp>
            <p:sp>
              <p:nvSpPr>
                <p:cNvPr id="178210" name="Text Box 32">
                  <a:extLst>
                    <a:ext uri="{FF2B5EF4-FFF2-40B4-BE49-F238E27FC236}">
                      <a16:creationId xmlns:a16="http://schemas.microsoft.com/office/drawing/2014/main" id="{F48DE2DF-1AD8-B35C-BB91-2EF79D97C625}"/>
                    </a:ext>
                  </a:extLst>
                </p:cNvPr>
                <p:cNvSpPr txBox="1">
                  <a:spLocks noChangeArrowheads="1"/>
                </p:cNvSpPr>
                <p:nvPr/>
              </p:nvSpPr>
              <p:spPr bwMode="auto">
                <a:xfrm>
                  <a:off x="667" y="2536"/>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2</a:t>
                  </a:r>
                </a:p>
              </p:txBody>
            </p:sp>
          </p:grpSp>
        </p:gr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4984"/>
                                        </p:tgtEl>
                                        <p:attrNameLst>
                                          <p:attrName>style.visibility</p:attrName>
                                        </p:attrNameLst>
                                      </p:cBhvr>
                                      <p:to>
                                        <p:strVal val="visible"/>
                                      </p:to>
                                    </p:set>
                                    <p:animEffect transition="in" filter="dissolve">
                                      <p:cBhvr>
                                        <p:cTn id="7" dur="500"/>
                                        <p:tgtEl>
                                          <p:spTgt spid="254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4996"/>
                                        </p:tgtEl>
                                        <p:attrNameLst>
                                          <p:attrName>style.visibility</p:attrName>
                                        </p:attrNameLst>
                                      </p:cBhvr>
                                      <p:to>
                                        <p:strVal val="visible"/>
                                      </p:to>
                                    </p:set>
                                    <p:animEffect transition="in" filter="wipe(up)">
                                      <p:cBhvr>
                                        <p:cTn id="12" dur="500"/>
                                        <p:tgtEl>
                                          <p:spTgt spid="254996"/>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93539" name="Rectangle 8">
            <a:extLst>
              <a:ext uri="{FF2B5EF4-FFF2-40B4-BE49-F238E27FC236}">
                <a16:creationId xmlns:a16="http://schemas.microsoft.com/office/drawing/2014/main" id="{5862F6A1-E67D-0562-A6E0-CE07B9C91163}"/>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F9FE770C-19B9-8F7A-EF3A-37DF756397B3}"/>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1</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3600">
                <a:solidFill>
                  <a:srgbClr val="339966"/>
                </a:solidFill>
                <a:effectLst>
                  <a:outerShdw blurRad="38100" dist="38100" dir="2700000" algn="tl">
                    <a:srgbClr val="C0C0C0"/>
                  </a:outerShdw>
                </a:effectLst>
                <a:cs typeface="Arial"/>
              </a:rPr>
              <a:t>C.  </a:t>
            </a:r>
            <a:r>
              <a:rPr lang="en-US" altLang="pt-BR" sz="3600" err="1">
                <a:solidFill>
                  <a:srgbClr val="339966"/>
                </a:solidFill>
                <a:effectLst>
                  <a:outerShdw blurRad="38100" dist="38100" dir="2700000" algn="tl">
                    <a:srgbClr val="C0C0C0"/>
                  </a:outerShdw>
                </a:effectLst>
                <a:cs typeface="Arial"/>
              </a:rPr>
              <a:t>Preço</a:t>
            </a:r>
            <a:r>
              <a:rPr lang="en-US" altLang="pt-BR" sz="3600">
                <a:solidFill>
                  <a:srgbClr val="339966"/>
                </a:solidFill>
                <a:effectLst>
                  <a:outerShdw blurRad="38100" dist="38100" dir="2700000" algn="tl">
                    <a:srgbClr val="C0C0C0"/>
                  </a:outerShdw>
                </a:effectLst>
                <a:cs typeface="Arial"/>
              </a:rPr>
              <a:t> de CDs </a:t>
            </a:r>
            <a:r>
              <a:rPr lang="en-US" altLang="pt-BR" sz="3600" err="1">
                <a:solidFill>
                  <a:srgbClr val="339966"/>
                </a:solidFill>
                <a:effectLst>
                  <a:outerShdw blurRad="38100" dist="38100" dir="2700000" algn="tl">
                    <a:srgbClr val="C0C0C0"/>
                  </a:outerShdw>
                </a:effectLst>
                <a:cs typeface="Arial"/>
              </a:rPr>
              <a:t>cai</a:t>
            </a:r>
            <a:endParaRPr lang="en-US" altLang="pt-BR" sz="3600" err="1">
              <a:solidFill>
                <a:srgbClr val="339966"/>
              </a:solidFill>
              <a:effectLst>
                <a:outerShdw blurRad="38100" dist="38100" dir="2700000" algn="tl">
                  <a:srgbClr val="C0C0C0"/>
                </a:outerShdw>
              </a:effectLst>
              <a:cs typeface="Arial" panose="020B0604020202020204" pitchFamily="34" charset="0"/>
            </a:endParaRPr>
          </a:p>
        </p:txBody>
      </p:sp>
      <p:grpSp>
        <p:nvGrpSpPr>
          <p:cNvPr id="193541" name="Group 11">
            <a:extLst>
              <a:ext uri="{FF2B5EF4-FFF2-40B4-BE49-F238E27FC236}">
                <a16:creationId xmlns:a16="http://schemas.microsoft.com/office/drawing/2014/main" id="{ACA17AAC-CF31-5F7C-60B2-3F3DA3FAD6E9}"/>
              </a:ext>
            </a:extLst>
          </p:cNvPr>
          <p:cNvGrpSpPr>
            <a:grpSpLocks/>
          </p:cNvGrpSpPr>
          <p:nvPr/>
        </p:nvGrpSpPr>
        <p:grpSpPr bwMode="auto">
          <a:xfrm>
            <a:off x="593725" y="290513"/>
            <a:ext cx="8210550" cy="1049337"/>
            <a:chOff x="374" y="183"/>
            <a:chExt cx="5000" cy="661"/>
          </a:xfrm>
        </p:grpSpPr>
        <p:sp>
          <p:nvSpPr>
            <p:cNvPr id="193542" name="Line 9">
              <a:extLst>
                <a:ext uri="{FF2B5EF4-FFF2-40B4-BE49-F238E27FC236}">
                  <a16:creationId xmlns:a16="http://schemas.microsoft.com/office/drawing/2014/main" id="{482136D3-5B36-8B3E-94F5-E9CA0D68A676}"/>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3543" name="Line 10">
              <a:extLst>
                <a:ext uri="{FF2B5EF4-FFF2-40B4-BE49-F238E27FC236}">
                  <a16:creationId xmlns:a16="http://schemas.microsoft.com/office/drawing/2014/main" id="{8BE76C2D-B170-14CC-287A-2DE979587B4D}"/>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3544" name="Rectangle 8">
            <a:extLst>
              <a:ext uri="{FF2B5EF4-FFF2-40B4-BE49-F238E27FC236}">
                <a16:creationId xmlns:a16="http://schemas.microsoft.com/office/drawing/2014/main" id="{8D671F0F-D340-74D7-CCE3-EF07CD80FE13}"/>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D26297F9-2A9F-4D59-967E-386AD37B81D5}" type="slidenum">
              <a:rPr lang="en-US" altLang="pt-BR" sz="1700" dirty="0">
                <a:solidFill>
                  <a:srgbClr val="777777"/>
                </a:solidFill>
                <a:latin typeface="Tahoma" panose="020B0604030504040204" pitchFamily="34" charset="0"/>
              </a:rPr>
              <a:pPr algn="r"/>
              <a:t>20</a:t>
            </a:fld>
            <a:endParaRPr lang="en-US" altLang="pt-BR" sz="1700">
              <a:solidFill>
                <a:srgbClr val="777777"/>
              </a:solidFill>
              <a:latin typeface="Tahoma" panose="020B0604030504040204" pitchFamily="34" charset="0"/>
            </a:endParaRPr>
          </a:p>
        </p:txBody>
      </p:sp>
      <p:grpSp>
        <p:nvGrpSpPr>
          <p:cNvPr id="193545" name="Group 8">
            <a:extLst>
              <a:ext uri="{FF2B5EF4-FFF2-40B4-BE49-F238E27FC236}">
                <a16:creationId xmlns:a16="http://schemas.microsoft.com/office/drawing/2014/main" id="{3BE0212E-E4C6-1A09-F282-72BA8A7C3B7C}"/>
              </a:ext>
            </a:extLst>
          </p:cNvPr>
          <p:cNvGrpSpPr>
            <a:grpSpLocks/>
          </p:cNvGrpSpPr>
          <p:nvPr/>
        </p:nvGrpSpPr>
        <p:grpSpPr bwMode="auto">
          <a:xfrm>
            <a:off x="1050925" y="3317875"/>
            <a:ext cx="2754313" cy="2606675"/>
            <a:chOff x="662" y="2090"/>
            <a:chExt cx="1735" cy="1642"/>
          </a:xfrm>
        </p:grpSpPr>
        <p:grpSp>
          <p:nvGrpSpPr>
            <p:cNvPr id="193546" name="Group 9">
              <a:extLst>
                <a:ext uri="{FF2B5EF4-FFF2-40B4-BE49-F238E27FC236}">
                  <a16:creationId xmlns:a16="http://schemas.microsoft.com/office/drawing/2014/main" id="{83979D6E-9484-223B-D24F-9E780A93F8E4}"/>
                </a:ext>
              </a:extLst>
            </p:cNvPr>
            <p:cNvGrpSpPr>
              <a:grpSpLocks/>
            </p:cNvGrpSpPr>
            <p:nvPr/>
          </p:nvGrpSpPr>
          <p:grpSpPr bwMode="auto">
            <a:xfrm>
              <a:off x="1026" y="2228"/>
              <a:ext cx="1181" cy="1243"/>
              <a:chOff x="357" y="2450"/>
              <a:chExt cx="795" cy="646"/>
            </a:xfrm>
          </p:grpSpPr>
          <p:sp>
            <p:nvSpPr>
              <p:cNvPr id="193547" name="Line 10">
                <a:extLst>
                  <a:ext uri="{FF2B5EF4-FFF2-40B4-BE49-F238E27FC236}">
                    <a16:creationId xmlns:a16="http://schemas.microsoft.com/office/drawing/2014/main" id="{42A24CBC-ED53-FF99-DDAB-91B8553B0555}"/>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93548" name="Line 11">
                <a:extLst>
                  <a:ext uri="{FF2B5EF4-FFF2-40B4-BE49-F238E27FC236}">
                    <a16:creationId xmlns:a16="http://schemas.microsoft.com/office/drawing/2014/main" id="{10086C5F-806A-7DCE-2FBC-B46B2696D131}"/>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3549" name="Oval 12">
              <a:extLst>
                <a:ext uri="{FF2B5EF4-FFF2-40B4-BE49-F238E27FC236}">
                  <a16:creationId xmlns:a16="http://schemas.microsoft.com/office/drawing/2014/main" id="{7DB8C247-11F3-176D-42D0-F9A13BFB9B92}"/>
                </a:ext>
              </a:extLst>
            </p:cNvPr>
            <p:cNvSpPr>
              <a:spLocks noChangeArrowheads="1"/>
            </p:cNvSpPr>
            <p:nvPr/>
          </p:nvSpPr>
          <p:spPr bwMode="auto">
            <a:xfrm>
              <a:off x="2166" y="219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93550" name="Text Box 13">
              <a:extLst>
                <a:ext uri="{FF2B5EF4-FFF2-40B4-BE49-F238E27FC236}">
                  <a16:creationId xmlns:a16="http://schemas.microsoft.com/office/drawing/2014/main" id="{322920A4-C295-2A24-8B8E-FDB96B6BA6B3}"/>
                </a:ext>
              </a:extLst>
            </p:cNvPr>
            <p:cNvSpPr txBox="1">
              <a:spLocks noChangeArrowheads="1"/>
            </p:cNvSpPr>
            <p:nvPr/>
          </p:nvSpPr>
          <p:spPr bwMode="auto">
            <a:xfrm>
              <a:off x="662" y="2090"/>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1</a:t>
              </a:r>
            </a:p>
          </p:txBody>
        </p:sp>
        <p:sp>
          <p:nvSpPr>
            <p:cNvPr id="193551" name="Text Box 14">
              <a:extLst>
                <a:ext uri="{FF2B5EF4-FFF2-40B4-BE49-F238E27FC236}">
                  <a16:creationId xmlns:a16="http://schemas.microsoft.com/office/drawing/2014/main" id="{61FC67BD-BF7C-91F7-F8B0-B33C4DE0226D}"/>
                </a:ext>
              </a:extLst>
            </p:cNvPr>
            <p:cNvSpPr txBox="1">
              <a:spLocks noChangeArrowheads="1"/>
            </p:cNvSpPr>
            <p:nvPr/>
          </p:nvSpPr>
          <p:spPr bwMode="auto">
            <a:xfrm>
              <a:off x="2017" y="3463"/>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1</a:t>
              </a:r>
            </a:p>
          </p:txBody>
        </p:sp>
      </p:grpSp>
      <p:sp>
        <p:nvSpPr>
          <p:cNvPr id="257039" name="Text Box 15">
            <a:extLst>
              <a:ext uri="{FF2B5EF4-FFF2-40B4-BE49-F238E27FC236}">
                <a16:creationId xmlns:a16="http://schemas.microsoft.com/office/drawing/2014/main" id="{9B3635CE-BDBE-1708-DAA5-E97F2574F220}"/>
              </a:ext>
            </a:extLst>
          </p:cNvPr>
          <p:cNvSpPr txBox="1">
            <a:spLocks noChangeArrowheads="1"/>
          </p:cNvSpPr>
          <p:nvPr/>
        </p:nvSpPr>
        <p:spPr bwMode="auto">
          <a:xfrm>
            <a:off x="5248275" y="1460500"/>
            <a:ext cx="3255963" cy="3312367"/>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gn="just">
              <a:lnSpc>
                <a:spcPct val="105000"/>
              </a:lnSpc>
              <a:spcBef>
                <a:spcPct val="30000"/>
              </a:spcBef>
              <a:defRPr/>
            </a:pPr>
            <a:r>
              <a:rPr lang="en-US" sz="2400">
                <a:latin typeface="Arial"/>
                <a:cs typeface="Arial"/>
              </a:rPr>
              <a:t>CDs e downloads de </a:t>
            </a:r>
            <a:r>
              <a:rPr lang="en-US" sz="2400" err="1">
                <a:latin typeface="Arial"/>
                <a:cs typeface="Arial"/>
              </a:rPr>
              <a:t>músicas</a:t>
            </a:r>
            <a:r>
              <a:rPr lang="en-US" sz="2400">
                <a:latin typeface="Arial"/>
                <a:cs typeface="Arial"/>
              </a:rPr>
              <a:t> </a:t>
            </a:r>
            <a:r>
              <a:rPr lang="en-US" sz="2400" err="1">
                <a:latin typeface="Arial"/>
                <a:cs typeface="Arial"/>
              </a:rPr>
              <a:t>são</a:t>
            </a:r>
            <a:r>
              <a:rPr lang="en-US" sz="2400">
                <a:latin typeface="Arial"/>
                <a:cs typeface="Arial"/>
              </a:rPr>
              <a:t> </a:t>
            </a:r>
            <a:r>
              <a:rPr lang="en-US" sz="2400" err="1">
                <a:latin typeface="Arial"/>
                <a:cs typeface="Arial"/>
              </a:rPr>
              <a:t>substitutos</a:t>
            </a:r>
            <a:r>
              <a:rPr lang="en-US" sz="2400">
                <a:latin typeface="Arial"/>
                <a:cs typeface="Arial"/>
              </a:rPr>
              <a:t>. </a:t>
            </a:r>
            <a:endParaRPr lang="en-US" sz="2400">
              <a:latin typeface="Arial" charset="0"/>
              <a:cs typeface="Arial" charset="0"/>
            </a:endParaRPr>
          </a:p>
          <a:p>
            <a:pPr algn="just">
              <a:lnSpc>
                <a:spcPct val="105000"/>
              </a:lnSpc>
              <a:spcBef>
                <a:spcPct val="30000"/>
              </a:spcBef>
              <a:defRPr/>
            </a:pPr>
            <a:r>
              <a:rPr lang="pt" sz="2400">
                <a:latin typeface="Arial"/>
                <a:cs typeface="Arial"/>
              </a:rPr>
              <a:t>Queda no preço dos CDs muda demanda por downloads de música Para a esquerda.</a:t>
            </a:r>
          </a:p>
        </p:txBody>
      </p:sp>
      <p:grpSp>
        <p:nvGrpSpPr>
          <p:cNvPr id="193553" name="Group 16">
            <a:extLst>
              <a:ext uri="{FF2B5EF4-FFF2-40B4-BE49-F238E27FC236}">
                <a16:creationId xmlns:a16="http://schemas.microsoft.com/office/drawing/2014/main" id="{16BDCBB6-B228-6112-DCF2-10B1614F5A78}"/>
              </a:ext>
            </a:extLst>
          </p:cNvPr>
          <p:cNvGrpSpPr>
            <a:grpSpLocks/>
          </p:cNvGrpSpPr>
          <p:nvPr/>
        </p:nvGrpSpPr>
        <p:grpSpPr bwMode="auto">
          <a:xfrm>
            <a:off x="1624013" y="1741488"/>
            <a:ext cx="4714875" cy="3775075"/>
            <a:chOff x="2602" y="1083"/>
            <a:chExt cx="3055" cy="2115"/>
          </a:xfrm>
        </p:grpSpPr>
        <p:sp>
          <p:nvSpPr>
            <p:cNvPr id="193554" name="Line 17">
              <a:extLst>
                <a:ext uri="{FF2B5EF4-FFF2-40B4-BE49-F238E27FC236}">
                  <a16:creationId xmlns:a16="http://schemas.microsoft.com/office/drawing/2014/main" id="{4393F039-55F6-0BC2-9CE6-3EDA71100F7B}"/>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3555" name="Line 18">
              <a:extLst>
                <a:ext uri="{FF2B5EF4-FFF2-40B4-BE49-F238E27FC236}">
                  <a16:creationId xmlns:a16="http://schemas.microsoft.com/office/drawing/2014/main" id="{D2D76FEB-51D4-48CF-6A8F-8CE2B2C11D78}"/>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3556" name="Text Box 19">
            <a:extLst>
              <a:ext uri="{FF2B5EF4-FFF2-40B4-BE49-F238E27FC236}">
                <a16:creationId xmlns:a16="http://schemas.microsoft.com/office/drawing/2014/main" id="{16CEA341-FA61-6149-82BB-DB2EDCB22A79}"/>
              </a:ext>
            </a:extLst>
          </p:cNvPr>
          <p:cNvSpPr txBox="1">
            <a:spLocks noChangeArrowheads="1"/>
          </p:cNvSpPr>
          <p:nvPr/>
        </p:nvSpPr>
        <p:spPr bwMode="auto">
          <a:xfrm>
            <a:off x="159363" y="1546225"/>
            <a:ext cx="1401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000" err="1">
                <a:latin typeface="Arial"/>
                <a:cs typeface="Arial"/>
              </a:rPr>
              <a:t>Preço</a:t>
            </a:r>
            <a:r>
              <a:rPr lang="en-US" altLang="pt-BR" sz="2000">
                <a:latin typeface="Arial"/>
                <a:cs typeface="Arial"/>
              </a:rPr>
              <a:t> de downloads</a:t>
            </a:r>
            <a:endParaRPr lang="en-US" altLang="pt-BR" sz="2000">
              <a:cs typeface="Arial" panose="020B0604020202020204" pitchFamily="34" charset="0"/>
            </a:endParaRPr>
          </a:p>
        </p:txBody>
      </p:sp>
      <p:sp>
        <p:nvSpPr>
          <p:cNvPr id="193557" name="Text Box 20">
            <a:extLst>
              <a:ext uri="{FF2B5EF4-FFF2-40B4-BE49-F238E27FC236}">
                <a16:creationId xmlns:a16="http://schemas.microsoft.com/office/drawing/2014/main" id="{22D5F416-44B1-6B53-0980-550D7B40E47F}"/>
              </a:ext>
            </a:extLst>
          </p:cNvPr>
          <p:cNvSpPr txBox="1">
            <a:spLocks noChangeArrowheads="1"/>
          </p:cNvSpPr>
          <p:nvPr/>
        </p:nvSpPr>
        <p:spPr bwMode="auto">
          <a:xfrm>
            <a:off x="3894138" y="5502275"/>
            <a:ext cx="2635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000" err="1">
                <a:latin typeface="Arial"/>
                <a:cs typeface="Arial"/>
              </a:rPr>
              <a:t>Quantidade</a:t>
            </a:r>
            <a:r>
              <a:rPr lang="en-US" altLang="pt-BR" sz="2000">
                <a:latin typeface="Arial"/>
                <a:cs typeface="Arial"/>
              </a:rPr>
              <a:t> de downloads</a:t>
            </a:r>
            <a:endParaRPr lang="en-US" altLang="pt-BR" sz="2000">
              <a:cs typeface="Arial" panose="020B0604020202020204" pitchFamily="34" charset="0"/>
            </a:endParaRPr>
          </a:p>
        </p:txBody>
      </p:sp>
      <p:grpSp>
        <p:nvGrpSpPr>
          <p:cNvPr id="193558" name="Group 21">
            <a:extLst>
              <a:ext uri="{FF2B5EF4-FFF2-40B4-BE49-F238E27FC236}">
                <a16:creationId xmlns:a16="http://schemas.microsoft.com/office/drawing/2014/main" id="{09843F0F-8DF1-C7B8-FAAB-D4481E1AD62E}"/>
              </a:ext>
            </a:extLst>
          </p:cNvPr>
          <p:cNvGrpSpPr>
            <a:grpSpLocks/>
          </p:cNvGrpSpPr>
          <p:nvPr/>
        </p:nvGrpSpPr>
        <p:grpSpPr bwMode="auto">
          <a:xfrm>
            <a:off x="2384425" y="2136775"/>
            <a:ext cx="2732088" cy="3149600"/>
            <a:chOff x="1502" y="1346"/>
            <a:chExt cx="1721" cy="1984"/>
          </a:xfrm>
        </p:grpSpPr>
        <p:sp>
          <p:nvSpPr>
            <p:cNvPr id="193559" name="Line 22">
              <a:extLst>
                <a:ext uri="{FF2B5EF4-FFF2-40B4-BE49-F238E27FC236}">
                  <a16:creationId xmlns:a16="http://schemas.microsoft.com/office/drawing/2014/main" id="{F15030BD-A688-E2D1-C096-D4F1928B22D6}"/>
                </a:ext>
              </a:extLst>
            </p:cNvPr>
            <p:cNvSpPr>
              <a:spLocks noChangeShapeType="1"/>
            </p:cNvSpPr>
            <p:nvPr/>
          </p:nvSpPr>
          <p:spPr bwMode="auto">
            <a:xfrm>
              <a:off x="1502" y="1346"/>
              <a:ext cx="1412" cy="17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3560" name="Text Box 23">
              <a:extLst>
                <a:ext uri="{FF2B5EF4-FFF2-40B4-BE49-F238E27FC236}">
                  <a16:creationId xmlns:a16="http://schemas.microsoft.com/office/drawing/2014/main" id="{8FB31486-986F-7D07-6FD5-E0716A426B6B}"/>
                </a:ext>
              </a:extLst>
            </p:cNvPr>
            <p:cNvSpPr txBox="1">
              <a:spLocks noChangeArrowheads="1"/>
            </p:cNvSpPr>
            <p:nvPr/>
          </p:nvSpPr>
          <p:spPr bwMode="auto">
            <a:xfrm>
              <a:off x="2843" y="3061"/>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200" b="1" i="1">
                  <a:latin typeface="Tahoma" panose="020B0604030504040204" pitchFamily="34" charset="0"/>
                  <a:cs typeface="Arial" panose="020B0604020202020204" pitchFamily="34" charset="0"/>
                </a:rPr>
                <a:t>D</a:t>
              </a:r>
              <a:r>
                <a:rPr lang="en-US" altLang="pt-BR" sz="2200" b="1" baseline="-25000">
                  <a:latin typeface="Tahoma" panose="020B0604030504040204" pitchFamily="34" charset="0"/>
                  <a:cs typeface="Arial" panose="020B0604020202020204" pitchFamily="34" charset="0"/>
                </a:rPr>
                <a:t>1</a:t>
              </a:r>
            </a:p>
          </p:txBody>
        </p:sp>
      </p:grpSp>
      <p:grpSp>
        <p:nvGrpSpPr>
          <p:cNvPr id="7" name="Group 24">
            <a:extLst>
              <a:ext uri="{FF2B5EF4-FFF2-40B4-BE49-F238E27FC236}">
                <a16:creationId xmlns:a16="http://schemas.microsoft.com/office/drawing/2014/main" id="{1AC586B2-89A8-FDB4-FB72-0575C178FCE9}"/>
              </a:ext>
            </a:extLst>
          </p:cNvPr>
          <p:cNvGrpSpPr>
            <a:grpSpLocks/>
          </p:cNvGrpSpPr>
          <p:nvPr/>
        </p:nvGrpSpPr>
        <p:grpSpPr bwMode="auto">
          <a:xfrm>
            <a:off x="1866900" y="2670175"/>
            <a:ext cx="2482850" cy="2705100"/>
            <a:chOff x="1176" y="1682"/>
            <a:chExt cx="1564" cy="1704"/>
          </a:xfrm>
        </p:grpSpPr>
        <p:sp>
          <p:nvSpPr>
            <p:cNvPr id="193562" name="Line 25">
              <a:extLst>
                <a:ext uri="{FF2B5EF4-FFF2-40B4-BE49-F238E27FC236}">
                  <a16:creationId xmlns:a16="http://schemas.microsoft.com/office/drawing/2014/main" id="{C2874B26-077C-54CA-C8C6-3650B83F4C07}"/>
                </a:ext>
              </a:extLst>
            </p:cNvPr>
            <p:cNvSpPr>
              <a:spLocks noChangeShapeType="1"/>
            </p:cNvSpPr>
            <p:nvPr/>
          </p:nvSpPr>
          <p:spPr bwMode="auto">
            <a:xfrm>
              <a:off x="1176" y="1682"/>
              <a:ext cx="1238" cy="1555"/>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3563" name="Text Box 26">
              <a:extLst>
                <a:ext uri="{FF2B5EF4-FFF2-40B4-BE49-F238E27FC236}">
                  <a16:creationId xmlns:a16="http://schemas.microsoft.com/office/drawing/2014/main" id="{D073F926-39E3-8D93-1482-265AAE9D52B5}"/>
                </a:ext>
              </a:extLst>
            </p:cNvPr>
            <p:cNvSpPr txBox="1">
              <a:spLocks noChangeArrowheads="1"/>
            </p:cNvSpPr>
            <p:nvPr/>
          </p:nvSpPr>
          <p:spPr bwMode="auto">
            <a:xfrm>
              <a:off x="2360" y="3117"/>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200" b="1" i="1">
                  <a:solidFill>
                    <a:srgbClr val="A50021"/>
                  </a:solidFill>
                  <a:latin typeface="Tahoma" panose="020B0604030504040204" pitchFamily="34" charset="0"/>
                  <a:cs typeface="Arial" panose="020B0604020202020204" pitchFamily="34" charset="0"/>
                </a:rPr>
                <a:t>D</a:t>
              </a:r>
              <a:r>
                <a:rPr lang="en-US" altLang="pt-BR" sz="2200" b="1" baseline="-25000">
                  <a:solidFill>
                    <a:srgbClr val="A50021"/>
                  </a:solidFill>
                  <a:latin typeface="Tahoma" panose="020B0604030504040204" pitchFamily="34" charset="0"/>
                  <a:cs typeface="Arial" panose="020B0604020202020204" pitchFamily="34" charset="0"/>
                </a:rPr>
                <a:t>2</a:t>
              </a:r>
            </a:p>
          </p:txBody>
        </p:sp>
      </p:grpSp>
      <p:sp>
        <p:nvSpPr>
          <p:cNvPr id="257051" name="Line 27">
            <a:extLst>
              <a:ext uri="{FF2B5EF4-FFF2-40B4-BE49-F238E27FC236}">
                <a16:creationId xmlns:a16="http://schemas.microsoft.com/office/drawing/2014/main" id="{C1C4B4DA-4DC8-1886-18E5-8538647B7A6A}"/>
              </a:ext>
            </a:extLst>
          </p:cNvPr>
          <p:cNvSpPr>
            <a:spLocks noChangeShapeType="1"/>
          </p:cNvSpPr>
          <p:nvPr/>
        </p:nvSpPr>
        <p:spPr bwMode="auto">
          <a:xfrm rot="10800000">
            <a:off x="2620963" y="3538538"/>
            <a:ext cx="823912" cy="0"/>
          </a:xfrm>
          <a:prstGeom prst="line">
            <a:avLst/>
          </a:prstGeom>
          <a:noFill/>
          <a:ln w="44450">
            <a:solidFill>
              <a:srgbClr val="CC0000"/>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grpSp>
        <p:nvGrpSpPr>
          <p:cNvPr id="8" name="Group 28">
            <a:extLst>
              <a:ext uri="{FF2B5EF4-FFF2-40B4-BE49-F238E27FC236}">
                <a16:creationId xmlns:a16="http://schemas.microsoft.com/office/drawing/2014/main" id="{2CBC4DA7-1D25-D782-B88A-68A25EC7848C}"/>
              </a:ext>
            </a:extLst>
          </p:cNvPr>
          <p:cNvGrpSpPr>
            <a:grpSpLocks/>
          </p:cNvGrpSpPr>
          <p:nvPr/>
        </p:nvGrpSpPr>
        <p:grpSpPr bwMode="auto">
          <a:xfrm>
            <a:off x="1620838" y="3470275"/>
            <a:ext cx="1247775" cy="2457450"/>
            <a:chOff x="1021" y="2186"/>
            <a:chExt cx="786" cy="1548"/>
          </a:xfrm>
        </p:grpSpPr>
        <p:grpSp>
          <p:nvGrpSpPr>
            <p:cNvPr id="193566" name="Group 29">
              <a:extLst>
                <a:ext uri="{FF2B5EF4-FFF2-40B4-BE49-F238E27FC236}">
                  <a16:creationId xmlns:a16="http://schemas.microsoft.com/office/drawing/2014/main" id="{AFC57366-4A52-1CD1-58AD-1B8DDC7544D9}"/>
                </a:ext>
              </a:extLst>
            </p:cNvPr>
            <p:cNvGrpSpPr>
              <a:grpSpLocks/>
            </p:cNvGrpSpPr>
            <p:nvPr/>
          </p:nvGrpSpPr>
          <p:grpSpPr bwMode="auto">
            <a:xfrm>
              <a:off x="1021" y="2229"/>
              <a:ext cx="587" cy="1243"/>
              <a:chOff x="357" y="2450"/>
              <a:chExt cx="795" cy="646"/>
            </a:xfrm>
          </p:grpSpPr>
          <p:sp>
            <p:nvSpPr>
              <p:cNvPr id="193567" name="Line 30">
                <a:extLst>
                  <a:ext uri="{FF2B5EF4-FFF2-40B4-BE49-F238E27FC236}">
                    <a16:creationId xmlns:a16="http://schemas.microsoft.com/office/drawing/2014/main" id="{84D17BCF-7698-FC2D-870F-7CD661A1061F}"/>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93568" name="Line 31">
                <a:extLst>
                  <a:ext uri="{FF2B5EF4-FFF2-40B4-BE49-F238E27FC236}">
                    <a16:creationId xmlns:a16="http://schemas.microsoft.com/office/drawing/2014/main" id="{C422DD55-39D6-CC9B-5311-E12C6318875D}"/>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3569" name="Oval 32">
              <a:extLst>
                <a:ext uri="{FF2B5EF4-FFF2-40B4-BE49-F238E27FC236}">
                  <a16:creationId xmlns:a16="http://schemas.microsoft.com/office/drawing/2014/main" id="{97CC9CB2-9656-E0F7-296C-7EB8E44E7AFF}"/>
                </a:ext>
              </a:extLst>
            </p:cNvPr>
            <p:cNvSpPr>
              <a:spLocks noChangeArrowheads="1"/>
            </p:cNvSpPr>
            <p:nvPr/>
          </p:nvSpPr>
          <p:spPr bwMode="auto">
            <a:xfrm>
              <a:off x="1561" y="2186"/>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93570" name="Text Box 33">
              <a:extLst>
                <a:ext uri="{FF2B5EF4-FFF2-40B4-BE49-F238E27FC236}">
                  <a16:creationId xmlns:a16="http://schemas.microsoft.com/office/drawing/2014/main" id="{2010A897-1B12-6E3A-8383-0510F99C9238}"/>
                </a:ext>
              </a:extLst>
            </p:cNvPr>
            <p:cNvSpPr txBox="1">
              <a:spLocks noChangeArrowheads="1"/>
            </p:cNvSpPr>
            <p:nvPr/>
          </p:nvSpPr>
          <p:spPr bwMode="auto">
            <a:xfrm>
              <a:off x="1427" y="3465"/>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2</a:t>
              </a: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7039"/>
                                        </p:tgtEl>
                                        <p:attrNameLst>
                                          <p:attrName>style.visibility</p:attrName>
                                        </p:attrNameLst>
                                      </p:cBhvr>
                                      <p:to>
                                        <p:strVal val="visible"/>
                                      </p:to>
                                    </p:set>
                                    <p:animEffect transition="in" filter="dissolve">
                                      <p:cBhvr>
                                        <p:cTn id="7" dur="500"/>
                                        <p:tgtEl>
                                          <p:spTgt spid="257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57051"/>
                                        </p:tgtEl>
                                        <p:attrNameLst>
                                          <p:attrName>style.visibility</p:attrName>
                                        </p:attrNameLst>
                                      </p:cBhvr>
                                      <p:to>
                                        <p:strVal val="visible"/>
                                      </p:to>
                                    </p:set>
                                    <p:animEffect transition="in" filter="wipe(right)">
                                      <p:cBhvr>
                                        <p:cTn id="12" dur="500"/>
                                        <p:tgtEl>
                                          <p:spTgt spid="257051"/>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par>
                          <p:cTn id="17" fill="hold" nodeType="afterGroup">
                            <p:stCondLst>
                              <p:cond delay="1000"/>
                            </p:stCondLst>
                            <p:childTnLst>
                              <p:par>
                                <p:cTn id="18" presetID="18"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F8E446D8-0B96-5DC9-2AA0-B25E5C847A24}"/>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E35CC809-47AC-ECC6-AC6C-A6915FE16579}"/>
              </a:ext>
            </a:extLst>
          </p:cNvPr>
          <p:cNvSpPr>
            <a:spLocks noGrp="1"/>
          </p:cNvSpPr>
          <p:nvPr>
            <p:ph type="sldNum" sz="quarter" idx="11"/>
          </p:nvPr>
        </p:nvSpPr>
        <p:spPr/>
        <p:txBody>
          <a:bodyPr/>
          <a:lstStyle/>
          <a:p>
            <a:fld id="{B1BC7D01-CF3C-4708-8B57-61AA17EC85F4}" type="slidenum">
              <a:rPr lang="en-US" altLang="pt-BR"/>
              <a:pPr/>
              <a:t>21</a:t>
            </a:fld>
            <a:endParaRPr lang="en-US" altLang="pt-BR"/>
          </a:p>
        </p:txBody>
      </p:sp>
      <p:sp>
        <p:nvSpPr>
          <p:cNvPr id="84994" name="Rectangle 2">
            <a:extLst>
              <a:ext uri="{FF2B5EF4-FFF2-40B4-BE49-F238E27FC236}">
                <a16:creationId xmlns:a16="http://schemas.microsoft.com/office/drawing/2014/main" id="{09E2BE40-0058-3A90-4B00-CE32FBB55C46}"/>
              </a:ext>
            </a:extLst>
          </p:cNvPr>
          <p:cNvSpPr>
            <a:spLocks noGrp="1" noChangeArrowheads="1"/>
          </p:cNvSpPr>
          <p:nvPr>
            <p:ph type="title" idx="4294967295"/>
          </p:nvPr>
        </p:nvSpPr>
        <p:spPr/>
        <p:txBody>
          <a:bodyPr/>
          <a:lstStyle/>
          <a:p>
            <a:r>
              <a:rPr lang="en-US" altLang="pt-BR"/>
              <a:t>Oferta</a:t>
            </a:r>
          </a:p>
        </p:txBody>
      </p:sp>
      <p:sp>
        <p:nvSpPr>
          <p:cNvPr id="84995" name="Rectangle 3">
            <a:extLst>
              <a:ext uri="{FF2B5EF4-FFF2-40B4-BE49-F238E27FC236}">
                <a16:creationId xmlns:a16="http://schemas.microsoft.com/office/drawing/2014/main" id="{943A5A50-35B4-60DA-CD60-F3FEA2C2F453}"/>
              </a:ext>
            </a:extLst>
          </p:cNvPr>
          <p:cNvSpPr>
            <a:spLocks noGrp="1" noChangeArrowheads="1"/>
          </p:cNvSpPr>
          <p:nvPr>
            <p:ph type="body" idx="4294967295"/>
          </p:nvPr>
        </p:nvSpPr>
        <p:spPr/>
        <p:txBody>
          <a:bodyPr/>
          <a:lstStyle/>
          <a:p>
            <a:pPr algn="just"/>
            <a:r>
              <a:rPr lang="en-US" altLang="pt-BR"/>
              <a:t>A </a:t>
            </a:r>
            <a:r>
              <a:rPr lang="en-US" altLang="pt-BR" b="1" err="1">
                <a:solidFill>
                  <a:srgbClr val="CC0000"/>
                </a:solidFill>
              </a:rPr>
              <a:t>quantidade</a:t>
            </a:r>
            <a:r>
              <a:rPr lang="en-US" altLang="pt-BR" b="1">
                <a:solidFill>
                  <a:srgbClr val="CC0000"/>
                </a:solidFill>
              </a:rPr>
              <a:t> </a:t>
            </a:r>
            <a:r>
              <a:rPr lang="en-US" altLang="pt-BR" b="1" err="1">
                <a:solidFill>
                  <a:srgbClr val="CC0000"/>
                </a:solidFill>
              </a:rPr>
              <a:t>ofertada</a:t>
            </a:r>
            <a:r>
              <a:rPr lang="en-US" altLang="pt-BR"/>
              <a:t> </a:t>
            </a:r>
            <a:r>
              <a:rPr lang="pt">
                <a:ea typeface="+mn-lt"/>
                <a:cs typeface="+mn-lt"/>
              </a:rPr>
              <a:t>de qualquer bem é a quantidade que os vendedores estão dispostos e são capazes de vender.</a:t>
            </a:r>
            <a:r>
              <a:rPr lang="en-US" altLang="pt-BR"/>
              <a:t> </a:t>
            </a:r>
            <a:endParaRPr lang="pt-BR"/>
          </a:p>
          <a:p>
            <a:pPr algn="just"/>
            <a:r>
              <a:rPr lang="en-US" altLang="pt-BR" b="1">
                <a:solidFill>
                  <a:srgbClr val="CC0000"/>
                </a:solidFill>
              </a:rPr>
              <a:t>Lei da </a:t>
            </a:r>
            <a:r>
              <a:rPr lang="en-US" altLang="pt-BR" b="1" err="1">
                <a:solidFill>
                  <a:srgbClr val="CC0000"/>
                </a:solidFill>
              </a:rPr>
              <a:t>oferta</a:t>
            </a:r>
            <a:r>
              <a:rPr lang="en-US" altLang="pt-BR"/>
              <a:t>:  </a:t>
            </a:r>
            <a:r>
              <a:rPr lang="pt">
                <a:ea typeface="+mn-lt"/>
                <a:cs typeface="+mn-lt"/>
              </a:rPr>
              <a:t>a alegação de que a quantidade ofertada de um bem aumenta quando o preço do bem aumenta, tudo o mais constante.</a:t>
            </a:r>
            <a:endParaRPr lang="pt">
              <a:cs typeface="Arial"/>
            </a:endParaRPr>
          </a:p>
        </p:txBody>
      </p:sp>
      <p:sp>
        <p:nvSpPr>
          <p:cNvPr id="84996" name="FlagCount" hidden="1">
            <a:hlinkClick r:id="rId3" action="ppaction://hlinkfile"/>
            <a:extLst>
              <a:ext uri="{FF2B5EF4-FFF2-40B4-BE49-F238E27FC236}">
                <a16:creationId xmlns:a16="http://schemas.microsoft.com/office/drawing/2014/main" id="{4E79E2E6-1E43-0B9C-A2A0-FDF12B92EDA0}"/>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Rodapé 1">
            <a:extLst>
              <a:ext uri="{FF2B5EF4-FFF2-40B4-BE49-F238E27FC236}">
                <a16:creationId xmlns:a16="http://schemas.microsoft.com/office/drawing/2014/main" id="{B56775D9-168A-E8F2-AB4D-A23E1CF32D9C}"/>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8" name="Espaço Reservado para Número de Slide 2">
            <a:extLst>
              <a:ext uri="{FF2B5EF4-FFF2-40B4-BE49-F238E27FC236}">
                <a16:creationId xmlns:a16="http://schemas.microsoft.com/office/drawing/2014/main" id="{824F2252-CA11-C3F1-9297-17BAC4E0C2D3}"/>
              </a:ext>
            </a:extLst>
          </p:cNvPr>
          <p:cNvSpPr>
            <a:spLocks noGrp="1"/>
          </p:cNvSpPr>
          <p:nvPr>
            <p:ph type="sldNum" sz="quarter" idx="11"/>
          </p:nvPr>
        </p:nvSpPr>
        <p:spPr/>
        <p:txBody>
          <a:bodyPr/>
          <a:lstStyle/>
          <a:p>
            <a:fld id="{8273C95A-D81C-4612-9B40-5015BD971D67}" type="slidenum">
              <a:rPr lang="en-US" altLang="pt-BR"/>
              <a:pPr/>
              <a:t>22</a:t>
            </a:fld>
            <a:endParaRPr lang="en-US" altLang="pt-BR"/>
          </a:p>
        </p:txBody>
      </p:sp>
      <p:sp>
        <p:nvSpPr>
          <p:cNvPr id="87042" name="Rectangle 2">
            <a:extLst>
              <a:ext uri="{FF2B5EF4-FFF2-40B4-BE49-F238E27FC236}">
                <a16:creationId xmlns:a16="http://schemas.microsoft.com/office/drawing/2014/main" id="{984A70A5-A371-A2CD-0256-AF4BD8F85520}"/>
              </a:ext>
            </a:extLst>
          </p:cNvPr>
          <p:cNvSpPr>
            <a:spLocks noGrp="1" noChangeArrowheads="1"/>
          </p:cNvSpPr>
          <p:nvPr>
            <p:ph type="title" idx="4294967295"/>
          </p:nvPr>
        </p:nvSpPr>
        <p:spPr>
          <a:xfrm>
            <a:off x="222250" y="0"/>
            <a:ext cx="8686800" cy="901700"/>
          </a:xfrm>
        </p:spPr>
        <p:txBody>
          <a:bodyPr/>
          <a:lstStyle/>
          <a:p>
            <a:r>
              <a:rPr lang="en-US" altLang="pt-BR" sz="3400"/>
              <a:t>Escala de </a:t>
            </a:r>
            <a:r>
              <a:rPr lang="en-US" altLang="pt-BR" sz="3400" err="1"/>
              <a:t>oferta</a:t>
            </a:r>
            <a:endParaRPr lang="pt-BR" err="1"/>
          </a:p>
        </p:txBody>
      </p:sp>
      <p:sp>
        <p:nvSpPr>
          <p:cNvPr id="87043" name="Rectangle 3">
            <a:extLst>
              <a:ext uri="{FF2B5EF4-FFF2-40B4-BE49-F238E27FC236}">
                <a16:creationId xmlns:a16="http://schemas.microsoft.com/office/drawing/2014/main" id="{C4BB562B-99DF-B616-EF3F-FB019E478932}"/>
              </a:ext>
            </a:extLst>
          </p:cNvPr>
          <p:cNvSpPr>
            <a:spLocks noGrp="1" noChangeArrowheads="1"/>
          </p:cNvSpPr>
          <p:nvPr>
            <p:ph type="body" idx="4294967295"/>
          </p:nvPr>
        </p:nvSpPr>
        <p:spPr>
          <a:xfrm>
            <a:off x="550174" y="1003300"/>
            <a:ext cx="5392833" cy="3527425"/>
          </a:xfrm>
        </p:spPr>
        <p:txBody>
          <a:bodyPr/>
          <a:lstStyle/>
          <a:p>
            <a:pPr algn="just"/>
            <a:r>
              <a:rPr lang="en-US" altLang="pt-BR" b="1">
                <a:solidFill>
                  <a:srgbClr val="CC0000"/>
                </a:solidFill>
              </a:rPr>
              <a:t>Escala de </a:t>
            </a:r>
            <a:r>
              <a:rPr lang="en-US" altLang="pt-BR" b="1" err="1">
                <a:solidFill>
                  <a:srgbClr val="CC0000"/>
                </a:solidFill>
              </a:rPr>
              <a:t>oferta</a:t>
            </a:r>
            <a:r>
              <a:rPr lang="en-US" altLang="pt-BR" b="1">
                <a:solidFill>
                  <a:srgbClr val="CC0000"/>
                </a:solidFill>
              </a:rPr>
              <a:t>: </a:t>
            </a:r>
            <a:r>
              <a:rPr lang="pt">
                <a:solidFill>
                  <a:srgbClr val="000000"/>
                </a:solidFill>
              </a:rPr>
              <a:t>uma</a:t>
            </a:r>
            <a:r>
              <a:rPr lang="pt">
                <a:ea typeface="+mn-lt"/>
                <a:cs typeface="+mn-lt"/>
              </a:rPr>
              <a:t> tabela que mostra a relação entre o preço de um bem e a quantidade ofertada.</a:t>
            </a:r>
            <a:endParaRPr lang="pt-BR"/>
          </a:p>
          <a:p>
            <a:pPr algn="just">
              <a:spcBef>
                <a:spcPct val="60000"/>
              </a:spcBef>
            </a:pPr>
            <a:r>
              <a:rPr lang="en-US" altLang="pt-BR" err="1"/>
              <a:t>Exemplo</a:t>
            </a:r>
            <a:r>
              <a:rPr lang="en-US" altLang="pt-BR"/>
              <a:t>:  </a:t>
            </a:r>
            <a:br>
              <a:rPr lang="en-US" altLang="pt-BR"/>
            </a:br>
            <a:r>
              <a:rPr lang="en-US" altLang="pt-BR"/>
              <a:t>Oferta de café pela Starbucks.</a:t>
            </a:r>
            <a:endParaRPr lang="en-US" altLang="pt-BR">
              <a:cs typeface="Arial"/>
            </a:endParaRPr>
          </a:p>
        </p:txBody>
      </p:sp>
      <p:sp>
        <p:nvSpPr>
          <p:cNvPr id="94212" name="Rectangle 4">
            <a:extLst>
              <a:ext uri="{FF2B5EF4-FFF2-40B4-BE49-F238E27FC236}">
                <a16:creationId xmlns:a16="http://schemas.microsoft.com/office/drawing/2014/main" id="{8A0E1347-8DE5-5B47-BD83-61C3F3251D3B}"/>
              </a:ext>
            </a:extLst>
          </p:cNvPr>
          <p:cNvSpPr>
            <a:spLocks noChangeArrowheads="1"/>
          </p:cNvSpPr>
          <p:nvPr/>
        </p:nvSpPr>
        <p:spPr bwMode="auto">
          <a:xfrm>
            <a:off x="554038" y="4331083"/>
            <a:ext cx="4840287" cy="190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45000"/>
              </a:spcBef>
              <a:buClr>
                <a:srgbClr val="339966"/>
              </a:buClr>
              <a:buSzPct val="120000"/>
              <a:buFont typeface="Wingdings" panose="05000000000000000000" pitchFamily="2" charset="2"/>
              <a:buChar char="§"/>
            </a:pPr>
            <a:r>
              <a:rPr lang="pt" sz="2800">
                <a:latin typeface="Arial"/>
                <a:cs typeface="Arial"/>
              </a:rPr>
              <a:t>Observe que a escala de oferta da Starbucks obedece Lei da oferta. </a:t>
            </a:r>
            <a:endParaRPr lang="pt">
              <a:latin typeface="Arial"/>
              <a:cs typeface="Arial"/>
            </a:endParaRPr>
          </a:p>
        </p:txBody>
      </p:sp>
      <p:graphicFrame>
        <p:nvGraphicFramePr>
          <p:cNvPr id="94213" name="Group 5">
            <a:extLst>
              <a:ext uri="{FF2B5EF4-FFF2-40B4-BE49-F238E27FC236}">
                <a16:creationId xmlns:a16="http://schemas.microsoft.com/office/drawing/2014/main" id="{C43BD29B-3B45-EB64-3B70-7A18BE11ABE1}"/>
              </a:ext>
            </a:extLst>
          </p:cNvPr>
          <p:cNvGraphicFramePr>
            <a:graphicFrameLocks noGrp="1"/>
          </p:cNvGraphicFramePr>
          <p:nvPr>
            <p:extLst>
              <p:ext uri="{D42A27DB-BD31-4B8C-83A1-F6EECF244321}">
                <p14:modId xmlns:p14="http://schemas.microsoft.com/office/powerpoint/2010/main" val="2610640245"/>
              </p:ext>
            </p:extLst>
          </p:nvPr>
        </p:nvGraphicFramePr>
        <p:xfrm>
          <a:off x="6048375" y="889000"/>
          <a:ext cx="2821379" cy="4368103"/>
        </p:xfrm>
        <a:graphic>
          <a:graphicData uri="http://schemas.openxmlformats.org/drawingml/2006/table">
            <a:tbl>
              <a:tblPr/>
              <a:tblGrid>
                <a:gridCol w="1030806">
                  <a:extLst>
                    <a:ext uri="{9D8B030D-6E8A-4147-A177-3AD203B41FA5}">
                      <a16:colId xmlns:a16="http://schemas.microsoft.com/office/drawing/2014/main" val="400451089"/>
                    </a:ext>
                  </a:extLst>
                </a:gridCol>
                <a:gridCol w="1790573">
                  <a:extLst>
                    <a:ext uri="{9D8B030D-6E8A-4147-A177-3AD203B41FA5}">
                      <a16:colId xmlns:a16="http://schemas.microsoft.com/office/drawing/2014/main" val="4081155390"/>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a:lnSpc>
                          <a:spcPct val="105000"/>
                        </a:lnSpc>
                        <a:spcBef>
                          <a:spcPct val="45000"/>
                        </a:spcBef>
                        <a:spcAft>
                          <a:spcPct val="0"/>
                        </a:spcAft>
                        <a:buNone/>
                      </a:pPr>
                      <a:r>
                        <a:rPr lang="en-US" altLang="pt-BR" sz="2400" b="0" i="0" u="none" strike="noStrike" cap="none" normalizeH="0" baseline="0" err="1">
                          <a:ln>
                            <a:noFill/>
                          </a:ln>
                          <a:solidFill>
                            <a:schemeClr val="tx1"/>
                          </a:solidFill>
                          <a:effectLst/>
                          <a:latin typeface="Arial"/>
                        </a:rPr>
                        <a:t>Preço</a:t>
                      </a:r>
                      <a:r>
                        <a:rPr lang="en-US" altLang="pt-BR" sz="2400" b="0" i="0" u="none" strike="noStrike" cap="none" normalizeH="0" baseline="0">
                          <a:ln>
                            <a:noFill/>
                          </a:ln>
                          <a:solidFill>
                            <a:schemeClr val="tx1"/>
                          </a:solidFill>
                          <a:effectLst/>
                          <a:latin typeface="Arial"/>
                        </a:rPr>
                        <a:t> do café</a:t>
                      </a:r>
                      <a:endParaRPr kumimoji="0" lang="en-US" altLang="pt-BR" sz="2400" b="0" i="0" u="none" strike="noStrike" cap="none" normalizeH="0" baseline="0">
                        <a:ln>
                          <a:noFill/>
                        </a:ln>
                        <a:solidFill>
                          <a:schemeClr val="tx1"/>
                        </a:solidFill>
                        <a:effectLst/>
                        <a:latin typeface="Arial" panose="020B0604020202020204" pitchFamily="34" charset="0"/>
                      </a:endParaRP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a:lnSpc>
                          <a:spcPct val="105000"/>
                        </a:lnSpc>
                        <a:spcBef>
                          <a:spcPct val="45000"/>
                        </a:spcBef>
                        <a:spcAft>
                          <a:spcPct val="0"/>
                        </a:spcAft>
                        <a:buNone/>
                      </a:pPr>
                      <a:r>
                        <a:rPr lang="en-US" altLang="pt-BR" sz="2400" b="0" i="0" u="none" strike="noStrike" cap="none" normalizeH="0" baseline="0" err="1">
                          <a:ln>
                            <a:noFill/>
                          </a:ln>
                          <a:solidFill>
                            <a:schemeClr val="tx1"/>
                          </a:solidFill>
                          <a:effectLst/>
                          <a:latin typeface="Arial"/>
                        </a:rPr>
                        <a:t>Quantidade</a:t>
                      </a:r>
                      <a:r>
                        <a:rPr lang="en-US" altLang="pt-BR" sz="2400" b="0" i="0" u="none" strike="noStrike" cap="none" normalizeH="0" baseline="0">
                          <a:ln>
                            <a:noFill/>
                          </a:ln>
                          <a:solidFill>
                            <a:schemeClr val="tx1"/>
                          </a:solidFill>
                          <a:effectLst/>
                          <a:latin typeface="Arial"/>
                        </a:rPr>
                        <a:t> </a:t>
                      </a:r>
                      <a:r>
                        <a:rPr lang="en-US" altLang="pt-BR" sz="2400" b="0" i="0" u="none" strike="noStrike" cap="none" normalizeH="0" baseline="0" err="1">
                          <a:ln>
                            <a:noFill/>
                          </a:ln>
                          <a:solidFill>
                            <a:schemeClr val="tx1"/>
                          </a:solidFill>
                          <a:effectLst/>
                          <a:latin typeface="Arial"/>
                        </a:rPr>
                        <a:t>ofertada</a:t>
                      </a:r>
                      <a:endParaRPr kumimoji="0" lang="en-US" altLang="pt-BR" sz="2400" b="0" i="0" u="none" strike="noStrike" cap="none" normalizeH="0" baseline="0" err="1">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963058509"/>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677711401"/>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501271513"/>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364526350"/>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467839821"/>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6062466"/>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6607192"/>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3829575606"/>
                  </a:ext>
                </a:extLst>
              </a:tr>
            </a:tbl>
          </a:graphicData>
        </a:graphic>
      </p:graphicFrame>
      <p:sp>
        <p:nvSpPr>
          <p:cNvPr id="87070" name="FlagCount" hidden="1">
            <a:hlinkClick r:id="rId3" action="ppaction://hlinkfile"/>
            <a:extLst>
              <a:ext uri="{FF2B5EF4-FFF2-40B4-BE49-F238E27FC236}">
                <a16:creationId xmlns:a16="http://schemas.microsoft.com/office/drawing/2014/main" id="{95333BA8-3C90-3EC2-97D7-5210FA25E571}"/>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wipe(left)">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spaço Reservado para Rodapé 1">
            <a:extLst>
              <a:ext uri="{FF2B5EF4-FFF2-40B4-BE49-F238E27FC236}">
                <a16:creationId xmlns:a16="http://schemas.microsoft.com/office/drawing/2014/main" id="{707C9069-4449-CD0A-C4B7-D3592B2B8A38}"/>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48" name="Espaço Reservado para Número de Slide 2">
            <a:extLst>
              <a:ext uri="{FF2B5EF4-FFF2-40B4-BE49-F238E27FC236}">
                <a16:creationId xmlns:a16="http://schemas.microsoft.com/office/drawing/2014/main" id="{8C1D82AB-30F7-3132-C1F5-6D3416B4F1D2}"/>
              </a:ext>
            </a:extLst>
          </p:cNvPr>
          <p:cNvSpPr>
            <a:spLocks noGrp="1"/>
          </p:cNvSpPr>
          <p:nvPr>
            <p:ph type="sldNum" sz="quarter" idx="11"/>
          </p:nvPr>
        </p:nvSpPr>
        <p:spPr/>
        <p:txBody>
          <a:bodyPr/>
          <a:lstStyle/>
          <a:p>
            <a:fld id="{8D7B38B2-E6FC-4FCA-B6DC-B551A6BAFBB3}" type="slidenum">
              <a:rPr lang="en-US" altLang="pt-BR"/>
              <a:pPr/>
              <a:t>23</a:t>
            </a:fld>
            <a:endParaRPr lang="en-US" altLang="pt-BR"/>
          </a:p>
        </p:txBody>
      </p:sp>
      <p:graphicFrame>
        <p:nvGraphicFramePr>
          <p:cNvPr id="89090" name="Object 2">
            <a:extLst>
              <a:ext uri="{FF2B5EF4-FFF2-40B4-BE49-F238E27FC236}">
                <a16:creationId xmlns:a16="http://schemas.microsoft.com/office/drawing/2014/main" id="{58AE8069-94E7-3521-0674-38B1A72F58CB}"/>
              </a:ext>
            </a:extLst>
          </p:cNvPr>
          <p:cNvGraphicFramePr>
            <a:graphicFrameLocks noChangeAspect="1"/>
          </p:cNvGraphicFramePr>
          <p:nvPr/>
        </p:nvGraphicFramePr>
        <p:xfrm>
          <a:off x="277813" y="1157288"/>
          <a:ext cx="5151437" cy="5121275"/>
        </p:xfrm>
        <a:graphic>
          <a:graphicData uri="http://schemas.openxmlformats.org/presentationml/2006/ole">
            <mc:AlternateContent xmlns:mc="http://schemas.openxmlformats.org/markup-compatibility/2006">
              <mc:Choice xmlns:v="urn:schemas-microsoft-com:vml" Requires="v">
                <p:oleObj spid="_x0000_s86017" name="Chart" r:id="rId4" imgW="3733800" imgH="3724351" progId="Excel.Chart.8">
                  <p:embed/>
                </p:oleObj>
              </mc:Choice>
              <mc:Fallback>
                <p:oleObj name="Chart" r:id="rId4" imgW="3733800" imgH="3724351" progId="Excel.Chart.8">
                  <p:embed/>
                  <p:pic>
                    <p:nvPicPr>
                      <p:cNvPr id="89090" name="Object 2">
                        <a:extLst>
                          <a:ext uri="{FF2B5EF4-FFF2-40B4-BE49-F238E27FC236}">
                            <a16:creationId xmlns:a16="http://schemas.microsoft.com/office/drawing/2014/main" id="{58AE8069-94E7-3521-0674-38B1A72F5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1157288"/>
                        <a:ext cx="5151437"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a:extLst>
              <a:ext uri="{FF2B5EF4-FFF2-40B4-BE49-F238E27FC236}">
                <a16:creationId xmlns:a16="http://schemas.microsoft.com/office/drawing/2014/main" id="{8D36325E-80B5-D5F0-2EC3-D4AB050214D7}"/>
              </a:ext>
            </a:extLst>
          </p:cNvPr>
          <p:cNvGrpSpPr>
            <a:grpSpLocks/>
          </p:cNvGrpSpPr>
          <p:nvPr/>
        </p:nvGrpSpPr>
        <p:grpSpPr bwMode="auto">
          <a:xfrm>
            <a:off x="1312863" y="4256088"/>
            <a:ext cx="1157287" cy="1262062"/>
            <a:chOff x="827" y="2681"/>
            <a:chExt cx="729" cy="795"/>
          </a:xfrm>
        </p:grpSpPr>
        <p:grpSp>
          <p:nvGrpSpPr>
            <p:cNvPr id="89092" name="Group 4">
              <a:extLst>
                <a:ext uri="{FF2B5EF4-FFF2-40B4-BE49-F238E27FC236}">
                  <a16:creationId xmlns:a16="http://schemas.microsoft.com/office/drawing/2014/main" id="{D9A981E1-F161-D060-AA75-4FE4E49B59E9}"/>
                </a:ext>
              </a:extLst>
            </p:cNvPr>
            <p:cNvGrpSpPr>
              <a:grpSpLocks/>
            </p:cNvGrpSpPr>
            <p:nvPr/>
          </p:nvGrpSpPr>
          <p:grpSpPr bwMode="auto">
            <a:xfrm>
              <a:off x="827" y="2724"/>
              <a:ext cx="685" cy="752"/>
              <a:chOff x="357" y="2450"/>
              <a:chExt cx="795" cy="646"/>
            </a:xfrm>
          </p:grpSpPr>
          <p:sp>
            <p:nvSpPr>
              <p:cNvPr id="89093" name="Line 5">
                <a:extLst>
                  <a:ext uri="{FF2B5EF4-FFF2-40B4-BE49-F238E27FC236}">
                    <a16:creationId xmlns:a16="http://schemas.microsoft.com/office/drawing/2014/main" id="{82A62D09-D0E1-49A2-01AC-D01EF6965847}"/>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094" name="Line 6">
                <a:extLst>
                  <a:ext uri="{FF2B5EF4-FFF2-40B4-BE49-F238E27FC236}">
                    <a16:creationId xmlns:a16="http://schemas.microsoft.com/office/drawing/2014/main" id="{1D936DE7-F7F9-0A4A-EA71-C3BC038AC660}"/>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095" name="Oval 7">
              <a:extLst>
                <a:ext uri="{FF2B5EF4-FFF2-40B4-BE49-F238E27FC236}">
                  <a16:creationId xmlns:a16="http://schemas.microsoft.com/office/drawing/2014/main" id="{B7B514FF-EE22-15D5-E426-00906DE232E9}"/>
                </a:ext>
              </a:extLst>
            </p:cNvPr>
            <p:cNvSpPr>
              <a:spLocks noChangeArrowheads="1"/>
            </p:cNvSpPr>
            <p:nvPr/>
          </p:nvSpPr>
          <p:spPr bwMode="auto">
            <a:xfrm>
              <a:off x="1468" y="2681"/>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4" name="Group 8">
            <a:extLst>
              <a:ext uri="{FF2B5EF4-FFF2-40B4-BE49-F238E27FC236}">
                <a16:creationId xmlns:a16="http://schemas.microsoft.com/office/drawing/2014/main" id="{9B378F7B-C433-BED9-0F67-5F05A88FE118}"/>
              </a:ext>
            </a:extLst>
          </p:cNvPr>
          <p:cNvGrpSpPr>
            <a:grpSpLocks/>
          </p:cNvGrpSpPr>
          <p:nvPr/>
        </p:nvGrpSpPr>
        <p:grpSpPr bwMode="auto">
          <a:xfrm>
            <a:off x="1316038" y="3671888"/>
            <a:ext cx="1689100" cy="1852612"/>
            <a:chOff x="829" y="2313"/>
            <a:chExt cx="1064" cy="1167"/>
          </a:xfrm>
        </p:grpSpPr>
        <p:grpSp>
          <p:nvGrpSpPr>
            <p:cNvPr id="89097" name="Group 9">
              <a:extLst>
                <a:ext uri="{FF2B5EF4-FFF2-40B4-BE49-F238E27FC236}">
                  <a16:creationId xmlns:a16="http://schemas.microsoft.com/office/drawing/2014/main" id="{CB85A259-52DF-1332-C7DC-8DAE0816EDB1}"/>
                </a:ext>
              </a:extLst>
            </p:cNvPr>
            <p:cNvGrpSpPr>
              <a:grpSpLocks/>
            </p:cNvGrpSpPr>
            <p:nvPr/>
          </p:nvGrpSpPr>
          <p:grpSpPr bwMode="auto">
            <a:xfrm>
              <a:off x="829" y="2355"/>
              <a:ext cx="1022" cy="1125"/>
              <a:chOff x="357" y="2450"/>
              <a:chExt cx="795" cy="646"/>
            </a:xfrm>
          </p:grpSpPr>
          <p:sp>
            <p:nvSpPr>
              <p:cNvPr id="89098" name="Line 10">
                <a:extLst>
                  <a:ext uri="{FF2B5EF4-FFF2-40B4-BE49-F238E27FC236}">
                    <a16:creationId xmlns:a16="http://schemas.microsoft.com/office/drawing/2014/main" id="{FCED9B01-07DA-44A0-89DD-5EF07043260F}"/>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099" name="Line 11">
                <a:extLst>
                  <a:ext uri="{FF2B5EF4-FFF2-40B4-BE49-F238E27FC236}">
                    <a16:creationId xmlns:a16="http://schemas.microsoft.com/office/drawing/2014/main" id="{FA2091DD-C651-300A-D9A2-E112A32C3117}"/>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100" name="Oval 12">
              <a:extLst>
                <a:ext uri="{FF2B5EF4-FFF2-40B4-BE49-F238E27FC236}">
                  <a16:creationId xmlns:a16="http://schemas.microsoft.com/office/drawing/2014/main" id="{EED87B82-3DB3-39CB-57F9-4F2A8928E317}"/>
                </a:ext>
              </a:extLst>
            </p:cNvPr>
            <p:cNvSpPr>
              <a:spLocks noChangeArrowheads="1"/>
            </p:cNvSpPr>
            <p:nvPr/>
          </p:nvSpPr>
          <p:spPr bwMode="auto">
            <a:xfrm>
              <a:off x="1805" y="2313"/>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95245" name="Line 13">
            <a:extLst>
              <a:ext uri="{FF2B5EF4-FFF2-40B4-BE49-F238E27FC236}">
                <a16:creationId xmlns:a16="http://schemas.microsoft.com/office/drawing/2014/main" id="{B74FE42D-8492-DECD-4B21-5D411FB904E9}"/>
              </a:ext>
            </a:extLst>
          </p:cNvPr>
          <p:cNvSpPr>
            <a:spLocks noChangeShapeType="1"/>
          </p:cNvSpPr>
          <p:nvPr/>
        </p:nvSpPr>
        <p:spPr bwMode="auto">
          <a:xfrm flipV="1">
            <a:off x="1323975" y="1766888"/>
            <a:ext cx="3390900" cy="3733800"/>
          </a:xfrm>
          <a:prstGeom prst="line">
            <a:avLst/>
          </a:prstGeom>
          <a:noFill/>
          <a:ln w="508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5246" name="Oval 14">
            <a:extLst>
              <a:ext uri="{FF2B5EF4-FFF2-40B4-BE49-F238E27FC236}">
                <a16:creationId xmlns:a16="http://schemas.microsoft.com/office/drawing/2014/main" id="{D192927B-C9BA-9B3D-6848-0D8A91B5545D}"/>
              </a:ext>
            </a:extLst>
          </p:cNvPr>
          <p:cNvSpPr>
            <a:spLocks noChangeArrowheads="1"/>
          </p:cNvSpPr>
          <p:nvPr/>
        </p:nvSpPr>
        <p:spPr bwMode="auto">
          <a:xfrm>
            <a:off x="1247775" y="5438775"/>
            <a:ext cx="139700" cy="138113"/>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89103" name="Rectangle 15">
            <a:extLst>
              <a:ext uri="{FF2B5EF4-FFF2-40B4-BE49-F238E27FC236}">
                <a16:creationId xmlns:a16="http://schemas.microsoft.com/office/drawing/2014/main" id="{7F8F471B-7BE3-FE4B-8ABE-AC7D8167EAF0}"/>
              </a:ext>
            </a:extLst>
          </p:cNvPr>
          <p:cNvSpPr>
            <a:spLocks noGrp="1" noChangeArrowheads="1"/>
          </p:cNvSpPr>
          <p:nvPr>
            <p:ph type="title" idx="4294967295"/>
          </p:nvPr>
        </p:nvSpPr>
        <p:spPr>
          <a:xfrm>
            <a:off x="481013" y="109538"/>
            <a:ext cx="8129587" cy="677862"/>
          </a:xfrm>
        </p:spPr>
        <p:txBody>
          <a:bodyPr/>
          <a:lstStyle/>
          <a:p>
            <a:r>
              <a:rPr lang="en-US" altLang="pt-BR" sz="3200"/>
              <a:t>Escala e </a:t>
            </a:r>
            <a:r>
              <a:rPr lang="en-US" altLang="pt-BR" sz="3200" err="1"/>
              <a:t>curva</a:t>
            </a:r>
            <a:r>
              <a:rPr lang="en-US" altLang="pt-BR" sz="3200"/>
              <a:t> de </a:t>
            </a:r>
            <a:r>
              <a:rPr lang="en-US" altLang="pt-BR" sz="3200" err="1"/>
              <a:t>oferta</a:t>
            </a:r>
            <a:r>
              <a:rPr lang="en-US" altLang="pt-BR" sz="3200"/>
              <a:t> da Starbucks</a:t>
            </a:r>
            <a:endParaRPr lang="pt-BR"/>
          </a:p>
        </p:txBody>
      </p:sp>
      <p:graphicFrame>
        <p:nvGraphicFramePr>
          <p:cNvPr id="95248" name="Group 16">
            <a:extLst>
              <a:ext uri="{FF2B5EF4-FFF2-40B4-BE49-F238E27FC236}">
                <a16:creationId xmlns:a16="http://schemas.microsoft.com/office/drawing/2014/main" id="{F0A36F2D-80B5-5EF6-A38F-368DC16C1A18}"/>
              </a:ext>
            </a:extLst>
          </p:cNvPr>
          <p:cNvGraphicFramePr>
            <a:graphicFrameLocks noGrp="1"/>
          </p:cNvGraphicFramePr>
          <p:nvPr>
            <p:extLst>
              <p:ext uri="{D42A27DB-BD31-4B8C-83A1-F6EECF244321}">
                <p14:modId xmlns:p14="http://schemas.microsoft.com/office/powerpoint/2010/main" val="1336923932"/>
              </p:ext>
            </p:extLst>
          </p:nvPr>
        </p:nvGraphicFramePr>
        <p:xfrm>
          <a:off x="6048375" y="889000"/>
          <a:ext cx="2901492" cy="4368103"/>
        </p:xfrm>
        <a:graphic>
          <a:graphicData uri="http://schemas.openxmlformats.org/drawingml/2006/table">
            <a:tbl>
              <a:tblPr/>
              <a:tblGrid>
                <a:gridCol w="1101686">
                  <a:extLst>
                    <a:ext uri="{9D8B030D-6E8A-4147-A177-3AD203B41FA5}">
                      <a16:colId xmlns:a16="http://schemas.microsoft.com/office/drawing/2014/main" val="1781026127"/>
                    </a:ext>
                  </a:extLst>
                </a:gridCol>
                <a:gridCol w="1799806">
                  <a:extLst>
                    <a:ext uri="{9D8B030D-6E8A-4147-A177-3AD203B41FA5}">
                      <a16:colId xmlns:a16="http://schemas.microsoft.com/office/drawing/2014/main" val="3010440689"/>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rtl="0" eaLnBrk="1" fontAlgn="base" latinLnBrk="0" hangingPunct="1">
                        <a:lnSpc>
                          <a:spcPct val="105000"/>
                        </a:lnSpc>
                        <a:spcBef>
                          <a:spcPct val="45000"/>
                        </a:spcBef>
                        <a:spcAft>
                          <a:spcPct val="0"/>
                        </a:spcAft>
                        <a:buClr>
                          <a:srgbClr val="339966"/>
                        </a:buClr>
                        <a:buSzPct val="120000"/>
                        <a:buNone/>
                      </a:pPr>
                      <a:r>
                        <a:rPr lang="en-US" altLang="pt-BR" sz="2400" b="0" i="0" u="none" strike="noStrike" cap="none" normalizeH="0" baseline="0" err="1">
                          <a:ln>
                            <a:noFill/>
                          </a:ln>
                          <a:solidFill>
                            <a:schemeClr val="tx1"/>
                          </a:solidFill>
                          <a:effectLst/>
                          <a:latin typeface="Arial"/>
                        </a:rPr>
                        <a:t>Preço</a:t>
                      </a:r>
                      <a:r>
                        <a:rPr lang="en-US" altLang="pt-BR" sz="2400" b="0" i="0" u="none" strike="noStrike" cap="none" normalizeH="0" baseline="0">
                          <a:ln>
                            <a:noFill/>
                          </a:ln>
                          <a:solidFill>
                            <a:schemeClr val="tx1"/>
                          </a:solidFill>
                          <a:effectLst/>
                          <a:latin typeface="Arial"/>
                        </a:rPr>
                        <a:t> do café</a:t>
                      </a:r>
                      <a:endParaRPr kumimoji="0" lang="en-US" altLang="pt-BR" sz="2400" b="0" i="0" u="none" strike="noStrike" cap="none" normalizeH="0" baseline="0">
                        <a:ln>
                          <a:noFill/>
                        </a:ln>
                        <a:solidFill>
                          <a:schemeClr val="tx1"/>
                        </a:solidFill>
                        <a:effectLst/>
                        <a:latin typeface="Arial"/>
                      </a:endParaRP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a:lnSpc>
                          <a:spcPct val="105000"/>
                        </a:lnSpc>
                        <a:spcBef>
                          <a:spcPct val="45000"/>
                        </a:spcBef>
                        <a:spcAft>
                          <a:spcPct val="0"/>
                        </a:spcAft>
                        <a:buNone/>
                      </a:pPr>
                      <a:r>
                        <a:rPr lang="en-US" altLang="pt-BR" sz="2400" b="0" i="0" u="none" strike="noStrike" cap="none" normalizeH="0" baseline="0" err="1">
                          <a:ln>
                            <a:noFill/>
                          </a:ln>
                          <a:solidFill>
                            <a:schemeClr val="tx1"/>
                          </a:solidFill>
                          <a:effectLst/>
                          <a:latin typeface="Arial"/>
                        </a:rPr>
                        <a:t>Quantidade</a:t>
                      </a:r>
                      <a:r>
                        <a:rPr lang="en-US" altLang="pt-BR" sz="2400" b="0" i="0" u="none" strike="noStrike" cap="none" normalizeH="0" baseline="0">
                          <a:ln>
                            <a:noFill/>
                          </a:ln>
                          <a:solidFill>
                            <a:schemeClr val="tx1"/>
                          </a:solidFill>
                          <a:effectLst/>
                          <a:latin typeface="Arial"/>
                        </a:rPr>
                        <a:t> </a:t>
                      </a:r>
                      <a:r>
                        <a:rPr lang="en-US" altLang="pt-BR" sz="2400" b="0" i="0" u="none" strike="noStrike" cap="none" normalizeH="0" baseline="0" err="1">
                          <a:ln>
                            <a:noFill/>
                          </a:ln>
                          <a:solidFill>
                            <a:schemeClr val="tx1"/>
                          </a:solidFill>
                          <a:effectLst/>
                          <a:latin typeface="Arial"/>
                        </a:rPr>
                        <a:t>ofertada</a:t>
                      </a:r>
                      <a:endParaRPr kumimoji="0" lang="en-US" altLang="pt-BR" sz="2400" b="0" i="0" u="none" strike="noStrike" cap="none" normalizeH="0" baseline="0" err="1">
                        <a:ln>
                          <a:noFill/>
                        </a:ln>
                        <a:solidFill>
                          <a:schemeClr val="tx1"/>
                        </a:solidFill>
                        <a:effectLst/>
                        <a:latin typeface="Arial"/>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94107832"/>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673555843"/>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3</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994088897"/>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710108165"/>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583672266"/>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010757218"/>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583932343"/>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None/>
                        <a:tabLst/>
                      </a:pPr>
                      <a:r>
                        <a:rPr kumimoji="0" lang="en-US" altLang="pt-BR" sz="2400" b="0" i="0" u="none" strike="noStrike" cap="none" normalizeH="0" baseline="0">
                          <a:ln>
                            <a:noFill/>
                          </a:ln>
                          <a:solidFill>
                            <a:schemeClr val="tx1"/>
                          </a:solidFill>
                          <a:effectLst/>
                          <a:latin typeface="Arial"/>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938836125"/>
                  </a:ext>
                </a:extLst>
              </a:tr>
            </a:tbl>
          </a:graphicData>
        </a:graphic>
      </p:graphicFrame>
      <p:grpSp>
        <p:nvGrpSpPr>
          <p:cNvPr id="6" name="Group 61">
            <a:extLst>
              <a:ext uri="{FF2B5EF4-FFF2-40B4-BE49-F238E27FC236}">
                <a16:creationId xmlns:a16="http://schemas.microsoft.com/office/drawing/2014/main" id="{E670A7D0-4B93-3733-E7FA-8FC88831C5C3}"/>
              </a:ext>
            </a:extLst>
          </p:cNvPr>
          <p:cNvGrpSpPr>
            <a:grpSpLocks/>
          </p:cNvGrpSpPr>
          <p:nvPr/>
        </p:nvGrpSpPr>
        <p:grpSpPr bwMode="auto">
          <a:xfrm>
            <a:off x="1311275" y="4860925"/>
            <a:ext cx="601663" cy="655638"/>
            <a:chOff x="826" y="3062"/>
            <a:chExt cx="379" cy="413"/>
          </a:xfrm>
        </p:grpSpPr>
        <p:grpSp>
          <p:nvGrpSpPr>
            <p:cNvPr id="89130" name="Group 62">
              <a:extLst>
                <a:ext uri="{FF2B5EF4-FFF2-40B4-BE49-F238E27FC236}">
                  <a16:creationId xmlns:a16="http://schemas.microsoft.com/office/drawing/2014/main" id="{24FB0954-CCAC-B0CE-E1D6-2AD25E889B56}"/>
                </a:ext>
              </a:extLst>
            </p:cNvPr>
            <p:cNvGrpSpPr>
              <a:grpSpLocks/>
            </p:cNvGrpSpPr>
            <p:nvPr/>
          </p:nvGrpSpPr>
          <p:grpSpPr bwMode="auto">
            <a:xfrm>
              <a:off x="826" y="3103"/>
              <a:ext cx="341" cy="372"/>
              <a:chOff x="357" y="2450"/>
              <a:chExt cx="795" cy="646"/>
            </a:xfrm>
          </p:grpSpPr>
          <p:sp>
            <p:nvSpPr>
              <p:cNvPr id="89131" name="Line 63">
                <a:extLst>
                  <a:ext uri="{FF2B5EF4-FFF2-40B4-BE49-F238E27FC236}">
                    <a16:creationId xmlns:a16="http://schemas.microsoft.com/office/drawing/2014/main" id="{833B37F3-C7BF-9551-48ED-591FB5E05FDA}"/>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132" name="Line 64">
                <a:extLst>
                  <a:ext uri="{FF2B5EF4-FFF2-40B4-BE49-F238E27FC236}">
                    <a16:creationId xmlns:a16="http://schemas.microsoft.com/office/drawing/2014/main" id="{FB8DF006-8FDA-3018-5A93-2EDCFEE70DFB}"/>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133" name="Oval 65">
              <a:extLst>
                <a:ext uri="{FF2B5EF4-FFF2-40B4-BE49-F238E27FC236}">
                  <a16:creationId xmlns:a16="http://schemas.microsoft.com/office/drawing/2014/main" id="{3452CFB9-CABA-DB24-9E40-426F62B5256B}"/>
                </a:ext>
              </a:extLst>
            </p:cNvPr>
            <p:cNvSpPr>
              <a:spLocks noChangeArrowheads="1"/>
            </p:cNvSpPr>
            <p:nvPr/>
          </p:nvSpPr>
          <p:spPr bwMode="auto">
            <a:xfrm>
              <a:off x="1117" y="3062"/>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8" name="Group 66">
            <a:extLst>
              <a:ext uri="{FF2B5EF4-FFF2-40B4-BE49-F238E27FC236}">
                <a16:creationId xmlns:a16="http://schemas.microsoft.com/office/drawing/2014/main" id="{FF3AC13E-EC08-453B-CF0B-41779581A502}"/>
              </a:ext>
            </a:extLst>
          </p:cNvPr>
          <p:cNvGrpSpPr>
            <a:grpSpLocks/>
          </p:cNvGrpSpPr>
          <p:nvPr/>
        </p:nvGrpSpPr>
        <p:grpSpPr bwMode="auto">
          <a:xfrm>
            <a:off x="1314450" y="3071813"/>
            <a:ext cx="2219325" cy="2444750"/>
            <a:chOff x="828" y="1935"/>
            <a:chExt cx="1398" cy="1540"/>
          </a:xfrm>
        </p:grpSpPr>
        <p:grpSp>
          <p:nvGrpSpPr>
            <p:cNvPr id="89135" name="Group 67">
              <a:extLst>
                <a:ext uri="{FF2B5EF4-FFF2-40B4-BE49-F238E27FC236}">
                  <a16:creationId xmlns:a16="http://schemas.microsoft.com/office/drawing/2014/main" id="{68E69885-8542-5380-61BD-FFFAAD0DB9C4}"/>
                </a:ext>
              </a:extLst>
            </p:cNvPr>
            <p:cNvGrpSpPr>
              <a:grpSpLocks/>
            </p:cNvGrpSpPr>
            <p:nvPr/>
          </p:nvGrpSpPr>
          <p:grpSpPr bwMode="auto">
            <a:xfrm>
              <a:off x="828" y="1975"/>
              <a:ext cx="1358" cy="1500"/>
              <a:chOff x="357" y="2450"/>
              <a:chExt cx="795" cy="646"/>
            </a:xfrm>
          </p:grpSpPr>
          <p:sp>
            <p:nvSpPr>
              <p:cNvPr id="89136" name="Line 68">
                <a:extLst>
                  <a:ext uri="{FF2B5EF4-FFF2-40B4-BE49-F238E27FC236}">
                    <a16:creationId xmlns:a16="http://schemas.microsoft.com/office/drawing/2014/main" id="{9DDCA0B2-7AA4-5AFE-1B65-A7DFD2B5327E}"/>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137" name="Line 69">
                <a:extLst>
                  <a:ext uri="{FF2B5EF4-FFF2-40B4-BE49-F238E27FC236}">
                    <a16:creationId xmlns:a16="http://schemas.microsoft.com/office/drawing/2014/main" id="{190EC36A-5EED-DA31-0030-1F67B5953FB8}"/>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138" name="Oval 70">
              <a:extLst>
                <a:ext uri="{FF2B5EF4-FFF2-40B4-BE49-F238E27FC236}">
                  <a16:creationId xmlns:a16="http://schemas.microsoft.com/office/drawing/2014/main" id="{5370D22D-E1A2-6915-7D28-12B366F2FF6D}"/>
                </a:ext>
              </a:extLst>
            </p:cNvPr>
            <p:cNvSpPr>
              <a:spLocks noChangeArrowheads="1"/>
            </p:cNvSpPr>
            <p:nvPr/>
          </p:nvSpPr>
          <p:spPr bwMode="auto">
            <a:xfrm>
              <a:off x="2138" y="1935"/>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0" name="Group 71">
            <a:extLst>
              <a:ext uri="{FF2B5EF4-FFF2-40B4-BE49-F238E27FC236}">
                <a16:creationId xmlns:a16="http://schemas.microsoft.com/office/drawing/2014/main" id="{CCA2FBF2-DCD8-2EE6-4527-C225D7862660}"/>
              </a:ext>
            </a:extLst>
          </p:cNvPr>
          <p:cNvGrpSpPr>
            <a:grpSpLocks/>
          </p:cNvGrpSpPr>
          <p:nvPr/>
        </p:nvGrpSpPr>
        <p:grpSpPr bwMode="auto">
          <a:xfrm>
            <a:off x="1316038" y="2479675"/>
            <a:ext cx="2759075" cy="3048000"/>
            <a:chOff x="829" y="1562"/>
            <a:chExt cx="1738" cy="1920"/>
          </a:xfrm>
        </p:grpSpPr>
        <p:grpSp>
          <p:nvGrpSpPr>
            <p:cNvPr id="89140" name="Group 72">
              <a:extLst>
                <a:ext uri="{FF2B5EF4-FFF2-40B4-BE49-F238E27FC236}">
                  <a16:creationId xmlns:a16="http://schemas.microsoft.com/office/drawing/2014/main" id="{78DA4FC8-205D-8786-01D1-41D2644A7922}"/>
                </a:ext>
              </a:extLst>
            </p:cNvPr>
            <p:cNvGrpSpPr>
              <a:grpSpLocks/>
            </p:cNvGrpSpPr>
            <p:nvPr/>
          </p:nvGrpSpPr>
          <p:grpSpPr bwMode="auto">
            <a:xfrm>
              <a:off x="829" y="1602"/>
              <a:ext cx="1695" cy="1880"/>
              <a:chOff x="357" y="2450"/>
              <a:chExt cx="795" cy="646"/>
            </a:xfrm>
          </p:grpSpPr>
          <p:sp>
            <p:nvSpPr>
              <p:cNvPr id="89141" name="Line 73">
                <a:extLst>
                  <a:ext uri="{FF2B5EF4-FFF2-40B4-BE49-F238E27FC236}">
                    <a16:creationId xmlns:a16="http://schemas.microsoft.com/office/drawing/2014/main" id="{F0F23692-7C41-0105-2024-175B1809D4A3}"/>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142" name="Line 74">
                <a:extLst>
                  <a:ext uri="{FF2B5EF4-FFF2-40B4-BE49-F238E27FC236}">
                    <a16:creationId xmlns:a16="http://schemas.microsoft.com/office/drawing/2014/main" id="{17539F4E-F4B1-D33D-8274-6174E1C7B250}"/>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143" name="Oval 75">
              <a:extLst>
                <a:ext uri="{FF2B5EF4-FFF2-40B4-BE49-F238E27FC236}">
                  <a16:creationId xmlns:a16="http://schemas.microsoft.com/office/drawing/2014/main" id="{77F9872F-8284-59E3-E77E-ECF7BA234106}"/>
                </a:ext>
              </a:extLst>
            </p:cNvPr>
            <p:cNvSpPr>
              <a:spLocks noChangeArrowheads="1"/>
            </p:cNvSpPr>
            <p:nvPr/>
          </p:nvSpPr>
          <p:spPr bwMode="auto">
            <a:xfrm>
              <a:off x="2479" y="1562"/>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2" name="Group 76">
            <a:extLst>
              <a:ext uri="{FF2B5EF4-FFF2-40B4-BE49-F238E27FC236}">
                <a16:creationId xmlns:a16="http://schemas.microsoft.com/office/drawing/2014/main" id="{28A2ABEF-DA27-CBF7-593A-E14F6B27AD15}"/>
              </a:ext>
            </a:extLst>
          </p:cNvPr>
          <p:cNvGrpSpPr>
            <a:grpSpLocks/>
          </p:cNvGrpSpPr>
          <p:nvPr/>
        </p:nvGrpSpPr>
        <p:grpSpPr bwMode="auto">
          <a:xfrm>
            <a:off x="1314450" y="1873250"/>
            <a:ext cx="3316288" cy="3640138"/>
            <a:chOff x="828" y="1180"/>
            <a:chExt cx="2089" cy="2293"/>
          </a:xfrm>
        </p:grpSpPr>
        <p:grpSp>
          <p:nvGrpSpPr>
            <p:cNvPr id="89145" name="Group 77">
              <a:extLst>
                <a:ext uri="{FF2B5EF4-FFF2-40B4-BE49-F238E27FC236}">
                  <a16:creationId xmlns:a16="http://schemas.microsoft.com/office/drawing/2014/main" id="{BFCCEDD0-428E-645B-673C-13C346E541D1}"/>
                </a:ext>
              </a:extLst>
            </p:cNvPr>
            <p:cNvGrpSpPr>
              <a:grpSpLocks/>
            </p:cNvGrpSpPr>
            <p:nvPr/>
          </p:nvGrpSpPr>
          <p:grpSpPr bwMode="auto">
            <a:xfrm>
              <a:off x="828" y="1224"/>
              <a:ext cx="2043" cy="2249"/>
              <a:chOff x="357" y="2450"/>
              <a:chExt cx="795" cy="646"/>
            </a:xfrm>
          </p:grpSpPr>
          <p:sp>
            <p:nvSpPr>
              <p:cNvPr id="89146" name="Line 78">
                <a:extLst>
                  <a:ext uri="{FF2B5EF4-FFF2-40B4-BE49-F238E27FC236}">
                    <a16:creationId xmlns:a16="http://schemas.microsoft.com/office/drawing/2014/main" id="{C34736DD-4F03-409C-4128-4159709D24EA}"/>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89147" name="Line 79">
                <a:extLst>
                  <a:ext uri="{FF2B5EF4-FFF2-40B4-BE49-F238E27FC236}">
                    <a16:creationId xmlns:a16="http://schemas.microsoft.com/office/drawing/2014/main" id="{9FF68D92-DD99-9A68-3741-D01C15ED645E}"/>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148" name="Oval 80">
              <a:extLst>
                <a:ext uri="{FF2B5EF4-FFF2-40B4-BE49-F238E27FC236}">
                  <a16:creationId xmlns:a16="http://schemas.microsoft.com/office/drawing/2014/main" id="{C5746895-DEC5-8028-1F9A-139E7AB17BB4}"/>
                </a:ext>
              </a:extLst>
            </p:cNvPr>
            <p:cNvSpPr>
              <a:spLocks noChangeArrowheads="1"/>
            </p:cNvSpPr>
            <p:nvPr/>
          </p:nvSpPr>
          <p:spPr bwMode="auto">
            <a:xfrm>
              <a:off x="2829" y="1180"/>
              <a:ext cx="88" cy="8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95313" name="Line 81">
            <a:extLst>
              <a:ext uri="{FF2B5EF4-FFF2-40B4-BE49-F238E27FC236}">
                <a16:creationId xmlns:a16="http://schemas.microsoft.com/office/drawing/2014/main" id="{C03D8F93-EEE6-94D5-BCED-A148E5D55B2B}"/>
              </a:ext>
            </a:extLst>
          </p:cNvPr>
          <p:cNvSpPr>
            <a:spLocks noChangeShapeType="1"/>
          </p:cNvSpPr>
          <p:nvPr/>
        </p:nvSpPr>
        <p:spPr bwMode="auto">
          <a:xfrm>
            <a:off x="5502275" y="2386013"/>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4" name="Line 82">
            <a:extLst>
              <a:ext uri="{FF2B5EF4-FFF2-40B4-BE49-F238E27FC236}">
                <a16:creationId xmlns:a16="http://schemas.microsoft.com/office/drawing/2014/main" id="{EAE4EE29-F53F-EE7B-AC37-E591B07C6A2F}"/>
              </a:ext>
            </a:extLst>
          </p:cNvPr>
          <p:cNvSpPr>
            <a:spLocks noChangeShapeType="1"/>
          </p:cNvSpPr>
          <p:nvPr/>
        </p:nvSpPr>
        <p:spPr bwMode="auto">
          <a:xfrm>
            <a:off x="5494338" y="2857500"/>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5" name="Line 83">
            <a:extLst>
              <a:ext uri="{FF2B5EF4-FFF2-40B4-BE49-F238E27FC236}">
                <a16:creationId xmlns:a16="http://schemas.microsoft.com/office/drawing/2014/main" id="{C81E0CC5-7C0D-3015-33B8-F060AE2A815D}"/>
              </a:ext>
            </a:extLst>
          </p:cNvPr>
          <p:cNvSpPr>
            <a:spLocks noChangeShapeType="1"/>
          </p:cNvSpPr>
          <p:nvPr/>
        </p:nvSpPr>
        <p:spPr bwMode="auto">
          <a:xfrm>
            <a:off x="5503863" y="3327400"/>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6" name="Line 84">
            <a:extLst>
              <a:ext uri="{FF2B5EF4-FFF2-40B4-BE49-F238E27FC236}">
                <a16:creationId xmlns:a16="http://schemas.microsoft.com/office/drawing/2014/main" id="{51DECA02-CAD7-E0C6-5209-03A1489D150A}"/>
              </a:ext>
            </a:extLst>
          </p:cNvPr>
          <p:cNvSpPr>
            <a:spLocks noChangeShapeType="1"/>
          </p:cNvSpPr>
          <p:nvPr/>
        </p:nvSpPr>
        <p:spPr bwMode="auto">
          <a:xfrm>
            <a:off x="5494338" y="3800475"/>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7" name="Line 85">
            <a:extLst>
              <a:ext uri="{FF2B5EF4-FFF2-40B4-BE49-F238E27FC236}">
                <a16:creationId xmlns:a16="http://schemas.microsoft.com/office/drawing/2014/main" id="{5E941456-2C7E-C8D0-602D-3579CE652AF2}"/>
              </a:ext>
            </a:extLst>
          </p:cNvPr>
          <p:cNvSpPr>
            <a:spLocks noChangeShapeType="1"/>
          </p:cNvSpPr>
          <p:nvPr/>
        </p:nvSpPr>
        <p:spPr bwMode="auto">
          <a:xfrm>
            <a:off x="5502275" y="4286250"/>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8" name="Line 86">
            <a:extLst>
              <a:ext uri="{FF2B5EF4-FFF2-40B4-BE49-F238E27FC236}">
                <a16:creationId xmlns:a16="http://schemas.microsoft.com/office/drawing/2014/main" id="{FD72F537-AB59-1951-67DC-0E46A483EE50}"/>
              </a:ext>
            </a:extLst>
          </p:cNvPr>
          <p:cNvSpPr>
            <a:spLocks noChangeShapeType="1"/>
          </p:cNvSpPr>
          <p:nvPr/>
        </p:nvSpPr>
        <p:spPr bwMode="auto">
          <a:xfrm>
            <a:off x="5495925" y="4757738"/>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5319" name="Line 87">
            <a:extLst>
              <a:ext uri="{FF2B5EF4-FFF2-40B4-BE49-F238E27FC236}">
                <a16:creationId xmlns:a16="http://schemas.microsoft.com/office/drawing/2014/main" id="{5126BCC3-B4AE-75E3-B368-1AD944EAC45B}"/>
              </a:ext>
            </a:extLst>
          </p:cNvPr>
          <p:cNvSpPr>
            <a:spLocks noChangeShapeType="1"/>
          </p:cNvSpPr>
          <p:nvPr/>
        </p:nvSpPr>
        <p:spPr bwMode="auto">
          <a:xfrm>
            <a:off x="5486400" y="5229225"/>
            <a:ext cx="552450" cy="0"/>
          </a:xfrm>
          <a:prstGeom prst="line">
            <a:avLst/>
          </a:prstGeom>
          <a:noFill/>
          <a:ln w="57150">
            <a:solidFill>
              <a:srgbClr val="0066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89156" name="Text Box 88">
            <a:extLst>
              <a:ext uri="{FF2B5EF4-FFF2-40B4-BE49-F238E27FC236}">
                <a16:creationId xmlns:a16="http://schemas.microsoft.com/office/drawing/2014/main" id="{E38CB504-7917-BC46-53D6-341122021D69}"/>
              </a:ext>
            </a:extLst>
          </p:cNvPr>
          <p:cNvSpPr txBox="1">
            <a:spLocks noChangeArrowheads="1"/>
          </p:cNvSpPr>
          <p:nvPr/>
        </p:nvSpPr>
        <p:spPr bwMode="auto">
          <a:xfrm>
            <a:off x="1089025" y="1301750"/>
            <a:ext cx="415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89157" name="Text Box 89">
            <a:extLst>
              <a:ext uri="{FF2B5EF4-FFF2-40B4-BE49-F238E27FC236}">
                <a16:creationId xmlns:a16="http://schemas.microsoft.com/office/drawing/2014/main" id="{5B50A48F-1360-D096-6A93-1F657035DE73}"/>
              </a:ext>
            </a:extLst>
          </p:cNvPr>
          <p:cNvSpPr txBox="1">
            <a:spLocks noChangeArrowheads="1"/>
          </p:cNvSpPr>
          <p:nvPr/>
        </p:nvSpPr>
        <p:spPr bwMode="auto">
          <a:xfrm>
            <a:off x="4852988" y="5373688"/>
            <a:ext cx="4333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sp>
        <p:nvSpPr>
          <p:cNvPr id="89158" name="FlagCount" hidden="1">
            <a:hlinkClick r:id="rId6" action="ppaction://hlinkfile"/>
            <a:extLst>
              <a:ext uri="{FF2B5EF4-FFF2-40B4-BE49-F238E27FC236}">
                <a16:creationId xmlns:a16="http://schemas.microsoft.com/office/drawing/2014/main" id="{CFD208BF-BA8D-2F1C-FDA2-C5EE983DB032}"/>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246"/>
                                        </p:tgtEl>
                                        <p:attrNameLst>
                                          <p:attrName>style.visibility</p:attrName>
                                        </p:attrNameLst>
                                      </p:cBhvr>
                                      <p:to>
                                        <p:strVal val="visible"/>
                                      </p:to>
                                    </p:set>
                                    <p:animEffect transition="in" filter="dissolve">
                                      <p:cBhvr>
                                        <p:cTn id="7" dur="500"/>
                                        <p:tgtEl>
                                          <p:spTgt spid="95246"/>
                                        </p:tgtEl>
                                      </p:cBhvr>
                                    </p:animEffect>
                                  </p:childTnLst>
                                </p:cTn>
                              </p:par>
                              <p:par>
                                <p:cTn id="8" presetID="9" presetClass="entr" presetSubtype="0" fill="hold" nodeType="withEffect">
                                  <p:stCondLst>
                                    <p:cond delay="0"/>
                                  </p:stCondLst>
                                  <p:childTnLst>
                                    <p:set>
                                      <p:cBhvr>
                                        <p:cTn id="9" dur="1" fill="hold">
                                          <p:stCondLst>
                                            <p:cond delay="0"/>
                                          </p:stCondLst>
                                        </p:cTn>
                                        <p:tgtEl>
                                          <p:spTgt spid="95313"/>
                                        </p:tgtEl>
                                        <p:attrNameLst>
                                          <p:attrName>style.visibility</p:attrName>
                                        </p:attrNameLst>
                                      </p:cBhvr>
                                      <p:to>
                                        <p:strVal val="visible"/>
                                      </p:to>
                                    </p:set>
                                    <p:animEffect transition="in" filter="dissolve">
                                      <p:cBhvr>
                                        <p:cTn id="10" dur="500"/>
                                        <p:tgtEl>
                                          <p:spTgt spid="95313"/>
                                        </p:tgtEl>
                                      </p:cBhvr>
                                    </p:animEffect>
                                  </p:childTnLst>
                                  <p:subTnLst>
                                    <p:animClr clrSpc="rgb" dir="cw">
                                      <p:cBhvr override="childStyle">
                                        <p:cTn dur="1" fill="hold" display="0" masterRel="nextClick" afterEffect="1"/>
                                        <p:tgtEl>
                                          <p:spTgt spid="95313"/>
                                        </p:tgtEl>
                                        <p:attrNameLst>
                                          <p:attrName>ppt_c</p:attrName>
                                        </p:attrNameLst>
                                      </p:cBhvr>
                                      <p:to>
                                        <a:schemeClr val="bg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upRight)">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95314"/>
                                        </p:tgtEl>
                                        <p:attrNameLst>
                                          <p:attrName>style.visibility</p:attrName>
                                        </p:attrNameLst>
                                      </p:cBhvr>
                                      <p:to>
                                        <p:strVal val="visible"/>
                                      </p:to>
                                    </p:set>
                                    <p:animEffect transition="in" filter="dissolve">
                                      <p:cBhvr>
                                        <p:cTn id="18" dur="500"/>
                                        <p:tgtEl>
                                          <p:spTgt spid="95314"/>
                                        </p:tgtEl>
                                      </p:cBhvr>
                                    </p:animEffect>
                                  </p:childTnLst>
                                  <p:subTnLst>
                                    <p:animClr clrSpc="rgb" dir="cw">
                                      <p:cBhvr override="childStyle">
                                        <p:cTn dur="1" fill="hold" display="0" masterRel="nextClick" afterEffect="1"/>
                                        <p:tgtEl>
                                          <p:spTgt spid="95314"/>
                                        </p:tgtEl>
                                        <p:attrNameLst>
                                          <p:attrName>ppt_c</p:attrName>
                                        </p:attrNameLst>
                                      </p:cBhvr>
                                      <p:to>
                                        <a:schemeClr val="bg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upRight)">
                                      <p:cBhvr>
                                        <p:cTn id="23" dur="500"/>
                                        <p:tgtEl>
                                          <p:spTgt spid="2"/>
                                        </p:tgtEl>
                                      </p:cBhvr>
                                    </p:animEffect>
                                  </p:childTnLst>
                                </p:cTn>
                              </p:par>
                              <p:par>
                                <p:cTn id="24" presetID="9" presetClass="entr" presetSubtype="0" fill="hold" nodeType="withEffect">
                                  <p:stCondLst>
                                    <p:cond delay="0"/>
                                  </p:stCondLst>
                                  <p:childTnLst>
                                    <p:set>
                                      <p:cBhvr>
                                        <p:cTn id="25" dur="1" fill="hold">
                                          <p:stCondLst>
                                            <p:cond delay="0"/>
                                          </p:stCondLst>
                                        </p:cTn>
                                        <p:tgtEl>
                                          <p:spTgt spid="95315"/>
                                        </p:tgtEl>
                                        <p:attrNameLst>
                                          <p:attrName>style.visibility</p:attrName>
                                        </p:attrNameLst>
                                      </p:cBhvr>
                                      <p:to>
                                        <p:strVal val="visible"/>
                                      </p:to>
                                    </p:set>
                                    <p:animEffect transition="in" filter="dissolve">
                                      <p:cBhvr>
                                        <p:cTn id="26" dur="500"/>
                                        <p:tgtEl>
                                          <p:spTgt spid="95315"/>
                                        </p:tgtEl>
                                      </p:cBhvr>
                                    </p:animEffect>
                                  </p:childTnLst>
                                  <p:subTnLst>
                                    <p:animClr clrSpc="rgb" dir="cw">
                                      <p:cBhvr override="childStyle">
                                        <p:cTn dur="1" fill="hold" display="0" masterRel="nextClick" afterEffect="1"/>
                                        <p:tgtEl>
                                          <p:spTgt spid="95315"/>
                                        </p:tgtEl>
                                        <p:attrNameLst>
                                          <p:attrName>ppt_c</p:attrName>
                                        </p:attrNameLst>
                                      </p:cBhvr>
                                      <p:to>
                                        <a:schemeClr val="bg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Right)">
                                      <p:cBhvr>
                                        <p:cTn id="31" dur="500"/>
                                        <p:tgtEl>
                                          <p:spTgt spid="4"/>
                                        </p:tgtEl>
                                      </p:cBhvr>
                                    </p:animEffect>
                                  </p:childTnLst>
                                </p:cTn>
                              </p:par>
                              <p:par>
                                <p:cTn id="32" presetID="9" presetClass="entr" presetSubtype="0" fill="hold" nodeType="withEffect">
                                  <p:stCondLst>
                                    <p:cond delay="0"/>
                                  </p:stCondLst>
                                  <p:childTnLst>
                                    <p:set>
                                      <p:cBhvr>
                                        <p:cTn id="33" dur="1" fill="hold">
                                          <p:stCondLst>
                                            <p:cond delay="0"/>
                                          </p:stCondLst>
                                        </p:cTn>
                                        <p:tgtEl>
                                          <p:spTgt spid="95316"/>
                                        </p:tgtEl>
                                        <p:attrNameLst>
                                          <p:attrName>style.visibility</p:attrName>
                                        </p:attrNameLst>
                                      </p:cBhvr>
                                      <p:to>
                                        <p:strVal val="visible"/>
                                      </p:to>
                                    </p:set>
                                    <p:animEffect transition="in" filter="dissolve">
                                      <p:cBhvr>
                                        <p:cTn id="34" dur="500"/>
                                        <p:tgtEl>
                                          <p:spTgt spid="95316"/>
                                        </p:tgtEl>
                                      </p:cBhvr>
                                    </p:animEffect>
                                  </p:childTnLst>
                                  <p:subTnLst>
                                    <p:animClr clrSpc="rgb" dir="cw">
                                      <p:cBhvr override="childStyle">
                                        <p:cTn dur="1" fill="hold" display="0" masterRel="nextClick" afterEffect="1"/>
                                        <p:tgtEl>
                                          <p:spTgt spid="95316"/>
                                        </p:tgtEl>
                                        <p:attrNameLst>
                                          <p:attrName>ppt_c</p:attrName>
                                        </p:attrNameLst>
                                      </p:cBhvr>
                                      <p:to>
                                        <a:schemeClr val="bg1"/>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3"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Right)">
                                      <p:cBhvr>
                                        <p:cTn id="39" dur="500"/>
                                        <p:tgtEl>
                                          <p:spTgt spid="8"/>
                                        </p:tgtEl>
                                      </p:cBhvr>
                                    </p:animEffect>
                                  </p:childTnLst>
                                </p:cTn>
                              </p:par>
                              <p:par>
                                <p:cTn id="40" presetID="9" presetClass="entr" presetSubtype="0" fill="hold" nodeType="withEffect">
                                  <p:stCondLst>
                                    <p:cond delay="0"/>
                                  </p:stCondLst>
                                  <p:childTnLst>
                                    <p:set>
                                      <p:cBhvr>
                                        <p:cTn id="41" dur="1" fill="hold">
                                          <p:stCondLst>
                                            <p:cond delay="0"/>
                                          </p:stCondLst>
                                        </p:cTn>
                                        <p:tgtEl>
                                          <p:spTgt spid="95317"/>
                                        </p:tgtEl>
                                        <p:attrNameLst>
                                          <p:attrName>style.visibility</p:attrName>
                                        </p:attrNameLst>
                                      </p:cBhvr>
                                      <p:to>
                                        <p:strVal val="visible"/>
                                      </p:to>
                                    </p:set>
                                    <p:animEffect transition="in" filter="dissolve">
                                      <p:cBhvr>
                                        <p:cTn id="42" dur="500"/>
                                        <p:tgtEl>
                                          <p:spTgt spid="95317"/>
                                        </p:tgtEl>
                                      </p:cBhvr>
                                    </p:animEffect>
                                  </p:childTnLst>
                                  <p:subTnLst>
                                    <p:animClr clrSpc="rgb" dir="cw">
                                      <p:cBhvr override="childStyle">
                                        <p:cTn dur="1" fill="hold" display="0" masterRel="nextClick" afterEffect="1"/>
                                        <p:tgtEl>
                                          <p:spTgt spid="95317"/>
                                        </p:tgtEl>
                                        <p:attrNameLst>
                                          <p:attrName>ppt_c</p:attrName>
                                        </p:attrNameLst>
                                      </p:cBhvr>
                                      <p:to>
                                        <a:schemeClr val="bg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upRight)">
                                      <p:cBhvr>
                                        <p:cTn id="47" dur="500"/>
                                        <p:tgtEl>
                                          <p:spTgt spid="10"/>
                                        </p:tgtEl>
                                      </p:cBhvr>
                                    </p:animEffect>
                                  </p:childTnLst>
                                </p:cTn>
                              </p:par>
                              <p:par>
                                <p:cTn id="48" presetID="9" presetClass="entr" presetSubtype="0" fill="hold" nodeType="withEffect">
                                  <p:stCondLst>
                                    <p:cond delay="0"/>
                                  </p:stCondLst>
                                  <p:childTnLst>
                                    <p:set>
                                      <p:cBhvr>
                                        <p:cTn id="49" dur="1" fill="hold">
                                          <p:stCondLst>
                                            <p:cond delay="0"/>
                                          </p:stCondLst>
                                        </p:cTn>
                                        <p:tgtEl>
                                          <p:spTgt spid="95318"/>
                                        </p:tgtEl>
                                        <p:attrNameLst>
                                          <p:attrName>style.visibility</p:attrName>
                                        </p:attrNameLst>
                                      </p:cBhvr>
                                      <p:to>
                                        <p:strVal val="visible"/>
                                      </p:to>
                                    </p:set>
                                    <p:animEffect transition="in" filter="dissolve">
                                      <p:cBhvr>
                                        <p:cTn id="50" dur="500"/>
                                        <p:tgtEl>
                                          <p:spTgt spid="95318"/>
                                        </p:tgtEl>
                                      </p:cBhvr>
                                    </p:animEffect>
                                  </p:childTnLst>
                                  <p:subTnLst>
                                    <p:animClr clrSpc="rgb" dir="cw">
                                      <p:cBhvr override="childStyle">
                                        <p:cTn dur="1" fill="hold" display="0" masterRel="nextClick" afterEffect="1"/>
                                        <p:tgtEl>
                                          <p:spTgt spid="95318"/>
                                        </p:tgtEl>
                                        <p:attrNameLst>
                                          <p:attrName>ppt_c</p:attrName>
                                        </p:attrNameLst>
                                      </p:cBhvr>
                                      <p:to>
                                        <a:schemeClr val="bg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3"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Right)">
                                      <p:cBhvr>
                                        <p:cTn id="55" dur="500"/>
                                        <p:tgtEl>
                                          <p:spTgt spid="12"/>
                                        </p:tgtEl>
                                      </p:cBhvr>
                                    </p:animEffect>
                                  </p:childTnLst>
                                </p:cTn>
                              </p:par>
                              <p:par>
                                <p:cTn id="56" presetID="9" presetClass="entr" presetSubtype="0" fill="hold" nodeType="withEffect">
                                  <p:stCondLst>
                                    <p:cond delay="0"/>
                                  </p:stCondLst>
                                  <p:childTnLst>
                                    <p:set>
                                      <p:cBhvr>
                                        <p:cTn id="57" dur="1" fill="hold">
                                          <p:stCondLst>
                                            <p:cond delay="0"/>
                                          </p:stCondLst>
                                        </p:cTn>
                                        <p:tgtEl>
                                          <p:spTgt spid="95319"/>
                                        </p:tgtEl>
                                        <p:attrNameLst>
                                          <p:attrName>style.visibility</p:attrName>
                                        </p:attrNameLst>
                                      </p:cBhvr>
                                      <p:to>
                                        <p:strVal val="visible"/>
                                      </p:to>
                                    </p:set>
                                    <p:animEffect transition="in" filter="dissolve">
                                      <p:cBhvr>
                                        <p:cTn id="58" dur="500"/>
                                        <p:tgtEl>
                                          <p:spTgt spid="95319"/>
                                        </p:tgtEl>
                                      </p:cBhvr>
                                    </p:animEffect>
                                  </p:childTnLst>
                                  <p:subTnLst>
                                    <p:animClr clrSpc="rgb" dir="cw">
                                      <p:cBhvr override="childStyle">
                                        <p:cTn dur="1" fill="hold" display="0" masterRel="nextClick" afterEffect="1"/>
                                        <p:tgtEl>
                                          <p:spTgt spid="95319"/>
                                        </p:tgtEl>
                                        <p:attrNameLst>
                                          <p:attrName>ppt_c</p:attrName>
                                        </p:attrNameLst>
                                      </p:cBhvr>
                                      <p:to>
                                        <a:schemeClr val="bg1"/>
                                      </p:to>
                                    </p:animClr>
                                  </p:sub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3" fill="hold" nodeType="clickEffect">
                                  <p:stCondLst>
                                    <p:cond delay="0"/>
                                  </p:stCondLst>
                                  <p:childTnLst>
                                    <p:set>
                                      <p:cBhvr>
                                        <p:cTn id="62" dur="1" fill="hold">
                                          <p:stCondLst>
                                            <p:cond delay="0"/>
                                          </p:stCondLst>
                                        </p:cTn>
                                        <p:tgtEl>
                                          <p:spTgt spid="95245"/>
                                        </p:tgtEl>
                                        <p:attrNameLst>
                                          <p:attrName>style.visibility</p:attrName>
                                        </p:attrNameLst>
                                      </p:cBhvr>
                                      <p:to>
                                        <p:strVal val="visible"/>
                                      </p:to>
                                    </p:set>
                                    <p:animEffect transition="in" filter="strips(upRight)">
                                      <p:cBhvr>
                                        <p:cTn id="63" dur="500"/>
                                        <p:tgtEl>
                                          <p:spTgt spid="9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695D359-CD06-EA02-5602-4DB1FBB7F6B4}"/>
              </a:ext>
            </a:extLst>
          </p:cNvPr>
          <p:cNvGrpSpPr>
            <a:grpSpLocks/>
          </p:cNvGrpSpPr>
          <p:nvPr/>
        </p:nvGrpSpPr>
        <p:grpSpPr bwMode="auto">
          <a:xfrm>
            <a:off x="841375" y="2829480"/>
            <a:ext cx="7491413" cy="3863975"/>
            <a:chOff x="530" y="1765"/>
            <a:chExt cx="4719" cy="2434"/>
          </a:xfrm>
        </p:grpSpPr>
        <p:sp>
          <p:nvSpPr>
            <p:cNvPr id="91139" name="Rectangle 3">
              <a:extLst>
                <a:ext uri="{FF2B5EF4-FFF2-40B4-BE49-F238E27FC236}">
                  <a16:creationId xmlns:a16="http://schemas.microsoft.com/office/drawing/2014/main" id="{8D889685-5770-B1EC-4624-302D3F189FC6}"/>
                </a:ext>
              </a:extLst>
            </p:cNvPr>
            <p:cNvSpPr>
              <a:spLocks noChangeArrowheads="1"/>
            </p:cNvSpPr>
            <p:nvPr/>
          </p:nvSpPr>
          <p:spPr bwMode="auto">
            <a:xfrm>
              <a:off x="530" y="1765"/>
              <a:ext cx="4719" cy="24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40" name="Line 4">
              <a:extLst>
                <a:ext uri="{FF2B5EF4-FFF2-40B4-BE49-F238E27FC236}">
                  <a16:creationId xmlns:a16="http://schemas.microsoft.com/office/drawing/2014/main" id="{20AF1C90-12F0-F5D4-D881-11AE193D964B}"/>
                </a:ext>
              </a:extLst>
            </p:cNvPr>
            <p:cNvSpPr>
              <a:spLocks noChangeShapeType="1"/>
            </p:cNvSpPr>
            <p:nvPr/>
          </p:nvSpPr>
          <p:spPr bwMode="auto">
            <a:xfrm>
              <a:off x="582" y="2095"/>
              <a:ext cx="45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91141" name="Rectangle 5">
            <a:extLst>
              <a:ext uri="{FF2B5EF4-FFF2-40B4-BE49-F238E27FC236}">
                <a16:creationId xmlns:a16="http://schemas.microsoft.com/office/drawing/2014/main" id="{FA9B0CEB-8A98-F971-F7DC-EE75CFA001EF}"/>
              </a:ext>
            </a:extLst>
          </p:cNvPr>
          <p:cNvSpPr>
            <a:spLocks noGrp="1" noChangeArrowheads="1"/>
          </p:cNvSpPr>
          <p:nvPr>
            <p:ph type="title" idx="4294967295"/>
          </p:nvPr>
        </p:nvSpPr>
        <p:spPr>
          <a:xfrm>
            <a:off x="85725" y="206375"/>
            <a:ext cx="9001125" cy="588963"/>
          </a:xfrm>
        </p:spPr>
        <p:txBody>
          <a:bodyPr/>
          <a:lstStyle/>
          <a:p>
            <a:r>
              <a:rPr lang="en-US" altLang="pt-BR" sz="3200"/>
              <a:t>Oferta de mercado vs Oferta individual</a:t>
            </a:r>
            <a:endParaRPr lang="pt-BR"/>
          </a:p>
        </p:txBody>
      </p:sp>
      <p:sp>
        <p:nvSpPr>
          <p:cNvPr id="91142" name="Rectangle 6">
            <a:extLst>
              <a:ext uri="{FF2B5EF4-FFF2-40B4-BE49-F238E27FC236}">
                <a16:creationId xmlns:a16="http://schemas.microsoft.com/office/drawing/2014/main" id="{B76AD2B4-9CDC-34E4-1CF8-6CAE8948E304}"/>
              </a:ext>
            </a:extLst>
          </p:cNvPr>
          <p:cNvSpPr>
            <a:spLocks noGrp="1" noChangeArrowheads="1"/>
          </p:cNvSpPr>
          <p:nvPr>
            <p:ph type="body" idx="4294967295"/>
          </p:nvPr>
        </p:nvSpPr>
        <p:spPr>
          <a:xfrm>
            <a:off x="338138" y="803275"/>
            <a:ext cx="8526462" cy="1984375"/>
          </a:xfrm>
        </p:spPr>
        <p:txBody>
          <a:bodyPr/>
          <a:lstStyle/>
          <a:p>
            <a:pPr algn="just">
              <a:lnSpc>
                <a:spcPct val="100000"/>
              </a:lnSpc>
              <a:spcBef>
                <a:spcPct val="35000"/>
              </a:spcBef>
            </a:pPr>
            <a:r>
              <a:rPr lang="pt" sz="2400">
                <a:ea typeface="+mn-lt"/>
                <a:cs typeface="+mn-lt"/>
              </a:rPr>
              <a:t>A quantidade ofertada no mercado é a soma das quantidades fornecidas por todos os vendedores a cada preço.</a:t>
            </a:r>
            <a:r>
              <a:rPr lang="en-US" altLang="pt-BR" sz="2400"/>
              <a:t> </a:t>
            </a:r>
            <a:endParaRPr lang="en-US" altLang="pt-BR" sz="2400">
              <a:cs typeface="Arial"/>
            </a:endParaRPr>
          </a:p>
          <a:p>
            <a:pPr algn="just">
              <a:lnSpc>
                <a:spcPct val="100000"/>
              </a:lnSpc>
              <a:spcBef>
                <a:spcPct val="35000"/>
              </a:spcBef>
            </a:pPr>
            <a:r>
              <a:rPr lang="pt" sz="2400">
                <a:ea typeface="+mn-lt"/>
                <a:cs typeface="+mn-lt"/>
              </a:rPr>
              <a:t>Suponha que Starbucks e Jitters sejam os dois únicos vendedores nesse mercado (</a:t>
            </a:r>
            <a:r>
              <a:rPr lang="pt" sz="2400" b="1">
                <a:ea typeface="+mn-lt"/>
                <a:cs typeface="+mn-lt"/>
              </a:rPr>
              <a:t>Q</a:t>
            </a:r>
            <a:r>
              <a:rPr lang="pt" sz="2400" b="1" baseline="30000">
                <a:ea typeface="+mn-lt"/>
                <a:cs typeface="+mn-lt"/>
              </a:rPr>
              <a:t>s</a:t>
            </a:r>
            <a:r>
              <a:rPr lang="pt" sz="2400">
                <a:ea typeface="+mn-lt"/>
                <a:cs typeface="+mn-lt"/>
              </a:rPr>
              <a:t> = quantidade ofertada).</a:t>
            </a:r>
            <a:endParaRPr lang="en-US" sz="2400">
              <a:cs typeface="Arial"/>
            </a:endParaRPr>
          </a:p>
        </p:txBody>
      </p:sp>
      <p:grpSp>
        <p:nvGrpSpPr>
          <p:cNvPr id="3" name="Group 7">
            <a:extLst>
              <a:ext uri="{FF2B5EF4-FFF2-40B4-BE49-F238E27FC236}">
                <a16:creationId xmlns:a16="http://schemas.microsoft.com/office/drawing/2014/main" id="{94233989-71EC-EBFA-35AA-6B2C7ED32D9D}"/>
              </a:ext>
            </a:extLst>
          </p:cNvPr>
          <p:cNvGrpSpPr>
            <a:grpSpLocks/>
          </p:cNvGrpSpPr>
          <p:nvPr/>
        </p:nvGrpSpPr>
        <p:grpSpPr bwMode="auto">
          <a:xfrm>
            <a:off x="2116138" y="2832100"/>
            <a:ext cx="1873250" cy="3816350"/>
            <a:chOff x="1333" y="1784"/>
            <a:chExt cx="1180" cy="2404"/>
          </a:xfrm>
        </p:grpSpPr>
        <p:sp>
          <p:nvSpPr>
            <p:cNvPr id="91144" name="Rectangle 8">
              <a:extLst>
                <a:ext uri="{FF2B5EF4-FFF2-40B4-BE49-F238E27FC236}">
                  <a16:creationId xmlns:a16="http://schemas.microsoft.com/office/drawing/2014/main" id="{FCC98285-E153-221E-F256-7391BB59F00A}"/>
                </a:ext>
              </a:extLst>
            </p:cNvPr>
            <p:cNvSpPr>
              <a:spLocks noChangeArrowheads="1"/>
            </p:cNvSpPr>
            <p:nvPr/>
          </p:nvSpPr>
          <p:spPr bwMode="auto">
            <a:xfrm>
              <a:off x="1333" y="3889"/>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a:t>
              </a:r>
            </a:p>
          </p:txBody>
        </p:sp>
        <p:sp>
          <p:nvSpPr>
            <p:cNvPr id="91145" name="Rectangle 9">
              <a:extLst>
                <a:ext uri="{FF2B5EF4-FFF2-40B4-BE49-F238E27FC236}">
                  <a16:creationId xmlns:a16="http://schemas.microsoft.com/office/drawing/2014/main" id="{B8D03693-102C-620B-4924-45B00210529E}"/>
                </a:ext>
              </a:extLst>
            </p:cNvPr>
            <p:cNvSpPr>
              <a:spLocks noChangeArrowheads="1"/>
            </p:cNvSpPr>
            <p:nvPr/>
          </p:nvSpPr>
          <p:spPr bwMode="auto">
            <a:xfrm>
              <a:off x="1333" y="3590"/>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15</a:t>
              </a:r>
            </a:p>
          </p:txBody>
        </p:sp>
        <p:sp>
          <p:nvSpPr>
            <p:cNvPr id="91146" name="Rectangle 10">
              <a:extLst>
                <a:ext uri="{FF2B5EF4-FFF2-40B4-BE49-F238E27FC236}">
                  <a16:creationId xmlns:a16="http://schemas.microsoft.com/office/drawing/2014/main" id="{6A01FFD2-D757-B8B5-8DD9-3548AEB1CE4A}"/>
                </a:ext>
              </a:extLst>
            </p:cNvPr>
            <p:cNvSpPr>
              <a:spLocks noChangeArrowheads="1"/>
            </p:cNvSpPr>
            <p:nvPr/>
          </p:nvSpPr>
          <p:spPr bwMode="auto">
            <a:xfrm>
              <a:off x="1333" y="3291"/>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12</a:t>
              </a:r>
            </a:p>
          </p:txBody>
        </p:sp>
        <p:sp>
          <p:nvSpPr>
            <p:cNvPr id="91147" name="Rectangle 11">
              <a:extLst>
                <a:ext uri="{FF2B5EF4-FFF2-40B4-BE49-F238E27FC236}">
                  <a16:creationId xmlns:a16="http://schemas.microsoft.com/office/drawing/2014/main" id="{23CE6FF7-E6CE-FE2D-B9C2-7FAF9151DE82}"/>
                </a:ext>
              </a:extLst>
            </p:cNvPr>
            <p:cNvSpPr>
              <a:spLocks noChangeArrowheads="1"/>
            </p:cNvSpPr>
            <p:nvPr/>
          </p:nvSpPr>
          <p:spPr bwMode="auto">
            <a:xfrm>
              <a:off x="1333" y="2992"/>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9</a:t>
              </a:r>
            </a:p>
          </p:txBody>
        </p:sp>
        <p:sp>
          <p:nvSpPr>
            <p:cNvPr id="91148" name="Rectangle 12">
              <a:extLst>
                <a:ext uri="{FF2B5EF4-FFF2-40B4-BE49-F238E27FC236}">
                  <a16:creationId xmlns:a16="http://schemas.microsoft.com/office/drawing/2014/main" id="{82AFF3A3-D3F3-6194-166A-66F1FA0B2468}"/>
                </a:ext>
              </a:extLst>
            </p:cNvPr>
            <p:cNvSpPr>
              <a:spLocks noChangeArrowheads="1"/>
            </p:cNvSpPr>
            <p:nvPr/>
          </p:nvSpPr>
          <p:spPr bwMode="auto">
            <a:xfrm>
              <a:off x="1333" y="2693"/>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91149" name="Rectangle 13">
              <a:extLst>
                <a:ext uri="{FF2B5EF4-FFF2-40B4-BE49-F238E27FC236}">
                  <a16:creationId xmlns:a16="http://schemas.microsoft.com/office/drawing/2014/main" id="{7155A9FD-6823-2B2A-3731-53F0344E38C0}"/>
                </a:ext>
              </a:extLst>
            </p:cNvPr>
            <p:cNvSpPr>
              <a:spLocks noChangeArrowheads="1"/>
            </p:cNvSpPr>
            <p:nvPr/>
          </p:nvSpPr>
          <p:spPr bwMode="auto">
            <a:xfrm>
              <a:off x="1333" y="2394"/>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91150" name="Rectangle 14">
              <a:extLst>
                <a:ext uri="{FF2B5EF4-FFF2-40B4-BE49-F238E27FC236}">
                  <a16:creationId xmlns:a16="http://schemas.microsoft.com/office/drawing/2014/main" id="{E589CB6C-7F2F-6EB1-A13B-3204E828E867}"/>
                </a:ext>
              </a:extLst>
            </p:cNvPr>
            <p:cNvSpPr>
              <a:spLocks noChangeArrowheads="1"/>
            </p:cNvSpPr>
            <p:nvPr/>
          </p:nvSpPr>
          <p:spPr bwMode="auto">
            <a:xfrm>
              <a:off x="1333" y="2095"/>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91151" name="Rectangle 15">
              <a:extLst>
                <a:ext uri="{FF2B5EF4-FFF2-40B4-BE49-F238E27FC236}">
                  <a16:creationId xmlns:a16="http://schemas.microsoft.com/office/drawing/2014/main" id="{EC7E1563-3B55-4A21-6604-81EFBCE97B5D}"/>
                </a:ext>
              </a:extLst>
            </p:cNvPr>
            <p:cNvSpPr>
              <a:spLocks noChangeArrowheads="1"/>
            </p:cNvSpPr>
            <p:nvPr/>
          </p:nvSpPr>
          <p:spPr bwMode="auto">
            <a:xfrm>
              <a:off x="1333" y="1784"/>
              <a:ext cx="118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Starbucks</a:t>
              </a:r>
            </a:p>
          </p:txBody>
        </p:sp>
      </p:grpSp>
      <p:grpSp>
        <p:nvGrpSpPr>
          <p:cNvPr id="4" name="Group 16">
            <a:extLst>
              <a:ext uri="{FF2B5EF4-FFF2-40B4-BE49-F238E27FC236}">
                <a16:creationId xmlns:a16="http://schemas.microsoft.com/office/drawing/2014/main" id="{626C06DD-21BB-3534-0FC1-80DB5697BA08}"/>
              </a:ext>
            </a:extLst>
          </p:cNvPr>
          <p:cNvGrpSpPr>
            <a:grpSpLocks/>
          </p:cNvGrpSpPr>
          <p:nvPr/>
        </p:nvGrpSpPr>
        <p:grpSpPr bwMode="auto">
          <a:xfrm>
            <a:off x="4256088" y="2832100"/>
            <a:ext cx="1598612" cy="3816350"/>
            <a:chOff x="2681" y="1784"/>
            <a:chExt cx="1007" cy="2404"/>
          </a:xfrm>
        </p:grpSpPr>
        <p:sp>
          <p:nvSpPr>
            <p:cNvPr id="91153" name="Rectangle 17">
              <a:extLst>
                <a:ext uri="{FF2B5EF4-FFF2-40B4-BE49-F238E27FC236}">
                  <a16:creationId xmlns:a16="http://schemas.microsoft.com/office/drawing/2014/main" id="{D561E6B4-2D88-3863-58DA-E2221310FA8A}"/>
                </a:ext>
              </a:extLst>
            </p:cNvPr>
            <p:cNvSpPr>
              <a:spLocks noChangeArrowheads="1"/>
            </p:cNvSpPr>
            <p:nvPr/>
          </p:nvSpPr>
          <p:spPr bwMode="auto">
            <a:xfrm>
              <a:off x="2681" y="3889"/>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12</a:t>
              </a:r>
            </a:p>
          </p:txBody>
        </p:sp>
        <p:sp>
          <p:nvSpPr>
            <p:cNvPr id="91154" name="Rectangle 18">
              <a:extLst>
                <a:ext uri="{FF2B5EF4-FFF2-40B4-BE49-F238E27FC236}">
                  <a16:creationId xmlns:a16="http://schemas.microsoft.com/office/drawing/2014/main" id="{2BF9840F-40B2-C62A-75C3-19595F5C2594}"/>
                </a:ext>
              </a:extLst>
            </p:cNvPr>
            <p:cNvSpPr>
              <a:spLocks noChangeArrowheads="1"/>
            </p:cNvSpPr>
            <p:nvPr/>
          </p:nvSpPr>
          <p:spPr bwMode="auto">
            <a:xfrm>
              <a:off x="2681" y="3590"/>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a:t>
              </a:r>
            </a:p>
          </p:txBody>
        </p:sp>
        <p:sp>
          <p:nvSpPr>
            <p:cNvPr id="91155" name="Rectangle 19">
              <a:extLst>
                <a:ext uri="{FF2B5EF4-FFF2-40B4-BE49-F238E27FC236}">
                  <a16:creationId xmlns:a16="http://schemas.microsoft.com/office/drawing/2014/main" id="{9945CFF7-4CE5-309E-7612-695141DC22A3}"/>
                </a:ext>
              </a:extLst>
            </p:cNvPr>
            <p:cNvSpPr>
              <a:spLocks noChangeArrowheads="1"/>
            </p:cNvSpPr>
            <p:nvPr/>
          </p:nvSpPr>
          <p:spPr bwMode="auto">
            <a:xfrm>
              <a:off x="2681" y="3291"/>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a:t>
              </a:r>
            </a:p>
          </p:txBody>
        </p:sp>
        <p:sp>
          <p:nvSpPr>
            <p:cNvPr id="91156" name="Rectangle 20">
              <a:extLst>
                <a:ext uri="{FF2B5EF4-FFF2-40B4-BE49-F238E27FC236}">
                  <a16:creationId xmlns:a16="http://schemas.microsoft.com/office/drawing/2014/main" id="{2AEA739F-809A-BF2D-B3B4-978118894C38}"/>
                </a:ext>
              </a:extLst>
            </p:cNvPr>
            <p:cNvSpPr>
              <a:spLocks noChangeArrowheads="1"/>
            </p:cNvSpPr>
            <p:nvPr/>
          </p:nvSpPr>
          <p:spPr bwMode="auto">
            <a:xfrm>
              <a:off x="2681" y="2992"/>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91157" name="Rectangle 21">
              <a:extLst>
                <a:ext uri="{FF2B5EF4-FFF2-40B4-BE49-F238E27FC236}">
                  <a16:creationId xmlns:a16="http://schemas.microsoft.com/office/drawing/2014/main" id="{91BB903E-D13A-94DB-8A67-7C2240B81688}"/>
                </a:ext>
              </a:extLst>
            </p:cNvPr>
            <p:cNvSpPr>
              <a:spLocks noChangeArrowheads="1"/>
            </p:cNvSpPr>
            <p:nvPr/>
          </p:nvSpPr>
          <p:spPr bwMode="auto">
            <a:xfrm>
              <a:off x="2681" y="2693"/>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91158" name="Rectangle 22">
              <a:extLst>
                <a:ext uri="{FF2B5EF4-FFF2-40B4-BE49-F238E27FC236}">
                  <a16:creationId xmlns:a16="http://schemas.microsoft.com/office/drawing/2014/main" id="{A34B1869-A334-875D-2932-E944387BD89E}"/>
                </a:ext>
              </a:extLst>
            </p:cNvPr>
            <p:cNvSpPr>
              <a:spLocks noChangeArrowheads="1"/>
            </p:cNvSpPr>
            <p:nvPr/>
          </p:nvSpPr>
          <p:spPr bwMode="auto">
            <a:xfrm>
              <a:off x="2681" y="2394"/>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91159" name="Rectangle 23">
              <a:extLst>
                <a:ext uri="{FF2B5EF4-FFF2-40B4-BE49-F238E27FC236}">
                  <a16:creationId xmlns:a16="http://schemas.microsoft.com/office/drawing/2014/main" id="{07BBE6FA-9AE8-0835-3049-3F26D7DA4FDE}"/>
                </a:ext>
              </a:extLst>
            </p:cNvPr>
            <p:cNvSpPr>
              <a:spLocks noChangeArrowheads="1"/>
            </p:cNvSpPr>
            <p:nvPr/>
          </p:nvSpPr>
          <p:spPr bwMode="auto">
            <a:xfrm>
              <a:off x="2681" y="2095"/>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91160" name="Rectangle 24">
              <a:extLst>
                <a:ext uri="{FF2B5EF4-FFF2-40B4-BE49-F238E27FC236}">
                  <a16:creationId xmlns:a16="http://schemas.microsoft.com/office/drawing/2014/main" id="{A040D024-D6CB-FBBE-AA5A-F31CCD78FDB9}"/>
                </a:ext>
              </a:extLst>
            </p:cNvPr>
            <p:cNvSpPr>
              <a:spLocks noChangeArrowheads="1"/>
            </p:cNvSpPr>
            <p:nvPr/>
          </p:nvSpPr>
          <p:spPr bwMode="auto">
            <a:xfrm>
              <a:off x="2681" y="1784"/>
              <a:ext cx="100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Jitters</a:t>
              </a:r>
            </a:p>
          </p:txBody>
        </p:sp>
      </p:grpSp>
      <p:grpSp>
        <p:nvGrpSpPr>
          <p:cNvPr id="5" name="Group 25">
            <a:extLst>
              <a:ext uri="{FF2B5EF4-FFF2-40B4-BE49-F238E27FC236}">
                <a16:creationId xmlns:a16="http://schemas.microsoft.com/office/drawing/2014/main" id="{367A0F14-914E-6892-C18A-07271CA79E86}"/>
              </a:ext>
            </a:extLst>
          </p:cNvPr>
          <p:cNvGrpSpPr>
            <a:grpSpLocks/>
          </p:cNvGrpSpPr>
          <p:nvPr/>
        </p:nvGrpSpPr>
        <p:grpSpPr bwMode="auto">
          <a:xfrm>
            <a:off x="3989388" y="4749800"/>
            <a:ext cx="4217987" cy="1898650"/>
            <a:chOff x="2513" y="2992"/>
            <a:chExt cx="2657" cy="1196"/>
          </a:xfrm>
        </p:grpSpPr>
        <p:sp>
          <p:nvSpPr>
            <p:cNvPr id="91162" name="Rectangle 26">
              <a:extLst>
                <a:ext uri="{FF2B5EF4-FFF2-40B4-BE49-F238E27FC236}">
                  <a16:creationId xmlns:a16="http://schemas.microsoft.com/office/drawing/2014/main" id="{F8B8DF50-928E-225D-5651-6A5CF7D916A5}"/>
                </a:ext>
              </a:extLst>
            </p:cNvPr>
            <p:cNvSpPr>
              <a:spLocks noChangeArrowheads="1"/>
            </p:cNvSpPr>
            <p:nvPr/>
          </p:nvSpPr>
          <p:spPr bwMode="auto">
            <a:xfrm>
              <a:off x="2513" y="3889"/>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3" name="Rectangle 27">
              <a:extLst>
                <a:ext uri="{FF2B5EF4-FFF2-40B4-BE49-F238E27FC236}">
                  <a16:creationId xmlns:a16="http://schemas.microsoft.com/office/drawing/2014/main" id="{5CA7C6C7-9713-8A48-7CD5-20D28256A54C}"/>
                </a:ext>
              </a:extLst>
            </p:cNvPr>
            <p:cNvSpPr>
              <a:spLocks noChangeArrowheads="1"/>
            </p:cNvSpPr>
            <p:nvPr/>
          </p:nvSpPr>
          <p:spPr bwMode="auto">
            <a:xfrm>
              <a:off x="2513" y="3590"/>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4" name="Rectangle 28">
              <a:extLst>
                <a:ext uri="{FF2B5EF4-FFF2-40B4-BE49-F238E27FC236}">
                  <a16:creationId xmlns:a16="http://schemas.microsoft.com/office/drawing/2014/main" id="{7BBA0D8F-61D1-813F-86AE-5EB4E3D7BA24}"/>
                </a:ext>
              </a:extLst>
            </p:cNvPr>
            <p:cNvSpPr>
              <a:spLocks noChangeArrowheads="1"/>
            </p:cNvSpPr>
            <p:nvPr/>
          </p:nvSpPr>
          <p:spPr bwMode="auto">
            <a:xfrm>
              <a:off x="2513" y="3291"/>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5" name="Rectangle 29">
              <a:extLst>
                <a:ext uri="{FF2B5EF4-FFF2-40B4-BE49-F238E27FC236}">
                  <a16:creationId xmlns:a16="http://schemas.microsoft.com/office/drawing/2014/main" id="{0E6C353C-ADB8-6DF0-D099-43C254D60994}"/>
                </a:ext>
              </a:extLst>
            </p:cNvPr>
            <p:cNvSpPr>
              <a:spLocks noChangeArrowheads="1"/>
            </p:cNvSpPr>
            <p:nvPr/>
          </p:nvSpPr>
          <p:spPr bwMode="auto">
            <a:xfrm>
              <a:off x="2513" y="2992"/>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6" name="Rectangle 30">
              <a:extLst>
                <a:ext uri="{FF2B5EF4-FFF2-40B4-BE49-F238E27FC236}">
                  <a16:creationId xmlns:a16="http://schemas.microsoft.com/office/drawing/2014/main" id="{2B1DDA04-73ED-3085-C0D1-207FC4D26D0F}"/>
                </a:ext>
              </a:extLst>
            </p:cNvPr>
            <p:cNvSpPr>
              <a:spLocks noChangeArrowheads="1"/>
            </p:cNvSpPr>
            <p:nvPr/>
          </p:nvSpPr>
          <p:spPr bwMode="auto">
            <a:xfrm>
              <a:off x="3688" y="3889"/>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7" name="Rectangle 31">
              <a:extLst>
                <a:ext uri="{FF2B5EF4-FFF2-40B4-BE49-F238E27FC236}">
                  <a16:creationId xmlns:a16="http://schemas.microsoft.com/office/drawing/2014/main" id="{FD1A24EB-F7CB-DCB9-9450-D2003DE87B69}"/>
                </a:ext>
              </a:extLst>
            </p:cNvPr>
            <p:cNvSpPr>
              <a:spLocks noChangeArrowheads="1"/>
            </p:cNvSpPr>
            <p:nvPr/>
          </p:nvSpPr>
          <p:spPr bwMode="auto">
            <a:xfrm>
              <a:off x="3688" y="3590"/>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8" name="Rectangle 32">
              <a:extLst>
                <a:ext uri="{FF2B5EF4-FFF2-40B4-BE49-F238E27FC236}">
                  <a16:creationId xmlns:a16="http://schemas.microsoft.com/office/drawing/2014/main" id="{66BDAADF-7A7B-3907-6CFF-D0C5AE507493}"/>
                </a:ext>
              </a:extLst>
            </p:cNvPr>
            <p:cNvSpPr>
              <a:spLocks noChangeArrowheads="1"/>
            </p:cNvSpPr>
            <p:nvPr/>
          </p:nvSpPr>
          <p:spPr bwMode="auto">
            <a:xfrm>
              <a:off x="3688" y="3291"/>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69" name="Rectangle 33">
              <a:extLst>
                <a:ext uri="{FF2B5EF4-FFF2-40B4-BE49-F238E27FC236}">
                  <a16:creationId xmlns:a16="http://schemas.microsoft.com/office/drawing/2014/main" id="{7799C1B6-0FB7-8106-6153-E1EA591A29C8}"/>
                </a:ext>
              </a:extLst>
            </p:cNvPr>
            <p:cNvSpPr>
              <a:spLocks noChangeArrowheads="1"/>
            </p:cNvSpPr>
            <p:nvPr/>
          </p:nvSpPr>
          <p:spPr bwMode="auto">
            <a:xfrm>
              <a:off x="3688" y="2992"/>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70" name="Rectangle 34">
              <a:extLst>
                <a:ext uri="{FF2B5EF4-FFF2-40B4-BE49-F238E27FC236}">
                  <a16:creationId xmlns:a16="http://schemas.microsoft.com/office/drawing/2014/main" id="{DC9572AC-0E28-FA76-5269-63AEA8BB9A56}"/>
                </a:ext>
              </a:extLst>
            </p:cNvPr>
            <p:cNvSpPr>
              <a:spLocks noChangeArrowheads="1"/>
            </p:cNvSpPr>
            <p:nvPr/>
          </p:nvSpPr>
          <p:spPr bwMode="auto">
            <a:xfrm>
              <a:off x="3973" y="3889"/>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30</a:t>
              </a:r>
            </a:p>
          </p:txBody>
        </p:sp>
        <p:sp>
          <p:nvSpPr>
            <p:cNvPr id="91171" name="Rectangle 35">
              <a:extLst>
                <a:ext uri="{FF2B5EF4-FFF2-40B4-BE49-F238E27FC236}">
                  <a16:creationId xmlns:a16="http://schemas.microsoft.com/office/drawing/2014/main" id="{885399DA-8CA8-2C10-4E7A-49EA0CD84CA5}"/>
                </a:ext>
              </a:extLst>
            </p:cNvPr>
            <p:cNvSpPr>
              <a:spLocks noChangeArrowheads="1"/>
            </p:cNvSpPr>
            <p:nvPr/>
          </p:nvSpPr>
          <p:spPr bwMode="auto">
            <a:xfrm>
              <a:off x="3973" y="3590"/>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25</a:t>
              </a:r>
            </a:p>
          </p:txBody>
        </p:sp>
        <p:sp>
          <p:nvSpPr>
            <p:cNvPr id="91172" name="Rectangle 36">
              <a:extLst>
                <a:ext uri="{FF2B5EF4-FFF2-40B4-BE49-F238E27FC236}">
                  <a16:creationId xmlns:a16="http://schemas.microsoft.com/office/drawing/2014/main" id="{E95687BF-90DA-802C-C83D-133340AB6D39}"/>
                </a:ext>
              </a:extLst>
            </p:cNvPr>
            <p:cNvSpPr>
              <a:spLocks noChangeArrowheads="1"/>
            </p:cNvSpPr>
            <p:nvPr/>
          </p:nvSpPr>
          <p:spPr bwMode="auto">
            <a:xfrm>
              <a:off x="3973" y="3291"/>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20</a:t>
              </a:r>
            </a:p>
          </p:txBody>
        </p:sp>
        <p:sp>
          <p:nvSpPr>
            <p:cNvPr id="91173" name="Rectangle 37">
              <a:extLst>
                <a:ext uri="{FF2B5EF4-FFF2-40B4-BE49-F238E27FC236}">
                  <a16:creationId xmlns:a16="http://schemas.microsoft.com/office/drawing/2014/main" id="{9541AE6C-F983-8047-EAB8-59BEA9B45A42}"/>
                </a:ext>
              </a:extLst>
            </p:cNvPr>
            <p:cNvSpPr>
              <a:spLocks noChangeArrowheads="1"/>
            </p:cNvSpPr>
            <p:nvPr/>
          </p:nvSpPr>
          <p:spPr bwMode="auto">
            <a:xfrm>
              <a:off x="3973" y="2992"/>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15</a:t>
              </a:r>
            </a:p>
          </p:txBody>
        </p:sp>
      </p:grpSp>
      <p:grpSp>
        <p:nvGrpSpPr>
          <p:cNvPr id="6" name="Group 38">
            <a:extLst>
              <a:ext uri="{FF2B5EF4-FFF2-40B4-BE49-F238E27FC236}">
                <a16:creationId xmlns:a16="http://schemas.microsoft.com/office/drawing/2014/main" id="{9279DF60-13FD-427C-20E1-BB44CA588721}"/>
              </a:ext>
            </a:extLst>
          </p:cNvPr>
          <p:cNvGrpSpPr>
            <a:grpSpLocks/>
          </p:cNvGrpSpPr>
          <p:nvPr/>
        </p:nvGrpSpPr>
        <p:grpSpPr bwMode="auto">
          <a:xfrm>
            <a:off x="3989388" y="4275138"/>
            <a:ext cx="4217987" cy="474662"/>
            <a:chOff x="2513" y="2693"/>
            <a:chExt cx="2657" cy="299"/>
          </a:xfrm>
        </p:grpSpPr>
        <p:sp>
          <p:nvSpPr>
            <p:cNvPr id="91175" name="Rectangle 39">
              <a:extLst>
                <a:ext uri="{FF2B5EF4-FFF2-40B4-BE49-F238E27FC236}">
                  <a16:creationId xmlns:a16="http://schemas.microsoft.com/office/drawing/2014/main" id="{457B334F-AA13-267F-70F3-6E4508023FDC}"/>
                </a:ext>
              </a:extLst>
            </p:cNvPr>
            <p:cNvSpPr>
              <a:spLocks noChangeArrowheads="1"/>
            </p:cNvSpPr>
            <p:nvPr/>
          </p:nvSpPr>
          <p:spPr bwMode="auto">
            <a:xfrm>
              <a:off x="2513" y="2693"/>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76" name="Rectangle 40">
              <a:extLst>
                <a:ext uri="{FF2B5EF4-FFF2-40B4-BE49-F238E27FC236}">
                  <a16:creationId xmlns:a16="http://schemas.microsoft.com/office/drawing/2014/main" id="{C9B206AF-B62C-669C-577D-E7E7C4757C87}"/>
                </a:ext>
              </a:extLst>
            </p:cNvPr>
            <p:cNvSpPr>
              <a:spLocks noChangeArrowheads="1"/>
            </p:cNvSpPr>
            <p:nvPr/>
          </p:nvSpPr>
          <p:spPr bwMode="auto">
            <a:xfrm>
              <a:off x="3688" y="2693"/>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77" name="Rectangle 41">
              <a:extLst>
                <a:ext uri="{FF2B5EF4-FFF2-40B4-BE49-F238E27FC236}">
                  <a16:creationId xmlns:a16="http://schemas.microsoft.com/office/drawing/2014/main" id="{C7DFB46B-38DA-A69F-891F-C8A2E3E9BACD}"/>
                </a:ext>
              </a:extLst>
            </p:cNvPr>
            <p:cNvSpPr>
              <a:spLocks noChangeArrowheads="1"/>
            </p:cNvSpPr>
            <p:nvPr/>
          </p:nvSpPr>
          <p:spPr bwMode="auto">
            <a:xfrm>
              <a:off x="3973" y="2693"/>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10</a:t>
              </a:r>
            </a:p>
          </p:txBody>
        </p:sp>
      </p:grpSp>
      <p:grpSp>
        <p:nvGrpSpPr>
          <p:cNvPr id="7" name="Group 42">
            <a:extLst>
              <a:ext uri="{FF2B5EF4-FFF2-40B4-BE49-F238E27FC236}">
                <a16:creationId xmlns:a16="http://schemas.microsoft.com/office/drawing/2014/main" id="{D8EB72AD-1700-9566-6890-2CDDA4899AFA}"/>
              </a:ext>
            </a:extLst>
          </p:cNvPr>
          <p:cNvGrpSpPr>
            <a:grpSpLocks/>
          </p:cNvGrpSpPr>
          <p:nvPr/>
        </p:nvGrpSpPr>
        <p:grpSpPr bwMode="auto">
          <a:xfrm>
            <a:off x="3989388" y="3800475"/>
            <a:ext cx="4217987" cy="474663"/>
            <a:chOff x="2513" y="2394"/>
            <a:chExt cx="2657" cy="299"/>
          </a:xfrm>
        </p:grpSpPr>
        <p:sp>
          <p:nvSpPr>
            <p:cNvPr id="91179" name="Rectangle 43">
              <a:extLst>
                <a:ext uri="{FF2B5EF4-FFF2-40B4-BE49-F238E27FC236}">
                  <a16:creationId xmlns:a16="http://schemas.microsoft.com/office/drawing/2014/main" id="{50A1C277-DD05-24CA-3AC9-C604F7DB373B}"/>
                </a:ext>
              </a:extLst>
            </p:cNvPr>
            <p:cNvSpPr>
              <a:spLocks noChangeArrowheads="1"/>
            </p:cNvSpPr>
            <p:nvPr/>
          </p:nvSpPr>
          <p:spPr bwMode="auto">
            <a:xfrm>
              <a:off x="2513" y="2394"/>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80" name="Rectangle 44">
              <a:extLst>
                <a:ext uri="{FF2B5EF4-FFF2-40B4-BE49-F238E27FC236}">
                  <a16:creationId xmlns:a16="http://schemas.microsoft.com/office/drawing/2014/main" id="{6C7F32AF-31B3-218A-AEB0-9D68C30DF3F3}"/>
                </a:ext>
              </a:extLst>
            </p:cNvPr>
            <p:cNvSpPr>
              <a:spLocks noChangeArrowheads="1"/>
            </p:cNvSpPr>
            <p:nvPr/>
          </p:nvSpPr>
          <p:spPr bwMode="auto">
            <a:xfrm>
              <a:off x="3688" y="2394"/>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81" name="Rectangle 45">
              <a:extLst>
                <a:ext uri="{FF2B5EF4-FFF2-40B4-BE49-F238E27FC236}">
                  <a16:creationId xmlns:a16="http://schemas.microsoft.com/office/drawing/2014/main" id="{3F298DDB-3A63-DBB5-74CC-185DAE6DD5CA}"/>
                </a:ext>
              </a:extLst>
            </p:cNvPr>
            <p:cNvSpPr>
              <a:spLocks noChangeArrowheads="1"/>
            </p:cNvSpPr>
            <p:nvPr/>
          </p:nvSpPr>
          <p:spPr bwMode="auto">
            <a:xfrm>
              <a:off x="3973" y="2394"/>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5</a:t>
              </a:r>
            </a:p>
          </p:txBody>
        </p:sp>
      </p:grpSp>
      <p:grpSp>
        <p:nvGrpSpPr>
          <p:cNvPr id="8" name="Group 46">
            <a:extLst>
              <a:ext uri="{FF2B5EF4-FFF2-40B4-BE49-F238E27FC236}">
                <a16:creationId xmlns:a16="http://schemas.microsoft.com/office/drawing/2014/main" id="{9B4A4BBD-E4BB-5A4B-E36A-9574F58B241F}"/>
              </a:ext>
            </a:extLst>
          </p:cNvPr>
          <p:cNvGrpSpPr>
            <a:grpSpLocks/>
          </p:cNvGrpSpPr>
          <p:nvPr/>
        </p:nvGrpSpPr>
        <p:grpSpPr bwMode="auto">
          <a:xfrm>
            <a:off x="3989388" y="3325813"/>
            <a:ext cx="4217987" cy="474662"/>
            <a:chOff x="2513" y="2095"/>
            <a:chExt cx="2657" cy="299"/>
          </a:xfrm>
        </p:grpSpPr>
        <p:sp>
          <p:nvSpPr>
            <p:cNvPr id="91183" name="Rectangle 47">
              <a:extLst>
                <a:ext uri="{FF2B5EF4-FFF2-40B4-BE49-F238E27FC236}">
                  <a16:creationId xmlns:a16="http://schemas.microsoft.com/office/drawing/2014/main" id="{82E73DBE-A96F-64A6-8380-A575ADC71E42}"/>
                </a:ext>
              </a:extLst>
            </p:cNvPr>
            <p:cNvSpPr>
              <a:spLocks noChangeArrowheads="1"/>
            </p:cNvSpPr>
            <p:nvPr/>
          </p:nvSpPr>
          <p:spPr bwMode="auto">
            <a:xfrm>
              <a:off x="2513" y="2095"/>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84" name="Rectangle 48">
              <a:extLst>
                <a:ext uri="{FF2B5EF4-FFF2-40B4-BE49-F238E27FC236}">
                  <a16:creationId xmlns:a16="http://schemas.microsoft.com/office/drawing/2014/main" id="{C56F99D2-B16D-0504-D951-14092297FA7C}"/>
                </a:ext>
              </a:extLst>
            </p:cNvPr>
            <p:cNvSpPr>
              <a:spLocks noChangeArrowheads="1"/>
            </p:cNvSpPr>
            <p:nvPr/>
          </p:nvSpPr>
          <p:spPr bwMode="auto">
            <a:xfrm>
              <a:off x="3688" y="2095"/>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91185" name="Rectangle 49">
              <a:extLst>
                <a:ext uri="{FF2B5EF4-FFF2-40B4-BE49-F238E27FC236}">
                  <a16:creationId xmlns:a16="http://schemas.microsoft.com/office/drawing/2014/main" id="{37B564AD-0EEC-9830-8CC0-1B0B228C2239}"/>
                </a:ext>
              </a:extLst>
            </p:cNvPr>
            <p:cNvSpPr>
              <a:spLocks noChangeArrowheads="1"/>
            </p:cNvSpPr>
            <p:nvPr/>
          </p:nvSpPr>
          <p:spPr bwMode="auto">
            <a:xfrm>
              <a:off x="3973" y="2095"/>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0</a:t>
              </a:r>
            </a:p>
          </p:txBody>
        </p:sp>
      </p:grpSp>
      <p:sp>
        <p:nvSpPr>
          <p:cNvPr id="96306" name="Rectangle 50">
            <a:extLst>
              <a:ext uri="{FF2B5EF4-FFF2-40B4-BE49-F238E27FC236}">
                <a16:creationId xmlns:a16="http://schemas.microsoft.com/office/drawing/2014/main" id="{4BC54F70-138B-5D63-BD84-10B809ACF860}"/>
              </a:ext>
            </a:extLst>
          </p:cNvPr>
          <p:cNvSpPr>
            <a:spLocks noChangeArrowheads="1"/>
          </p:cNvSpPr>
          <p:nvPr/>
        </p:nvSpPr>
        <p:spPr bwMode="auto">
          <a:xfrm>
            <a:off x="6307138" y="2832100"/>
            <a:ext cx="19002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Market </a:t>
            </a:r>
            <a:r>
              <a:rPr lang="en-US" altLang="pt-BR" sz="2400" b="1" i="1">
                <a:solidFill>
                  <a:srgbClr val="FF0000"/>
                </a:solidFill>
                <a:cs typeface="Arial" panose="020B0604020202020204" pitchFamily="34" charset="0"/>
              </a:rPr>
              <a:t>Q</a:t>
            </a:r>
            <a:r>
              <a:rPr lang="en-US" altLang="pt-BR" sz="2400" b="1" i="1" baseline="30000">
                <a:solidFill>
                  <a:srgbClr val="FF0000"/>
                </a:solidFill>
                <a:cs typeface="Arial" panose="020B0604020202020204" pitchFamily="34" charset="0"/>
              </a:rPr>
              <a:t>s</a:t>
            </a:r>
            <a:r>
              <a:rPr lang="en-US" altLang="pt-BR" sz="2400">
                <a:solidFill>
                  <a:srgbClr val="FF0000"/>
                </a:solidFill>
                <a:cs typeface="Arial" panose="020B0604020202020204" pitchFamily="34" charset="0"/>
              </a:rPr>
              <a:t> </a:t>
            </a:r>
          </a:p>
        </p:txBody>
      </p:sp>
      <p:grpSp>
        <p:nvGrpSpPr>
          <p:cNvPr id="9" name="Group 51">
            <a:extLst>
              <a:ext uri="{FF2B5EF4-FFF2-40B4-BE49-F238E27FC236}">
                <a16:creationId xmlns:a16="http://schemas.microsoft.com/office/drawing/2014/main" id="{23E9135B-F6FC-3AFB-CE08-10FCAB34BEA4}"/>
              </a:ext>
            </a:extLst>
          </p:cNvPr>
          <p:cNvGrpSpPr>
            <a:grpSpLocks/>
          </p:cNvGrpSpPr>
          <p:nvPr/>
        </p:nvGrpSpPr>
        <p:grpSpPr bwMode="auto">
          <a:xfrm>
            <a:off x="923925" y="2832100"/>
            <a:ext cx="1192213" cy="3816350"/>
            <a:chOff x="582" y="1784"/>
            <a:chExt cx="751" cy="2404"/>
          </a:xfrm>
        </p:grpSpPr>
        <p:sp>
          <p:nvSpPr>
            <p:cNvPr id="91188" name="Rectangle 52">
              <a:extLst>
                <a:ext uri="{FF2B5EF4-FFF2-40B4-BE49-F238E27FC236}">
                  <a16:creationId xmlns:a16="http://schemas.microsoft.com/office/drawing/2014/main" id="{165C732A-5103-188B-ACC8-23B663758627}"/>
                </a:ext>
              </a:extLst>
            </p:cNvPr>
            <p:cNvSpPr>
              <a:spLocks noChangeArrowheads="1"/>
            </p:cNvSpPr>
            <p:nvPr/>
          </p:nvSpPr>
          <p:spPr bwMode="auto">
            <a:xfrm>
              <a:off x="582" y="2095"/>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$0.00</a:t>
              </a:r>
            </a:p>
          </p:txBody>
        </p:sp>
        <p:sp>
          <p:nvSpPr>
            <p:cNvPr id="91189" name="Rectangle 53">
              <a:extLst>
                <a:ext uri="{FF2B5EF4-FFF2-40B4-BE49-F238E27FC236}">
                  <a16:creationId xmlns:a16="http://schemas.microsoft.com/office/drawing/2014/main" id="{D40F4DE3-F550-3322-FCDA-CD224EB1D1BB}"/>
                </a:ext>
              </a:extLst>
            </p:cNvPr>
            <p:cNvSpPr>
              <a:spLocks noChangeArrowheads="1"/>
            </p:cNvSpPr>
            <p:nvPr/>
          </p:nvSpPr>
          <p:spPr bwMode="auto">
            <a:xfrm>
              <a:off x="582" y="3889"/>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6.00</a:t>
              </a:r>
            </a:p>
          </p:txBody>
        </p:sp>
        <p:sp>
          <p:nvSpPr>
            <p:cNvPr id="91190" name="Rectangle 54">
              <a:extLst>
                <a:ext uri="{FF2B5EF4-FFF2-40B4-BE49-F238E27FC236}">
                  <a16:creationId xmlns:a16="http://schemas.microsoft.com/office/drawing/2014/main" id="{D83B7314-03F3-E01A-037C-CA554CCDAB0C}"/>
                </a:ext>
              </a:extLst>
            </p:cNvPr>
            <p:cNvSpPr>
              <a:spLocks noChangeArrowheads="1"/>
            </p:cNvSpPr>
            <p:nvPr/>
          </p:nvSpPr>
          <p:spPr bwMode="auto">
            <a:xfrm>
              <a:off x="582" y="3590"/>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5.00</a:t>
              </a:r>
            </a:p>
          </p:txBody>
        </p:sp>
        <p:sp>
          <p:nvSpPr>
            <p:cNvPr id="91191" name="Rectangle 55">
              <a:extLst>
                <a:ext uri="{FF2B5EF4-FFF2-40B4-BE49-F238E27FC236}">
                  <a16:creationId xmlns:a16="http://schemas.microsoft.com/office/drawing/2014/main" id="{68E08733-E12A-0007-AD05-238A7EC3E10F}"/>
                </a:ext>
              </a:extLst>
            </p:cNvPr>
            <p:cNvSpPr>
              <a:spLocks noChangeArrowheads="1"/>
            </p:cNvSpPr>
            <p:nvPr/>
          </p:nvSpPr>
          <p:spPr bwMode="auto">
            <a:xfrm>
              <a:off x="582" y="3291"/>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4.00</a:t>
              </a:r>
            </a:p>
          </p:txBody>
        </p:sp>
        <p:sp>
          <p:nvSpPr>
            <p:cNvPr id="91192" name="Rectangle 56">
              <a:extLst>
                <a:ext uri="{FF2B5EF4-FFF2-40B4-BE49-F238E27FC236}">
                  <a16:creationId xmlns:a16="http://schemas.microsoft.com/office/drawing/2014/main" id="{008DBB28-6896-FE40-9E5C-38D5EFE04753}"/>
                </a:ext>
              </a:extLst>
            </p:cNvPr>
            <p:cNvSpPr>
              <a:spLocks noChangeArrowheads="1"/>
            </p:cNvSpPr>
            <p:nvPr/>
          </p:nvSpPr>
          <p:spPr bwMode="auto">
            <a:xfrm>
              <a:off x="582" y="2992"/>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a:t>
              </a:r>
            </a:p>
          </p:txBody>
        </p:sp>
        <p:sp>
          <p:nvSpPr>
            <p:cNvPr id="91193" name="Rectangle 57">
              <a:extLst>
                <a:ext uri="{FF2B5EF4-FFF2-40B4-BE49-F238E27FC236}">
                  <a16:creationId xmlns:a16="http://schemas.microsoft.com/office/drawing/2014/main" id="{0B3152BE-6E26-C2A5-7F1C-DB4881DB4DA1}"/>
                </a:ext>
              </a:extLst>
            </p:cNvPr>
            <p:cNvSpPr>
              <a:spLocks noChangeArrowheads="1"/>
            </p:cNvSpPr>
            <p:nvPr/>
          </p:nvSpPr>
          <p:spPr bwMode="auto">
            <a:xfrm>
              <a:off x="582" y="2693"/>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a:t>
              </a:r>
            </a:p>
          </p:txBody>
        </p:sp>
        <p:sp>
          <p:nvSpPr>
            <p:cNvPr id="91194" name="Rectangle 58">
              <a:extLst>
                <a:ext uri="{FF2B5EF4-FFF2-40B4-BE49-F238E27FC236}">
                  <a16:creationId xmlns:a16="http://schemas.microsoft.com/office/drawing/2014/main" id="{06F3F6F6-E743-40E2-351D-8B9963903AF1}"/>
                </a:ext>
              </a:extLst>
            </p:cNvPr>
            <p:cNvSpPr>
              <a:spLocks noChangeArrowheads="1"/>
            </p:cNvSpPr>
            <p:nvPr/>
          </p:nvSpPr>
          <p:spPr bwMode="auto">
            <a:xfrm>
              <a:off x="582" y="2394"/>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91195" name="Rectangle 59">
              <a:extLst>
                <a:ext uri="{FF2B5EF4-FFF2-40B4-BE49-F238E27FC236}">
                  <a16:creationId xmlns:a16="http://schemas.microsoft.com/office/drawing/2014/main" id="{85388FF6-581C-4036-0AC4-3A13F19BF05E}"/>
                </a:ext>
              </a:extLst>
            </p:cNvPr>
            <p:cNvSpPr>
              <a:spLocks noChangeArrowheads="1"/>
            </p:cNvSpPr>
            <p:nvPr/>
          </p:nvSpPr>
          <p:spPr bwMode="auto">
            <a:xfrm>
              <a:off x="582" y="1784"/>
              <a:ext cx="75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Price </a:t>
              </a:r>
            </a:p>
          </p:txBody>
        </p:sp>
      </p:grpSp>
      <p:sp>
        <p:nvSpPr>
          <p:cNvPr id="91196" name="Line 60">
            <a:extLst>
              <a:ext uri="{FF2B5EF4-FFF2-40B4-BE49-F238E27FC236}">
                <a16:creationId xmlns:a16="http://schemas.microsoft.com/office/drawing/2014/main" id="{C30930D9-7F3C-26BE-FE1D-B2C935E839CE}"/>
              </a:ext>
            </a:extLst>
          </p:cNvPr>
          <p:cNvSpPr>
            <a:spLocks noChangeShapeType="1"/>
          </p:cNvSpPr>
          <p:nvPr/>
        </p:nvSpPr>
        <p:spPr bwMode="auto">
          <a:xfrm>
            <a:off x="923925" y="2832100"/>
            <a:ext cx="1192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97" name="Line 61">
            <a:extLst>
              <a:ext uri="{FF2B5EF4-FFF2-40B4-BE49-F238E27FC236}">
                <a16:creationId xmlns:a16="http://schemas.microsoft.com/office/drawing/2014/main" id="{94C16193-F42F-33D8-CC41-DF14AC1AE07F}"/>
              </a:ext>
            </a:extLst>
          </p:cNvPr>
          <p:cNvSpPr>
            <a:spLocks noChangeShapeType="1"/>
          </p:cNvSpPr>
          <p:nvPr/>
        </p:nvSpPr>
        <p:spPr bwMode="auto">
          <a:xfrm>
            <a:off x="923925" y="6648450"/>
            <a:ext cx="1192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98" name="Line 62">
            <a:extLst>
              <a:ext uri="{FF2B5EF4-FFF2-40B4-BE49-F238E27FC236}">
                <a16:creationId xmlns:a16="http://schemas.microsoft.com/office/drawing/2014/main" id="{8C4F1AD3-E87B-88C7-1268-D7B4467E57A1}"/>
              </a:ext>
            </a:extLst>
          </p:cNvPr>
          <p:cNvSpPr>
            <a:spLocks noChangeShapeType="1"/>
          </p:cNvSpPr>
          <p:nvPr/>
        </p:nvSpPr>
        <p:spPr bwMode="auto">
          <a:xfrm>
            <a:off x="923925" y="2832100"/>
            <a:ext cx="0" cy="493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99" name="Line 63">
            <a:extLst>
              <a:ext uri="{FF2B5EF4-FFF2-40B4-BE49-F238E27FC236}">
                <a16:creationId xmlns:a16="http://schemas.microsoft.com/office/drawing/2014/main" id="{BA1C2772-561C-D00D-D107-362EDC4589F4}"/>
              </a:ext>
            </a:extLst>
          </p:cNvPr>
          <p:cNvSpPr>
            <a:spLocks noChangeShapeType="1"/>
          </p:cNvSpPr>
          <p:nvPr/>
        </p:nvSpPr>
        <p:spPr bwMode="auto">
          <a:xfrm>
            <a:off x="8207375" y="2832100"/>
            <a:ext cx="0" cy="493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0" name="Line 64">
            <a:extLst>
              <a:ext uri="{FF2B5EF4-FFF2-40B4-BE49-F238E27FC236}">
                <a16:creationId xmlns:a16="http://schemas.microsoft.com/office/drawing/2014/main" id="{27ACC10B-C962-BD52-7529-C7BBF1508267}"/>
              </a:ext>
            </a:extLst>
          </p:cNvPr>
          <p:cNvSpPr>
            <a:spLocks noChangeShapeType="1"/>
          </p:cNvSpPr>
          <p:nvPr/>
        </p:nvSpPr>
        <p:spPr bwMode="auto">
          <a:xfrm>
            <a:off x="2116138" y="2832100"/>
            <a:ext cx="1873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1" name="Line 65">
            <a:extLst>
              <a:ext uri="{FF2B5EF4-FFF2-40B4-BE49-F238E27FC236}">
                <a16:creationId xmlns:a16="http://schemas.microsoft.com/office/drawing/2014/main" id="{120A8750-3FD6-7C4F-22A9-C79DE5834F1A}"/>
              </a:ext>
            </a:extLst>
          </p:cNvPr>
          <p:cNvSpPr>
            <a:spLocks noChangeShapeType="1"/>
          </p:cNvSpPr>
          <p:nvPr/>
        </p:nvSpPr>
        <p:spPr bwMode="auto">
          <a:xfrm>
            <a:off x="923925" y="332581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2" name="Line 66">
            <a:extLst>
              <a:ext uri="{FF2B5EF4-FFF2-40B4-BE49-F238E27FC236}">
                <a16:creationId xmlns:a16="http://schemas.microsoft.com/office/drawing/2014/main" id="{A4822116-BECF-25CD-2A39-7D57C823A3EA}"/>
              </a:ext>
            </a:extLst>
          </p:cNvPr>
          <p:cNvSpPr>
            <a:spLocks noChangeShapeType="1"/>
          </p:cNvSpPr>
          <p:nvPr/>
        </p:nvSpPr>
        <p:spPr bwMode="auto">
          <a:xfrm>
            <a:off x="8207375" y="332581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3" name="Line 67">
            <a:extLst>
              <a:ext uri="{FF2B5EF4-FFF2-40B4-BE49-F238E27FC236}">
                <a16:creationId xmlns:a16="http://schemas.microsoft.com/office/drawing/2014/main" id="{CD5426E7-B174-35EA-CC2B-F5C3EBE8F9C5}"/>
              </a:ext>
            </a:extLst>
          </p:cNvPr>
          <p:cNvSpPr>
            <a:spLocks noChangeShapeType="1"/>
          </p:cNvSpPr>
          <p:nvPr/>
        </p:nvSpPr>
        <p:spPr bwMode="auto">
          <a:xfrm>
            <a:off x="923925" y="380047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4" name="Line 68">
            <a:extLst>
              <a:ext uri="{FF2B5EF4-FFF2-40B4-BE49-F238E27FC236}">
                <a16:creationId xmlns:a16="http://schemas.microsoft.com/office/drawing/2014/main" id="{A60A93BE-E109-6DA2-D616-B44627802C91}"/>
              </a:ext>
            </a:extLst>
          </p:cNvPr>
          <p:cNvSpPr>
            <a:spLocks noChangeShapeType="1"/>
          </p:cNvSpPr>
          <p:nvPr/>
        </p:nvSpPr>
        <p:spPr bwMode="auto">
          <a:xfrm>
            <a:off x="8207375" y="380047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5" name="Line 69">
            <a:extLst>
              <a:ext uri="{FF2B5EF4-FFF2-40B4-BE49-F238E27FC236}">
                <a16:creationId xmlns:a16="http://schemas.microsoft.com/office/drawing/2014/main" id="{081D314D-3760-C704-2140-A371C3BD940F}"/>
              </a:ext>
            </a:extLst>
          </p:cNvPr>
          <p:cNvSpPr>
            <a:spLocks noChangeShapeType="1"/>
          </p:cNvSpPr>
          <p:nvPr/>
        </p:nvSpPr>
        <p:spPr bwMode="auto">
          <a:xfrm>
            <a:off x="923925" y="427513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6" name="Line 70">
            <a:extLst>
              <a:ext uri="{FF2B5EF4-FFF2-40B4-BE49-F238E27FC236}">
                <a16:creationId xmlns:a16="http://schemas.microsoft.com/office/drawing/2014/main" id="{91385E8D-1756-0492-47FE-75983144F2F3}"/>
              </a:ext>
            </a:extLst>
          </p:cNvPr>
          <p:cNvSpPr>
            <a:spLocks noChangeShapeType="1"/>
          </p:cNvSpPr>
          <p:nvPr/>
        </p:nvSpPr>
        <p:spPr bwMode="auto">
          <a:xfrm>
            <a:off x="8207375" y="427513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7" name="Line 71">
            <a:extLst>
              <a:ext uri="{FF2B5EF4-FFF2-40B4-BE49-F238E27FC236}">
                <a16:creationId xmlns:a16="http://schemas.microsoft.com/office/drawing/2014/main" id="{CAA24DBB-FB9C-6B85-8E6F-DC76A42FC1FF}"/>
              </a:ext>
            </a:extLst>
          </p:cNvPr>
          <p:cNvSpPr>
            <a:spLocks noChangeShapeType="1"/>
          </p:cNvSpPr>
          <p:nvPr/>
        </p:nvSpPr>
        <p:spPr bwMode="auto">
          <a:xfrm>
            <a:off x="923925" y="4749800"/>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8" name="Line 72">
            <a:extLst>
              <a:ext uri="{FF2B5EF4-FFF2-40B4-BE49-F238E27FC236}">
                <a16:creationId xmlns:a16="http://schemas.microsoft.com/office/drawing/2014/main" id="{68293659-B1B1-EF10-EBEA-C1595A0724DD}"/>
              </a:ext>
            </a:extLst>
          </p:cNvPr>
          <p:cNvSpPr>
            <a:spLocks noChangeShapeType="1"/>
          </p:cNvSpPr>
          <p:nvPr/>
        </p:nvSpPr>
        <p:spPr bwMode="auto">
          <a:xfrm>
            <a:off x="8207375" y="4749800"/>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09" name="Line 73">
            <a:extLst>
              <a:ext uri="{FF2B5EF4-FFF2-40B4-BE49-F238E27FC236}">
                <a16:creationId xmlns:a16="http://schemas.microsoft.com/office/drawing/2014/main" id="{7E4E99A3-08DF-7AFC-591D-A0C9B3105E84}"/>
              </a:ext>
            </a:extLst>
          </p:cNvPr>
          <p:cNvSpPr>
            <a:spLocks noChangeShapeType="1"/>
          </p:cNvSpPr>
          <p:nvPr/>
        </p:nvSpPr>
        <p:spPr bwMode="auto">
          <a:xfrm>
            <a:off x="923925" y="522446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0" name="Line 74">
            <a:extLst>
              <a:ext uri="{FF2B5EF4-FFF2-40B4-BE49-F238E27FC236}">
                <a16:creationId xmlns:a16="http://schemas.microsoft.com/office/drawing/2014/main" id="{A731B092-304D-2DAB-58CC-33EA4CD512D0}"/>
              </a:ext>
            </a:extLst>
          </p:cNvPr>
          <p:cNvSpPr>
            <a:spLocks noChangeShapeType="1"/>
          </p:cNvSpPr>
          <p:nvPr/>
        </p:nvSpPr>
        <p:spPr bwMode="auto">
          <a:xfrm>
            <a:off x="8207375" y="522446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1" name="Line 75">
            <a:extLst>
              <a:ext uri="{FF2B5EF4-FFF2-40B4-BE49-F238E27FC236}">
                <a16:creationId xmlns:a16="http://schemas.microsoft.com/office/drawing/2014/main" id="{E57FB7B4-85BD-25DB-9AF0-072BA526F943}"/>
              </a:ext>
            </a:extLst>
          </p:cNvPr>
          <p:cNvSpPr>
            <a:spLocks noChangeShapeType="1"/>
          </p:cNvSpPr>
          <p:nvPr/>
        </p:nvSpPr>
        <p:spPr bwMode="auto">
          <a:xfrm>
            <a:off x="923925" y="569912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2" name="Line 76">
            <a:extLst>
              <a:ext uri="{FF2B5EF4-FFF2-40B4-BE49-F238E27FC236}">
                <a16:creationId xmlns:a16="http://schemas.microsoft.com/office/drawing/2014/main" id="{0CBFC50C-D8AE-5E65-0B75-AC0937C94A88}"/>
              </a:ext>
            </a:extLst>
          </p:cNvPr>
          <p:cNvSpPr>
            <a:spLocks noChangeShapeType="1"/>
          </p:cNvSpPr>
          <p:nvPr/>
        </p:nvSpPr>
        <p:spPr bwMode="auto">
          <a:xfrm>
            <a:off x="8207375" y="569912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3" name="Line 77">
            <a:extLst>
              <a:ext uri="{FF2B5EF4-FFF2-40B4-BE49-F238E27FC236}">
                <a16:creationId xmlns:a16="http://schemas.microsoft.com/office/drawing/2014/main" id="{322D60B3-7E4D-6F64-5733-D814B560E033}"/>
              </a:ext>
            </a:extLst>
          </p:cNvPr>
          <p:cNvSpPr>
            <a:spLocks noChangeShapeType="1"/>
          </p:cNvSpPr>
          <p:nvPr/>
        </p:nvSpPr>
        <p:spPr bwMode="auto">
          <a:xfrm>
            <a:off x="923925" y="617378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4" name="Line 78">
            <a:extLst>
              <a:ext uri="{FF2B5EF4-FFF2-40B4-BE49-F238E27FC236}">
                <a16:creationId xmlns:a16="http://schemas.microsoft.com/office/drawing/2014/main" id="{577F5CBC-3E88-8348-A63F-239F3462F0A9}"/>
              </a:ext>
            </a:extLst>
          </p:cNvPr>
          <p:cNvSpPr>
            <a:spLocks noChangeShapeType="1"/>
          </p:cNvSpPr>
          <p:nvPr/>
        </p:nvSpPr>
        <p:spPr bwMode="auto">
          <a:xfrm>
            <a:off x="8207375" y="617378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5" name="Line 79">
            <a:extLst>
              <a:ext uri="{FF2B5EF4-FFF2-40B4-BE49-F238E27FC236}">
                <a16:creationId xmlns:a16="http://schemas.microsoft.com/office/drawing/2014/main" id="{E787F693-F66C-0117-1CE9-EE2412C3179F}"/>
              </a:ext>
            </a:extLst>
          </p:cNvPr>
          <p:cNvSpPr>
            <a:spLocks noChangeShapeType="1"/>
          </p:cNvSpPr>
          <p:nvPr/>
        </p:nvSpPr>
        <p:spPr bwMode="auto">
          <a:xfrm>
            <a:off x="2116138" y="6648450"/>
            <a:ext cx="1873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6" name="Line 80">
            <a:extLst>
              <a:ext uri="{FF2B5EF4-FFF2-40B4-BE49-F238E27FC236}">
                <a16:creationId xmlns:a16="http://schemas.microsoft.com/office/drawing/2014/main" id="{D999FF1A-9CE3-F295-A029-9EA22683117F}"/>
              </a:ext>
            </a:extLst>
          </p:cNvPr>
          <p:cNvSpPr>
            <a:spLocks noChangeShapeType="1"/>
          </p:cNvSpPr>
          <p:nvPr/>
        </p:nvSpPr>
        <p:spPr bwMode="auto">
          <a:xfrm>
            <a:off x="3989388" y="2832100"/>
            <a:ext cx="266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7" name="Line 81">
            <a:extLst>
              <a:ext uri="{FF2B5EF4-FFF2-40B4-BE49-F238E27FC236}">
                <a16:creationId xmlns:a16="http://schemas.microsoft.com/office/drawing/2014/main" id="{78F0BD47-A73B-90BF-9E49-B2A1E0A94733}"/>
              </a:ext>
            </a:extLst>
          </p:cNvPr>
          <p:cNvSpPr>
            <a:spLocks noChangeShapeType="1"/>
          </p:cNvSpPr>
          <p:nvPr/>
        </p:nvSpPr>
        <p:spPr bwMode="auto">
          <a:xfrm>
            <a:off x="4256088" y="2832100"/>
            <a:ext cx="15986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8" name="Line 82">
            <a:extLst>
              <a:ext uri="{FF2B5EF4-FFF2-40B4-BE49-F238E27FC236}">
                <a16:creationId xmlns:a16="http://schemas.microsoft.com/office/drawing/2014/main" id="{7E3442C9-66AB-C16B-11BF-E46B442ED560}"/>
              </a:ext>
            </a:extLst>
          </p:cNvPr>
          <p:cNvSpPr>
            <a:spLocks noChangeShapeType="1"/>
          </p:cNvSpPr>
          <p:nvPr/>
        </p:nvSpPr>
        <p:spPr bwMode="auto">
          <a:xfrm>
            <a:off x="5854700" y="2832100"/>
            <a:ext cx="4524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19" name="Line 83">
            <a:extLst>
              <a:ext uri="{FF2B5EF4-FFF2-40B4-BE49-F238E27FC236}">
                <a16:creationId xmlns:a16="http://schemas.microsoft.com/office/drawing/2014/main" id="{8395869D-9EE9-146E-9F4D-4FA7D25F4D35}"/>
              </a:ext>
            </a:extLst>
          </p:cNvPr>
          <p:cNvSpPr>
            <a:spLocks noChangeShapeType="1"/>
          </p:cNvSpPr>
          <p:nvPr/>
        </p:nvSpPr>
        <p:spPr bwMode="auto">
          <a:xfrm>
            <a:off x="6307138" y="2832100"/>
            <a:ext cx="19002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20" name="Line 84">
            <a:extLst>
              <a:ext uri="{FF2B5EF4-FFF2-40B4-BE49-F238E27FC236}">
                <a16:creationId xmlns:a16="http://schemas.microsoft.com/office/drawing/2014/main" id="{41681C92-D233-0641-FB3E-7FB51B20CF0B}"/>
              </a:ext>
            </a:extLst>
          </p:cNvPr>
          <p:cNvSpPr>
            <a:spLocks noChangeShapeType="1"/>
          </p:cNvSpPr>
          <p:nvPr/>
        </p:nvSpPr>
        <p:spPr bwMode="auto">
          <a:xfrm>
            <a:off x="3989388" y="6648450"/>
            <a:ext cx="266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21" name="Line 85">
            <a:extLst>
              <a:ext uri="{FF2B5EF4-FFF2-40B4-BE49-F238E27FC236}">
                <a16:creationId xmlns:a16="http://schemas.microsoft.com/office/drawing/2014/main" id="{6B76A119-F840-B6C6-71DD-E04A34CD3194}"/>
              </a:ext>
            </a:extLst>
          </p:cNvPr>
          <p:cNvSpPr>
            <a:spLocks noChangeShapeType="1"/>
          </p:cNvSpPr>
          <p:nvPr/>
        </p:nvSpPr>
        <p:spPr bwMode="auto">
          <a:xfrm>
            <a:off x="4256088" y="6648450"/>
            <a:ext cx="15986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22" name="Line 86">
            <a:extLst>
              <a:ext uri="{FF2B5EF4-FFF2-40B4-BE49-F238E27FC236}">
                <a16:creationId xmlns:a16="http://schemas.microsoft.com/office/drawing/2014/main" id="{668DE3BD-1333-A430-060B-947E34AEED0F}"/>
              </a:ext>
            </a:extLst>
          </p:cNvPr>
          <p:cNvSpPr>
            <a:spLocks noChangeShapeType="1"/>
          </p:cNvSpPr>
          <p:nvPr/>
        </p:nvSpPr>
        <p:spPr bwMode="auto">
          <a:xfrm>
            <a:off x="5854700" y="6648450"/>
            <a:ext cx="4524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23" name="Line 87">
            <a:extLst>
              <a:ext uri="{FF2B5EF4-FFF2-40B4-BE49-F238E27FC236}">
                <a16:creationId xmlns:a16="http://schemas.microsoft.com/office/drawing/2014/main" id="{C91B8AE3-795A-0FA7-FAC6-83F87971FE63}"/>
              </a:ext>
            </a:extLst>
          </p:cNvPr>
          <p:cNvSpPr>
            <a:spLocks noChangeShapeType="1"/>
          </p:cNvSpPr>
          <p:nvPr/>
        </p:nvSpPr>
        <p:spPr bwMode="auto">
          <a:xfrm>
            <a:off x="6307138" y="6648450"/>
            <a:ext cx="19002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224" name="FlagCount" hidden="1">
            <a:hlinkClick r:id="rId3" action="ppaction://hlinkfile"/>
            <a:extLst>
              <a:ext uri="{FF2B5EF4-FFF2-40B4-BE49-F238E27FC236}">
                <a16:creationId xmlns:a16="http://schemas.microsoft.com/office/drawing/2014/main" id="{C2E9FE59-F8F7-CCBD-3DD1-13B02F2CCFC8}"/>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91225" name="Rectangle 89">
            <a:extLst>
              <a:ext uri="{FF2B5EF4-FFF2-40B4-BE49-F238E27FC236}">
                <a16:creationId xmlns:a16="http://schemas.microsoft.com/office/drawing/2014/main" id="{9ECFDFEB-B5C6-7BBD-E287-587A3B2A6A43}"/>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C2AA308A-E44E-4B67-B259-1AA9F7598E53}" type="slidenum">
              <a:rPr lang="en-US" altLang="pt-BR" sz="1700" dirty="0">
                <a:solidFill>
                  <a:srgbClr val="777777"/>
                </a:solidFill>
                <a:latin typeface="Tahoma" panose="020B0604030504040204" pitchFamily="34" charset="0"/>
              </a:rPr>
              <a:pPr algn="r"/>
              <a:t>24</a:t>
            </a:fld>
            <a:endParaRPr lang="en-US" altLang="pt-BR" sz="1700">
              <a:solidFill>
                <a:srgbClr val="777777"/>
              </a:solidFill>
              <a:latin typeface="Tahoma" panose="020B060403050404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6306"/>
                                        </p:tgtEl>
                                        <p:attrNameLst>
                                          <p:attrName>style.visibility</p:attrName>
                                        </p:attrNameLst>
                                      </p:cBhvr>
                                      <p:to>
                                        <p:strVal val="visible"/>
                                      </p:to>
                                    </p:set>
                                    <p:animEffect transition="in" filter="wipe(left)">
                                      <p:cBhvr>
                                        <p:cTn id="25" dur="500"/>
                                        <p:tgtEl>
                                          <p:spTgt spid="9630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ço Reservado para Rodapé 1">
            <a:extLst>
              <a:ext uri="{FF2B5EF4-FFF2-40B4-BE49-F238E27FC236}">
                <a16:creationId xmlns:a16="http://schemas.microsoft.com/office/drawing/2014/main" id="{A0F1A2EF-AFC6-3104-C62C-A9F7DFF0C0D6}"/>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36" name="Espaço Reservado para Número de Slide 2">
            <a:extLst>
              <a:ext uri="{FF2B5EF4-FFF2-40B4-BE49-F238E27FC236}">
                <a16:creationId xmlns:a16="http://schemas.microsoft.com/office/drawing/2014/main" id="{2E857699-959C-7FD3-611A-8D52231C824B}"/>
              </a:ext>
            </a:extLst>
          </p:cNvPr>
          <p:cNvSpPr>
            <a:spLocks noGrp="1"/>
          </p:cNvSpPr>
          <p:nvPr>
            <p:ph type="sldNum" sz="quarter" idx="11"/>
          </p:nvPr>
        </p:nvSpPr>
        <p:spPr/>
        <p:txBody>
          <a:bodyPr/>
          <a:lstStyle/>
          <a:p>
            <a:fld id="{0665F7C9-2B0F-41CD-88F3-94528A91A5CC}" type="slidenum">
              <a:rPr lang="en-US" altLang="pt-BR"/>
              <a:pPr/>
              <a:t>25</a:t>
            </a:fld>
            <a:endParaRPr lang="en-US" altLang="pt-BR"/>
          </a:p>
        </p:txBody>
      </p:sp>
      <p:grpSp>
        <p:nvGrpSpPr>
          <p:cNvPr id="93186" name="Group 2">
            <a:extLst>
              <a:ext uri="{FF2B5EF4-FFF2-40B4-BE49-F238E27FC236}">
                <a16:creationId xmlns:a16="http://schemas.microsoft.com/office/drawing/2014/main" id="{6FD33AD3-5CB3-097A-EA53-76FDBD4D1720}"/>
              </a:ext>
            </a:extLst>
          </p:cNvPr>
          <p:cNvGrpSpPr>
            <a:grpSpLocks/>
          </p:cNvGrpSpPr>
          <p:nvPr/>
        </p:nvGrpSpPr>
        <p:grpSpPr bwMode="auto">
          <a:xfrm>
            <a:off x="288925" y="1228725"/>
            <a:ext cx="6221413" cy="5111750"/>
            <a:chOff x="182" y="774"/>
            <a:chExt cx="3919" cy="3220"/>
          </a:xfrm>
        </p:grpSpPr>
        <p:graphicFrame>
          <p:nvGraphicFramePr>
            <p:cNvPr id="93187" name="Object 3">
              <a:extLst>
                <a:ext uri="{FF2B5EF4-FFF2-40B4-BE49-F238E27FC236}">
                  <a16:creationId xmlns:a16="http://schemas.microsoft.com/office/drawing/2014/main" id="{F0AAA69C-9557-F4D0-0443-8C353B26C14C}"/>
                </a:ext>
              </a:extLst>
            </p:cNvPr>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90113" name="Chart" r:id="rId4" imgW="4390949" imgH="3610051" progId="Excel.Chart.8">
                    <p:embed/>
                  </p:oleObj>
                </mc:Choice>
                <mc:Fallback>
                  <p:oleObj name="Chart" r:id="rId4" imgW="4390949" imgH="3610051" progId="Excel.Chart.8">
                    <p:embed/>
                    <p:pic>
                      <p:nvPicPr>
                        <p:cNvPr id="93187" name="Object 3">
                          <a:extLst>
                            <a:ext uri="{FF2B5EF4-FFF2-40B4-BE49-F238E27FC236}">
                              <a16:creationId xmlns:a16="http://schemas.microsoft.com/office/drawing/2014/main" id="{F0AAA69C-9557-F4D0-0443-8C353B26C1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Text Box 4">
              <a:extLst>
                <a:ext uri="{FF2B5EF4-FFF2-40B4-BE49-F238E27FC236}">
                  <a16:creationId xmlns:a16="http://schemas.microsoft.com/office/drawing/2014/main" id="{552B0F3A-7950-7781-7F1E-02105A59C5E3}"/>
                </a:ext>
              </a:extLst>
            </p:cNvPr>
            <p:cNvSpPr txBox="1">
              <a:spLocks noChangeArrowheads="1"/>
            </p:cNvSpPr>
            <p:nvPr/>
          </p:nvSpPr>
          <p:spPr bwMode="auto">
            <a:xfrm>
              <a:off x="696" y="870"/>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93189" name="Text Box 5">
              <a:extLst>
                <a:ext uri="{FF2B5EF4-FFF2-40B4-BE49-F238E27FC236}">
                  <a16:creationId xmlns:a16="http://schemas.microsoft.com/office/drawing/2014/main" id="{1A1A5F68-9D9A-4D66-F772-FEDB39633C70}"/>
                </a:ext>
              </a:extLst>
            </p:cNvPr>
            <p:cNvSpPr txBox="1">
              <a:spLocks noChangeArrowheads="1"/>
            </p:cNvSpPr>
            <p:nvPr/>
          </p:nvSpPr>
          <p:spPr bwMode="auto">
            <a:xfrm>
              <a:off x="3759" y="337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93190" name="Group 6">
            <a:extLst>
              <a:ext uri="{FF2B5EF4-FFF2-40B4-BE49-F238E27FC236}">
                <a16:creationId xmlns:a16="http://schemas.microsoft.com/office/drawing/2014/main" id="{194B93EC-B009-F116-4F3C-BE1D25EEB217}"/>
              </a:ext>
            </a:extLst>
          </p:cNvPr>
          <p:cNvGrpSpPr>
            <a:grpSpLocks/>
          </p:cNvGrpSpPr>
          <p:nvPr/>
        </p:nvGrpSpPr>
        <p:grpSpPr bwMode="auto">
          <a:xfrm>
            <a:off x="1355725" y="2022475"/>
            <a:ext cx="3740150" cy="3546475"/>
            <a:chOff x="854" y="1274"/>
            <a:chExt cx="2356" cy="2234"/>
          </a:xfrm>
        </p:grpSpPr>
        <p:grpSp>
          <p:nvGrpSpPr>
            <p:cNvPr id="93191" name="Group 7">
              <a:extLst>
                <a:ext uri="{FF2B5EF4-FFF2-40B4-BE49-F238E27FC236}">
                  <a16:creationId xmlns:a16="http://schemas.microsoft.com/office/drawing/2014/main" id="{3BC7B381-0AC5-9ABE-AA3D-146A9E5F09B5}"/>
                </a:ext>
              </a:extLst>
            </p:cNvPr>
            <p:cNvGrpSpPr>
              <a:grpSpLocks/>
            </p:cNvGrpSpPr>
            <p:nvPr/>
          </p:nvGrpSpPr>
          <p:grpSpPr bwMode="auto">
            <a:xfrm>
              <a:off x="860" y="1648"/>
              <a:ext cx="1964" cy="1855"/>
              <a:chOff x="357" y="2450"/>
              <a:chExt cx="795" cy="646"/>
            </a:xfrm>
          </p:grpSpPr>
          <p:sp>
            <p:nvSpPr>
              <p:cNvPr id="93192" name="Line 8">
                <a:extLst>
                  <a:ext uri="{FF2B5EF4-FFF2-40B4-BE49-F238E27FC236}">
                    <a16:creationId xmlns:a16="http://schemas.microsoft.com/office/drawing/2014/main" id="{8BA8A381-F2BF-BFA3-1568-039F5B6C3D94}"/>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193" name="Line 9">
                <a:extLst>
                  <a:ext uri="{FF2B5EF4-FFF2-40B4-BE49-F238E27FC236}">
                    <a16:creationId xmlns:a16="http://schemas.microsoft.com/office/drawing/2014/main" id="{29BE0684-49CA-5A85-2542-660D8262216A}"/>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3194" name="Group 10">
              <a:extLst>
                <a:ext uri="{FF2B5EF4-FFF2-40B4-BE49-F238E27FC236}">
                  <a16:creationId xmlns:a16="http://schemas.microsoft.com/office/drawing/2014/main" id="{94D2EF4C-82C6-5473-2E2F-8F976238A814}"/>
                </a:ext>
              </a:extLst>
            </p:cNvPr>
            <p:cNvGrpSpPr>
              <a:grpSpLocks/>
            </p:cNvGrpSpPr>
            <p:nvPr/>
          </p:nvGrpSpPr>
          <p:grpSpPr bwMode="auto">
            <a:xfrm>
              <a:off x="854" y="2760"/>
              <a:ext cx="791" cy="747"/>
              <a:chOff x="357" y="2450"/>
              <a:chExt cx="795" cy="646"/>
            </a:xfrm>
          </p:grpSpPr>
          <p:sp>
            <p:nvSpPr>
              <p:cNvPr id="93195" name="Line 11">
                <a:extLst>
                  <a:ext uri="{FF2B5EF4-FFF2-40B4-BE49-F238E27FC236}">
                    <a16:creationId xmlns:a16="http://schemas.microsoft.com/office/drawing/2014/main" id="{D0D25405-7775-71A4-FC2C-66C4DEC1A7E3}"/>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196" name="Line 12">
                <a:extLst>
                  <a:ext uri="{FF2B5EF4-FFF2-40B4-BE49-F238E27FC236}">
                    <a16:creationId xmlns:a16="http://schemas.microsoft.com/office/drawing/2014/main" id="{CBF31D94-FEA8-6A51-1703-2CE7DAB2B76A}"/>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3197" name="Group 13">
              <a:extLst>
                <a:ext uri="{FF2B5EF4-FFF2-40B4-BE49-F238E27FC236}">
                  <a16:creationId xmlns:a16="http://schemas.microsoft.com/office/drawing/2014/main" id="{9EDEDE79-4219-B0D9-3C88-5EAE731E7815}"/>
                </a:ext>
              </a:extLst>
            </p:cNvPr>
            <p:cNvGrpSpPr>
              <a:grpSpLocks/>
            </p:cNvGrpSpPr>
            <p:nvPr/>
          </p:nvGrpSpPr>
          <p:grpSpPr bwMode="auto">
            <a:xfrm>
              <a:off x="856" y="3135"/>
              <a:ext cx="388" cy="371"/>
              <a:chOff x="357" y="2450"/>
              <a:chExt cx="795" cy="646"/>
            </a:xfrm>
          </p:grpSpPr>
          <p:sp>
            <p:nvSpPr>
              <p:cNvPr id="93198" name="Line 14">
                <a:extLst>
                  <a:ext uri="{FF2B5EF4-FFF2-40B4-BE49-F238E27FC236}">
                    <a16:creationId xmlns:a16="http://schemas.microsoft.com/office/drawing/2014/main" id="{E26E79E1-0443-A736-F035-6F5F070F0C7E}"/>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199" name="Line 15">
                <a:extLst>
                  <a:ext uri="{FF2B5EF4-FFF2-40B4-BE49-F238E27FC236}">
                    <a16:creationId xmlns:a16="http://schemas.microsoft.com/office/drawing/2014/main" id="{AFA605E5-3E11-5990-A377-D886E8C39FE0}"/>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3200" name="Group 16">
              <a:extLst>
                <a:ext uri="{FF2B5EF4-FFF2-40B4-BE49-F238E27FC236}">
                  <a16:creationId xmlns:a16="http://schemas.microsoft.com/office/drawing/2014/main" id="{26AE55CF-9D9C-2C41-866F-9323ED05826C}"/>
                </a:ext>
              </a:extLst>
            </p:cNvPr>
            <p:cNvGrpSpPr>
              <a:grpSpLocks/>
            </p:cNvGrpSpPr>
            <p:nvPr/>
          </p:nvGrpSpPr>
          <p:grpSpPr bwMode="auto">
            <a:xfrm>
              <a:off x="857" y="2397"/>
              <a:ext cx="1179" cy="1109"/>
              <a:chOff x="357" y="2450"/>
              <a:chExt cx="795" cy="646"/>
            </a:xfrm>
          </p:grpSpPr>
          <p:sp>
            <p:nvSpPr>
              <p:cNvPr id="93201" name="Line 17">
                <a:extLst>
                  <a:ext uri="{FF2B5EF4-FFF2-40B4-BE49-F238E27FC236}">
                    <a16:creationId xmlns:a16="http://schemas.microsoft.com/office/drawing/2014/main" id="{9B5C1082-B5E1-06F9-13A7-651068101BB1}"/>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202" name="Line 18">
                <a:extLst>
                  <a:ext uri="{FF2B5EF4-FFF2-40B4-BE49-F238E27FC236}">
                    <a16:creationId xmlns:a16="http://schemas.microsoft.com/office/drawing/2014/main" id="{ED68AC5F-284E-56E9-AB07-A291E555A0F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3203" name="Group 19">
              <a:extLst>
                <a:ext uri="{FF2B5EF4-FFF2-40B4-BE49-F238E27FC236}">
                  <a16:creationId xmlns:a16="http://schemas.microsoft.com/office/drawing/2014/main" id="{A453FBAB-293A-1B92-7E24-18E2951984B6}"/>
                </a:ext>
              </a:extLst>
            </p:cNvPr>
            <p:cNvGrpSpPr>
              <a:grpSpLocks/>
            </p:cNvGrpSpPr>
            <p:nvPr/>
          </p:nvGrpSpPr>
          <p:grpSpPr bwMode="auto">
            <a:xfrm>
              <a:off x="858" y="2022"/>
              <a:ext cx="1577" cy="1479"/>
              <a:chOff x="357" y="2450"/>
              <a:chExt cx="795" cy="646"/>
            </a:xfrm>
          </p:grpSpPr>
          <p:sp>
            <p:nvSpPr>
              <p:cNvPr id="93204" name="Line 20">
                <a:extLst>
                  <a:ext uri="{FF2B5EF4-FFF2-40B4-BE49-F238E27FC236}">
                    <a16:creationId xmlns:a16="http://schemas.microsoft.com/office/drawing/2014/main" id="{521B5937-1328-6789-85F8-D2C0858AA3A0}"/>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205" name="Line 21">
                <a:extLst>
                  <a:ext uri="{FF2B5EF4-FFF2-40B4-BE49-F238E27FC236}">
                    <a16:creationId xmlns:a16="http://schemas.microsoft.com/office/drawing/2014/main" id="{2BFD2A09-5ABE-1CCF-1C5F-619C5A18B8B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3206" name="Group 22">
              <a:extLst>
                <a:ext uri="{FF2B5EF4-FFF2-40B4-BE49-F238E27FC236}">
                  <a16:creationId xmlns:a16="http://schemas.microsoft.com/office/drawing/2014/main" id="{583A2BA8-52CC-0FC0-A612-4A0F85D4498A}"/>
                </a:ext>
              </a:extLst>
            </p:cNvPr>
            <p:cNvGrpSpPr>
              <a:grpSpLocks/>
            </p:cNvGrpSpPr>
            <p:nvPr/>
          </p:nvGrpSpPr>
          <p:grpSpPr bwMode="auto">
            <a:xfrm>
              <a:off x="864" y="1274"/>
              <a:ext cx="2346" cy="2234"/>
              <a:chOff x="357" y="2450"/>
              <a:chExt cx="795" cy="646"/>
            </a:xfrm>
          </p:grpSpPr>
          <p:sp>
            <p:nvSpPr>
              <p:cNvPr id="93207" name="Line 23">
                <a:extLst>
                  <a:ext uri="{FF2B5EF4-FFF2-40B4-BE49-F238E27FC236}">
                    <a16:creationId xmlns:a16="http://schemas.microsoft.com/office/drawing/2014/main" id="{05CF0E08-4B99-6A1B-3F04-96D0E29CC24B}"/>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3208" name="Line 24">
                <a:extLst>
                  <a:ext uri="{FF2B5EF4-FFF2-40B4-BE49-F238E27FC236}">
                    <a16:creationId xmlns:a16="http://schemas.microsoft.com/office/drawing/2014/main" id="{06AC0C2B-DD17-E27D-CC6B-24692797E194}"/>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93209" name="Line 25">
            <a:extLst>
              <a:ext uri="{FF2B5EF4-FFF2-40B4-BE49-F238E27FC236}">
                <a16:creationId xmlns:a16="http://schemas.microsoft.com/office/drawing/2014/main" id="{439E5942-E1AE-ADBB-8464-39D2481A41C6}"/>
              </a:ext>
            </a:extLst>
          </p:cNvPr>
          <p:cNvSpPr>
            <a:spLocks noChangeShapeType="1"/>
          </p:cNvSpPr>
          <p:nvPr/>
        </p:nvSpPr>
        <p:spPr bwMode="auto">
          <a:xfrm flipH="1">
            <a:off x="1712913" y="1804988"/>
            <a:ext cx="3611562" cy="34163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3210" name="Oval 26">
            <a:extLst>
              <a:ext uri="{FF2B5EF4-FFF2-40B4-BE49-F238E27FC236}">
                <a16:creationId xmlns:a16="http://schemas.microsoft.com/office/drawing/2014/main" id="{7D8D5ADF-0BCA-9CB8-B6D3-38460257CF65}"/>
              </a:ext>
            </a:extLst>
          </p:cNvPr>
          <p:cNvSpPr>
            <a:spLocks noChangeArrowheads="1"/>
          </p:cNvSpPr>
          <p:nvPr/>
        </p:nvSpPr>
        <p:spPr bwMode="auto">
          <a:xfrm>
            <a:off x="5022850" y="1954213"/>
            <a:ext cx="139700" cy="138112"/>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1" name="Oval 27">
            <a:extLst>
              <a:ext uri="{FF2B5EF4-FFF2-40B4-BE49-F238E27FC236}">
                <a16:creationId xmlns:a16="http://schemas.microsoft.com/office/drawing/2014/main" id="{90CA63AF-CFC7-7453-8462-7CD00A16B7AD}"/>
              </a:ext>
            </a:extLst>
          </p:cNvPr>
          <p:cNvSpPr>
            <a:spLocks noChangeArrowheads="1"/>
          </p:cNvSpPr>
          <p:nvPr/>
        </p:nvSpPr>
        <p:spPr bwMode="auto">
          <a:xfrm>
            <a:off x="4406900" y="2546350"/>
            <a:ext cx="139700" cy="138113"/>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2" name="Oval 28">
            <a:extLst>
              <a:ext uri="{FF2B5EF4-FFF2-40B4-BE49-F238E27FC236}">
                <a16:creationId xmlns:a16="http://schemas.microsoft.com/office/drawing/2014/main" id="{5527A38E-EB05-1C7F-7E3D-BB01B8159C2A}"/>
              </a:ext>
            </a:extLst>
          </p:cNvPr>
          <p:cNvSpPr>
            <a:spLocks noChangeArrowheads="1"/>
          </p:cNvSpPr>
          <p:nvPr/>
        </p:nvSpPr>
        <p:spPr bwMode="auto">
          <a:xfrm>
            <a:off x="3784600" y="3132138"/>
            <a:ext cx="139700" cy="138112"/>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3" name="Oval 29">
            <a:extLst>
              <a:ext uri="{FF2B5EF4-FFF2-40B4-BE49-F238E27FC236}">
                <a16:creationId xmlns:a16="http://schemas.microsoft.com/office/drawing/2014/main" id="{9ACCD6BA-AD1A-4D12-0EE7-7D50271EE6D2}"/>
              </a:ext>
            </a:extLst>
          </p:cNvPr>
          <p:cNvSpPr>
            <a:spLocks noChangeArrowheads="1"/>
          </p:cNvSpPr>
          <p:nvPr/>
        </p:nvSpPr>
        <p:spPr bwMode="auto">
          <a:xfrm>
            <a:off x="3148013" y="3733800"/>
            <a:ext cx="139700" cy="138113"/>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4" name="Oval 30">
            <a:extLst>
              <a:ext uri="{FF2B5EF4-FFF2-40B4-BE49-F238E27FC236}">
                <a16:creationId xmlns:a16="http://schemas.microsoft.com/office/drawing/2014/main" id="{82C52942-7773-D8CC-B60A-CE67E9CA43BA}"/>
              </a:ext>
            </a:extLst>
          </p:cNvPr>
          <p:cNvSpPr>
            <a:spLocks noChangeArrowheads="1"/>
          </p:cNvSpPr>
          <p:nvPr/>
        </p:nvSpPr>
        <p:spPr bwMode="auto">
          <a:xfrm>
            <a:off x="2536825" y="4308475"/>
            <a:ext cx="139700" cy="138113"/>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5" name="Oval 31">
            <a:extLst>
              <a:ext uri="{FF2B5EF4-FFF2-40B4-BE49-F238E27FC236}">
                <a16:creationId xmlns:a16="http://schemas.microsoft.com/office/drawing/2014/main" id="{86C9614F-C3C2-113C-7980-6517697510EA}"/>
              </a:ext>
            </a:extLst>
          </p:cNvPr>
          <p:cNvSpPr>
            <a:spLocks noChangeArrowheads="1"/>
          </p:cNvSpPr>
          <p:nvPr/>
        </p:nvSpPr>
        <p:spPr bwMode="auto">
          <a:xfrm>
            <a:off x="1901825" y="4905375"/>
            <a:ext cx="139700" cy="138113"/>
          </a:xfrm>
          <a:prstGeom prst="ellipse">
            <a:avLst/>
          </a:prstGeom>
          <a:solidFill>
            <a:srgbClr val="FF3300"/>
          </a:solidFill>
          <a:ln w="9525">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3216" name="Rectangle 32">
            <a:extLst>
              <a:ext uri="{FF2B5EF4-FFF2-40B4-BE49-F238E27FC236}">
                <a16:creationId xmlns:a16="http://schemas.microsoft.com/office/drawing/2014/main" id="{58A83B71-18EB-581B-4B68-63C48311D901}"/>
              </a:ext>
            </a:extLst>
          </p:cNvPr>
          <p:cNvSpPr>
            <a:spLocks noChangeArrowheads="1"/>
          </p:cNvSpPr>
          <p:nvPr/>
        </p:nvSpPr>
        <p:spPr bwMode="auto">
          <a:xfrm>
            <a:off x="457200" y="252413"/>
            <a:ext cx="8229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3400" b="1" err="1">
                <a:solidFill>
                  <a:srgbClr val="333399"/>
                </a:solidFill>
                <a:latin typeface="Book Antiqua"/>
                <a:cs typeface="Arial"/>
              </a:rPr>
              <a:t>Curva</a:t>
            </a:r>
            <a:r>
              <a:rPr lang="en-US" altLang="pt-BR" sz="3400" b="1">
                <a:solidFill>
                  <a:srgbClr val="333399"/>
                </a:solidFill>
                <a:latin typeface="Book Antiqua"/>
                <a:cs typeface="Arial"/>
              </a:rPr>
              <a:t> de </a:t>
            </a:r>
            <a:r>
              <a:rPr lang="en-US" altLang="pt-BR" sz="3400" b="1" err="1">
                <a:solidFill>
                  <a:srgbClr val="333399"/>
                </a:solidFill>
                <a:latin typeface="Book Antiqua"/>
                <a:cs typeface="Arial"/>
              </a:rPr>
              <a:t>oferta</a:t>
            </a:r>
            <a:r>
              <a:rPr lang="en-US" altLang="pt-BR" sz="3400" b="1">
                <a:solidFill>
                  <a:srgbClr val="333399"/>
                </a:solidFill>
                <a:latin typeface="Book Antiqua"/>
                <a:cs typeface="Arial"/>
              </a:rPr>
              <a:t> do mercado</a:t>
            </a:r>
            <a:endParaRPr lang="pt-BR"/>
          </a:p>
        </p:txBody>
      </p:sp>
      <p:graphicFrame>
        <p:nvGraphicFramePr>
          <p:cNvPr id="98337" name="Group 33">
            <a:extLst>
              <a:ext uri="{FF2B5EF4-FFF2-40B4-BE49-F238E27FC236}">
                <a16:creationId xmlns:a16="http://schemas.microsoft.com/office/drawing/2014/main" id="{6075352C-D296-2FC6-615E-C99752EBF5FC}"/>
              </a:ext>
            </a:extLst>
          </p:cNvPr>
          <p:cNvGraphicFramePr>
            <a:graphicFrameLocks noGrp="1"/>
          </p:cNvGraphicFramePr>
          <p:nvPr>
            <p:extLst>
              <p:ext uri="{D42A27DB-BD31-4B8C-83A1-F6EECF244321}">
                <p14:modId xmlns:p14="http://schemas.microsoft.com/office/powerpoint/2010/main" val="915011345"/>
              </p:ext>
            </p:extLst>
          </p:nvPr>
        </p:nvGraphicFramePr>
        <p:xfrm>
          <a:off x="6111875" y="809625"/>
          <a:ext cx="2731244" cy="3984055"/>
        </p:xfrm>
        <a:graphic>
          <a:graphicData uri="http://schemas.openxmlformats.org/drawingml/2006/table">
            <a:tbl>
              <a:tblPr/>
              <a:tblGrid>
                <a:gridCol w="1117030">
                  <a:extLst>
                    <a:ext uri="{9D8B030D-6E8A-4147-A177-3AD203B41FA5}">
                      <a16:colId xmlns:a16="http://schemas.microsoft.com/office/drawing/2014/main" val="1566041605"/>
                    </a:ext>
                  </a:extLst>
                </a:gridCol>
                <a:gridCol w="1614214">
                  <a:extLst>
                    <a:ext uri="{9D8B030D-6E8A-4147-A177-3AD203B41FA5}">
                      <a16:colId xmlns:a16="http://schemas.microsoft.com/office/drawing/2014/main" val="4252938882"/>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Q</a:t>
                      </a:r>
                      <a:r>
                        <a:rPr kumimoji="0" lang="en-US" altLang="pt-BR" sz="2400" b="1" i="1" u="none" strike="noStrike" cap="none" normalizeH="0" baseline="30000">
                          <a:ln>
                            <a:noFill/>
                          </a:ln>
                          <a:solidFill>
                            <a:schemeClr val="tx1"/>
                          </a:solidFill>
                          <a:effectLst/>
                          <a:latin typeface="Arial"/>
                        </a:rPr>
                        <a:t>S</a:t>
                      </a:r>
                      <a:r>
                        <a:rPr kumimoji="0" lang="en-US" altLang="pt-BR" sz="2400" b="0" i="0" u="none" strike="noStrike" cap="none" normalizeH="0" baseline="0">
                          <a:ln>
                            <a:noFill/>
                          </a:ln>
                          <a:solidFill>
                            <a:schemeClr val="tx1"/>
                          </a:solidFill>
                          <a:effectLst/>
                          <a:latin typeface="Arial"/>
                        </a:rPr>
                        <a:t> (</a:t>
                      </a:r>
                      <a:r>
                        <a:rPr lang="en-US" altLang="pt-BR" sz="2400" b="0" i="0" u="none" strike="noStrike" cap="none" normalizeH="0" baseline="0">
                          <a:ln>
                            <a:noFill/>
                          </a:ln>
                          <a:solidFill>
                            <a:schemeClr val="tx1"/>
                          </a:solidFill>
                          <a:effectLst/>
                          <a:latin typeface="Arial"/>
                        </a:rPr>
                        <a:t>mercado</a:t>
                      </a:r>
                      <a:r>
                        <a:rPr kumimoji="0" lang="en-US" altLang="pt-BR" sz="2400" b="0" i="0" u="none" strike="noStrike" cap="none" normalizeH="0" baseline="0">
                          <a:ln>
                            <a:noFill/>
                          </a:ln>
                          <a:solidFill>
                            <a:schemeClr val="tx1"/>
                          </a:solidFill>
                          <a:effectLst/>
                          <a:latin typeface="Arial"/>
                        </a:rPr>
                        <a:t>)</a:t>
                      </a:r>
                      <a:endParaRPr kumimoji="0" lang="en-US" altLang="pt-BR" sz="2400" b="1" i="1" u="none" strike="noStrike" cap="none" normalizeH="0" baseline="3000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656560856"/>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43189095"/>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894445112"/>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834870512"/>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808166524"/>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61195066"/>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38733118"/>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extLst>
                  <a:ext uri="{0D108BD9-81ED-4DB2-BD59-A6C34878D82A}">
                    <a16:rowId xmlns:a16="http://schemas.microsoft.com/office/drawing/2014/main" val="1882721798"/>
                  </a:ext>
                </a:extLst>
              </a:tr>
            </a:tbl>
          </a:graphicData>
        </a:graphic>
      </p:graphicFrame>
      <p:sp>
        <p:nvSpPr>
          <p:cNvPr id="93242" name="FlagCount" hidden="1">
            <a:hlinkClick r:id="rId6" action="ppaction://hlinkfile"/>
            <a:extLst>
              <a:ext uri="{FF2B5EF4-FFF2-40B4-BE49-F238E27FC236}">
                <a16:creationId xmlns:a16="http://schemas.microsoft.com/office/drawing/2014/main" id="{B185EFF9-8333-BFC4-16AB-62E11555C277}"/>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55C486C2-52A8-201F-4F40-36F328CD955D}"/>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7094D912-E252-A0C8-D666-D74B715B00B7}"/>
              </a:ext>
            </a:extLst>
          </p:cNvPr>
          <p:cNvSpPr>
            <a:spLocks noGrp="1"/>
          </p:cNvSpPr>
          <p:nvPr>
            <p:ph type="sldNum" sz="quarter" idx="11"/>
          </p:nvPr>
        </p:nvSpPr>
        <p:spPr/>
        <p:txBody>
          <a:bodyPr/>
          <a:lstStyle/>
          <a:p>
            <a:fld id="{5EF122DF-CE70-459A-8501-E0607A3448B8}" type="slidenum">
              <a:rPr lang="en-US" altLang="pt-BR"/>
              <a:pPr/>
              <a:t>26</a:t>
            </a:fld>
            <a:endParaRPr lang="en-US" altLang="pt-BR"/>
          </a:p>
        </p:txBody>
      </p:sp>
      <p:sp>
        <p:nvSpPr>
          <p:cNvPr id="95234" name="Rectangle 2">
            <a:extLst>
              <a:ext uri="{FF2B5EF4-FFF2-40B4-BE49-F238E27FC236}">
                <a16:creationId xmlns:a16="http://schemas.microsoft.com/office/drawing/2014/main" id="{D0BCF272-9013-C367-6D11-DBF8BEF927BD}"/>
              </a:ext>
            </a:extLst>
          </p:cNvPr>
          <p:cNvSpPr>
            <a:spLocks noGrp="1" noChangeArrowheads="1"/>
          </p:cNvSpPr>
          <p:nvPr>
            <p:ph type="title" idx="4294967295"/>
          </p:nvPr>
        </p:nvSpPr>
        <p:spPr/>
        <p:txBody>
          <a:bodyPr/>
          <a:lstStyle/>
          <a:p>
            <a:r>
              <a:rPr lang="en-US" altLang="pt-BR" err="1"/>
              <a:t>Deslocamento</a:t>
            </a:r>
            <a:r>
              <a:rPr lang="en-US" altLang="pt-BR"/>
              <a:t> da </a:t>
            </a:r>
            <a:r>
              <a:rPr lang="en-US" altLang="pt-BR" err="1"/>
              <a:t>curva</a:t>
            </a:r>
            <a:r>
              <a:rPr lang="en-US" altLang="pt-BR"/>
              <a:t> de </a:t>
            </a:r>
            <a:r>
              <a:rPr lang="en-US" altLang="pt-BR" err="1"/>
              <a:t>oferta</a:t>
            </a:r>
          </a:p>
        </p:txBody>
      </p:sp>
      <p:sp>
        <p:nvSpPr>
          <p:cNvPr id="95235" name="Rectangle 3">
            <a:extLst>
              <a:ext uri="{FF2B5EF4-FFF2-40B4-BE49-F238E27FC236}">
                <a16:creationId xmlns:a16="http://schemas.microsoft.com/office/drawing/2014/main" id="{A3753CAA-FF29-A677-1B2F-CF2511D30099}"/>
              </a:ext>
            </a:extLst>
          </p:cNvPr>
          <p:cNvSpPr>
            <a:spLocks noGrp="1" noChangeArrowheads="1"/>
          </p:cNvSpPr>
          <p:nvPr>
            <p:ph type="body" idx="4294967295"/>
          </p:nvPr>
        </p:nvSpPr>
        <p:spPr>
          <a:xfrm>
            <a:off x="457200" y="1001713"/>
            <a:ext cx="8229600" cy="5324475"/>
          </a:xfrm>
        </p:spPr>
        <p:txBody>
          <a:bodyPr/>
          <a:lstStyle/>
          <a:p>
            <a:pPr algn="just"/>
            <a:r>
              <a:rPr lang="pt">
                <a:ea typeface="+mn-lt"/>
                <a:cs typeface="+mn-lt"/>
              </a:rPr>
              <a:t>A curva de oferta mostra como o preço afeta a quantidade ofertada, </a:t>
            </a:r>
            <a:r>
              <a:rPr lang="pt" i="1">
                <a:ea typeface="+mn-lt"/>
                <a:cs typeface="+mn-lt"/>
              </a:rPr>
              <a:t>tudo o mais</a:t>
            </a:r>
            <a:r>
              <a:rPr lang="pt">
                <a:ea typeface="+mn-lt"/>
                <a:cs typeface="+mn-lt"/>
              </a:rPr>
              <a:t> (outras coisas) </a:t>
            </a:r>
            <a:r>
              <a:rPr lang="pt" i="1">
                <a:ea typeface="+mn-lt"/>
                <a:cs typeface="+mn-lt"/>
              </a:rPr>
              <a:t>constante</a:t>
            </a:r>
            <a:r>
              <a:rPr lang="pt">
                <a:ea typeface="+mn-lt"/>
                <a:cs typeface="+mn-lt"/>
              </a:rPr>
              <a:t>.</a:t>
            </a:r>
            <a:r>
              <a:rPr lang="en-US" altLang="pt-BR"/>
              <a:t> </a:t>
            </a:r>
            <a:endParaRPr lang="pt-BR"/>
          </a:p>
          <a:p>
            <a:pPr algn="just"/>
            <a:r>
              <a:rPr lang="pt">
                <a:ea typeface="+mn-lt"/>
                <a:cs typeface="+mn-lt"/>
              </a:rPr>
              <a:t>Essas “outras coisas” são determinantes não-preço da oferta.</a:t>
            </a:r>
          </a:p>
          <a:p>
            <a:pPr algn="just"/>
            <a:r>
              <a:rPr lang="pt">
                <a:ea typeface="+mn-lt"/>
                <a:cs typeface="+mn-lt"/>
              </a:rPr>
              <a:t>Mudanças nelas deslocam a curva </a:t>
            </a:r>
            <a:r>
              <a:rPr lang="pt" b="1">
                <a:ea typeface="+mn-lt"/>
                <a:cs typeface="+mn-lt"/>
              </a:rPr>
              <a:t>S</a:t>
            </a:r>
            <a:r>
              <a:rPr lang="pt">
                <a:ea typeface="+mn-lt"/>
                <a:cs typeface="+mn-lt"/>
              </a:rPr>
              <a:t>…</a:t>
            </a:r>
            <a:r>
              <a:rPr lang="en-US" altLang="pt-BR"/>
              <a:t> </a:t>
            </a:r>
            <a:endParaRPr lang="en-US" altLang="pt-BR">
              <a:cs typeface="Arial"/>
            </a:endParaRPr>
          </a:p>
        </p:txBody>
      </p:sp>
      <p:sp>
        <p:nvSpPr>
          <p:cNvPr id="95236" name="FlagCount" hidden="1">
            <a:hlinkClick r:id="rId3" action="ppaction://hlinkfile"/>
            <a:extLst>
              <a:ext uri="{FF2B5EF4-FFF2-40B4-BE49-F238E27FC236}">
                <a16:creationId xmlns:a16="http://schemas.microsoft.com/office/drawing/2014/main" id="{8E0D5976-9F22-A672-3456-3ADE07A9548F}"/>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426BDE36-E2BD-8FBC-69E8-255C013A3B72}"/>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DFC3D008-0525-267D-2C1E-5D213C4FABB0}"/>
              </a:ext>
            </a:extLst>
          </p:cNvPr>
          <p:cNvSpPr>
            <a:spLocks noGrp="1"/>
          </p:cNvSpPr>
          <p:nvPr>
            <p:ph type="sldNum" sz="quarter" idx="11"/>
          </p:nvPr>
        </p:nvSpPr>
        <p:spPr/>
        <p:txBody>
          <a:bodyPr/>
          <a:lstStyle/>
          <a:p>
            <a:fld id="{25A80BB6-8251-4ABE-9F41-648793314185}" type="slidenum">
              <a:rPr lang="en-US" altLang="pt-BR"/>
              <a:pPr/>
              <a:t>27</a:t>
            </a:fld>
            <a:endParaRPr lang="en-US" altLang="pt-BR"/>
          </a:p>
        </p:txBody>
      </p:sp>
      <p:sp>
        <p:nvSpPr>
          <p:cNvPr id="97282" name="Rectangle 2">
            <a:extLst>
              <a:ext uri="{FF2B5EF4-FFF2-40B4-BE49-F238E27FC236}">
                <a16:creationId xmlns:a16="http://schemas.microsoft.com/office/drawing/2014/main" id="{ED8B557F-8515-3928-1CD1-4A877CB2B2A3}"/>
              </a:ext>
            </a:extLst>
          </p:cNvPr>
          <p:cNvSpPr>
            <a:spLocks noGrp="1" noChangeArrowheads="1"/>
          </p:cNvSpPr>
          <p:nvPr>
            <p:ph type="title" idx="4294967295"/>
          </p:nvPr>
        </p:nvSpPr>
        <p:spPr>
          <a:xfrm>
            <a:off x="159286" y="252413"/>
            <a:ext cx="8832886" cy="681037"/>
          </a:xfrm>
        </p:spPr>
        <p:txBody>
          <a:bodyPr/>
          <a:lstStyle/>
          <a:p>
            <a:pPr algn="l"/>
            <a:r>
              <a:rPr lang="en-US" altLang="pt-BR" sz="3300" err="1"/>
              <a:t>Deslocamento</a:t>
            </a:r>
            <a:r>
              <a:rPr lang="en-US" altLang="pt-BR" sz="3300"/>
              <a:t> da </a:t>
            </a:r>
            <a:r>
              <a:rPr lang="en-US" altLang="pt-BR" sz="3300" err="1"/>
              <a:t>curva</a:t>
            </a:r>
            <a:r>
              <a:rPr lang="en-US" altLang="pt-BR" sz="3300"/>
              <a:t> S: </a:t>
            </a:r>
            <a:r>
              <a:rPr lang="en-US" altLang="pt-BR" sz="3300" err="1">
                <a:solidFill>
                  <a:srgbClr val="008080"/>
                </a:solidFill>
              </a:rPr>
              <a:t>Preço</a:t>
            </a:r>
            <a:r>
              <a:rPr lang="en-US" altLang="pt-BR" sz="3300">
                <a:solidFill>
                  <a:srgbClr val="008080"/>
                </a:solidFill>
              </a:rPr>
              <a:t> de </a:t>
            </a:r>
            <a:r>
              <a:rPr lang="en-US" altLang="pt-BR" sz="3300" err="1">
                <a:solidFill>
                  <a:srgbClr val="008080"/>
                </a:solidFill>
              </a:rPr>
              <a:t>insumos</a:t>
            </a:r>
            <a:endParaRPr lang="en-US" altLang="pt-BR" sz="3400" err="1">
              <a:solidFill>
                <a:srgbClr val="008080"/>
              </a:solidFill>
            </a:endParaRPr>
          </a:p>
        </p:txBody>
      </p:sp>
      <p:sp>
        <p:nvSpPr>
          <p:cNvPr id="97283" name="Rectangle 3">
            <a:extLst>
              <a:ext uri="{FF2B5EF4-FFF2-40B4-BE49-F238E27FC236}">
                <a16:creationId xmlns:a16="http://schemas.microsoft.com/office/drawing/2014/main" id="{67FF7A09-A2A1-D494-20DD-ED81BF19F088}"/>
              </a:ext>
            </a:extLst>
          </p:cNvPr>
          <p:cNvSpPr>
            <a:spLocks noGrp="1" noChangeArrowheads="1"/>
          </p:cNvSpPr>
          <p:nvPr>
            <p:ph type="body" idx="4294967295"/>
          </p:nvPr>
        </p:nvSpPr>
        <p:spPr/>
        <p:txBody>
          <a:bodyPr/>
          <a:lstStyle/>
          <a:p>
            <a:pPr algn="just">
              <a:lnSpc>
                <a:spcPct val="110000"/>
              </a:lnSpc>
              <a:spcBef>
                <a:spcPct val="50000"/>
              </a:spcBef>
            </a:pPr>
            <a:r>
              <a:rPr lang="pt">
                <a:ea typeface="+mn-lt"/>
                <a:cs typeface="+mn-lt"/>
              </a:rPr>
              <a:t>Exemplos de preços de insumos: salários, preços das matérias-primas.</a:t>
            </a:r>
            <a:endParaRPr lang="pt-BR">
              <a:ea typeface="+mn-lt"/>
              <a:cs typeface="+mn-lt"/>
            </a:endParaRPr>
          </a:p>
          <a:p>
            <a:pPr algn="just">
              <a:lnSpc>
                <a:spcPct val="110000"/>
              </a:lnSpc>
              <a:spcBef>
                <a:spcPct val="50000"/>
              </a:spcBef>
            </a:pPr>
            <a:r>
              <a:rPr lang="pt">
                <a:ea typeface="+mn-lt"/>
                <a:cs typeface="+mn-lt"/>
              </a:rPr>
              <a:t>Uma queda nos preços dos insumos torna a produção mais rentável a cada preço de venda, então as empresas fornecem uma quantidade maior a cada preço, e a curva S se desloca para a direita.</a:t>
            </a:r>
          </a:p>
        </p:txBody>
      </p:sp>
      <p:sp>
        <p:nvSpPr>
          <p:cNvPr id="97284" name="FlagCount" hidden="1">
            <a:hlinkClick r:id="rId3" action="ppaction://hlinkfile"/>
            <a:extLst>
              <a:ext uri="{FF2B5EF4-FFF2-40B4-BE49-F238E27FC236}">
                <a16:creationId xmlns:a16="http://schemas.microsoft.com/office/drawing/2014/main" id="{45B5723E-A3BC-7FE3-604A-F1E9F78C2FF7}"/>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Espaço Reservado para Rodapé 1">
            <a:extLst>
              <a:ext uri="{FF2B5EF4-FFF2-40B4-BE49-F238E27FC236}">
                <a16:creationId xmlns:a16="http://schemas.microsoft.com/office/drawing/2014/main" id="{0C8C3196-30C5-FEB6-1F4B-F4BCA45655B7}"/>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57" name="Espaço Reservado para Número de Slide 2">
            <a:extLst>
              <a:ext uri="{FF2B5EF4-FFF2-40B4-BE49-F238E27FC236}">
                <a16:creationId xmlns:a16="http://schemas.microsoft.com/office/drawing/2014/main" id="{53F2F06A-911C-48F4-97FD-F88C3C034DD6}"/>
              </a:ext>
            </a:extLst>
          </p:cNvPr>
          <p:cNvSpPr>
            <a:spLocks noGrp="1"/>
          </p:cNvSpPr>
          <p:nvPr>
            <p:ph type="sldNum" sz="quarter" idx="11"/>
          </p:nvPr>
        </p:nvSpPr>
        <p:spPr/>
        <p:txBody>
          <a:bodyPr/>
          <a:lstStyle/>
          <a:p>
            <a:fld id="{B414278F-5972-4376-BB36-CE785BBCD823}" type="slidenum">
              <a:rPr lang="en-US" altLang="pt-BR"/>
              <a:pPr/>
              <a:t>28</a:t>
            </a:fld>
            <a:endParaRPr lang="en-US" altLang="pt-BR"/>
          </a:p>
        </p:txBody>
      </p:sp>
      <p:grpSp>
        <p:nvGrpSpPr>
          <p:cNvPr id="99330" name="Group 2">
            <a:extLst>
              <a:ext uri="{FF2B5EF4-FFF2-40B4-BE49-F238E27FC236}">
                <a16:creationId xmlns:a16="http://schemas.microsoft.com/office/drawing/2014/main" id="{3FE21E61-BDDC-899B-D040-BFA68182CDC3}"/>
              </a:ext>
            </a:extLst>
          </p:cNvPr>
          <p:cNvGrpSpPr>
            <a:grpSpLocks/>
          </p:cNvGrpSpPr>
          <p:nvPr/>
        </p:nvGrpSpPr>
        <p:grpSpPr bwMode="auto">
          <a:xfrm>
            <a:off x="288925" y="1228725"/>
            <a:ext cx="6221413" cy="5111750"/>
            <a:chOff x="182" y="774"/>
            <a:chExt cx="3919" cy="3220"/>
          </a:xfrm>
        </p:grpSpPr>
        <p:grpSp>
          <p:nvGrpSpPr>
            <p:cNvPr id="99331" name="Group 3">
              <a:extLst>
                <a:ext uri="{FF2B5EF4-FFF2-40B4-BE49-F238E27FC236}">
                  <a16:creationId xmlns:a16="http://schemas.microsoft.com/office/drawing/2014/main" id="{AAFA2C5E-EDF7-22B0-BA69-1965DB08F0C8}"/>
                </a:ext>
              </a:extLst>
            </p:cNvPr>
            <p:cNvGrpSpPr>
              <a:grpSpLocks/>
            </p:cNvGrpSpPr>
            <p:nvPr/>
          </p:nvGrpSpPr>
          <p:grpSpPr bwMode="auto">
            <a:xfrm>
              <a:off x="182" y="774"/>
              <a:ext cx="3919" cy="3220"/>
              <a:chOff x="182" y="774"/>
              <a:chExt cx="3919" cy="3220"/>
            </a:xfrm>
          </p:grpSpPr>
          <p:graphicFrame>
            <p:nvGraphicFramePr>
              <p:cNvPr id="99332" name="Object 4">
                <a:extLst>
                  <a:ext uri="{FF2B5EF4-FFF2-40B4-BE49-F238E27FC236}">
                    <a16:creationId xmlns:a16="http://schemas.microsoft.com/office/drawing/2014/main" id="{E2B7DC79-AABF-EDAD-F147-441E3C094BC8}"/>
                  </a:ext>
                </a:extLst>
              </p:cNvPr>
              <p:cNvGraphicFramePr>
                <a:graphicFrameLocks noChangeAspect="1"/>
              </p:cNvGraphicFramePr>
              <p:nvPr/>
            </p:nvGraphicFramePr>
            <p:xfrm>
              <a:off x="182" y="774"/>
              <a:ext cx="3919" cy="3220"/>
            </p:xfrm>
            <a:graphic>
              <a:graphicData uri="http://schemas.openxmlformats.org/presentationml/2006/ole">
                <mc:AlternateContent xmlns:mc="http://schemas.openxmlformats.org/markup-compatibility/2006">
                  <mc:Choice xmlns:v="urn:schemas-microsoft-com:vml" Requires="v">
                    <p:oleObj spid="_x0000_s96257" name="Chart" r:id="rId4" imgW="4390949" imgH="3610051" progId="Excel.Chart.8">
                      <p:embed/>
                    </p:oleObj>
                  </mc:Choice>
                  <mc:Fallback>
                    <p:oleObj name="Chart" r:id="rId4" imgW="4390949" imgH="3610051" progId="Excel.Chart.8">
                      <p:embed/>
                      <p:pic>
                        <p:nvPicPr>
                          <p:cNvPr id="99332" name="Object 4">
                            <a:extLst>
                              <a:ext uri="{FF2B5EF4-FFF2-40B4-BE49-F238E27FC236}">
                                <a16:creationId xmlns:a16="http://schemas.microsoft.com/office/drawing/2014/main" id="{E2B7DC79-AABF-EDAD-F147-441E3C094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 y="774"/>
                            <a:ext cx="3919" cy="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3" name="Text Box 5">
                <a:extLst>
                  <a:ext uri="{FF2B5EF4-FFF2-40B4-BE49-F238E27FC236}">
                    <a16:creationId xmlns:a16="http://schemas.microsoft.com/office/drawing/2014/main" id="{83C426E2-333D-3457-10AF-8C51430F0CFF}"/>
                  </a:ext>
                </a:extLst>
              </p:cNvPr>
              <p:cNvSpPr txBox="1">
                <a:spLocks noChangeArrowheads="1"/>
              </p:cNvSpPr>
              <p:nvPr/>
            </p:nvSpPr>
            <p:spPr bwMode="auto">
              <a:xfrm>
                <a:off x="696" y="870"/>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99334" name="Text Box 6">
                <a:extLst>
                  <a:ext uri="{FF2B5EF4-FFF2-40B4-BE49-F238E27FC236}">
                    <a16:creationId xmlns:a16="http://schemas.microsoft.com/office/drawing/2014/main" id="{5C2DC741-93D2-006E-ABEF-65DDE4E835DA}"/>
                  </a:ext>
                </a:extLst>
              </p:cNvPr>
              <p:cNvSpPr txBox="1">
                <a:spLocks noChangeArrowheads="1"/>
              </p:cNvSpPr>
              <p:nvPr/>
            </p:nvSpPr>
            <p:spPr bwMode="auto">
              <a:xfrm>
                <a:off x="3759" y="337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99335" name="Group 7">
              <a:extLst>
                <a:ext uri="{FF2B5EF4-FFF2-40B4-BE49-F238E27FC236}">
                  <a16:creationId xmlns:a16="http://schemas.microsoft.com/office/drawing/2014/main" id="{101B6F0C-3366-12E2-5F67-6F8A002B78B6}"/>
                </a:ext>
              </a:extLst>
            </p:cNvPr>
            <p:cNvGrpSpPr>
              <a:grpSpLocks/>
            </p:cNvGrpSpPr>
            <p:nvPr/>
          </p:nvGrpSpPr>
          <p:grpSpPr bwMode="auto">
            <a:xfrm>
              <a:off x="854" y="1274"/>
              <a:ext cx="2356" cy="2234"/>
              <a:chOff x="854" y="1274"/>
              <a:chExt cx="2356" cy="2234"/>
            </a:xfrm>
          </p:grpSpPr>
          <p:grpSp>
            <p:nvGrpSpPr>
              <p:cNvPr id="99336" name="Group 8">
                <a:extLst>
                  <a:ext uri="{FF2B5EF4-FFF2-40B4-BE49-F238E27FC236}">
                    <a16:creationId xmlns:a16="http://schemas.microsoft.com/office/drawing/2014/main" id="{8550EBAE-9536-A114-6AAC-AE5361831BE1}"/>
                  </a:ext>
                </a:extLst>
              </p:cNvPr>
              <p:cNvGrpSpPr>
                <a:grpSpLocks/>
              </p:cNvGrpSpPr>
              <p:nvPr/>
            </p:nvGrpSpPr>
            <p:grpSpPr bwMode="auto">
              <a:xfrm>
                <a:off x="860" y="1648"/>
                <a:ext cx="1964" cy="1855"/>
                <a:chOff x="357" y="2450"/>
                <a:chExt cx="795" cy="646"/>
              </a:xfrm>
            </p:grpSpPr>
            <p:sp>
              <p:nvSpPr>
                <p:cNvPr id="99337" name="Line 9">
                  <a:extLst>
                    <a:ext uri="{FF2B5EF4-FFF2-40B4-BE49-F238E27FC236}">
                      <a16:creationId xmlns:a16="http://schemas.microsoft.com/office/drawing/2014/main" id="{DB3D84D7-838F-5A51-C452-EC829F5B6828}"/>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38" name="Line 10">
                  <a:extLst>
                    <a:ext uri="{FF2B5EF4-FFF2-40B4-BE49-F238E27FC236}">
                      <a16:creationId xmlns:a16="http://schemas.microsoft.com/office/drawing/2014/main" id="{F44B0E46-4A70-C731-B1C9-6D2CD275D78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9339" name="Group 11">
                <a:extLst>
                  <a:ext uri="{FF2B5EF4-FFF2-40B4-BE49-F238E27FC236}">
                    <a16:creationId xmlns:a16="http://schemas.microsoft.com/office/drawing/2014/main" id="{4D3272BC-91C5-2F11-7318-4605A9A01CDA}"/>
                  </a:ext>
                </a:extLst>
              </p:cNvPr>
              <p:cNvGrpSpPr>
                <a:grpSpLocks/>
              </p:cNvGrpSpPr>
              <p:nvPr/>
            </p:nvGrpSpPr>
            <p:grpSpPr bwMode="auto">
              <a:xfrm>
                <a:off x="854" y="2760"/>
                <a:ext cx="791" cy="747"/>
                <a:chOff x="357" y="2450"/>
                <a:chExt cx="795" cy="646"/>
              </a:xfrm>
            </p:grpSpPr>
            <p:sp>
              <p:nvSpPr>
                <p:cNvPr id="99340" name="Line 12">
                  <a:extLst>
                    <a:ext uri="{FF2B5EF4-FFF2-40B4-BE49-F238E27FC236}">
                      <a16:creationId xmlns:a16="http://schemas.microsoft.com/office/drawing/2014/main" id="{6308FB76-6055-211E-A9AA-B3E46A518820}"/>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1" name="Line 13">
                  <a:extLst>
                    <a:ext uri="{FF2B5EF4-FFF2-40B4-BE49-F238E27FC236}">
                      <a16:creationId xmlns:a16="http://schemas.microsoft.com/office/drawing/2014/main" id="{EA7791F1-BE8E-FF6A-492F-8D8BF43C4B7F}"/>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9342" name="Group 14">
                <a:extLst>
                  <a:ext uri="{FF2B5EF4-FFF2-40B4-BE49-F238E27FC236}">
                    <a16:creationId xmlns:a16="http://schemas.microsoft.com/office/drawing/2014/main" id="{F512B3A6-44E5-9358-AA7C-1AAC7321DC65}"/>
                  </a:ext>
                </a:extLst>
              </p:cNvPr>
              <p:cNvGrpSpPr>
                <a:grpSpLocks/>
              </p:cNvGrpSpPr>
              <p:nvPr/>
            </p:nvGrpSpPr>
            <p:grpSpPr bwMode="auto">
              <a:xfrm>
                <a:off x="856" y="3135"/>
                <a:ext cx="388" cy="371"/>
                <a:chOff x="357" y="2450"/>
                <a:chExt cx="795" cy="646"/>
              </a:xfrm>
            </p:grpSpPr>
            <p:sp>
              <p:nvSpPr>
                <p:cNvPr id="99343" name="Line 15">
                  <a:extLst>
                    <a:ext uri="{FF2B5EF4-FFF2-40B4-BE49-F238E27FC236}">
                      <a16:creationId xmlns:a16="http://schemas.microsoft.com/office/drawing/2014/main" id="{6A5FB29F-1CCF-CF64-FAC8-64A0D810E376}"/>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4" name="Line 16">
                  <a:extLst>
                    <a:ext uri="{FF2B5EF4-FFF2-40B4-BE49-F238E27FC236}">
                      <a16:creationId xmlns:a16="http://schemas.microsoft.com/office/drawing/2014/main" id="{FF906BED-EB2D-48F8-3A64-C6D6EDB91D57}"/>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9345" name="Group 17">
                <a:extLst>
                  <a:ext uri="{FF2B5EF4-FFF2-40B4-BE49-F238E27FC236}">
                    <a16:creationId xmlns:a16="http://schemas.microsoft.com/office/drawing/2014/main" id="{6CC18CEE-3268-65E1-76F6-960E73BBB31F}"/>
                  </a:ext>
                </a:extLst>
              </p:cNvPr>
              <p:cNvGrpSpPr>
                <a:grpSpLocks/>
              </p:cNvGrpSpPr>
              <p:nvPr/>
            </p:nvGrpSpPr>
            <p:grpSpPr bwMode="auto">
              <a:xfrm>
                <a:off x="857" y="2397"/>
                <a:ext cx="1179" cy="1109"/>
                <a:chOff x="357" y="2450"/>
                <a:chExt cx="795" cy="646"/>
              </a:xfrm>
            </p:grpSpPr>
            <p:sp>
              <p:nvSpPr>
                <p:cNvPr id="99346" name="Line 18">
                  <a:extLst>
                    <a:ext uri="{FF2B5EF4-FFF2-40B4-BE49-F238E27FC236}">
                      <a16:creationId xmlns:a16="http://schemas.microsoft.com/office/drawing/2014/main" id="{5CC3B721-A718-27B8-906E-DF5E9CE2A542}"/>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47" name="Line 19">
                  <a:extLst>
                    <a:ext uri="{FF2B5EF4-FFF2-40B4-BE49-F238E27FC236}">
                      <a16:creationId xmlns:a16="http://schemas.microsoft.com/office/drawing/2014/main" id="{4126B2AA-639E-3FFC-C87E-9DEBDA8FFCFE}"/>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9348" name="Group 20">
                <a:extLst>
                  <a:ext uri="{FF2B5EF4-FFF2-40B4-BE49-F238E27FC236}">
                    <a16:creationId xmlns:a16="http://schemas.microsoft.com/office/drawing/2014/main" id="{E33E73C5-EDC5-CAC7-3B27-9AF15D4E3364}"/>
                  </a:ext>
                </a:extLst>
              </p:cNvPr>
              <p:cNvGrpSpPr>
                <a:grpSpLocks/>
              </p:cNvGrpSpPr>
              <p:nvPr/>
            </p:nvGrpSpPr>
            <p:grpSpPr bwMode="auto">
              <a:xfrm>
                <a:off x="858" y="2022"/>
                <a:ext cx="1577" cy="1479"/>
                <a:chOff x="357" y="2450"/>
                <a:chExt cx="795" cy="646"/>
              </a:xfrm>
            </p:grpSpPr>
            <p:sp>
              <p:nvSpPr>
                <p:cNvPr id="99349" name="Line 21">
                  <a:extLst>
                    <a:ext uri="{FF2B5EF4-FFF2-40B4-BE49-F238E27FC236}">
                      <a16:creationId xmlns:a16="http://schemas.microsoft.com/office/drawing/2014/main" id="{DCF7B87F-6D83-53D9-8AE0-39CB29577764}"/>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50" name="Line 22">
                  <a:extLst>
                    <a:ext uri="{FF2B5EF4-FFF2-40B4-BE49-F238E27FC236}">
                      <a16:creationId xmlns:a16="http://schemas.microsoft.com/office/drawing/2014/main" id="{8EEBAE56-028B-4109-26AF-917F42AA59D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99351" name="Group 23">
                <a:extLst>
                  <a:ext uri="{FF2B5EF4-FFF2-40B4-BE49-F238E27FC236}">
                    <a16:creationId xmlns:a16="http://schemas.microsoft.com/office/drawing/2014/main" id="{6BBB93FE-17AB-65A2-0996-45BD52879EE9}"/>
                  </a:ext>
                </a:extLst>
              </p:cNvPr>
              <p:cNvGrpSpPr>
                <a:grpSpLocks/>
              </p:cNvGrpSpPr>
              <p:nvPr/>
            </p:nvGrpSpPr>
            <p:grpSpPr bwMode="auto">
              <a:xfrm>
                <a:off x="864" y="1274"/>
                <a:ext cx="2346" cy="2234"/>
                <a:chOff x="357" y="2450"/>
                <a:chExt cx="795" cy="646"/>
              </a:xfrm>
            </p:grpSpPr>
            <p:sp>
              <p:nvSpPr>
                <p:cNvPr id="99352" name="Line 24">
                  <a:extLst>
                    <a:ext uri="{FF2B5EF4-FFF2-40B4-BE49-F238E27FC236}">
                      <a16:creationId xmlns:a16="http://schemas.microsoft.com/office/drawing/2014/main" id="{800C5E49-FC33-46CC-9BCC-FEED4C943058}"/>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99353" name="Line 25">
                  <a:extLst>
                    <a:ext uri="{FF2B5EF4-FFF2-40B4-BE49-F238E27FC236}">
                      <a16:creationId xmlns:a16="http://schemas.microsoft.com/office/drawing/2014/main" id="{06FE5BC8-572B-285A-6FB4-9B79EF8E106C}"/>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99354" name="Group 26">
              <a:extLst>
                <a:ext uri="{FF2B5EF4-FFF2-40B4-BE49-F238E27FC236}">
                  <a16:creationId xmlns:a16="http://schemas.microsoft.com/office/drawing/2014/main" id="{5D26B9F8-67F4-DAD4-D67B-6C9978C2E9F3}"/>
                </a:ext>
              </a:extLst>
            </p:cNvPr>
            <p:cNvGrpSpPr>
              <a:grpSpLocks/>
            </p:cNvGrpSpPr>
            <p:nvPr/>
          </p:nvGrpSpPr>
          <p:grpSpPr bwMode="auto">
            <a:xfrm>
              <a:off x="1079" y="1137"/>
              <a:ext cx="2275" cy="2152"/>
              <a:chOff x="1079" y="1137"/>
              <a:chExt cx="2275" cy="2152"/>
            </a:xfrm>
          </p:grpSpPr>
          <p:sp>
            <p:nvSpPr>
              <p:cNvPr id="99355" name="Line 27">
                <a:extLst>
                  <a:ext uri="{FF2B5EF4-FFF2-40B4-BE49-F238E27FC236}">
                    <a16:creationId xmlns:a16="http://schemas.microsoft.com/office/drawing/2014/main" id="{19E1CCDE-F08C-0851-50CD-C838A48E9C48}"/>
                  </a:ext>
                </a:extLst>
              </p:cNvPr>
              <p:cNvSpPr>
                <a:spLocks noChangeShapeType="1"/>
              </p:cNvSpPr>
              <p:nvPr/>
            </p:nvSpPr>
            <p:spPr bwMode="auto">
              <a:xfrm flipH="1">
                <a:off x="1079" y="1137"/>
                <a:ext cx="2275" cy="2152"/>
              </a:xfrm>
              <a:prstGeom prst="line">
                <a:avLst/>
              </a:prstGeom>
              <a:noFill/>
              <a:ln w="50800">
                <a:solidFill>
                  <a:srgbClr val="777777"/>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9356" name="Oval 28">
                <a:extLst>
                  <a:ext uri="{FF2B5EF4-FFF2-40B4-BE49-F238E27FC236}">
                    <a16:creationId xmlns:a16="http://schemas.microsoft.com/office/drawing/2014/main" id="{AAC7B3BF-A8C1-D350-93F9-9D32E0D40133}"/>
                  </a:ext>
                </a:extLst>
              </p:cNvPr>
              <p:cNvSpPr>
                <a:spLocks noChangeArrowheads="1"/>
              </p:cNvSpPr>
              <p:nvPr/>
            </p:nvSpPr>
            <p:spPr bwMode="auto">
              <a:xfrm>
                <a:off x="3164" y="1231"/>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57" name="Oval 29">
                <a:extLst>
                  <a:ext uri="{FF2B5EF4-FFF2-40B4-BE49-F238E27FC236}">
                    <a16:creationId xmlns:a16="http://schemas.microsoft.com/office/drawing/2014/main" id="{BCD20045-842C-7240-063D-D84A73FA9657}"/>
                  </a:ext>
                </a:extLst>
              </p:cNvPr>
              <p:cNvSpPr>
                <a:spLocks noChangeArrowheads="1"/>
              </p:cNvSpPr>
              <p:nvPr/>
            </p:nvSpPr>
            <p:spPr bwMode="auto">
              <a:xfrm>
                <a:off x="2776" y="1604"/>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58" name="Oval 30">
                <a:extLst>
                  <a:ext uri="{FF2B5EF4-FFF2-40B4-BE49-F238E27FC236}">
                    <a16:creationId xmlns:a16="http://schemas.microsoft.com/office/drawing/2014/main" id="{CBE2468E-06B9-49D6-F27F-8A321F5BCAF1}"/>
                  </a:ext>
                </a:extLst>
              </p:cNvPr>
              <p:cNvSpPr>
                <a:spLocks noChangeArrowheads="1"/>
              </p:cNvSpPr>
              <p:nvPr/>
            </p:nvSpPr>
            <p:spPr bwMode="auto">
              <a:xfrm>
                <a:off x="2384" y="1973"/>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59" name="Oval 31">
                <a:extLst>
                  <a:ext uri="{FF2B5EF4-FFF2-40B4-BE49-F238E27FC236}">
                    <a16:creationId xmlns:a16="http://schemas.microsoft.com/office/drawing/2014/main" id="{5CE83108-E388-ED8C-C206-873B2EFD5B66}"/>
                  </a:ext>
                </a:extLst>
              </p:cNvPr>
              <p:cNvSpPr>
                <a:spLocks noChangeArrowheads="1"/>
              </p:cNvSpPr>
              <p:nvPr/>
            </p:nvSpPr>
            <p:spPr bwMode="auto">
              <a:xfrm>
                <a:off x="1983" y="2352"/>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60" name="Oval 32">
                <a:extLst>
                  <a:ext uri="{FF2B5EF4-FFF2-40B4-BE49-F238E27FC236}">
                    <a16:creationId xmlns:a16="http://schemas.microsoft.com/office/drawing/2014/main" id="{0676B64D-356C-5F70-74CA-EE450F8B6423}"/>
                  </a:ext>
                </a:extLst>
              </p:cNvPr>
              <p:cNvSpPr>
                <a:spLocks noChangeArrowheads="1"/>
              </p:cNvSpPr>
              <p:nvPr/>
            </p:nvSpPr>
            <p:spPr bwMode="auto">
              <a:xfrm>
                <a:off x="1598" y="2714"/>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61" name="Oval 33">
                <a:extLst>
                  <a:ext uri="{FF2B5EF4-FFF2-40B4-BE49-F238E27FC236}">
                    <a16:creationId xmlns:a16="http://schemas.microsoft.com/office/drawing/2014/main" id="{54A4EE49-48B0-A254-1369-426B01021AF3}"/>
                  </a:ext>
                </a:extLst>
              </p:cNvPr>
              <p:cNvSpPr>
                <a:spLocks noChangeArrowheads="1"/>
              </p:cNvSpPr>
              <p:nvPr/>
            </p:nvSpPr>
            <p:spPr bwMode="auto">
              <a:xfrm>
                <a:off x="1198" y="3090"/>
                <a:ext cx="88" cy="87"/>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sp>
        <p:nvSpPr>
          <p:cNvPr id="101410" name="Text Box 34">
            <a:extLst>
              <a:ext uri="{FF2B5EF4-FFF2-40B4-BE49-F238E27FC236}">
                <a16:creationId xmlns:a16="http://schemas.microsoft.com/office/drawing/2014/main" id="{2B48FB2A-52A7-B7E5-C85E-19CCBA88CEC2}"/>
              </a:ext>
            </a:extLst>
          </p:cNvPr>
          <p:cNvSpPr txBox="1">
            <a:spLocks noChangeArrowheads="1"/>
          </p:cNvSpPr>
          <p:nvPr/>
        </p:nvSpPr>
        <p:spPr bwMode="auto">
          <a:xfrm>
            <a:off x="6086475" y="1247775"/>
            <a:ext cx="2727325" cy="32960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50000"/>
              </a:spcBef>
            </a:pPr>
            <a:r>
              <a:rPr lang="pt" sz="2500">
                <a:latin typeface="Arial"/>
                <a:cs typeface="Arial"/>
              </a:rPr>
              <a:t>Suponha que o preço do leite caia. A cada preço, a quantidade de cafés fornecidos vai aumentar (em 5 neste exemplo).</a:t>
            </a:r>
            <a:endParaRPr lang="pt-BR"/>
          </a:p>
        </p:txBody>
      </p:sp>
      <p:sp>
        <p:nvSpPr>
          <p:cNvPr id="101411" name="Line 35">
            <a:extLst>
              <a:ext uri="{FF2B5EF4-FFF2-40B4-BE49-F238E27FC236}">
                <a16:creationId xmlns:a16="http://schemas.microsoft.com/office/drawing/2014/main" id="{532E9B12-BE93-F48E-1DC8-B599E3BAF3F7}"/>
              </a:ext>
            </a:extLst>
          </p:cNvPr>
          <p:cNvSpPr>
            <a:spLocks noChangeShapeType="1"/>
          </p:cNvSpPr>
          <p:nvPr/>
        </p:nvSpPr>
        <p:spPr bwMode="auto">
          <a:xfrm flipV="1">
            <a:off x="2314575" y="1831975"/>
            <a:ext cx="3605213" cy="3413125"/>
          </a:xfrm>
          <a:prstGeom prst="line">
            <a:avLst/>
          </a:prstGeom>
          <a:noFill/>
          <a:ln w="50800">
            <a:solidFill>
              <a:srgbClr val="FF66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 name="Group 36">
            <a:extLst>
              <a:ext uri="{FF2B5EF4-FFF2-40B4-BE49-F238E27FC236}">
                <a16:creationId xmlns:a16="http://schemas.microsoft.com/office/drawing/2014/main" id="{F63B868F-9C91-93FE-B406-022B6994F687}"/>
              </a:ext>
            </a:extLst>
          </p:cNvPr>
          <p:cNvGrpSpPr>
            <a:grpSpLocks/>
          </p:cNvGrpSpPr>
          <p:nvPr/>
        </p:nvGrpSpPr>
        <p:grpSpPr bwMode="auto">
          <a:xfrm>
            <a:off x="2046288" y="4905375"/>
            <a:ext cx="636587" cy="138113"/>
            <a:chOff x="1289" y="3090"/>
            <a:chExt cx="401" cy="87"/>
          </a:xfrm>
        </p:grpSpPr>
        <p:sp>
          <p:nvSpPr>
            <p:cNvPr id="99365" name="Oval 37">
              <a:extLst>
                <a:ext uri="{FF2B5EF4-FFF2-40B4-BE49-F238E27FC236}">
                  <a16:creationId xmlns:a16="http://schemas.microsoft.com/office/drawing/2014/main" id="{623D2399-DADE-8455-B57D-9CE03D26A624}"/>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66" name="Line 38">
              <a:extLst>
                <a:ext uri="{FF2B5EF4-FFF2-40B4-BE49-F238E27FC236}">
                  <a16:creationId xmlns:a16="http://schemas.microsoft.com/office/drawing/2014/main" id="{F4F4DCA6-1116-44AF-C3B9-D6D2A20E6F56}"/>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sp>
        <p:nvSpPr>
          <p:cNvPr id="99367" name="Rectangle 39">
            <a:extLst>
              <a:ext uri="{FF2B5EF4-FFF2-40B4-BE49-F238E27FC236}">
                <a16:creationId xmlns:a16="http://schemas.microsoft.com/office/drawing/2014/main" id="{E4821CBB-8F42-CF8C-0C3F-68511AE68F1B}"/>
              </a:ext>
            </a:extLst>
          </p:cNvPr>
          <p:cNvSpPr>
            <a:spLocks noChangeArrowheads="1"/>
          </p:cNvSpPr>
          <p:nvPr/>
        </p:nvSpPr>
        <p:spPr bwMode="auto">
          <a:xfrm>
            <a:off x="168467" y="252413"/>
            <a:ext cx="867027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3300" b="1" err="1">
                <a:solidFill>
                  <a:srgbClr val="333399"/>
                </a:solidFill>
                <a:latin typeface="Book Antiqua"/>
                <a:cs typeface="Arial"/>
              </a:rPr>
              <a:t>Deslocamento</a:t>
            </a:r>
            <a:r>
              <a:rPr lang="en-US" altLang="pt-BR" sz="3300" b="1">
                <a:solidFill>
                  <a:srgbClr val="333399"/>
                </a:solidFill>
                <a:latin typeface="Book Antiqua"/>
                <a:cs typeface="Arial"/>
              </a:rPr>
              <a:t> da </a:t>
            </a:r>
            <a:r>
              <a:rPr lang="en-US" altLang="pt-BR" sz="3300" b="1" err="1">
                <a:solidFill>
                  <a:srgbClr val="333399"/>
                </a:solidFill>
                <a:latin typeface="Book Antiqua"/>
                <a:cs typeface="Arial"/>
              </a:rPr>
              <a:t>curva</a:t>
            </a:r>
            <a:r>
              <a:rPr lang="en-US" altLang="pt-BR" sz="3300" b="1">
                <a:solidFill>
                  <a:srgbClr val="333399"/>
                </a:solidFill>
                <a:latin typeface="Book Antiqua"/>
                <a:cs typeface="Arial"/>
              </a:rPr>
              <a:t> S:  </a:t>
            </a:r>
            <a:r>
              <a:rPr lang="en-US" altLang="pt-BR" sz="3300" b="1" err="1">
                <a:solidFill>
                  <a:srgbClr val="008080"/>
                </a:solidFill>
                <a:latin typeface="Book Antiqua"/>
                <a:cs typeface="Arial"/>
              </a:rPr>
              <a:t>Preço</a:t>
            </a:r>
            <a:r>
              <a:rPr lang="en-US" altLang="pt-BR" sz="3300" b="1">
                <a:solidFill>
                  <a:srgbClr val="008080"/>
                </a:solidFill>
                <a:latin typeface="Book Antiqua"/>
                <a:cs typeface="Arial"/>
              </a:rPr>
              <a:t> de </a:t>
            </a:r>
            <a:r>
              <a:rPr lang="en-US" altLang="pt-BR" sz="3300" b="1" err="1">
                <a:solidFill>
                  <a:srgbClr val="008080"/>
                </a:solidFill>
                <a:latin typeface="Book Antiqua"/>
                <a:cs typeface="Arial"/>
              </a:rPr>
              <a:t>insumos</a:t>
            </a:r>
            <a:endParaRPr lang="pt-BR" sz="3300" err="1">
              <a:solidFill>
                <a:srgbClr val="000000"/>
              </a:solidFill>
              <a:latin typeface="Arial"/>
              <a:cs typeface="Arial"/>
            </a:endParaRPr>
          </a:p>
        </p:txBody>
      </p:sp>
      <p:grpSp>
        <p:nvGrpSpPr>
          <p:cNvPr id="13" name="Group 40">
            <a:extLst>
              <a:ext uri="{FF2B5EF4-FFF2-40B4-BE49-F238E27FC236}">
                <a16:creationId xmlns:a16="http://schemas.microsoft.com/office/drawing/2014/main" id="{B63523D4-E823-8EA4-2852-C8303C7BD4FB}"/>
              </a:ext>
            </a:extLst>
          </p:cNvPr>
          <p:cNvGrpSpPr>
            <a:grpSpLocks/>
          </p:cNvGrpSpPr>
          <p:nvPr/>
        </p:nvGrpSpPr>
        <p:grpSpPr bwMode="auto">
          <a:xfrm>
            <a:off x="2667000" y="4310063"/>
            <a:ext cx="636588" cy="138112"/>
            <a:chOff x="1289" y="3090"/>
            <a:chExt cx="401" cy="87"/>
          </a:xfrm>
        </p:grpSpPr>
        <p:sp>
          <p:nvSpPr>
            <p:cNvPr id="99369" name="Oval 41">
              <a:extLst>
                <a:ext uri="{FF2B5EF4-FFF2-40B4-BE49-F238E27FC236}">
                  <a16:creationId xmlns:a16="http://schemas.microsoft.com/office/drawing/2014/main" id="{938537F3-C323-B526-0914-42B9E0740A59}"/>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70" name="Line 42">
              <a:extLst>
                <a:ext uri="{FF2B5EF4-FFF2-40B4-BE49-F238E27FC236}">
                  <a16:creationId xmlns:a16="http://schemas.microsoft.com/office/drawing/2014/main" id="{D48F34E2-FC4E-5671-5205-06777D705799}"/>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4" name="Group 43">
            <a:extLst>
              <a:ext uri="{FF2B5EF4-FFF2-40B4-BE49-F238E27FC236}">
                <a16:creationId xmlns:a16="http://schemas.microsoft.com/office/drawing/2014/main" id="{A55FFFDC-9C82-3008-B5C9-5F21EBBE62BD}"/>
              </a:ext>
            </a:extLst>
          </p:cNvPr>
          <p:cNvGrpSpPr>
            <a:grpSpLocks/>
          </p:cNvGrpSpPr>
          <p:nvPr/>
        </p:nvGrpSpPr>
        <p:grpSpPr bwMode="auto">
          <a:xfrm>
            <a:off x="3294063" y="3732213"/>
            <a:ext cx="636587" cy="138112"/>
            <a:chOff x="1289" y="3090"/>
            <a:chExt cx="401" cy="87"/>
          </a:xfrm>
        </p:grpSpPr>
        <p:sp>
          <p:nvSpPr>
            <p:cNvPr id="99372" name="Oval 44">
              <a:extLst>
                <a:ext uri="{FF2B5EF4-FFF2-40B4-BE49-F238E27FC236}">
                  <a16:creationId xmlns:a16="http://schemas.microsoft.com/office/drawing/2014/main" id="{B7EA757D-89DA-0116-DB22-9505AE403A15}"/>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73" name="Line 45">
              <a:extLst>
                <a:ext uri="{FF2B5EF4-FFF2-40B4-BE49-F238E27FC236}">
                  <a16:creationId xmlns:a16="http://schemas.microsoft.com/office/drawing/2014/main" id="{58A490DB-DDA8-2C3D-F992-023A47E10C7C}"/>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5" name="Group 46">
            <a:extLst>
              <a:ext uri="{FF2B5EF4-FFF2-40B4-BE49-F238E27FC236}">
                <a16:creationId xmlns:a16="http://schemas.microsoft.com/office/drawing/2014/main" id="{68CE2A73-B734-2135-FF92-73E76B2D4539}"/>
              </a:ext>
            </a:extLst>
          </p:cNvPr>
          <p:cNvGrpSpPr>
            <a:grpSpLocks/>
          </p:cNvGrpSpPr>
          <p:nvPr/>
        </p:nvGrpSpPr>
        <p:grpSpPr bwMode="auto">
          <a:xfrm>
            <a:off x="3921125" y="3132138"/>
            <a:ext cx="636588" cy="138112"/>
            <a:chOff x="1289" y="3090"/>
            <a:chExt cx="401" cy="87"/>
          </a:xfrm>
        </p:grpSpPr>
        <p:sp>
          <p:nvSpPr>
            <p:cNvPr id="99375" name="Oval 47">
              <a:extLst>
                <a:ext uri="{FF2B5EF4-FFF2-40B4-BE49-F238E27FC236}">
                  <a16:creationId xmlns:a16="http://schemas.microsoft.com/office/drawing/2014/main" id="{93B96DD2-5435-0448-F7DF-8EF6F6DE911C}"/>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76" name="Line 48">
              <a:extLst>
                <a:ext uri="{FF2B5EF4-FFF2-40B4-BE49-F238E27FC236}">
                  <a16:creationId xmlns:a16="http://schemas.microsoft.com/office/drawing/2014/main" id="{E0BEB4C1-3D5D-7AD8-FCE7-1B356A1A8E3E}"/>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6" name="Group 49">
            <a:extLst>
              <a:ext uri="{FF2B5EF4-FFF2-40B4-BE49-F238E27FC236}">
                <a16:creationId xmlns:a16="http://schemas.microsoft.com/office/drawing/2014/main" id="{8396AC00-5639-E4DB-26D8-893B907D1A4C}"/>
              </a:ext>
            </a:extLst>
          </p:cNvPr>
          <p:cNvGrpSpPr>
            <a:grpSpLocks/>
          </p:cNvGrpSpPr>
          <p:nvPr/>
        </p:nvGrpSpPr>
        <p:grpSpPr bwMode="auto">
          <a:xfrm>
            <a:off x="4532313" y="2541588"/>
            <a:ext cx="636587" cy="138112"/>
            <a:chOff x="1289" y="3090"/>
            <a:chExt cx="401" cy="87"/>
          </a:xfrm>
        </p:grpSpPr>
        <p:sp>
          <p:nvSpPr>
            <p:cNvPr id="99378" name="Oval 50">
              <a:extLst>
                <a:ext uri="{FF2B5EF4-FFF2-40B4-BE49-F238E27FC236}">
                  <a16:creationId xmlns:a16="http://schemas.microsoft.com/office/drawing/2014/main" id="{9CC59567-9AAE-0FCF-90CD-68B0CC9454FA}"/>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79" name="Line 51">
              <a:extLst>
                <a:ext uri="{FF2B5EF4-FFF2-40B4-BE49-F238E27FC236}">
                  <a16:creationId xmlns:a16="http://schemas.microsoft.com/office/drawing/2014/main" id="{0C992EA6-B949-CDDA-2FA0-415101891E7F}"/>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7" name="Group 52">
            <a:extLst>
              <a:ext uri="{FF2B5EF4-FFF2-40B4-BE49-F238E27FC236}">
                <a16:creationId xmlns:a16="http://schemas.microsoft.com/office/drawing/2014/main" id="{8FBE29E6-1D61-7AEA-301F-682DB5D80C8B}"/>
              </a:ext>
            </a:extLst>
          </p:cNvPr>
          <p:cNvGrpSpPr>
            <a:grpSpLocks/>
          </p:cNvGrpSpPr>
          <p:nvPr/>
        </p:nvGrpSpPr>
        <p:grpSpPr bwMode="auto">
          <a:xfrm>
            <a:off x="5153025" y="1951038"/>
            <a:ext cx="636588" cy="138112"/>
            <a:chOff x="1289" y="3090"/>
            <a:chExt cx="401" cy="87"/>
          </a:xfrm>
        </p:grpSpPr>
        <p:sp>
          <p:nvSpPr>
            <p:cNvPr id="99381" name="Oval 53">
              <a:extLst>
                <a:ext uri="{FF2B5EF4-FFF2-40B4-BE49-F238E27FC236}">
                  <a16:creationId xmlns:a16="http://schemas.microsoft.com/office/drawing/2014/main" id="{B1D0B306-00AE-129B-5885-DC5F75FA260C}"/>
                </a:ext>
              </a:extLst>
            </p:cNvPr>
            <p:cNvSpPr>
              <a:spLocks noChangeArrowheads="1"/>
            </p:cNvSpPr>
            <p:nvPr/>
          </p:nvSpPr>
          <p:spPr bwMode="auto">
            <a:xfrm>
              <a:off x="1602" y="3090"/>
              <a:ext cx="88" cy="87"/>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382" name="Line 54">
              <a:extLst>
                <a:ext uri="{FF2B5EF4-FFF2-40B4-BE49-F238E27FC236}">
                  <a16:creationId xmlns:a16="http://schemas.microsoft.com/office/drawing/2014/main" id="{1D1E982B-B34C-EFE9-CCFF-6A5F082CFF48}"/>
                </a:ext>
              </a:extLst>
            </p:cNvPr>
            <p:cNvSpPr>
              <a:spLocks noChangeShapeType="1"/>
            </p:cNvSpPr>
            <p:nvPr/>
          </p:nvSpPr>
          <p:spPr bwMode="auto">
            <a:xfrm flipV="1">
              <a:off x="1289" y="3135"/>
              <a:ext cx="309" cy="0"/>
            </a:xfrm>
            <a:prstGeom prst="line">
              <a:avLst/>
            </a:prstGeom>
            <a:noFill/>
            <a:ln w="38100">
              <a:solidFill>
                <a:srgbClr val="9933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sp>
        <p:nvSpPr>
          <p:cNvPr id="99383" name="FlagCount" hidden="1">
            <a:hlinkClick r:id="rId6" action="ppaction://hlinkfile"/>
            <a:extLst>
              <a:ext uri="{FF2B5EF4-FFF2-40B4-BE49-F238E27FC236}">
                <a16:creationId xmlns:a16="http://schemas.microsoft.com/office/drawing/2014/main" id="{5BDE1A26-E523-A62D-0B28-A350C966675D}"/>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410"/>
                                        </p:tgtEl>
                                        <p:attrNameLst>
                                          <p:attrName>style.visibility</p:attrName>
                                        </p:attrNameLst>
                                      </p:cBhvr>
                                      <p:to>
                                        <p:strVal val="visible"/>
                                      </p:to>
                                    </p:set>
                                    <p:animEffect transition="in" filter="dissolve">
                                      <p:cBhvr>
                                        <p:cTn id="7" dur="500"/>
                                        <p:tgtEl>
                                          <p:spTgt spid="101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nodeType="clickEffect">
                                  <p:stCondLst>
                                    <p:cond delay="0"/>
                                  </p:stCondLst>
                                  <p:childTnLst>
                                    <p:set>
                                      <p:cBhvr>
                                        <p:cTn id="37" dur="1" fill="hold">
                                          <p:stCondLst>
                                            <p:cond delay="0"/>
                                          </p:stCondLst>
                                        </p:cTn>
                                        <p:tgtEl>
                                          <p:spTgt spid="101411"/>
                                        </p:tgtEl>
                                        <p:attrNameLst>
                                          <p:attrName>style.visibility</p:attrName>
                                        </p:attrNameLst>
                                      </p:cBhvr>
                                      <p:to>
                                        <p:strVal val="visible"/>
                                      </p:to>
                                    </p:set>
                                    <p:animEffect transition="in" filter="strips(upRight)">
                                      <p:cBhvr>
                                        <p:cTn id="38" dur="500"/>
                                        <p:tgtEl>
                                          <p:spTgt spid="101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95DB338F-E538-901F-ECD8-1C1E7104E030}"/>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6" name="Espaço Reservado para Número de Slide 2">
            <a:extLst>
              <a:ext uri="{FF2B5EF4-FFF2-40B4-BE49-F238E27FC236}">
                <a16:creationId xmlns:a16="http://schemas.microsoft.com/office/drawing/2014/main" id="{9F3B2F4E-CC81-FB6A-CC2C-F05B597044CA}"/>
              </a:ext>
            </a:extLst>
          </p:cNvPr>
          <p:cNvSpPr>
            <a:spLocks noGrp="1"/>
          </p:cNvSpPr>
          <p:nvPr>
            <p:ph type="sldNum" sz="quarter" idx="11"/>
          </p:nvPr>
        </p:nvSpPr>
        <p:spPr/>
        <p:txBody>
          <a:bodyPr/>
          <a:lstStyle/>
          <a:p>
            <a:fld id="{116A97D1-5086-4A6F-A81F-F222745DE9DC}" type="slidenum">
              <a:rPr lang="en-US" altLang="pt-BR"/>
              <a:pPr/>
              <a:t>2</a:t>
            </a:fld>
            <a:endParaRPr lang="en-US" altLang="pt-BR"/>
          </a:p>
        </p:txBody>
      </p:sp>
      <p:sp>
        <p:nvSpPr>
          <p:cNvPr id="46082" name="Rectangle 2">
            <a:extLst>
              <a:ext uri="{FF2B5EF4-FFF2-40B4-BE49-F238E27FC236}">
                <a16:creationId xmlns:a16="http://schemas.microsoft.com/office/drawing/2014/main" id="{E41807E2-0B39-5EDF-BB7B-5CF57195CC57}"/>
              </a:ext>
            </a:extLst>
          </p:cNvPr>
          <p:cNvSpPr>
            <a:spLocks noGrp="1" noChangeArrowheads="1"/>
          </p:cNvSpPr>
          <p:nvPr>
            <p:ph type="title" idx="4294967295"/>
          </p:nvPr>
        </p:nvSpPr>
        <p:spPr/>
        <p:txBody>
          <a:bodyPr/>
          <a:lstStyle/>
          <a:p>
            <a:r>
              <a:rPr lang="en-US" altLang="pt-BR"/>
              <a:t>Mercados e </a:t>
            </a:r>
            <a:r>
              <a:rPr lang="en-US" altLang="pt-BR" err="1"/>
              <a:t>Competição</a:t>
            </a:r>
            <a:endParaRPr lang="pt-BR" err="1"/>
          </a:p>
        </p:txBody>
      </p:sp>
      <p:sp>
        <p:nvSpPr>
          <p:cNvPr id="46083" name="Rectangle 3">
            <a:extLst>
              <a:ext uri="{FF2B5EF4-FFF2-40B4-BE49-F238E27FC236}">
                <a16:creationId xmlns:a16="http://schemas.microsoft.com/office/drawing/2014/main" id="{245972D8-6FD7-D1A8-4F3B-612F7C3B861F}"/>
              </a:ext>
            </a:extLst>
          </p:cNvPr>
          <p:cNvSpPr>
            <a:spLocks noGrp="1" noChangeArrowheads="1"/>
          </p:cNvSpPr>
          <p:nvPr>
            <p:ph type="body" idx="4294967295"/>
          </p:nvPr>
        </p:nvSpPr>
        <p:spPr>
          <a:xfrm>
            <a:off x="379413" y="1009650"/>
            <a:ext cx="8402637" cy="5370513"/>
          </a:xfrm>
        </p:spPr>
        <p:txBody>
          <a:bodyPr/>
          <a:lstStyle/>
          <a:p>
            <a:pPr algn="just"/>
            <a:r>
              <a:rPr lang="en-US" altLang="pt-BR" sz="2300">
                <a:solidFill>
                  <a:srgbClr val="000000"/>
                </a:solidFill>
              </a:rPr>
              <a:t>Um </a:t>
            </a:r>
            <a:r>
              <a:rPr lang="en-US" altLang="pt-BR" sz="2300" b="1">
                <a:solidFill>
                  <a:srgbClr val="CC0000"/>
                </a:solidFill>
              </a:rPr>
              <a:t>mercado</a:t>
            </a:r>
            <a:r>
              <a:rPr lang="en-US" altLang="pt-BR" sz="2300"/>
              <a:t> </a:t>
            </a:r>
            <a:r>
              <a:rPr lang="pt" sz="2300">
                <a:ea typeface="+mn-lt"/>
                <a:cs typeface="+mn-lt"/>
              </a:rPr>
              <a:t>é um grupo de compradores e vendedores de um determinado produto.</a:t>
            </a:r>
            <a:endParaRPr lang="pt-BR" sz="2300">
              <a:cs typeface="Arial"/>
            </a:endParaRPr>
          </a:p>
          <a:p>
            <a:pPr algn="just"/>
            <a:r>
              <a:rPr lang="en-US" altLang="pt-BR" sz="2300"/>
              <a:t>Um </a:t>
            </a:r>
            <a:r>
              <a:rPr lang="en-US" altLang="pt-BR" sz="2300" b="1">
                <a:solidFill>
                  <a:srgbClr val="CC0000"/>
                </a:solidFill>
              </a:rPr>
              <a:t>mercado </a:t>
            </a:r>
            <a:r>
              <a:rPr lang="en-US" altLang="pt-BR" sz="2300" b="1" err="1">
                <a:solidFill>
                  <a:srgbClr val="CC0000"/>
                </a:solidFill>
              </a:rPr>
              <a:t>competitivo</a:t>
            </a:r>
            <a:r>
              <a:rPr lang="en-US" altLang="pt-BR" sz="2300"/>
              <a:t> </a:t>
            </a:r>
            <a:r>
              <a:rPr lang="pt" sz="2300">
                <a:ea typeface="+mn-lt"/>
                <a:cs typeface="+mn-lt"/>
              </a:rPr>
              <a:t>é aquele com muitos compradores e vendedores, cada um tem um efeito insignificante no preço. </a:t>
            </a:r>
          </a:p>
          <a:p>
            <a:pPr algn="just"/>
            <a:r>
              <a:rPr lang="en-US" altLang="pt-BR" sz="2300" err="1"/>
              <a:t>Em</a:t>
            </a:r>
            <a:r>
              <a:rPr lang="en-US" altLang="pt-BR" sz="2300"/>
              <a:t> um </a:t>
            </a:r>
            <a:r>
              <a:rPr lang="en-US" altLang="pt-BR" sz="2300">
                <a:solidFill>
                  <a:srgbClr val="000000"/>
                </a:solidFill>
              </a:rPr>
              <a:t>mercado </a:t>
            </a:r>
            <a:r>
              <a:rPr lang="en-US" altLang="pt-BR" sz="2300" b="1" err="1">
                <a:solidFill>
                  <a:srgbClr val="CC0000"/>
                </a:solidFill>
              </a:rPr>
              <a:t>perfeitamente</a:t>
            </a:r>
            <a:r>
              <a:rPr lang="en-US" altLang="pt-BR" sz="2300" b="1">
                <a:solidFill>
                  <a:srgbClr val="CC0000"/>
                </a:solidFill>
              </a:rPr>
              <a:t> </a:t>
            </a:r>
            <a:r>
              <a:rPr lang="en-US" altLang="pt-BR" sz="2300" b="1" err="1">
                <a:solidFill>
                  <a:srgbClr val="CC0000"/>
                </a:solidFill>
              </a:rPr>
              <a:t>competitivo</a:t>
            </a:r>
            <a:r>
              <a:rPr lang="en-US" altLang="pt-BR" sz="2300"/>
              <a:t>:</a:t>
            </a:r>
            <a:endParaRPr lang="en-US" altLang="pt-BR" sz="2300">
              <a:cs typeface="Arial"/>
            </a:endParaRPr>
          </a:p>
          <a:p>
            <a:pPr lvl="1" algn="just">
              <a:lnSpc>
                <a:spcPct val="105000"/>
              </a:lnSpc>
            </a:pPr>
            <a:r>
              <a:rPr lang="en-US" altLang="pt-BR" sz="2300"/>
              <a:t>Todos </a:t>
            </a:r>
            <a:r>
              <a:rPr lang="en-US" altLang="pt-BR" sz="2300" err="1"/>
              <a:t>os</a:t>
            </a:r>
            <a:r>
              <a:rPr lang="en-US" altLang="pt-BR" sz="2300"/>
              <a:t> bens </a:t>
            </a:r>
            <a:r>
              <a:rPr lang="en-US" altLang="pt-BR" sz="2300" err="1"/>
              <a:t>são</a:t>
            </a:r>
            <a:r>
              <a:rPr lang="en-US" altLang="pt-BR" sz="2300"/>
              <a:t> </a:t>
            </a:r>
            <a:r>
              <a:rPr lang="en-US" altLang="pt-BR" sz="2300" err="1"/>
              <a:t>exatamente</a:t>
            </a:r>
            <a:r>
              <a:rPr lang="en-US" altLang="pt-BR" sz="2300"/>
              <a:t> </a:t>
            </a:r>
            <a:r>
              <a:rPr lang="en-US" altLang="pt-BR" sz="2300" err="1"/>
              <a:t>os</a:t>
            </a:r>
            <a:r>
              <a:rPr lang="en-US" altLang="pt-BR" sz="2300"/>
              <a:t> </a:t>
            </a:r>
            <a:r>
              <a:rPr lang="en-US" altLang="pt-BR" sz="2300" err="1"/>
              <a:t>mesmos</a:t>
            </a:r>
            <a:endParaRPr lang="en-US" altLang="pt-BR" sz="2300">
              <a:cs typeface="Arial"/>
            </a:endParaRPr>
          </a:p>
          <a:p>
            <a:pPr lvl="1" algn="just">
              <a:lnSpc>
                <a:spcPct val="105000"/>
              </a:lnSpc>
            </a:pPr>
            <a:r>
              <a:rPr lang="en-US" altLang="pt-BR" sz="2300" err="1"/>
              <a:t>Compradores</a:t>
            </a:r>
            <a:r>
              <a:rPr lang="en-US" altLang="pt-BR" sz="2300"/>
              <a:t> e </a:t>
            </a:r>
            <a:r>
              <a:rPr lang="en-US" altLang="pt-BR" sz="2300" err="1"/>
              <a:t>vendedores</a:t>
            </a:r>
            <a:r>
              <a:rPr lang="en-US" altLang="pt-BR" sz="2300"/>
              <a:t> </a:t>
            </a:r>
            <a:r>
              <a:rPr lang="en-US" altLang="pt-BR" sz="2300" err="1"/>
              <a:t>são</a:t>
            </a:r>
            <a:r>
              <a:rPr lang="en-US" altLang="pt-BR" sz="2300"/>
              <a:t> </a:t>
            </a:r>
            <a:r>
              <a:rPr lang="en-US" altLang="pt-BR" sz="2300" err="1"/>
              <a:t>tão</a:t>
            </a:r>
            <a:r>
              <a:rPr lang="en-US" altLang="pt-BR" sz="2300"/>
              <a:t> </a:t>
            </a:r>
            <a:r>
              <a:rPr lang="en-US" altLang="pt-BR" sz="2300" err="1"/>
              <a:t>numerosos</a:t>
            </a:r>
            <a:r>
              <a:rPr lang="en-US" altLang="pt-BR" sz="2300"/>
              <a:t> que </a:t>
            </a:r>
            <a:r>
              <a:rPr lang="en-US" altLang="pt-BR" sz="2300" err="1"/>
              <a:t>nenhum</a:t>
            </a:r>
            <a:r>
              <a:rPr lang="en-US" altLang="pt-BR" sz="2300"/>
              <a:t> </a:t>
            </a:r>
            <a:r>
              <a:rPr lang="en-US" altLang="pt-BR" sz="2300" err="1"/>
              <a:t>pode</a:t>
            </a:r>
            <a:r>
              <a:rPr lang="en-US" altLang="pt-BR" sz="2300"/>
              <a:t> </a:t>
            </a:r>
            <a:r>
              <a:rPr lang="en-US" altLang="pt-BR" sz="2300" err="1"/>
              <a:t>afetar</a:t>
            </a:r>
            <a:r>
              <a:rPr lang="en-US" altLang="pt-BR" sz="2300"/>
              <a:t> </a:t>
            </a:r>
            <a:r>
              <a:rPr lang="en-US" altLang="pt-BR" sz="2300" err="1"/>
              <a:t>os</a:t>
            </a:r>
            <a:r>
              <a:rPr lang="en-US" altLang="pt-BR" sz="2300"/>
              <a:t> </a:t>
            </a:r>
            <a:r>
              <a:rPr lang="en-US" altLang="pt-BR" sz="2300" err="1"/>
              <a:t>preços</a:t>
            </a:r>
            <a:r>
              <a:rPr lang="en-US" altLang="pt-BR" sz="2300"/>
              <a:t> de mercado – </a:t>
            </a:r>
            <a:r>
              <a:rPr lang="en-US" altLang="pt-BR" sz="2300" err="1"/>
              <a:t>cada</a:t>
            </a:r>
            <a:r>
              <a:rPr lang="en-US" altLang="pt-BR" sz="2300"/>
              <a:t> um </a:t>
            </a:r>
            <a:r>
              <a:rPr lang="en-US" altLang="pt-BR" sz="2300" err="1"/>
              <a:t>desses</a:t>
            </a:r>
            <a:r>
              <a:rPr lang="en-US" altLang="pt-BR" sz="2300"/>
              <a:t> é “</a:t>
            </a:r>
            <a:r>
              <a:rPr lang="en-US" altLang="pt-BR" sz="2300" b="1" err="1">
                <a:solidFill>
                  <a:srgbClr val="990099"/>
                </a:solidFill>
              </a:rPr>
              <a:t>tomador</a:t>
            </a:r>
            <a:r>
              <a:rPr lang="en-US" altLang="pt-BR" sz="2300" b="1">
                <a:solidFill>
                  <a:srgbClr val="990099"/>
                </a:solidFill>
              </a:rPr>
              <a:t> de </a:t>
            </a:r>
            <a:r>
              <a:rPr lang="en-US" altLang="pt-BR" sz="2300" b="1" err="1">
                <a:solidFill>
                  <a:srgbClr val="990099"/>
                </a:solidFill>
              </a:rPr>
              <a:t>preço</a:t>
            </a:r>
            <a:r>
              <a:rPr lang="en-US" altLang="pt-BR" sz="2300"/>
              <a:t>”</a:t>
            </a:r>
            <a:endParaRPr lang="en-US" altLang="pt-BR" sz="2300">
              <a:cs typeface="Arial"/>
            </a:endParaRPr>
          </a:p>
          <a:p>
            <a:pPr algn="just"/>
            <a:r>
              <a:rPr lang="en-US" altLang="pt-BR" sz="2300"/>
              <a:t>Nesse </a:t>
            </a:r>
            <a:r>
              <a:rPr lang="en-US" altLang="pt-BR" sz="2300" err="1"/>
              <a:t>capítulo</a:t>
            </a:r>
            <a:r>
              <a:rPr lang="en-US" altLang="pt-BR" sz="2300"/>
              <a:t> </a:t>
            </a:r>
            <a:r>
              <a:rPr lang="en-US" altLang="pt-BR" sz="2300" err="1"/>
              <a:t>assumimos</a:t>
            </a:r>
            <a:r>
              <a:rPr lang="en-US" altLang="pt-BR" sz="2300"/>
              <a:t> que o mercado é </a:t>
            </a:r>
            <a:r>
              <a:rPr lang="en-US" altLang="pt-BR" sz="2300" err="1"/>
              <a:t>perfeitamente</a:t>
            </a:r>
            <a:r>
              <a:rPr lang="en-US" altLang="pt-BR" sz="2300"/>
              <a:t> </a:t>
            </a:r>
            <a:r>
              <a:rPr lang="en-US" altLang="pt-BR" sz="2300" err="1"/>
              <a:t>competitivo</a:t>
            </a:r>
            <a:r>
              <a:rPr lang="en-US" altLang="pt-BR" sz="2300"/>
              <a:t>.</a:t>
            </a:r>
            <a:endParaRPr lang="en-US" altLang="pt-BR" sz="2300">
              <a:cs typeface="Arial"/>
            </a:endParaRPr>
          </a:p>
        </p:txBody>
      </p:sp>
      <p:sp>
        <p:nvSpPr>
          <p:cNvPr id="46084" name="FlagCount" hidden="1">
            <a:hlinkClick r:id="rId3" action="ppaction://hlinkfile"/>
            <a:extLst>
              <a:ext uri="{FF2B5EF4-FFF2-40B4-BE49-F238E27FC236}">
                <a16:creationId xmlns:a16="http://schemas.microsoft.com/office/drawing/2014/main" id="{DBB86B5C-A76A-66D1-03EA-301D76618C01}"/>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321EEC51-97C2-D2C6-CA58-F147A8CD8F71}"/>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1C747847-8508-FF53-550C-D1A67BB268D4}"/>
              </a:ext>
            </a:extLst>
          </p:cNvPr>
          <p:cNvSpPr>
            <a:spLocks noGrp="1"/>
          </p:cNvSpPr>
          <p:nvPr>
            <p:ph type="sldNum" sz="quarter" idx="11"/>
          </p:nvPr>
        </p:nvSpPr>
        <p:spPr/>
        <p:txBody>
          <a:bodyPr/>
          <a:lstStyle/>
          <a:p>
            <a:fld id="{A1F36DBA-9699-455D-80AE-751A53770C06}" type="slidenum">
              <a:rPr lang="en-US" altLang="pt-BR"/>
              <a:pPr/>
              <a:t>29</a:t>
            </a:fld>
            <a:endParaRPr lang="en-US" altLang="pt-BR"/>
          </a:p>
        </p:txBody>
      </p:sp>
      <p:sp>
        <p:nvSpPr>
          <p:cNvPr id="101378" name="Rectangle 2">
            <a:extLst>
              <a:ext uri="{FF2B5EF4-FFF2-40B4-BE49-F238E27FC236}">
                <a16:creationId xmlns:a16="http://schemas.microsoft.com/office/drawing/2014/main" id="{A2BF5477-4C61-BD41-CC67-D5AEAA59DB97}"/>
              </a:ext>
            </a:extLst>
          </p:cNvPr>
          <p:cNvSpPr>
            <a:spLocks noGrp="1" noChangeArrowheads="1"/>
          </p:cNvSpPr>
          <p:nvPr>
            <p:ph type="title" idx="4294967295"/>
          </p:nvPr>
        </p:nvSpPr>
        <p:spPr/>
        <p:txBody>
          <a:bodyPr/>
          <a:lstStyle/>
          <a:p>
            <a:pPr algn="l"/>
            <a:r>
              <a:rPr lang="en-US" altLang="pt-BR" sz="3400" err="1"/>
              <a:t>Deslocamento</a:t>
            </a:r>
            <a:r>
              <a:rPr lang="en-US" altLang="pt-BR" sz="3400"/>
              <a:t> da </a:t>
            </a:r>
            <a:r>
              <a:rPr lang="en-US" altLang="pt-BR" sz="3400" err="1"/>
              <a:t>curva</a:t>
            </a:r>
            <a:r>
              <a:rPr lang="en-US" altLang="pt-BR" sz="3400"/>
              <a:t> S:  </a:t>
            </a:r>
            <a:r>
              <a:rPr lang="en-US" altLang="pt-BR" sz="3400" err="1">
                <a:solidFill>
                  <a:srgbClr val="008080"/>
                </a:solidFill>
              </a:rPr>
              <a:t>Tecnologia</a:t>
            </a:r>
          </a:p>
        </p:txBody>
      </p:sp>
      <p:sp>
        <p:nvSpPr>
          <p:cNvPr id="101379" name="Rectangle 3">
            <a:extLst>
              <a:ext uri="{FF2B5EF4-FFF2-40B4-BE49-F238E27FC236}">
                <a16:creationId xmlns:a16="http://schemas.microsoft.com/office/drawing/2014/main" id="{0C108FD9-C884-54D0-FBE2-2EED96C9800B}"/>
              </a:ext>
            </a:extLst>
          </p:cNvPr>
          <p:cNvSpPr>
            <a:spLocks noGrp="1" noChangeArrowheads="1"/>
          </p:cNvSpPr>
          <p:nvPr>
            <p:ph type="body" idx="4294967295"/>
          </p:nvPr>
        </p:nvSpPr>
        <p:spPr/>
        <p:txBody>
          <a:bodyPr/>
          <a:lstStyle/>
          <a:p>
            <a:pPr algn="just"/>
            <a:r>
              <a:rPr lang="pt">
                <a:ea typeface="+mn-lt"/>
                <a:cs typeface="+mn-lt"/>
              </a:rPr>
              <a:t>A tecnologia determina quantos insumos são necessários para produzir uma unidade de produto.</a:t>
            </a:r>
            <a:endParaRPr lang="pt-BR"/>
          </a:p>
          <a:p>
            <a:pPr algn="just"/>
            <a:r>
              <a:rPr lang="pt">
                <a:ea typeface="+mn-lt"/>
                <a:cs typeface="+mn-lt"/>
              </a:rPr>
              <a:t>Uma melhoria tecnológica de redução de custos tem o mesmo efeito que uma queda nos preços dos insumos, deslocando a curva S para a direita.</a:t>
            </a:r>
            <a:r>
              <a:rPr lang="en-US" altLang="pt-BR"/>
              <a:t>  </a:t>
            </a:r>
            <a:endParaRPr lang="en-US" altLang="pt-BR">
              <a:cs typeface="Arial"/>
            </a:endParaRPr>
          </a:p>
        </p:txBody>
      </p:sp>
      <p:sp>
        <p:nvSpPr>
          <p:cNvPr id="101380" name="FlagCount" hidden="1">
            <a:hlinkClick r:id="rId3" action="ppaction://hlinkfile"/>
            <a:extLst>
              <a:ext uri="{FF2B5EF4-FFF2-40B4-BE49-F238E27FC236}">
                <a16:creationId xmlns:a16="http://schemas.microsoft.com/office/drawing/2014/main" id="{77391918-F4AE-0CCC-4617-846005E98C95}"/>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04165E42-2B30-16B9-5889-417D58D1120B}"/>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2B361F46-74E5-0D99-81C3-5AE3D4444563}"/>
              </a:ext>
            </a:extLst>
          </p:cNvPr>
          <p:cNvSpPr>
            <a:spLocks noGrp="1"/>
          </p:cNvSpPr>
          <p:nvPr>
            <p:ph type="sldNum" sz="quarter" idx="11"/>
          </p:nvPr>
        </p:nvSpPr>
        <p:spPr/>
        <p:txBody>
          <a:bodyPr/>
          <a:lstStyle/>
          <a:p>
            <a:fld id="{F496CA4A-55C3-469A-9146-B8DCE59BB6AB}" type="slidenum">
              <a:rPr lang="en-US" altLang="pt-BR"/>
              <a:pPr/>
              <a:t>30</a:t>
            </a:fld>
            <a:endParaRPr lang="en-US" altLang="pt-BR"/>
          </a:p>
        </p:txBody>
      </p:sp>
      <p:sp>
        <p:nvSpPr>
          <p:cNvPr id="103426" name="Rectangle 2">
            <a:extLst>
              <a:ext uri="{FF2B5EF4-FFF2-40B4-BE49-F238E27FC236}">
                <a16:creationId xmlns:a16="http://schemas.microsoft.com/office/drawing/2014/main" id="{6D4C5319-479B-2E63-CD85-0CC6DCE4645E}"/>
              </a:ext>
            </a:extLst>
          </p:cNvPr>
          <p:cNvSpPr>
            <a:spLocks noGrp="1" noChangeArrowheads="1"/>
          </p:cNvSpPr>
          <p:nvPr>
            <p:ph type="title" idx="4294967295"/>
          </p:nvPr>
        </p:nvSpPr>
        <p:spPr>
          <a:xfrm>
            <a:off x="255225" y="300038"/>
            <a:ext cx="8702158" cy="661987"/>
          </a:xfrm>
          <a:noFill/>
        </p:spPr>
        <p:txBody>
          <a:bodyPr anchor="t"/>
          <a:lstStyle/>
          <a:p>
            <a:pPr algn="l">
              <a:tabLst>
                <a:tab pos="4856163" algn="l"/>
              </a:tabLst>
            </a:pPr>
            <a:r>
              <a:rPr lang="en-US" altLang="pt-BR" sz="3000" err="1"/>
              <a:t>Deslocamento</a:t>
            </a:r>
            <a:r>
              <a:rPr lang="en-US" altLang="pt-BR" sz="3000"/>
              <a:t> da </a:t>
            </a:r>
            <a:r>
              <a:rPr lang="en-US" altLang="pt-BR" sz="3000" err="1"/>
              <a:t>curva</a:t>
            </a:r>
            <a:r>
              <a:rPr lang="en-US" altLang="pt-BR" sz="3000"/>
              <a:t> S:  </a:t>
            </a:r>
            <a:r>
              <a:rPr lang="en-US" altLang="pt-BR" sz="3000" err="1">
                <a:solidFill>
                  <a:srgbClr val="008080"/>
                </a:solidFill>
              </a:rPr>
              <a:t>Núm</a:t>
            </a:r>
            <a:r>
              <a:rPr lang="en-US" altLang="pt-BR" sz="3000">
                <a:solidFill>
                  <a:srgbClr val="008080"/>
                </a:solidFill>
              </a:rPr>
              <a:t>. De </a:t>
            </a:r>
            <a:r>
              <a:rPr lang="en-US" altLang="pt-BR" sz="3000" err="1">
                <a:solidFill>
                  <a:srgbClr val="008080"/>
                </a:solidFill>
              </a:rPr>
              <a:t>vendedores</a:t>
            </a:r>
            <a:endParaRPr lang="en-US" altLang="pt-BR" sz="3000">
              <a:solidFill>
                <a:srgbClr val="008080"/>
              </a:solidFill>
            </a:endParaRPr>
          </a:p>
        </p:txBody>
      </p:sp>
      <p:sp>
        <p:nvSpPr>
          <p:cNvPr id="103427" name="Rectangle 3">
            <a:extLst>
              <a:ext uri="{FF2B5EF4-FFF2-40B4-BE49-F238E27FC236}">
                <a16:creationId xmlns:a16="http://schemas.microsoft.com/office/drawing/2014/main" id="{7CE55015-FD34-5CB9-49C0-03D36BAEC52E}"/>
              </a:ext>
            </a:extLst>
          </p:cNvPr>
          <p:cNvSpPr>
            <a:spLocks noGrp="1" noChangeArrowheads="1"/>
          </p:cNvSpPr>
          <p:nvPr>
            <p:ph type="body" idx="4294967295"/>
          </p:nvPr>
        </p:nvSpPr>
        <p:spPr>
          <a:xfrm>
            <a:off x="603250" y="1301750"/>
            <a:ext cx="8083550" cy="4565650"/>
          </a:xfrm>
        </p:spPr>
        <p:txBody>
          <a:bodyPr/>
          <a:lstStyle/>
          <a:p>
            <a:pPr algn="just"/>
            <a:r>
              <a:rPr lang="pt">
                <a:ea typeface="+mn-lt"/>
                <a:cs typeface="+mn-lt"/>
              </a:rPr>
              <a:t>Um aumento no número de vendedores aumenta a quantidade ofertada a cada preço, deslocando a curva S para a direita.</a:t>
            </a:r>
            <a:endParaRPr lang="pt-BR"/>
          </a:p>
        </p:txBody>
      </p:sp>
      <p:sp>
        <p:nvSpPr>
          <p:cNvPr id="103428" name="FlagCount" hidden="1">
            <a:hlinkClick r:id="rId3" action="ppaction://hlinkfile"/>
            <a:extLst>
              <a:ext uri="{FF2B5EF4-FFF2-40B4-BE49-F238E27FC236}">
                <a16:creationId xmlns:a16="http://schemas.microsoft.com/office/drawing/2014/main" id="{9CE39C95-416F-DA03-4FE9-C61B0E764E49}"/>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E2779577-38A1-F890-32F8-DDE0F92EB616}"/>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E0CDE2E7-53A5-4C37-4734-D3F0CD6D7F28}"/>
              </a:ext>
            </a:extLst>
          </p:cNvPr>
          <p:cNvSpPr>
            <a:spLocks noGrp="1"/>
          </p:cNvSpPr>
          <p:nvPr>
            <p:ph type="sldNum" sz="quarter" idx="11"/>
          </p:nvPr>
        </p:nvSpPr>
        <p:spPr/>
        <p:txBody>
          <a:bodyPr/>
          <a:lstStyle/>
          <a:p>
            <a:fld id="{68546968-E17D-4E25-B32C-784BAD4A2D13}" type="slidenum">
              <a:rPr lang="en-US" altLang="pt-BR"/>
              <a:pPr/>
              <a:t>31</a:t>
            </a:fld>
            <a:endParaRPr lang="en-US" altLang="pt-BR"/>
          </a:p>
        </p:txBody>
      </p:sp>
      <p:sp>
        <p:nvSpPr>
          <p:cNvPr id="105474" name="Rectangle 2">
            <a:extLst>
              <a:ext uri="{FF2B5EF4-FFF2-40B4-BE49-F238E27FC236}">
                <a16:creationId xmlns:a16="http://schemas.microsoft.com/office/drawing/2014/main" id="{9C8382A4-CDDA-6686-C2CB-73FB0E80A650}"/>
              </a:ext>
            </a:extLst>
          </p:cNvPr>
          <p:cNvSpPr>
            <a:spLocks noGrp="1" noChangeArrowheads="1"/>
          </p:cNvSpPr>
          <p:nvPr>
            <p:ph type="title" idx="4294967295"/>
          </p:nvPr>
        </p:nvSpPr>
        <p:spPr>
          <a:xfrm>
            <a:off x="457200" y="300038"/>
            <a:ext cx="8307388" cy="661987"/>
          </a:xfrm>
          <a:noFill/>
        </p:spPr>
        <p:txBody>
          <a:bodyPr anchor="t"/>
          <a:lstStyle/>
          <a:p>
            <a:pPr algn="l">
              <a:tabLst>
                <a:tab pos="4856163" algn="l"/>
              </a:tabLst>
            </a:pPr>
            <a:r>
              <a:rPr lang="en-US" altLang="pt-BR" sz="3400" err="1"/>
              <a:t>Deslocamento</a:t>
            </a:r>
            <a:r>
              <a:rPr lang="en-US" altLang="pt-BR" sz="3400"/>
              <a:t> </a:t>
            </a:r>
            <a:r>
              <a:rPr lang="en-US" altLang="pt-BR" sz="3400" err="1"/>
              <a:t>na</a:t>
            </a:r>
            <a:r>
              <a:rPr lang="en-US" altLang="pt-BR" sz="3400"/>
              <a:t> </a:t>
            </a:r>
            <a:r>
              <a:rPr lang="en-US" altLang="pt-BR" sz="3400" err="1"/>
              <a:t>curva</a:t>
            </a:r>
            <a:r>
              <a:rPr lang="en-US" altLang="pt-BR" sz="3400"/>
              <a:t> S:  </a:t>
            </a:r>
            <a:r>
              <a:rPr lang="en-US" altLang="pt-BR" sz="3400" err="1">
                <a:solidFill>
                  <a:srgbClr val="008080"/>
                </a:solidFill>
              </a:rPr>
              <a:t>Expectativas</a:t>
            </a:r>
            <a:r>
              <a:rPr lang="en-US" altLang="pt-BR" sz="3400">
                <a:solidFill>
                  <a:srgbClr val="008080"/>
                </a:solidFill>
              </a:rPr>
              <a:t> </a:t>
            </a:r>
            <a:endParaRPr lang="en-US" altLang="pt-BR" sz="3400"/>
          </a:p>
        </p:txBody>
      </p:sp>
      <p:sp>
        <p:nvSpPr>
          <p:cNvPr id="105475" name="Rectangle 3">
            <a:extLst>
              <a:ext uri="{FF2B5EF4-FFF2-40B4-BE49-F238E27FC236}">
                <a16:creationId xmlns:a16="http://schemas.microsoft.com/office/drawing/2014/main" id="{0D080E84-B176-7601-BAEB-7412BEAE0E97}"/>
              </a:ext>
            </a:extLst>
          </p:cNvPr>
          <p:cNvSpPr>
            <a:spLocks noGrp="1" noChangeArrowheads="1"/>
          </p:cNvSpPr>
          <p:nvPr>
            <p:ph type="body" idx="4294967295"/>
          </p:nvPr>
        </p:nvSpPr>
        <p:spPr>
          <a:xfrm>
            <a:off x="457200" y="1268413"/>
            <a:ext cx="8229600" cy="5118100"/>
          </a:xfrm>
        </p:spPr>
        <p:txBody>
          <a:bodyPr/>
          <a:lstStyle/>
          <a:p>
            <a:pPr marL="0" indent="0" algn="just">
              <a:buFont typeface="Wingdings" panose="05000000000000000000" pitchFamily="2" charset="2"/>
              <a:buNone/>
            </a:pPr>
            <a:r>
              <a:rPr lang="en-US" altLang="pt-BR" sz="2500" err="1"/>
              <a:t>Exemplo</a:t>
            </a:r>
            <a:r>
              <a:rPr lang="en-US" altLang="pt-BR" sz="2500"/>
              <a:t>:</a:t>
            </a:r>
            <a:endParaRPr lang="en-US" altLang="pt-BR" sz="2500">
              <a:cs typeface="Arial"/>
            </a:endParaRPr>
          </a:p>
          <a:p>
            <a:pPr marL="400050" lvl="1" algn="just">
              <a:lnSpc>
                <a:spcPct val="105000"/>
              </a:lnSpc>
            </a:pPr>
            <a:r>
              <a:rPr lang="pt" sz="2500">
                <a:ea typeface="+mn-lt"/>
                <a:cs typeface="+mn-lt"/>
              </a:rPr>
              <a:t>Acontecimentos no Oriente Médio levam a expectativas de preços mais altos do petróleo.</a:t>
            </a:r>
          </a:p>
          <a:p>
            <a:pPr marL="400050" lvl="1" algn="just">
              <a:lnSpc>
                <a:spcPct val="105000"/>
              </a:lnSpc>
            </a:pPr>
            <a:r>
              <a:rPr lang="pt" sz="2500">
                <a:ea typeface="+mn-lt"/>
                <a:cs typeface="+mn-lt"/>
              </a:rPr>
              <a:t>Em resposta, os proprietários dos campos petrolíferos do Texas reduzem a oferta agora, economizam algum estoque para vender mais tarde a um preço mais alto. </a:t>
            </a:r>
          </a:p>
          <a:p>
            <a:pPr marL="400050" lvl="1" algn="just">
              <a:lnSpc>
                <a:spcPct val="105000"/>
              </a:lnSpc>
            </a:pPr>
            <a:r>
              <a:rPr lang="en-US" altLang="pt-BR" sz="2500" err="1"/>
              <a:t>Curva</a:t>
            </a:r>
            <a:r>
              <a:rPr lang="en-US" altLang="pt-BR" sz="2500"/>
              <a:t> </a:t>
            </a:r>
            <a:r>
              <a:rPr lang="en-US" altLang="pt-BR" sz="2500" b="1" i="1"/>
              <a:t>S</a:t>
            </a:r>
            <a:r>
              <a:rPr lang="en-US" altLang="pt-BR" sz="2500"/>
              <a:t> se </a:t>
            </a:r>
            <a:r>
              <a:rPr lang="en-US" altLang="pt-BR" sz="2500" err="1"/>
              <a:t>desloca</a:t>
            </a:r>
            <a:r>
              <a:rPr lang="en-US" altLang="pt-BR" sz="2500"/>
              <a:t> para a </a:t>
            </a:r>
            <a:r>
              <a:rPr lang="en-US" altLang="pt-BR" sz="2500" err="1"/>
              <a:t>esquerda</a:t>
            </a:r>
            <a:r>
              <a:rPr lang="en-US" altLang="pt-BR" sz="2500"/>
              <a:t>.  </a:t>
            </a:r>
            <a:endParaRPr lang="en-US" altLang="pt-BR" sz="2500">
              <a:cs typeface="Arial"/>
            </a:endParaRPr>
          </a:p>
          <a:p>
            <a:pPr marL="0" indent="0" algn="just">
              <a:buNone/>
            </a:pPr>
            <a:r>
              <a:rPr lang="pt" sz="2500">
                <a:ea typeface="+mn-lt"/>
                <a:cs typeface="+mn-lt"/>
              </a:rPr>
              <a:t>Em geral, os vendedores podem ajustar a oferta* quando suas expectativas de preços futuros mudarem (*Se o bem for não perecível).</a:t>
            </a:r>
          </a:p>
        </p:txBody>
      </p:sp>
      <p:sp>
        <p:nvSpPr>
          <p:cNvPr id="105476" name="FlagCount" hidden="1">
            <a:hlinkClick r:id="rId3" action="ppaction://hlinkfile"/>
            <a:extLst>
              <a:ext uri="{FF2B5EF4-FFF2-40B4-BE49-F238E27FC236}">
                <a16:creationId xmlns:a16="http://schemas.microsoft.com/office/drawing/2014/main" id="{1B7713B0-F3D9-4378-8093-D1BDA00E115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ço Reservado para Rodapé 1">
            <a:extLst>
              <a:ext uri="{FF2B5EF4-FFF2-40B4-BE49-F238E27FC236}">
                <a16:creationId xmlns:a16="http://schemas.microsoft.com/office/drawing/2014/main" id="{575CD884-CDAD-EDEB-8FEA-7053E8351B3C}"/>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9" name="Espaço Reservado para Número de Slide 2">
            <a:extLst>
              <a:ext uri="{FF2B5EF4-FFF2-40B4-BE49-F238E27FC236}">
                <a16:creationId xmlns:a16="http://schemas.microsoft.com/office/drawing/2014/main" id="{B548AB8F-CED9-5E2A-D2CF-CFD2BF010DA8}"/>
              </a:ext>
            </a:extLst>
          </p:cNvPr>
          <p:cNvSpPr>
            <a:spLocks noGrp="1"/>
          </p:cNvSpPr>
          <p:nvPr>
            <p:ph type="sldNum" sz="quarter" idx="11"/>
          </p:nvPr>
        </p:nvSpPr>
        <p:spPr/>
        <p:txBody>
          <a:bodyPr/>
          <a:lstStyle/>
          <a:p>
            <a:fld id="{DF43D872-4855-4887-A34D-CD7EF6C5E588}" type="slidenum">
              <a:rPr lang="en-US" altLang="pt-BR"/>
              <a:pPr/>
              <a:t>32</a:t>
            </a:fld>
            <a:endParaRPr lang="en-US" altLang="pt-BR"/>
          </a:p>
        </p:txBody>
      </p:sp>
      <p:sp>
        <p:nvSpPr>
          <p:cNvPr id="107522" name="Rectangle 2">
            <a:extLst>
              <a:ext uri="{FF2B5EF4-FFF2-40B4-BE49-F238E27FC236}">
                <a16:creationId xmlns:a16="http://schemas.microsoft.com/office/drawing/2014/main" id="{F8331611-4EEB-C979-3201-6530CAD7D2CF}"/>
              </a:ext>
            </a:extLst>
          </p:cNvPr>
          <p:cNvSpPr>
            <a:spLocks noChangeArrowheads="1"/>
          </p:cNvSpPr>
          <p:nvPr/>
        </p:nvSpPr>
        <p:spPr bwMode="auto">
          <a:xfrm>
            <a:off x="857250" y="1098550"/>
            <a:ext cx="7359650" cy="45100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7523" name="Rectangle 3">
            <a:extLst>
              <a:ext uri="{FF2B5EF4-FFF2-40B4-BE49-F238E27FC236}">
                <a16:creationId xmlns:a16="http://schemas.microsoft.com/office/drawing/2014/main" id="{3BB151EF-C265-EFD7-4227-0332DF1A2EC4}"/>
              </a:ext>
            </a:extLst>
          </p:cNvPr>
          <p:cNvSpPr>
            <a:spLocks noGrp="1" noChangeArrowheads="1"/>
          </p:cNvSpPr>
          <p:nvPr>
            <p:ph type="title" idx="4294967295"/>
          </p:nvPr>
        </p:nvSpPr>
        <p:spPr>
          <a:xfrm>
            <a:off x="58738" y="254000"/>
            <a:ext cx="8958262" cy="635000"/>
          </a:xfrm>
        </p:spPr>
        <p:txBody>
          <a:bodyPr/>
          <a:lstStyle/>
          <a:p>
            <a:r>
              <a:rPr lang="en-US" altLang="pt-BR" sz="3100"/>
              <a:t>Resumo:  variáveis que influenciam vendedores</a:t>
            </a:r>
            <a:endParaRPr lang="pt-BR" sz="3100"/>
          </a:p>
        </p:txBody>
      </p:sp>
      <p:sp>
        <p:nvSpPr>
          <p:cNvPr id="107524" name="Rectangle 4">
            <a:extLst>
              <a:ext uri="{FF2B5EF4-FFF2-40B4-BE49-F238E27FC236}">
                <a16:creationId xmlns:a16="http://schemas.microsoft.com/office/drawing/2014/main" id="{7506793A-6952-436E-6E4A-09EAEC65395D}"/>
              </a:ext>
            </a:extLst>
          </p:cNvPr>
          <p:cNvSpPr>
            <a:spLocks noGrp="1" noChangeArrowheads="1"/>
          </p:cNvSpPr>
          <p:nvPr>
            <p:ph type="body" idx="4294967295"/>
          </p:nvPr>
        </p:nvSpPr>
        <p:spPr>
          <a:xfrm>
            <a:off x="854075" y="1169988"/>
            <a:ext cx="7726363" cy="542925"/>
          </a:xfrm>
        </p:spPr>
        <p:txBody>
          <a:bodyPr/>
          <a:lstStyle/>
          <a:p>
            <a:pPr marL="0" indent="0">
              <a:buNone/>
              <a:tabLst>
                <a:tab pos="2684463" algn="l"/>
              </a:tabLst>
            </a:pPr>
            <a:r>
              <a:rPr lang="en-US" altLang="pt-BR" sz="2700" b="1" err="1"/>
              <a:t>Variável</a:t>
            </a:r>
            <a:r>
              <a:rPr lang="en-US" altLang="pt-BR" sz="2700" b="1"/>
              <a:t>	Uma </a:t>
            </a:r>
            <a:r>
              <a:rPr lang="en-US" altLang="pt-BR" sz="2700" b="1" err="1"/>
              <a:t>mudança</a:t>
            </a:r>
            <a:r>
              <a:rPr lang="en-US" altLang="pt-BR" sz="2700" b="1"/>
              <a:t>… </a:t>
            </a:r>
          </a:p>
        </p:txBody>
      </p:sp>
      <p:sp>
        <p:nvSpPr>
          <p:cNvPr id="107525" name="Rectangle 5">
            <a:extLst>
              <a:ext uri="{FF2B5EF4-FFF2-40B4-BE49-F238E27FC236}">
                <a16:creationId xmlns:a16="http://schemas.microsoft.com/office/drawing/2014/main" id="{AF055D49-E614-5422-25E8-24450BE4746E}"/>
              </a:ext>
            </a:extLst>
          </p:cNvPr>
          <p:cNvSpPr>
            <a:spLocks noChangeArrowheads="1"/>
          </p:cNvSpPr>
          <p:nvPr/>
        </p:nvSpPr>
        <p:spPr bwMode="auto">
          <a:xfrm>
            <a:off x="1054100" y="1822450"/>
            <a:ext cx="7142163"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tabLst>
                <a:tab pos="2684463" algn="l"/>
              </a:tabLst>
              <a:defRPr>
                <a:solidFill>
                  <a:schemeClr val="tx1"/>
                </a:solidFill>
                <a:latin typeface="Arial" panose="020B0604020202020204" pitchFamily="34" charset="0"/>
              </a:defRPr>
            </a:lvl1pPr>
            <a:lvl2pPr marL="742950" indent="-285750">
              <a:tabLst>
                <a:tab pos="2684463" algn="l"/>
              </a:tabLst>
              <a:defRPr>
                <a:solidFill>
                  <a:schemeClr val="tx1"/>
                </a:solidFill>
                <a:latin typeface="Arial" panose="020B0604020202020204" pitchFamily="34" charset="0"/>
              </a:defRPr>
            </a:lvl2pPr>
            <a:lvl3pPr marL="1143000" indent="-228600">
              <a:tabLst>
                <a:tab pos="2684463" algn="l"/>
              </a:tabLst>
              <a:defRPr>
                <a:solidFill>
                  <a:schemeClr val="tx1"/>
                </a:solidFill>
                <a:latin typeface="Arial" panose="020B0604020202020204" pitchFamily="34" charset="0"/>
              </a:defRPr>
            </a:lvl3pPr>
            <a:lvl4pPr marL="1600200" indent="-228600">
              <a:tabLst>
                <a:tab pos="2684463" algn="l"/>
              </a:tabLst>
              <a:defRPr>
                <a:solidFill>
                  <a:schemeClr val="tx1"/>
                </a:solidFill>
                <a:latin typeface="Arial" panose="020B0604020202020204" pitchFamily="34" charset="0"/>
              </a:defRPr>
            </a:lvl4pPr>
            <a:lvl5pPr marL="2057400" indent="-228600">
              <a:tabLst>
                <a:tab pos="2684463" algn="l"/>
              </a:tabLst>
              <a:defRPr>
                <a:solidFill>
                  <a:schemeClr val="tx1"/>
                </a:solidFill>
                <a:latin typeface="Arial" panose="020B0604020202020204" pitchFamily="34" charset="0"/>
              </a:defRPr>
            </a:lvl5pPr>
            <a:lvl6pPr marL="2514600" indent="-228600" fontAlgn="base">
              <a:spcBef>
                <a:spcPct val="0"/>
              </a:spcBef>
              <a:spcAft>
                <a:spcPct val="0"/>
              </a:spcAft>
              <a:tabLst>
                <a:tab pos="2684463" algn="l"/>
              </a:tabLst>
              <a:defRPr>
                <a:solidFill>
                  <a:schemeClr val="tx1"/>
                </a:solidFill>
                <a:latin typeface="Arial" panose="020B0604020202020204" pitchFamily="34" charset="0"/>
              </a:defRPr>
            </a:lvl6pPr>
            <a:lvl7pPr marL="2971800" indent="-228600" fontAlgn="base">
              <a:spcBef>
                <a:spcPct val="0"/>
              </a:spcBef>
              <a:spcAft>
                <a:spcPct val="0"/>
              </a:spcAft>
              <a:tabLst>
                <a:tab pos="2684463" algn="l"/>
              </a:tabLst>
              <a:defRPr>
                <a:solidFill>
                  <a:schemeClr val="tx1"/>
                </a:solidFill>
                <a:latin typeface="Arial" panose="020B0604020202020204" pitchFamily="34" charset="0"/>
              </a:defRPr>
            </a:lvl7pPr>
            <a:lvl8pPr marL="3429000" indent="-228600" fontAlgn="base">
              <a:spcBef>
                <a:spcPct val="0"/>
              </a:spcBef>
              <a:spcAft>
                <a:spcPct val="0"/>
              </a:spcAft>
              <a:tabLst>
                <a:tab pos="2684463" algn="l"/>
              </a:tabLst>
              <a:defRPr>
                <a:solidFill>
                  <a:schemeClr val="tx1"/>
                </a:solidFill>
                <a:latin typeface="Arial" panose="020B0604020202020204" pitchFamily="34" charset="0"/>
              </a:defRPr>
            </a:lvl8pPr>
            <a:lvl9pPr marL="3886200" indent="-228600" fontAlgn="base">
              <a:spcBef>
                <a:spcPct val="0"/>
              </a:spcBef>
              <a:spcAft>
                <a:spcPct val="0"/>
              </a:spcAft>
              <a:tabLst>
                <a:tab pos="2684463" algn="l"/>
              </a:tabLst>
              <a:defRPr>
                <a:solidFill>
                  <a:schemeClr val="tx1"/>
                </a:solidFill>
                <a:latin typeface="Arial" panose="020B0604020202020204" pitchFamily="34" charset="0"/>
              </a:defRPr>
            </a:lvl9pPr>
          </a:lstStyle>
          <a:p>
            <a:pPr>
              <a:spcBef>
                <a:spcPct val="50000"/>
              </a:spcBef>
              <a:buClr>
                <a:srgbClr val="00B85C"/>
              </a:buClr>
              <a:buSzPct val="120000"/>
            </a:pPr>
            <a:r>
              <a:rPr lang="en-US" altLang="pt-BR" sz="2700" err="1">
                <a:latin typeface="Arial"/>
                <a:cs typeface="Arial"/>
              </a:rPr>
              <a:t>Preço</a:t>
            </a:r>
            <a:r>
              <a:rPr lang="en-US" altLang="pt-BR" sz="2700">
                <a:latin typeface="Arial"/>
                <a:cs typeface="Arial"/>
              </a:rPr>
              <a:t>                  …causa um </a:t>
            </a:r>
            <a:r>
              <a:rPr lang="en-US" altLang="pt-BR" sz="2700" err="1">
                <a:latin typeface="Arial"/>
                <a:cs typeface="Arial"/>
              </a:rPr>
              <a:t>movimento</a:t>
            </a:r>
            <a:r>
              <a:rPr lang="en-US" altLang="pt-BR" sz="2700">
                <a:latin typeface="Arial"/>
                <a:cs typeface="Arial"/>
              </a:rPr>
              <a:t> </a:t>
            </a:r>
            <a:br>
              <a:rPr lang="en-US" altLang="pt-BR" sz="2700">
                <a:cs typeface="Arial" panose="020B0604020202020204" pitchFamily="34" charset="0"/>
              </a:rPr>
            </a:br>
            <a:r>
              <a:rPr lang="en-US" altLang="pt-BR" sz="2700">
                <a:latin typeface="Arial"/>
                <a:cs typeface="Arial"/>
              </a:rPr>
              <a:t>	            </a:t>
            </a:r>
            <a:r>
              <a:rPr lang="en-US" altLang="pt-BR" sz="2700" err="1">
                <a:latin typeface="Arial"/>
                <a:cs typeface="Arial"/>
              </a:rPr>
              <a:t>ao</a:t>
            </a:r>
            <a:r>
              <a:rPr lang="en-US" altLang="pt-BR" sz="2700">
                <a:latin typeface="Arial"/>
                <a:cs typeface="Arial"/>
              </a:rPr>
              <a:t> </a:t>
            </a:r>
            <a:r>
              <a:rPr lang="en-US" altLang="pt-BR" sz="2700" err="1">
                <a:latin typeface="Arial"/>
                <a:cs typeface="Arial"/>
              </a:rPr>
              <a:t>longo</a:t>
            </a:r>
            <a:r>
              <a:rPr lang="en-US" altLang="pt-BR" sz="2700">
                <a:latin typeface="Arial"/>
                <a:cs typeface="Arial"/>
              </a:rPr>
              <a:t> da </a:t>
            </a:r>
            <a:r>
              <a:rPr lang="en-US" altLang="pt-BR" sz="2700" err="1">
                <a:latin typeface="Arial"/>
                <a:cs typeface="Arial"/>
              </a:rPr>
              <a:t>curva</a:t>
            </a:r>
            <a:r>
              <a:rPr lang="en-US" altLang="pt-BR" sz="2700">
                <a:latin typeface="Arial"/>
                <a:cs typeface="Arial"/>
              </a:rPr>
              <a:t> </a:t>
            </a:r>
            <a:r>
              <a:rPr lang="en-US" altLang="pt-BR" sz="2700" b="1">
                <a:latin typeface="Arial"/>
                <a:cs typeface="Arial"/>
              </a:rPr>
              <a:t>S</a:t>
            </a:r>
          </a:p>
          <a:p>
            <a:pPr>
              <a:spcBef>
                <a:spcPct val="50000"/>
              </a:spcBef>
              <a:buClr>
                <a:srgbClr val="00B85C"/>
              </a:buClr>
              <a:buSzPct val="120000"/>
            </a:pPr>
            <a:r>
              <a:rPr lang="en-US" altLang="pt-BR" sz="2700" err="1">
                <a:latin typeface="Arial"/>
                <a:cs typeface="Arial"/>
              </a:rPr>
              <a:t>Preço</a:t>
            </a:r>
            <a:r>
              <a:rPr lang="en-US" altLang="pt-BR" sz="2700">
                <a:latin typeface="Arial"/>
                <a:cs typeface="Arial"/>
              </a:rPr>
              <a:t> de </a:t>
            </a:r>
            <a:r>
              <a:rPr lang="en-US" altLang="pt-BR" sz="2700" err="1">
                <a:latin typeface="Arial"/>
                <a:cs typeface="Arial"/>
              </a:rPr>
              <a:t>insumos</a:t>
            </a:r>
            <a:r>
              <a:rPr lang="en-US" altLang="pt-BR" sz="2700">
                <a:latin typeface="Arial"/>
                <a:cs typeface="Arial"/>
              </a:rPr>
              <a:t>           …</a:t>
            </a:r>
            <a:r>
              <a:rPr lang="en-US" altLang="pt-BR" sz="2700" err="1">
                <a:latin typeface="Arial"/>
                <a:cs typeface="Arial"/>
              </a:rPr>
              <a:t>desloca</a:t>
            </a:r>
            <a:r>
              <a:rPr lang="en-US" altLang="pt-BR" sz="2700">
                <a:latin typeface="Arial"/>
                <a:cs typeface="Arial"/>
              </a:rPr>
              <a:t> </a:t>
            </a:r>
            <a:r>
              <a:rPr lang="en-US" altLang="pt-BR" sz="2700" err="1">
                <a:latin typeface="Arial"/>
                <a:cs typeface="Arial"/>
              </a:rPr>
              <a:t>curva</a:t>
            </a:r>
            <a:r>
              <a:rPr lang="en-US" altLang="pt-BR" sz="2700">
                <a:latin typeface="Arial"/>
                <a:cs typeface="Arial"/>
              </a:rPr>
              <a:t> </a:t>
            </a:r>
            <a:r>
              <a:rPr lang="en-US" altLang="pt-BR" sz="2700" b="1">
                <a:latin typeface="Arial"/>
                <a:cs typeface="Arial"/>
              </a:rPr>
              <a:t>S</a:t>
            </a:r>
          </a:p>
          <a:p>
            <a:pPr>
              <a:spcBef>
                <a:spcPct val="50000"/>
              </a:spcBef>
              <a:buClr>
                <a:srgbClr val="00B85C"/>
              </a:buClr>
              <a:buSzPct val="120000"/>
            </a:pPr>
            <a:r>
              <a:rPr lang="en-US" altLang="pt-BR" sz="2700" err="1">
                <a:latin typeface="Arial"/>
                <a:cs typeface="Arial"/>
              </a:rPr>
              <a:t>Tecnologia</a:t>
            </a:r>
            <a:r>
              <a:rPr lang="en-US" altLang="pt-BR" sz="2700">
                <a:latin typeface="Arial"/>
                <a:cs typeface="Arial"/>
              </a:rPr>
              <a:t>                    …</a:t>
            </a:r>
            <a:r>
              <a:rPr lang="en-US" altLang="pt-BR" sz="2700" err="1">
                <a:latin typeface="Arial"/>
                <a:cs typeface="Arial"/>
              </a:rPr>
              <a:t>desloca</a:t>
            </a:r>
            <a:r>
              <a:rPr lang="en-US" altLang="pt-BR" sz="2700">
                <a:latin typeface="Arial"/>
                <a:cs typeface="Arial"/>
              </a:rPr>
              <a:t> </a:t>
            </a:r>
            <a:r>
              <a:rPr lang="en-US" altLang="pt-BR" sz="2700" err="1">
                <a:latin typeface="Arial"/>
                <a:cs typeface="Arial"/>
              </a:rPr>
              <a:t>curva</a:t>
            </a:r>
            <a:r>
              <a:rPr lang="en-US" altLang="pt-BR" sz="2700">
                <a:latin typeface="Arial"/>
                <a:cs typeface="Arial"/>
              </a:rPr>
              <a:t> </a:t>
            </a:r>
            <a:r>
              <a:rPr lang="en-US" altLang="pt-BR" sz="2700" b="1">
                <a:latin typeface="Arial"/>
                <a:cs typeface="Arial"/>
              </a:rPr>
              <a:t>S</a:t>
            </a:r>
          </a:p>
          <a:p>
            <a:pPr>
              <a:spcBef>
                <a:spcPct val="50000"/>
              </a:spcBef>
              <a:buClr>
                <a:srgbClr val="00B85C"/>
              </a:buClr>
              <a:buSzPct val="120000"/>
            </a:pPr>
            <a:r>
              <a:rPr lang="en-US" altLang="pt-BR" sz="2700" err="1">
                <a:latin typeface="Arial"/>
                <a:cs typeface="Arial"/>
              </a:rPr>
              <a:t>Núm</a:t>
            </a:r>
            <a:r>
              <a:rPr lang="en-US" altLang="pt-BR" sz="2700">
                <a:latin typeface="Arial"/>
                <a:cs typeface="Arial"/>
              </a:rPr>
              <a:t>. de </a:t>
            </a:r>
            <a:r>
              <a:rPr lang="en-US" altLang="pt-BR" sz="2700" err="1">
                <a:latin typeface="Arial"/>
                <a:cs typeface="Arial"/>
              </a:rPr>
              <a:t>vendedores</a:t>
            </a:r>
            <a:r>
              <a:rPr lang="en-US" altLang="pt-BR" sz="2700">
                <a:latin typeface="Arial"/>
                <a:cs typeface="Arial"/>
              </a:rPr>
              <a:t>        …</a:t>
            </a:r>
            <a:r>
              <a:rPr lang="en-US" altLang="pt-BR" sz="2700" err="1">
                <a:latin typeface="Arial"/>
                <a:cs typeface="Arial"/>
              </a:rPr>
              <a:t>desloca</a:t>
            </a:r>
            <a:r>
              <a:rPr lang="en-US" altLang="pt-BR" sz="2700">
                <a:latin typeface="Arial"/>
                <a:cs typeface="Arial"/>
              </a:rPr>
              <a:t> </a:t>
            </a:r>
            <a:r>
              <a:rPr lang="en-US" altLang="pt-BR" sz="2700" err="1">
                <a:latin typeface="Arial"/>
                <a:cs typeface="Arial"/>
              </a:rPr>
              <a:t>curva</a:t>
            </a:r>
            <a:r>
              <a:rPr lang="en-US" altLang="pt-BR" sz="2700">
                <a:latin typeface="Arial"/>
                <a:cs typeface="Arial"/>
              </a:rPr>
              <a:t> </a:t>
            </a:r>
            <a:r>
              <a:rPr lang="en-US" altLang="pt-BR" sz="2700" b="1">
                <a:latin typeface="Arial"/>
                <a:cs typeface="Arial"/>
              </a:rPr>
              <a:t>S</a:t>
            </a:r>
          </a:p>
          <a:p>
            <a:pPr>
              <a:spcBef>
                <a:spcPct val="50000"/>
              </a:spcBef>
              <a:buClr>
                <a:srgbClr val="00B85C"/>
              </a:buClr>
              <a:buSzPct val="120000"/>
            </a:pPr>
            <a:r>
              <a:rPr lang="en-US" altLang="pt-BR" sz="2700" err="1">
                <a:latin typeface="Arial"/>
                <a:cs typeface="Arial"/>
              </a:rPr>
              <a:t>Expectativas</a:t>
            </a:r>
            <a:r>
              <a:rPr lang="en-US" altLang="pt-BR" sz="2700">
                <a:latin typeface="Arial"/>
                <a:cs typeface="Arial"/>
              </a:rPr>
              <a:t>             …</a:t>
            </a:r>
            <a:r>
              <a:rPr lang="en-US" altLang="pt-BR" sz="2700" err="1">
                <a:latin typeface="Arial"/>
                <a:cs typeface="Arial"/>
              </a:rPr>
              <a:t>desloca</a:t>
            </a:r>
            <a:r>
              <a:rPr lang="en-US" altLang="pt-BR" sz="2700">
                <a:latin typeface="Arial"/>
                <a:cs typeface="Arial"/>
              </a:rPr>
              <a:t> </a:t>
            </a:r>
            <a:r>
              <a:rPr lang="en-US" altLang="pt-BR" sz="2700" err="1">
                <a:latin typeface="Arial"/>
                <a:cs typeface="Arial"/>
              </a:rPr>
              <a:t>curva</a:t>
            </a:r>
            <a:r>
              <a:rPr lang="en-US" altLang="pt-BR" sz="2700">
                <a:latin typeface="Arial"/>
                <a:cs typeface="Arial"/>
              </a:rPr>
              <a:t> </a:t>
            </a:r>
            <a:r>
              <a:rPr lang="en-US" altLang="pt-BR" sz="2700" b="1">
                <a:latin typeface="Arial"/>
                <a:cs typeface="Arial"/>
              </a:rPr>
              <a:t>S</a:t>
            </a:r>
          </a:p>
        </p:txBody>
      </p:sp>
      <p:sp>
        <p:nvSpPr>
          <p:cNvPr id="107526" name="Line 6">
            <a:extLst>
              <a:ext uri="{FF2B5EF4-FFF2-40B4-BE49-F238E27FC236}">
                <a16:creationId xmlns:a16="http://schemas.microsoft.com/office/drawing/2014/main" id="{43F39BDF-422A-EC4E-6FAA-6DAC9599C6B9}"/>
              </a:ext>
            </a:extLst>
          </p:cNvPr>
          <p:cNvSpPr>
            <a:spLocks noChangeShapeType="1"/>
          </p:cNvSpPr>
          <p:nvPr/>
        </p:nvSpPr>
        <p:spPr bwMode="auto">
          <a:xfrm>
            <a:off x="1041400" y="1735138"/>
            <a:ext cx="6981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27" name="FlagCount" hidden="1">
            <a:hlinkClick r:id="rId3" action="ppaction://hlinkfile"/>
            <a:extLst>
              <a:ext uri="{FF2B5EF4-FFF2-40B4-BE49-F238E27FC236}">
                <a16:creationId xmlns:a16="http://schemas.microsoft.com/office/drawing/2014/main" id="{56822479-A8C1-23A7-47DE-F5BA3BF7F003}"/>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wipe(left)">
                                      <p:cBhvr>
                                        <p:cTn id="7" dur="500"/>
                                        <p:tgtEl>
                                          <p:spTgt spid="1075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25">
                                            <p:txEl>
                                              <p:pRg st="1" end="1"/>
                                            </p:txEl>
                                          </p:spTgt>
                                        </p:tgtEl>
                                        <p:attrNameLst>
                                          <p:attrName>style.visibility</p:attrName>
                                        </p:attrNameLst>
                                      </p:cBhvr>
                                      <p:to>
                                        <p:strVal val="visible"/>
                                      </p:to>
                                    </p:set>
                                    <p:animEffect transition="in" filter="wipe(left)">
                                      <p:cBhvr>
                                        <p:cTn id="12" dur="500"/>
                                        <p:tgtEl>
                                          <p:spTgt spid="1075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7525">
                                            <p:txEl>
                                              <p:pRg st="2" end="2"/>
                                            </p:txEl>
                                          </p:spTgt>
                                        </p:tgtEl>
                                        <p:attrNameLst>
                                          <p:attrName>style.visibility</p:attrName>
                                        </p:attrNameLst>
                                      </p:cBhvr>
                                      <p:to>
                                        <p:strVal val="visible"/>
                                      </p:to>
                                    </p:set>
                                    <p:animEffect transition="in" filter="wipe(left)">
                                      <p:cBhvr>
                                        <p:cTn id="17" dur="500"/>
                                        <p:tgtEl>
                                          <p:spTgt spid="1075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525">
                                            <p:txEl>
                                              <p:pRg st="3" end="3"/>
                                            </p:txEl>
                                          </p:spTgt>
                                        </p:tgtEl>
                                        <p:attrNameLst>
                                          <p:attrName>style.visibility</p:attrName>
                                        </p:attrNameLst>
                                      </p:cBhvr>
                                      <p:to>
                                        <p:strVal val="visible"/>
                                      </p:to>
                                    </p:set>
                                    <p:animEffect transition="in" filter="wipe(left)">
                                      <p:cBhvr>
                                        <p:cTn id="22" dur="500"/>
                                        <p:tgtEl>
                                          <p:spTgt spid="1075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7525">
                                            <p:txEl>
                                              <p:pRg st="4" end="4"/>
                                            </p:txEl>
                                          </p:spTgt>
                                        </p:tgtEl>
                                        <p:attrNameLst>
                                          <p:attrName>style.visibility</p:attrName>
                                        </p:attrNameLst>
                                      </p:cBhvr>
                                      <p:to>
                                        <p:strVal val="visible"/>
                                      </p:to>
                                    </p:set>
                                    <p:animEffect transition="in" filter="wipe(left)">
                                      <p:cBhvr>
                                        <p:cTn id="27" dur="500"/>
                                        <p:tgtEl>
                                          <p:spTgt spid="1075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82275" name="Rectangle 8">
            <a:extLst>
              <a:ext uri="{FF2B5EF4-FFF2-40B4-BE49-F238E27FC236}">
                <a16:creationId xmlns:a16="http://schemas.microsoft.com/office/drawing/2014/main" id="{D8312E81-2C63-576C-B354-D361B9E79FBE}"/>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8A78B191-7AFE-766C-2597-B4EFD41E3312}"/>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2</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panose="020B0604030504040204" pitchFamily="34" charset="0"/>
                <a:cs typeface="Arial" panose="020B0604020202020204" pitchFamily="34" charset="0"/>
              </a:rPr>
            </a:br>
            <a:r>
              <a:rPr lang="en-US" altLang="pt-BR" sz="3600" err="1">
                <a:solidFill>
                  <a:srgbClr val="339966"/>
                </a:solidFill>
                <a:effectLst>
                  <a:outerShdw blurRad="38100" dist="38100" dir="2700000" algn="tl">
                    <a:srgbClr val="C0C0C0"/>
                  </a:outerShdw>
                </a:effectLst>
                <a:cs typeface="Arial"/>
              </a:rPr>
              <a:t>Curva</a:t>
            </a:r>
            <a:r>
              <a:rPr lang="en-US" altLang="pt-BR" sz="3600">
                <a:solidFill>
                  <a:srgbClr val="339966"/>
                </a:solidFill>
                <a:effectLst>
                  <a:outerShdw blurRad="38100" dist="38100" dir="2700000" algn="tl">
                    <a:srgbClr val="C0C0C0"/>
                  </a:outerShdw>
                </a:effectLst>
                <a:cs typeface="Arial"/>
              </a:rPr>
              <a:t> de </a:t>
            </a:r>
            <a:r>
              <a:rPr lang="en-US" altLang="pt-BR" sz="3600" err="1">
                <a:solidFill>
                  <a:srgbClr val="339966"/>
                </a:solidFill>
                <a:effectLst>
                  <a:outerShdw blurRad="38100" dist="38100" dir="2700000" algn="tl">
                    <a:srgbClr val="C0C0C0"/>
                  </a:outerShdw>
                </a:effectLst>
                <a:cs typeface="Arial"/>
              </a:rPr>
              <a:t>oferta</a:t>
            </a:r>
          </a:p>
        </p:txBody>
      </p:sp>
      <p:grpSp>
        <p:nvGrpSpPr>
          <p:cNvPr id="182277" name="Group 11">
            <a:extLst>
              <a:ext uri="{FF2B5EF4-FFF2-40B4-BE49-F238E27FC236}">
                <a16:creationId xmlns:a16="http://schemas.microsoft.com/office/drawing/2014/main" id="{0BF6E305-5C95-4DA6-E073-79E10A298E12}"/>
              </a:ext>
            </a:extLst>
          </p:cNvPr>
          <p:cNvGrpSpPr>
            <a:grpSpLocks/>
          </p:cNvGrpSpPr>
          <p:nvPr/>
        </p:nvGrpSpPr>
        <p:grpSpPr bwMode="auto">
          <a:xfrm>
            <a:off x="593725" y="290513"/>
            <a:ext cx="8210550" cy="1049337"/>
            <a:chOff x="374" y="183"/>
            <a:chExt cx="5000" cy="661"/>
          </a:xfrm>
        </p:grpSpPr>
        <p:sp>
          <p:nvSpPr>
            <p:cNvPr id="182278" name="Line 9">
              <a:extLst>
                <a:ext uri="{FF2B5EF4-FFF2-40B4-BE49-F238E27FC236}">
                  <a16:creationId xmlns:a16="http://schemas.microsoft.com/office/drawing/2014/main" id="{07CA5233-9074-A0EE-75B2-D3F2D9EE4D3E}"/>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2279" name="Line 10">
              <a:extLst>
                <a:ext uri="{FF2B5EF4-FFF2-40B4-BE49-F238E27FC236}">
                  <a16:creationId xmlns:a16="http://schemas.microsoft.com/office/drawing/2014/main" id="{3498EB56-6E9E-7695-EC69-E2968640E30C}"/>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2280" name="Rectangle 8">
            <a:extLst>
              <a:ext uri="{FF2B5EF4-FFF2-40B4-BE49-F238E27FC236}">
                <a16:creationId xmlns:a16="http://schemas.microsoft.com/office/drawing/2014/main" id="{7FA4BD69-F6C4-D8E4-FE47-099CB0D24363}"/>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040EAF06-4C57-443F-9AE4-65DA5369DB2E}" type="slidenum">
              <a:rPr lang="en-US" altLang="pt-BR" sz="1700">
                <a:solidFill>
                  <a:srgbClr val="777777"/>
                </a:solidFill>
                <a:latin typeface="Tahoma" panose="020B0604030504040204" pitchFamily="34" charset="0"/>
              </a:rPr>
              <a:pPr algn="r"/>
              <a:t>33</a:t>
            </a:fld>
            <a:endParaRPr lang="en-US" altLang="pt-BR" sz="1700">
              <a:solidFill>
                <a:srgbClr val="777777"/>
              </a:solidFill>
              <a:latin typeface="Tahoma" panose="020B0604030504040204" pitchFamily="34" charset="0"/>
            </a:endParaRPr>
          </a:p>
        </p:txBody>
      </p:sp>
      <p:sp>
        <p:nvSpPr>
          <p:cNvPr id="182281" name="Rectangle 12">
            <a:extLst>
              <a:ext uri="{FF2B5EF4-FFF2-40B4-BE49-F238E27FC236}">
                <a16:creationId xmlns:a16="http://schemas.microsoft.com/office/drawing/2014/main" id="{690D9776-94FD-4E2E-A9EF-22EDCE4054A5}"/>
              </a:ext>
            </a:extLst>
          </p:cNvPr>
          <p:cNvSpPr>
            <a:spLocks noChangeArrowheads="1"/>
          </p:cNvSpPr>
          <p:nvPr/>
        </p:nvSpPr>
        <p:spPr bwMode="auto">
          <a:xfrm>
            <a:off x="581025" y="1411288"/>
            <a:ext cx="462915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lstStyle>
            <a:lvl1pPr>
              <a:lnSpc>
                <a:spcPct val="105000"/>
              </a:lnSpc>
              <a:spcBef>
                <a:spcPct val="45000"/>
              </a:spcBef>
              <a:buClr>
                <a:srgbClr val="339966"/>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buChar char="§"/>
              <a:defRPr sz="2500">
                <a:solidFill>
                  <a:schemeClr val="tx1"/>
                </a:solidFill>
                <a:latin typeface="Arial" panose="020B0604020202020204" pitchFamily="34" charset="0"/>
              </a:defRPr>
            </a:lvl3pPr>
            <a:lvl4pPr marL="1600200" indent="-228600">
              <a:spcBef>
                <a:spcPct val="15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spcBef>
                <a:spcPct val="60000"/>
              </a:spcBef>
              <a:buNone/>
            </a:pPr>
            <a:r>
              <a:rPr lang="pt" sz="2500">
                <a:latin typeface="Arial"/>
                <a:cs typeface="Arial"/>
              </a:rPr>
              <a:t>Desenhe uma curva de oferta para o software de preparação de declarações fiscais. O que acontece com ele em cada um dos cenários a seguir?</a:t>
            </a:r>
            <a:endParaRPr lang="pt-BR"/>
          </a:p>
        </p:txBody>
      </p:sp>
      <p:sp>
        <p:nvSpPr>
          <p:cNvPr id="263182" name="Rectangle 14">
            <a:extLst>
              <a:ext uri="{FF2B5EF4-FFF2-40B4-BE49-F238E27FC236}">
                <a16:creationId xmlns:a16="http://schemas.microsoft.com/office/drawing/2014/main" id="{9532F8AC-D333-ED88-587B-FD8E72D7B875}"/>
              </a:ext>
            </a:extLst>
          </p:cNvPr>
          <p:cNvSpPr>
            <a:spLocks noChangeArrowheads="1"/>
          </p:cNvSpPr>
          <p:nvPr/>
        </p:nvSpPr>
        <p:spPr bwMode="auto">
          <a:xfrm>
            <a:off x="506202" y="4011957"/>
            <a:ext cx="7591425"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Arial" panose="020B0604020202020204" pitchFamily="34" charset="0"/>
              </a:defRPr>
            </a:lvl1pPr>
            <a:lvl2pPr marL="628650" indent="-5143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lvl="1" algn="just">
              <a:spcBef>
                <a:spcPct val="25000"/>
              </a:spcBef>
              <a:buClr>
                <a:srgbClr val="0066CC"/>
              </a:buClr>
              <a:buSzPct val="130000"/>
            </a:pPr>
            <a:r>
              <a:rPr lang="en-US" altLang="pt-BR" sz="2000" b="1">
                <a:solidFill>
                  <a:srgbClr val="339966"/>
                </a:solidFill>
                <a:latin typeface="Arial"/>
                <a:cs typeface="Arial"/>
              </a:rPr>
              <a:t>A.	</a:t>
            </a:r>
            <a:r>
              <a:rPr lang="pt" sz="2000">
                <a:latin typeface="Arial"/>
                <a:cs typeface="Arial"/>
              </a:rPr>
              <a:t>Os varejistas reduziram o preço do software.</a:t>
            </a:r>
            <a:endParaRPr lang="pt-BR"/>
          </a:p>
          <a:p>
            <a:pPr lvl="1" algn="just">
              <a:spcBef>
                <a:spcPct val="25000"/>
              </a:spcBef>
              <a:buClr>
                <a:srgbClr val="0066CC"/>
              </a:buClr>
              <a:buSzPct val="130000"/>
            </a:pPr>
            <a:r>
              <a:rPr lang="en-US" altLang="pt-BR" sz="2000" b="1">
                <a:solidFill>
                  <a:srgbClr val="339966"/>
                </a:solidFill>
                <a:latin typeface="Arial"/>
                <a:cs typeface="Arial"/>
              </a:rPr>
              <a:t>B.	</a:t>
            </a:r>
            <a:r>
              <a:rPr lang="pt" sz="2000">
                <a:latin typeface="Arial"/>
                <a:cs typeface="Arial"/>
              </a:rPr>
              <a:t>Um avanço tecnológico permite que o software seja produzidos a um custo menor.</a:t>
            </a:r>
          </a:p>
          <a:p>
            <a:pPr lvl="1" algn="just">
              <a:spcBef>
                <a:spcPct val="25000"/>
              </a:spcBef>
              <a:buClr>
                <a:srgbClr val="0066CC"/>
              </a:buClr>
              <a:buSzPct val="130000"/>
            </a:pPr>
            <a:r>
              <a:rPr lang="en-US" altLang="pt-BR" sz="2000" b="1">
                <a:solidFill>
                  <a:srgbClr val="339966"/>
                </a:solidFill>
                <a:latin typeface="Arial"/>
                <a:cs typeface="Arial"/>
              </a:rPr>
              <a:t>C.	</a:t>
            </a:r>
            <a:r>
              <a:rPr lang="pt" sz="2000">
                <a:latin typeface="Arial"/>
                <a:cs typeface="Arial"/>
              </a:rPr>
              <a:t>Os preparadores de declarações fiscais profissionais aumentam o preço dos serviços que prestam.</a:t>
            </a:r>
          </a:p>
        </p:txBody>
      </p:sp>
      <p:pic>
        <p:nvPicPr>
          <p:cNvPr id="182283" name="Picture 15" descr="comks78144  tax form and computer keys">
            <a:extLst>
              <a:ext uri="{FF2B5EF4-FFF2-40B4-BE49-F238E27FC236}">
                <a16:creationId xmlns:a16="http://schemas.microsoft.com/office/drawing/2014/main" id="{F885B047-37D0-8DCC-93F9-F078C1A69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74" b="30296"/>
          <a:stretch>
            <a:fillRect/>
          </a:stretch>
        </p:blipFill>
        <p:spPr bwMode="auto">
          <a:xfrm>
            <a:off x="5682505" y="1381030"/>
            <a:ext cx="2879763" cy="26682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3182">
                                            <p:txEl>
                                              <p:pRg st="0" end="0"/>
                                            </p:txEl>
                                          </p:spTgt>
                                        </p:tgtEl>
                                        <p:attrNameLst>
                                          <p:attrName>style.visibility</p:attrName>
                                        </p:attrNameLst>
                                      </p:cBhvr>
                                      <p:to>
                                        <p:strVal val="visible"/>
                                      </p:to>
                                    </p:set>
                                    <p:animEffect transition="in" filter="wipe(left)">
                                      <p:cBhvr>
                                        <p:cTn id="7" dur="500"/>
                                        <p:tgtEl>
                                          <p:spTgt spid="2631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3182">
                                            <p:txEl>
                                              <p:pRg st="1" end="1"/>
                                            </p:txEl>
                                          </p:spTgt>
                                        </p:tgtEl>
                                        <p:attrNameLst>
                                          <p:attrName>style.visibility</p:attrName>
                                        </p:attrNameLst>
                                      </p:cBhvr>
                                      <p:to>
                                        <p:strVal val="visible"/>
                                      </p:to>
                                    </p:set>
                                    <p:animEffect transition="in" filter="wipe(left)">
                                      <p:cBhvr>
                                        <p:cTn id="12" dur="500"/>
                                        <p:tgtEl>
                                          <p:spTgt spid="2631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3182">
                                            <p:txEl>
                                              <p:pRg st="2" end="2"/>
                                            </p:txEl>
                                          </p:spTgt>
                                        </p:tgtEl>
                                        <p:attrNameLst>
                                          <p:attrName>style.visibility</p:attrName>
                                        </p:attrNameLst>
                                      </p:cBhvr>
                                      <p:to>
                                        <p:strVal val="visible"/>
                                      </p:to>
                                    </p:set>
                                    <p:animEffect transition="in" filter="wipe(left)">
                                      <p:cBhvr>
                                        <p:cTn id="17" dur="500"/>
                                        <p:tgtEl>
                                          <p:spTgt spid="2631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2"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83299" name="Rectangle 8">
            <a:extLst>
              <a:ext uri="{FF2B5EF4-FFF2-40B4-BE49-F238E27FC236}">
                <a16:creationId xmlns:a16="http://schemas.microsoft.com/office/drawing/2014/main" id="{0C619710-9D4C-1BED-B8CD-91EC6F444249}"/>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57992730-0EE3-0F03-769A-E65B3E518F67}"/>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2</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2500">
                <a:solidFill>
                  <a:srgbClr val="339966"/>
                </a:solidFill>
                <a:effectLst>
                  <a:outerShdw blurRad="38100" dist="38100" dir="2700000" algn="tl">
                    <a:srgbClr val="C0C0C0"/>
                  </a:outerShdw>
                </a:effectLst>
                <a:cs typeface="Arial"/>
              </a:rPr>
              <a:t>A.  </a:t>
            </a:r>
            <a:r>
              <a:rPr lang="en-US" altLang="pt-BR" sz="2500">
                <a:solidFill>
                  <a:srgbClr val="339966"/>
                </a:solidFill>
                <a:effectLst>
                  <a:outerShdw blurRad="38100" dist="38100" dir="2700000" algn="tl">
                    <a:srgbClr val="C0C0C0"/>
                  </a:outerShdw>
                </a:effectLst>
                <a:ea typeface="+mj-lt"/>
                <a:cs typeface="Arial"/>
              </a:rPr>
              <a:t>Queda no </a:t>
            </a:r>
            <a:r>
              <a:rPr lang="en-US" altLang="pt-BR" sz="2500" err="1">
                <a:solidFill>
                  <a:srgbClr val="339966"/>
                </a:solidFill>
                <a:effectLst>
                  <a:outerShdw blurRad="38100" dist="38100" dir="2700000" algn="tl">
                    <a:srgbClr val="C0C0C0"/>
                  </a:outerShdw>
                </a:effectLst>
                <a:ea typeface="+mj-lt"/>
                <a:cs typeface="Arial"/>
              </a:rPr>
              <a:t>preço</a:t>
            </a:r>
            <a:r>
              <a:rPr lang="en-US" altLang="pt-BR" sz="2500">
                <a:solidFill>
                  <a:srgbClr val="339966"/>
                </a:solidFill>
                <a:effectLst>
                  <a:outerShdw blurRad="38100" dist="38100" dir="2700000" algn="tl">
                    <a:srgbClr val="C0C0C0"/>
                  </a:outerShdw>
                </a:effectLst>
                <a:ea typeface="+mj-lt"/>
                <a:cs typeface="Arial"/>
              </a:rPr>
              <a:t> </a:t>
            </a:r>
            <a:r>
              <a:rPr lang="en-US" altLang="pt-BR" sz="2500">
                <a:solidFill>
                  <a:srgbClr val="339966"/>
                </a:solidFill>
                <a:effectLst>
                  <a:outerShdw blurRad="38100" dist="38100" dir="2700000" algn="tl">
                    <a:srgbClr val="C0C0C0"/>
                  </a:outerShdw>
                </a:effectLst>
                <a:cs typeface="Arial"/>
              </a:rPr>
              <a:t>do software de </a:t>
            </a:r>
            <a:r>
              <a:rPr lang="en-US" altLang="pt-BR" sz="2500" err="1">
                <a:solidFill>
                  <a:srgbClr val="339966"/>
                </a:solidFill>
                <a:effectLst>
                  <a:outerShdw blurRad="38100" dist="38100" dir="2700000" algn="tl">
                    <a:srgbClr val="C0C0C0"/>
                  </a:outerShdw>
                </a:effectLst>
                <a:cs typeface="Arial"/>
              </a:rPr>
              <a:t>declaração</a:t>
            </a:r>
            <a:r>
              <a:rPr lang="en-US" altLang="pt-BR" sz="2500">
                <a:solidFill>
                  <a:srgbClr val="339966"/>
                </a:solidFill>
                <a:effectLst>
                  <a:outerShdw blurRad="38100" dist="38100" dir="2700000" algn="tl">
                    <a:srgbClr val="C0C0C0"/>
                  </a:outerShdw>
                </a:effectLst>
                <a:cs typeface="Arial"/>
              </a:rPr>
              <a:t> de </a:t>
            </a:r>
            <a:r>
              <a:rPr lang="en-US" altLang="pt-BR" sz="2500" err="1">
                <a:solidFill>
                  <a:srgbClr val="339966"/>
                </a:solidFill>
                <a:effectLst>
                  <a:outerShdw blurRad="38100" dist="38100" dir="2700000" algn="tl">
                    <a:srgbClr val="C0C0C0"/>
                  </a:outerShdw>
                </a:effectLst>
                <a:cs typeface="Arial"/>
              </a:rPr>
              <a:t>imposto</a:t>
            </a:r>
            <a:endParaRPr lang="en-US" altLang="pt-BR" sz="2500">
              <a:solidFill>
                <a:srgbClr val="339966"/>
              </a:solidFill>
              <a:effectLst>
                <a:outerShdw blurRad="38100" dist="38100" dir="2700000" algn="tl">
                  <a:srgbClr val="C0C0C0"/>
                </a:outerShdw>
              </a:effectLst>
              <a:cs typeface="Arial"/>
            </a:endParaRPr>
          </a:p>
        </p:txBody>
      </p:sp>
      <p:grpSp>
        <p:nvGrpSpPr>
          <p:cNvPr id="183301" name="Group 11">
            <a:extLst>
              <a:ext uri="{FF2B5EF4-FFF2-40B4-BE49-F238E27FC236}">
                <a16:creationId xmlns:a16="http://schemas.microsoft.com/office/drawing/2014/main" id="{9E70A8C0-81C4-DA36-E122-EC53B33D5360}"/>
              </a:ext>
            </a:extLst>
          </p:cNvPr>
          <p:cNvGrpSpPr>
            <a:grpSpLocks/>
          </p:cNvGrpSpPr>
          <p:nvPr/>
        </p:nvGrpSpPr>
        <p:grpSpPr bwMode="auto">
          <a:xfrm>
            <a:off x="593725" y="290513"/>
            <a:ext cx="8210550" cy="1049337"/>
            <a:chOff x="374" y="183"/>
            <a:chExt cx="5000" cy="661"/>
          </a:xfrm>
        </p:grpSpPr>
        <p:sp>
          <p:nvSpPr>
            <p:cNvPr id="183302" name="Line 9">
              <a:extLst>
                <a:ext uri="{FF2B5EF4-FFF2-40B4-BE49-F238E27FC236}">
                  <a16:creationId xmlns:a16="http://schemas.microsoft.com/office/drawing/2014/main" id="{D4DDBFCF-99C6-DC8F-1446-B8FA6BD0A8B1}"/>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3303" name="Line 10">
              <a:extLst>
                <a:ext uri="{FF2B5EF4-FFF2-40B4-BE49-F238E27FC236}">
                  <a16:creationId xmlns:a16="http://schemas.microsoft.com/office/drawing/2014/main" id="{594DDF31-2E9D-1DF4-D054-E1E7EB0B8132}"/>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3304" name="Rectangle 8">
            <a:extLst>
              <a:ext uri="{FF2B5EF4-FFF2-40B4-BE49-F238E27FC236}">
                <a16:creationId xmlns:a16="http://schemas.microsoft.com/office/drawing/2014/main" id="{0E81905C-0B9D-1EE2-A599-78FB886A9AC3}"/>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152D390-9AEC-4C98-8F4A-61296446CB0B}" type="slidenum">
              <a:rPr lang="en-US" altLang="pt-BR" sz="1700">
                <a:solidFill>
                  <a:srgbClr val="777777"/>
                </a:solidFill>
                <a:latin typeface="Tahoma" panose="020B0604030504040204" pitchFamily="34" charset="0"/>
              </a:rPr>
              <a:pPr algn="r"/>
              <a:t>34</a:t>
            </a:fld>
            <a:endParaRPr lang="en-US" altLang="pt-BR" sz="1700">
              <a:solidFill>
                <a:srgbClr val="777777"/>
              </a:solidFill>
              <a:latin typeface="Tahoma" panose="020B0604030504040204" pitchFamily="34" charset="0"/>
            </a:endParaRPr>
          </a:p>
        </p:txBody>
      </p:sp>
      <p:sp>
        <p:nvSpPr>
          <p:cNvPr id="265225" name="Text Box 9">
            <a:extLst>
              <a:ext uri="{FF2B5EF4-FFF2-40B4-BE49-F238E27FC236}">
                <a16:creationId xmlns:a16="http://schemas.microsoft.com/office/drawing/2014/main" id="{BBA99868-AA13-6A5F-46CC-5226DC7AA273}"/>
              </a:ext>
            </a:extLst>
          </p:cNvPr>
          <p:cNvSpPr txBox="1">
            <a:spLocks noChangeArrowheads="1"/>
          </p:cNvSpPr>
          <p:nvPr/>
        </p:nvSpPr>
        <p:spPr bwMode="auto">
          <a:xfrm>
            <a:off x="5324475" y="1866900"/>
            <a:ext cx="2949575" cy="2781300"/>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gn="just">
              <a:lnSpc>
                <a:spcPct val="105000"/>
              </a:lnSpc>
              <a:spcBef>
                <a:spcPct val="30000"/>
              </a:spcBef>
              <a:defRPr/>
            </a:pPr>
            <a:r>
              <a:rPr lang="en-US" sz="2600" err="1">
                <a:latin typeface="Arial"/>
                <a:cs typeface="Arial"/>
              </a:rPr>
              <a:t>Curva</a:t>
            </a:r>
            <a:r>
              <a:rPr lang="en-US" sz="2600">
                <a:latin typeface="Arial"/>
                <a:cs typeface="Arial"/>
              </a:rPr>
              <a:t> </a:t>
            </a:r>
            <a:r>
              <a:rPr lang="en-US" sz="2600" b="1">
                <a:latin typeface="Arial"/>
                <a:cs typeface="Arial"/>
              </a:rPr>
              <a:t>S</a:t>
            </a:r>
            <a:r>
              <a:rPr lang="en-US" sz="2600">
                <a:latin typeface="Arial"/>
                <a:cs typeface="Arial"/>
              </a:rPr>
              <a:t> </a:t>
            </a:r>
            <a:r>
              <a:rPr lang="en-US" sz="2600" err="1">
                <a:latin typeface="Arial"/>
                <a:cs typeface="Arial"/>
              </a:rPr>
              <a:t>não</a:t>
            </a:r>
            <a:r>
              <a:rPr lang="en-US" sz="2600">
                <a:latin typeface="Arial"/>
                <a:cs typeface="Arial"/>
              </a:rPr>
              <a:t> se </a:t>
            </a:r>
            <a:r>
              <a:rPr lang="en-US" sz="2600" err="1">
                <a:latin typeface="Arial"/>
                <a:cs typeface="Arial"/>
              </a:rPr>
              <a:t>desloca</a:t>
            </a:r>
            <a:r>
              <a:rPr lang="en-US" sz="2600">
                <a:latin typeface="Arial"/>
                <a:cs typeface="Arial"/>
              </a:rPr>
              <a:t>.</a:t>
            </a:r>
            <a:endParaRPr lang="en-US" sz="2600">
              <a:cs typeface="Arial"/>
            </a:endParaRPr>
          </a:p>
          <a:p>
            <a:pPr algn="just">
              <a:lnSpc>
                <a:spcPct val="105000"/>
              </a:lnSpc>
              <a:spcBef>
                <a:spcPct val="30000"/>
              </a:spcBef>
              <a:defRPr/>
            </a:pPr>
            <a:r>
              <a:rPr lang="pt" sz="2600">
                <a:latin typeface="Arial"/>
                <a:cs typeface="Arial"/>
              </a:rPr>
              <a:t>Move-se ao longo da curva para um </a:t>
            </a:r>
            <a:r>
              <a:rPr lang="pt" sz="2600" b="1">
                <a:latin typeface="Arial"/>
                <a:cs typeface="Arial"/>
              </a:rPr>
              <a:t>P</a:t>
            </a:r>
            <a:r>
              <a:rPr lang="pt" sz="2600">
                <a:latin typeface="Arial"/>
                <a:cs typeface="Arial"/>
              </a:rPr>
              <a:t> mais baixo e um </a:t>
            </a:r>
            <a:r>
              <a:rPr lang="pt" sz="2600" b="1">
                <a:latin typeface="Arial"/>
                <a:cs typeface="Arial"/>
              </a:rPr>
              <a:t>Q</a:t>
            </a:r>
            <a:r>
              <a:rPr lang="pt" sz="2600">
                <a:latin typeface="Arial"/>
                <a:cs typeface="Arial"/>
              </a:rPr>
              <a:t> mais baixo.</a:t>
            </a:r>
            <a:endParaRPr lang="pt">
              <a:latin typeface="Arial"/>
              <a:cs typeface="Arial"/>
            </a:endParaRPr>
          </a:p>
        </p:txBody>
      </p:sp>
      <p:grpSp>
        <p:nvGrpSpPr>
          <p:cNvPr id="3" name="Group 10">
            <a:extLst>
              <a:ext uri="{FF2B5EF4-FFF2-40B4-BE49-F238E27FC236}">
                <a16:creationId xmlns:a16="http://schemas.microsoft.com/office/drawing/2014/main" id="{A95D75D1-D861-B136-4F76-C5B4A5D347C8}"/>
              </a:ext>
            </a:extLst>
          </p:cNvPr>
          <p:cNvGrpSpPr>
            <a:grpSpLocks/>
          </p:cNvGrpSpPr>
          <p:nvPr/>
        </p:nvGrpSpPr>
        <p:grpSpPr bwMode="auto">
          <a:xfrm>
            <a:off x="398463" y="1524000"/>
            <a:ext cx="6364287" cy="4419600"/>
            <a:chOff x="111" y="960"/>
            <a:chExt cx="4009" cy="2784"/>
          </a:xfrm>
        </p:grpSpPr>
        <p:grpSp>
          <p:nvGrpSpPr>
            <p:cNvPr id="183307" name="Group 11">
              <a:extLst>
                <a:ext uri="{FF2B5EF4-FFF2-40B4-BE49-F238E27FC236}">
                  <a16:creationId xmlns:a16="http://schemas.microsoft.com/office/drawing/2014/main" id="{8D47B838-3EB5-688D-0BE6-95351E7AA8A5}"/>
                </a:ext>
              </a:extLst>
            </p:cNvPr>
            <p:cNvGrpSpPr>
              <a:grpSpLocks/>
            </p:cNvGrpSpPr>
            <p:nvPr/>
          </p:nvGrpSpPr>
          <p:grpSpPr bwMode="auto">
            <a:xfrm>
              <a:off x="1023" y="1097"/>
              <a:ext cx="2970" cy="2378"/>
              <a:chOff x="2602" y="1083"/>
              <a:chExt cx="3055" cy="2115"/>
            </a:xfrm>
          </p:grpSpPr>
          <p:sp>
            <p:nvSpPr>
              <p:cNvPr id="183308" name="Line 12">
                <a:extLst>
                  <a:ext uri="{FF2B5EF4-FFF2-40B4-BE49-F238E27FC236}">
                    <a16:creationId xmlns:a16="http://schemas.microsoft.com/office/drawing/2014/main" id="{5669818B-7738-DAED-BEA0-37B0444CCD34}"/>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3309" name="Line 13">
                <a:extLst>
                  <a:ext uri="{FF2B5EF4-FFF2-40B4-BE49-F238E27FC236}">
                    <a16:creationId xmlns:a16="http://schemas.microsoft.com/office/drawing/2014/main" id="{3A642F51-0354-096A-3C83-E1BF99FCDC2B}"/>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3310" name="Text Box 14">
              <a:extLst>
                <a:ext uri="{FF2B5EF4-FFF2-40B4-BE49-F238E27FC236}">
                  <a16:creationId xmlns:a16="http://schemas.microsoft.com/office/drawing/2014/main" id="{B8174690-3DD7-4AD1-88A2-A15A51F2AF8E}"/>
                </a:ext>
              </a:extLst>
            </p:cNvPr>
            <p:cNvSpPr txBox="1">
              <a:spLocks noChangeArrowheads="1"/>
            </p:cNvSpPr>
            <p:nvPr/>
          </p:nvSpPr>
          <p:spPr bwMode="auto">
            <a:xfrm>
              <a:off x="111" y="960"/>
              <a:ext cx="88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P</a:t>
              </a:r>
              <a:endParaRPr lang="pt-BR"/>
            </a:p>
          </p:txBody>
        </p:sp>
        <p:sp>
          <p:nvSpPr>
            <p:cNvPr id="183311" name="Text Box 15">
              <a:extLst>
                <a:ext uri="{FF2B5EF4-FFF2-40B4-BE49-F238E27FC236}">
                  <a16:creationId xmlns:a16="http://schemas.microsoft.com/office/drawing/2014/main" id="{6B97D1F1-8EAD-6878-09E5-1B75ACF27798}"/>
                </a:ext>
              </a:extLst>
            </p:cNvPr>
            <p:cNvSpPr txBox="1">
              <a:spLocks noChangeArrowheads="1"/>
            </p:cNvSpPr>
            <p:nvPr/>
          </p:nvSpPr>
          <p:spPr bwMode="auto">
            <a:xfrm>
              <a:off x="2728" y="3473"/>
              <a:ext cx="139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Q</a:t>
              </a:r>
              <a:endParaRPr lang="pt-BR"/>
            </a:p>
          </p:txBody>
        </p:sp>
      </p:grpSp>
      <p:grpSp>
        <p:nvGrpSpPr>
          <p:cNvPr id="5" name="Group 16">
            <a:extLst>
              <a:ext uri="{FF2B5EF4-FFF2-40B4-BE49-F238E27FC236}">
                <a16:creationId xmlns:a16="http://schemas.microsoft.com/office/drawing/2014/main" id="{BDE9917D-AD08-52CC-3A28-A54DE693EADF}"/>
              </a:ext>
            </a:extLst>
          </p:cNvPr>
          <p:cNvGrpSpPr>
            <a:grpSpLocks/>
          </p:cNvGrpSpPr>
          <p:nvPr/>
        </p:nvGrpSpPr>
        <p:grpSpPr bwMode="auto">
          <a:xfrm>
            <a:off x="1665288" y="2009775"/>
            <a:ext cx="2787650" cy="2970213"/>
            <a:chOff x="909" y="1266"/>
            <a:chExt cx="1756" cy="1871"/>
          </a:xfrm>
        </p:grpSpPr>
        <p:sp>
          <p:nvSpPr>
            <p:cNvPr id="183313" name="Line 17">
              <a:extLst>
                <a:ext uri="{FF2B5EF4-FFF2-40B4-BE49-F238E27FC236}">
                  <a16:creationId xmlns:a16="http://schemas.microsoft.com/office/drawing/2014/main" id="{DF217FF4-DB72-F91B-65A5-22F65D94BB22}"/>
                </a:ext>
              </a:extLst>
            </p:cNvPr>
            <p:cNvSpPr>
              <a:spLocks noChangeShapeType="1"/>
            </p:cNvSpPr>
            <p:nvPr/>
          </p:nvSpPr>
          <p:spPr bwMode="auto">
            <a:xfrm rot="4500000">
              <a:off x="1081" y="1553"/>
              <a:ext cx="1412" cy="17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3314" name="Text Box 18">
              <a:extLst>
                <a:ext uri="{FF2B5EF4-FFF2-40B4-BE49-F238E27FC236}">
                  <a16:creationId xmlns:a16="http://schemas.microsoft.com/office/drawing/2014/main" id="{4F2CBC4B-F472-C108-909D-6723846F68A9}"/>
                </a:ext>
              </a:extLst>
            </p:cNvPr>
            <p:cNvSpPr txBox="1">
              <a:spLocks noChangeArrowheads="1"/>
            </p:cNvSpPr>
            <p:nvPr/>
          </p:nvSpPr>
          <p:spPr bwMode="auto">
            <a:xfrm>
              <a:off x="2315" y="1266"/>
              <a:ext cx="3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S</a:t>
              </a:r>
              <a:r>
                <a:rPr lang="en-US" altLang="pt-BR" sz="2200" b="1" baseline="-25000">
                  <a:latin typeface="Tahoma" panose="020B0604030504040204" pitchFamily="34" charset="0"/>
                  <a:cs typeface="Arial" panose="020B0604020202020204" pitchFamily="34" charset="0"/>
                </a:rPr>
                <a:t>1</a:t>
              </a:r>
            </a:p>
          </p:txBody>
        </p:sp>
      </p:grpSp>
      <p:grpSp>
        <p:nvGrpSpPr>
          <p:cNvPr id="6" name="Group 19">
            <a:extLst>
              <a:ext uri="{FF2B5EF4-FFF2-40B4-BE49-F238E27FC236}">
                <a16:creationId xmlns:a16="http://schemas.microsoft.com/office/drawing/2014/main" id="{1B8782A5-197A-D658-A4D5-DFE144449834}"/>
              </a:ext>
            </a:extLst>
          </p:cNvPr>
          <p:cNvGrpSpPr>
            <a:grpSpLocks/>
          </p:cNvGrpSpPr>
          <p:nvPr/>
        </p:nvGrpSpPr>
        <p:grpSpPr bwMode="auto">
          <a:xfrm>
            <a:off x="1273175" y="2957513"/>
            <a:ext cx="2589213" cy="2962275"/>
            <a:chOff x="662" y="1863"/>
            <a:chExt cx="1631" cy="1866"/>
          </a:xfrm>
        </p:grpSpPr>
        <p:grpSp>
          <p:nvGrpSpPr>
            <p:cNvPr id="183316" name="Group 20">
              <a:extLst>
                <a:ext uri="{FF2B5EF4-FFF2-40B4-BE49-F238E27FC236}">
                  <a16:creationId xmlns:a16="http://schemas.microsoft.com/office/drawing/2014/main" id="{F89D525F-F52C-9C1A-1F6A-6DA39867600B}"/>
                </a:ext>
              </a:extLst>
            </p:cNvPr>
            <p:cNvGrpSpPr>
              <a:grpSpLocks/>
            </p:cNvGrpSpPr>
            <p:nvPr/>
          </p:nvGrpSpPr>
          <p:grpSpPr bwMode="auto">
            <a:xfrm>
              <a:off x="1026" y="2000"/>
              <a:ext cx="1078" cy="1471"/>
              <a:chOff x="357" y="2450"/>
              <a:chExt cx="795" cy="646"/>
            </a:xfrm>
          </p:grpSpPr>
          <p:sp>
            <p:nvSpPr>
              <p:cNvPr id="183317" name="Line 21">
                <a:extLst>
                  <a:ext uri="{FF2B5EF4-FFF2-40B4-BE49-F238E27FC236}">
                    <a16:creationId xmlns:a16="http://schemas.microsoft.com/office/drawing/2014/main" id="{B4CC572B-0075-BC90-D0F8-00976FE83CF9}"/>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83318" name="Line 22">
                <a:extLst>
                  <a:ext uri="{FF2B5EF4-FFF2-40B4-BE49-F238E27FC236}">
                    <a16:creationId xmlns:a16="http://schemas.microsoft.com/office/drawing/2014/main" id="{B962F13F-D49F-61FF-7AA7-C604544CA084}"/>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3319" name="Oval 23">
              <a:extLst>
                <a:ext uri="{FF2B5EF4-FFF2-40B4-BE49-F238E27FC236}">
                  <a16:creationId xmlns:a16="http://schemas.microsoft.com/office/drawing/2014/main" id="{862D9F3F-57DB-1CB5-4CC4-89BC1ABE9E60}"/>
                </a:ext>
              </a:extLst>
            </p:cNvPr>
            <p:cNvSpPr>
              <a:spLocks noChangeArrowheads="1"/>
            </p:cNvSpPr>
            <p:nvPr/>
          </p:nvSpPr>
          <p:spPr bwMode="auto">
            <a:xfrm>
              <a:off x="2052" y="196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83320" name="Text Box 24">
              <a:extLst>
                <a:ext uri="{FF2B5EF4-FFF2-40B4-BE49-F238E27FC236}">
                  <a16:creationId xmlns:a16="http://schemas.microsoft.com/office/drawing/2014/main" id="{F0AABE1B-861F-9419-EC65-8F8199B5B345}"/>
                </a:ext>
              </a:extLst>
            </p:cNvPr>
            <p:cNvSpPr txBox="1">
              <a:spLocks noChangeArrowheads="1"/>
            </p:cNvSpPr>
            <p:nvPr/>
          </p:nvSpPr>
          <p:spPr bwMode="auto">
            <a:xfrm>
              <a:off x="662" y="1863"/>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1</a:t>
              </a:r>
            </a:p>
          </p:txBody>
        </p:sp>
        <p:sp>
          <p:nvSpPr>
            <p:cNvPr id="183321" name="Text Box 25">
              <a:extLst>
                <a:ext uri="{FF2B5EF4-FFF2-40B4-BE49-F238E27FC236}">
                  <a16:creationId xmlns:a16="http://schemas.microsoft.com/office/drawing/2014/main" id="{9877CB8F-8A75-2588-BD0C-507D7DC5ED46}"/>
                </a:ext>
              </a:extLst>
            </p:cNvPr>
            <p:cNvSpPr txBox="1">
              <a:spLocks noChangeArrowheads="1"/>
            </p:cNvSpPr>
            <p:nvPr/>
          </p:nvSpPr>
          <p:spPr bwMode="auto">
            <a:xfrm>
              <a:off x="1913" y="3460"/>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1</a:t>
              </a:r>
            </a:p>
          </p:txBody>
        </p:sp>
      </p:grpSp>
      <p:sp>
        <p:nvSpPr>
          <p:cNvPr id="265242" name="Line 26">
            <a:extLst>
              <a:ext uri="{FF2B5EF4-FFF2-40B4-BE49-F238E27FC236}">
                <a16:creationId xmlns:a16="http://schemas.microsoft.com/office/drawing/2014/main" id="{53EC025A-D76B-8C1C-8AAC-9BEC25A5A02E}"/>
              </a:ext>
            </a:extLst>
          </p:cNvPr>
          <p:cNvSpPr>
            <a:spLocks noChangeShapeType="1"/>
          </p:cNvSpPr>
          <p:nvPr/>
        </p:nvSpPr>
        <p:spPr bwMode="auto">
          <a:xfrm rot="10800000">
            <a:off x="2952750" y="5351463"/>
            <a:ext cx="596900" cy="0"/>
          </a:xfrm>
          <a:prstGeom prst="line">
            <a:avLst/>
          </a:prstGeom>
          <a:noFill/>
          <a:ln w="38100">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sp>
        <p:nvSpPr>
          <p:cNvPr id="265243" name="Line 27">
            <a:extLst>
              <a:ext uri="{FF2B5EF4-FFF2-40B4-BE49-F238E27FC236}">
                <a16:creationId xmlns:a16="http://schemas.microsoft.com/office/drawing/2014/main" id="{E48D5AC2-B9C7-CEE6-FF3F-E2DCD10DFB4C}"/>
              </a:ext>
            </a:extLst>
          </p:cNvPr>
          <p:cNvSpPr>
            <a:spLocks noChangeShapeType="1"/>
          </p:cNvSpPr>
          <p:nvPr/>
        </p:nvSpPr>
        <p:spPr bwMode="auto">
          <a:xfrm rot="5400000">
            <a:off x="1539875" y="3597276"/>
            <a:ext cx="852487" cy="4762"/>
          </a:xfrm>
          <a:prstGeom prst="line">
            <a:avLst/>
          </a:prstGeom>
          <a:noFill/>
          <a:ln w="38100">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sp>
        <p:nvSpPr>
          <p:cNvPr id="265244" name="Line 28">
            <a:extLst>
              <a:ext uri="{FF2B5EF4-FFF2-40B4-BE49-F238E27FC236}">
                <a16:creationId xmlns:a16="http://schemas.microsoft.com/office/drawing/2014/main" id="{5764FC8F-D31E-F8C2-F248-DC4CED30888B}"/>
              </a:ext>
            </a:extLst>
          </p:cNvPr>
          <p:cNvSpPr>
            <a:spLocks noChangeShapeType="1"/>
          </p:cNvSpPr>
          <p:nvPr/>
        </p:nvSpPr>
        <p:spPr bwMode="auto">
          <a:xfrm flipH="1">
            <a:off x="2968625" y="3243263"/>
            <a:ext cx="538163" cy="735012"/>
          </a:xfrm>
          <a:prstGeom prst="line">
            <a:avLst/>
          </a:prstGeom>
          <a:noFill/>
          <a:ln w="38100">
            <a:solidFill>
              <a:srgbClr val="003399"/>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grpSp>
        <p:nvGrpSpPr>
          <p:cNvPr id="8" name="Group 29">
            <a:extLst>
              <a:ext uri="{FF2B5EF4-FFF2-40B4-BE49-F238E27FC236}">
                <a16:creationId xmlns:a16="http://schemas.microsoft.com/office/drawing/2014/main" id="{3F3004A6-DC15-961F-69EB-CE132F0690E6}"/>
              </a:ext>
            </a:extLst>
          </p:cNvPr>
          <p:cNvGrpSpPr>
            <a:grpSpLocks/>
          </p:cNvGrpSpPr>
          <p:nvPr/>
        </p:nvGrpSpPr>
        <p:grpSpPr bwMode="auto">
          <a:xfrm>
            <a:off x="1276350" y="3811588"/>
            <a:ext cx="1963738" cy="2103437"/>
            <a:chOff x="664" y="2401"/>
            <a:chExt cx="1237" cy="1325"/>
          </a:xfrm>
        </p:grpSpPr>
        <p:grpSp>
          <p:nvGrpSpPr>
            <p:cNvPr id="183326" name="Group 30">
              <a:extLst>
                <a:ext uri="{FF2B5EF4-FFF2-40B4-BE49-F238E27FC236}">
                  <a16:creationId xmlns:a16="http://schemas.microsoft.com/office/drawing/2014/main" id="{9D40F740-A2AB-9C76-CE9A-8FA019F9E6C3}"/>
                </a:ext>
              </a:extLst>
            </p:cNvPr>
            <p:cNvGrpSpPr>
              <a:grpSpLocks/>
            </p:cNvGrpSpPr>
            <p:nvPr/>
          </p:nvGrpSpPr>
          <p:grpSpPr bwMode="auto">
            <a:xfrm>
              <a:off x="1024" y="2535"/>
              <a:ext cx="687" cy="940"/>
              <a:chOff x="357" y="2450"/>
              <a:chExt cx="795" cy="646"/>
            </a:xfrm>
          </p:grpSpPr>
          <p:sp>
            <p:nvSpPr>
              <p:cNvPr id="183327" name="Line 31">
                <a:extLst>
                  <a:ext uri="{FF2B5EF4-FFF2-40B4-BE49-F238E27FC236}">
                    <a16:creationId xmlns:a16="http://schemas.microsoft.com/office/drawing/2014/main" id="{64E19AF9-65C4-DB11-4D32-B57F1E0DACE4}"/>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83328" name="Line 32">
                <a:extLst>
                  <a:ext uri="{FF2B5EF4-FFF2-40B4-BE49-F238E27FC236}">
                    <a16:creationId xmlns:a16="http://schemas.microsoft.com/office/drawing/2014/main" id="{B5204E6B-44B2-B9F9-1915-B7347614DE67}"/>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3329" name="Oval 33">
              <a:extLst>
                <a:ext uri="{FF2B5EF4-FFF2-40B4-BE49-F238E27FC236}">
                  <a16:creationId xmlns:a16="http://schemas.microsoft.com/office/drawing/2014/main" id="{64938DA6-6FA3-F23C-DCC1-4BE5A19DE9FE}"/>
                </a:ext>
              </a:extLst>
            </p:cNvPr>
            <p:cNvSpPr>
              <a:spLocks noChangeArrowheads="1"/>
            </p:cNvSpPr>
            <p:nvPr/>
          </p:nvSpPr>
          <p:spPr bwMode="auto">
            <a:xfrm>
              <a:off x="1665" y="2493"/>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83330" name="Text Box 34">
              <a:extLst>
                <a:ext uri="{FF2B5EF4-FFF2-40B4-BE49-F238E27FC236}">
                  <a16:creationId xmlns:a16="http://schemas.microsoft.com/office/drawing/2014/main" id="{1927C80B-E2E6-3828-EBA4-133400B42B0C}"/>
                </a:ext>
              </a:extLst>
            </p:cNvPr>
            <p:cNvSpPr txBox="1">
              <a:spLocks noChangeArrowheads="1"/>
            </p:cNvSpPr>
            <p:nvPr/>
          </p:nvSpPr>
          <p:spPr bwMode="auto">
            <a:xfrm>
              <a:off x="1521" y="3457"/>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2</a:t>
              </a:r>
            </a:p>
          </p:txBody>
        </p:sp>
        <p:sp>
          <p:nvSpPr>
            <p:cNvPr id="183331" name="Text Box 35">
              <a:extLst>
                <a:ext uri="{FF2B5EF4-FFF2-40B4-BE49-F238E27FC236}">
                  <a16:creationId xmlns:a16="http://schemas.microsoft.com/office/drawing/2014/main" id="{DAEF547E-6B77-6BD4-325C-299AED80E10B}"/>
                </a:ext>
              </a:extLst>
            </p:cNvPr>
            <p:cNvSpPr txBox="1">
              <a:spLocks noChangeArrowheads="1"/>
            </p:cNvSpPr>
            <p:nvPr/>
          </p:nvSpPr>
          <p:spPr bwMode="auto">
            <a:xfrm>
              <a:off x="664" y="2401"/>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2</a:t>
              </a: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5225"/>
                                        </p:tgtEl>
                                        <p:attrNameLst>
                                          <p:attrName>style.visibility</p:attrName>
                                        </p:attrNameLst>
                                      </p:cBhvr>
                                      <p:to>
                                        <p:strVal val="visible"/>
                                      </p:to>
                                    </p:set>
                                    <p:animEffect transition="in" filter="dissolve">
                                      <p:cBhvr>
                                        <p:cTn id="22" dur="500"/>
                                        <p:tgtEl>
                                          <p:spTgt spid="2652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65243"/>
                                        </p:tgtEl>
                                        <p:attrNameLst>
                                          <p:attrName>style.visibility</p:attrName>
                                        </p:attrNameLst>
                                      </p:cBhvr>
                                      <p:to>
                                        <p:strVal val="visible"/>
                                      </p:to>
                                    </p:set>
                                    <p:animEffect transition="in" filter="wipe(up)">
                                      <p:cBhvr>
                                        <p:cTn id="27" dur="500"/>
                                        <p:tgtEl>
                                          <p:spTgt spid="265243"/>
                                        </p:tgtEl>
                                      </p:cBhvr>
                                    </p:animEffect>
                                  </p:childTnLst>
                                </p:cTn>
                              </p:par>
                              <p:par>
                                <p:cTn id="28" presetID="18" presetClass="entr" presetSubtype="12" fill="hold" nodeType="withEffect">
                                  <p:stCondLst>
                                    <p:cond delay="0"/>
                                  </p:stCondLst>
                                  <p:childTnLst>
                                    <p:set>
                                      <p:cBhvr>
                                        <p:cTn id="29" dur="1" fill="hold">
                                          <p:stCondLst>
                                            <p:cond delay="0"/>
                                          </p:stCondLst>
                                        </p:cTn>
                                        <p:tgtEl>
                                          <p:spTgt spid="265244"/>
                                        </p:tgtEl>
                                        <p:attrNameLst>
                                          <p:attrName>style.visibility</p:attrName>
                                        </p:attrNameLst>
                                      </p:cBhvr>
                                      <p:to>
                                        <p:strVal val="visible"/>
                                      </p:to>
                                    </p:set>
                                    <p:animEffect transition="in" filter="strips(downLeft)">
                                      <p:cBhvr>
                                        <p:cTn id="30" dur="500"/>
                                        <p:tgtEl>
                                          <p:spTgt spid="265244"/>
                                        </p:tgtEl>
                                      </p:cBhvr>
                                    </p:animEffect>
                                  </p:childTnLst>
                                </p:cTn>
                              </p:par>
                              <p:par>
                                <p:cTn id="31" presetID="22" presetClass="entr" presetSubtype="2" fill="hold" nodeType="withEffect">
                                  <p:stCondLst>
                                    <p:cond delay="0"/>
                                  </p:stCondLst>
                                  <p:childTnLst>
                                    <p:set>
                                      <p:cBhvr>
                                        <p:cTn id="32" dur="1" fill="hold">
                                          <p:stCondLst>
                                            <p:cond delay="0"/>
                                          </p:stCondLst>
                                        </p:cTn>
                                        <p:tgtEl>
                                          <p:spTgt spid="265242"/>
                                        </p:tgtEl>
                                        <p:attrNameLst>
                                          <p:attrName>style.visibility</p:attrName>
                                        </p:attrNameLst>
                                      </p:cBhvr>
                                      <p:to>
                                        <p:strVal val="visible"/>
                                      </p:to>
                                    </p:set>
                                    <p:animEffect transition="in" filter="wipe(right)">
                                      <p:cBhvr>
                                        <p:cTn id="33" dur="500"/>
                                        <p:tgtEl>
                                          <p:spTgt spid="265242"/>
                                        </p:tgtEl>
                                      </p:cBhvr>
                                    </p:animEffect>
                                  </p:childTnLst>
                                </p:cTn>
                              </p:par>
                            </p:childTnLst>
                          </p:cTn>
                        </p:par>
                        <p:par>
                          <p:cTn id="34" fill="hold" nodeType="afterGroup">
                            <p:stCondLst>
                              <p:cond delay="500"/>
                            </p:stCondLst>
                            <p:childTnLst>
                              <p:par>
                                <p:cTn id="35" presetID="18" presetClass="entr" presetSubtype="1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84323" name="Rectangle 8">
            <a:extLst>
              <a:ext uri="{FF2B5EF4-FFF2-40B4-BE49-F238E27FC236}">
                <a16:creationId xmlns:a16="http://schemas.microsoft.com/office/drawing/2014/main" id="{D87A97D8-23E9-B5E9-4E2E-BDD6B40ED168}"/>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176080F2-A1C0-CF19-A337-2DE1AD86E081}"/>
              </a:ext>
            </a:extLst>
          </p:cNvPr>
          <p:cNvSpPr>
            <a:spLocks noGrp="1" noChangeArrowheads="1"/>
          </p:cNvSpPr>
          <p:nvPr>
            <p:ph type="title"/>
          </p:nvPr>
        </p:nvSpPr>
        <p:spPr>
          <a:xfrm>
            <a:off x="587375" y="352425"/>
            <a:ext cx="820896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2</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3400">
                <a:solidFill>
                  <a:srgbClr val="339966"/>
                </a:solidFill>
                <a:effectLst>
                  <a:outerShdw blurRad="38100" dist="38100" dir="2700000" algn="tl">
                    <a:srgbClr val="C0C0C0"/>
                  </a:outerShdw>
                </a:effectLst>
                <a:cs typeface="Arial"/>
              </a:rPr>
              <a:t>B.  </a:t>
            </a:r>
            <a:r>
              <a:rPr lang="en-US" altLang="pt-BR" sz="2500">
                <a:solidFill>
                  <a:srgbClr val="339966"/>
                </a:solidFill>
                <a:effectLst>
                  <a:outerShdw blurRad="38100" dist="38100" dir="2700000" algn="tl">
                    <a:srgbClr val="C0C0C0"/>
                  </a:outerShdw>
                </a:effectLst>
                <a:cs typeface="Arial"/>
              </a:rPr>
              <a:t>Queda no </a:t>
            </a:r>
            <a:r>
              <a:rPr lang="en-US" altLang="pt-BR" sz="2500" err="1">
                <a:solidFill>
                  <a:srgbClr val="339966"/>
                </a:solidFill>
                <a:effectLst>
                  <a:outerShdw blurRad="38100" dist="38100" dir="2700000" algn="tl">
                    <a:srgbClr val="C0C0C0"/>
                  </a:outerShdw>
                </a:effectLst>
                <a:cs typeface="Arial"/>
              </a:rPr>
              <a:t>custo</a:t>
            </a:r>
            <a:r>
              <a:rPr lang="en-US" altLang="pt-BR" sz="2500">
                <a:solidFill>
                  <a:srgbClr val="339966"/>
                </a:solidFill>
                <a:effectLst>
                  <a:outerShdw blurRad="38100" dist="38100" dir="2700000" algn="tl">
                    <a:srgbClr val="C0C0C0"/>
                  </a:outerShdw>
                </a:effectLst>
                <a:cs typeface="Arial"/>
              </a:rPr>
              <a:t> de </a:t>
            </a:r>
            <a:r>
              <a:rPr lang="en-US" altLang="pt-BR" sz="2500" err="1">
                <a:solidFill>
                  <a:srgbClr val="339966"/>
                </a:solidFill>
                <a:effectLst>
                  <a:outerShdw blurRad="38100" dist="38100" dir="2700000" algn="tl">
                    <a:srgbClr val="C0C0C0"/>
                  </a:outerShdw>
                </a:effectLst>
                <a:cs typeface="Arial"/>
              </a:rPr>
              <a:t>produção</a:t>
            </a:r>
            <a:r>
              <a:rPr lang="en-US" altLang="pt-BR" sz="2500">
                <a:solidFill>
                  <a:srgbClr val="339966"/>
                </a:solidFill>
                <a:effectLst>
                  <a:outerShdw blurRad="38100" dist="38100" dir="2700000" algn="tl">
                    <a:srgbClr val="C0C0C0"/>
                  </a:outerShdw>
                </a:effectLst>
                <a:cs typeface="Arial"/>
              </a:rPr>
              <a:t> do software</a:t>
            </a:r>
            <a:endParaRPr lang="en-US" altLang="pt-BR" sz="2500">
              <a:solidFill>
                <a:srgbClr val="339966"/>
              </a:solidFill>
              <a:effectLst>
                <a:outerShdw blurRad="38100" dist="38100" dir="2700000" algn="tl">
                  <a:srgbClr val="C0C0C0"/>
                </a:outerShdw>
              </a:effectLst>
              <a:cs typeface="Arial" panose="020B0604020202020204" pitchFamily="34" charset="0"/>
            </a:endParaRPr>
          </a:p>
        </p:txBody>
      </p:sp>
      <p:grpSp>
        <p:nvGrpSpPr>
          <p:cNvPr id="184325" name="Group 11">
            <a:extLst>
              <a:ext uri="{FF2B5EF4-FFF2-40B4-BE49-F238E27FC236}">
                <a16:creationId xmlns:a16="http://schemas.microsoft.com/office/drawing/2014/main" id="{A0E3ECE5-50A9-1914-5764-FA6AF4E12E12}"/>
              </a:ext>
            </a:extLst>
          </p:cNvPr>
          <p:cNvGrpSpPr>
            <a:grpSpLocks/>
          </p:cNvGrpSpPr>
          <p:nvPr/>
        </p:nvGrpSpPr>
        <p:grpSpPr bwMode="auto">
          <a:xfrm>
            <a:off x="593725" y="290513"/>
            <a:ext cx="8210550" cy="1049337"/>
            <a:chOff x="374" y="183"/>
            <a:chExt cx="5000" cy="661"/>
          </a:xfrm>
        </p:grpSpPr>
        <p:sp>
          <p:nvSpPr>
            <p:cNvPr id="184326" name="Line 9">
              <a:extLst>
                <a:ext uri="{FF2B5EF4-FFF2-40B4-BE49-F238E27FC236}">
                  <a16:creationId xmlns:a16="http://schemas.microsoft.com/office/drawing/2014/main" id="{1AB399D1-EF16-C2B8-FA43-81C7C4DB8493}"/>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327" name="Line 10">
              <a:extLst>
                <a:ext uri="{FF2B5EF4-FFF2-40B4-BE49-F238E27FC236}">
                  <a16:creationId xmlns:a16="http://schemas.microsoft.com/office/drawing/2014/main" id="{174C7924-EA99-1187-2EF2-1988035F8F4E}"/>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4328" name="Rectangle 8">
            <a:extLst>
              <a:ext uri="{FF2B5EF4-FFF2-40B4-BE49-F238E27FC236}">
                <a16:creationId xmlns:a16="http://schemas.microsoft.com/office/drawing/2014/main" id="{F1FA82F9-EB49-CABF-FC72-C3F95E4FBB83}"/>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F05767E3-2D98-4BFC-A9B8-599DBF6C28C1}" type="slidenum">
              <a:rPr lang="en-US" altLang="pt-BR" sz="1700">
                <a:solidFill>
                  <a:srgbClr val="777777"/>
                </a:solidFill>
                <a:latin typeface="Tahoma" panose="020B0604030504040204" pitchFamily="34" charset="0"/>
              </a:rPr>
              <a:pPr algn="r"/>
              <a:t>35</a:t>
            </a:fld>
            <a:endParaRPr lang="en-US" altLang="pt-BR" sz="1700">
              <a:solidFill>
                <a:srgbClr val="777777"/>
              </a:solidFill>
              <a:latin typeface="Tahoma" panose="020B0604030504040204" pitchFamily="34" charset="0"/>
            </a:endParaRPr>
          </a:p>
        </p:txBody>
      </p:sp>
      <p:sp>
        <p:nvSpPr>
          <p:cNvPr id="267273" name="Text Box 9">
            <a:extLst>
              <a:ext uri="{FF2B5EF4-FFF2-40B4-BE49-F238E27FC236}">
                <a16:creationId xmlns:a16="http://schemas.microsoft.com/office/drawing/2014/main" id="{F3741F2D-5B33-1E9C-B4EA-C946AB04FB61}"/>
              </a:ext>
            </a:extLst>
          </p:cNvPr>
          <p:cNvSpPr txBox="1">
            <a:spLocks noChangeArrowheads="1"/>
          </p:cNvSpPr>
          <p:nvPr/>
        </p:nvSpPr>
        <p:spPr bwMode="auto">
          <a:xfrm>
            <a:off x="5995988" y="1779588"/>
            <a:ext cx="2292350" cy="2352675"/>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nSpc>
                <a:spcPct val="105000"/>
              </a:lnSpc>
              <a:spcBef>
                <a:spcPct val="30000"/>
              </a:spcBef>
              <a:defRPr/>
            </a:pPr>
            <a:r>
              <a:rPr lang="en-US" sz="2600" err="1">
                <a:latin typeface="Arial"/>
                <a:cs typeface="Arial"/>
              </a:rPr>
              <a:t>Curva</a:t>
            </a:r>
            <a:r>
              <a:rPr lang="en-US" sz="2600">
                <a:latin typeface="Arial"/>
                <a:cs typeface="Arial"/>
              </a:rPr>
              <a:t> </a:t>
            </a:r>
            <a:r>
              <a:rPr lang="en-US" sz="2600" b="1">
                <a:latin typeface="Arial"/>
                <a:cs typeface="Arial"/>
              </a:rPr>
              <a:t>S</a:t>
            </a:r>
            <a:r>
              <a:rPr lang="en-US" sz="2600">
                <a:latin typeface="Arial"/>
                <a:cs typeface="Arial"/>
              </a:rPr>
              <a:t> se move para </a:t>
            </a:r>
            <a:r>
              <a:rPr lang="en-US" sz="2600" err="1">
                <a:latin typeface="Arial"/>
                <a:cs typeface="Arial"/>
              </a:rPr>
              <a:t>direita</a:t>
            </a:r>
            <a:r>
              <a:rPr lang="en-US" sz="2600">
                <a:latin typeface="Arial"/>
                <a:cs typeface="Arial"/>
              </a:rPr>
              <a:t>;</a:t>
            </a:r>
            <a:endParaRPr lang="en-US" sz="2600">
              <a:cs typeface="Arial"/>
            </a:endParaRPr>
          </a:p>
          <a:p>
            <a:pPr>
              <a:lnSpc>
                <a:spcPct val="105000"/>
              </a:lnSpc>
              <a:spcBef>
                <a:spcPct val="30000"/>
              </a:spcBef>
              <a:defRPr/>
            </a:pPr>
            <a:r>
              <a:rPr lang="en-US" sz="2600">
                <a:latin typeface="Arial"/>
                <a:cs typeface="Arial"/>
              </a:rPr>
              <a:t>a </a:t>
            </a:r>
            <a:r>
              <a:rPr lang="en-US" sz="2600" err="1">
                <a:latin typeface="Arial"/>
                <a:cs typeface="Arial"/>
              </a:rPr>
              <a:t>cada</a:t>
            </a:r>
            <a:r>
              <a:rPr lang="en-US" sz="2600">
                <a:latin typeface="Arial"/>
                <a:cs typeface="Arial"/>
              </a:rPr>
              <a:t> </a:t>
            </a:r>
            <a:r>
              <a:rPr lang="en-US" sz="2600" err="1">
                <a:latin typeface="Arial"/>
                <a:cs typeface="Arial"/>
              </a:rPr>
              <a:t>preço</a:t>
            </a:r>
            <a:r>
              <a:rPr lang="en-US" sz="2600">
                <a:latin typeface="Arial"/>
                <a:cs typeface="Arial"/>
              </a:rPr>
              <a:t>, </a:t>
            </a:r>
            <a:r>
              <a:rPr lang="en-US" sz="2600" b="1">
                <a:latin typeface="Arial"/>
                <a:cs typeface="Arial"/>
              </a:rPr>
              <a:t>Q</a:t>
            </a:r>
            <a:r>
              <a:rPr lang="en-US" sz="2600">
                <a:latin typeface="Arial"/>
                <a:cs typeface="Arial"/>
              </a:rPr>
              <a:t> </a:t>
            </a:r>
            <a:r>
              <a:rPr lang="en-US" sz="2600" err="1">
                <a:latin typeface="Arial"/>
                <a:cs typeface="Arial"/>
              </a:rPr>
              <a:t>aumenta</a:t>
            </a:r>
            <a:r>
              <a:rPr lang="en-US" sz="2600">
                <a:latin typeface="Arial"/>
                <a:cs typeface="Arial"/>
              </a:rPr>
              <a:t>.</a:t>
            </a:r>
            <a:endParaRPr lang="en-US" sz="2600">
              <a:latin typeface="Arial" charset="0"/>
              <a:cs typeface="Arial" charset="0"/>
            </a:endParaRPr>
          </a:p>
        </p:txBody>
      </p:sp>
      <p:grpSp>
        <p:nvGrpSpPr>
          <p:cNvPr id="184330" name="Group 10">
            <a:extLst>
              <a:ext uri="{FF2B5EF4-FFF2-40B4-BE49-F238E27FC236}">
                <a16:creationId xmlns:a16="http://schemas.microsoft.com/office/drawing/2014/main" id="{F06B0D3E-DBF3-6ED0-3A42-ACADB51AB297}"/>
              </a:ext>
            </a:extLst>
          </p:cNvPr>
          <p:cNvGrpSpPr>
            <a:grpSpLocks/>
          </p:cNvGrpSpPr>
          <p:nvPr/>
        </p:nvGrpSpPr>
        <p:grpSpPr bwMode="auto">
          <a:xfrm>
            <a:off x="1846263" y="1741488"/>
            <a:ext cx="4714875" cy="3775075"/>
            <a:chOff x="2602" y="1083"/>
            <a:chExt cx="3055" cy="2115"/>
          </a:xfrm>
        </p:grpSpPr>
        <p:sp>
          <p:nvSpPr>
            <p:cNvPr id="184331" name="Line 11">
              <a:extLst>
                <a:ext uri="{FF2B5EF4-FFF2-40B4-BE49-F238E27FC236}">
                  <a16:creationId xmlns:a16="http://schemas.microsoft.com/office/drawing/2014/main" id="{BE904300-3AB6-0E05-0766-5DD38D1A81BC}"/>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332" name="Line 12">
              <a:extLst>
                <a:ext uri="{FF2B5EF4-FFF2-40B4-BE49-F238E27FC236}">
                  <a16:creationId xmlns:a16="http://schemas.microsoft.com/office/drawing/2014/main" id="{8EF677BA-CD44-5610-4917-F8C639327F56}"/>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4333" name="Text Box 13">
            <a:extLst>
              <a:ext uri="{FF2B5EF4-FFF2-40B4-BE49-F238E27FC236}">
                <a16:creationId xmlns:a16="http://schemas.microsoft.com/office/drawing/2014/main" id="{22363E2B-2CF0-B871-5FAE-6FEE9FD2BCE8}"/>
              </a:ext>
            </a:extLst>
          </p:cNvPr>
          <p:cNvSpPr txBox="1">
            <a:spLocks noChangeArrowheads="1"/>
          </p:cNvSpPr>
          <p:nvPr/>
        </p:nvSpPr>
        <p:spPr bwMode="auto">
          <a:xfrm>
            <a:off x="398463" y="1524000"/>
            <a:ext cx="1406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P</a:t>
            </a:r>
            <a:endParaRPr lang="en-US" altLang="pt-BR" sz="2200">
              <a:cs typeface="Arial"/>
            </a:endParaRPr>
          </a:p>
        </p:txBody>
      </p:sp>
      <p:sp>
        <p:nvSpPr>
          <p:cNvPr id="184334" name="Text Box 14">
            <a:extLst>
              <a:ext uri="{FF2B5EF4-FFF2-40B4-BE49-F238E27FC236}">
                <a16:creationId xmlns:a16="http://schemas.microsoft.com/office/drawing/2014/main" id="{3FE2BE34-07FC-892D-D865-4DAAE370E5BE}"/>
              </a:ext>
            </a:extLst>
          </p:cNvPr>
          <p:cNvSpPr txBox="1">
            <a:spLocks noChangeArrowheads="1"/>
          </p:cNvSpPr>
          <p:nvPr/>
        </p:nvSpPr>
        <p:spPr bwMode="auto">
          <a:xfrm>
            <a:off x="4552950" y="5513388"/>
            <a:ext cx="2209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Q</a:t>
            </a:r>
            <a:endParaRPr lang="pt-BR"/>
          </a:p>
        </p:txBody>
      </p:sp>
      <p:sp>
        <p:nvSpPr>
          <p:cNvPr id="184335" name="Line 15">
            <a:extLst>
              <a:ext uri="{FF2B5EF4-FFF2-40B4-BE49-F238E27FC236}">
                <a16:creationId xmlns:a16="http://schemas.microsoft.com/office/drawing/2014/main" id="{FB98BBCB-0392-C916-D584-771B87B5167E}"/>
              </a:ext>
            </a:extLst>
          </p:cNvPr>
          <p:cNvSpPr>
            <a:spLocks noChangeShapeType="1"/>
          </p:cNvSpPr>
          <p:nvPr/>
        </p:nvSpPr>
        <p:spPr bwMode="auto">
          <a:xfrm rot="4500000">
            <a:off x="1938338" y="2465388"/>
            <a:ext cx="2241550" cy="2787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84336" name="Text Box 16">
            <a:extLst>
              <a:ext uri="{FF2B5EF4-FFF2-40B4-BE49-F238E27FC236}">
                <a16:creationId xmlns:a16="http://schemas.microsoft.com/office/drawing/2014/main" id="{AC7E30E6-A076-1F1F-9AB0-EB32201634EB}"/>
              </a:ext>
            </a:extLst>
          </p:cNvPr>
          <p:cNvSpPr txBox="1">
            <a:spLocks noChangeArrowheads="1"/>
          </p:cNvSpPr>
          <p:nvPr/>
        </p:nvSpPr>
        <p:spPr bwMode="auto">
          <a:xfrm>
            <a:off x="3897313" y="2009775"/>
            <a:ext cx="517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S</a:t>
            </a:r>
            <a:r>
              <a:rPr lang="en-US" altLang="pt-BR" sz="2200" b="1" baseline="-25000">
                <a:latin typeface="Tahoma" panose="020B0604030504040204" pitchFamily="34" charset="0"/>
                <a:cs typeface="Arial" panose="020B0604020202020204" pitchFamily="34" charset="0"/>
              </a:rPr>
              <a:t>1</a:t>
            </a:r>
          </a:p>
        </p:txBody>
      </p:sp>
      <p:grpSp>
        <p:nvGrpSpPr>
          <p:cNvPr id="184337" name="Group 17">
            <a:extLst>
              <a:ext uri="{FF2B5EF4-FFF2-40B4-BE49-F238E27FC236}">
                <a16:creationId xmlns:a16="http://schemas.microsoft.com/office/drawing/2014/main" id="{B8F1DE2E-0A51-7CFD-9A9A-EDEDB039F6F2}"/>
              </a:ext>
            </a:extLst>
          </p:cNvPr>
          <p:cNvGrpSpPr>
            <a:grpSpLocks/>
          </p:cNvGrpSpPr>
          <p:nvPr/>
        </p:nvGrpSpPr>
        <p:grpSpPr bwMode="auto">
          <a:xfrm>
            <a:off x="1851025" y="3175000"/>
            <a:ext cx="1711325" cy="2335213"/>
            <a:chOff x="357" y="2450"/>
            <a:chExt cx="795" cy="646"/>
          </a:xfrm>
        </p:grpSpPr>
        <p:sp>
          <p:nvSpPr>
            <p:cNvPr id="184338" name="Line 18">
              <a:extLst>
                <a:ext uri="{FF2B5EF4-FFF2-40B4-BE49-F238E27FC236}">
                  <a16:creationId xmlns:a16="http://schemas.microsoft.com/office/drawing/2014/main" id="{97E5781E-A3BC-B73D-2CC1-D8ACF0F82F21}"/>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339" name="Line 19">
              <a:extLst>
                <a:ext uri="{FF2B5EF4-FFF2-40B4-BE49-F238E27FC236}">
                  <a16:creationId xmlns:a16="http://schemas.microsoft.com/office/drawing/2014/main" id="{5341F5DA-48FB-357C-138F-0B5A5E413F3C}"/>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4340" name="Oval 20">
            <a:extLst>
              <a:ext uri="{FF2B5EF4-FFF2-40B4-BE49-F238E27FC236}">
                <a16:creationId xmlns:a16="http://schemas.microsoft.com/office/drawing/2014/main" id="{C7FE5472-097F-B286-8FBA-1C7279064FEF}"/>
              </a:ext>
            </a:extLst>
          </p:cNvPr>
          <p:cNvSpPr>
            <a:spLocks noChangeArrowheads="1"/>
          </p:cNvSpPr>
          <p:nvPr/>
        </p:nvSpPr>
        <p:spPr bwMode="auto">
          <a:xfrm>
            <a:off x="3479800" y="3111500"/>
            <a:ext cx="139700" cy="138113"/>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84341" name="Text Box 21">
            <a:extLst>
              <a:ext uri="{FF2B5EF4-FFF2-40B4-BE49-F238E27FC236}">
                <a16:creationId xmlns:a16="http://schemas.microsoft.com/office/drawing/2014/main" id="{4D30C0EA-921C-F2AF-3348-5CF570218F50}"/>
              </a:ext>
            </a:extLst>
          </p:cNvPr>
          <p:cNvSpPr txBox="1">
            <a:spLocks noChangeArrowheads="1"/>
          </p:cNvSpPr>
          <p:nvPr/>
        </p:nvSpPr>
        <p:spPr bwMode="auto">
          <a:xfrm>
            <a:off x="1273175" y="2957513"/>
            <a:ext cx="6032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P</a:t>
            </a:r>
            <a:r>
              <a:rPr lang="en-US" altLang="pt-BR" sz="2200" b="1" baseline="-25000">
                <a:latin typeface="Tahoma" panose="020B0604030504040204" pitchFamily="34" charset="0"/>
                <a:cs typeface="Arial" panose="020B0604020202020204" pitchFamily="34" charset="0"/>
              </a:rPr>
              <a:t>1</a:t>
            </a:r>
          </a:p>
        </p:txBody>
      </p:sp>
      <p:sp>
        <p:nvSpPr>
          <p:cNvPr id="184342" name="Text Box 22">
            <a:extLst>
              <a:ext uri="{FF2B5EF4-FFF2-40B4-BE49-F238E27FC236}">
                <a16:creationId xmlns:a16="http://schemas.microsoft.com/office/drawing/2014/main" id="{16456D72-9F9F-9316-9A13-BC5D24AB17A3}"/>
              </a:ext>
            </a:extLst>
          </p:cNvPr>
          <p:cNvSpPr txBox="1">
            <a:spLocks noChangeArrowheads="1"/>
          </p:cNvSpPr>
          <p:nvPr/>
        </p:nvSpPr>
        <p:spPr bwMode="auto">
          <a:xfrm>
            <a:off x="3259138" y="5480050"/>
            <a:ext cx="603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1</a:t>
            </a:r>
          </a:p>
        </p:txBody>
      </p:sp>
      <p:grpSp>
        <p:nvGrpSpPr>
          <p:cNvPr id="5" name="Group 23">
            <a:extLst>
              <a:ext uri="{FF2B5EF4-FFF2-40B4-BE49-F238E27FC236}">
                <a16:creationId xmlns:a16="http://schemas.microsoft.com/office/drawing/2014/main" id="{C5EFF452-1C6C-5BF8-0368-146669C2D257}"/>
              </a:ext>
            </a:extLst>
          </p:cNvPr>
          <p:cNvGrpSpPr>
            <a:grpSpLocks/>
          </p:cNvGrpSpPr>
          <p:nvPr/>
        </p:nvGrpSpPr>
        <p:grpSpPr bwMode="auto">
          <a:xfrm>
            <a:off x="2573338" y="2058988"/>
            <a:ext cx="2787650" cy="2968625"/>
            <a:chOff x="1481" y="1297"/>
            <a:chExt cx="1756" cy="1870"/>
          </a:xfrm>
        </p:grpSpPr>
        <p:sp>
          <p:nvSpPr>
            <p:cNvPr id="184344" name="Text Box 24">
              <a:extLst>
                <a:ext uri="{FF2B5EF4-FFF2-40B4-BE49-F238E27FC236}">
                  <a16:creationId xmlns:a16="http://schemas.microsoft.com/office/drawing/2014/main" id="{43C14E83-BE7D-791D-DBA0-E57D703989C4}"/>
                </a:ext>
              </a:extLst>
            </p:cNvPr>
            <p:cNvSpPr txBox="1">
              <a:spLocks noChangeArrowheads="1"/>
            </p:cNvSpPr>
            <p:nvPr/>
          </p:nvSpPr>
          <p:spPr bwMode="auto">
            <a:xfrm>
              <a:off x="2855" y="1297"/>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solidFill>
                    <a:srgbClr val="A50021"/>
                  </a:solidFill>
                  <a:latin typeface="Tahoma" panose="020B0604030504040204" pitchFamily="34" charset="0"/>
                  <a:cs typeface="Arial" panose="020B0604020202020204" pitchFamily="34" charset="0"/>
                </a:rPr>
                <a:t>S</a:t>
              </a:r>
              <a:r>
                <a:rPr lang="en-US" altLang="pt-BR" sz="2200" b="1" baseline="-25000">
                  <a:solidFill>
                    <a:srgbClr val="A50021"/>
                  </a:solidFill>
                  <a:latin typeface="Tahoma" panose="020B0604030504040204" pitchFamily="34" charset="0"/>
                  <a:cs typeface="Arial" panose="020B0604020202020204" pitchFamily="34" charset="0"/>
                </a:rPr>
                <a:t>2</a:t>
              </a:r>
            </a:p>
          </p:txBody>
        </p:sp>
        <p:sp>
          <p:nvSpPr>
            <p:cNvPr id="184345" name="Line 25">
              <a:extLst>
                <a:ext uri="{FF2B5EF4-FFF2-40B4-BE49-F238E27FC236}">
                  <a16:creationId xmlns:a16="http://schemas.microsoft.com/office/drawing/2014/main" id="{07857780-C602-5FAE-0632-399BC0E480CD}"/>
                </a:ext>
              </a:extLst>
            </p:cNvPr>
            <p:cNvSpPr>
              <a:spLocks noChangeShapeType="1"/>
            </p:cNvSpPr>
            <p:nvPr/>
          </p:nvSpPr>
          <p:spPr bwMode="auto">
            <a:xfrm rot="4500000">
              <a:off x="1653" y="1583"/>
              <a:ext cx="1412" cy="1756"/>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 name="Group 26">
            <a:extLst>
              <a:ext uri="{FF2B5EF4-FFF2-40B4-BE49-F238E27FC236}">
                <a16:creationId xmlns:a16="http://schemas.microsoft.com/office/drawing/2014/main" id="{EFE4C3AA-7F40-1AFE-7B67-DDD46C9C430A}"/>
              </a:ext>
            </a:extLst>
          </p:cNvPr>
          <p:cNvGrpSpPr>
            <a:grpSpLocks/>
          </p:cNvGrpSpPr>
          <p:nvPr/>
        </p:nvGrpSpPr>
        <p:grpSpPr bwMode="auto">
          <a:xfrm>
            <a:off x="3557588" y="3109913"/>
            <a:ext cx="1220787" cy="2781300"/>
            <a:chOff x="2101" y="1959"/>
            <a:chExt cx="769" cy="1752"/>
          </a:xfrm>
        </p:grpSpPr>
        <p:sp>
          <p:nvSpPr>
            <p:cNvPr id="184347" name="Text Box 27">
              <a:extLst>
                <a:ext uri="{FF2B5EF4-FFF2-40B4-BE49-F238E27FC236}">
                  <a16:creationId xmlns:a16="http://schemas.microsoft.com/office/drawing/2014/main" id="{AAA86771-CCED-C355-65AB-76446C0E2C60}"/>
                </a:ext>
              </a:extLst>
            </p:cNvPr>
            <p:cNvSpPr txBox="1">
              <a:spLocks noChangeArrowheads="1"/>
            </p:cNvSpPr>
            <p:nvPr/>
          </p:nvSpPr>
          <p:spPr bwMode="auto">
            <a:xfrm>
              <a:off x="2490" y="3442"/>
              <a:ext cx="38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Q</a:t>
              </a:r>
              <a:r>
                <a:rPr lang="en-US" altLang="pt-BR" sz="2200" b="1" baseline="-25000">
                  <a:latin typeface="Tahoma" panose="020B0604030504040204" pitchFamily="34" charset="0"/>
                  <a:cs typeface="Arial" panose="020B0604020202020204" pitchFamily="34" charset="0"/>
                </a:rPr>
                <a:t>2</a:t>
              </a:r>
            </a:p>
          </p:txBody>
        </p:sp>
        <p:grpSp>
          <p:nvGrpSpPr>
            <p:cNvPr id="184348" name="Group 28">
              <a:extLst>
                <a:ext uri="{FF2B5EF4-FFF2-40B4-BE49-F238E27FC236}">
                  <a16:creationId xmlns:a16="http://schemas.microsoft.com/office/drawing/2014/main" id="{EA0E20E0-07B1-3BF0-F659-0AA27A0BE855}"/>
                </a:ext>
              </a:extLst>
            </p:cNvPr>
            <p:cNvGrpSpPr>
              <a:grpSpLocks/>
            </p:cNvGrpSpPr>
            <p:nvPr/>
          </p:nvGrpSpPr>
          <p:grpSpPr bwMode="auto">
            <a:xfrm>
              <a:off x="2101" y="1998"/>
              <a:ext cx="598" cy="1471"/>
              <a:chOff x="357" y="2450"/>
              <a:chExt cx="795" cy="646"/>
            </a:xfrm>
          </p:grpSpPr>
          <p:sp>
            <p:nvSpPr>
              <p:cNvPr id="184349" name="Line 29">
                <a:extLst>
                  <a:ext uri="{FF2B5EF4-FFF2-40B4-BE49-F238E27FC236}">
                    <a16:creationId xmlns:a16="http://schemas.microsoft.com/office/drawing/2014/main" id="{5D9B970E-DEEF-1BC2-005B-01D09799707B}"/>
                  </a:ext>
                </a:extLst>
              </p:cNvPr>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84350" name="Line 30">
                <a:extLst>
                  <a:ext uri="{FF2B5EF4-FFF2-40B4-BE49-F238E27FC236}">
                    <a16:creationId xmlns:a16="http://schemas.microsoft.com/office/drawing/2014/main" id="{6DB35E4E-48E6-EE05-8CBB-42CBAED18E5D}"/>
                  </a:ext>
                </a:extLst>
              </p:cNvPr>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84351" name="Oval 31">
              <a:extLst>
                <a:ext uri="{FF2B5EF4-FFF2-40B4-BE49-F238E27FC236}">
                  <a16:creationId xmlns:a16="http://schemas.microsoft.com/office/drawing/2014/main" id="{FB570BB9-DB37-0C09-ED23-680A220D03AE}"/>
                </a:ext>
              </a:extLst>
            </p:cNvPr>
            <p:cNvSpPr>
              <a:spLocks noChangeArrowheads="1"/>
            </p:cNvSpPr>
            <p:nvPr/>
          </p:nvSpPr>
          <p:spPr bwMode="auto">
            <a:xfrm>
              <a:off x="2649" y="1959"/>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267296" name="Line 32">
            <a:extLst>
              <a:ext uri="{FF2B5EF4-FFF2-40B4-BE49-F238E27FC236}">
                <a16:creationId xmlns:a16="http://schemas.microsoft.com/office/drawing/2014/main" id="{4D5D006C-6604-B11F-6B0B-E97EFD2393CE}"/>
              </a:ext>
            </a:extLst>
          </p:cNvPr>
          <p:cNvSpPr>
            <a:spLocks noChangeShapeType="1"/>
          </p:cNvSpPr>
          <p:nvPr/>
        </p:nvSpPr>
        <p:spPr bwMode="auto">
          <a:xfrm>
            <a:off x="3621088" y="3167063"/>
            <a:ext cx="823912" cy="0"/>
          </a:xfrm>
          <a:prstGeom prst="line">
            <a:avLst/>
          </a:prstGeom>
          <a:noFill/>
          <a:ln w="44450">
            <a:solidFill>
              <a:srgbClr val="CC0000"/>
            </a:solidFill>
            <a:round/>
            <a:headEnd/>
            <a:tailEnd type="triangle" w="lg" len="lg"/>
          </a:ln>
          <a:extLst>
            <a:ext uri="{909E8E84-426E-40DD-AFC4-6F175D3DCCD1}">
              <a14:hiddenFill xmlns:a14="http://schemas.microsoft.com/office/drawing/2010/main">
                <a:noFill/>
              </a14:hiddenFill>
            </a:ext>
          </a:extLst>
        </p:spPr>
        <p:txBody>
          <a:bodyPr/>
          <a:lstStyle/>
          <a:p>
            <a:endParaRPr lang="pt-B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7273"/>
                                        </p:tgtEl>
                                        <p:attrNameLst>
                                          <p:attrName>style.visibility</p:attrName>
                                        </p:attrNameLst>
                                      </p:cBhvr>
                                      <p:to>
                                        <p:strVal val="visible"/>
                                      </p:to>
                                    </p:set>
                                    <p:animEffect transition="in" filter="dissolve">
                                      <p:cBhvr>
                                        <p:cTn id="7" dur="500"/>
                                        <p:tgtEl>
                                          <p:spTgt spid="2672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7296"/>
                                        </p:tgtEl>
                                        <p:attrNameLst>
                                          <p:attrName>style.visibility</p:attrName>
                                        </p:attrNameLst>
                                      </p:cBhvr>
                                      <p:to>
                                        <p:strVal val="visible"/>
                                      </p:to>
                                    </p:set>
                                    <p:animEffect transition="in" filter="wipe(left)">
                                      <p:cBhvr>
                                        <p:cTn id="12" dur="500"/>
                                        <p:tgtEl>
                                          <p:spTgt spid="267296"/>
                                        </p:tgtEl>
                                      </p:cBhvr>
                                    </p:animEffect>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upRight)">
                                      <p:cBhvr>
                                        <p:cTn id="16" dur="500"/>
                                        <p:tgtEl>
                                          <p:spTgt spid="5"/>
                                        </p:tgtEl>
                                      </p:cBhvr>
                                    </p:animEffect>
                                  </p:childTnLst>
                                </p:cTn>
                              </p:par>
                            </p:childTnLst>
                          </p:cTn>
                        </p:par>
                        <p:par>
                          <p:cTn id="17" fill="hold" nodeType="afterGroup">
                            <p:stCondLst>
                              <p:cond delay="1000"/>
                            </p:stCondLst>
                            <p:childTnLst>
                              <p:par>
                                <p:cTn id="18" presetID="18" presetClass="entr" presetSubtype="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pattFill prst="wdUpDiag">
          <a:fgClr>
            <a:srgbClr val="FFFFCC"/>
          </a:fgClr>
          <a:bgClr>
            <a:schemeClr val="bg1"/>
          </a:bgClr>
        </a:pattFill>
        <a:effectLst/>
      </p:bgPr>
    </p:bg>
    <p:spTree>
      <p:nvGrpSpPr>
        <p:cNvPr id="1" name=""/>
        <p:cNvGrpSpPr/>
        <p:nvPr/>
      </p:nvGrpSpPr>
      <p:grpSpPr>
        <a:xfrm>
          <a:off x="0" y="0"/>
          <a:ext cx="0" cy="0"/>
          <a:chOff x="0" y="0"/>
          <a:chExt cx="0" cy="0"/>
        </a:xfrm>
      </p:grpSpPr>
      <p:sp>
        <p:nvSpPr>
          <p:cNvPr id="197635" name="Rectangle 8">
            <a:extLst>
              <a:ext uri="{FF2B5EF4-FFF2-40B4-BE49-F238E27FC236}">
                <a16:creationId xmlns:a16="http://schemas.microsoft.com/office/drawing/2014/main" id="{14CC5F5B-F4BA-B795-02BB-0C7423A7A995}"/>
              </a:ext>
            </a:extLst>
          </p:cNvPr>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3732" name="Rectangle 4">
            <a:extLst>
              <a:ext uri="{FF2B5EF4-FFF2-40B4-BE49-F238E27FC236}">
                <a16:creationId xmlns:a16="http://schemas.microsoft.com/office/drawing/2014/main" id="{A4B2B201-696C-512D-C489-A461654DA729}"/>
              </a:ext>
            </a:extLst>
          </p:cNvPr>
          <p:cNvSpPr>
            <a:spLocks noGrp="1" noChangeArrowheads="1"/>
          </p:cNvSpPr>
          <p:nvPr>
            <p:ph type="title"/>
          </p:nvPr>
        </p:nvSpPr>
        <p:spPr>
          <a:xfrm>
            <a:off x="587375" y="352425"/>
            <a:ext cx="8304213" cy="9540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r>
              <a:rPr lang="en-US" altLang="pt-BR" sz="2400" b="0">
                <a:solidFill>
                  <a:srgbClr val="339966"/>
                </a:solidFill>
                <a:effectLst>
                  <a:outerShdw blurRad="38100" dist="38100" dir="2700000" algn="tl">
                    <a:srgbClr val="C0C0C0"/>
                  </a:outerShdw>
                </a:effectLst>
                <a:latin typeface="Tahoma"/>
                <a:ea typeface="Tahoma"/>
                <a:cs typeface="Arial"/>
              </a:rPr>
              <a:t>A P R E N D I Z A D O  A T I V O  </a:t>
            </a:r>
            <a:r>
              <a:rPr lang="en-US" altLang="pt-BR" sz="2800" i="1">
                <a:solidFill>
                  <a:srgbClr val="339966"/>
                </a:solidFill>
                <a:effectLst>
                  <a:outerShdw blurRad="38100" dist="38100" dir="2700000" algn="tl">
                    <a:srgbClr val="C0C0C0"/>
                  </a:outerShdw>
                </a:effectLst>
                <a:latin typeface="Tahoma"/>
                <a:ea typeface="Tahoma"/>
                <a:cs typeface="Arial"/>
              </a:rPr>
              <a:t>3</a:t>
            </a:r>
            <a:r>
              <a:rPr lang="en-US" altLang="pt-BR" sz="2400" b="0">
                <a:solidFill>
                  <a:srgbClr val="339966"/>
                </a:solidFill>
                <a:effectLst>
                  <a:outerShdw blurRad="38100" dist="38100" dir="2700000" algn="tl">
                    <a:srgbClr val="C0C0C0"/>
                  </a:outerShdw>
                </a:effectLst>
                <a:latin typeface="Tahoma"/>
                <a:ea typeface="Tahoma"/>
                <a:cs typeface="Arial"/>
              </a:rPr>
              <a:t>   </a:t>
            </a:r>
            <a:br>
              <a:rPr lang="en-US" altLang="pt-BR" sz="2400" b="0">
                <a:effectLst>
                  <a:outerShdw blurRad="38100" dist="38100" dir="2700000" algn="tl">
                    <a:srgbClr val="C0C0C0"/>
                  </a:outerShdw>
                </a:effectLst>
                <a:latin typeface="Tahoma"/>
                <a:cs typeface="Arial"/>
              </a:rPr>
            </a:br>
            <a:r>
              <a:rPr lang="en-US" altLang="pt-BR" sz="3300">
                <a:solidFill>
                  <a:srgbClr val="339966"/>
                </a:solidFill>
                <a:effectLst>
                  <a:outerShdw blurRad="38100" dist="38100" dir="2700000" algn="tl">
                    <a:srgbClr val="C0C0C0"/>
                  </a:outerShdw>
                </a:effectLst>
                <a:cs typeface="Arial"/>
              </a:rPr>
              <a:t>C.  </a:t>
            </a:r>
            <a:r>
              <a:rPr lang="en-US" altLang="pt-BR" sz="2500">
                <a:solidFill>
                  <a:srgbClr val="339966"/>
                </a:solidFill>
                <a:effectLst>
                  <a:outerShdw blurRad="38100" dist="38100" dir="2700000" algn="tl">
                    <a:srgbClr val="C0C0C0"/>
                  </a:outerShdw>
                </a:effectLst>
                <a:cs typeface="Arial"/>
              </a:rPr>
              <a:t>Preparadores profissionais aumentam seu preço</a:t>
            </a:r>
            <a:endParaRPr lang="pt-BR"/>
          </a:p>
        </p:txBody>
      </p:sp>
      <p:grpSp>
        <p:nvGrpSpPr>
          <p:cNvPr id="197637" name="Group 11">
            <a:extLst>
              <a:ext uri="{FF2B5EF4-FFF2-40B4-BE49-F238E27FC236}">
                <a16:creationId xmlns:a16="http://schemas.microsoft.com/office/drawing/2014/main" id="{96B0999E-8394-8FE6-01FF-4BF4A72F2D61}"/>
              </a:ext>
            </a:extLst>
          </p:cNvPr>
          <p:cNvGrpSpPr>
            <a:grpSpLocks/>
          </p:cNvGrpSpPr>
          <p:nvPr/>
        </p:nvGrpSpPr>
        <p:grpSpPr bwMode="auto">
          <a:xfrm>
            <a:off x="593725" y="290513"/>
            <a:ext cx="8210550" cy="1049337"/>
            <a:chOff x="374" y="183"/>
            <a:chExt cx="5000" cy="661"/>
          </a:xfrm>
        </p:grpSpPr>
        <p:sp>
          <p:nvSpPr>
            <p:cNvPr id="197638" name="Line 9">
              <a:extLst>
                <a:ext uri="{FF2B5EF4-FFF2-40B4-BE49-F238E27FC236}">
                  <a16:creationId xmlns:a16="http://schemas.microsoft.com/office/drawing/2014/main" id="{93910BD7-1A71-0C92-1322-FA1091A5E1E3}"/>
                </a:ext>
              </a:extLst>
            </p:cNvPr>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7639" name="Line 10">
              <a:extLst>
                <a:ext uri="{FF2B5EF4-FFF2-40B4-BE49-F238E27FC236}">
                  <a16:creationId xmlns:a16="http://schemas.microsoft.com/office/drawing/2014/main" id="{97D92492-F00B-D8C2-9D52-76095A238CE8}"/>
                </a:ext>
              </a:extLst>
            </p:cNvPr>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7640" name="Rectangle 8">
            <a:extLst>
              <a:ext uri="{FF2B5EF4-FFF2-40B4-BE49-F238E27FC236}">
                <a16:creationId xmlns:a16="http://schemas.microsoft.com/office/drawing/2014/main" id="{0B2B2E5E-BAE8-B9C4-D42D-C7B276E8EDBD}"/>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C3E8C4B-51A1-4313-A31A-3879CC21C430}" type="slidenum">
              <a:rPr lang="en-US" altLang="pt-BR" sz="1700">
                <a:solidFill>
                  <a:srgbClr val="777777"/>
                </a:solidFill>
                <a:latin typeface="Tahoma" panose="020B0604030504040204" pitchFamily="34" charset="0"/>
              </a:rPr>
              <a:pPr algn="r"/>
              <a:t>36</a:t>
            </a:fld>
            <a:endParaRPr lang="en-US" altLang="pt-BR" sz="1700">
              <a:solidFill>
                <a:srgbClr val="777777"/>
              </a:solidFill>
              <a:latin typeface="Tahoma" panose="020B0604030504040204" pitchFamily="34" charset="0"/>
            </a:endParaRPr>
          </a:p>
        </p:txBody>
      </p:sp>
      <p:sp>
        <p:nvSpPr>
          <p:cNvPr id="269321" name="Text Box 9">
            <a:extLst>
              <a:ext uri="{FF2B5EF4-FFF2-40B4-BE49-F238E27FC236}">
                <a16:creationId xmlns:a16="http://schemas.microsoft.com/office/drawing/2014/main" id="{FA949008-06E1-969D-06D5-FA93AA779E75}"/>
              </a:ext>
            </a:extLst>
          </p:cNvPr>
          <p:cNvSpPr txBox="1">
            <a:spLocks noChangeArrowheads="1"/>
          </p:cNvSpPr>
          <p:nvPr/>
        </p:nvSpPr>
        <p:spPr bwMode="auto">
          <a:xfrm>
            <a:off x="5226050" y="1984375"/>
            <a:ext cx="2962275" cy="2558457"/>
          </a:xfrm>
          <a:prstGeom prst="rect">
            <a:avLst/>
          </a:prstGeom>
          <a:solidFill>
            <a:schemeClr val="bg1"/>
          </a:solidFill>
          <a:ln w="9525">
            <a:noFill/>
            <a:miter lim="800000"/>
            <a:headEnd/>
            <a:tailEnd/>
          </a:ln>
          <a:effectLst>
            <a:outerShdw dist="71842" dir="2700000" algn="ctr" rotWithShape="0">
              <a:schemeClr val="bg2"/>
            </a:outerShdw>
          </a:effectLst>
        </p:spPr>
        <p:txBody>
          <a:bodyPr lIns="91440" tIns="45720" rIns="91440" bIns="45720" anchor="t"/>
          <a:lstStyle/>
          <a:p>
            <a:pPr>
              <a:lnSpc>
                <a:spcPct val="105000"/>
              </a:lnSpc>
              <a:spcBef>
                <a:spcPct val="30000"/>
              </a:spcBef>
              <a:defRPr/>
            </a:pPr>
            <a:r>
              <a:rPr lang="pt" sz="2600">
                <a:latin typeface="Arial"/>
                <a:cs typeface="Arial"/>
              </a:rPr>
              <a:t>Isso desloca a curva de </a:t>
            </a:r>
            <a:r>
              <a:rPr lang="pt" sz="2600" u="sng">
                <a:latin typeface="Arial"/>
                <a:cs typeface="Arial"/>
              </a:rPr>
              <a:t>demanda </a:t>
            </a:r>
            <a:r>
              <a:rPr lang="pt" sz="2600">
                <a:latin typeface="Arial"/>
                <a:cs typeface="Arial"/>
              </a:rPr>
              <a:t>por software de preparação de impostos, não a curva de oferta.</a:t>
            </a:r>
            <a:endParaRPr lang="pt-BR"/>
          </a:p>
        </p:txBody>
      </p:sp>
      <p:grpSp>
        <p:nvGrpSpPr>
          <p:cNvPr id="197643" name="Group 10">
            <a:extLst>
              <a:ext uri="{FF2B5EF4-FFF2-40B4-BE49-F238E27FC236}">
                <a16:creationId xmlns:a16="http://schemas.microsoft.com/office/drawing/2014/main" id="{64671FF8-7461-0EF5-E418-D493F389D5E6}"/>
              </a:ext>
            </a:extLst>
          </p:cNvPr>
          <p:cNvGrpSpPr>
            <a:grpSpLocks/>
          </p:cNvGrpSpPr>
          <p:nvPr/>
        </p:nvGrpSpPr>
        <p:grpSpPr bwMode="auto">
          <a:xfrm>
            <a:off x="398463" y="1524000"/>
            <a:ext cx="6364287" cy="4419600"/>
            <a:chOff x="111" y="960"/>
            <a:chExt cx="4009" cy="2784"/>
          </a:xfrm>
        </p:grpSpPr>
        <p:grpSp>
          <p:nvGrpSpPr>
            <p:cNvPr id="197644" name="Group 11">
              <a:extLst>
                <a:ext uri="{FF2B5EF4-FFF2-40B4-BE49-F238E27FC236}">
                  <a16:creationId xmlns:a16="http://schemas.microsoft.com/office/drawing/2014/main" id="{6CB617A0-B976-BDB4-21B3-ABA6C85F15C3}"/>
                </a:ext>
              </a:extLst>
            </p:cNvPr>
            <p:cNvGrpSpPr>
              <a:grpSpLocks/>
            </p:cNvGrpSpPr>
            <p:nvPr/>
          </p:nvGrpSpPr>
          <p:grpSpPr bwMode="auto">
            <a:xfrm>
              <a:off x="1023" y="1097"/>
              <a:ext cx="2970" cy="2378"/>
              <a:chOff x="2602" y="1083"/>
              <a:chExt cx="3055" cy="2115"/>
            </a:xfrm>
          </p:grpSpPr>
          <p:sp>
            <p:nvSpPr>
              <p:cNvPr id="197645" name="Line 12">
                <a:extLst>
                  <a:ext uri="{FF2B5EF4-FFF2-40B4-BE49-F238E27FC236}">
                    <a16:creationId xmlns:a16="http://schemas.microsoft.com/office/drawing/2014/main" id="{86BFB85C-C094-F595-A6BB-559B4A4D16AC}"/>
                  </a:ext>
                </a:extLst>
              </p:cNvPr>
              <p:cNvSpPr>
                <a:spLocks noChangeShapeType="1"/>
              </p:cNvSpPr>
              <p:nvPr/>
            </p:nvSpPr>
            <p:spPr bwMode="auto">
              <a:xfrm>
                <a:off x="2603" y="1083"/>
                <a:ext cx="0" cy="2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7646" name="Line 13">
                <a:extLst>
                  <a:ext uri="{FF2B5EF4-FFF2-40B4-BE49-F238E27FC236}">
                    <a16:creationId xmlns:a16="http://schemas.microsoft.com/office/drawing/2014/main" id="{5E750C83-7742-8583-C2F9-8ACC373ADB6A}"/>
                  </a:ext>
                </a:extLst>
              </p:cNvPr>
              <p:cNvSpPr>
                <a:spLocks noChangeShapeType="1"/>
              </p:cNvSpPr>
              <p:nvPr/>
            </p:nvSpPr>
            <p:spPr bwMode="auto">
              <a:xfrm>
                <a:off x="2602" y="3197"/>
                <a:ext cx="30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97647" name="Text Box 14">
              <a:extLst>
                <a:ext uri="{FF2B5EF4-FFF2-40B4-BE49-F238E27FC236}">
                  <a16:creationId xmlns:a16="http://schemas.microsoft.com/office/drawing/2014/main" id="{71F2A820-120E-ADB3-58BA-6ACCBD2EF535}"/>
                </a:ext>
              </a:extLst>
            </p:cNvPr>
            <p:cNvSpPr txBox="1">
              <a:spLocks noChangeArrowheads="1"/>
            </p:cNvSpPr>
            <p:nvPr/>
          </p:nvSpPr>
          <p:spPr bwMode="auto">
            <a:xfrm>
              <a:off x="111" y="960"/>
              <a:ext cx="88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P</a:t>
              </a:r>
              <a:endParaRPr lang="en-US" altLang="pt-BR" sz="2200">
                <a:cs typeface="Arial" panose="020B0604020202020204" pitchFamily="34" charset="0"/>
              </a:endParaRPr>
            </a:p>
          </p:txBody>
        </p:sp>
        <p:sp>
          <p:nvSpPr>
            <p:cNvPr id="197648" name="Text Box 15">
              <a:extLst>
                <a:ext uri="{FF2B5EF4-FFF2-40B4-BE49-F238E27FC236}">
                  <a16:creationId xmlns:a16="http://schemas.microsoft.com/office/drawing/2014/main" id="{4564DA1E-BBA3-59E7-A96E-AEEC62E61729}"/>
                </a:ext>
              </a:extLst>
            </p:cNvPr>
            <p:cNvSpPr txBox="1">
              <a:spLocks noChangeArrowheads="1"/>
            </p:cNvSpPr>
            <p:nvPr/>
          </p:nvSpPr>
          <p:spPr bwMode="auto">
            <a:xfrm>
              <a:off x="2728" y="3473"/>
              <a:ext cx="139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200">
                  <a:latin typeface="Arial"/>
                  <a:cs typeface="Arial"/>
                </a:rPr>
                <a:t>Q</a:t>
              </a:r>
              <a:endParaRPr lang="pt-BR"/>
            </a:p>
          </p:txBody>
        </p:sp>
        <p:sp>
          <p:nvSpPr>
            <p:cNvPr id="197649" name="Line 16">
              <a:extLst>
                <a:ext uri="{FF2B5EF4-FFF2-40B4-BE49-F238E27FC236}">
                  <a16:creationId xmlns:a16="http://schemas.microsoft.com/office/drawing/2014/main" id="{8F18F13A-63B3-81EA-55C7-E6CC24CFD23A}"/>
                </a:ext>
              </a:extLst>
            </p:cNvPr>
            <p:cNvSpPr>
              <a:spLocks noChangeShapeType="1"/>
            </p:cNvSpPr>
            <p:nvPr/>
          </p:nvSpPr>
          <p:spPr bwMode="auto">
            <a:xfrm rot="4500000">
              <a:off x="1081" y="1553"/>
              <a:ext cx="1412" cy="175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97650" name="Text Box 17">
              <a:extLst>
                <a:ext uri="{FF2B5EF4-FFF2-40B4-BE49-F238E27FC236}">
                  <a16:creationId xmlns:a16="http://schemas.microsoft.com/office/drawing/2014/main" id="{167CE72F-A650-0EFC-E573-45AD82E006C8}"/>
                </a:ext>
              </a:extLst>
            </p:cNvPr>
            <p:cNvSpPr txBox="1">
              <a:spLocks noChangeArrowheads="1"/>
            </p:cNvSpPr>
            <p:nvPr/>
          </p:nvSpPr>
          <p:spPr bwMode="auto">
            <a:xfrm>
              <a:off x="2315" y="1266"/>
              <a:ext cx="32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200" b="1" i="1">
                  <a:latin typeface="Tahoma" panose="020B0604030504040204" pitchFamily="34" charset="0"/>
                  <a:cs typeface="Arial" panose="020B0604020202020204" pitchFamily="34" charset="0"/>
                </a:rPr>
                <a:t>S</a:t>
              </a:r>
              <a:r>
                <a:rPr lang="en-US" altLang="pt-BR" sz="2200" b="1" baseline="-25000">
                  <a:latin typeface="Tahoma" panose="020B0604030504040204" pitchFamily="34" charset="0"/>
                  <a:cs typeface="Arial" panose="020B0604020202020204" pitchFamily="34" charset="0"/>
                </a:rPr>
                <a:t>1</a:t>
              </a: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9321"/>
                                        </p:tgtEl>
                                        <p:attrNameLst>
                                          <p:attrName>style.visibility</p:attrName>
                                        </p:attrNameLst>
                                      </p:cBhvr>
                                      <p:to>
                                        <p:strVal val="visible"/>
                                      </p:to>
                                    </p:set>
                                    <p:animEffect transition="in" filter="dissolve">
                                      <p:cBhvr>
                                        <p:cTn id="7" dur="500"/>
                                        <p:tgtEl>
                                          <p:spTgt spid="269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Rodapé 1">
            <a:extLst>
              <a:ext uri="{FF2B5EF4-FFF2-40B4-BE49-F238E27FC236}">
                <a16:creationId xmlns:a16="http://schemas.microsoft.com/office/drawing/2014/main" id="{140A27B5-8FF3-C1EB-E0A1-3DFD8BADA0AA}"/>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21" name="Espaço Reservado para Número de Slide 2">
            <a:extLst>
              <a:ext uri="{FF2B5EF4-FFF2-40B4-BE49-F238E27FC236}">
                <a16:creationId xmlns:a16="http://schemas.microsoft.com/office/drawing/2014/main" id="{1CBFE90F-64A5-D992-A346-ABDE4F6D5B1C}"/>
              </a:ext>
            </a:extLst>
          </p:cNvPr>
          <p:cNvSpPr>
            <a:spLocks noGrp="1"/>
          </p:cNvSpPr>
          <p:nvPr>
            <p:ph type="sldNum" sz="quarter" idx="11"/>
          </p:nvPr>
        </p:nvSpPr>
        <p:spPr/>
        <p:txBody>
          <a:bodyPr/>
          <a:lstStyle/>
          <a:p>
            <a:fld id="{3D1EDC53-1CBA-41AE-873B-42E9494B4624}" type="slidenum">
              <a:rPr lang="en-US" altLang="pt-BR"/>
              <a:pPr/>
              <a:t>37</a:t>
            </a:fld>
            <a:endParaRPr lang="en-US" altLang="pt-BR"/>
          </a:p>
        </p:txBody>
      </p:sp>
      <p:grpSp>
        <p:nvGrpSpPr>
          <p:cNvPr id="117762" name="Group 2">
            <a:extLst>
              <a:ext uri="{FF2B5EF4-FFF2-40B4-BE49-F238E27FC236}">
                <a16:creationId xmlns:a16="http://schemas.microsoft.com/office/drawing/2014/main" id="{CA227A39-6C0F-3CC6-60D8-2A4F22E6FFE1}"/>
              </a:ext>
            </a:extLst>
          </p:cNvPr>
          <p:cNvGrpSpPr>
            <a:grpSpLocks/>
          </p:cNvGrpSpPr>
          <p:nvPr/>
        </p:nvGrpSpPr>
        <p:grpSpPr bwMode="auto">
          <a:xfrm>
            <a:off x="277813" y="1444625"/>
            <a:ext cx="5513387" cy="4886325"/>
            <a:chOff x="175" y="910"/>
            <a:chExt cx="3473" cy="3078"/>
          </a:xfrm>
        </p:grpSpPr>
        <p:graphicFrame>
          <p:nvGraphicFramePr>
            <p:cNvPr id="117763" name="Object 3">
              <a:extLst>
                <a:ext uri="{FF2B5EF4-FFF2-40B4-BE49-F238E27FC236}">
                  <a16:creationId xmlns:a16="http://schemas.microsoft.com/office/drawing/2014/main" id="{725F62FC-E53E-FF16-E356-E65D29AEC604}"/>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4689" name="Chart" r:id="rId4" imgW="5800649" imgH="5181600" progId="Excel.Chart.8">
                    <p:embed/>
                  </p:oleObj>
                </mc:Choice>
                <mc:Fallback>
                  <p:oleObj name="Chart" r:id="rId4" imgW="5800649" imgH="5181600" progId="Excel.Chart.8">
                    <p:embed/>
                    <p:pic>
                      <p:nvPicPr>
                        <p:cNvPr id="117763" name="Object 3">
                          <a:extLst>
                            <a:ext uri="{FF2B5EF4-FFF2-40B4-BE49-F238E27FC236}">
                              <a16:creationId xmlns:a16="http://schemas.microsoft.com/office/drawing/2014/main" id="{725F62FC-E53E-FF16-E356-E65D29AEC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4" name="Text Box 4">
              <a:extLst>
                <a:ext uri="{FF2B5EF4-FFF2-40B4-BE49-F238E27FC236}">
                  <a16:creationId xmlns:a16="http://schemas.microsoft.com/office/drawing/2014/main" id="{724E1E05-C761-7350-3FCA-5EDA0E8A042C}"/>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17765" name="Text Box 5">
              <a:extLst>
                <a:ext uri="{FF2B5EF4-FFF2-40B4-BE49-F238E27FC236}">
                  <a16:creationId xmlns:a16="http://schemas.microsoft.com/office/drawing/2014/main" id="{84DEACD0-5DEB-AD9C-EDBB-33A94CD2A65B}"/>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sp>
        <p:nvSpPr>
          <p:cNvPr id="117766" name="Rectangle 6">
            <a:extLst>
              <a:ext uri="{FF2B5EF4-FFF2-40B4-BE49-F238E27FC236}">
                <a16:creationId xmlns:a16="http://schemas.microsoft.com/office/drawing/2014/main" id="{02EF80DE-FEB1-6E7F-4386-37F2DE096B50}"/>
              </a:ext>
            </a:extLst>
          </p:cNvPr>
          <p:cNvSpPr>
            <a:spLocks noGrp="1" noChangeArrowheads="1"/>
          </p:cNvSpPr>
          <p:nvPr>
            <p:ph type="title" idx="4294967295"/>
          </p:nvPr>
        </p:nvSpPr>
        <p:spPr>
          <a:xfrm>
            <a:off x="457200" y="223838"/>
            <a:ext cx="8229600" cy="633412"/>
          </a:xfrm>
        </p:spPr>
        <p:txBody>
          <a:bodyPr/>
          <a:lstStyle/>
          <a:p>
            <a:r>
              <a:rPr lang="en-US" altLang="pt-BR" sz="3600"/>
              <a:t>Oferta e </a:t>
            </a:r>
            <a:r>
              <a:rPr lang="en-US" altLang="pt-BR" sz="3600" err="1"/>
              <a:t>Demanda</a:t>
            </a:r>
            <a:r>
              <a:rPr lang="en-US" altLang="pt-BR" sz="3600"/>
              <a:t> juntas</a:t>
            </a:r>
            <a:endParaRPr lang="pt-BR"/>
          </a:p>
        </p:txBody>
      </p:sp>
      <p:grpSp>
        <p:nvGrpSpPr>
          <p:cNvPr id="117767" name="Group 7">
            <a:extLst>
              <a:ext uri="{FF2B5EF4-FFF2-40B4-BE49-F238E27FC236}">
                <a16:creationId xmlns:a16="http://schemas.microsoft.com/office/drawing/2014/main" id="{B959C29F-CB3A-444B-B4F1-5C5343E6AC27}"/>
              </a:ext>
            </a:extLst>
          </p:cNvPr>
          <p:cNvGrpSpPr>
            <a:grpSpLocks/>
          </p:cNvGrpSpPr>
          <p:nvPr/>
        </p:nvGrpSpPr>
        <p:grpSpPr bwMode="auto">
          <a:xfrm>
            <a:off x="1808163" y="1946275"/>
            <a:ext cx="2101850" cy="3660775"/>
            <a:chOff x="1139" y="1226"/>
            <a:chExt cx="1324" cy="2306"/>
          </a:xfrm>
        </p:grpSpPr>
        <p:sp>
          <p:nvSpPr>
            <p:cNvPr id="117768" name="Line 8">
              <a:extLst>
                <a:ext uri="{FF2B5EF4-FFF2-40B4-BE49-F238E27FC236}">
                  <a16:creationId xmlns:a16="http://schemas.microsoft.com/office/drawing/2014/main" id="{167E8A7D-DFA6-32DC-A08C-714BEFF68402}"/>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7769" name="Text Box 9">
              <a:extLst>
                <a:ext uri="{FF2B5EF4-FFF2-40B4-BE49-F238E27FC236}">
                  <a16:creationId xmlns:a16="http://schemas.microsoft.com/office/drawing/2014/main" id="{EBBAC2C9-0535-DC89-6388-DF106A3F6E50}"/>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17770" name="Group 10">
            <a:extLst>
              <a:ext uri="{FF2B5EF4-FFF2-40B4-BE49-F238E27FC236}">
                <a16:creationId xmlns:a16="http://schemas.microsoft.com/office/drawing/2014/main" id="{494B11D3-0216-6E1B-1BF6-7A7B07A0161D}"/>
              </a:ext>
            </a:extLst>
          </p:cNvPr>
          <p:cNvGrpSpPr>
            <a:grpSpLocks/>
          </p:cNvGrpSpPr>
          <p:nvPr/>
        </p:nvGrpSpPr>
        <p:grpSpPr bwMode="auto">
          <a:xfrm>
            <a:off x="1327150" y="1944688"/>
            <a:ext cx="3367088" cy="3665537"/>
            <a:chOff x="836" y="1225"/>
            <a:chExt cx="2121" cy="2309"/>
          </a:xfrm>
        </p:grpSpPr>
        <p:sp>
          <p:nvSpPr>
            <p:cNvPr id="117771" name="Line 11">
              <a:extLst>
                <a:ext uri="{FF2B5EF4-FFF2-40B4-BE49-F238E27FC236}">
                  <a16:creationId xmlns:a16="http://schemas.microsoft.com/office/drawing/2014/main" id="{64875A07-8DC9-A898-EE15-D4DD87E805F2}"/>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7772" name="Text Box 12">
              <a:extLst>
                <a:ext uri="{FF2B5EF4-FFF2-40B4-BE49-F238E27FC236}">
                  <a16:creationId xmlns:a16="http://schemas.microsoft.com/office/drawing/2014/main" id="{58FA084B-86B2-9825-9AD7-60D43E7CBAE0}"/>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12653" name="Text Box 13">
            <a:extLst>
              <a:ext uri="{FF2B5EF4-FFF2-40B4-BE49-F238E27FC236}">
                <a16:creationId xmlns:a16="http://schemas.microsoft.com/office/drawing/2014/main" id="{1D355CB3-0FEE-FD84-E477-2356AE9EAA31}"/>
              </a:ext>
            </a:extLst>
          </p:cNvPr>
          <p:cNvSpPr txBox="1">
            <a:spLocks noChangeArrowheads="1"/>
          </p:cNvSpPr>
          <p:nvPr/>
        </p:nvSpPr>
        <p:spPr bwMode="auto">
          <a:xfrm>
            <a:off x="5295900" y="1754188"/>
            <a:ext cx="3151877" cy="267970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50000"/>
              </a:spcBef>
            </a:pPr>
            <a:r>
              <a:rPr lang="en-US" altLang="pt-BR" sz="2700" b="1">
                <a:solidFill>
                  <a:srgbClr val="CC0000"/>
                </a:solidFill>
                <a:latin typeface="Arial"/>
                <a:cs typeface="Arial"/>
              </a:rPr>
              <a:t>Equilibrium</a:t>
            </a:r>
            <a:r>
              <a:rPr lang="en-US" altLang="pt-BR" sz="2700">
                <a:latin typeface="Arial"/>
                <a:cs typeface="Arial"/>
              </a:rPr>
              <a:t>: </a:t>
            </a:r>
            <a:r>
              <a:rPr lang="pt" sz="2700" b="1">
                <a:latin typeface="Arial"/>
                <a:cs typeface="Arial"/>
              </a:rPr>
              <a:t>P</a:t>
            </a:r>
            <a:r>
              <a:rPr lang="pt" sz="2700">
                <a:latin typeface="Arial"/>
                <a:cs typeface="Arial"/>
              </a:rPr>
              <a:t> atingiu o nível em que a quantidade fornecida é igual à quantidade demandada</a:t>
            </a:r>
            <a:endParaRPr lang="pt-BR"/>
          </a:p>
        </p:txBody>
      </p:sp>
      <p:grpSp>
        <p:nvGrpSpPr>
          <p:cNvPr id="5" name="Group 14">
            <a:extLst>
              <a:ext uri="{FF2B5EF4-FFF2-40B4-BE49-F238E27FC236}">
                <a16:creationId xmlns:a16="http://schemas.microsoft.com/office/drawing/2014/main" id="{694CD933-BA1B-D87C-81E5-225B970C2103}"/>
              </a:ext>
            </a:extLst>
          </p:cNvPr>
          <p:cNvGrpSpPr>
            <a:grpSpLocks/>
          </p:cNvGrpSpPr>
          <p:nvPr/>
        </p:nvGrpSpPr>
        <p:grpSpPr bwMode="auto">
          <a:xfrm>
            <a:off x="1319213" y="3833813"/>
            <a:ext cx="1676400" cy="1781175"/>
            <a:chOff x="831" y="2415"/>
            <a:chExt cx="1056" cy="1122"/>
          </a:xfrm>
        </p:grpSpPr>
        <p:grpSp>
          <p:nvGrpSpPr>
            <p:cNvPr id="117775" name="Group 15">
              <a:extLst>
                <a:ext uri="{FF2B5EF4-FFF2-40B4-BE49-F238E27FC236}">
                  <a16:creationId xmlns:a16="http://schemas.microsoft.com/office/drawing/2014/main" id="{BD681A95-0C70-BE78-0C4D-2AF46E437A43}"/>
                </a:ext>
              </a:extLst>
            </p:cNvPr>
            <p:cNvGrpSpPr>
              <a:grpSpLocks/>
            </p:cNvGrpSpPr>
            <p:nvPr/>
          </p:nvGrpSpPr>
          <p:grpSpPr bwMode="auto">
            <a:xfrm>
              <a:off x="831" y="2461"/>
              <a:ext cx="1013" cy="1076"/>
              <a:chOff x="357" y="2450"/>
              <a:chExt cx="795" cy="646"/>
            </a:xfrm>
          </p:grpSpPr>
          <p:sp>
            <p:nvSpPr>
              <p:cNvPr id="117776" name="Line 16">
                <a:extLst>
                  <a:ext uri="{FF2B5EF4-FFF2-40B4-BE49-F238E27FC236}">
                    <a16:creationId xmlns:a16="http://schemas.microsoft.com/office/drawing/2014/main" id="{9FD375FE-22F5-56F7-2409-18C9F3441589}"/>
                  </a:ext>
                </a:extLst>
              </p:cNvPr>
              <p:cNvSpPr>
                <a:spLocks noChangeShapeType="1"/>
              </p:cNvSpPr>
              <p:nvPr/>
            </p:nvSpPr>
            <p:spPr bwMode="auto">
              <a:xfrm>
                <a:off x="357" y="2450"/>
                <a:ext cx="795" cy="0"/>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7777" name="Line 17">
                <a:extLst>
                  <a:ext uri="{FF2B5EF4-FFF2-40B4-BE49-F238E27FC236}">
                    <a16:creationId xmlns:a16="http://schemas.microsoft.com/office/drawing/2014/main" id="{1A444D60-B8D8-786F-D4A2-3B4C96083224}"/>
                  </a:ext>
                </a:extLst>
              </p:cNvPr>
              <p:cNvSpPr>
                <a:spLocks noChangeShapeType="1"/>
              </p:cNvSpPr>
              <p:nvPr/>
            </p:nvSpPr>
            <p:spPr bwMode="auto">
              <a:xfrm>
                <a:off x="1152" y="2451"/>
                <a:ext cx="0" cy="645"/>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17778" name="Oval 18">
              <a:extLst>
                <a:ext uri="{FF2B5EF4-FFF2-40B4-BE49-F238E27FC236}">
                  <a16:creationId xmlns:a16="http://schemas.microsoft.com/office/drawing/2014/main" id="{C5411AB0-65C8-D026-ADEC-E90BBB681E3F}"/>
                </a:ext>
              </a:extLst>
            </p:cNvPr>
            <p:cNvSpPr>
              <a:spLocks noChangeArrowheads="1"/>
            </p:cNvSpPr>
            <p:nvPr/>
          </p:nvSpPr>
          <p:spPr bwMode="auto">
            <a:xfrm>
              <a:off x="1799" y="241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7779" name="FlagCount" hidden="1">
            <a:hlinkClick r:id="rId6" action="ppaction://hlinkfile"/>
            <a:extLst>
              <a:ext uri="{FF2B5EF4-FFF2-40B4-BE49-F238E27FC236}">
                <a16:creationId xmlns:a16="http://schemas.microsoft.com/office/drawing/2014/main" id="{95DB16C3-DC59-AD34-0913-C2E3A7C06BE9}"/>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dissolve">
                                      <p:cBhvr>
                                        <p:cTn id="7" dur="500"/>
                                        <p:tgtEl>
                                          <p:spTgt spid="112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Rodapé 1">
            <a:extLst>
              <a:ext uri="{FF2B5EF4-FFF2-40B4-BE49-F238E27FC236}">
                <a16:creationId xmlns:a16="http://schemas.microsoft.com/office/drawing/2014/main" id="{4E39145D-AB82-2EE4-5DF2-4B07CC08F64E}"/>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25" name="Espaço Reservado para Número de Slide 2">
            <a:extLst>
              <a:ext uri="{FF2B5EF4-FFF2-40B4-BE49-F238E27FC236}">
                <a16:creationId xmlns:a16="http://schemas.microsoft.com/office/drawing/2014/main" id="{F65DBF91-983E-91BB-B6A1-887DC5EB2EC4}"/>
              </a:ext>
            </a:extLst>
          </p:cNvPr>
          <p:cNvSpPr>
            <a:spLocks noGrp="1"/>
          </p:cNvSpPr>
          <p:nvPr>
            <p:ph type="sldNum" sz="quarter" idx="11"/>
          </p:nvPr>
        </p:nvSpPr>
        <p:spPr/>
        <p:txBody>
          <a:bodyPr/>
          <a:lstStyle/>
          <a:p>
            <a:fld id="{8952F686-D857-45CB-8DFC-DB964BFC395D}" type="slidenum">
              <a:rPr lang="en-US" altLang="pt-BR"/>
              <a:pPr/>
              <a:t>38</a:t>
            </a:fld>
            <a:endParaRPr lang="en-US" altLang="pt-BR"/>
          </a:p>
        </p:txBody>
      </p:sp>
      <p:grpSp>
        <p:nvGrpSpPr>
          <p:cNvPr id="119810" name="Group 2">
            <a:extLst>
              <a:ext uri="{FF2B5EF4-FFF2-40B4-BE49-F238E27FC236}">
                <a16:creationId xmlns:a16="http://schemas.microsoft.com/office/drawing/2014/main" id="{C4B73B98-57D1-6EBD-A5A1-DA25FBD3C1EF}"/>
              </a:ext>
            </a:extLst>
          </p:cNvPr>
          <p:cNvGrpSpPr>
            <a:grpSpLocks/>
          </p:cNvGrpSpPr>
          <p:nvPr/>
        </p:nvGrpSpPr>
        <p:grpSpPr bwMode="auto">
          <a:xfrm>
            <a:off x="1808163" y="1946275"/>
            <a:ext cx="2101850" cy="3660775"/>
            <a:chOff x="1139" y="1226"/>
            <a:chExt cx="1324" cy="2306"/>
          </a:xfrm>
        </p:grpSpPr>
        <p:sp>
          <p:nvSpPr>
            <p:cNvPr id="119811" name="Line 3">
              <a:extLst>
                <a:ext uri="{FF2B5EF4-FFF2-40B4-BE49-F238E27FC236}">
                  <a16:creationId xmlns:a16="http://schemas.microsoft.com/office/drawing/2014/main" id="{72D1AF7E-D6D3-1B81-4BE4-8583B9591DD2}"/>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12" name="Text Box 4">
              <a:extLst>
                <a:ext uri="{FF2B5EF4-FFF2-40B4-BE49-F238E27FC236}">
                  <a16:creationId xmlns:a16="http://schemas.microsoft.com/office/drawing/2014/main" id="{15624C45-29F9-E0A5-BB84-2B6E3D6B6A37}"/>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19813" name="Group 5">
            <a:extLst>
              <a:ext uri="{FF2B5EF4-FFF2-40B4-BE49-F238E27FC236}">
                <a16:creationId xmlns:a16="http://schemas.microsoft.com/office/drawing/2014/main" id="{89B46881-88C5-6ECA-06B1-03F5A0BB70C6}"/>
              </a:ext>
            </a:extLst>
          </p:cNvPr>
          <p:cNvGrpSpPr>
            <a:grpSpLocks/>
          </p:cNvGrpSpPr>
          <p:nvPr/>
        </p:nvGrpSpPr>
        <p:grpSpPr bwMode="auto">
          <a:xfrm>
            <a:off x="1327150" y="1944688"/>
            <a:ext cx="3367088" cy="3665537"/>
            <a:chOff x="836" y="1225"/>
            <a:chExt cx="2121" cy="2309"/>
          </a:xfrm>
        </p:grpSpPr>
        <p:sp>
          <p:nvSpPr>
            <p:cNvPr id="119814" name="Line 6">
              <a:extLst>
                <a:ext uri="{FF2B5EF4-FFF2-40B4-BE49-F238E27FC236}">
                  <a16:creationId xmlns:a16="http://schemas.microsoft.com/office/drawing/2014/main" id="{7ED33193-4D7A-2891-FC1B-9CA05BF407DE}"/>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15" name="Text Box 7">
              <a:extLst>
                <a:ext uri="{FF2B5EF4-FFF2-40B4-BE49-F238E27FC236}">
                  <a16:creationId xmlns:a16="http://schemas.microsoft.com/office/drawing/2014/main" id="{6E9BFA67-DFF0-7A86-8D94-31E5E5C9022F}"/>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grpSp>
        <p:nvGrpSpPr>
          <p:cNvPr id="119816" name="Group 8">
            <a:extLst>
              <a:ext uri="{FF2B5EF4-FFF2-40B4-BE49-F238E27FC236}">
                <a16:creationId xmlns:a16="http://schemas.microsoft.com/office/drawing/2014/main" id="{C55FFD90-2297-412E-F38A-65B076285BA1}"/>
              </a:ext>
            </a:extLst>
          </p:cNvPr>
          <p:cNvGrpSpPr>
            <a:grpSpLocks/>
          </p:cNvGrpSpPr>
          <p:nvPr/>
        </p:nvGrpSpPr>
        <p:grpSpPr bwMode="auto">
          <a:xfrm>
            <a:off x="277813" y="1444625"/>
            <a:ext cx="5513387" cy="4886325"/>
            <a:chOff x="175" y="910"/>
            <a:chExt cx="3473" cy="3078"/>
          </a:xfrm>
        </p:grpSpPr>
        <p:graphicFrame>
          <p:nvGraphicFramePr>
            <p:cNvPr id="119817" name="Object 9">
              <a:extLst>
                <a:ext uri="{FF2B5EF4-FFF2-40B4-BE49-F238E27FC236}">
                  <a16:creationId xmlns:a16="http://schemas.microsoft.com/office/drawing/2014/main" id="{441ED915-FA92-C167-9282-A28B668A18E8}"/>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6737" name="Chart" r:id="rId4" imgW="5800649" imgH="5181600" progId="Excel.Chart.8">
                    <p:embed/>
                  </p:oleObj>
                </mc:Choice>
                <mc:Fallback>
                  <p:oleObj name="Chart" r:id="rId4" imgW="5800649" imgH="5181600" progId="Excel.Chart.8">
                    <p:embed/>
                    <p:pic>
                      <p:nvPicPr>
                        <p:cNvPr id="119817" name="Object 9">
                          <a:extLst>
                            <a:ext uri="{FF2B5EF4-FFF2-40B4-BE49-F238E27FC236}">
                              <a16:creationId xmlns:a16="http://schemas.microsoft.com/office/drawing/2014/main" id="{441ED915-FA92-C167-9282-A28B668A18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8" name="Text Box 10">
              <a:extLst>
                <a:ext uri="{FF2B5EF4-FFF2-40B4-BE49-F238E27FC236}">
                  <a16:creationId xmlns:a16="http://schemas.microsoft.com/office/drawing/2014/main" id="{57E5362A-90AC-0FB2-6926-BE3F6A6F6AC4}"/>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19819" name="Text Box 11">
              <a:extLst>
                <a:ext uri="{FF2B5EF4-FFF2-40B4-BE49-F238E27FC236}">
                  <a16:creationId xmlns:a16="http://schemas.microsoft.com/office/drawing/2014/main" id="{DCBEEF79-2DFA-B371-5C52-63FD8A3CF067}"/>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sp>
        <p:nvSpPr>
          <p:cNvPr id="113676" name="Rectangle 12">
            <a:extLst>
              <a:ext uri="{FF2B5EF4-FFF2-40B4-BE49-F238E27FC236}">
                <a16:creationId xmlns:a16="http://schemas.microsoft.com/office/drawing/2014/main" id="{70DD4CE1-14DC-86B5-C3B1-B5830F39A54C}"/>
              </a:ext>
            </a:extLst>
          </p:cNvPr>
          <p:cNvSpPr>
            <a:spLocks noGrp="1" noChangeArrowheads="1"/>
          </p:cNvSpPr>
          <p:nvPr>
            <p:ph type="title" idx="4294967295"/>
          </p:nvPr>
        </p:nvSpPr>
        <p:spPr>
          <a:xfrm>
            <a:off x="569913" y="284163"/>
            <a:ext cx="6103937" cy="622300"/>
          </a:xfrm>
        </p:spPr>
        <p:txBody>
          <a:bodyPr/>
          <a:lstStyle/>
          <a:p>
            <a:pPr algn="l"/>
            <a:r>
              <a:rPr lang="en-US" altLang="pt-BR" sz="3100">
                <a:solidFill>
                  <a:srgbClr val="CC0000"/>
                </a:solidFill>
              </a:rPr>
              <a:t>Preço de equilíbrio:</a:t>
            </a:r>
          </a:p>
        </p:txBody>
      </p:sp>
      <p:graphicFrame>
        <p:nvGraphicFramePr>
          <p:cNvPr id="113677" name="Group 13">
            <a:extLst>
              <a:ext uri="{FF2B5EF4-FFF2-40B4-BE49-F238E27FC236}">
                <a16:creationId xmlns:a16="http://schemas.microsoft.com/office/drawing/2014/main" id="{C0F38BDB-ED35-5663-0006-D24DF2727317}"/>
              </a:ext>
            </a:extLst>
          </p:cNvPr>
          <p:cNvGraphicFramePr>
            <a:graphicFrameLocks noGrp="1"/>
          </p:cNvGraphicFramePr>
          <p:nvPr>
            <p:extLst>
              <p:ext uri="{D42A27DB-BD31-4B8C-83A1-F6EECF244321}">
                <p14:modId xmlns:p14="http://schemas.microsoft.com/office/powerpoint/2010/main" val="2502808142"/>
              </p:ext>
            </p:extLst>
          </p:nvPr>
        </p:nvGraphicFramePr>
        <p:xfrm>
          <a:off x="6173788" y="2070100"/>
          <a:ext cx="2293937" cy="3659189"/>
        </p:xfrm>
        <a:graphic>
          <a:graphicData uri="http://schemas.openxmlformats.org/drawingml/2006/table">
            <a:tbl>
              <a:tblPr/>
              <a:tblGrid>
                <a:gridCol w="701675">
                  <a:extLst>
                    <a:ext uri="{9D8B030D-6E8A-4147-A177-3AD203B41FA5}">
                      <a16:colId xmlns:a16="http://schemas.microsoft.com/office/drawing/2014/main" val="245603631"/>
                    </a:ext>
                  </a:extLst>
                </a:gridCol>
                <a:gridCol w="869950">
                  <a:extLst>
                    <a:ext uri="{9D8B030D-6E8A-4147-A177-3AD203B41FA5}">
                      <a16:colId xmlns:a16="http://schemas.microsoft.com/office/drawing/2014/main" val="3672088312"/>
                    </a:ext>
                  </a:extLst>
                </a:gridCol>
                <a:gridCol w="722312">
                  <a:extLst>
                    <a:ext uri="{9D8B030D-6E8A-4147-A177-3AD203B41FA5}">
                      <a16:colId xmlns:a16="http://schemas.microsoft.com/office/drawing/2014/main" val="1116951061"/>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Q</a:t>
                      </a:r>
                      <a:r>
                        <a:rPr kumimoji="0" lang="en-US" altLang="pt-BR" sz="2400" b="1" i="1" u="none" strike="noStrike" cap="none" normalizeH="0" baseline="30000">
                          <a:ln>
                            <a:noFill/>
                          </a:ln>
                          <a:solidFill>
                            <a:schemeClr val="tx1"/>
                          </a:solidFill>
                          <a:effectLst/>
                          <a:latin typeface="Arial"/>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Q</a:t>
                      </a:r>
                      <a:r>
                        <a:rPr kumimoji="0" lang="en-US" altLang="pt-BR" sz="2400" b="1" i="1" u="none" strike="noStrike" cap="none" normalizeH="0" baseline="30000">
                          <a:ln>
                            <a:noFill/>
                          </a:ln>
                          <a:solidFill>
                            <a:schemeClr val="tx1"/>
                          </a:solidFill>
                          <a:effectLst/>
                          <a:latin typeface="Arial"/>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48541000"/>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769132745"/>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189592055"/>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58743079"/>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12055695"/>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96982749"/>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642068788"/>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extLst>
                  <a:ext uri="{0D108BD9-81ED-4DB2-BD59-A6C34878D82A}">
                    <a16:rowId xmlns:a16="http://schemas.microsoft.com/office/drawing/2014/main" val="2211930663"/>
                  </a:ext>
                </a:extLst>
              </a:tr>
            </a:tbl>
          </a:graphicData>
        </a:graphic>
      </p:graphicFrame>
      <p:sp>
        <p:nvSpPr>
          <p:cNvPr id="113731" name="Text Box 67">
            <a:extLst>
              <a:ext uri="{FF2B5EF4-FFF2-40B4-BE49-F238E27FC236}">
                <a16:creationId xmlns:a16="http://schemas.microsoft.com/office/drawing/2014/main" id="{EC7867D8-D398-F39D-834F-54BE56CB77D4}"/>
              </a:ext>
            </a:extLst>
          </p:cNvPr>
          <p:cNvSpPr txBox="1">
            <a:spLocks noChangeArrowheads="1"/>
          </p:cNvSpPr>
          <p:nvPr/>
        </p:nvSpPr>
        <p:spPr bwMode="auto">
          <a:xfrm>
            <a:off x="1522413" y="754063"/>
            <a:ext cx="6432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 sz="2700">
                <a:latin typeface="Arial"/>
                <a:cs typeface="Arial"/>
              </a:rPr>
              <a:t>o preço que iguala a quantidade ofertada com a quantidade demandada.</a:t>
            </a:r>
            <a:endParaRPr lang="pt-BR"/>
          </a:p>
        </p:txBody>
      </p:sp>
      <p:grpSp>
        <p:nvGrpSpPr>
          <p:cNvPr id="119856" name="Group 68">
            <a:extLst>
              <a:ext uri="{FF2B5EF4-FFF2-40B4-BE49-F238E27FC236}">
                <a16:creationId xmlns:a16="http://schemas.microsoft.com/office/drawing/2014/main" id="{8D97FF28-A408-6427-0BEC-F2E93CBD60E2}"/>
              </a:ext>
            </a:extLst>
          </p:cNvPr>
          <p:cNvGrpSpPr>
            <a:grpSpLocks/>
          </p:cNvGrpSpPr>
          <p:nvPr/>
        </p:nvGrpSpPr>
        <p:grpSpPr bwMode="auto">
          <a:xfrm>
            <a:off x="1319213" y="3833813"/>
            <a:ext cx="1676400" cy="1781175"/>
            <a:chOff x="831" y="2415"/>
            <a:chExt cx="1056" cy="1122"/>
          </a:xfrm>
        </p:grpSpPr>
        <p:grpSp>
          <p:nvGrpSpPr>
            <p:cNvPr id="119857" name="Group 69">
              <a:extLst>
                <a:ext uri="{FF2B5EF4-FFF2-40B4-BE49-F238E27FC236}">
                  <a16:creationId xmlns:a16="http://schemas.microsoft.com/office/drawing/2014/main" id="{7DE89C8A-36CB-FA12-4710-ABDBCE279812}"/>
                </a:ext>
              </a:extLst>
            </p:cNvPr>
            <p:cNvGrpSpPr>
              <a:grpSpLocks/>
            </p:cNvGrpSpPr>
            <p:nvPr/>
          </p:nvGrpSpPr>
          <p:grpSpPr bwMode="auto">
            <a:xfrm>
              <a:off x="831" y="2461"/>
              <a:ext cx="1013" cy="1076"/>
              <a:chOff x="357" y="2450"/>
              <a:chExt cx="795" cy="646"/>
            </a:xfrm>
          </p:grpSpPr>
          <p:sp>
            <p:nvSpPr>
              <p:cNvPr id="119858" name="Line 70">
                <a:extLst>
                  <a:ext uri="{FF2B5EF4-FFF2-40B4-BE49-F238E27FC236}">
                    <a16:creationId xmlns:a16="http://schemas.microsoft.com/office/drawing/2014/main" id="{FC8E224C-E982-2717-EFC0-F05D350232FB}"/>
                  </a:ext>
                </a:extLst>
              </p:cNvPr>
              <p:cNvSpPr>
                <a:spLocks noChangeShapeType="1"/>
              </p:cNvSpPr>
              <p:nvPr/>
            </p:nvSpPr>
            <p:spPr bwMode="auto">
              <a:xfrm>
                <a:off x="357" y="2450"/>
                <a:ext cx="795" cy="0"/>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19859" name="Line 71">
                <a:extLst>
                  <a:ext uri="{FF2B5EF4-FFF2-40B4-BE49-F238E27FC236}">
                    <a16:creationId xmlns:a16="http://schemas.microsoft.com/office/drawing/2014/main" id="{E0B8065E-B85D-D5D4-A9FF-6F0EA31C4B18}"/>
                  </a:ext>
                </a:extLst>
              </p:cNvPr>
              <p:cNvSpPr>
                <a:spLocks noChangeShapeType="1"/>
              </p:cNvSpPr>
              <p:nvPr/>
            </p:nvSpPr>
            <p:spPr bwMode="auto">
              <a:xfrm>
                <a:off x="1152" y="2451"/>
                <a:ext cx="0" cy="645"/>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19860" name="Oval 72">
              <a:extLst>
                <a:ext uri="{FF2B5EF4-FFF2-40B4-BE49-F238E27FC236}">
                  <a16:creationId xmlns:a16="http://schemas.microsoft.com/office/drawing/2014/main" id="{35AECBDA-4A53-D49C-0DB5-40A4FC0B9D72}"/>
                </a:ext>
              </a:extLst>
            </p:cNvPr>
            <p:cNvSpPr>
              <a:spLocks noChangeArrowheads="1"/>
            </p:cNvSpPr>
            <p:nvPr/>
          </p:nvSpPr>
          <p:spPr bwMode="auto">
            <a:xfrm>
              <a:off x="1799" y="241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 name="Group 73">
            <a:extLst>
              <a:ext uri="{FF2B5EF4-FFF2-40B4-BE49-F238E27FC236}">
                <a16:creationId xmlns:a16="http://schemas.microsoft.com/office/drawing/2014/main" id="{6D96AAB7-2CF4-F885-79A3-9C4DF1247489}"/>
              </a:ext>
            </a:extLst>
          </p:cNvPr>
          <p:cNvGrpSpPr>
            <a:grpSpLocks/>
          </p:cNvGrpSpPr>
          <p:nvPr/>
        </p:nvGrpSpPr>
        <p:grpSpPr bwMode="auto">
          <a:xfrm>
            <a:off x="309563" y="3702050"/>
            <a:ext cx="6419850" cy="727075"/>
            <a:chOff x="195" y="2332"/>
            <a:chExt cx="4044" cy="458"/>
          </a:xfrm>
        </p:grpSpPr>
        <p:sp>
          <p:nvSpPr>
            <p:cNvPr id="119862" name="Rectangle 74">
              <a:extLst>
                <a:ext uri="{FF2B5EF4-FFF2-40B4-BE49-F238E27FC236}">
                  <a16:creationId xmlns:a16="http://schemas.microsoft.com/office/drawing/2014/main" id="{AF783BB2-D28A-D4B5-3DEA-C3A4E879C28D}"/>
                </a:ext>
              </a:extLst>
            </p:cNvPr>
            <p:cNvSpPr>
              <a:spLocks noChangeArrowheads="1"/>
            </p:cNvSpPr>
            <p:nvPr/>
          </p:nvSpPr>
          <p:spPr bwMode="auto">
            <a:xfrm>
              <a:off x="195" y="2332"/>
              <a:ext cx="529" cy="24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63" name="Rectangle 75">
              <a:extLst>
                <a:ext uri="{FF2B5EF4-FFF2-40B4-BE49-F238E27FC236}">
                  <a16:creationId xmlns:a16="http://schemas.microsoft.com/office/drawing/2014/main" id="{D2E6433E-7FBE-6E7C-39A1-FA9420A32DC0}"/>
                </a:ext>
              </a:extLst>
            </p:cNvPr>
            <p:cNvSpPr>
              <a:spLocks noChangeArrowheads="1"/>
            </p:cNvSpPr>
            <p:nvPr/>
          </p:nvSpPr>
          <p:spPr bwMode="auto">
            <a:xfrm>
              <a:off x="3979" y="2552"/>
              <a:ext cx="260" cy="2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9864" name="FlagCount" hidden="1">
            <a:hlinkClick r:id="rId6" action="ppaction://hlinkfile"/>
            <a:extLst>
              <a:ext uri="{FF2B5EF4-FFF2-40B4-BE49-F238E27FC236}">
                <a16:creationId xmlns:a16="http://schemas.microsoft.com/office/drawing/2014/main" id="{92002FBE-796E-BB15-ED09-C090F2A90C21}"/>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animEffect transition="in" filter="wipe(left)">
                                      <p:cBhvr>
                                        <p:cTn id="7" dur="500"/>
                                        <p:tgtEl>
                                          <p:spTgt spid="1136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731"/>
                                        </p:tgtEl>
                                        <p:attrNameLst>
                                          <p:attrName>style.visibility</p:attrName>
                                        </p:attrNameLst>
                                      </p:cBhvr>
                                      <p:to>
                                        <p:strVal val="visible"/>
                                      </p:to>
                                    </p:set>
                                    <p:animEffect transition="in" filter="wipe(left)">
                                      <p:cBhvr>
                                        <p:cTn id="10" dur="500"/>
                                        <p:tgtEl>
                                          <p:spTgt spid="1137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p:bldP spid="1137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16BB1CBB-BF98-C818-40DF-FF960C823CF3}"/>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40CBC159-0DC4-BD35-C5D7-2031B86BE116}"/>
              </a:ext>
            </a:extLst>
          </p:cNvPr>
          <p:cNvSpPr>
            <a:spLocks noGrp="1"/>
          </p:cNvSpPr>
          <p:nvPr>
            <p:ph type="sldNum" sz="quarter" idx="11"/>
          </p:nvPr>
        </p:nvSpPr>
        <p:spPr/>
        <p:txBody>
          <a:bodyPr/>
          <a:lstStyle/>
          <a:p>
            <a:fld id="{F5FD4E0A-BDE0-4005-B53C-CA9D9AFE09D6}" type="slidenum">
              <a:rPr lang="en-US" altLang="pt-BR"/>
              <a:pPr/>
              <a:t>3</a:t>
            </a:fld>
            <a:endParaRPr lang="en-US" altLang="pt-BR"/>
          </a:p>
        </p:txBody>
      </p:sp>
      <p:sp>
        <p:nvSpPr>
          <p:cNvPr id="48130" name="Rectangle 2">
            <a:extLst>
              <a:ext uri="{FF2B5EF4-FFF2-40B4-BE49-F238E27FC236}">
                <a16:creationId xmlns:a16="http://schemas.microsoft.com/office/drawing/2014/main" id="{EF975A20-7B38-518A-1AB4-BAA72F4C843A}"/>
              </a:ext>
            </a:extLst>
          </p:cNvPr>
          <p:cNvSpPr>
            <a:spLocks noGrp="1" noChangeArrowheads="1"/>
          </p:cNvSpPr>
          <p:nvPr>
            <p:ph type="title" idx="4294967295"/>
          </p:nvPr>
        </p:nvSpPr>
        <p:spPr/>
        <p:txBody>
          <a:bodyPr/>
          <a:lstStyle/>
          <a:p>
            <a:r>
              <a:rPr lang="en-US" altLang="pt-BR" err="1"/>
              <a:t>Demanda</a:t>
            </a:r>
          </a:p>
        </p:txBody>
      </p:sp>
      <p:sp>
        <p:nvSpPr>
          <p:cNvPr id="48131" name="Rectangle 3">
            <a:extLst>
              <a:ext uri="{FF2B5EF4-FFF2-40B4-BE49-F238E27FC236}">
                <a16:creationId xmlns:a16="http://schemas.microsoft.com/office/drawing/2014/main" id="{05783411-61FA-5CCA-F910-B9675FA7D926}"/>
              </a:ext>
            </a:extLst>
          </p:cNvPr>
          <p:cNvSpPr>
            <a:spLocks noGrp="1" noChangeArrowheads="1"/>
          </p:cNvSpPr>
          <p:nvPr>
            <p:ph type="body" idx="4294967295"/>
          </p:nvPr>
        </p:nvSpPr>
        <p:spPr/>
        <p:txBody>
          <a:bodyPr/>
          <a:lstStyle/>
          <a:p>
            <a:pPr algn="just"/>
            <a:r>
              <a:rPr lang="en-US" altLang="pt-BR"/>
              <a:t>A </a:t>
            </a:r>
            <a:r>
              <a:rPr lang="en-US" altLang="pt-BR" b="1" err="1">
                <a:solidFill>
                  <a:srgbClr val="CC0000"/>
                </a:solidFill>
              </a:rPr>
              <a:t>quantidade</a:t>
            </a:r>
            <a:r>
              <a:rPr lang="en-US" altLang="pt-BR" b="1">
                <a:solidFill>
                  <a:srgbClr val="CC0000"/>
                </a:solidFill>
              </a:rPr>
              <a:t> </a:t>
            </a:r>
            <a:r>
              <a:rPr lang="en-US" altLang="pt-BR" b="1" err="1">
                <a:solidFill>
                  <a:srgbClr val="CC0000"/>
                </a:solidFill>
              </a:rPr>
              <a:t>demandada</a:t>
            </a:r>
            <a:r>
              <a:rPr lang="en-US" altLang="pt-BR"/>
              <a:t> </a:t>
            </a:r>
            <a:r>
              <a:rPr lang="pt">
                <a:ea typeface="+mn-lt"/>
                <a:cs typeface="+mn-lt"/>
              </a:rPr>
              <a:t>de qualquer bem é a quantidade do bem que os compradores desejam e podem comprar. </a:t>
            </a:r>
            <a:endParaRPr lang="en-US" altLang="pt-BR">
              <a:ea typeface="+mn-lt"/>
              <a:cs typeface="+mn-lt"/>
            </a:endParaRPr>
          </a:p>
          <a:p>
            <a:pPr algn="just"/>
            <a:r>
              <a:rPr lang="en-US" altLang="pt-BR" b="1">
                <a:solidFill>
                  <a:srgbClr val="CC0000"/>
                </a:solidFill>
              </a:rPr>
              <a:t>Lei da </a:t>
            </a:r>
            <a:r>
              <a:rPr lang="en-US" altLang="pt-BR" b="1" err="1">
                <a:solidFill>
                  <a:srgbClr val="CC0000"/>
                </a:solidFill>
              </a:rPr>
              <a:t>demanda</a:t>
            </a:r>
            <a:r>
              <a:rPr lang="en-US" altLang="pt-BR"/>
              <a:t>:  </a:t>
            </a:r>
            <a:r>
              <a:rPr lang="pt">
                <a:ea typeface="+mn-lt"/>
                <a:cs typeface="+mn-lt"/>
              </a:rPr>
              <a:t>a alegação de que a quantidade demandada de um bem cai quando o preço do bem aumenta, mantendo o resto constante.</a:t>
            </a:r>
            <a:endParaRPr lang="en-US" altLang="pt-BR">
              <a:cs typeface="Arial"/>
            </a:endParaRPr>
          </a:p>
        </p:txBody>
      </p:sp>
      <p:sp>
        <p:nvSpPr>
          <p:cNvPr id="48132" name="FlagCount" hidden="1">
            <a:hlinkClick r:id="rId3" action="ppaction://hlinkfile"/>
            <a:extLst>
              <a:ext uri="{FF2B5EF4-FFF2-40B4-BE49-F238E27FC236}">
                <a16:creationId xmlns:a16="http://schemas.microsoft.com/office/drawing/2014/main" id="{970E5E86-3640-0BCD-9015-EDD3C55B0D23}"/>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ço Reservado para Rodapé 1">
            <a:extLst>
              <a:ext uri="{FF2B5EF4-FFF2-40B4-BE49-F238E27FC236}">
                <a16:creationId xmlns:a16="http://schemas.microsoft.com/office/drawing/2014/main" id="{AEFD7BDB-A202-5505-A01E-5EB28329F30A}"/>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25" name="Espaço Reservado para Número de Slide 2">
            <a:extLst>
              <a:ext uri="{FF2B5EF4-FFF2-40B4-BE49-F238E27FC236}">
                <a16:creationId xmlns:a16="http://schemas.microsoft.com/office/drawing/2014/main" id="{748D3E66-4F26-93C3-7B1C-820EACFE982B}"/>
              </a:ext>
            </a:extLst>
          </p:cNvPr>
          <p:cNvSpPr>
            <a:spLocks noGrp="1"/>
          </p:cNvSpPr>
          <p:nvPr>
            <p:ph type="sldNum" sz="quarter" idx="11"/>
          </p:nvPr>
        </p:nvSpPr>
        <p:spPr/>
        <p:txBody>
          <a:bodyPr/>
          <a:lstStyle/>
          <a:p>
            <a:fld id="{C977D4EE-E9C5-46FC-8B5C-9C6048ED38D2}" type="slidenum">
              <a:rPr lang="en-US" altLang="pt-BR"/>
              <a:pPr/>
              <a:t>39</a:t>
            </a:fld>
            <a:endParaRPr lang="en-US" altLang="pt-BR"/>
          </a:p>
        </p:txBody>
      </p:sp>
      <p:grpSp>
        <p:nvGrpSpPr>
          <p:cNvPr id="121858" name="Group 2">
            <a:extLst>
              <a:ext uri="{FF2B5EF4-FFF2-40B4-BE49-F238E27FC236}">
                <a16:creationId xmlns:a16="http://schemas.microsoft.com/office/drawing/2014/main" id="{16704E15-D1CD-EC06-8E18-10BAB10FD213}"/>
              </a:ext>
            </a:extLst>
          </p:cNvPr>
          <p:cNvGrpSpPr>
            <a:grpSpLocks/>
          </p:cNvGrpSpPr>
          <p:nvPr/>
        </p:nvGrpSpPr>
        <p:grpSpPr bwMode="auto">
          <a:xfrm>
            <a:off x="1808163" y="1946275"/>
            <a:ext cx="2101850" cy="3660775"/>
            <a:chOff x="1139" y="1226"/>
            <a:chExt cx="1324" cy="2306"/>
          </a:xfrm>
        </p:grpSpPr>
        <p:sp>
          <p:nvSpPr>
            <p:cNvPr id="121859" name="Line 3">
              <a:extLst>
                <a:ext uri="{FF2B5EF4-FFF2-40B4-BE49-F238E27FC236}">
                  <a16:creationId xmlns:a16="http://schemas.microsoft.com/office/drawing/2014/main" id="{867D2D6E-3217-3563-ECB3-3F9E62F50CE4}"/>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60" name="Text Box 4">
              <a:extLst>
                <a:ext uri="{FF2B5EF4-FFF2-40B4-BE49-F238E27FC236}">
                  <a16:creationId xmlns:a16="http://schemas.microsoft.com/office/drawing/2014/main" id="{4817B8B9-7D03-0CF8-9E3F-1CE87376C348}"/>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21861" name="Group 5">
            <a:extLst>
              <a:ext uri="{FF2B5EF4-FFF2-40B4-BE49-F238E27FC236}">
                <a16:creationId xmlns:a16="http://schemas.microsoft.com/office/drawing/2014/main" id="{0560643B-5F76-E35F-09B4-5D38B15BFFBD}"/>
              </a:ext>
            </a:extLst>
          </p:cNvPr>
          <p:cNvGrpSpPr>
            <a:grpSpLocks/>
          </p:cNvGrpSpPr>
          <p:nvPr/>
        </p:nvGrpSpPr>
        <p:grpSpPr bwMode="auto">
          <a:xfrm>
            <a:off x="1327150" y="1944688"/>
            <a:ext cx="3367088" cy="3665537"/>
            <a:chOff x="836" y="1225"/>
            <a:chExt cx="2121" cy="2309"/>
          </a:xfrm>
        </p:grpSpPr>
        <p:sp>
          <p:nvSpPr>
            <p:cNvPr id="121862" name="Line 6">
              <a:extLst>
                <a:ext uri="{FF2B5EF4-FFF2-40B4-BE49-F238E27FC236}">
                  <a16:creationId xmlns:a16="http://schemas.microsoft.com/office/drawing/2014/main" id="{57CEB404-E495-E05D-2758-1EB80F40C598}"/>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63" name="Text Box 7">
              <a:extLst>
                <a:ext uri="{FF2B5EF4-FFF2-40B4-BE49-F238E27FC236}">
                  <a16:creationId xmlns:a16="http://schemas.microsoft.com/office/drawing/2014/main" id="{BA559AAB-046C-EE99-EB67-9972567EEF1C}"/>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grpSp>
        <p:nvGrpSpPr>
          <p:cNvPr id="121864" name="Group 8">
            <a:extLst>
              <a:ext uri="{FF2B5EF4-FFF2-40B4-BE49-F238E27FC236}">
                <a16:creationId xmlns:a16="http://schemas.microsoft.com/office/drawing/2014/main" id="{C890F365-AE18-81D4-C66B-A5B8F0F1B5A0}"/>
              </a:ext>
            </a:extLst>
          </p:cNvPr>
          <p:cNvGrpSpPr>
            <a:grpSpLocks/>
          </p:cNvGrpSpPr>
          <p:nvPr/>
        </p:nvGrpSpPr>
        <p:grpSpPr bwMode="auto">
          <a:xfrm>
            <a:off x="277813" y="1444625"/>
            <a:ext cx="5513387" cy="4886325"/>
            <a:chOff x="175" y="910"/>
            <a:chExt cx="3473" cy="3078"/>
          </a:xfrm>
        </p:grpSpPr>
        <p:graphicFrame>
          <p:nvGraphicFramePr>
            <p:cNvPr id="121865" name="Object 9">
              <a:extLst>
                <a:ext uri="{FF2B5EF4-FFF2-40B4-BE49-F238E27FC236}">
                  <a16:creationId xmlns:a16="http://schemas.microsoft.com/office/drawing/2014/main" id="{EE68B97F-117B-6FA1-C235-D3DC955EA26B}"/>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18785" name="Chart" r:id="rId4" imgW="5800649" imgH="5181600" progId="Excel.Chart.8">
                    <p:embed/>
                  </p:oleObj>
                </mc:Choice>
                <mc:Fallback>
                  <p:oleObj name="Chart" r:id="rId4" imgW="5800649" imgH="5181600" progId="Excel.Chart.8">
                    <p:embed/>
                    <p:pic>
                      <p:nvPicPr>
                        <p:cNvPr id="121865" name="Object 9">
                          <a:extLst>
                            <a:ext uri="{FF2B5EF4-FFF2-40B4-BE49-F238E27FC236}">
                              <a16:creationId xmlns:a16="http://schemas.microsoft.com/office/drawing/2014/main" id="{EE68B97F-117B-6FA1-C235-D3DC955EA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6" name="Text Box 10">
              <a:extLst>
                <a:ext uri="{FF2B5EF4-FFF2-40B4-BE49-F238E27FC236}">
                  <a16:creationId xmlns:a16="http://schemas.microsoft.com/office/drawing/2014/main" id="{C00CC879-8506-F7F6-2201-07DDEBEA3E9B}"/>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21867" name="Text Box 11">
              <a:extLst>
                <a:ext uri="{FF2B5EF4-FFF2-40B4-BE49-F238E27FC236}">
                  <a16:creationId xmlns:a16="http://schemas.microsoft.com/office/drawing/2014/main" id="{21538715-1B01-42EF-16A0-3CA55E932E40}"/>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sp>
        <p:nvSpPr>
          <p:cNvPr id="114700" name="Rectangle 12">
            <a:extLst>
              <a:ext uri="{FF2B5EF4-FFF2-40B4-BE49-F238E27FC236}">
                <a16:creationId xmlns:a16="http://schemas.microsoft.com/office/drawing/2014/main" id="{A7C1B109-22EC-642C-8B08-DDC61AE04B34}"/>
              </a:ext>
            </a:extLst>
          </p:cNvPr>
          <p:cNvSpPr>
            <a:spLocks noGrp="1" noChangeArrowheads="1"/>
          </p:cNvSpPr>
          <p:nvPr>
            <p:ph type="title" idx="4294967295"/>
          </p:nvPr>
        </p:nvSpPr>
        <p:spPr>
          <a:xfrm>
            <a:off x="571500" y="280988"/>
            <a:ext cx="6586538" cy="622300"/>
          </a:xfrm>
        </p:spPr>
        <p:txBody>
          <a:bodyPr/>
          <a:lstStyle/>
          <a:p>
            <a:pPr algn="l"/>
            <a:r>
              <a:rPr lang="en-US" altLang="pt-BR" sz="3100" err="1">
                <a:solidFill>
                  <a:srgbClr val="CC0000"/>
                </a:solidFill>
              </a:rPr>
              <a:t>Quantidade</a:t>
            </a:r>
            <a:r>
              <a:rPr lang="en-US" altLang="pt-BR" sz="3100">
                <a:solidFill>
                  <a:srgbClr val="CC0000"/>
                </a:solidFill>
              </a:rPr>
              <a:t> de </a:t>
            </a:r>
            <a:r>
              <a:rPr lang="en-US" altLang="pt-BR" sz="3100" err="1">
                <a:solidFill>
                  <a:srgbClr val="CC0000"/>
                </a:solidFill>
              </a:rPr>
              <a:t>equilíbrio</a:t>
            </a:r>
            <a:r>
              <a:rPr lang="en-US" altLang="pt-BR" sz="3100">
                <a:solidFill>
                  <a:srgbClr val="CC0000"/>
                </a:solidFill>
              </a:rPr>
              <a:t>:</a:t>
            </a:r>
          </a:p>
        </p:txBody>
      </p:sp>
      <p:graphicFrame>
        <p:nvGraphicFramePr>
          <p:cNvPr id="114701" name="Group 13">
            <a:extLst>
              <a:ext uri="{FF2B5EF4-FFF2-40B4-BE49-F238E27FC236}">
                <a16:creationId xmlns:a16="http://schemas.microsoft.com/office/drawing/2014/main" id="{0A73C4A4-B4C0-8FF2-D0BD-9398DD42A1F9}"/>
              </a:ext>
            </a:extLst>
          </p:cNvPr>
          <p:cNvGraphicFramePr>
            <a:graphicFrameLocks noGrp="1"/>
          </p:cNvGraphicFramePr>
          <p:nvPr>
            <p:extLst>
              <p:ext uri="{D42A27DB-BD31-4B8C-83A1-F6EECF244321}">
                <p14:modId xmlns:p14="http://schemas.microsoft.com/office/powerpoint/2010/main" val="2604958159"/>
              </p:ext>
            </p:extLst>
          </p:nvPr>
        </p:nvGraphicFramePr>
        <p:xfrm>
          <a:off x="6173788" y="2070100"/>
          <a:ext cx="2293937" cy="3659189"/>
        </p:xfrm>
        <a:graphic>
          <a:graphicData uri="http://schemas.openxmlformats.org/drawingml/2006/table">
            <a:tbl>
              <a:tblPr/>
              <a:tblGrid>
                <a:gridCol w="701675">
                  <a:extLst>
                    <a:ext uri="{9D8B030D-6E8A-4147-A177-3AD203B41FA5}">
                      <a16:colId xmlns:a16="http://schemas.microsoft.com/office/drawing/2014/main" val="1686272531"/>
                    </a:ext>
                  </a:extLst>
                </a:gridCol>
                <a:gridCol w="869950">
                  <a:extLst>
                    <a:ext uri="{9D8B030D-6E8A-4147-A177-3AD203B41FA5}">
                      <a16:colId xmlns:a16="http://schemas.microsoft.com/office/drawing/2014/main" val="242462065"/>
                    </a:ext>
                  </a:extLst>
                </a:gridCol>
                <a:gridCol w="722312">
                  <a:extLst>
                    <a:ext uri="{9D8B030D-6E8A-4147-A177-3AD203B41FA5}">
                      <a16:colId xmlns:a16="http://schemas.microsoft.com/office/drawing/2014/main" val="3090044630"/>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panose="020B0604020202020204" pitchFamily="34" charset="0"/>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panose="020B0604020202020204" pitchFamily="34" charset="0"/>
                        </a:rPr>
                        <a:t>Q</a:t>
                      </a:r>
                      <a:r>
                        <a:rPr kumimoji="0" lang="en-US" altLang="pt-BR" sz="2400" b="1" i="1" u="none" strike="noStrike" cap="none" normalizeH="0" baseline="30000">
                          <a:ln>
                            <a:noFill/>
                          </a:ln>
                          <a:solidFill>
                            <a:schemeClr val="tx1"/>
                          </a:solidFill>
                          <a:effectLst/>
                          <a:latin typeface="Arial" panose="020B0604020202020204" pitchFamily="34" charset="0"/>
                        </a:rPr>
                        <a:t>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panose="020B0604020202020204" pitchFamily="34" charset="0"/>
                        </a:rPr>
                        <a:t>Q</a:t>
                      </a:r>
                      <a:r>
                        <a:rPr kumimoji="0" lang="en-US" altLang="pt-BR" sz="2400" b="1" i="1" u="none" strike="noStrike" cap="none" normalizeH="0" baseline="30000">
                          <a:ln>
                            <a:noFill/>
                          </a:ln>
                          <a:solidFill>
                            <a:schemeClr val="tx1"/>
                          </a:solidFill>
                          <a:effectLst/>
                          <a:latin typeface="Arial" panose="020B0604020202020204" pitchFamily="34" charset="0"/>
                        </a:rPr>
                        <a:t>S</a:t>
                      </a: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521405151"/>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panose="020B0604020202020204" pitchFamily="34" charset="0"/>
                        </a:rPr>
                        <a:t>$0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333788243"/>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70613963"/>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35693576"/>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059225974"/>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75454704"/>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049899879"/>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extLst>
                  <a:ext uri="{0D108BD9-81ED-4DB2-BD59-A6C34878D82A}">
                    <a16:rowId xmlns:a16="http://schemas.microsoft.com/office/drawing/2014/main" val="799923326"/>
                  </a:ext>
                </a:extLst>
              </a:tr>
            </a:tbl>
          </a:graphicData>
        </a:graphic>
      </p:graphicFrame>
      <p:sp>
        <p:nvSpPr>
          <p:cNvPr id="114755" name="Text Box 67">
            <a:extLst>
              <a:ext uri="{FF2B5EF4-FFF2-40B4-BE49-F238E27FC236}">
                <a16:creationId xmlns:a16="http://schemas.microsoft.com/office/drawing/2014/main" id="{4F94FAF0-9B4D-68BD-D149-B04345FA083A}"/>
              </a:ext>
            </a:extLst>
          </p:cNvPr>
          <p:cNvSpPr txBox="1">
            <a:spLocks noChangeArrowheads="1"/>
          </p:cNvSpPr>
          <p:nvPr/>
        </p:nvSpPr>
        <p:spPr bwMode="auto">
          <a:xfrm>
            <a:off x="1512888" y="758825"/>
            <a:ext cx="7270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pt" sz="2700">
                <a:latin typeface="Arial"/>
                <a:cs typeface="Arial"/>
              </a:rPr>
              <a:t>a quantidade ofertada e a quantidade demandada ao preço de equilíbrio.</a:t>
            </a:r>
            <a:endParaRPr lang="pt-BR">
              <a:cs typeface="Arial" panose="020B0604020202020204" pitchFamily="34" charset="0"/>
            </a:endParaRPr>
          </a:p>
        </p:txBody>
      </p:sp>
      <p:grpSp>
        <p:nvGrpSpPr>
          <p:cNvPr id="121904" name="Group 68">
            <a:extLst>
              <a:ext uri="{FF2B5EF4-FFF2-40B4-BE49-F238E27FC236}">
                <a16:creationId xmlns:a16="http://schemas.microsoft.com/office/drawing/2014/main" id="{6ECABEB5-67D1-4356-734C-AD9FF82DF9CA}"/>
              </a:ext>
            </a:extLst>
          </p:cNvPr>
          <p:cNvGrpSpPr>
            <a:grpSpLocks/>
          </p:cNvGrpSpPr>
          <p:nvPr/>
        </p:nvGrpSpPr>
        <p:grpSpPr bwMode="auto">
          <a:xfrm>
            <a:off x="1319213" y="3833813"/>
            <a:ext cx="1676400" cy="1781175"/>
            <a:chOff x="831" y="2415"/>
            <a:chExt cx="1056" cy="1122"/>
          </a:xfrm>
        </p:grpSpPr>
        <p:grpSp>
          <p:nvGrpSpPr>
            <p:cNvPr id="121905" name="Group 69">
              <a:extLst>
                <a:ext uri="{FF2B5EF4-FFF2-40B4-BE49-F238E27FC236}">
                  <a16:creationId xmlns:a16="http://schemas.microsoft.com/office/drawing/2014/main" id="{4FB52272-D77A-D71C-D627-D755B6DB3420}"/>
                </a:ext>
              </a:extLst>
            </p:cNvPr>
            <p:cNvGrpSpPr>
              <a:grpSpLocks/>
            </p:cNvGrpSpPr>
            <p:nvPr/>
          </p:nvGrpSpPr>
          <p:grpSpPr bwMode="auto">
            <a:xfrm>
              <a:off x="831" y="2461"/>
              <a:ext cx="1013" cy="1076"/>
              <a:chOff x="357" y="2450"/>
              <a:chExt cx="795" cy="646"/>
            </a:xfrm>
          </p:grpSpPr>
          <p:sp>
            <p:nvSpPr>
              <p:cNvPr id="121906" name="Line 70">
                <a:extLst>
                  <a:ext uri="{FF2B5EF4-FFF2-40B4-BE49-F238E27FC236}">
                    <a16:creationId xmlns:a16="http://schemas.microsoft.com/office/drawing/2014/main" id="{2D04D7F5-BE50-C6BD-6C3B-79ABAA447C89}"/>
                  </a:ext>
                </a:extLst>
              </p:cNvPr>
              <p:cNvSpPr>
                <a:spLocks noChangeShapeType="1"/>
              </p:cNvSpPr>
              <p:nvPr/>
            </p:nvSpPr>
            <p:spPr bwMode="auto">
              <a:xfrm>
                <a:off x="357" y="2450"/>
                <a:ext cx="795" cy="0"/>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1907" name="Line 71">
                <a:extLst>
                  <a:ext uri="{FF2B5EF4-FFF2-40B4-BE49-F238E27FC236}">
                    <a16:creationId xmlns:a16="http://schemas.microsoft.com/office/drawing/2014/main" id="{E9DE2451-38C7-291E-8E6F-9BE15955FAD4}"/>
                  </a:ext>
                </a:extLst>
              </p:cNvPr>
              <p:cNvSpPr>
                <a:spLocks noChangeShapeType="1"/>
              </p:cNvSpPr>
              <p:nvPr/>
            </p:nvSpPr>
            <p:spPr bwMode="auto">
              <a:xfrm>
                <a:off x="1152" y="2451"/>
                <a:ext cx="0" cy="645"/>
              </a:xfrm>
              <a:prstGeom prst="line">
                <a:avLst/>
              </a:prstGeom>
              <a:noFill/>
              <a:ln w="9525">
                <a:solidFill>
                  <a:srgbClr val="4D4D4D"/>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21908" name="Oval 72">
              <a:extLst>
                <a:ext uri="{FF2B5EF4-FFF2-40B4-BE49-F238E27FC236}">
                  <a16:creationId xmlns:a16="http://schemas.microsoft.com/office/drawing/2014/main" id="{53DACC01-BDC1-1199-D6BE-A6A897A3A0DB}"/>
                </a:ext>
              </a:extLst>
            </p:cNvPr>
            <p:cNvSpPr>
              <a:spLocks noChangeArrowheads="1"/>
            </p:cNvSpPr>
            <p:nvPr/>
          </p:nvSpPr>
          <p:spPr bwMode="auto">
            <a:xfrm>
              <a:off x="1799" y="241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 name="Group 73">
            <a:extLst>
              <a:ext uri="{FF2B5EF4-FFF2-40B4-BE49-F238E27FC236}">
                <a16:creationId xmlns:a16="http://schemas.microsoft.com/office/drawing/2014/main" id="{3061F622-7874-8564-5828-66572162F655}"/>
              </a:ext>
            </a:extLst>
          </p:cNvPr>
          <p:cNvGrpSpPr>
            <a:grpSpLocks/>
          </p:cNvGrpSpPr>
          <p:nvPr/>
        </p:nvGrpSpPr>
        <p:grpSpPr bwMode="auto">
          <a:xfrm>
            <a:off x="2708275" y="4051300"/>
            <a:ext cx="5672138" cy="2168525"/>
            <a:chOff x="1706" y="2552"/>
            <a:chExt cx="3573" cy="1366"/>
          </a:xfrm>
        </p:grpSpPr>
        <p:sp>
          <p:nvSpPr>
            <p:cNvPr id="121910" name="Rectangle 74">
              <a:extLst>
                <a:ext uri="{FF2B5EF4-FFF2-40B4-BE49-F238E27FC236}">
                  <a16:creationId xmlns:a16="http://schemas.microsoft.com/office/drawing/2014/main" id="{725C3F22-0787-7C8D-0E73-058431307717}"/>
                </a:ext>
              </a:extLst>
            </p:cNvPr>
            <p:cNvSpPr>
              <a:spLocks noChangeArrowheads="1"/>
            </p:cNvSpPr>
            <p:nvPr/>
          </p:nvSpPr>
          <p:spPr bwMode="auto">
            <a:xfrm>
              <a:off x="1706" y="3676"/>
              <a:ext cx="278" cy="24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911" name="Rectangle 75">
              <a:extLst>
                <a:ext uri="{FF2B5EF4-FFF2-40B4-BE49-F238E27FC236}">
                  <a16:creationId xmlns:a16="http://schemas.microsoft.com/office/drawing/2014/main" id="{D49D23C0-EB8E-1B5C-0A50-EE79406EC06B}"/>
                </a:ext>
              </a:extLst>
            </p:cNvPr>
            <p:cNvSpPr>
              <a:spLocks noChangeArrowheads="1"/>
            </p:cNvSpPr>
            <p:nvPr/>
          </p:nvSpPr>
          <p:spPr bwMode="auto">
            <a:xfrm>
              <a:off x="4433" y="2552"/>
              <a:ext cx="846" cy="2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21912" name="FlagCount" hidden="1">
            <a:hlinkClick r:id="rId6" action="ppaction://hlinkfile"/>
            <a:extLst>
              <a:ext uri="{FF2B5EF4-FFF2-40B4-BE49-F238E27FC236}">
                <a16:creationId xmlns:a16="http://schemas.microsoft.com/office/drawing/2014/main" id="{7C18AA9D-DFAA-5DCD-CB77-DF04EDAD3DD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700"/>
                                        </p:tgtEl>
                                        <p:attrNameLst>
                                          <p:attrName>style.visibility</p:attrName>
                                        </p:attrNameLst>
                                      </p:cBhvr>
                                      <p:to>
                                        <p:strVal val="visible"/>
                                      </p:to>
                                    </p:set>
                                    <p:animEffect transition="in" filter="wipe(left)">
                                      <p:cBhvr>
                                        <p:cTn id="7" dur="500"/>
                                        <p:tgtEl>
                                          <p:spTgt spid="11470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4755"/>
                                        </p:tgtEl>
                                        <p:attrNameLst>
                                          <p:attrName>style.visibility</p:attrName>
                                        </p:attrNameLst>
                                      </p:cBhvr>
                                      <p:to>
                                        <p:strVal val="visible"/>
                                      </p:to>
                                    </p:set>
                                    <p:animEffect transition="in" filter="wipe(left)">
                                      <p:cBhvr>
                                        <p:cTn id="10" dur="500"/>
                                        <p:tgtEl>
                                          <p:spTgt spid="1147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p:bldP spid="1147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ço Reservado para Rodapé 1">
            <a:extLst>
              <a:ext uri="{FF2B5EF4-FFF2-40B4-BE49-F238E27FC236}">
                <a16:creationId xmlns:a16="http://schemas.microsoft.com/office/drawing/2014/main" id="{F6700669-B33D-F0C2-6FC8-D9F00425DA2D}"/>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29" name="Espaço Reservado para Número de Slide 2">
            <a:extLst>
              <a:ext uri="{FF2B5EF4-FFF2-40B4-BE49-F238E27FC236}">
                <a16:creationId xmlns:a16="http://schemas.microsoft.com/office/drawing/2014/main" id="{F8E488B6-DCB2-7FF9-CE21-1A8704CEEA38}"/>
              </a:ext>
            </a:extLst>
          </p:cNvPr>
          <p:cNvSpPr>
            <a:spLocks noGrp="1"/>
          </p:cNvSpPr>
          <p:nvPr>
            <p:ph type="sldNum" sz="quarter" idx="11"/>
          </p:nvPr>
        </p:nvSpPr>
        <p:spPr/>
        <p:txBody>
          <a:bodyPr/>
          <a:lstStyle/>
          <a:p>
            <a:fld id="{041C34F3-7264-4A5F-901B-ADC59BAF4CE7}" type="slidenum">
              <a:rPr lang="en-US" altLang="pt-BR"/>
              <a:pPr/>
              <a:t>40</a:t>
            </a:fld>
            <a:endParaRPr lang="en-US" altLang="pt-BR"/>
          </a:p>
        </p:txBody>
      </p:sp>
      <p:grpSp>
        <p:nvGrpSpPr>
          <p:cNvPr id="123906" name="Group 2">
            <a:extLst>
              <a:ext uri="{FF2B5EF4-FFF2-40B4-BE49-F238E27FC236}">
                <a16:creationId xmlns:a16="http://schemas.microsoft.com/office/drawing/2014/main" id="{08C2DADA-32FF-308C-0A9F-9B7D379A88FA}"/>
              </a:ext>
            </a:extLst>
          </p:cNvPr>
          <p:cNvGrpSpPr>
            <a:grpSpLocks/>
          </p:cNvGrpSpPr>
          <p:nvPr/>
        </p:nvGrpSpPr>
        <p:grpSpPr bwMode="auto">
          <a:xfrm>
            <a:off x="277813" y="1444625"/>
            <a:ext cx="5513387" cy="4886325"/>
            <a:chOff x="175" y="910"/>
            <a:chExt cx="3473" cy="3078"/>
          </a:xfrm>
        </p:grpSpPr>
        <p:graphicFrame>
          <p:nvGraphicFramePr>
            <p:cNvPr id="123907" name="Object 3">
              <a:extLst>
                <a:ext uri="{FF2B5EF4-FFF2-40B4-BE49-F238E27FC236}">
                  <a16:creationId xmlns:a16="http://schemas.microsoft.com/office/drawing/2014/main" id="{699A5421-A5E1-3EA0-A492-70504793BAA5}"/>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0833" name="Chart" r:id="rId4" imgW="5800649" imgH="5181600" progId="Excel.Chart.8">
                    <p:embed/>
                  </p:oleObj>
                </mc:Choice>
                <mc:Fallback>
                  <p:oleObj name="Chart" r:id="rId4" imgW="5800649" imgH="5181600" progId="Excel.Chart.8">
                    <p:embed/>
                    <p:pic>
                      <p:nvPicPr>
                        <p:cNvPr id="123907" name="Object 3">
                          <a:extLst>
                            <a:ext uri="{FF2B5EF4-FFF2-40B4-BE49-F238E27FC236}">
                              <a16:creationId xmlns:a16="http://schemas.microsoft.com/office/drawing/2014/main" id="{699A5421-A5E1-3EA0-A492-70504793B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8" name="Text Box 4">
              <a:extLst>
                <a:ext uri="{FF2B5EF4-FFF2-40B4-BE49-F238E27FC236}">
                  <a16:creationId xmlns:a16="http://schemas.microsoft.com/office/drawing/2014/main" id="{768CB931-0293-4033-F33C-038129472886}"/>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23909" name="Text Box 5">
              <a:extLst>
                <a:ext uri="{FF2B5EF4-FFF2-40B4-BE49-F238E27FC236}">
                  <a16:creationId xmlns:a16="http://schemas.microsoft.com/office/drawing/2014/main" id="{84E8C7BA-A88A-1907-8409-26DF86764896}"/>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123910" name="Group 6">
            <a:extLst>
              <a:ext uri="{FF2B5EF4-FFF2-40B4-BE49-F238E27FC236}">
                <a16:creationId xmlns:a16="http://schemas.microsoft.com/office/drawing/2014/main" id="{D4959290-35BE-8CFB-29B4-ED1263A8FB89}"/>
              </a:ext>
            </a:extLst>
          </p:cNvPr>
          <p:cNvGrpSpPr>
            <a:grpSpLocks/>
          </p:cNvGrpSpPr>
          <p:nvPr/>
        </p:nvGrpSpPr>
        <p:grpSpPr bwMode="auto">
          <a:xfrm>
            <a:off x="1808163" y="1946275"/>
            <a:ext cx="2101850" cy="3660775"/>
            <a:chOff x="1139" y="1226"/>
            <a:chExt cx="1324" cy="2306"/>
          </a:xfrm>
        </p:grpSpPr>
        <p:sp>
          <p:nvSpPr>
            <p:cNvPr id="123911" name="Line 7">
              <a:extLst>
                <a:ext uri="{FF2B5EF4-FFF2-40B4-BE49-F238E27FC236}">
                  <a16:creationId xmlns:a16="http://schemas.microsoft.com/office/drawing/2014/main" id="{E04B3F1A-9C6E-8405-7764-A105806C6009}"/>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912" name="Text Box 8">
              <a:extLst>
                <a:ext uri="{FF2B5EF4-FFF2-40B4-BE49-F238E27FC236}">
                  <a16:creationId xmlns:a16="http://schemas.microsoft.com/office/drawing/2014/main" id="{62762EA8-6715-DD8C-5208-8D3A342BB37E}"/>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23913" name="Group 9">
            <a:extLst>
              <a:ext uri="{FF2B5EF4-FFF2-40B4-BE49-F238E27FC236}">
                <a16:creationId xmlns:a16="http://schemas.microsoft.com/office/drawing/2014/main" id="{06802939-71FC-A91A-C89A-FADCFBD4BD6C}"/>
              </a:ext>
            </a:extLst>
          </p:cNvPr>
          <p:cNvGrpSpPr>
            <a:grpSpLocks/>
          </p:cNvGrpSpPr>
          <p:nvPr/>
        </p:nvGrpSpPr>
        <p:grpSpPr bwMode="auto">
          <a:xfrm>
            <a:off x="1327150" y="1944688"/>
            <a:ext cx="3367088" cy="3665537"/>
            <a:chOff x="836" y="1225"/>
            <a:chExt cx="2121" cy="2309"/>
          </a:xfrm>
        </p:grpSpPr>
        <p:sp>
          <p:nvSpPr>
            <p:cNvPr id="123914" name="Line 10">
              <a:extLst>
                <a:ext uri="{FF2B5EF4-FFF2-40B4-BE49-F238E27FC236}">
                  <a16:creationId xmlns:a16="http://schemas.microsoft.com/office/drawing/2014/main" id="{F0F57D78-7A73-4467-A93F-E3687152AB30}"/>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3915" name="Text Box 11">
              <a:extLst>
                <a:ext uri="{FF2B5EF4-FFF2-40B4-BE49-F238E27FC236}">
                  <a16:creationId xmlns:a16="http://schemas.microsoft.com/office/drawing/2014/main" id="{54D5200D-1C40-4EF6-62DA-07683F9EB5D5}"/>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15724" name="Line 12">
            <a:extLst>
              <a:ext uri="{FF2B5EF4-FFF2-40B4-BE49-F238E27FC236}">
                <a16:creationId xmlns:a16="http://schemas.microsoft.com/office/drawing/2014/main" id="{DEDE5D6E-7ABD-D77F-9B43-27194EC79D63}"/>
              </a:ext>
            </a:extLst>
          </p:cNvPr>
          <p:cNvSpPr>
            <a:spLocks noChangeShapeType="1"/>
          </p:cNvSpPr>
          <p:nvPr/>
        </p:nvSpPr>
        <p:spPr bwMode="auto">
          <a:xfrm>
            <a:off x="1319213" y="2767013"/>
            <a:ext cx="2681287"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nvGrpSpPr>
          <p:cNvPr id="5" name="Group 13">
            <a:extLst>
              <a:ext uri="{FF2B5EF4-FFF2-40B4-BE49-F238E27FC236}">
                <a16:creationId xmlns:a16="http://schemas.microsoft.com/office/drawing/2014/main" id="{DFD162E5-D4ED-BFCD-3AE0-E0972F782E70}"/>
              </a:ext>
            </a:extLst>
          </p:cNvPr>
          <p:cNvGrpSpPr>
            <a:grpSpLocks/>
          </p:cNvGrpSpPr>
          <p:nvPr/>
        </p:nvGrpSpPr>
        <p:grpSpPr bwMode="auto">
          <a:xfrm>
            <a:off x="2212975" y="2695575"/>
            <a:ext cx="139700" cy="2908300"/>
            <a:chOff x="1394" y="1698"/>
            <a:chExt cx="88" cy="1832"/>
          </a:xfrm>
        </p:grpSpPr>
        <p:sp>
          <p:nvSpPr>
            <p:cNvPr id="123918" name="Line 14">
              <a:extLst>
                <a:ext uri="{FF2B5EF4-FFF2-40B4-BE49-F238E27FC236}">
                  <a16:creationId xmlns:a16="http://schemas.microsoft.com/office/drawing/2014/main" id="{59B9A2FB-919A-3D11-291F-567743F6F25D}"/>
                </a:ext>
              </a:extLst>
            </p:cNvPr>
            <p:cNvSpPr>
              <a:spLocks noChangeShapeType="1"/>
            </p:cNvSpPr>
            <p:nvPr/>
          </p:nvSpPr>
          <p:spPr bwMode="auto">
            <a:xfrm>
              <a:off x="1438" y="1744"/>
              <a:ext cx="0" cy="1786"/>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3919" name="Oval 15">
              <a:extLst>
                <a:ext uri="{FF2B5EF4-FFF2-40B4-BE49-F238E27FC236}">
                  <a16:creationId xmlns:a16="http://schemas.microsoft.com/office/drawing/2014/main" id="{C1F834BE-E5D3-4B55-34E4-EDF244E64654}"/>
                </a:ext>
              </a:extLst>
            </p:cNvPr>
            <p:cNvSpPr>
              <a:spLocks noChangeArrowheads="1"/>
            </p:cNvSpPr>
            <p:nvPr/>
          </p:nvSpPr>
          <p:spPr bwMode="auto">
            <a:xfrm>
              <a:off x="1394" y="169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5728" name="Rectangle 16">
            <a:extLst>
              <a:ext uri="{FF2B5EF4-FFF2-40B4-BE49-F238E27FC236}">
                <a16:creationId xmlns:a16="http://schemas.microsoft.com/office/drawing/2014/main" id="{2D14B1F8-671F-4D1A-01FD-634BFF4244F5}"/>
              </a:ext>
            </a:extLst>
          </p:cNvPr>
          <p:cNvSpPr>
            <a:spLocks noGrp="1" noChangeArrowheads="1"/>
          </p:cNvSpPr>
          <p:nvPr>
            <p:ph type="title" idx="4294967295"/>
          </p:nvPr>
        </p:nvSpPr>
        <p:spPr>
          <a:xfrm>
            <a:off x="571500" y="252413"/>
            <a:ext cx="6586538" cy="622300"/>
          </a:xfrm>
        </p:spPr>
        <p:txBody>
          <a:bodyPr/>
          <a:lstStyle/>
          <a:p>
            <a:pPr algn="l"/>
            <a:r>
              <a:rPr lang="en-US" altLang="pt-BR" sz="3100" err="1">
                <a:solidFill>
                  <a:srgbClr val="CC0000"/>
                </a:solidFill>
              </a:rPr>
              <a:t>Excedente</a:t>
            </a:r>
            <a:r>
              <a:rPr lang="en-US" altLang="pt-BR" sz="3100">
                <a:solidFill>
                  <a:schemeClr val="tx1"/>
                </a:solidFill>
              </a:rPr>
              <a:t> (</a:t>
            </a:r>
            <a:r>
              <a:rPr lang="en-US" altLang="pt-BR" sz="3100" err="1">
                <a:solidFill>
                  <a:schemeClr val="tx1"/>
                </a:solidFill>
              </a:rPr>
              <a:t>excesso</a:t>
            </a:r>
            <a:r>
              <a:rPr lang="en-US" altLang="pt-BR" sz="3100">
                <a:solidFill>
                  <a:schemeClr val="tx1"/>
                </a:solidFill>
              </a:rPr>
              <a:t> de </a:t>
            </a:r>
            <a:r>
              <a:rPr lang="en-US" altLang="pt-BR" sz="3100" err="1">
                <a:solidFill>
                  <a:schemeClr val="tx1"/>
                </a:solidFill>
              </a:rPr>
              <a:t>oferta</a:t>
            </a:r>
            <a:r>
              <a:rPr lang="en-US" altLang="pt-BR" sz="3100">
                <a:solidFill>
                  <a:schemeClr val="tx1"/>
                </a:solidFill>
              </a:rPr>
              <a:t>):</a:t>
            </a:r>
          </a:p>
        </p:txBody>
      </p:sp>
      <p:sp>
        <p:nvSpPr>
          <p:cNvPr id="115729" name="Text Box 17">
            <a:extLst>
              <a:ext uri="{FF2B5EF4-FFF2-40B4-BE49-F238E27FC236}">
                <a16:creationId xmlns:a16="http://schemas.microsoft.com/office/drawing/2014/main" id="{F47502CE-AFA1-28EA-FB0B-C06DE9CF0A18}"/>
              </a:ext>
            </a:extLst>
          </p:cNvPr>
          <p:cNvSpPr txBox="1">
            <a:spLocks noChangeArrowheads="1"/>
          </p:cNvSpPr>
          <p:nvPr/>
        </p:nvSpPr>
        <p:spPr bwMode="auto">
          <a:xfrm>
            <a:off x="1512888" y="715963"/>
            <a:ext cx="6562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 sz="2700">
                <a:latin typeface="Arial"/>
                <a:cs typeface="Arial"/>
              </a:rPr>
              <a:t>quando a quantidade ofertada é maior que a quantidade demandada.</a:t>
            </a:r>
            <a:endParaRPr lang="pt-BR"/>
          </a:p>
        </p:txBody>
      </p:sp>
      <p:sp>
        <p:nvSpPr>
          <p:cNvPr id="115730" name="AutoShape 18">
            <a:extLst>
              <a:ext uri="{FF2B5EF4-FFF2-40B4-BE49-F238E27FC236}">
                <a16:creationId xmlns:a16="http://schemas.microsoft.com/office/drawing/2014/main" id="{676ED4D7-84E6-1B49-168F-974BCA2932B6}"/>
              </a:ext>
            </a:extLst>
          </p:cNvPr>
          <p:cNvSpPr>
            <a:spLocks/>
          </p:cNvSpPr>
          <p:nvPr/>
        </p:nvSpPr>
        <p:spPr bwMode="auto">
          <a:xfrm rot="5400000">
            <a:off x="3029744" y="1705769"/>
            <a:ext cx="220662" cy="1714500"/>
          </a:xfrm>
          <a:prstGeom prst="leftBrace">
            <a:avLst>
              <a:gd name="adj1" fmla="val 64748"/>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5731" name="Text Box 19">
            <a:extLst>
              <a:ext uri="{FF2B5EF4-FFF2-40B4-BE49-F238E27FC236}">
                <a16:creationId xmlns:a16="http://schemas.microsoft.com/office/drawing/2014/main" id="{E01057C0-C7AB-3DDC-4BD7-138380619B44}"/>
              </a:ext>
            </a:extLst>
          </p:cNvPr>
          <p:cNvSpPr txBox="1">
            <a:spLocks noChangeArrowheads="1"/>
          </p:cNvSpPr>
          <p:nvPr/>
        </p:nvSpPr>
        <p:spPr bwMode="auto">
          <a:xfrm>
            <a:off x="2428875" y="1924050"/>
            <a:ext cx="1501775" cy="40011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000" b="1" i="1" err="1">
                <a:latin typeface="Arial"/>
                <a:cs typeface="Arial"/>
              </a:rPr>
              <a:t>Excedente</a:t>
            </a:r>
            <a:endParaRPr lang="en-US" altLang="pt-BR" sz="2000" b="1" i="1" err="1">
              <a:cs typeface="Arial" panose="020B0604020202020204" pitchFamily="34" charset="0"/>
            </a:endParaRPr>
          </a:p>
        </p:txBody>
      </p:sp>
      <p:sp>
        <p:nvSpPr>
          <p:cNvPr id="115732" name="Text Box 20">
            <a:extLst>
              <a:ext uri="{FF2B5EF4-FFF2-40B4-BE49-F238E27FC236}">
                <a16:creationId xmlns:a16="http://schemas.microsoft.com/office/drawing/2014/main" id="{D2F4E94C-7B76-5430-CB63-8AF0BD7442CA}"/>
              </a:ext>
            </a:extLst>
          </p:cNvPr>
          <p:cNvSpPr txBox="1">
            <a:spLocks noChangeArrowheads="1"/>
          </p:cNvSpPr>
          <p:nvPr/>
        </p:nvSpPr>
        <p:spPr bwMode="auto">
          <a:xfrm>
            <a:off x="5476875" y="1714500"/>
            <a:ext cx="2257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Exemplo</a:t>
            </a:r>
            <a:r>
              <a:rPr lang="en-US" altLang="pt-BR" sz="2600">
                <a:latin typeface="Arial"/>
                <a:cs typeface="Arial"/>
              </a:rPr>
              <a:t>: </a:t>
            </a:r>
            <a:br>
              <a:rPr lang="en-US" altLang="pt-BR" sz="2600">
                <a:cs typeface="Arial" panose="020B0604020202020204" pitchFamily="34" charset="0"/>
              </a:rPr>
            </a:br>
            <a:r>
              <a:rPr lang="en-US" altLang="pt-BR" sz="2600">
                <a:latin typeface="Arial"/>
                <a:cs typeface="Arial"/>
              </a:rPr>
              <a:t>Se  </a:t>
            </a:r>
            <a:r>
              <a:rPr lang="en-US" altLang="pt-BR" sz="2600" b="1" i="1">
                <a:latin typeface="Arial"/>
                <a:cs typeface="Arial"/>
              </a:rPr>
              <a:t>P</a:t>
            </a:r>
            <a:r>
              <a:rPr lang="en-US" altLang="pt-BR" sz="2600">
                <a:latin typeface="Arial"/>
                <a:cs typeface="Arial"/>
              </a:rPr>
              <a:t>  =  $5, </a:t>
            </a:r>
            <a:endParaRPr lang="en-US" altLang="pt-BR" sz="2600">
              <a:cs typeface="Arial" panose="020B0604020202020204" pitchFamily="34" charset="0"/>
            </a:endParaRPr>
          </a:p>
        </p:txBody>
      </p:sp>
      <p:sp>
        <p:nvSpPr>
          <p:cNvPr id="115733" name="Text Box 21">
            <a:extLst>
              <a:ext uri="{FF2B5EF4-FFF2-40B4-BE49-F238E27FC236}">
                <a16:creationId xmlns:a16="http://schemas.microsoft.com/office/drawing/2014/main" id="{0A66F3D6-EB48-E77C-8ADB-5EA98C8C402D}"/>
              </a:ext>
            </a:extLst>
          </p:cNvPr>
          <p:cNvSpPr txBox="1">
            <a:spLocks noChangeArrowheads="1"/>
          </p:cNvSpPr>
          <p:nvPr/>
        </p:nvSpPr>
        <p:spPr bwMode="auto">
          <a:xfrm>
            <a:off x="5468938" y="2647950"/>
            <a:ext cx="28622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então</a:t>
            </a:r>
            <a:br>
              <a:rPr lang="en-US" altLang="pt-BR" sz="2600">
                <a:latin typeface="Arial"/>
                <a:cs typeface="Arial"/>
              </a:rPr>
            </a:br>
            <a:r>
              <a:rPr lang="en-US" altLang="pt-BR" sz="2600">
                <a:latin typeface="Arial"/>
                <a:cs typeface="Arial"/>
              </a:rPr>
              <a:t>   </a:t>
            </a:r>
            <a:r>
              <a:rPr lang="en-US" altLang="pt-BR" sz="2600" b="1" i="1">
                <a:latin typeface="Arial"/>
                <a:cs typeface="Arial"/>
              </a:rPr>
              <a:t>Q</a:t>
            </a:r>
            <a:r>
              <a:rPr lang="en-US" altLang="pt-BR" sz="2600" b="1" i="1" baseline="30000">
                <a:latin typeface="Arial"/>
                <a:cs typeface="Arial"/>
              </a:rPr>
              <a:t>D</a:t>
            </a:r>
            <a:r>
              <a:rPr lang="en-US" altLang="pt-BR" sz="2600">
                <a:latin typeface="Arial"/>
                <a:cs typeface="Arial"/>
              </a:rPr>
              <a:t>  =  9 cafés</a:t>
            </a:r>
            <a:endParaRPr lang="pt-BR">
              <a:latin typeface="Arial"/>
              <a:cs typeface="Arial"/>
            </a:endParaRPr>
          </a:p>
        </p:txBody>
      </p:sp>
      <p:sp>
        <p:nvSpPr>
          <p:cNvPr id="115734" name="Text Box 22">
            <a:extLst>
              <a:ext uri="{FF2B5EF4-FFF2-40B4-BE49-F238E27FC236}">
                <a16:creationId xmlns:a16="http://schemas.microsoft.com/office/drawing/2014/main" id="{82F59A12-DBE9-7BC8-C019-8ECC3ECAF4A4}"/>
              </a:ext>
            </a:extLst>
          </p:cNvPr>
          <p:cNvSpPr txBox="1">
            <a:spLocks noChangeArrowheads="1"/>
          </p:cNvSpPr>
          <p:nvPr/>
        </p:nvSpPr>
        <p:spPr bwMode="auto">
          <a:xfrm>
            <a:off x="5478463" y="3586163"/>
            <a:ext cx="27876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a:latin typeface="Arial"/>
                <a:cs typeface="Arial"/>
              </a:rPr>
              <a:t>and</a:t>
            </a:r>
            <a:br>
              <a:rPr lang="en-US" altLang="pt-BR" sz="2600">
                <a:cs typeface="Arial" panose="020B0604020202020204" pitchFamily="34" charset="0"/>
              </a:rPr>
            </a:br>
            <a:r>
              <a:rPr lang="en-US" altLang="pt-BR" sz="2600">
                <a:latin typeface="Arial"/>
                <a:cs typeface="Arial"/>
              </a:rPr>
              <a:t>   </a:t>
            </a:r>
            <a:r>
              <a:rPr lang="en-US" altLang="pt-BR" sz="2600" b="1" i="1">
                <a:latin typeface="Arial"/>
                <a:cs typeface="Arial"/>
              </a:rPr>
              <a:t>Q</a:t>
            </a:r>
            <a:r>
              <a:rPr lang="en-US" altLang="pt-BR" sz="2600" b="1" i="1" baseline="30000">
                <a:latin typeface="Arial"/>
                <a:cs typeface="Arial"/>
              </a:rPr>
              <a:t>S</a:t>
            </a:r>
            <a:r>
              <a:rPr lang="en-US" altLang="pt-BR" sz="2600">
                <a:latin typeface="Arial"/>
                <a:cs typeface="Arial"/>
              </a:rPr>
              <a:t>  =  25 cafés</a:t>
            </a:r>
            <a:endParaRPr lang="en-US" altLang="pt-BR" sz="2600">
              <a:cs typeface="Arial" panose="020B0604020202020204" pitchFamily="34" charset="0"/>
            </a:endParaRPr>
          </a:p>
        </p:txBody>
      </p:sp>
      <p:sp>
        <p:nvSpPr>
          <p:cNvPr id="115735" name="Text Box 23">
            <a:extLst>
              <a:ext uri="{FF2B5EF4-FFF2-40B4-BE49-F238E27FC236}">
                <a16:creationId xmlns:a16="http://schemas.microsoft.com/office/drawing/2014/main" id="{A5FBB742-3A88-1788-D5DB-76C4B52E77F7}"/>
              </a:ext>
            </a:extLst>
          </p:cNvPr>
          <p:cNvSpPr txBox="1">
            <a:spLocks noChangeArrowheads="1"/>
          </p:cNvSpPr>
          <p:nvPr/>
        </p:nvSpPr>
        <p:spPr bwMode="auto">
          <a:xfrm>
            <a:off x="5793438" y="4502150"/>
            <a:ext cx="27012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resultando</a:t>
            </a:r>
            <a:r>
              <a:rPr lang="en-US" altLang="pt-BR" sz="2600">
                <a:latin typeface="Arial"/>
                <a:cs typeface="Arial"/>
              </a:rPr>
              <a:t> </a:t>
            </a:r>
            <a:r>
              <a:rPr lang="en-US" altLang="pt-BR" sz="2600" err="1">
                <a:latin typeface="Arial"/>
                <a:cs typeface="Arial"/>
              </a:rPr>
              <a:t>em</a:t>
            </a:r>
            <a:r>
              <a:rPr lang="en-US" altLang="pt-BR" sz="2600">
                <a:latin typeface="Arial"/>
                <a:cs typeface="Arial"/>
              </a:rPr>
              <a:t> um </a:t>
            </a:r>
            <a:r>
              <a:rPr lang="en-US" altLang="pt-BR" sz="2600" err="1">
                <a:latin typeface="Arial"/>
                <a:cs typeface="Arial"/>
              </a:rPr>
              <a:t>excedente</a:t>
            </a:r>
            <a:r>
              <a:rPr lang="en-US" altLang="pt-BR" sz="2600">
                <a:latin typeface="Arial"/>
                <a:cs typeface="Arial"/>
              </a:rPr>
              <a:t> de 16 cafés.</a:t>
            </a:r>
            <a:endParaRPr lang="pt-BR"/>
          </a:p>
        </p:txBody>
      </p:sp>
      <p:grpSp>
        <p:nvGrpSpPr>
          <p:cNvPr id="6" name="Group 24">
            <a:extLst>
              <a:ext uri="{FF2B5EF4-FFF2-40B4-BE49-F238E27FC236}">
                <a16:creationId xmlns:a16="http://schemas.microsoft.com/office/drawing/2014/main" id="{E7430AA0-7BD9-367A-8C9E-E68EB6B0D545}"/>
              </a:ext>
            </a:extLst>
          </p:cNvPr>
          <p:cNvGrpSpPr>
            <a:grpSpLocks/>
          </p:cNvGrpSpPr>
          <p:nvPr/>
        </p:nvGrpSpPr>
        <p:grpSpPr bwMode="auto">
          <a:xfrm>
            <a:off x="3927475" y="2695575"/>
            <a:ext cx="139700" cy="2911475"/>
            <a:chOff x="2474" y="1698"/>
            <a:chExt cx="88" cy="1834"/>
          </a:xfrm>
        </p:grpSpPr>
        <p:sp>
          <p:nvSpPr>
            <p:cNvPr id="123929" name="Line 25">
              <a:extLst>
                <a:ext uri="{FF2B5EF4-FFF2-40B4-BE49-F238E27FC236}">
                  <a16:creationId xmlns:a16="http://schemas.microsoft.com/office/drawing/2014/main" id="{38D8F36E-FF99-C086-1DB1-BEE60E30D6FE}"/>
                </a:ext>
              </a:extLst>
            </p:cNvPr>
            <p:cNvSpPr>
              <a:spLocks noChangeShapeType="1"/>
            </p:cNvSpPr>
            <p:nvPr/>
          </p:nvSpPr>
          <p:spPr bwMode="auto">
            <a:xfrm>
              <a:off x="2519" y="1744"/>
              <a:ext cx="0" cy="1788"/>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3930" name="Oval 26">
              <a:extLst>
                <a:ext uri="{FF2B5EF4-FFF2-40B4-BE49-F238E27FC236}">
                  <a16:creationId xmlns:a16="http://schemas.microsoft.com/office/drawing/2014/main" id="{B7979BCE-AB94-A2F9-8816-2F4BFA438876}"/>
                </a:ext>
              </a:extLst>
            </p:cNvPr>
            <p:cNvSpPr>
              <a:spLocks noChangeArrowheads="1"/>
            </p:cNvSpPr>
            <p:nvPr/>
          </p:nvSpPr>
          <p:spPr bwMode="auto">
            <a:xfrm>
              <a:off x="2474" y="1698"/>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23931" name="FlagCount" hidden="1">
            <a:hlinkClick r:id="rId6" action="ppaction://hlinkfile"/>
            <a:extLst>
              <a:ext uri="{FF2B5EF4-FFF2-40B4-BE49-F238E27FC236}">
                <a16:creationId xmlns:a16="http://schemas.microsoft.com/office/drawing/2014/main" id="{89B7CC17-A5E9-CD96-BAB3-93E40E7D7B1F}"/>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28"/>
                                        </p:tgtEl>
                                        <p:attrNameLst>
                                          <p:attrName>style.visibility</p:attrName>
                                        </p:attrNameLst>
                                      </p:cBhvr>
                                      <p:to>
                                        <p:strVal val="visible"/>
                                      </p:to>
                                    </p:set>
                                    <p:animEffect transition="in" filter="wipe(left)">
                                      <p:cBhvr>
                                        <p:cTn id="7" dur="500"/>
                                        <p:tgtEl>
                                          <p:spTgt spid="1157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5729"/>
                                        </p:tgtEl>
                                        <p:attrNameLst>
                                          <p:attrName>style.visibility</p:attrName>
                                        </p:attrNameLst>
                                      </p:cBhvr>
                                      <p:to>
                                        <p:strVal val="visible"/>
                                      </p:to>
                                    </p:set>
                                    <p:animEffect transition="in" filter="wipe(left)">
                                      <p:cBhvr>
                                        <p:cTn id="10" dur="500"/>
                                        <p:tgtEl>
                                          <p:spTgt spid="1157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5732"/>
                                        </p:tgtEl>
                                        <p:attrNameLst>
                                          <p:attrName>style.visibility</p:attrName>
                                        </p:attrNameLst>
                                      </p:cBhvr>
                                      <p:to>
                                        <p:strVal val="visible"/>
                                      </p:to>
                                    </p:set>
                                    <p:animEffect transition="in" filter="wipe(left)">
                                      <p:cBhvr>
                                        <p:cTn id="15" dur="500"/>
                                        <p:tgtEl>
                                          <p:spTgt spid="115732"/>
                                        </p:tgtEl>
                                      </p:cBhvr>
                                    </p:animEffect>
                                  </p:childTnLst>
                                </p:cTn>
                              </p:par>
                              <p:par>
                                <p:cTn id="16" presetID="22" presetClass="entr" presetSubtype="8" fill="hold" nodeType="withEffect">
                                  <p:stCondLst>
                                    <p:cond delay="0"/>
                                  </p:stCondLst>
                                  <p:childTnLst>
                                    <p:set>
                                      <p:cBhvr>
                                        <p:cTn id="17" dur="1" fill="hold">
                                          <p:stCondLst>
                                            <p:cond delay="0"/>
                                          </p:stCondLst>
                                        </p:cTn>
                                        <p:tgtEl>
                                          <p:spTgt spid="115724"/>
                                        </p:tgtEl>
                                        <p:attrNameLst>
                                          <p:attrName>style.visibility</p:attrName>
                                        </p:attrNameLst>
                                      </p:cBhvr>
                                      <p:to>
                                        <p:strVal val="visible"/>
                                      </p:to>
                                    </p:set>
                                    <p:animEffect transition="in" filter="wipe(left)">
                                      <p:cBhvr>
                                        <p:cTn id="18" dur="500"/>
                                        <p:tgtEl>
                                          <p:spTgt spid="1157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5733"/>
                                        </p:tgtEl>
                                        <p:attrNameLst>
                                          <p:attrName>style.visibility</p:attrName>
                                        </p:attrNameLst>
                                      </p:cBhvr>
                                      <p:to>
                                        <p:strVal val="visible"/>
                                      </p:to>
                                    </p:set>
                                    <p:animEffect transition="in" filter="wipe(left)">
                                      <p:cBhvr>
                                        <p:cTn id="23" dur="500"/>
                                        <p:tgtEl>
                                          <p:spTgt spid="115733"/>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34"/>
                                        </p:tgtEl>
                                        <p:attrNameLst>
                                          <p:attrName>style.visibility</p:attrName>
                                        </p:attrNameLst>
                                      </p:cBhvr>
                                      <p:to>
                                        <p:strVal val="visible"/>
                                      </p:to>
                                    </p:set>
                                    <p:animEffect transition="in" filter="wipe(left)">
                                      <p:cBhvr>
                                        <p:cTn id="32" dur="500"/>
                                        <p:tgtEl>
                                          <p:spTgt spid="115734"/>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5735"/>
                                        </p:tgtEl>
                                        <p:attrNameLst>
                                          <p:attrName>style.visibility</p:attrName>
                                        </p:attrNameLst>
                                      </p:cBhvr>
                                      <p:to>
                                        <p:strVal val="visible"/>
                                      </p:to>
                                    </p:set>
                                    <p:animEffect transition="in" filter="wipe(left)">
                                      <p:cBhvr>
                                        <p:cTn id="41" dur="500"/>
                                        <p:tgtEl>
                                          <p:spTgt spid="115735"/>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5730"/>
                                        </p:tgtEl>
                                        <p:attrNameLst>
                                          <p:attrName>style.visibility</p:attrName>
                                        </p:attrNameLst>
                                      </p:cBhvr>
                                      <p:to>
                                        <p:strVal val="visible"/>
                                      </p:to>
                                    </p:set>
                                    <p:animEffect transition="in" filter="wipe(left)">
                                      <p:cBhvr>
                                        <p:cTn id="45" dur="500"/>
                                        <p:tgtEl>
                                          <p:spTgt spid="11573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5731"/>
                                        </p:tgtEl>
                                        <p:attrNameLst>
                                          <p:attrName>style.visibility</p:attrName>
                                        </p:attrNameLst>
                                      </p:cBhvr>
                                      <p:to>
                                        <p:strVal val="visible"/>
                                      </p:to>
                                    </p:set>
                                    <p:animEffect transition="in" filter="dissolve">
                                      <p:cBhvr>
                                        <p:cTn id="48" dur="500"/>
                                        <p:tgtEl>
                                          <p:spTgt spid="115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8" grpId="0"/>
      <p:bldP spid="115729" grpId="0"/>
      <p:bldP spid="115730" grpId="0" animBg="1"/>
      <p:bldP spid="115731" grpId="0" animBg="1"/>
      <p:bldP spid="115732" grpId="0"/>
      <p:bldP spid="115734" grpId="0"/>
      <p:bldP spid="1157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ço Reservado para Rodapé 1">
            <a:extLst>
              <a:ext uri="{FF2B5EF4-FFF2-40B4-BE49-F238E27FC236}">
                <a16:creationId xmlns:a16="http://schemas.microsoft.com/office/drawing/2014/main" id="{61DAB899-DA7B-6675-B77A-1D5CEF07730A}"/>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42" name="Espaço Reservado para Número de Slide 2">
            <a:extLst>
              <a:ext uri="{FF2B5EF4-FFF2-40B4-BE49-F238E27FC236}">
                <a16:creationId xmlns:a16="http://schemas.microsoft.com/office/drawing/2014/main" id="{4934D5D1-CC13-AB31-02F3-8503B84BF767}"/>
              </a:ext>
            </a:extLst>
          </p:cNvPr>
          <p:cNvSpPr>
            <a:spLocks noGrp="1"/>
          </p:cNvSpPr>
          <p:nvPr>
            <p:ph type="sldNum" sz="quarter" idx="11"/>
          </p:nvPr>
        </p:nvSpPr>
        <p:spPr/>
        <p:txBody>
          <a:bodyPr/>
          <a:lstStyle/>
          <a:p>
            <a:fld id="{01126FE4-3B56-4390-B5E0-07F3FF0CD4A7}" type="slidenum">
              <a:rPr lang="en-US" altLang="pt-BR"/>
              <a:pPr/>
              <a:t>41</a:t>
            </a:fld>
            <a:endParaRPr lang="en-US" altLang="pt-BR"/>
          </a:p>
        </p:txBody>
      </p:sp>
      <p:grpSp>
        <p:nvGrpSpPr>
          <p:cNvPr id="125954" name="Group 2">
            <a:extLst>
              <a:ext uri="{FF2B5EF4-FFF2-40B4-BE49-F238E27FC236}">
                <a16:creationId xmlns:a16="http://schemas.microsoft.com/office/drawing/2014/main" id="{4FC9FDFF-23E1-564E-4234-29AC449E83E2}"/>
              </a:ext>
            </a:extLst>
          </p:cNvPr>
          <p:cNvGrpSpPr>
            <a:grpSpLocks/>
          </p:cNvGrpSpPr>
          <p:nvPr/>
        </p:nvGrpSpPr>
        <p:grpSpPr bwMode="auto">
          <a:xfrm>
            <a:off x="277813" y="1444625"/>
            <a:ext cx="5513387" cy="4886325"/>
            <a:chOff x="175" y="910"/>
            <a:chExt cx="3473" cy="3078"/>
          </a:xfrm>
        </p:grpSpPr>
        <p:graphicFrame>
          <p:nvGraphicFramePr>
            <p:cNvPr id="125955" name="Object 3">
              <a:extLst>
                <a:ext uri="{FF2B5EF4-FFF2-40B4-BE49-F238E27FC236}">
                  <a16:creationId xmlns:a16="http://schemas.microsoft.com/office/drawing/2014/main" id="{0C807C58-0185-A861-07ED-BFB53C11A43C}"/>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2881" name="Chart" r:id="rId4" imgW="5800649" imgH="5181600" progId="Excel.Chart.8">
                    <p:embed/>
                  </p:oleObj>
                </mc:Choice>
                <mc:Fallback>
                  <p:oleObj name="Chart" r:id="rId4" imgW="5800649" imgH="5181600" progId="Excel.Chart.8">
                    <p:embed/>
                    <p:pic>
                      <p:nvPicPr>
                        <p:cNvPr id="125955" name="Object 3">
                          <a:extLst>
                            <a:ext uri="{FF2B5EF4-FFF2-40B4-BE49-F238E27FC236}">
                              <a16:creationId xmlns:a16="http://schemas.microsoft.com/office/drawing/2014/main" id="{0C807C58-0185-A861-07ED-BFB53C11A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56" name="Text Box 4">
              <a:extLst>
                <a:ext uri="{FF2B5EF4-FFF2-40B4-BE49-F238E27FC236}">
                  <a16:creationId xmlns:a16="http://schemas.microsoft.com/office/drawing/2014/main" id="{9B04928D-6143-C256-4B39-C6BC2A9E529F}"/>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25957" name="Text Box 5">
              <a:extLst>
                <a:ext uri="{FF2B5EF4-FFF2-40B4-BE49-F238E27FC236}">
                  <a16:creationId xmlns:a16="http://schemas.microsoft.com/office/drawing/2014/main" id="{D7CB9811-D4FC-460B-2D52-81D9E6615721}"/>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sp>
        <p:nvSpPr>
          <p:cNvPr id="125958" name="Line 6">
            <a:extLst>
              <a:ext uri="{FF2B5EF4-FFF2-40B4-BE49-F238E27FC236}">
                <a16:creationId xmlns:a16="http://schemas.microsoft.com/office/drawing/2014/main" id="{B413B7B6-F913-40BF-461D-82E530E84786}"/>
              </a:ext>
            </a:extLst>
          </p:cNvPr>
          <p:cNvSpPr>
            <a:spLocks noChangeShapeType="1"/>
          </p:cNvSpPr>
          <p:nvPr/>
        </p:nvSpPr>
        <p:spPr bwMode="auto">
          <a:xfrm>
            <a:off x="1319213" y="2767013"/>
            <a:ext cx="2681287" cy="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5959" name="Group 7">
            <a:extLst>
              <a:ext uri="{FF2B5EF4-FFF2-40B4-BE49-F238E27FC236}">
                <a16:creationId xmlns:a16="http://schemas.microsoft.com/office/drawing/2014/main" id="{A66AD558-3B0B-F0E1-7DFC-327524235FCC}"/>
              </a:ext>
            </a:extLst>
          </p:cNvPr>
          <p:cNvGrpSpPr>
            <a:grpSpLocks/>
          </p:cNvGrpSpPr>
          <p:nvPr/>
        </p:nvGrpSpPr>
        <p:grpSpPr bwMode="auto">
          <a:xfrm>
            <a:off x="1808163" y="1946275"/>
            <a:ext cx="2101850" cy="3660775"/>
            <a:chOff x="1139" y="1226"/>
            <a:chExt cx="1324" cy="2306"/>
          </a:xfrm>
        </p:grpSpPr>
        <p:sp>
          <p:nvSpPr>
            <p:cNvPr id="125960" name="Line 8">
              <a:extLst>
                <a:ext uri="{FF2B5EF4-FFF2-40B4-BE49-F238E27FC236}">
                  <a16:creationId xmlns:a16="http://schemas.microsoft.com/office/drawing/2014/main" id="{CA8A287C-ED74-180E-B359-4579E1E5B1E1}"/>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5961" name="Text Box 9">
              <a:extLst>
                <a:ext uri="{FF2B5EF4-FFF2-40B4-BE49-F238E27FC236}">
                  <a16:creationId xmlns:a16="http://schemas.microsoft.com/office/drawing/2014/main" id="{99CBD613-B327-6FC0-FC74-69159CB5FD62}"/>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25962" name="Group 10">
            <a:extLst>
              <a:ext uri="{FF2B5EF4-FFF2-40B4-BE49-F238E27FC236}">
                <a16:creationId xmlns:a16="http://schemas.microsoft.com/office/drawing/2014/main" id="{D8F10429-31C4-3EB9-8F98-956B6C4F46EF}"/>
              </a:ext>
            </a:extLst>
          </p:cNvPr>
          <p:cNvGrpSpPr>
            <a:grpSpLocks/>
          </p:cNvGrpSpPr>
          <p:nvPr/>
        </p:nvGrpSpPr>
        <p:grpSpPr bwMode="auto">
          <a:xfrm>
            <a:off x="1327150" y="1944688"/>
            <a:ext cx="3367088" cy="3665537"/>
            <a:chOff x="836" y="1225"/>
            <a:chExt cx="2121" cy="2309"/>
          </a:xfrm>
        </p:grpSpPr>
        <p:sp>
          <p:nvSpPr>
            <p:cNvPr id="125963" name="Line 11">
              <a:extLst>
                <a:ext uri="{FF2B5EF4-FFF2-40B4-BE49-F238E27FC236}">
                  <a16:creationId xmlns:a16="http://schemas.microsoft.com/office/drawing/2014/main" id="{CB66189A-5E5D-90E2-B877-3DF311F6627E}"/>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5964" name="Text Box 12">
              <a:extLst>
                <a:ext uri="{FF2B5EF4-FFF2-40B4-BE49-F238E27FC236}">
                  <a16:creationId xmlns:a16="http://schemas.microsoft.com/office/drawing/2014/main" id="{F6BDF157-8245-4E91-2021-42D94D886769}"/>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25967" name="Line 15">
            <a:extLst>
              <a:ext uri="{FF2B5EF4-FFF2-40B4-BE49-F238E27FC236}">
                <a16:creationId xmlns:a16="http://schemas.microsoft.com/office/drawing/2014/main" id="{7FA267EB-8E0F-7E27-99B4-E99378AAEC2B}"/>
              </a:ext>
            </a:extLst>
          </p:cNvPr>
          <p:cNvSpPr>
            <a:spLocks noChangeShapeType="1"/>
          </p:cNvSpPr>
          <p:nvPr/>
        </p:nvSpPr>
        <p:spPr bwMode="auto">
          <a:xfrm>
            <a:off x="2282825" y="2768600"/>
            <a:ext cx="0" cy="2835275"/>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5968" name="Oval 16">
            <a:extLst>
              <a:ext uri="{FF2B5EF4-FFF2-40B4-BE49-F238E27FC236}">
                <a16:creationId xmlns:a16="http://schemas.microsoft.com/office/drawing/2014/main" id="{D831D9F9-604A-128E-AAE1-A7F6298F5C93}"/>
              </a:ext>
            </a:extLst>
          </p:cNvPr>
          <p:cNvSpPr>
            <a:spLocks noChangeArrowheads="1"/>
          </p:cNvSpPr>
          <p:nvPr/>
        </p:nvSpPr>
        <p:spPr bwMode="auto">
          <a:xfrm>
            <a:off x="2212975" y="2695575"/>
            <a:ext cx="139700" cy="138113"/>
          </a:xfrm>
          <a:prstGeom prst="ellipse">
            <a:avLst/>
          </a:prstGeom>
          <a:solidFill>
            <a:srgbClr val="B2B2B2"/>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69" name="Line 17">
            <a:extLst>
              <a:ext uri="{FF2B5EF4-FFF2-40B4-BE49-F238E27FC236}">
                <a16:creationId xmlns:a16="http://schemas.microsoft.com/office/drawing/2014/main" id="{96211D2E-5EEC-204C-849F-0D9C4E00DD05}"/>
              </a:ext>
            </a:extLst>
          </p:cNvPr>
          <p:cNvSpPr>
            <a:spLocks noChangeShapeType="1"/>
          </p:cNvSpPr>
          <p:nvPr/>
        </p:nvSpPr>
        <p:spPr bwMode="auto">
          <a:xfrm>
            <a:off x="3998913" y="2768600"/>
            <a:ext cx="0" cy="283845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5970" name="Oval 18">
            <a:extLst>
              <a:ext uri="{FF2B5EF4-FFF2-40B4-BE49-F238E27FC236}">
                <a16:creationId xmlns:a16="http://schemas.microsoft.com/office/drawing/2014/main" id="{26995BA3-030A-3FEA-B1BB-4A3D2CBDA9D3}"/>
              </a:ext>
            </a:extLst>
          </p:cNvPr>
          <p:cNvSpPr>
            <a:spLocks noChangeArrowheads="1"/>
          </p:cNvSpPr>
          <p:nvPr/>
        </p:nvSpPr>
        <p:spPr bwMode="auto">
          <a:xfrm>
            <a:off x="3927475" y="2695575"/>
            <a:ext cx="139700" cy="138113"/>
          </a:xfrm>
          <a:prstGeom prst="ellipse">
            <a:avLst/>
          </a:prstGeom>
          <a:solidFill>
            <a:srgbClr val="B2B2B2"/>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71" name="AutoShape 19">
            <a:extLst>
              <a:ext uri="{FF2B5EF4-FFF2-40B4-BE49-F238E27FC236}">
                <a16:creationId xmlns:a16="http://schemas.microsoft.com/office/drawing/2014/main" id="{D632F91B-EDEA-46F6-1200-7A6EE7F49533}"/>
              </a:ext>
            </a:extLst>
          </p:cNvPr>
          <p:cNvSpPr>
            <a:spLocks/>
          </p:cNvSpPr>
          <p:nvPr/>
        </p:nvSpPr>
        <p:spPr bwMode="auto">
          <a:xfrm rot="5400000">
            <a:off x="3029744" y="1705769"/>
            <a:ext cx="220662" cy="1714500"/>
          </a:xfrm>
          <a:prstGeom prst="leftBrace">
            <a:avLst>
              <a:gd name="adj1" fmla="val 64748"/>
              <a:gd name="adj2" fmla="val 50000"/>
            </a:avLst>
          </a:pr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6756" name="Text Box 20">
            <a:extLst>
              <a:ext uri="{FF2B5EF4-FFF2-40B4-BE49-F238E27FC236}">
                <a16:creationId xmlns:a16="http://schemas.microsoft.com/office/drawing/2014/main" id="{22B41421-C001-7E78-FC44-D9937359565F}"/>
              </a:ext>
            </a:extLst>
          </p:cNvPr>
          <p:cNvSpPr txBox="1">
            <a:spLocks noChangeArrowheads="1"/>
          </p:cNvSpPr>
          <p:nvPr/>
        </p:nvSpPr>
        <p:spPr bwMode="auto">
          <a:xfrm>
            <a:off x="4960938" y="1268643"/>
            <a:ext cx="39687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pt" sz="2600">
                <a:latin typeface="Arial"/>
                <a:cs typeface="Arial"/>
              </a:rPr>
              <a:t>Diante de um excedente, os vendedores tentam aumentar as vendas reduzindo o preço.</a:t>
            </a:r>
            <a:endParaRPr lang="pt">
              <a:latin typeface="Arial"/>
              <a:cs typeface="Arial"/>
            </a:endParaRPr>
          </a:p>
        </p:txBody>
      </p:sp>
      <p:sp>
        <p:nvSpPr>
          <p:cNvPr id="116757" name="Text Box 21">
            <a:extLst>
              <a:ext uri="{FF2B5EF4-FFF2-40B4-BE49-F238E27FC236}">
                <a16:creationId xmlns:a16="http://schemas.microsoft.com/office/drawing/2014/main" id="{4F85890F-AB8F-4ABB-48D8-F11EB2007956}"/>
              </a:ext>
            </a:extLst>
          </p:cNvPr>
          <p:cNvSpPr txBox="1">
            <a:spLocks noChangeArrowheads="1"/>
          </p:cNvSpPr>
          <p:nvPr/>
        </p:nvSpPr>
        <p:spPr bwMode="auto">
          <a:xfrm>
            <a:off x="4971705" y="3155950"/>
            <a:ext cx="397642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Isso</a:t>
            </a:r>
            <a:r>
              <a:rPr lang="en-US" altLang="pt-BR" sz="2600">
                <a:latin typeface="Arial"/>
                <a:cs typeface="Arial"/>
              </a:rPr>
              <a:t> causa </a:t>
            </a:r>
            <a:r>
              <a:rPr lang="en-US" altLang="pt-BR" sz="2600" err="1">
                <a:latin typeface="Arial"/>
                <a:cs typeface="Arial"/>
              </a:rPr>
              <a:t>aumento</a:t>
            </a:r>
            <a:r>
              <a:rPr lang="en-US" altLang="pt-BR" sz="2600">
                <a:latin typeface="Arial"/>
                <a:cs typeface="Arial"/>
              </a:rPr>
              <a:t> </a:t>
            </a:r>
            <a:r>
              <a:rPr lang="en-US" altLang="pt-BR" sz="2600" err="1">
                <a:latin typeface="Arial"/>
                <a:cs typeface="Arial"/>
              </a:rPr>
              <a:t>em</a:t>
            </a:r>
            <a:r>
              <a:rPr lang="en-US" altLang="pt-BR" sz="2600">
                <a:latin typeface="Arial"/>
                <a:cs typeface="Arial"/>
              </a:rPr>
              <a:t> </a:t>
            </a:r>
            <a:br>
              <a:rPr lang="en-US" altLang="pt-BR" sz="2600">
                <a:cs typeface="Arial" panose="020B0604020202020204" pitchFamily="34" charset="0"/>
              </a:rPr>
            </a:br>
            <a:r>
              <a:rPr lang="en-US" altLang="pt-BR" sz="2600" b="1" i="1">
                <a:latin typeface="Arial"/>
                <a:cs typeface="Arial"/>
              </a:rPr>
              <a:t>Q</a:t>
            </a:r>
            <a:r>
              <a:rPr lang="en-US" altLang="pt-BR" sz="2600" b="1" i="1" baseline="30000">
                <a:latin typeface="Arial"/>
                <a:cs typeface="Arial"/>
              </a:rPr>
              <a:t>D</a:t>
            </a:r>
            <a:r>
              <a:rPr lang="en-US" altLang="pt-BR" sz="2600">
                <a:latin typeface="Arial"/>
                <a:cs typeface="Arial"/>
              </a:rPr>
              <a:t> e </a:t>
            </a:r>
            <a:r>
              <a:rPr lang="en-US" altLang="pt-BR" sz="2600" err="1">
                <a:latin typeface="Arial"/>
                <a:cs typeface="Arial"/>
              </a:rPr>
              <a:t>queda</a:t>
            </a:r>
            <a:r>
              <a:rPr lang="en-US" altLang="pt-BR" sz="2600">
                <a:latin typeface="Arial"/>
                <a:cs typeface="Arial"/>
              </a:rPr>
              <a:t> </a:t>
            </a:r>
            <a:r>
              <a:rPr lang="en-US" altLang="pt-BR" sz="2600" err="1">
                <a:latin typeface="Arial"/>
                <a:cs typeface="Arial"/>
              </a:rPr>
              <a:t>em</a:t>
            </a:r>
            <a:r>
              <a:rPr lang="en-US" altLang="pt-BR" sz="2600">
                <a:latin typeface="Arial"/>
                <a:cs typeface="Arial"/>
              </a:rPr>
              <a:t> </a:t>
            </a:r>
            <a:r>
              <a:rPr lang="en-US" sz="2600" b="1" i="1">
                <a:latin typeface="Arial"/>
                <a:cs typeface="Arial"/>
              </a:rPr>
              <a:t>Q</a:t>
            </a:r>
            <a:r>
              <a:rPr lang="en-US" sz="2600" b="1" i="1" baseline="30000">
                <a:latin typeface="Arial"/>
                <a:cs typeface="Arial"/>
              </a:rPr>
              <a:t>S</a:t>
            </a:r>
            <a:endParaRPr lang="pt-BR" baseline="30000"/>
          </a:p>
        </p:txBody>
      </p:sp>
      <p:grpSp>
        <p:nvGrpSpPr>
          <p:cNvPr id="5" name="Group 22">
            <a:extLst>
              <a:ext uri="{FF2B5EF4-FFF2-40B4-BE49-F238E27FC236}">
                <a16:creationId xmlns:a16="http://schemas.microsoft.com/office/drawing/2014/main" id="{8BFA739B-88ED-646D-CC73-99517127503C}"/>
              </a:ext>
            </a:extLst>
          </p:cNvPr>
          <p:cNvGrpSpPr>
            <a:grpSpLocks/>
          </p:cNvGrpSpPr>
          <p:nvPr/>
        </p:nvGrpSpPr>
        <p:grpSpPr bwMode="auto">
          <a:xfrm>
            <a:off x="1320800" y="2770188"/>
            <a:ext cx="2152650" cy="558800"/>
            <a:chOff x="832" y="1745"/>
            <a:chExt cx="1356" cy="352"/>
          </a:xfrm>
        </p:grpSpPr>
        <p:sp>
          <p:nvSpPr>
            <p:cNvPr id="125975" name="Line 23">
              <a:extLst>
                <a:ext uri="{FF2B5EF4-FFF2-40B4-BE49-F238E27FC236}">
                  <a16:creationId xmlns:a16="http://schemas.microsoft.com/office/drawing/2014/main" id="{C5687C12-29DE-8C9E-36C5-BE7D6E6BAB50}"/>
                </a:ext>
              </a:extLst>
            </p:cNvPr>
            <p:cNvSpPr>
              <a:spLocks noChangeShapeType="1"/>
            </p:cNvSpPr>
            <p:nvPr/>
          </p:nvSpPr>
          <p:spPr bwMode="auto">
            <a:xfrm>
              <a:off x="833" y="1745"/>
              <a:ext cx="0" cy="35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25976" name="Line 24">
              <a:extLst>
                <a:ext uri="{FF2B5EF4-FFF2-40B4-BE49-F238E27FC236}">
                  <a16:creationId xmlns:a16="http://schemas.microsoft.com/office/drawing/2014/main" id="{4BFECC63-25EF-87F4-45EF-6D82F0B110C3}"/>
                </a:ext>
              </a:extLst>
            </p:cNvPr>
            <p:cNvSpPr>
              <a:spLocks noChangeShapeType="1"/>
            </p:cNvSpPr>
            <p:nvPr/>
          </p:nvSpPr>
          <p:spPr bwMode="auto">
            <a:xfrm flipV="1">
              <a:off x="832" y="2096"/>
              <a:ext cx="1356" cy="1"/>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 name="Group 25">
            <a:extLst>
              <a:ext uri="{FF2B5EF4-FFF2-40B4-BE49-F238E27FC236}">
                <a16:creationId xmlns:a16="http://schemas.microsoft.com/office/drawing/2014/main" id="{8BFE997D-1125-F848-F579-B09B03146C43}"/>
              </a:ext>
            </a:extLst>
          </p:cNvPr>
          <p:cNvGrpSpPr>
            <a:grpSpLocks/>
          </p:cNvGrpSpPr>
          <p:nvPr/>
        </p:nvGrpSpPr>
        <p:grpSpPr bwMode="auto">
          <a:xfrm>
            <a:off x="2282825" y="3254375"/>
            <a:ext cx="377825" cy="2365375"/>
            <a:chOff x="1438" y="2050"/>
            <a:chExt cx="238" cy="1490"/>
          </a:xfrm>
        </p:grpSpPr>
        <p:sp>
          <p:nvSpPr>
            <p:cNvPr id="125978" name="Line 26">
              <a:extLst>
                <a:ext uri="{FF2B5EF4-FFF2-40B4-BE49-F238E27FC236}">
                  <a16:creationId xmlns:a16="http://schemas.microsoft.com/office/drawing/2014/main" id="{EE87D35A-1C9F-33E1-745C-589A3A0362C8}"/>
                </a:ext>
              </a:extLst>
            </p:cNvPr>
            <p:cNvSpPr>
              <a:spLocks noChangeShapeType="1"/>
            </p:cNvSpPr>
            <p:nvPr/>
          </p:nvSpPr>
          <p:spPr bwMode="auto">
            <a:xfrm>
              <a:off x="1634" y="2090"/>
              <a:ext cx="6" cy="145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5979" name="Oval 27">
              <a:extLst>
                <a:ext uri="{FF2B5EF4-FFF2-40B4-BE49-F238E27FC236}">
                  <a16:creationId xmlns:a16="http://schemas.microsoft.com/office/drawing/2014/main" id="{E541A02D-E928-01A2-0556-775C812E9D2D}"/>
                </a:ext>
              </a:extLst>
            </p:cNvPr>
            <p:cNvSpPr>
              <a:spLocks noChangeArrowheads="1"/>
            </p:cNvSpPr>
            <p:nvPr/>
          </p:nvSpPr>
          <p:spPr bwMode="auto">
            <a:xfrm>
              <a:off x="1588" y="205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80" name="Line 28">
              <a:extLst>
                <a:ext uri="{FF2B5EF4-FFF2-40B4-BE49-F238E27FC236}">
                  <a16:creationId xmlns:a16="http://schemas.microsoft.com/office/drawing/2014/main" id="{9B2BD36F-EF9E-7B9F-A1D1-B6D7DE2ED603}"/>
                </a:ext>
              </a:extLst>
            </p:cNvPr>
            <p:cNvSpPr>
              <a:spLocks noChangeShapeType="1"/>
            </p:cNvSpPr>
            <p:nvPr/>
          </p:nvSpPr>
          <p:spPr bwMode="auto">
            <a:xfrm rot="-5400000">
              <a:off x="1541" y="3435"/>
              <a:ext cx="0" cy="206"/>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nvGrpSpPr>
          <p:cNvPr id="7" name="Group 29">
            <a:extLst>
              <a:ext uri="{FF2B5EF4-FFF2-40B4-BE49-F238E27FC236}">
                <a16:creationId xmlns:a16="http://schemas.microsoft.com/office/drawing/2014/main" id="{7BC922EF-A2F7-1432-5608-0E69B9AD9849}"/>
              </a:ext>
            </a:extLst>
          </p:cNvPr>
          <p:cNvGrpSpPr>
            <a:grpSpLocks/>
          </p:cNvGrpSpPr>
          <p:nvPr/>
        </p:nvGrpSpPr>
        <p:grpSpPr bwMode="auto">
          <a:xfrm>
            <a:off x="3381375" y="3254375"/>
            <a:ext cx="617538" cy="2362200"/>
            <a:chOff x="2130" y="2050"/>
            <a:chExt cx="389" cy="1488"/>
          </a:xfrm>
        </p:grpSpPr>
        <p:sp>
          <p:nvSpPr>
            <p:cNvPr id="125982" name="Line 30">
              <a:extLst>
                <a:ext uri="{FF2B5EF4-FFF2-40B4-BE49-F238E27FC236}">
                  <a16:creationId xmlns:a16="http://schemas.microsoft.com/office/drawing/2014/main" id="{D3C54CC6-FD21-2166-2E87-AB1C1A3C2B7A}"/>
                </a:ext>
              </a:extLst>
            </p:cNvPr>
            <p:cNvSpPr>
              <a:spLocks noChangeShapeType="1"/>
            </p:cNvSpPr>
            <p:nvPr/>
          </p:nvSpPr>
          <p:spPr bwMode="auto">
            <a:xfrm>
              <a:off x="2174" y="2088"/>
              <a:ext cx="6" cy="145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5983" name="Oval 31">
              <a:extLst>
                <a:ext uri="{FF2B5EF4-FFF2-40B4-BE49-F238E27FC236}">
                  <a16:creationId xmlns:a16="http://schemas.microsoft.com/office/drawing/2014/main" id="{2B9E5709-3E4A-83C5-A26F-939DAF1174C8}"/>
                </a:ext>
              </a:extLst>
            </p:cNvPr>
            <p:cNvSpPr>
              <a:spLocks noChangeArrowheads="1"/>
            </p:cNvSpPr>
            <p:nvPr/>
          </p:nvSpPr>
          <p:spPr bwMode="auto">
            <a:xfrm>
              <a:off x="2130" y="205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84" name="Line 32">
              <a:extLst>
                <a:ext uri="{FF2B5EF4-FFF2-40B4-BE49-F238E27FC236}">
                  <a16:creationId xmlns:a16="http://schemas.microsoft.com/office/drawing/2014/main" id="{E1DD6E1D-8474-CAAE-4C2D-07343DFBCA51}"/>
                </a:ext>
              </a:extLst>
            </p:cNvPr>
            <p:cNvSpPr>
              <a:spLocks noChangeShapeType="1"/>
            </p:cNvSpPr>
            <p:nvPr/>
          </p:nvSpPr>
          <p:spPr bwMode="auto">
            <a:xfrm rot="5400000">
              <a:off x="2348" y="3367"/>
              <a:ext cx="0" cy="34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nvGrpSpPr>
          <p:cNvPr id="8" name="Group 33">
            <a:extLst>
              <a:ext uri="{FF2B5EF4-FFF2-40B4-BE49-F238E27FC236}">
                <a16:creationId xmlns:a16="http://schemas.microsoft.com/office/drawing/2014/main" id="{58FE869E-95EE-C9B2-7AB7-060F5702CE82}"/>
              </a:ext>
            </a:extLst>
          </p:cNvPr>
          <p:cNvGrpSpPr>
            <a:grpSpLocks/>
          </p:cNvGrpSpPr>
          <p:nvPr/>
        </p:nvGrpSpPr>
        <p:grpSpPr bwMode="auto">
          <a:xfrm>
            <a:off x="2428875" y="1924050"/>
            <a:ext cx="1501775" cy="1317625"/>
            <a:chOff x="1530" y="1212"/>
            <a:chExt cx="946" cy="830"/>
          </a:xfrm>
        </p:grpSpPr>
        <p:sp>
          <p:nvSpPr>
            <p:cNvPr id="125986" name="AutoShape 34">
              <a:extLst>
                <a:ext uri="{FF2B5EF4-FFF2-40B4-BE49-F238E27FC236}">
                  <a16:creationId xmlns:a16="http://schemas.microsoft.com/office/drawing/2014/main" id="{FDC3930C-6421-F2F1-4378-30D893321546}"/>
                </a:ext>
              </a:extLst>
            </p:cNvPr>
            <p:cNvSpPr>
              <a:spLocks/>
            </p:cNvSpPr>
            <p:nvPr/>
          </p:nvSpPr>
          <p:spPr bwMode="auto">
            <a:xfrm rot="5400000">
              <a:off x="1834" y="1699"/>
              <a:ext cx="139" cy="548"/>
            </a:xfrm>
            <a:prstGeom prst="leftBrace">
              <a:avLst>
                <a:gd name="adj1" fmla="val 32854"/>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25987" name="Group 35">
              <a:extLst>
                <a:ext uri="{FF2B5EF4-FFF2-40B4-BE49-F238E27FC236}">
                  <a16:creationId xmlns:a16="http://schemas.microsoft.com/office/drawing/2014/main" id="{49B6B773-1FFA-CC93-4F6B-DD3BDA4CBAFF}"/>
                </a:ext>
              </a:extLst>
            </p:cNvPr>
            <p:cNvGrpSpPr>
              <a:grpSpLocks/>
            </p:cNvGrpSpPr>
            <p:nvPr/>
          </p:nvGrpSpPr>
          <p:grpSpPr bwMode="auto">
            <a:xfrm>
              <a:off x="1530" y="1212"/>
              <a:ext cx="946" cy="666"/>
              <a:chOff x="1530" y="1212"/>
              <a:chExt cx="946" cy="666"/>
            </a:xfrm>
          </p:grpSpPr>
          <p:sp>
            <p:nvSpPr>
              <p:cNvPr id="125988" name="Line 36">
                <a:extLst>
                  <a:ext uri="{FF2B5EF4-FFF2-40B4-BE49-F238E27FC236}">
                    <a16:creationId xmlns:a16="http://schemas.microsoft.com/office/drawing/2014/main" id="{37469B0A-ABA4-02FE-9FFD-D78293B68864}"/>
                  </a:ext>
                </a:extLst>
              </p:cNvPr>
              <p:cNvSpPr>
                <a:spLocks noChangeShapeType="1"/>
              </p:cNvSpPr>
              <p:nvPr/>
            </p:nvSpPr>
            <p:spPr bwMode="auto">
              <a:xfrm flipV="1">
                <a:off x="1907" y="1489"/>
                <a:ext cx="120" cy="3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5989" name="Text Box 37">
                <a:extLst>
                  <a:ext uri="{FF2B5EF4-FFF2-40B4-BE49-F238E27FC236}">
                    <a16:creationId xmlns:a16="http://schemas.microsoft.com/office/drawing/2014/main" id="{29C0EA42-3EC2-3317-3839-9B96B119EED8}"/>
                  </a:ext>
                </a:extLst>
              </p:cNvPr>
              <p:cNvSpPr txBox="1">
                <a:spLocks noChangeArrowheads="1"/>
              </p:cNvSpPr>
              <p:nvPr/>
            </p:nvSpPr>
            <p:spPr bwMode="auto">
              <a:xfrm>
                <a:off x="1530" y="1212"/>
                <a:ext cx="946" cy="25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000" b="1" i="1" err="1">
                    <a:latin typeface="Arial"/>
                    <a:cs typeface="Arial"/>
                  </a:rPr>
                  <a:t>Excedente</a:t>
                </a:r>
                <a:endParaRPr lang="en-US" altLang="pt-BR" sz="2000" b="1" i="1">
                  <a:cs typeface="Arial" panose="020B0604020202020204" pitchFamily="34" charset="0"/>
                </a:endParaRPr>
              </a:p>
            </p:txBody>
          </p:sp>
        </p:grpSp>
      </p:grpSp>
      <p:sp>
        <p:nvSpPr>
          <p:cNvPr id="116774" name="Text Box 38">
            <a:extLst>
              <a:ext uri="{FF2B5EF4-FFF2-40B4-BE49-F238E27FC236}">
                <a16:creationId xmlns:a16="http://schemas.microsoft.com/office/drawing/2014/main" id="{74DEA013-2E56-D63C-3878-1203C3629BAD}"/>
              </a:ext>
            </a:extLst>
          </p:cNvPr>
          <p:cNvSpPr txBox="1">
            <a:spLocks noChangeArrowheads="1"/>
          </p:cNvSpPr>
          <p:nvPr/>
        </p:nvSpPr>
        <p:spPr bwMode="auto">
          <a:xfrm>
            <a:off x="4964458" y="4183617"/>
            <a:ext cx="37475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a:latin typeface="Arial"/>
                <a:cs typeface="Arial"/>
              </a:rPr>
              <a:t>…o que </a:t>
            </a:r>
            <a:r>
              <a:rPr lang="en-US" altLang="pt-BR" sz="2600" err="1">
                <a:latin typeface="Arial"/>
                <a:cs typeface="Arial"/>
              </a:rPr>
              <a:t>reduz</a:t>
            </a:r>
            <a:r>
              <a:rPr lang="en-US" altLang="pt-BR" sz="2600">
                <a:latin typeface="Arial"/>
                <a:cs typeface="Arial"/>
              </a:rPr>
              <a:t> a </a:t>
            </a:r>
            <a:r>
              <a:rPr lang="en-US" altLang="pt-BR" sz="2600" err="1">
                <a:latin typeface="Arial"/>
                <a:cs typeface="Arial"/>
              </a:rPr>
              <a:t>oferta</a:t>
            </a:r>
            <a:r>
              <a:rPr lang="en-US" altLang="pt-BR" sz="2600">
                <a:latin typeface="Arial"/>
                <a:cs typeface="Arial"/>
              </a:rPr>
              <a:t>. </a:t>
            </a:r>
            <a:endParaRPr lang="en-US" altLang="pt-BR" sz="2600">
              <a:cs typeface="Arial" panose="020B0604020202020204" pitchFamily="34" charset="0"/>
            </a:endParaRPr>
          </a:p>
        </p:txBody>
      </p:sp>
      <p:sp>
        <p:nvSpPr>
          <p:cNvPr id="125992" name="FlagCount" hidden="1">
            <a:hlinkClick r:id="rId6" action="ppaction://hlinkfile"/>
            <a:extLst>
              <a:ext uri="{FF2B5EF4-FFF2-40B4-BE49-F238E27FC236}">
                <a16:creationId xmlns:a16="http://schemas.microsoft.com/office/drawing/2014/main" id="{8801D6C6-DB61-6D74-B985-1D29C4184D48}"/>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56"/>
                                        </p:tgtEl>
                                        <p:attrNameLst>
                                          <p:attrName>style.visibility</p:attrName>
                                        </p:attrNameLst>
                                      </p:cBhvr>
                                      <p:to>
                                        <p:strVal val="visible"/>
                                      </p:to>
                                    </p:set>
                                    <p:animEffect transition="in" filter="wipe(left)">
                                      <p:cBhvr>
                                        <p:cTn id="7" dur="500"/>
                                        <p:tgtEl>
                                          <p:spTgt spid="116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57"/>
                                        </p:tgtEl>
                                        <p:attrNameLst>
                                          <p:attrName>style.visibility</p:attrName>
                                        </p:attrNameLst>
                                      </p:cBhvr>
                                      <p:to>
                                        <p:strVal val="visible"/>
                                      </p:to>
                                    </p:set>
                                    <p:animEffect transition="in" filter="wipe(left)">
                                      <p:cBhvr>
                                        <p:cTn id="17" dur="500"/>
                                        <p:tgtEl>
                                          <p:spTgt spid="116757"/>
                                        </p:tgtEl>
                                      </p:cBhvr>
                                    </p:animEffect>
                                  </p:childTnLst>
                                </p:cTn>
                              </p:par>
                            </p:childTnLst>
                          </p:cTn>
                        </p:par>
                        <p:par>
                          <p:cTn id="18" fill="hold" nodeType="afterGroup">
                            <p:stCondLst>
                              <p:cond delay="500"/>
                            </p:stCondLst>
                            <p:childTnLst>
                              <p:par>
                                <p:cTn id="19" presetID="18" presetClass="entr" presetSubtype="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par>
                          <p:cTn id="22" fill="hold" nodeType="afterGroup">
                            <p:stCondLst>
                              <p:cond delay="1000"/>
                            </p:stCondLst>
                            <p:childTnLst>
                              <p:par>
                                <p:cTn id="23" presetID="18" presetClass="entr" presetSubtype="1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6774"/>
                                        </p:tgtEl>
                                        <p:attrNameLst>
                                          <p:attrName>style.visibility</p:attrName>
                                        </p:attrNameLst>
                                      </p:cBhvr>
                                      <p:to>
                                        <p:strVal val="visible"/>
                                      </p:to>
                                    </p:set>
                                    <p:animEffect transition="in" filter="wipe(left)">
                                      <p:cBhvr>
                                        <p:cTn id="30" dur="500"/>
                                        <p:tgtEl>
                                          <p:spTgt spid="116774"/>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6" grpId="0"/>
      <p:bldP spid="116757" grpId="0"/>
      <p:bldP spid="1167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ço Reservado para Rodapé 1">
            <a:extLst>
              <a:ext uri="{FF2B5EF4-FFF2-40B4-BE49-F238E27FC236}">
                <a16:creationId xmlns:a16="http://schemas.microsoft.com/office/drawing/2014/main" id="{6757BBDC-BB8F-EDC3-7494-C322C7A88BC7}"/>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32" name="Espaço Reservado para Número de Slide 2">
            <a:extLst>
              <a:ext uri="{FF2B5EF4-FFF2-40B4-BE49-F238E27FC236}">
                <a16:creationId xmlns:a16="http://schemas.microsoft.com/office/drawing/2014/main" id="{3FE03956-197E-62A6-0212-CB7339E5F424}"/>
              </a:ext>
            </a:extLst>
          </p:cNvPr>
          <p:cNvSpPr>
            <a:spLocks noGrp="1"/>
          </p:cNvSpPr>
          <p:nvPr>
            <p:ph type="sldNum" sz="quarter" idx="11"/>
          </p:nvPr>
        </p:nvSpPr>
        <p:spPr/>
        <p:txBody>
          <a:bodyPr/>
          <a:lstStyle/>
          <a:p>
            <a:fld id="{2C123E7B-7532-4B9C-84B7-94DC4D112704}" type="slidenum">
              <a:rPr lang="en-US" altLang="pt-BR"/>
              <a:pPr/>
              <a:t>42</a:t>
            </a:fld>
            <a:endParaRPr lang="en-US" altLang="pt-BR"/>
          </a:p>
        </p:txBody>
      </p:sp>
      <p:grpSp>
        <p:nvGrpSpPr>
          <p:cNvPr id="128002" name="Group 2">
            <a:extLst>
              <a:ext uri="{FF2B5EF4-FFF2-40B4-BE49-F238E27FC236}">
                <a16:creationId xmlns:a16="http://schemas.microsoft.com/office/drawing/2014/main" id="{5358EF33-E03A-2E03-10E2-0D55E68C6EFA}"/>
              </a:ext>
            </a:extLst>
          </p:cNvPr>
          <p:cNvGrpSpPr>
            <a:grpSpLocks/>
          </p:cNvGrpSpPr>
          <p:nvPr/>
        </p:nvGrpSpPr>
        <p:grpSpPr bwMode="auto">
          <a:xfrm>
            <a:off x="277813" y="1444625"/>
            <a:ext cx="5513387" cy="4886325"/>
            <a:chOff x="175" y="910"/>
            <a:chExt cx="3473" cy="3078"/>
          </a:xfrm>
        </p:grpSpPr>
        <p:graphicFrame>
          <p:nvGraphicFramePr>
            <p:cNvPr id="128003" name="Object 3">
              <a:extLst>
                <a:ext uri="{FF2B5EF4-FFF2-40B4-BE49-F238E27FC236}">
                  <a16:creationId xmlns:a16="http://schemas.microsoft.com/office/drawing/2014/main" id="{9FC4996A-7A5C-49B6-1C3D-1D210DB2AABF}"/>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4929" name="Chart" r:id="rId4" imgW="5800649" imgH="5181600" progId="Excel.Chart.8">
                    <p:embed/>
                  </p:oleObj>
                </mc:Choice>
                <mc:Fallback>
                  <p:oleObj name="Chart" r:id="rId4" imgW="5800649" imgH="5181600" progId="Excel.Chart.8">
                    <p:embed/>
                    <p:pic>
                      <p:nvPicPr>
                        <p:cNvPr id="128003" name="Object 3">
                          <a:extLst>
                            <a:ext uri="{FF2B5EF4-FFF2-40B4-BE49-F238E27FC236}">
                              <a16:creationId xmlns:a16="http://schemas.microsoft.com/office/drawing/2014/main" id="{9FC4996A-7A5C-49B6-1C3D-1D210DB2A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4" name="Text Box 4">
              <a:extLst>
                <a:ext uri="{FF2B5EF4-FFF2-40B4-BE49-F238E27FC236}">
                  <a16:creationId xmlns:a16="http://schemas.microsoft.com/office/drawing/2014/main" id="{417482B4-B386-5E15-F25F-0C7501A3A34E}"/>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28005" name="Text Box 5">
              <a:extLst>
                <a:ext uri="{FF2B5EF4-FFF2-40B4-BE49-F238E27FC236}">
                  <a16:creationId xmlns:a16="http://schemas.microsoft.com/office/drawing/2014/main" id="{30880DA8-E891-1DE7-24C2-732AD8FE0874}"/>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128006" name="Group 6">
            <a:extLst>
              <a:ext uri="{FF2B5EF4-FFF2-40B4-BE49-F238E27FC236}">
                <a16:creationId xmlns:a16="http://schemas.microsoft.com/office/drawing/2014/main" id="{5AD3B244-092A-66A2-8D02-86D53C501E41}"/>
              </a:ext>
            </a:extLst>
          </p:cNvPr>
          <p:cNvGrpSpPr>
            <a:grpSpLocks/>
          </p:cNvGrpSpPr>
          <p:nvPr/>
        </p:nvGrpSpPr>
        <p:grpSpPr bwMode="auto">
          <a:xfrm>
            <a:off x="1808163" y="1946275"/>
            <a:ext cx="2101850" cy="3660775"/>
            <a:chOff x="1139" y="1226"/>
            <a:chExt cx="1324" cy="2306"/>
          </a:xfrm>
        </p:grpSpPr>
        <p:sp>
          <p:nvSpPr>
            <p:cNvPr id="128007" name="Line 7">
              <a:extLst>
                <a:ext uri="{FF2B5EF4-FFF2-40B4-BE49-F238E27FC236}">
                  <a16:creationId xmlns:a16="http://schemas.microsoft.com/office/drawing/2014/main" id="{BBF8FC71-C41A-3BE6-3F93-9BBFDC5DA338}"/>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8008" name="Text Box 8">
              <a:extLst>
                <a:ext uri="{FF2B5EF4-FFF2-40B4-BE49-F238E27FC236}">
                  <a16:creationId xmlns:a16="http://schemas.microsoft.com/office/drawing/2014/main" id="{06C10DC0-D0BF-C3D2-AD9B-A0CF721ED13B}"/>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28009" name="Group 9">
            <a:extLst>
              <a:ext uri="{FF2B5EF4-FFF2-40B4-BE49-F238E27FC236}">
                <a16:creationId xmlns:a16="http://schemas.microsoft.com/office/drawing/2014/main" id="{45E46060-B032-39FF-5930-60803FC4AB29}"/>
              </a:ext>
            </a:extLst>
          </p:cNvPr>
          <p:cNvGrpSpPr>
            <a:grpSpLocks/>
          </p:cNvGrpSpPr>
          <p:nvPr/>
        </p:nvGrpSpPr>
        <p:grpSpPr bwMode="auto">
          <a:xfrm>
            <a:off x="1327150" y="1944688"/>
            <a:ext cx="3367088" cy="3665537"/>
            <a:chOff x="836" y="1225"/>
            <a:chExt cx="2121" cy="2309"/>
          </a:xfrm>
        </p:grpSpPr>
        <p:sp>
          <p:nvSpPr>
            <p:cNvPr id="128010" name="Line 10">
              <a:extLst>
                <a:ext uri="{FF2B5EF4-FFF2-40B4-BE49-F238E27FC236}">
                  <a16:creationId xmlns:a16="http://schemas.microsoft.com/office/drawing/2014/main" id="{F7E9E5B7-80DB-3F9C-48C7-164C2DD8750D}"/>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8011" name="Text Box 11">
              <a:extLst>
                <a:ext uri="{FF2B5EF4-FFF2-40B4-BE49-F238E27FC236}">
                  <a16:creationId xmlns:a16="http://schemas.microsoft.com/office/drawing/2014/main" id="{CA36CD96-32D8-DFEF-B645-9600C93586C2}"/>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28016" name="Line 16">
            <a:extLst>
              <a:ext uri="{FF2B5EF4-FFF2-40B4-BE49-F238E27FC236}">
                <a16:creationId xmlns:a16="http://schemas.microsoft.com/office/drawing/2014/main" id="{568B1288-FAD0-DF11-5DCE-5D42F68FDC18}"/>
              </a:ext>
            </a:extLst>
          </p:cNvPr>
          <p:cNvSpPr>
            <a:spLocks noChangeShapeType="1"/>
          </p:cNvSpPr>
          <p:nvPr/>
        </p:nvSpPr>
        <p:spPr bwMode="auto">
          <a:xfrm flipV="1">
            <a:off x="1320800" y="3327400"/>
            <a:ext cx="2152650" cy="1588"/>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17" name="Line 17">
            <a:extLst>
              <a:ext uri="{FF2B5EF4-FFF2-40B4-BE49-F238E27FC236}">
                <a16:creationId xmlns:a16="http://schemas.microsoft.com/office/drawing/2014/main" id="{0FA05744-AFE3-FD2F-20EE-36204F561344}"/>
              </a:ext>
            </a:extLst>
          </p:cNvPr>
          <p:cNvSpPr>
            <a:spLocks noChangeShapeType="1"/>
          </p:cNvSpPr>
          <p:nvPr/>
        </p:nvSpPr>
        <p:spPr bwMode="auto">
          <a:xfrm>
            <a:off x="2593975" y="3317875"/>
            <a:ext cx="9525" cy="2301875"/>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18" name="Line 18">
            <a:extLst>
              <a:ext uri="{FF2B5EF4-FFF2-40B4-BE49-F238E27FC236}">
                <a16:creationId xmlns:a16="http://schemas.microsoft.com/office/drawing/2014/main" id="{EF4411C1-292D-21F0-6944-8DD50E534415}"/>
              </a:ext>
            </a:extLst>
          </p:cNvPr>
          <p:cNvSpPr>
            <a:spLocks noChangeShapeType="1"/>
          </p:cNvSpPr>
          <p:nvPr/>
        </p:nvSpPr>
        <p:spPr bwMode="auto">
          <a:xfrm>
            <a:off x="3451225" y="3314700"/>
            <a:ext cx="9525" cy="2301875"/>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19" name="AutoShape 19">
            <a:extLst>
              <a:ext uri="{FF2B5EF4-FFF2-40B4-BE49-F238E27FC236}">
                <a16:creationId xmlns:a16="http://schemas.microsoft.com/office/drawing/2014/main" id="{974C94FD-3250-6F9B-F21A-FB8287B81BF4}"/>
              </a:ext>
            </a:extLst>
          </p:cNvPr>
          <p:cNvSpPr>
            <a:spLocks/>
          </p:cNvSpPr>
          <p:nvPr/>
        </p:nvSpPr>
        <p:spPr bwMode="auto">
          <a:xfrm rot="5400000">
            <a:off x="2912269" y="2696369"/>
            <a:ext cx="220662" cy="869950"/>
          </a:xfrm>
          <a:prstGeom prst="leftBrace">
            <a:avLst>
              <a:gd name="adj1" fmla="val 32854"/>
              <a:gd name="adj2" fmla="val 50000"/>
            </a:avLst>
          </a:pr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20" name="Line 20">
            <a:extLst>
              <a:ext uri="{FF2B5EF4-FFF2-40B4-BE49-F238E27FC236}">
                <a16:creationId xmlns:a16="http://schemas.microsoft.com/office/drawing/2014/main" id="{4F81ED83-11E3-3780-D4F6-A51BC2F9BEB9}"/>
              </a:ext>
            </a:extLst>
          </p:cNvPr>
          <p:cNvSpPr>
            <a:spLocks noChangeShapeType="1"/>
          </p:cNvSpPr>
          <p:nvPr/>
        </p:nvSpPr>
        <p:spPr bwMode="auto">
          <a:xfrm flipV="1">
            <a:off x="3027363" y="2363788"/>
            <a:ext cx="190500" cy="617537"/>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8021" name="Text Box 21">
            <a:extLst>
              <a:ext uri="{FF2B5EF4-FFF2-40B4-BE49-F238E27FC236}">
                <a16:creationId xmlns:a16="http://schemas.microsoft.com/office/drawing/2014/main" id="{429F4942-94AA-3D20-FAF3-FD020FB02FC9}"/>
              </a:ext>
            </a:extLst>
          </p:cNvPr>
          <p:cNvSpPr txBox="1">
            <a:spLocks noChangeArrowheads="1"/>
          </p:cNvSpPr>
          <p:nvPr/>
        </p:nvSpPr>
        <p:spPr bwMode="auto">
          <a:xfrm>
            <a:off x="2428875" y="19240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000" b="1" i="1" err="1">
                <a:solidFill>
                  <a:srgbClr val="B2B2B2"/>
                </a:solidFill>
                <a:latin typeface="Arial"/>
                <a:cs typeface="Arial"/>
              </a:rPr>
              <a:t>Excedente</a:t>
            </a:r>
            <a:endParaRPr lang="en-US" altLang="pt-BR" sz="2000" b="1" i="1" err="1">
              <a:solidFill>
                <a:srgbClr val="B2B2B2"/>
              </a:solidFill>
              <a:cs typeface="Arial" panose="020B0604020202020204" pitchFamily="34" charset="0"/>
            </a:endParaRPr>
          </a:p>
        </p:txBody>
      </p:sp>
      <p:sp>
        <p:nvSpPr>
          <p:cNvPr id="117782" name="Text Box 22">
            <a:extLst>
              <a:ext uri="{FF2B5EF4-FFF2-40B4-BE49-F238E27FC236}">
                <a16:creationId xmlns:a16="http://schemas.microsoft.com/office/drawing/2014/main" id="{2E2C4EF8-6CC5-9A90-4ACE-BF51C2F45794}"/>
              </a:ext>
            </a:extLst>
          </p:cNvPr>
          <p:cNvSpPr txBox="1">
            <a:spLocks noChangeArrowheads="1"/>
          </p:cNvSpPr>
          <p:nvPr/>
        </p:nvSpPr>
        <p:spPr bwMode="auto">
          <a:xfrm>
            <a:off x="4958108" y="2869052"/>
            <a:ext cx="348412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pt-BR" sz="2600" err="1">
                <a:latin typeface="Arial"/>
                <a:cs typeface="Arial"/>
              </a:rPr>
              <a:t>Preços</a:t>
            </a:r>
            <a:r>
              <a:rPr lang="en-US" altLang="pt-BR" sz="2600">
                <a:latin typeface="Arial"/>
                <a:cs typeface="Arial"/>
              </a:rPr>
              <a:t> </a:t>
            </a:r>
            <a:r>
              <a:rPr lang="en-US" altLang="pt-BR" sz="2600" err="1">
                <a:latin typeface="Arial"/>
                <a:cs typeface="Arial"/>
              </a:rPr>
              <a:t>continuam</a:t>
            </a:r>
            <a:r>
              <a:rPr lang="en-US" altLang="pt-BR" sz="2600">
                <a:latin typeface="Arial"/>
                <a:cs typeface="Arial"/>
              </a:rPr>
              <a:t> a </a:t>
            </a:r>
            <a:r>
              <a:rPr lang="en-US" altLang="pt-BR" sz="2600" err="1">
                <a:latin typeface="Arial"/>
                <a:cs typeface="Arial"/>
              </a:rPr>
              <a:t>cair</a:t>
            </a:r>
            <a:r>
              <a:rPr lang="en-US" altLang="pt-BR" sz="2600">
                <a:latin typeface="Arial"/>
                <a:cs typeface="Arial"/>
              </a:rPr>
              <a:t> </a:t>
            </a:r>
            <a:r>
              <a:rPr lang="en-US" altLang="pt-BR" sz="2600" err="1">
                <a:latin typeface="Arial"/>
                <a:cs typeface="Arial"/>
              </a:rPr>
              <a:t>até</a:t>
            </a:r>
            <a:r>
              <a:rPr lang="en-US" altLang="pt-BR" sz="2600">
                <a:latin typeface="Arial"/>
                <a:cs typeface="Arial"/>
              </a:rPr>
              <a:t> o mercado </a:t>
            </a:r>
            <a:r>
              <a:rPr lang="en-US" altLang="pt-BR" sz="2600" err="1">
                <a:latin typeface="Arial"/>
                <a:cs typeface="Arial"/>
              </a:rPr>
              <a:t>encontrar</a:t>
            </a:r>
            <a:r>
              <a:rPr lang="en-US" altLang="pt-BR" sz="2600">
                <a:latin typeface="Arial"/>
                <a:cs typeface="Arial"/>
              </a:rPr>
              <a:t> o </a:t>
            </a:r>
            <a:r>
              <a:rPr lang="en-US" altLang="pt-BR" sz="2600" err="1">
                <a:latin typeface="Arial"/>
                <a:cs typeface="Arial"/>
              </a:rPr>
              <a:t>equilíbrio</a:t>
            </a:r>
            <a:r>
              <a:rPr lang="en-US" altLang="pt-BR" sz="2600">
                <a:latin typeface="Arial"/>
                <a:cs typeface="Arial"/>
              </a:rPr>
              <a:t>.</a:t>
            </a:r>
            <a:endParaRPr lang="pt-BR">
              <a:cs typeface="Arial" panose="020B0604020202020204" pitchFamily="34" charset="0"/>
            </a:endParaRPr>
          </a:p>
        </p:txBody>
      </p:sp>
      <p:grpSp>
        <p:nvGrpSpPr>
          <p:cNvPr id="5" name="Group 23">
            <a:extLst>
              <a:ext uri="{FF2B5EF4-FFF2-40B4-BE49-F238E27FC236}">
                <a16:creationId xmlns:a16="http://schemas.microsoft.com/office/drawing/2014/main" id="{7E95F548-C41B-BA43-6F8A-9FA32E604F0C}"/>
              </a:ext>
            </a:extLst>
          </p:cNvPr>
          <p:cNvGrpSpPr>
            <a:grpSpLocks/>
          </p:cNvGrpSpPr>
          <p:nvPr/>
        </p:nvGrpSpPr>
        <p:grpSpPr bwMode="auto">
          <a:xfrm>
            <a:off x="1319213" y="3338513"/>
            <a:ext cx="1681162" cy="2278062"/>
            <a:chOff x="831" y="2103"/>
            <a:chExt cx="1059" cy="1435"/>
          </a:xfrm>
        </p:grpSpPr>
        <p:grpSp>
          <p:nvGrpSpPr>
            <p:cNvPr id="128024" name="Group 24">
              <a:extLst>
                <a:ext uri="{FF2B5EF4-FFF2-40B4-BE49-F238E27FC236}">
                  <a16:creationId xmlns:a16="http://schemas.microsoft.com/office/drawing/2014/main" id="{E3BE5BB6-5A93-96EE-D297-17B06EC335CC}"/>
                </a:ext>
              </a:extLst>
            </p:cNvPr>
            <p:cNvGrpSpPr>
              <a:grpSpLocks/>
            </p:cNvGrpSpPr>
            <p:nvPr/>
          </p:nvGrpSpPr>
          <p:grpSpPr bwMode="auto">
            <a:xfrm>
              <a:off x="831" y="2103"/>
              <a:ext cx="1013" cy="358"/>
              <a:chOff x="831" y="2103"/>
              <a:chExt cx="1013" cy="358"/>
            </a:xfrm>
          </p:grpSpPr>
          <p:sp>
            <p:nvSpPr>
              <p:cNvPr id="128025" name="Line 25">
                <a:extLst>
                  <a:ext uri="{FF2B5EF4-FFF2-40B4-BE49-F238E27FC236}">
                    <a16:creationId xmlns:a16="http://schemas.microsoft.com/office/drawing/2014/main" id="{69451900-6126-52D1-C03E-862002CC3BA2}"/>
                  </a:ext>
                </a:extLst>
              </p:cNvPr>
              <p:cNvSpPr>
                <a:spLocks noChangeShapeType="1"/>
              </p:cNvSpPr>
              <p:nvPr/>
            </p:nvSpPr>
            <p:spPr bwMode="auto">
              <a:xfrm>
                <a:off x="831" y="2103"/>
                <a:ext cx="0" cy="35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28026" name="Line 26">
                <a:extLst>
                  <a:ext uri="{FF2B5EF4-FFF2-40B4-BE49-F238E27FC236}">
                    <a16:creationId xmlns:a16="http://schemas.microsoft.com/office/drawing/2014/main" id="{051C348B-5227-58F2-E30D-E7F8CCCDF85A}"/>
                  </a:ext>
                </a:extLst>
              </p:cNvPr>
              <p:cNvSpPr>
                <a:spLocks noChangeShapeType="1"/>
              </p:cNvSpPr>
              <p:nvPr/>
            </p:nvSpPr>
            <p:spPr bwMode="auto">
              <a:xfrm flipV="1">
                <a:off x="834" y="2460"/>
                <a:ext cx="1010" cy="1"/>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128027" name="Group 27">
              <a:extLst>
                <a:ext uri="{FF2B5EF4-FFF2-40B4-BE49-F238E27FC236}">
                  <a16:creationId xmlns:a16="http://schemas.microsoft.com/office/drawing/2014/main" id="{D8115C5A-88CC-3212-6C7B-59EAAFC7947E}"/>
                </a:ext>
              </a:extLst>
            </p:cNvPr>
            <p:cNvGrpSpPr>
              <a:grpSpLocks/>
            </p:cNvGrpSpPr>
            <p:nvPr/>
          </p:nvGrpSpPr>
          <p:grpSpPr bwMode="auto">
            <a:xfrm>
              <a:off x="1802" y="2410"/>
              <a:ext cx="88" cy="1128"/>
              <a:chOff x="1802" y="2410"/>
              <a:chExt cx="88" cy="1128"/>
            </a:xfrm>
          </p:grpSpPr>
          <p:sp>
            <p:nvSpPr>
              <p:cNvPr id="128028" name="Line 28">
                <a:extLst>
                  <a:ext uri="{FF2B5EF4-FFF2-40B4-BE49-F238E27FC236}">
                    <a16:creationId xmlns:a16="http://schemas.microsoft.com/office/drawing/2014/main" id="{2234C215-C3DD-41AA-A5F7-D4485ADD2C33}"/>
                  </a:ext>
                </a:extLst>
              </p:cNvPr>
              <p:cNvSpPr>
                <a:spLocks noChangeShapeType="1"/>
              </p:cNvSpPr>
              <p:nvPr/>
            </p:nvSpPr>
            <p:spPr bwMode="auto">
              <a:xfrm>
                <a:off x="1840" y="2440"/>
                <a:ext cx="4" cy="1098"/>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29" name="Oval 29">
                <a:extLst>
                  <a:ext uri="{FF2B5EF4-FFF2-40B4-BE49-F238E27FC236}">
                    <a16:creationId xmlns:a16="http://schemas.microsoft.com/office/drawing/2014/main" id="{23E13D1D-B537-C4CF-A793-71649CF673A9}"/>
                  </a:ext>
                </a:extLst>
              </p:cNvPr>
              <p:cNvSpPr>
                <a:spLocks noChangeArrowheads="1"/>
              </p:cNvSpPr>
              <p:nvPr/>
            </p:nvSpPr>
            <p:spPr bwMode="auto">
              <a:xfrm>
                <a:off x="1802" y="241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sp>
        <p:nvSpPr>
          <p:cNvPr id="128030" name="FlagCount" hidden="1">
            <a:hlinkClick r:id="rId6" action="ppaction://hlinkfile"/>
            <a:extLst>
              <a:ext uri="{FF2B5EF4-FFF2-40B4-BE49-F238E27FC236}">
                <a16:creationId xmlns:a16="http://schemas.microsoft.com/office/drawing/2014/main" id="{5A193ADA-81CC-61C8-13E5-F0F73909D6B7}"/>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82"/>
                                        </p:tgtEl>
                                        <p:attrNameLst>
                                          <p:attrName>style.visibility</p:attrName>
                                        </p:attrNameLst>
                                      </p:cBhvr>
                                      <p:to>
                                        <p:strVal val="visible"/>
                                      </p:to>
                                    </p:set>
                                    <p:animEffect transition="in" filter="wipe(left)">
                                      <p:cBhvr>
                                        <p:cTn id="7" dur="500"/>
                                        <p:tgtEl>
                                          <p:spTgt spid="117782"/>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ço Reservado para Rodapé 1">
            <a:extLst>
              <a:ext uri="{FF2B5EF4-FFF2-40B4-BE49-F238E27FC236}">
                <a16:creationId xmlns:a16="http://schemas.microsoft.com/office/drawing/2014/main" id="{F425DB86-6042-1BC7-50BD-A33A071F52FB}"/>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29" name="Espaço Reservado para Número de Slide 2">
            <a:extLst>
              <a:ext uri="{FF2B5EF4-FFF2-40B4-BE49-F238E27FC236}">
                <a16:creationId xmlns:a16="http://schemas.microsoft.com/office/drawing/2014/main" id="{93324BF4-C7CC-2FA1-06A4-E662D5CE494E}"/>
              </a:ext>
            </a:extLst>
          </p:cNvPr>
          <p:cNvSpPr>
            <a:spLocks noGrp="1"/>
          </p:cNvSpPr>
          <p:nvPr>
            <p:ph type="sldNum" sz="quarter" idx="11"/>
          </p:nvPr>
        </p:nvSpPr>
        <p:spPr/>
        <p:txBody>
          <a:bodyPr/>
          <a:lstStyle/>
          <a:p>
            <a:fld id="{3F7F0884-417B-465D-9193-85F8097D5656}" type="slidenum">
              <a:rPr lang="en-US" altLang="pt-BR"/>
              <a:pPr/>
              <a:t>43</a:t>
            </a:fld>
            <a:endParaRPr lang="en-US" altLang="pt-BR"/>
          </a:p>
        </p:txBody>
      </p:sp>
      <p:grpSp>
        <p:nvGrpSpPr>
          <p:cNvPr id="130050" name="Group 2">
            <a:extLst>
              <a:ext uri="{FF2B5EF4-FFF2-40B4-BE49-F238E27FC236}">
                <a16:creationId xmlns:a16="http://schemas.microsoft.com/office/drawing/2014/main" id="{6DE8B164-5078-4E71-2C13-81B1EE8B9AF3}"/>
              </a:ext>
            </a:extLst>
          </p:cNvPr>
          <p:cNvGrpSpPr>
            <a:grpSpLocks/>
          </p:cNvGrpSpPr>
          <p:nvPr/>
        </p:nvGrpSpPr>
        <p:grpSpPr bwMode="auto">
          <a:xfrm>
            <a:off x="277813" y="1444625"/>
            <a:ext cx="5513387" cy="4886325"/>
            <a:chOff x="175" y="910"/>
            <a:chExt cx="3473" cy="3078"/>
          </a:xfrm>
        </p:grpSpPr>
        <p:graphicFrame>
          <p:nvGraphicFramePr>
            <p:cNvPr id="130051" name="Object 3">
              <a:extLst>
                <a:ext uri="{FF2B5EF4-FFF2-40B4-BE49-F238E27FC236}">
                  <a16:creationId xmlns:a16="http://schemas.microsoft.com/office/drawing/2014/main" id="{70F38493-C7CE-A678-0280-FE334523D233}"/>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6977" name="Chart" r:id="rId4" imgW="5800649" imgH="5181600" progId="Excel.Chart.8">
                    <p:embed/>
                  </p:oleObj>
                </mc:Choice>
                <mc:Fallback>
                  <p:oleObj name="Chart" r:id="rId4" imgW="5800649" imgH="5181600" progId="Excel.Chart.8">
                    <p:embed/>
                    <p:pic>
                      <p:nvPicPr>
                        <p:cNvPr id="130051" name="Object 3">
                          <a:extLst>
                            <a:ext uri="{FF2B5EF4-FFF2-40B4-BE49-F238E27FC236}">
                              <a16:creationId xmlns:a16="http://schemas.microsoft.com/office/drawing/2014/main" id="{70F38493-C7CE-A678-0280-FE334523D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2" name="Text Box 4">
              <a:extLst>
                <a:ext uri="{FF2B5EF4-FFF2-40B4-BE49-F238E27FC236}">
                  <a16:creationId xmlns:a16="http://schemas.microsoft.com/office/drawing/2014/main" id="{8C58ED76-E93A-1683-4DDD-6459A6BB8AC1}"/>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30053" name="Text Box 5">
              <a:extLst>
                <a:ext uri="{FF2B5EF4-FFF2-40B4-BE49-F238E27FC236}">
                  <a16:creationId xmlns:a16="http://schemas.microsoft.com/office/drawing/2014/main" id="{B142D88A-BC97-DDD4-E471-9D3DB33AC3EB}"/>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130054" name="Group 6">
            <a:extLst>
              <a:ext uri="{FF2B5EF4-FFF2-40B4-BE49-F238E27FC236}">
                <a16:creationId xmlns:a16="http://schemas.microsoft.com/office/drawing/2014/main" id="{340A23B4-2D38-BCB6-FBB0-59CA07F0D953}"/>
              </a:ext>
            </a:extLst>
          </p:cNvPr>
          <p:cNvGrpSpPr>
            <a:grpSpLocks/>
          </p:cNvGrpSpPr>
          <p:nvPr/>
        </p:nvGrpSpPr>
        <p:grpSpPr bwMode="auto">
          <a:xfrm>
            <a:off x="1808163" y="1946275"/>
            <a:ext cx="2101850" cy="3660775"/>
            <a:chOff x="1139" y="1226"/>
            <a:chExt cx="1324" cy="2306"/>
          </a:xfrm>
        </p:grpSpPr>
        <p:sp>
          <p:nvSpPr>
            <p:cNvPr id="130055" name="Line 7">
              <a:extLst>
                <a:ext uri="{FF2B5EF4-FFF2-40B4-BE49-F238E27FC236}">
                  <a16:creationId xmlns:a16="http://schemas.microsoft.com/office/drawing/2014/main" id="{D815BB00-44AF-872C-4BE3-7E47D44E0E88}"/>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0056" name="Text Box 8">
              <a:extLst>
                <a:ext uri="{FF2B5EF4-FFF2-40B4-BE49-F238E27FC236}">
                  <a16:creationId xmlns:a16="http://schemas.microsoft.com/office/drawing/2014/main" id="{C9228FA8-CF42-F54A-56D3-484E5DA06A73}"/>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30057" name="Group 9">
            <a:extLst>
              <a:ext uri="{FF2B5EF4-FFF2-40B4-BE49-F238E27FC236}">
                <a16:creationId xmlns:a16="http://schemas.microsoft.com/office/drawing/2014/main" id="{8BAC1A06-CF9B-5951-A24C-E5DDEE7CD948}"/>
              </a:ext>
            </a:extLst>
          </p:cNvPr>
          <p:cNvGrpSpPr>
            <a:grpSpLocks/>
          </p:cNvGrpSpPr>
          <p:nvPr/>
        </p:nvGrpSpPr>
        <p:grpSpPr bwMode="auto">
          <a:xfrm>
            <a:off x="1327150" y="1944688"/>
            <a:ext cx="3367088" cy="3665537"/>
            <a:chOff x="836" y="1225"/>
            <a:chExt cx="2121" cy="2309"/>
          </a:xfrm>
        </p:grpSpPr>
        <p:sp>
          <p:nvSpPr>
            <p:cNvPr id="130058" name="Line 10">
              <a:extLst>
                <a:ext uri="{FF2B5EF4-FFF2-40B4-BE49-F238E27FC236}">
                  <a16:creationId xmlns:a16="http://schemas.microsoft.com/office/drawing/2014/main" id="{A1D5E8C1-07EE-9D32-FB1C-EFE61E75FE27}"/>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0059" name="Text Box 11">
              <a:extLst>
                <a:ext uri="{FF2B5EF4-FFF2-40B4-BE49-F238E27FC236}">
                  <a16:creationId xmlns:a16="http://schemas.microsoft.com/office/drawing/2014/main" id="{4C58DA33-78B6-B64B-84D2-F0DDC38EE05B}"/>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18796" name="Rectangle 12">
            <a:extLst>
              <a:ext uri="{FF2B5EF4-FFF2-40B4-BE49-F238E27FC236}">
                <a16:creationId xmlns:a16="http://schemas.microsoft.com/office/drawing/2014/main" id="{0366B83A-A2BA-9BB2-35ED-486B6D9DE0C1}"/>
              </a:ext>
            </a:extLst>
          </p:cNvPr>
          <p:cNvSpPr>
            <a:spLocks noGrp="1" noChangeArrowheads="1"/>
          </p:cNvSpPr>
          <p:nvPr>
            <p:ph type="title" idx="4294967295"/>
          </p:nvPr>
        </p:nvSpPr>
        <p:spPr>
          <a:xfrm>
            <a:off x="571500" y="257175"/>
            <a:ext cx="6586538" cy="622300"/>
          </a:xfrm>
        </p:spPr>
        <p:txBody>
          <a:bodyPr/>
          <a:lstStyle/>
          <a:p>
            <a:pPr algn="l"/>
            <a:r>
              <a:rPr lang="en-US" altLang="pt-BR" sz="3100" err="1">
                <a:solidFill>
                  <a:srgbClr val="CC0000"/>
                </a:solidFill>
              </a:rPr>
              <a:t>Escassez</a:t>
            </a:r>
            <a:r>
              <a:rPr lang="en-US" altLang="pt-BR" sz="3100">
                <a:solidFill>
                  <a:schemeClr val="tx1"/>
                </a:solidFill>
              </a:rPr>
              <a:t> (</a:t>
            </a:r>
            <a:r>
              <a:rPr lang="en-US" altLang="pt-BR" sz="3100" err="1">
                <a:solidFill>
                  <a:schemeClr val="tx1"/>
                </a:solidFill>
              </a:rPr>
              <a:t>excesso</a:t>
            </a:r>
            <a:r>
              <a:rPr lang="en-US" altLang="pt-BR" sz="3100">
                <a:solidFill>
                  <a:schemeClr val="tx1"/>
                </a:solidFill>
              </a:rPr>
              <a:t> de </a:t>
            </a:r>
            <a:r>
              <a:rPr lang="en-US" altLang="pt-BR" sz="3100" err="1">
                <a:solidFill>
                  <a:schemeClr val="tx1"/>
                </a:solidFill>
              </a:rPr>
              <a:t>demanda</a:t>
            </a:r>
            <a:r>
              <a:rPr lang="en-US" altLang="pt-BR" sz="3100">
                <a:solidFill>
                  <a:schemeClr val="tx1"/>
                </a:solidFill>
              </a:rPr>
              <a:t>):</a:t>
            </a:r>
          </a:p>
        </p:txBody>
      </p:sp>
      <p:sp>
        <p:nvSpPr>
          <p:cNvPr id="118797" name="Text Box 13">
            <a:extLst>
              <a:ext uri="{FF2B5EF4-FFF2-40B4-BE49-F238E27FC236}">
                <a16:creationId xmlns:a16="http://schemas.microsoft.com/office/drawing/2014/main" id="{B26EC2FC-3262-866A-600A-887F58806D7D}"/>
              </a:ext>
            </a:extLst>
          </p:cNvPr>
          <p:cNvSpPr txBox="1">
            <a:spLocks noChangeArrowheads="1"/>
          </p:cNvSpPr>
          <p:nvPr/>
        </p:nvSpPr>
        <p:spPr bwMode="auto">
          <a:xfrm>
            <a:off x="1512888" y="714375"/>
            <a:ext cx="6675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pt" sz="2700">
                <a:latin typeface="Arial"/>
                <a:cs typeface="Arial"/>
              </a:rPr>
              <a:t>quando a quantidade demandada é maior que a quantidade ofertada.</a:t>
            </a:r>
            <a:endParaRPr lang="pt-BR"/>
          </a:p>
        </p:txBody>
      </p:sp>
      <p:sp>
        <p:nvSpPr>
          <p:cNvPr id="118798" name="Text Box 14">
            <a:extLst>
              <a:ext uri="{FF2B5EF4-FFF2-40B4-BE49-F238E27FC236}">
                <a16:creationId xmlns:a16="http://schemas.microsoft.com/office/drawing/2014/main" id="{3B55E427-3785-DA08-ED00-E5252A163680}"/>
              </a:ext>
            </a:extLst>
          </p:cNvPr>
          <p:cNvSpPr txBox="1">
            <a:spLocks noChangeArrowheads="1"/>
          </p:cNvSpPr>
          <p:nvPr/>
        </p:nvSpPr>
        <p:spPr bwMode="auto">
          <a:xfrm>
            <a:off x="5299075" y="1809750"/>
            <a:ext cx="22574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Exemplo</a:t>
            </a:r>
            <a:r>
              <a:rPr lang="en-US" altLang="pt-BR" sz="2600">
                <a:latin typeface="Arial"/>
                <a:cs typeface="Arial"/>
              </a:rPr>
              <a:t>: </a:t>
            </a:r>
            <a:br>
              <a:rPr lang="en-US" altLang="pt-BR" sz="2600">
                <a:cs typeface="Arial" panose="020B0604020202020204" pitchFamily="34" charset="0"/>
              </a:rPr>
            </a:br>
            <a:r>
              <a:rPr lang="en-US" altLang="pt-BR" sz="2600">
                <a:latin typeface="Arial"/>
                <a:cs typeface="Arial"/>
              </a:rPr>
              <a:t>Se  </a:t>
            </a:r>
            <a:r>
              <a:rPr lang="en-US" altLang="pt-BR" sz="2600" b="1" i="1">
                <a:latin typeface="Arial"/>
                <a:cs typeface="Arial"/>
              </a:rPr>
              <a:t>P</a:t>
            </a:r>
            <a:r>
              <a:rPr lang="en-US" altLang="pt-BR" sz="2600">
                <a:latin typeface="Arial"/>
                <a:cs typeface="Arial"/>
              </a:rPr>
              <a:t>  =  $1, </a:t>
            </a:r>
            <a:endParaRPr lang="en-US" altLang="pt-BR" sz="2600">
              <a:cs typeface="Arial" panose="020B0604020202020204" pitchFamily="34" charset="0"/>
            </a:endParaRPr>
          </a:p>
        </p:txBody>
      </p:sp>
      <p:sp>
        <p:nvSpPr>
          <p:cNvPr id="118799" name="Text Box 15">
            <a:extLst>
              <a:ext uri="{FF2B5EF4-FFF2-40B4-BE49-F238E27FC236}">
                <a16:creationId xmlns:a16="http://schemas.microsoft.com/office/drawing/2014/main" id="{9D0B8DDE-1DAC-BB56-4E13-15EA2AC6A51C}"/>
              </a:ext>
            </a:extLst>
          </p:cNvPr>
          <p:cNvSpPr txBox="1">
            <a:spLocks noChangeArrowheads="1"/>
          </p:cNvSpPr>
          <p:nvPr/>
        </p:nvSpPr>
        <p:spPr bwMode="auto">
          <a:xfrm>
            <a:off x="5534025" y="2698750"/>
            <a:ext cx="28622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então</a:t>
            </a:r>
            <a:br>
              <a:rPr lang="en-US" altLang="pt-BR" sz="2600">
                <a:latin typeface="Arial"/>
                <a:cs typeface="Arial"/>
              </a:rPr>
            </a:br>
            <a:r>
              <a:rPr lang="en-US" altLang="pt-BR" sz="2600">
                <a:latin typeface="Arial"/>
                <a:cs typeface="Arial"/>
              </a:rPr>
              <a:t>   </a:t>
            </a:r>
            <a:r>
              <a:rPr lang="en-US" altLang="pt-BR" sz="2600" b="1" i="1">
                <a:latin typeface="Arial"/>
                <a:cs typeface="Arial"/>
              </a:rPr>
              <a:t>Q</a:t>
            </a:r>
            <a:r>
              <a:rPr lang="en-US" altLang="pt-BR" sz="2600" b="1" i="1" baseline="30000">
                <a:latin typeface="Arial"/>
                <a:cs typeface="Arial"/>
              </a:rPr>
              <a:t>D</a:t>
            </a:r>
            <a:r>
              <a:rPr lang="en-US" altLang="pt-BR" sz="2600">
                <a:latin typeface="Arial"/>
                <a:cs typeface="Arial"/>
              </a:rPr>
              <a:t>  =  21 cafés</a:t>
            </a:r>
            <a:endParaRPr lang="pt-BR">
              <a:latin typeface="Arial"/>
              <a:cs typeface="Arial"/>
            </a:endParaRPr>
          </a:p>
        </p:txBody>
      </p:sp>
      <p:sp>
        <p:nvSpPr>
          <p:cNvPr id="118800" name="Text Box 16">
            <a:extLst>
              <a:ext uri="{FF2B5EF4-FFF2-40B4-BE49-F238E27FC236}">
                <a16:creationId xmlns:a16="http://schemas.microsoft.com/office/drawing/2014/main" id="{B051E889-2D12-7957-BA08-14C9D9144F4D}"/>
              </a:ext>
            </a:extLst>
          </p:cNvPr>
          <p:cNvSpPr txBox="1">
            <a:spLocks noChangeArrowheads="1"/>
          </p:cNvSpPr>
          <p:nvPr/>
        </p:nvSpPr>
        <p:spPr bwMode="auto">
          <a:xfrm>
            <a:off x="5543550" y="3570288"/>
            <a:ext cx="27876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a:latin typeface="Arial"/>
                <a:cs typeface="Arial"/>
              </a:rPr>
              <a:t>e</a:t>
            </a:r>
            <a:br>
              <a:rPr lang="en-US" altLang="pt-BR" sz="2600">
                <a:latin typeface="Arial"/>
                <a:cs typeface="Arial"/>
              </a:rPr>
            </a:br>
            <a:r>
              <a:rPr lang="en-US" altLang="pt-BR" sz="2600">
                <a:latin typeface="Arial"/>
                <a:cs typeface="Arial"/>
              </a:rPr>
              <a:t>   </a:t>
            </a:r>
            <a:r>
              <a:rPr lang="en-US" altLang="pt-BR" sz="2600" b="1" i="1">
                <a:latin typeface="Arial"/>
                <a:cs typeface="Arial"/>
              </a:rPr>
              <a:t>Q</a:t>
            </a:r>
            <a:r>
              <a:rPr lang="en-US" altLang="pt-BR" sz="2600" b="1" i="1" baseline="30000">
                <a:latin typeface="Arial"/>
                <a:cs typeface="Arial"/>
              </a:rPr>
              <a:t>S</a:t>
            </a:r>
            <a:r>
              <a:rPr lang="en-US" altLang="pt-BR" sz="2600">
                <a:latin typeface="Arial"/>
                <a:cs typeface="Arial"/>
              </a:rPr>
              <a:t>  =  5 cafés</a:t>
            </a:r>
            <a:endParaRPr lang="pt-BR">
              <a:latin typeface="Arial"/>
              <a:cs typeface="Arial"/>
            </a:endParaRPr>
          </a:p>
        </p:txBody>
      </p:sp>
      <p:sp>
        <p:nvSpPr>
          <p:cNvPr id="118801" name="Text Box 17">
            <a:extLst>
              <a:ext uri="{FF2B5EF4-FFF2-40B4-BE49-F238E27FC236}">
                <a16:creationId xmlns:a16="http://schemas.microsoft.com/office/drawing/2014/main" id="{E79CCB5F-5805-E17A-9AE8-684DB49F88A0}"/>
              </a:ext>
            </a:extLst>
          </p:cNvPr>
          <p:cNvSpPr txBox="1">
            <a:spLocks noChangeArrowheads="1"/>
          </p:cNvSpPr>
          <p:nvPr/>
        </p:nvSpPr>
        <p:spPr bwMode="auto">
          <a:xfrm>
            <a:off x="5537200" y="4451350"/>
            <a:ext cx="35098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resultando</a:t>
            </a:r>
            <a:r>
              <a:rPr lang="en-US" altLang="pt-BR" sz="2600">
                <a:latin typeface="Arial"/>
                <a:cs typeface="Arial"/>
              </a:rPr>
              <a:t> </a:t>
            </a:r>
            <a:r>
              <a:rPr lang="en-US" altLang="pt-BR" sz="2600" err="1">
                <a:latin typeface="Arial"/>
                <a:cs typeface="Arial"/>
              </a:rPr>
              <a:t>em</a:t>
            </a:r>
            <a:r>
              <a:rPr lang="en-US" altLang="pt-BR" sz="2600">
                <a:latin typeface="Arial"/>
                <a:cs typeface="Arial"/>
              </a:rPr>
              <a:t> </a:t>
            </a:r>
            <a:r>
              <a:rPr lang="en-US" altLang="pt-BR" sz="2600" err="1">
                <a:latin typeface="Arial"/>
                <a:cs typeface="Arial"/>
              </a:rPr>
              <a:t>uma</a:t>
            </a:r>
            <a:r>
              <a:rPr lang="en-US" altLang="pt-BR" sz="2600">
                <a:latin typeface="Arial"/>
                <a:cs typeface="Arial"/>
              </a:rPr>
              <a:t> </a:t>
            </a:r>
            <a:r>
              <a:rPr lang="en-US" altLang="pt-BR" sz="2600" err="1">
                <a:latin typeface="Arial"/>
                <a:cs typeface="Arial"/>
              </a:rPr>
              <a:t>escassez</a:t>
            </a:r>
            <a:r>
              <a:rPr lang="en-US" altLang="pt-BR" sz="2600">
                <a:latin typeface="Arial"/>
                <a:cs typeface="Arial"/>
              </a:rPr>
              <a:t> de 16 cafés.</a:t>
            </a:r>
            <a:endParaRPr lang="en-US" altLang="pt-BR" sz="2600">
              <a:cs typeface="Arial" panose="020B0604020202020204" pitchFamily="34" charset="0"/>
            </a:endParaRPr>
          </a:p>
        </p:txBody>
      </p:sp>
      <p:sp>
        <p:nvSpPr>
          <p:cNvPr id="118802" name="Line 18">
            <a:extLst>
              <a:ext uri="{FF2B5EF4-FFF2-40B4-BE49-F238E27FC236}">
                <a16:creationId xmlns:a16="http://schemas.microsoft.com/office/drawing/2014/main" id="{20B959C0-6D54-5D25-248A-03F4091D1EC7}"/>
              </a:ext>
            </a:extLst>
          </p:cNvPr>
          <p:cNvSpPr>
            <a:spLocks noChangeShapeType="1"/>
          </p:cNvSpPr>
          <p:nvPr/>
        </p:nvSpPr>
        <p:spPr bwMode="auto">
          <a:xfrm>
            <a:off x="1322388" y="5045075"/>
            <a:ext cx="2259012"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nvGrpSpPr>
          <p:cNvPr id="5" name="Group 19">
            <a:extLst>
              <a:ext uri="{FF2B5EF4-FFF2-40B4-BE49-F238E27FC236}">
                <a16:creationId xmlns:a16="http://schemas.microsoft.com/office/drawing/2014/main" id="{C20D2D86-781B-E801-8C70-9C3E7EB55078}"/>
              </a:ext>
            </a:extLst>
          </p:cNvPr>
          <p:cNvGrpSpPr>
            <a:grpSpLocks/>
          </p:cNvGrpSpPr>
          <p:nvPr/>
        </p:nvGrpSpPr>
        <p:grpSpPr bwMode="auto">
          <a:xfrm>
            <a:off x="3505200" y="4972050"/>
            <a:ext cx="139700" cy="642938"/>
            <a:chOff x="2208" y="3132"/>
            <a:chExt cx="88" cy="405"/>
          </a:xfrm>
        </p:grpSpPr>
        <p:sp>
          <p:nvSpPr>
            <p:cNvPr id="130068" name="Line 20">
              <a:extLst>
                <a:ext uri="{FF2B5EF4-FFF2-40B4-BE49-F238E27FC236}">
                  <a16:creationId xmlns:a16="http://schemas.microsoft.com/office/drawing/2014/main" id="{913E7731-6C41-3A52-0E7B-73C6A953C375}"/>
                </a:ext>
              </a:extLst>
            </p:cNvPr>
            <p:cNvSpPr>
              <a:spLocks noChangeShapeType="1"/>
            </p:cNvSpPr>
            <p:nvPr/>
          </p:nvSpPr>
          <p:spPr bwMode="auto">
            <a:xfrm flipH="1">
              <a:off x="2247" y="3163"/>
              <a:ext cx="2" cy="374"/>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0069" name="Oval 21">
              <a:extLst>
                <a:ext uri="{FF2B5EF4-FFF2-40B4-BE49-F238E27FC236}">
                  <a16:creationId xmlns:a16="http://schemas.microsoft.com/office/drawing/2014/main" id="{5DE9CB5A-493E-1AB1-5475-9B50FFBB240E}"/>
                </a:ext>
              </a:extLst>
            </p:cNvPr>
            <p:cNvSpPr>
              <a:spLocks noChangeArrowheads="1"/>
            </p:cNvSpPr>
            <p:nvPr/>
          </p:nvSpPr>
          <p:spPr bwMode="auto">
            <a:xfrm>
              <a:off x="2208" y="31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6" name="Group 22">
            <a:extLst>
              <a:ext uri="{FF2B5EF4-FFF2-40B4-BE49-F238E27FC236}">
                <a16:creationId xmlns:a16="http://schemas.microsoft.com/office/drawing/2014/main" id="{582C9D72-E8BC-6857-3125-5FB04D6B1E17}"/>
              </a:ext>
            </a:extLst>
          </p:cNvPr>
          <p:cNvGrpSpPr>
            <a:grpSpLocks/>
          </p:cNvGrpSpPr>
          <p:nvPr/>
        </p:nvGrpSpPr>
        <p:grpSpPr bwMode="auto">
          <a:xfrm>
            <a:off x="1793875" y="4972050"/>
            <a:ext cx="139700" cy="646113"/>
            <a:chOff x="1130" y="3132"/>
            <a:chExt cx="88" cy="407"/>
          </a:xfrm>
        </p:grpSpPr>
        <p:sp>
          <p:nvSpPr>
            <p:cNvPr id="130071" name="Line 23">
              <a:extLst>
                <a:ext uri="{FF2B5EF4-FFF2-40B4-BE49-F238E27FC236}">
                  <a16:creationId xmlns:a16="http://schemas.microsoft.com/office/drawing/2014/main" id="{BEBE9452-19B9-D417-AB88-228AB4CF5619}"/>
                </a:ext>
              </a:extLst>
            </p:cNvPr>
            <p:cNvSpPr>
              <a:spLocks noChangeShapeType="1"/>
            </p:cNvSpPr>
            <p:nvPr/>
          </p:nvSpPr>
          <p:spPr bwMode="auto">
            <a:xfrm flipH="1">
              <a:off x="1173" y="3165"/>
              <a:ext cx="2" cy="374"/>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0072" name="Oval 24">
              <a:extLst>
                <a:ext uri="{FF2B5EF4-FFF2-40B4-BE49-F238E27FC236}">
                  <a16:creationId xmlns:a16="http://schemas.microsoft.com/office/drawing/2014/main" id="{1D7FFC17-6A05-ECFC-F98E-58B81A6DC974}"/>
                </a:ext>
              </a:extLst>
            </p:cNvPr>
            <p:cNvSpPr>
              <a:spLocks noChangeArrowheads="1"/>
            </p:cNvSpPr>
            <p:nvPr/>
          </p:nvSpPr>
          <p:spPr bwMode="auto">
            <a:xfrm>
              <a:off x="1130" y="313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8809" name="AutoShape 25">
            <a:extLst>
              <a:ext uri="{FF2B5EF4-FFF2-40B4-BE49-F238E27FC236}">
                <a16:creationId xmlns:a16="http://schemas.microsoft.com/office/drawing/2014/main" id="{F1BADB0E-E0D0-828A-40B0-9DEE629B59B6}"/>
              </a:ext>
            </a:extLst>
          </p:cNvPr>
          <p:cNvSpPr>
            <a:spLocks/>
          </p:cNvSpPr>
          <p:nvPr/>
        </p:nvSpPr>
        <p:spPr bwMode="auto">
          <a:xfrm rot="-5400000">
            <a:off x="2601119" y="4407694"/>
            <a:ext cx="220662" cy="1714500"/>
          </a:xfrm>
          <a:prstGeom prst="leftBrace">
            <a:avLst>
              <a:gd name="adj1" fmla="val 64748"/>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8810" name="Text Box 26">
            <a:extLst>
              <a:ext uri="{FF2B5EF4-FFF2-40B4-BE49-F238E27FC236}">
                <a16:creationId xmlns:a16="http://schemas.microsoft.com/office/drawing/2014/main" id="{EF97EC9B-0C76-53A5-488B-16AAEC91C4D6}"/>
              </a:ext>
            </a:extLst>
          </p:cNvPr>
          <p:cNvSpPr txBox="1">
            <a:spLocks noChangeArrowheads="1"/>
          </p:cNvSpPr>
          <p:nvPr/>
        </p:nvSpPr>
        <p:spPr bwMode="auto">
          <a:xfrm>
            <a:off x="1951038" y="5394325"/>
            <a:ext cx="1512887" cy="4616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45720" rIns="4572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err="1">
                <a:latin typeface="Arial"/>
                <a:cs typeface="Arial"/>
              </a:rPr>
              <a:t>Escassez</a:t>
            </a:r>
            <a:endParaRPr lang="en-US" altLang="pt-BR" sz="2400" b="1" i="1" err="1">
              <a:cs typeface="Arial" panose="020B0604020202020204" pitchFamily="34" charset="0"/>
            </a:endParaRPr>
          </a:p>
        </p:txBody>
      </p:sp>
      <p:sp>
        <p:nvSpPr>
          <p:cNvPr id="130075" name="FlagCount" hidden="1">
            <a:hlinkClick r:id="rId6" action="ppaction://hlinkfile"/>
            <a:extLst>
              <a:ext uri="{FF2B5EF4-FFF2-40B4-BE49-F238E27FC236}">
                <a16:creationId xmlns:a16="http://schemas.microsoft.com/office/drawing/2014/main" id="{56991759-2987-C3F9-4411-4D0117AC78D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96"/>
                                        </p:tgtEl>
                                        <p:attrNameLst>
                                          <p:attrName>style.visibility</p:attrName>
                                        </p:attrNameLst>
                                      </p:cBhvr>
                                      <p:to>
                                        <p:strVal val="visible"/>
                                      </p:to>
                                    </p:set>
                                    <p:animEffect transition="in" filter="wipe(left)">
                                      <p:cBhvr>
                                        <p:cTn id="7" dur="500"/>
                                        <p:tgtEl>
                                          <p:spTgt spid="1187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8797"/>
                                        </p:tgtEl>
                                        <p:attrNameLst>
                                          <p:attrName>style.visibility</p:attrName>
                                        </p:attrNameLst>
                                      </p:cBhvr>
                                      <p:to>
                                        <p:strVal val="visible"/>
                                      </p:to>
                                    </p:set>
                                    <p:animEffect transition="in" filter="wipe(left)">
                                      <p:cBhvr>
                                        <p:cTn id="10" dur="500"/>
                                        <p:tgtEl>
                                          <p:spTgt spid="1187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8798"/>
                                        </p:tgtEl>
                                        <p:attrNameLst>
                                          <p:attrName>style.visibility</p:attrName>
                                        </p:attrNameLst>
                                      </p:cBhvr>
                                      <p:to>
                                        <p:strVal val="visible"/>
                                      </p:to>
                                    </p:set>
                                    <p:animEffect transition="in" filter="wipe(left)">
                                      <p:cBhvr>
                                        <p:cTn id="15" dur="500"/>
                                        <p:tgtEl>
                                          <p:spTgt spid="118798"/>
                                        </p:tgtEl>
                                      </p:cBhvr>
                                    </p:animEffect>
                                  </p:childTnLst>
                                </p:cTn>
                              </p:par>
                              <p:par>
                                <p:cTn id="16" presetID="22" presetClass="entr" presetSubtype="8" fill="hold" nodeType="withEffect">
                                  <p:stCondLst>
                                    <p:cond delay="0"/>
                                  </p:stCondLst>
                                  <p:childTnLst>
                                    <p:set>
                                      <p:cBhvr>
                                        <p:cTn id="17" dur="1" fill="hold">
                                          <p:stCondLst>
                                            <p:cond delay="0"/>
                                          </p:stCondLst>
                                        </p:cTn>
                                        <p:tgtEl>
                                          <p:spTgt spid="118802"/>
                                        </p:tgtEl>
                                        <p:attrNameLst>
                                          <p:attrName>style.visibility</p:attrName>
                                        </p:attrNameLst>
                                      </p:cBhvr>
                                      <p:to>
                                        <p:strVal val="visible"/>
                                      </p:to>
                                    </p:set>
                                    <p:animEffect transition="in" filter="wipe(left)">
                                      <p:cBhvr>
                                        <p:cTn id="18" dur="500"/>
                                        <p:tgtEl>
                                          <p:spTgt spid="1188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8799"/>
                                        </p:tgtEl>
                                        <p:attrNameLst>
                                          <p:attrName>style.visibility</p:attrName>
                                        </p:attrNameLst>
                                      </p:cBhvr>
                                      <p:to>
                                        <p:strVal val="visible"/>
                                      </p:to>
                                    </p:set>
                                    <p:animEffect transition="in" filter="wipe(left)">
                                      <p:cBhvr>
                                        <p:cTn id="23" dur="500"/>
                                        <p:tgtEl>
                                          <p:spTgt spid="118799"/>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8800"/>
                                        </p:tgtEl>
                                        <p:attrNameLst>
                                          <p:attrName>style.visibility</p:attrName>
                                        </p:attrNameLst>
                                      </p:cBhvr>
                                      <p:to>
                                        <p:strVal val="visible"/>
                                      </p:to>
                                    </p:set>
                                    <p:animEffect transition="in" filter="wipe(left)">
                                      <p:cBhvr>
                                        <p:cTn id="32" dur="500"/>
                                        <p:tgtEl>
                                          <p:spTgt spid="118800"/>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up)">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8801"/>
                                        </p:tgtEl>
                                        <p:attrNameLst>
                                          <p:attrName>style.visibility</p:attrName>
                                        </p:attrNameLst>
                                      </p:cBhvr>
                                      <p:to>
                                        <p:strVal val="visible"/>
                                      </p:to>
                                    </p:set>
                                    <p:animEffect transition="in" filter="wipe(left)">
                                      <p:cBhvr>
                                        <p:cTn id="41" dur="500"/>
                                        <p:tgtEl>
                                          <p:spTgt spid="118801"/>
                                        </p:tgtEl>
                                      </p:cBhvr>
                                    </p:animEffect>
                                  </p:childTnLst>
                                </p:cTn>
                              </p:par>
                            </p:childTnLst>
                          </p:cTn>
                        </p:par>
                        <p:par>
                          <p:cTn id="42" fill="hold" nodeType="afterGroup">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8809"/>
                                        </p:tgtEl>
                                        <p:attrNameLst>
                                          <p:attrName>style.visibility</p:attrName>
                                        </p:attrNameLst>
                                      </p:cBhvr>
                                      <p:to>
                                        <p:strVal val="visible"/>
                                      </p:to>
                                    </p:set>
                                    <p:animEffect transition="in" filter="wipe(left)">
                                      <p:cBhvr>
                                        <p:cTn id="45" dur="500"/>
                                        <p:tgtEl>
                                          <p:spTgt spid="11880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8810"/>
                                        </p:tgtEl>
                                        <p:attrNameLst>
                                          <p:attrName>style.visibility</p:attrName>
                                        </p:attrNameLst>
                                      </p:cBhvr>
                                      <p:to>
                                        <p:strVal val="visible"/>
                                      </p:to>
                                    </p:set>
                                    <p:animEffect transition="in" filter="dissolve">
                                      <p:cBhvr>
                                        <p:cTn id="48" dur="500"/>
                                        <p:tgtEl>
                                          <p:spTgt spid="118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6" grpId="0"/>
      <p:bldP spid="118797" grpId="0"/>
      <p:bldP spid="118798" grpId="0"/>
      <p:bldP spid="118800" grpId="0"/>
      <p:bldP spid="118801" grpId="0"/>
      <p:bldP spid="118809" grpId="0" animBg="1"/>
      <p:bldP spid="1188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ço Reservado para Rodapé 1">
            <a:extLst>
              <a:ext uri="{FF2B5EF4-FFF2-40B4-BE49-F238E27FC236}">
                <a16:creationId xmlns:a16="http://schemas.microsoft.com/office/drawing/2014/main" id="{5B8D3749-9FD7-5897-5DD7-4A85F5E586CE}"/>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44" name="Espaço Reservado para Número de Slide 2">
            <a:extLst>
              <a:ext uri="{FF2B5EF4-FFF2-40B4-BE49-F238E27FC236}">
                <a16:creationId xmlns:a16="http://schemas.microsoft.com/office/drawing/2014/main" id="{51CC0F82-9C50-8817-6B33-4CDD63902314}"/>
              </a:ext>
            </a:extLst>
          </p:cNvPr>
          <p:cNvSpPr>
            <a:spLocks noGrp="1"/>
          </p:cNvSpPr>
          <p:nvPr>
            <p:ph type="sldNum" sz="quarter" idx="11"/>
          </p:nvPr>
        </p:nvSpPr>
        <p:spPr/>
        <p:txBody>
          <a:bodyPr/>
          <a:lstStyle/>
          <a:p>
            <a:fld id="{450C6A9A-CA2A-47F5-8955-DE66B4106BBD}" type="slidenum">
              <a:rPr lang="en-US" altLang="pt-BR"/>
              <a:pPr/>
              <a:t>44</a:t>
            </a:fld>
            <a:endParaRPr lang="en-US" altLang="pt-BR"/>
          </a:p>
        </p:txBody>
      </p:sp>
      <p:grpSp>
        <p:nvGrpSpPr>
          <p:cNvPr id="132098" name="Group 2">
            <a:extLst>
              <a:ext uri="{FF2B5EF4-FFF2-40B4-BE49-F238E27FC236}">
                <a16:creationId xmlns:a16="http://schemas.microsoft.com/office/drawing/2014/main" id="{37FDBAC9-E44A-0C68-931D-8BC12880C755}"/>
              </a:ext>
            </a:extLst>
          </p:cNvPr>
          <p:cNvGrpSpPr>
            <a:grpSpLocks/>
          </p:cNvGrpSpPr>
          <p:nvPr/>
        </p:nvGrpSpPr>
        <p:grpSpPr bwMode="auto">
          <a:xfrm>
            <a:off x="277813" y="1444625"/>
            <a:ext cx="5513387" cy="4886325"/>
            <a:chOff x="175" y="910"/>
            <a:chExt cx="3473" cy="3078"/>
          </a:xfrm>
        </p:grpSpPr>
        <p:graphicFrame>
          <p:nvGraphicFramePr>
            <p:cNvPr id="132099" name="Object 3">
              <a:extLst>
                <a:ext uri="{FF2B5EF4-FFF2-40B4-BE49-F238E27FC236}">
                  <a16:creationId xmlns:a16="http://schemas.microsoft.com/office/drawing/2014/main" id="{C4FE8B47-EEF3-CB3E-B008-C9B64DA2E86C}"/>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29025" name="Chart" r:id="rId4" imgW="5800825" imgH="5181763" progId="Excel.Chart.8">
                    <p:embed/>
                  </p:oleObj>
                </mc:Choice>
                <mc:Fallback>
                  <p:oleObj name="Chart" r:id="rId4" imgW="5800825" imgH="5181763" progId="Excel.Chart.8">
                    <p:embed/>
                    <p:pic>
                      <p:nvPicPr>
                        <p:cNvPr id="132099" name="Object 3">
                          <a:extLst>
                            <a:ext uri="{FF2B5EF4-FFF2-40B4-BE49-F238E27FC236}">
                              <a16:creationId xmlns:a16="http://schemas.microsoft.com/office/drawing/2014/main" id="{C4FE8B47-EEF3-CB3E-B008-C9B64DA2E8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00" name="Text Box 4">
              <a:extLst>
                <a:ext uri="{FF2B5EF4-FFF2-40B4-BE49-F238E27FC236}">
                  <a16:creationId xmlns:a16="http://schemas.microsoft.com/office/drawing/2014/main" id="{69DF2857-E6C7-C88D-325A-4E74A56C4363}"/>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32101" name="Text Box 5">
              <a:extLst>
                <a:ext uri="{FF2B5EF4-FFF2-40B4-BE49-F238E27FC236}">
                  <a16:creationId xmlns:a16="http://schemas.microsoft.com/office/drawing/2014/main" id="{CFD46449-3975-55D6-8747-7B53ECCC26BC}"/>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132102" name="Group 6">
            <a:extLst>
              <a:ext uri="{FF2B5EF4-FFF2-40B4-BE49-F238E27FC236}">
                <a16:creationId xmlns:a16="http://schemas.microsoft.com/office/drawing/2014/main" id="{843A00B1-7BB1-D80E-5166-7DA6081DB8DC}"/>
              </a:ext>
            </a:extLst>
          </p:cNvPr>
          <p:cNvGrpSpPr>
            <a:grpSpLocks/>
          </p:cNvGrpSpPr>
          <p:nvPr/>
        </p:nvGrpSpPr>
        <p:grpSpPr bwMode="auto">
          <a:xfrm>
            <a:off x="1808163" y="1946275"/>
            <a:ext cx="2101850" cy="3660775"/>
            <a:chOff x="1139" y="1226"/>
            <a:chExt cx="1324" cy="2306"/>
          </a:xfrm>
        </p:grpSpPr>
        <p:sp>
          <p:nvSpPr>
            <p:cNvPr id="132103" name="Line 7">
              <a:extLst>
                <a:ext uri="{FF2B5EF4-FFF2-40B4-BE49-F238E27FC236}">
                  <a16:creationId xmlns:a16="http://schemas.microsoft.com/office/drawing/2014/main" id="{BE5D5601-600E-CDC4-B3AC-0B610F17C48F}"/>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2104" name="Text Box 8">
              <a:extLst>
                <a:ext uri="{FF2B5EF4-FFF2-40B4-BE49-F238E27FC236}">
                  <a16:creationId xmlns:a16="http://schemas.microsoft.com/office/drawing/2014/main" id="{6706FD99-A33F-CEAB-DA5A-997E7F5E4403}"/>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32105" name="Group 9">
            <a:extLst>
              <a:ext uri="{FF2B5EF4-FFF2-40B4-BE49-F238E27FC236}">
                <a16:creationId xmlns:a16="http://schemas.microsoft.com/office/drawing/2014/main" id="{92C9BACE-3EC7-B3E9-41F1-52B8569B85A1}"/>
              </a:ext>
            </a:extLst>
          </p:cNvPr>
          <p:cNvGrpSpPr>
            <a:grpSpLocks/>
          </p:cNvGrpSpPr>
          <p:nvPr/>
        </p:nvGrpSpPr>
        <p:grpSpPr bwMode="auto">
          <a:xfrm>
            <a:off x="1327150" y="1944688"/>
            <a:ext cx="3367088" cy="3665537"/>
            <a:chOff x="836" y="1225"/>
            <a:chExt cx="2121" cy="2309"/>
          </a:xfrm>
        </p:grpSpPr>
        <p:sp>
          <p:nvSpPr>
            <p:cNvPr id="132106" name="Line 10">
              <a:extLst>
                <a:ext uri="{FF2B5EF4-FFF2-40B4-BE49-F238E27FC236}">
                  <a16:creationId xmlns:a16="http://schemas.microsoft.com/office/drawing/2014/main" id="{9435D66D-3797-88C2-857D-04A7A3860DE2}"/>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2107" name="Text Box 11">
              <a:extLst>
                <a:ext uri="{FF2B5EF4-FFF2-40B4-BE49-F238E27FC236}">
                  <a16:creationId xmlns:a16="http://schemas.microsoft.com/office/drawing/2014/main" id="{6055C862-44C9-5D04-6B18-2B914740F19D}"/>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32110" name="Line 14">
            <a:extLst>
              <a:ext uri="{FF2B5EF4-FFF2-40B4-BE49-F238E27FC236}">
                <a16:creationId xmlns:a16="http://schemas.microsoft.com/office/drawing/2014/main" id="{970516CF-AD4C-2B47-9FB7-4F253EFA2381}"/>
              </a:ext>
            </a:extLst>
          </p:cNvPr>
          <p:cNvSpPr>
            <a:spLocks noChangeShapeType="1"/>
          </p:cNvSpPr>
          <p:nvPr/>
        </p:nvSpPr>
        <p:spPr bwMode="auto">
          <a:xfrm>
            <a:off x="1322388" y="5045075"/>
            <a:ext cx="2259012" cy="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11" name="Line 15">
            <a:extLst>
              <a:ext uri="{FF2B5EF4-FFF2-40B4-BE49-F238E27FC236}">
                <a16:creationId xmlns:a16="http://schemas.microsoft.com/office/drawing/2014/main" id="{3AD52FB1-7613-BCC4-2D15-16589CC3C08C}"/>
              </a:ext>
            </a:extLst>
          </p:cNvPr>
          <p:cNvSpPr>
            <a:spLocks noChangeShapeType="1"/>
          </p:cNvSpPr>
          <p:nvPr/>
        </p:nvSpPr>
        <p:spPr bwMode="auto">
          <a:xfrm flipH="1">
            <a:off x="3567113" y="5021263"/>
            <a:ext cx="3175" cy="593725"/>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12" name="Oval 16">
            <a:extLst>
              <a:ext uri="{FF2B5EF4-FFF2-40B4-BE49-F238E27FC236}">
                <a16:creationId xmlns:a16="http://schemas.microsoft.com/office/drawing/2014/main" id="{8A743981-2FEC-113F-3AFB-D3CD091FD6FC}"/>
              </a:ext>
            </a:extLst>
          </p:cNvPr>
          <p:cNvSpPr>
            <a:spLocks noChangeArrowheads="1"/>
          </p:cNvSpPr>
          <p:nvPr/>
        </p:nvSpPr>
        <p:spPr bwMode="auto">
          <a:xfrm>
            <a:off x="3505200" y="4972050"/>
            <a:ext cx="139700" cy="138113"/>
          </a:xfrm>
          <a:prstGeom prst="ellipse">
            <a:avLst/>
          </a:prstGeom>
          <a:solidFill>
            <a:srgbClr val="B2B2B2"/>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32113" name="Group 17">
            <a:extLst>
              <a:ext uri="{FF2B5EF4-FFF2-40B4-BE49-F238E27FC236}">
                <a16:creationId xmlns:a16="http://schemas.microsoft.com/office/drawing/2014/main" id="{73714C22-0F4F-0772-A698-F7D2644ACCF7}"/>
              </a:ext>
            </a:extLst>
          </p:cNvPr>
          <p:cNvGrpSpPr>
            <a:grpSpLocks/>
          </p:cNvGrpSpPr>
          <p:nvPr/>
        </p:nvGrpSpPr>
        <p:grpSpPr bwMode="auto">
          <a:xfrm>
            <a:off x="1793875" y="4972050"/>
            <a:ext cx="139700" cy="646113"/>
            <a:chOff x="1130" y="3132"/>
            <a:chExt cx="88" cy="407"/>
          </a:xfrm>
        </p:grpSpPr>
        <p:sp>
          <p:nvSpPr>
            <p:cNvPr id="132114" name="Line 18">
              <a:extLst>
                <a:ext uri="{FF2B5EF4-FFF2-40B4-BE49-F238E27FC236}">
                  <a16:creationId xmlns:a16="http://schemas.microsoft.com/office/drawing/2014/main" id="{025330C1-4A82-AE9D-DA9F-E6349C063A25}"/>
                </a:ext>
              </a:extLst>
            </p:cNvPr>
            <p:cNvSpPr>
              <a:spLocks noChangeShapeType="1"/>
            </p:cNvSpPr>
            <p:nvPr/>
          </p:nvSpPr>
          <p:spPr bwMode="auto">
            <a:xfrm flipH="1">
              <a:off x="1173" y="3165"/>
              <a:ext cx="2" cy="374"/>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15" name="Oval 19">
              <a:extLst>
                <a:ext uri="{FF2B5EF4-FFF2-40B4-BE49-F238E27FC236}">
                  <a16:creationId xmlns:a16="http://schemas.microsoft.com/office/drawing/2014/main" id="{8589FCBC-9EE2-E382-9647-C8220F33CBD3}"/>
                </a:ext>
              </a:extLst>
            </p:cNvPr>
            <p:cNvSpPr>
              <a:spLocks noChangeArrowheads="1"/>
            </p:cNvSpPr>
            <p:nvPr/>
          </p:nvSpPr>
          <p:spPr bwMode="auto">
            <a:xfrm>
              <a:off x="1130" y="3132"/>
              <a:ext cx="88" cy="87"/>
            </a:xfrm>
            <a:prstGeom prst="ellipse">
              <a:avLst/>
            </a:prstGeom>
            <a:solidFill>
              <a:srgbClr val="B2B2B2"/>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9828" name="Text Box 20">
            <a:extLst>
              <a:ext uri="{FF2B5EF4-FFF2-40B4-BE49-F238E27FC236}">
                <a16:creationId xmlns:a16="http://schemas.microsoft.com/office/drawing/2014/main" id="{546C3432-9259-D00B-EE59-FC71FE304873}"/>
              </a:ext>
            </a:extLst>
          </p:cNvPr>
          <p:cNvSpPr txBox="1">
            <a:spLocks noChangeArrowheads="1"/>
          </p:cNvSpPr>
          <p:nvPr/>
        </p:nvSpPr>
        <p:spPr bwMode="auto">
          <a:xfrm>
            <a:off x="5060473" y="1268643"/>
            <a:ext cx="368414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600" err="1">
                <a:latin typeface="Arial"/>
                <a:cs typeface="Arial"/>
              </a:rPr>
              <a:t>Enfrentando</a:t>
            </a:r>
            <a:r>
              <a:rPr lang="en-US" altLang="pt-BR" sz="2600">
                <a:latin typeface="Arial"/>
                <a:cs typeface="Arial"/>
              </a:rPr>
              <a:t> </a:t>
            </a:r>
            <a:r>
              <a:rPr lang="en-US" altLang="pt-BR" sz="2600" err="1">
                <a:latin typeface="Arial"/>
                <a:cs typeface="Arial"/>
              </a:rPr>
              <a:t>escassez</a:t>
            </a:r>
            <a:r>
              <a:rPr lang="en-US" altLang="pt-BR" sz="2600">
                <a:latin typeface="Arial"/>
                <a:cs typeface="Arial"/>
              </a:rPr>
              <a:t>, </a:t>
            </a:r>
            <a:r>
              <a:rPr lang="en-US" altLang="pt-BR" sz="2600" err="1">
                <a:latin typeface="Arial"/>
                <a:cs typeface="Arial"/>
              </a:rPr>
              <a:t>os</a:t>
            </a:r>
            <a:r>
              <a:rPr lang="en-US" altLang="pt-BR" sz="2600">
                <a:latin typeface="Arial"/>
                <a:cs typeface="Arial"/>
              </a:rPr>
              <a:t> </a:t>
            </a:r>
            <a:r>
              <a:rPr lang="en-US" altLang="pt-BR" sz="2600" err="1">
                <a:latin typeface="Arial"/>
                <a:cs typeface="Arial"/>
              </a:rPr>
              <a:t>vendendores</a:t>
            </a:r>
            <a:r>
              <a:rPr lang="en-US" altLang="pt-BR" sz="2600">
                <a:latin typeface="Arial"/>
                <a:cs typeface="Arial"/>
              </a:rPr>
              <a:t> </a:t>
            </a:r>
            <a:r>
              <a:rPr lang="en-US" altLang="pt-BR" sz="2600" err="1">
                <a:latin typeface="Arial"/>
                <a:cs typeface="Arial"/>
              </a:rPr>
              <a:t>aumentarão</a:t>
            </a:r>
            <a:r>
              <a:rPr lang="en-US" altLang="pt-BR" sz="2600">
                <a:latin typeface="Arial"/>
                <a:cs typeface="Arial"/>
              </a:rPr>
              <a:t> </a:t>
            </a:r>
            <a:r>
              <a:rPr lang="en-US" altLang="pt-BR" sz="2600" err="1">
                <a:latin typeface="Arial"/>
                <a:cs typeface="Arial"/>
              </a:rPr>
              <a:t>os</a:t>
            </a:r>
            <a:r>
              <a:rPr lang="en-US" altLang="pt-BR" sz="2600">
                <a:latin typeface="Arial"/>
                <a:cs typeface="Arial"/>
              </a:rPr>
              <a:t> </a:t>
            </a:r>
            <a:r>
              <a:rPr lang="en-US" altLang="pt-BR" sz="2600" err="1">
                <a:latin typeface="Arial"/>
                <a:cs typeface="Arial"/>
              </a:rPr>
              <a:t>preços</a:t>
            </a:r>
            <a:r>
              <a:rPr lang="en-US" altLang="pt-BR" sz="2600">
                <a:latin typeface="Arial"/>
                <a:cs typeface="Arial"/>
              </a:rPr>
              <a:t>,</a:t>
            </a:r>
          </a:p>
        </p:txBody>
      </p:sp>
      <p:sp>
        <p:nvSpPr>
          <p:cNvPr id="119829" name="Text Box 21">
            <a:extLst>
              <a:ext uri="{FF2B5EF4-FFF2-40B4-BE49-F238E27FC236}">
                <a16:creationId xmlns:a16="http://schemas.microsoft.com/office/drawing/2014/main" id="{342E1697-50A0-D7A4-22DA-D2C178C8B230}"/>
              </a:ext>
            </a:extLst>
          </p:cNvPr>
          <p:cNvSpPr txBox="1">
            <a:spLocks noChangeArrowheads="1"/>
          </p:cNvSpPr>
          <p:nvPr/>
        </p:nvSpPr>
        <p:spPr bwMode="auto">
          <a:xfrm>
            <a:off x="5056188" y="2722563"/>
            <a:ext cx="344393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pt-BR" sz="2600" err="1">
                <a:latin typeface="Arial"/>
                <a:cs typeface="Arial"/>
              </a:rPr>
              <a:t>Causando</a:t>
            </a:r>
            <a:r>
              <a:rPr lang="en-US" altLang="pt-BR" sz="2600">
                <a:latin typeface="Arial"/>
                <a:cs typeface="Arial"/>
              </a:rPr>
              <a:t> </a:t>
            </a:r>
            <a:r>
              <a:rPr lang="en-US" altLang="pt-BR" sz="2600" err="1">
                <a:latin typeface="Arial"/>
                <a:cs typeface="Arial"/>
              </a:rPr>
              <a:t>queda</a:t>
            </a:r>
            <a:r>
              <a:rPr lang="en-US" altLang="pt-BR" sz="2600">
                <a:latin typeface="Arial"/>
                <a:cs typeface="Arial"/>
              </a:rPr>
              <a:t> </a:t>
            </a:r>
            <a:r>
              <a:rPr lang="en-US" altLang="pt-BR" sz="2600" err="1">
                <a:latin typeface="Arial"/>
                <a:cs typeface="Arial"/>
              </a:rPr>
              <a:t>em</a:t>
            </a:r>
            <a:r>
              <a:rPr lang="en-US" altLang="pt-BR" sz="2600">
                <a:latin typeface="Arial"/>
                <a:cs typeface="Arial"/>
              </a:rPr>
              <a:t> </a:t>
            </a:r>
            <a:r>
              <a:rPr lang="en-US" sz="2600" b="1" i="1">
                <a:latin typeface="Arial"/>
                <a:cs typeface="Arial"/>
              </a:rPr>
              <a:t>Q</a:t>
            </a:r>
            <a:r>
              <a:rPr lang="en-US" sz="2600" b="1" i="1" baseline="30000">
                <a:latin typeface="Arial"/>
                <a:cs typeface="Arial"/>
              </a:rPr>
              <a:t>D</a:t>
            </a:r>
            <a:r>
              <a:rPr lang="en-US" altLang="pt-BR" sz="2600">
                <a:latin typeface="Arial"/>
                <a:cs typeface="Arial"/>
              </a:rPr>
              <a:t> e </a:t>
            </a:r>
            <a:r>
              <a:rPr lang="en-US" altLang="pt-BR" sz="2600" err="1">
                <a:latin typeface="Arial"/>
                <a:cs typeface="Arial"/>
              </a:rPr>
              <a:t>aumento</a:t>
            </a:r>
            <a:r>
              <a:rPr lang="en-US" altLang="pt-BR" sz="2600">
                <a:latin typeface="Arial"/>
                <a:cs typeface="Arial"/>
              </a:rPr>
              <a:t> </a:t>
            </a:r>
            <a:r>
              <a:rPr lang="en-US" altLang="pt-BR" sz="2600" err="1">
                <a:latin typeface="Arial"/>
                <a:cs typeface="Arial"/>
              </a:rPr>
              <a:t>em</a:t>
            </a:r>
            <a:r>
              <a:rPr lang="en-US" altLang="pt-BR" sz="2600">
                <a:latin typeface="Arial"/>
                <a:cs typeface="Arial"/>
              </a:rPr>
              <a:t> </a:t>
            </a:r>
            <a:r>
              <a:rPr lang="en-US" altLang="pt-BR" sz="2600" b="1">
                <a:latin typeface="Arial"/>
                <a:cs typeface="Arial"/>
              </a:rPr>
              <a:t>Q</a:t>
            </a:r>
            <a:r>
              <a:rPr lang="en-US" altLang="pt-BR" sz="2600" b="1" baseline="30000">
                <a:latin typeface="Arial"/>
                <a:cs typeface="Arial"/>
              </a:rPr>
              <a:t>S</a:t>
            </a:r>
            <a:endParaRPr lang="pt-BR"/>
          </a:p>
        </p:txBody>
      </p:sp>
      <p:sp>
        <p:nvSpPr>
          <p:cNvPr id="119830" name="Text Box 22">
            <a:extLst>
              <a:ext uri="{FF2B5EF4-FFF2-40B4-BE49-F238E27FC236}">
                <a16:creationId xmlns:a16="http://schemas.microsoft.com/office/drawing/2014/main" id="{4DEDC049-1F96-C1E3-A488-5BFC26318AFE}"/>
              </a:ext>
            </a:extLst>
          </p:cNvPr>
          <p:cNvSpPr txBox="1">
            <a:spLocks noChangeArrowheads="1"/>
          </p:cNvSpPr>
          <p:nvPr/>
        </p:nvSpPr>
        <p:spPr bwMode="auto">
          <a:xfrm>
            <a:off x="5056398" y="4079224"/>
            <a:ext cx="3352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pt-BR" sz="2600">
                <a:latin typeface="Arial"/>
                <a:cs typeface="Arial"/>
              </a:rPr>
              <a:t>…o que </a:t>
            </a:r>
            <a:r>
              <a:rPr lang="en-US" altLang="pt-BR" sz="2600" err="1">
                <a:latin typeface="Arial"/>
                <a:cs typeface="Arial"/>
              </a:rPr>
              <a:t>reduz</a:t>
            </a:r>
            <a:r>
              <a:rPr lang="en-US" altLang="pt-BR" sz="2600">
                <a:latin typeface="Arial"/>
                <a:cs typeface="Arial"/>
              </a:rPr>
              <a:t> a </a:t>
            </a:r>
            <a:r>
              <a:rPr lang="en-US" altLang="pt-BR" sz="2600" err="1">
                <a:latin typeface="Arial"/>
                <a:cs typeface="Arial"/>
              </a:rPr>
              <a:t>escassez</a:t>
            </a:r>
            <a:r>
              <a:rPr lang="en-US" altLang="pt-BR" sz="2600">
                <a:latin typeface="Arial"/>
                <a:cs typeface="Arial"/>
              </a:rPr>
              <a:t>.</a:t>
            </a:r>
            <a:endParaRPr lang="en-US" altLang="pt-BR" sz="2600">
              <a:cs typeface="Arial" panose="020B0604020202020204" pitchFamily="34" charset="0"/>
            </a:endParaRPr>
          </a:p>
        </p:txBody>
      </p:sp>
      <p:grpSp>
        <p:nvGrpSpPr>
          <p:cNvPr id="6" name="Group 24">
            <a:extLst>
              <a:ext uri="{FF2B5EF4-FFF2-40B4-BE49-F238E27FC236}">
                <a16:creationId xmlns:a16="http://schemas.microsoft.com/office/drawing/2014/main" id="{CA3DE3A2-4F5D-61AF-E387-106AE578EAAA}"/>
              </a:ext>
            </a:extLst>
          </p:cNvPr>
          <p:cNvGrpSpPr>
            <a:grpSpLocks/>
          </p:cNvGrpSpPr>
          <p:nvPr/>
        </p:nvGrpSpPr>
        <p:grpSpPr bwMode="auto">
          <a:xfrm>
            <a:off x="1319213" y="4479925"/>
            <a:ext cx="1952625" cy="558800"/>
            <a:chOff x="831" y="2822"/>
            <a:chExt cx="1230" cy="352"/>
          </a:xfrm>
        </p:grpSpPr>
        <p:sp>
          <p:nvSpPr>
            <p:cNvPr id="132121" name="Line 25">
              <a:extLst>
                <a:ext uri="{FF2B5EF4-FFF2-40B4-BE49-F238E27FC236}">
                  <a16:creationId xmlns:a16="http://schemas.microsoft.com/office/drawing/2014/main" id="{8A0FBF19-0581-36FE-CFAC-AA895116F25F}"/>
                </a:ext>
              </a:extLst>
            </p:cNvPr>
            <p:cNvSpPr>
              <a:spLocks noChangeShapeType="1"/>
            </p:cNvSpPr>
            <p:nvPr/>
          </p:nvSpPr>
          <p:spPr bwMode="auto">
            <a:xfrm>
              <a:off x="831" y="2822"/>
              <a:ext cx="1230" cy="0"/>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22" name="Line 26">
              <a:extLst>
                <a:ext uri="{FF2B5EF4-FFF2-40B4-BE49-F238E27FC236}">
                  <a16:creationId xmlns:a16="http://schemas.microsoft.com/office/drawing/2014/main" id="{99A793FA-3B70-96AA-F7E7-9B0AEC60785B}"/>
                </a:ext>
              </a:extLst>
            </p:cNvPr>
            <p:cNvSpPr>
              <a:spLocks noChangeShapeType="1"/>
            </p:cNvSpPr>
            <p:nvPr/>
          </p:nvSpPr>
          <p:spPr bwMode="auto">
            <a:xfrm rot="10800000">
              <a:off x="833" y="2822"/>
              <a:ext cx="0" cy="35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nvGrpSpPr>
          <p:cNvPr id="7" name="Group 27">
            <a:extLst>
              <a:ext uri="{FF2B5EF4-FFF2-40B4-BE49-F238E27FC236}">
                <a16:creationId xmlns:a16="http://schemas.microsoft.com/office/drawing/2014/main" id="{E3CAACAD-9F00-F85D-C95F-2BED84808877}"/>
              </a:ext>
            </a:extLst>
          </p:cNvPr>
          <p:cNvGrpSpPr>
            <a:grpSpLocks/>
          </p:cNvGrpSpPr>
          <p:nvPr/>
        </p:nvGrpSpPr>
        <p:grpSpPr bwMode="auto">
          <a:xfrm>
            <a:off x="3186113" y="4405313"/>
            <a:ext cx="384175" cy="1214437"/>
            <a:chOff x="2007" y="2775"/>
            <a:chExt cx="242" cy="765"/>
          </a:xfrm>
        </p:grpSpPr>
        <p:grpSp>
          <p:nvGrpSpPr>
            <p:cNvPr id="132124" name="Group 28">
              <a:extLst>
                <a:ext uri="{FF2B5EF4-FFF2-40B4-BE49-F238E27FC236}">
                  <a16:creationId xmlns:a16="http://schemas.microsoft.com/office/drawing/2014/main" id="{6C7D10A8-203F-1639-DE46-566A6D7030CE}"/>
                </a:ext>
              </a:extLst>
            </p:cNvPr>
            <p:cNvGrpSpPr>
              <a:grpSpLocks/>
            </p:cNvGrpSpPr>
            <p:nvPr/>
          </p:nvGrpSpPr>
          <p:grpSpPr bwMode="auto">
            <a:xfrm>
              <a:off x="2007" y="2775"/>
              <a:ext cx="88" cy="765"/>
              <a:chOff x="2007" y="2775"/>
              <a:chExt cx="88" cy="765"/>
            </a:xfrm>
          </p:grpSpPr>
          <p:sp>
            <p:nvSpPr>
              <p:cNvPr id="132125" name="Line 29">
                <a:extLst>
                  <a:ext uri="{FF2B5EF4-FFF2-40B4-BE49-F238E27FC236}">
                    <a16:creationId xmlns:a16="http://schemas.microsoft.com/office/drawing/2014/main" id="{B9B83483-3AB7-F6D4-333A-F37D35E5465E}"/>
                  </a:ext>
                </a:extLst>
              </p:cNvPr>
              <p:cNvSpPr>
                <a:spLocks noChangeShapeType="1"/>
              </p:cNvSpPr>
              <p:nvPr/>
            </p:nvSpPr>
            <p:spPr bwMode="auto">
              <a:xfrm flipH="1">
                <a:off x="2050" y="2822"/>
                <a:ext cx="0" cy="718"/>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26" name="Oval 30">
                <a:extLst>
                  <a:ext uri="{FF2B5EF4-FFF2-40B4-BE49-F238E27FC236}">
                    <a16:creationId xmlns:a16="http://schemas.microsoft.com/office/drawing/2014/main" id="{6EC488BA-C7E4-341F-D5F8-7EA2092F76B7}"/>
                  </a:ext>
                </a:extLst>
              </p:cNvPr>
              <p:cNvSpPr>
                <a:spLocks noChangeArrowheads="1"/>
              </p:cNvSpPr>
              <p:nvPr/>
            </p:nvSpPr>
            <p:spPr bwMode="auto">
              <a:xfrm>
                <a:off x="2007" y="277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32127" name="Line 31">
              <a:extLst>
                <a:ext uri="{FF2B5EF4-FFF2-40B4-BE49-F238E27FC236}">
                  <a16:creationId xmlns:a16="http://schemas.microsoft.com/office/drawing/2014/main" id="{BF5A7676-EAD1-0334-C031-ABF8B7C59126}"/>
                </a:ext>
              </a:extLst>
            </p:cNvPr>
            <p:cNvSpPr>
              <a:spLocks noChangeShapeType="1"/>
            </p:cNvSpPr>
            <p:nvPr/>
          </p:nvSpPr>
          <p:spPr bwMode="auto">
            <a:xfrm rot="5400000">
              <a:off x="2148" y="3438"/>
              <a:ext cx="0" cy="20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nvGrpSpPr>
          <p:cNvPr id="9" name="Group 32">
            <a:extLst>
              <a:ext uri="{FF2B5EF4-FFF2-40B4-BE49-F238E27FC236}">
                <a16:creationId xmlns:a16="http://schemas.microsoft.com/office/drawing/2014/main" id="{A9ED0BC0-170C-5E37-6214-F88A41EF9E4E}"/>
              </a:ext>
            </a:extLst>
          </p:cNvPr>
          <p:cNvGrpSpPr>
            <a:grpSpLocks/>
          </p:cNvGrpSpPr>
          <p:nvPr/>
        </p:nvGrpSpPr>
        <p:grpSpPr bwMode="auto">
          <a:xfrm>
            <a:off x="1858963" y="4408488"/>
            <a:ext cx="596900" cy="1209675"/>
            <a:chOff x="1171" y="2777"/>
            <a:chExt cx="376" cy="762"/>
          </a:xfrm>
        </p:grpSpPr>
        <p:grpSp>
          <p:nvGrpSpPr>
            <p:cNvPr id="132129" name="Group 33">
              <a:extLst>
                <a:ext uri="{FF2B5EF4-FFF2-40B4-BE49-F238E27FC236}">
                  <a16:creationId xmlns:a16="http://schemas.microsoft.com/office/drawing/2014/main" id="{6869D84B-35CF-8BE3-010E-B287DF861E2D}"/>
                </a:ext>
              </a:extLst>
            </p:cNvPr>
            <p:cNvGrpSpPr>
              <a:grpSpLocks/>
            </p:cNvGrpSpPr>
            <p:nvPr/>
          </p:nvGrpSpPr>
          <p:grpSpPr bwMode="auto">
            <a:xfrm>
              <a:off x="1459" y="2777"/>
              <a:ext cx="88" cy="759"/>
              <a:chOff x="1459" y="2777"/>
              <a:chExt cx="88" cy="759"/>
            </a:xfrm>
          </p:grpSpPr>
          <p:sp>
            <p:nvSpPr>
              <p:cNvPr id="132130" name="Line 34">
                <a:extLst>
                  <a:ext uri="{FF2B5EF4-FFF2-40B4-BE49-F238E27FC236}">
                    <a16:creationId xmlns:a16="http://schemas.microsoft.com/office/drawing/2014/main" id="{BF3F8E7E-D97C-C183-C208-B4762BFED36A}"/>
                  </a:ext>
                </a:extLst>
              </p:cNvPr>
              <p:cNvSpPr>
                <a:spLocks noChangeShapeType="1"/>
              </p:cNvSpPr>
              <p:nvPr/>
            </p:nvSpPr>
            <p:spPr bwMode="auto">
              <a:xfrm flipH="1">
                <a:off x="1504" y="2820"/>
                <a:ext cx="2" cy="716"/>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2131" name="Oval 35">
                <a:extLst>
                  <a:ext uri="{FF2B5EF4-FFF2-40B4-BE49-F238E27FC236}">
                    <a16:creationId xmlns:a16="http://schemas.microsoft.com/office/drawing/2014/main" id="{2104C9F8-EB9C-DECA-B661-5A69E928303F}"/>
                  </a:ext>
                </a:extLst>
              </p:cNvPr>
              <p:cNvSpPr>
                <a:spLocks noChangeArrowheads="1"/>
              </p:cNvSpPr>
              <p:nvPr/>
            </p:nvSpPr>
            <p:spPr bwMode="auto">
              <a:xfrm>
                <a:off x="1459" y="277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32132" name="Line 36">
              <a:extLst>
                <a:ext uri="{FF2B5EF4-FFF2-40B4-BE49-F238E27FC236}">
                  <a16:creationId xmlns:a16="http://schemas.microsoft.com/office/drawing/2014/main" id="{96128B75-CB85-F634-98D8-3ABE9EFFDD87}"/>
                </a:ext>
              </a:extLst>
            </p:cNvPr>
            <p:cNvSpPr>
              <a:spLocks noChangeShapeType="1"/>
            </p:cNvSpPr>
            <p:nvPr/>
          </p:nvSpPr>
          <p:spPr bwMode="auto">
            <a:xfrm rot="-5400000">
              <a:off x="1340" y="3370"/>
              <a:ext cx="0" cy="338"/>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grpSp>
        <p:nvGrpSpPr>
          <p:cNvPr id="11" name="Group 37">
            <a:extLst>
              <a:ext uri="{FF2B5EF4-FFF2-40B4-BE49-F238E27FC236}">
                <a16:creationId xmlns:a16="http://schemas.microsoft.com/office/drawing/2014/main" id="{ED7B310D-06B3-A3AF-7886-A9BF3FD3F91D}"/>
              </a:ext>
            </a:extLst>
          </p:cNvPr>
          <p:cNvGrpSpPr>
            <a:grpSpLocks/>
          </p:cNvGrpSpPr>
          <p:nvPr/>
        </p:nvGrpSpPr>
        <p:grpSpPr bwMode="auto">
          <a:xfrm>
            <a:off x="1958975" y="4572003"/>
            <a:ext cx="1512888" cy="809626"/>
            <a:chOff x="1234" y="2880"/>
            <a:chExt cx="953" cy="510"/>
          </a:xfrm>
        </p:grpSpPr>
        <p:sp>
          <p:nvSpPr>
            <p:cNvPr id="132134" name="AutoShape 38">
              <a:extLst>
                <a:ext uri="{FF2B5EF4-FFF2-40B4-BE49-F238E27FC236}">
                  <a16:creationId xmlns:a16="http://schemas.microsoft.com/office/drawing/2014/main" id="{B6433E60-0A36-514C-E0C6-BC6ACF1BFDAE}"/>
                </a:ext>
              </a:extLst>
            </p:cNvPr>
            <p:cNvSpPr>
              <a:spLocks/>
            </p:cNvSpPr>
            <p:nvPr/>
          </p:nvSpPr>
          <p:spPr bwMode="auto">
            <a:xfrm rot="-5400000">
              <a:off x="1712" y="2675"/>
              <a:ext cx="132" cy="541"/>
            </a:xfrm>
            <a:prstGeom prst="leftBrace">
              <a:avLst>
                <a:gd name="adj1" fmla="val 34154"/>
                <a:gd name="adj2" fmla="val 50000"/>
              </a:avLst>
            </a:pr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32135" name="Group 39">
              <a:extLst>
                <a:ext uri="{FF2B5EF4-FFF2-40B4-BE49-F238E27FC236}">
                  <a16:creationId xmlns:a16="http://schemas.microsoft.com/office/drawing/2014/main" id="{3BBF2039-4B2F-CA4F-4E27-A0BD5F82129D}"/>
                </a:ext>
              </a:extLst>
            </p:cNvPr>
            <p:cNvGrpSpPr>
              <a:grpSpLocks/>
            </p:cNvGrpSpPr>
            <p:nvPr/>
          </p:nvGrpSpPr>
          <p:grpSpPr bwMode="auto">
            <a:xfrm>
              <a:off x="1234" y="3031"/>
              <a:ext cx="953" cy="359"/>
              <a:chOff x="1234" y="3031"/>
              <a:chExt cx="953" cy="359"/>
            </a:xfrm>
          </p:grpSpPr>
          <p:sp>
            <p:nvSpPr>
              <p:cNvPr id="132136" name="Line 40">
                <a:extLst>
                  <a:ext uri="{FF2B5EF4-FFF2-40B4-BE49-F238E27FC236}">
                    <a16:creationId xmlns:a16="http://schemas.microsoft.com/office/drawing/2014/main" id="{974583DD-D82D-F467-9DCC-4D907F185541}"/>
                  </a:ext>
                </a:extLst>
              </p:cNvPr>
              <p:cNvSpPr>
                <a:spLocks noChangeShapeType="1"/>
              </p:cNvSpPr>
              <p:nvPr/>
            </p:nvSpPr>
            <p:spPr bwMode="auto">
              <a:xfrm flipV="1">
                <a:off x="1700" y="3031"/>
                <a:ext cx="75" cy="3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2137" name="Text Box 41">
                <a:extLst>
                  <a:ext uri="{FF2B5EF4-FFF2-40B4-BE49-F238E27FC236}">
                    <a16:creationId xmlns:a16="http://schemas.microsoft.com/office/drawing/2014/main" id="{8341FDC6-D3EC-5E30-00C8-876A8ED4BD27}"/>
                  </a:ext>
                </a:extLst>
              </p:cNvPr>
              <p:cNvSpPr txBox="1">
                <a:spLocks noChangeArrowheads="1"/>
              </p:cNvSpPr>
              <p:nvPr/>
            </p:nvSpPr>
            <p:spPr bwMode="auto">
              <a:xfrm>
                <a:off x="1234" y="3157"/>
                <a:ext cx="953" cy="23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45720" rIns="4572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b="1" i="1" err="1">
                    <a:latin typeface="Arial"/>
                    <a:cs typeface="Arial"/>
                  </a:rPr>
                  <a:t>Escassez</a:t>
                </a:r>
                <a:endParaRPr lang="pt-BR" err="1"/>
              </a:p>
            </p:txBody>
          </p:sp>
        </p:grpSp>
      </p:grpSp>
      <p:sp>
        <p:nvSpPr>
          <p:cNvPr id="132138" name="FlagCount" hidden="1">
            <a:hlinkClick r:id="rId6" action="ppaction://hlinkfile"/>
            <a:extLst>
              <a:ext uri="{FF2B5EF4-FFF2-40B4-BE49-F238E27FC236}">
                <a16:creationId xmlns:a16="http://schemas.microsoft.com/office/drawing/2014/main" id="{221B2AC5-84B1-A4C2-FFC0-A47DDC2FEC48}"/>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28"/>
                                        </p:tgtEl>
                                        <p:attrNameLst>
                                          <p:attrName>style.visibility</p:attrName>
                                        </p:attrNameLst>
                                      </p:cBhvr>
                                      <p:to>
                                        <p:strVal val="visible"/>
                                      </p:to>
                                    </p:set>
                                    <p:animEffect transition="in" filter="wipe(left)">
                                      <p:cBhvr>
                                        <p:cTn id="7" dur="500"/>
                                        <p:tgtEl>
                                          <p:spTgt spid="119828"/>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Right)">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9829"/>
                                        </p:tgtEl>
                                        <p:attrNameLst>
                                          <p:attrName>style.visibility</p:attrName>
                                        </p:attrNameLst>
                                      </p:cBhvr>
                                      <p:to>
                                        <p:strVal val="visible"/>
                                      </p:to>
                                    </p:set>
                                    <p:animEffect transition="in" filter="wipe(left)">
                                      <p:cBhvr>
                                        <p:cTn id="16" dur="500"/>
                                        <p:tgtEl>
                                          <p:spTgt spid="119829"/>
                                        </p:tgtEl>
                                      </p:cBhvr>
                                    </p:animEffect>
                                  </p:childTnLst>
                                </p:cTn>
                              </p:par>
                            </p:childTnLst>
                          </p:cTn>
                        </p:par>
                        <p:par>
                          <p:cTn id="17" fill="hold" nodeType="afterGroup">
                            <p:stCondLst>
                              <p:cond delay="500"/>
                            </p:stCondLst>
                            <p:childTnLst>
                              <p:par>
                                <p:cTn id="18" presetID="18" presetClass="entr" presetSubtype="1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nodeType="afterGroup">
                            <p:stCondLst>
                              <p:cond delay="1000"/>
                            </p:stCondLst>
                            <p:childTnLst>
                              <p:par>
                                <p:cTn id="22" presetID="18" presetClass="entr" presetSubtype="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9830"/>
                                        </p:tgtEl>
                                        <p:attrNameLst>
                                          <p:attrName>style.visibility</p:attrName>
                                        </p:attrNameLst>
                                      </p:cBhvr>
                                      <p:to>
                                        <p:strVal val="visible"/>
                                      </p:to>
                                    </p:set>
                                    <p:animEffect transition="in" filter="wipe(left)">
                                      <p:cBhvr>
                                        <p:cTn id="29" dur="500"/>
                                        <p:tgtEl>
                                          <p:spTgt spid="119830"/>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8" grpId="0"/>
      <p:bldP spid="119829" grpId="0"/>
      <p:bldP spid="1198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ço Reservado para Rodapé 1">
            <a:extLst>
              <a:ext uri="{FF2B5EF4-FFF2-40B4-BE49-F238E27FC236}">
                <a16:creationId xmlns:a16="http://schemas.microsoft.com/office/drawing/2014/main" id="{7ED90E1D-01E2-2292-303E-55D98A5151A3}"/>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32" name="Espaço Reservado para Número de Slide 2">
            <a:extLst>
              <a:ext uri="{FF2B5EF4-FFF2-40B4-BE49-F238E27FC236}">
                <a16:creationId xmlns:a16="http://schemas.microsoft.com/office/drawing/2014/main" id="{82315B34-1B3F-2BAE-3DFE-B5B332561500}"/>
              </a:ext>
            </a:extLst>
          </p:cNvPr>
          <p:cNvSpPr>
            <a:spLocks noGrp="1"/>
          </p:cNvSpPr>
          <p:nvPr>
            <p:ph type="sldNum" sz="quarter" idx="11"/>
          </p:nvPr>
        </p:nvSpPr>
        <p:spPr/>
        <p:txBody>
          <a:bodyPr/>
          <a:lstStyle/>
          <a:p>
            <a:fld id="{ECB805C0-18B2-4A0C-9A6B-D94304D5A7DA}" type="slidenum">
              <a:rPr lang="en-US" altLang="pt-BR"/>
              <a:pPr/>
              <a:t>45</a:t>
            </a:fld>
            <a:endParaRPr lang="en-US" altLang="pt-BR"/>
          </a:p>
        </p:txBody>
      </p:sp>
      <p:grpSp>
        <p:nvGrpSpPr>
          <p:cNvPr id="134146" name="Group 2">
            <a:extLst>
              <a:ext uri="{FF2B5EF4-FFF2-40B4-BE49-F238E27FC236}">
                <a16:creationId xmlns:a16="http://schemas.microsoft.com/office/drawing/2014/main" id="{A189D71C-80B1-358E-B6C4-DE733296B51B}"/>
              </a:ext>
            </a:extLst>
          </p:cNvPr>
          <p:cNvGrpSpPr>
            <a:grpSpLocks/>
          </p:cNvGrpSpPr>
          <p:nvPr/>
        </p:nvGrpSpPr>
        <p:grpSpPr bwMode="auto">
          <a:xfrm>
            <a:off x="277813" y="1444625"/>
            <a:ext cx="5513387" cy="4886325"/>
            <a:chOff x="175" y="910"/>
            <a:chExt cx="3473" cy="3078"/>
          </a:xfrm>
        </p:grpSpPr>
        <p:graphicFrame>
          <p:nvGraphicFramePr>
            <p:cNvPr id="134147" name="Object 3">
              <a:extLst>
                <a:ext uri="{FF2B5EF4-FFF2-40B4-BE49-F238E27FC236}">
                  <a16:creationId xmlns:a16="http://schemas.microsoft.com/office/drawing/2014/main" id="{7B0DFA9B-1860-146F-EA7B-713ED3C6CCFE}"/>
                </a:ext>
              </a:extLst>
            </p:cNvPr>
            <p:cNvGraphicFramePr>
              <a:graphicFrameLocks noChangeAspect="1"/>
            </p:cNvGraphicFramePr>
            <p:nvPr/>
          </p:nvGraphicFramePr>
          <p:xfrm>
            <a:off x="175" y="910"/>
            <a:ext cx="3446" cy="3078"/>
          </p:xfrm>
          <a:graphic>
            <a:graphicData uri="http://schemas.openxmlformats.org/presentationml/2006/ole">
              <mc:AlternateContent xmlns:mc="http://schemas.openxmlformats.org/markup-compatibility/2006">
                <mc:Choice xmlns:v="urn:schemas-microsoft-com:vml" Requires="v">
                  <p:oleObj spid="_x0000_s131073" name="Chart" r:id="rId4" imgW="5800825" imgH="5181763" progId="Excel.Chart.8">
                    <p:embed/>
                  </p:oleObj>
                </mc:Choice>
                <mc:Fallback>
                  <p:oleObj name="Chart" r:id="rId4" imgW="5800825" imgH="5181763" progId="Excel.Chart.8">
                    <p:embed/>
                    <p:pic>
                      <p:nvPicPr>
                        <p:cNvPr id="134147" name="Object 3">
                          <a:extLst>
                            <a:ext uri="{FF2B5EF4-FFF2-40B4-BE49-F238E27FC236}">
                              <a16:creationId xmlns:a16="http://schemas.microsoft.com/office/drawing/2014/main" id="{7B0DFA9B-1860-146F-EA7B-713ED3C6C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 y="910"/>
                          <a:ext cx="3446" cy="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8" name="Text Box 4">
              <a:extLst>
                <a:ext uri="{FF2B5EF4-FFF2-40B4-BE49-F238E27FC236}">
                  <a16:creationId xmlns:a16="http://schemas.microsoft.com/office/drawing/2014/main" id="{8EB79A66-FDAC-0135-4C59-4E1AE87C93F7}"/>
                </a:ext>
              </a:extLst>
            </p:cNvPr>
            <p:cNvSpPr txBox="1">
              <a:spLocks noChangeArrowheads="1"/>
            </p:cNvSpPr>
            <p:nvPr/>
          </p:nvSpPr>
          <p:spPr bwMode="auto">
            <a:xfrm>
              <a:off x="665" y="1015"/>
              <a:ext cx="262"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134149" name="Text Box 5">
              <a:extLst>
                <a:ext uri="{FF2B5EF4-FFF2-40B4-BE49-F238E27FC236}">
                  <a16:creationId xmlns:a16="http://schemas.microsoft.com/office/drawing/2014/main" id="{33FDDDFD-AAF9-DC0B-4361-3448842A98E5}"/>
                </a:ext>
              </a:extLst>
            </p:cNvPr>
            <p:cNvSpPr txBox="1">
              <a:spLocks noChangeArrowheads="1"/>
            </p:cNvSpPr>
            <p:nvPr/>
          </p:nvSpPr>
          <p:spPr bwMode="auto">
            <a:xfrm>
              <a:off x="3375" y="3451"/>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grpSp>
      <p:grpSp>
        <p:nvGrpSpPr>
          <p:cNvPr id="134150" name="Group 6">
            <a:extLst>
              <a:ext uri="{FF2B5EF4-FFF2-40B4-BE49-F238E27FC236}">
                <a16:creationId xmlns:a16="http://schemas.microsoft.com/office/drawing/2014/main" id="{3274E889-2D91-C3E3-6B10-8FB2D7E44886}"/>
              </a:ext>
            </a:extLst>
          </p:cNvPr>
          <p:cNvGrpSpPr>
            <a:grpSpLocks/>
          </p:cNvGrpSpPr>
          <p:nvPr/>
        </p:nvGrpSpPr>
        <p:grpSpPr bwMode="auto">
          <a:xfrm>
            <a:off x="1808163" y="1946275"/>
            <a:ext cx="2101850" cy="3660775"/>
            <a:chOff x="1139" y="1226"/>
            <a:chExt cx="1324" cy="2306"/>
          </a:xfrm>
        </p:grpSpPr>
        <p:sp>
          <p:nvSpPr>
            <p:cNvPr id="134151" name="Line 7">
              <a:extLst>
                <a:ext uri="{FF2B5EF4-FFF2-40B4-BE49-F238E27FC236}">
                  <a16:creationId xmlns:a16="http://schemas.microsoft.com/office/drawing/2014/main" id="{07DBC4A8-7ECF-713C-78D8-FEF3631F3B76}"/>
                </a:ext>
              </a:extLst>
            </p:cNvPr>
            <p:cNvSpPr>
              <a:spLocks noChangeShapeType="1"/>
            </p:cNvSpPr>
            <p:nvPr/>
          </p:nvSpPr>
          <p:spPr bwMode="auto">
            <a:xfrm>
              <a:off x="1151" y="1252"/>
              <a:ext cx="1312" cy="2280"/>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4152" name="Text Box 8">
              <a:extLst>
                <a:ext uri="{FF2B5EF4-FFF2-40B4-BE49-F238E27FC236}">
                  <a16:creationId xmlns:a16="http://schemas.microsoft.com/office/drawing/2014/main" id="{B1C8817B-6750-3377-6A35-0615F940AA1A}"/>
                </a:ext>
              </a:extLst>
            </p:cNvPr>
            <p:cNvSpPr txBox="1">
              <a:spLocks noChangeArrowheads="1"/>
            </p:cNvSpPr>
            <p:nvPr/>
          </p:nvSpPr>
          <p:spPr bwMode="auto">
            <a:xfrm>
              <a:off x="1139" y="1226"/>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D</a:t>
              </a:r>
            </a:p>
          </p:txBody>
        </p:sp>
      </p:grpSp>
      <p:grpSp>
        <p:nvGrpSpPr>
          <p:cNvPr id="134153" name="Group 9">
            <a:extLst>
              <a:ext uri="{FF2B5EF4-FFF2-40B4-BE49-F238E27FC236}">
                <a16:creationId xmlns:a16="http://schemas.microsoft.com/office/drawing/2014/main" id="{B63C6923-64F3-6814-D138-EFBF4AAA8D8B}"/>
              </a:ext>
            </a:extLst>
          </p:cNvPr>
          <p:cNvGrpSpPr>
            <a:grpSpLocks/>
          </p:cNvGrpSpPr>
          <p:nvPr/>
        </p:nvGrpSpPr>
        <p:grpSpPr bwMode="auto">
          <a:xfrm>
            <a:off x="1327150" y="1944688"/>
            <a:ext cx="3367088" cy="3665537"/>
            <a:chOff x="836" y="1225"/>
            <a:chExt cx="2121" cy="2309"/>
          </a:xfrm>
        </p:grpSpPr>
        <p:sp>
          <p:nvSpPr>
            <p:cNvPr id="134154" name="Line 10">
              <a:extLst>
                <a:ext uri="{FF2B5EF4-FFF2-40B4-BE49-F238E27FC236}">
                  <a16:creationId xmlns:a16="http://schemas.microsoft.com/office/drawing/2014/main" id="{FECC45F0-3C85-BE40-AF38-B912858EFBED}"/>
                </a:ext>
              </a:extLst>
            </p:cNvPr>
            <p:cNvSpPr>
              <a:spLocks noChangeShapeType="1"/>
            </p:cNvSpPr>
            <p:nvPr/>
          </p:nvSpPr>
          <p:spPr bwMode="auto">
            <a:xfrm flipH="1">
              <a:off x="836" y="1326"/>
              <a:ext cx="2064" cy="2208"/>
            </a:xfrm>
            <a:prstGeom prst="line">
              <a:avLst/>
            </a:prstGeom>
            <a:noFill/>
            <a:ln w="508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4155" name="Text Box 11">
              <a:extLst>
                <a:ext uri="{FF2B5EF4-FFF2-40B4-BE49-F238E27FC236}">
                  <a16:creationId xmlns:a16="http://schemas.microsoft.com/office/drawing/2014/main" id="{25B8F087-44CA-292F-7419-A112476023C4}"/>
                </a:ext>
              </a:extLst>
            </p:cNvPr>
            <p:cNvSpPr txBox="1">
              <a:spLocks noChangeArrowheads="1"/>
            </p:cNvSpPr>
            <p:nvPr/>
          </p:nvSpPr>
          <p:spPr bwMode="auto">
            <a:xfrm>
              <a:off x="2684" y="1225"/>
              <a:ext cx="273"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S</a:t>
              </a:r>
            </a:p>
          </p:txBody>
        </p:sp>
      </p:grpSp>
      <p:sp>
        <p:nvSpPr>
          <p:cNvPr id="134161" name="Line 17">
            <a:extLst>
              <a:ext uri="{FF2B5EF4-FFF2-40B4-BE49-F238E27FC236}">
                <a16:creationId xmlns:a16="http://schemas.microsoft.com/office/drawing/2014/main" id="{B4198319-F231-BAD1-F8BE-E5770224BAAA}"/>
              </a:ext>
            </a:extLst>
          </p:cNvPr>
          <p:cNvSpPr>
            <a:spLocks noChangeShapeType="1"/>
          </p:cNvSpPr>
          <p:nvPr/>
        </p:nvSpPr>
        <p:spPr bwMode="auto">
          <a:xfrm>
            <a:off x="1319213" y="4479925"/>
            <a:ext cx="1952625" cy="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4162" name="Line 18">
            <a:extLst>
              <a:ext uri="{FF2B5EF4-FFF2-40B4-BE49-F238E27FC236}">
                <a16:creationId xmlns:a16="http://schemas.microsoft.com/office/drawing/2014/main" id="{655714B4-DC19-B2B2-6A85-14289839097F}"/>
              </a:ext>
            </a:extLst>
          </p:cNvPr>
          <p:cNvSpPr>
            <a:spLocks noChangeShapeType="1"/>
          </p:cNvSpPr>
          <p:nvPr/>
        </p:nvSpPr>
        <p:spPr bwMode="auto">
          <a:xfrm flipH="1">
            <a:off x="3254375" y="4479925"/>
            <a:ext cx="0" cy="1139825"/>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4163" name="Line 19">
            <a:extLst>
              <a:ext uri="{FF2B5EF4-FFF2-40B4-BE49-F238E27FC236}">
                <a16:creationId xmlns:a16="http://schemas.microsoft.com/office/drawing/2014/main" id="{DBE1E621-305A-1557-0D90-D4A27F5E6EAE}"/>
              </a:ext>
            </a:extLst>
          </p:cNvPr>
          <p:cNvSpPr>
            <a:spLocks noChangeShapeType="1"/>
          </p:cNvSpPr>
          <p:nvPr/>
        </p:nvSpPr>
        <p:spPr bwMode="auto">
          <a:xfrm flipH="1">
            <a:off x="2387600" y="4476750"/>
            <a:ext cx="3175" cy="1136650"/>
          </a:xfrm>
          <a:prstGeom prst="line">
            <a:avLst/>
          </a:prstGeom>
          <a:noFill/>
          <a:ln w="12700">
            <a:solidFill>
              <a:srgbClr val="B2B2B2"/>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4164" name="AutoShape 20">
            <a:extLst>
              <a:ext uri="{FF2B5EF4-FFF2-40B4-BE49-F238E27FC236}">
                <a16:creationId xmlns:a16="http://schemas.microsoft.com/office/drawing/2014/main" id="{E97717BC-75B9-81F1-AA0F-E55F8A3F1F6D}"/>
              </a:ext>
            </a:extLst>
          </p:cNvPr>
          <p:cNvSpPr>
            <a:spLocks/>
          </p:cNvSpPr>
          <p:nvPr/>
        </p:nvSpPr>
        <p:spPr bwMode="auto">
          <a:xfrm rot="-5400000">
            <a:off x="2717007" y="4247356"/>
            <a:ext cx="209550" cy="858837"/>
          </a:xfrm>
          <a:prstGeom prst="leftBrace">
            <a:avLst>
              <a:gd name="adj1" fmla="val 34154"/>
              <a:gd name="adj2" fmla="val 50000"/>
            </a:avLst>
          </a:pr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4165" name="Line 21">
            <a:extLst>
              <a:ext uri="{FF2B5EF4-FFF2-40B4-BE49-F238E27FC236}">
                <a16:creationId xmlns:a16="http://schemas.microsoft.com/office/drawing/2014/main" id="{AF388C0D-DD33-A89E-6B25-0823EAD792A6}"/>
              </a:ext>
            </a:extLst>
          </p:cNvPr>
          <p:cNvSpPr>
            <a:spLocks noChangeShapeType="1"/>
          </p:cNvSpPr>
          <p:nvPr/>
        </p:nvSpPr>
        <p:spPr bwMode="auto">
          <a:xfrm flipV="1">
            <a:off x="2746375" y="4811713"/>
            <a:ext cx="71438" cy="320675"/>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4166" name="Text Box 22">
            <a:extLst>
              <a:ext uri="{FF2B5EF4-FFF2-40B4-BE49-F238E27FC236}">
                <a16:creationId xmlns:a16="http://schemas.microsoft.com/office/drawing/2014/main" id="{E45F14EA-5778-FB66-2306-EF8762175EE6}"/>
              </a:ext>
            </a:extLst>
          </p:cNvPr>
          <p:cNvSpPr txBox="1">
            <a:spLocks noChangeArrowheads="1"/>
          </p:cNvSpPr>
          <p:nvPr/>
        </p:nvSpPr>
        <p:spPr bwMode="auto">
          <a:xfrm>
            <a:off x="1958975" y="5011738"/>
            <a:ext cx="151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45720" rIns="4572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000" b="1" i="1" err="1">
                <a:solidFill>
                  <a:srgbClr val="B2B2B2"/>
                </a:solidFill>
                <a:latin typeface="Arial"/>
                <a:cs typeface="Arial"/>
              </a:rPr>
              <a:t>Escassez</a:t>
            </a:r>
            <a:endParaRPr lang="pt-BR" sz="2000">
              <a:cs typeface="Arial"/>
            </a:endParaRPr>
          </a:p>
        </p:txBody>
      </p:sp>
      <p:sp>
        <p:nvSpPr>
          <p:cNvPr id="120855" name="Text Box 23">
            <a:extLst>
              <a:ext uri="{FF2B5EF4-FFF2-40B4-BE49-F238E27FC236}">
                <a16:creationId xmlns:a16="http://schemas.microsoft.com/office/drawing/2014/main" id="{7E29D8B8-EC0D-305F-FDBD-EAE05E454260}"/>
              </a:ext>
            </a:extLst>
          </p:cNvPr>
          <p:cNvSpPr txBox="1">
            <a:spLocks noChangeArrowheads="1"/>
          </p:cNvSpPr>
          <p:nvPr/>
        </p:nvSpPr>
        <p:spPr bwMode="auto">
          <a:xfrm>
            <a:off x="5360394" y="2742493"/>
            <a:ext cx="313299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pt-BR" sz="2600" err="1">
                <a:latin typeface="Arial"/>
                <a:cs typeface="Arial"/>
              </a:rPr>
              <a:t>Preços</a:t>
            </a:r>
            <a:r>
              <a:rPr lang="en-US" altLang="pt-BR" sz="2600">
                <a:latin typeface="Arial"/>
                <a:cs typeface="Arial"/>
              </a:rPr>
              <a:t> </a:t>
            </a:r>
            <a:r>
              <a:rPr lang="en-US" altLang="pt-BR" sz="2600" err="1">
                <a:latin typeface="Arial"/>
                <a:cs typeface="Arial"/>
              </a:rPr>
              <a:t>continuam</a:t>
            </a:r>
            <a:r>
              <a:rPr lang="en-US" altLang="pt-BR" sz="2600">
                <a:latin typeface="Arial"/>
                <a:cs typeface="Arial"/>
              </a:rPr>
              <a:t> </a:t>
            </a:r>
            <a:r>
              <a:rPr lang="en-US" altLang="pt-BR" sz="2600" err="1">
                <a:latin typeface="Arial"/>
                <a:cs typeface="Arial"/>
              </a:rPr>
              <a:t>subindo</a:t>
            </a:r>
            <a:r>
              <a:rPr lang="en-US" altLang="pt-BR" sz="2600">
                <a:latin typeface="Arial"/>
                <a:cs typeface="Arial"/>
              </a:rPr>
              <a:t> </a:t>
            </a:r>
            <a:r>
              <a:rPr lang="en-US" altLang="pt-BR" sz="2600" err="1">
                <a:latin typeface="Arial"/>
                <a:cs typeface="Arial"/>
              </a:rPr>
              <a:t>até</a:t>
            </a:r>
            <a:r>
              <a:rPr lang="en-US" altLang="pt-BR" sz="2600">
                <a:latin typeface="Arial"/>
                <a:cs typeface="Arial"/>
              </a:rPr>
              <a:t> o mercado </a:t>
            </a:r>
            <a:r>
              <a:rPr lang="en-US" altLang="pt-BR" sz="2600" err="1">
                <a:latin typeface="Arial"/>
                <a:cs typeface="Arial"/>
              </a:rPr>
              <a:t>encontrar</a:t>
            </a:r>
            <a:r>
              <a:rPr lang="en-US" altLang="pt-BR" sz="2600">
                <a:latin typeface="Arial"/>
                <a:cs typeface="Arial"/>
              </a:rPr>
              <a:t> o </a:t>
            </a:r>
            <a:r>
              <a:rPr lang="en-US" altLang="pt-BR" sz="2600" err="1">
                <a:latin typeface="Arial"/>
                <a:cs typeface="Arial"/>
              </a:rPr>
              <a:t>equilíbrio</a:t>
            </a:r>
            <a:r>
              <a:rPr lang="en-US" altLang="pt-BR" sz="2600">
                <a:latin typeface="Arial"/>
                <a:cs typeface="Arial"/>
              </a:rPr>
              <a:t>.</a:t>
            </a:r>
            <a:endParaRPr lang="en-US" altLang="pt-BR" sz="2600">
              <a:cs typeface="Arial"/>
            </a:endParaRPr>
          </a:p>
        </p:txBody>
      </p:sp>
      <p:grpSp>
        <p:nvGrpSpPr>
          <p:cNvPr id="5" name="Group 24">
            <a:extLst>
              <a:ext uri="{FF2B5EF4-FFF2-40B4-BE49-F238E27FC236}">
                <a16:creationId xmlns:a16="http://schemas.microsoft.com/office/drawing/2014/main" id="{F8E12A47-4516-CCEC-E159-5B85D6129EAB}"/>
              </a:ext>
            </a:extLst>
          </p:cNvPr>
          <p:cNvGrpSpPr>
            <a:grpSpLocks/>
          </p:cNvGrpSpPr>
          <p:nvPr/>
        </p:nvGrpSpPr>
        <p:grpSpPr bwMode="auto">
          <a:xfrm>
            <a:off x="1322388" y="3902075"/>
            <a:ext cx="1604962" cy="558800"/>
            <a:chOff x="833" y="2458"/>
            <a:chExt cx="1011" cy="352"/>
          </a:xfrm>
        </p:grpSpPr>
        <p:sp>
          <p:nvSpPr>
            <p:cNvPr id="134169" name="Line 25">
              <a:extLst>
                <a:ext uri="{FF2B5EF4-FFF2-40B4-BE49-F238E27FC236}">
                  <a16:creationId xmlns:a16="http://schemas.microsoft.com/office/drawing/2014/main" id="{CB08B797-B8BF-5562-3DBD-AF3264A6CE9C}"/>
                </a:ext>
              </a:extLst>
            </p:cNvPr>
            <p:cNvSpPr>
              <a:spLocks noChangeShapeType="1"/>
            </p:cNvSpPr>
            <p:nvPr/>
          </p:nvSpPr>
          <p:spPr bwMode="auto">
            <a:xfrm rot="10800000">
              <a:off x="833" y="2458"/>
              <a:ext cx="0" cy="352"/>
            </a:xfrm>
            <a:prstGeom prst="line">
              <a:avLst/>
            </a:prstGeom>
            <a:noFill/>
            <a:ln w="57150">
              <a:solidFill>
                <a:srgbClr val="99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34170" name="Line 26">
              <a:extLst>
                <a:ext uri="{FF2B5EF4-FFF2-40B4-BE49-F238E27FC236}">
                  <a16:creationId xmlns:a16="http://schemas.microsoft.com/office/drawing/2014/main" id="{CBC9DE55-4811-70E2-9E1A-1D980BABB069}"/>
                </a:ext>
              </a:extLst>
            </p:cNvPr>
            <p:cNvSpPr>
              <a:spLocks noChangeShapeType="1"/>
            </p:cNvSpPr>
            <p:nvPr/>
          </p:nvSpPr>
          <p:spPr bwMode="auto">
            <a:xfrm flipV="1">
              <a:off x="834" y="2460"/>
              <a:ext cx="1010" cy="1"/>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grpSp>
      <p:grpSp>
        <p:nvGrpSpPr>
          <p:cNvPr id="6" name="Group 27">
            <a:extLst>
              <a:ext uri="{FF2B5EF4-FFF2-40B4-BE49-F238E27FC236}">
                <a16:creationId xmlns:a16="http://schemas.microsoft.com/office/drawing/2014/main" id="{68207507-DF78-6308-CA66-476DA51508EE}"/>
              </a:ext>
            </a:extLst>
          </p:cNvPr>
          <p:cNvGrpSpPr>
            <a:grpSpLocks/>
          </p:cNvGrpSpPr>
          <p:nvPr/>
        </p:nvGrpSpPr>
        <p:grpSpPr bwMode="auto">
          <a:xfrm>
            <a:off x="2860675" y="3825875"/>
            <a:ext cx="139700" cy="1790700"/>
            <a:chOff x="1802" y="2410"/>
            <a:chExt cx="88" cy="1128"/>
          </a:xfrm>
        </p:grpSpPr>
        <p:sp>
          <p:nvSpPr>
            <p:cNvPr id="134172" name="Line 28">
              <a:extLst>
                <a:ext uri="{FF2B5EF4-FFF2-40B4-BE49-F238E27FC236}">
                  <a16:creationId xmlns:a16="http://schemas.microsoft.com/office/drawing/2014/main" id="{06916101-A9D3-1C10-BBC5-0E98019192CD}"/>
                </a:ext>
              </a:extLst>
            </p:cNvPr>
            <p:cNvSpPr>
              <a:spLocks noChangeShapeType="1"/>
            </p:cNvSpPr>
            <p:nvPr/>
          </p:nvSpPr>
          <p:spPr bwMode="auto">
            <a:xfrm>
              <a:off x="1840" y="2440"/>
              <a:ext cx="4" cy="1098"/>
            </a:xfrm>
            <a:prstGeom prst="line">
              <a:avLst/>
            </a:prstGeom>
            <a:noFill/>
            <a:ln w="127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134173" name="Oval 29">
              <a:extLst>
                <a:ext uri="{FF2B5EF4-FFF2-40B4-BE49-F238E27FC236}">
                  <a16:creationId xmlns:a16="http://schemas.microsoft.com/office/drawing/2014/main" id="{12C80A2A-1815-C2AA-7E6A-BA1B8111B79E}"/>
                </a:ext>
              </a:extLst>
            </p:cNvPr>
            <p:cNvSpPr>
              <a:spLocks noChangeArrowheads="1"/>
            </p:cNvSpPr>
            <p:nvPr/>
          </p:nvSpPr>
          <p:spPr bwMode="auto">
            <a:xfrm>
              <a:off x="1802" y="2410"/>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34174" name="FlagCount" hidden="1">
            <a:hlinkClick r:id="rId6" action="ppaction://hlinkfile"/>
            <a:extLst>
              <a:ext uri="{FF2B5EF4-FFF2-40B4-BE49-F238E27FC236}">
                <a16:creationId xmlns:a16="http://schemas.microsoft.com/office/drawing/2014/main" id="{0E0CD535-12FD-5396-FE72-A21B181BC6D3}"/>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55"/>
                                        </p:tgtEl>
                                        <p:attrNameLst>
                                          <p:attrName>style.visibility</p:attrName>
                                        </p:attrNameLst>
                                      </p:cBhvr>
                                      <p:to>
                                        <p:strVal val="visible"/>
                                      </p:to>
                                    </p:set>
                                    <p:animEffect transition="in" filter="wipe(left)">
                                      <p:cBhvr>
                                        <p:cTn id="7" dur="500"/>
                                        <p:tgtEl>
                                          <p:spTgt spid="120855"/>
                                        </p:tgtEl>
                                      </p:cBhvr>
                                    </p:animEffect>
                                  </p:childTnLst>
                                </p:cTn>
                              </p:par>
                            </p:childTnLst>
                          </p:cTn>
                        </p:par>
                        <p:par>
                          <p:cTn id="8" fill="hold" nodeType="afterGroup">
                            <p:stCondLst>
                              <p:cond delay="50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5"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ço Reservado para Rodapé 1">
            <a:extLst>
              <a:ext uri="{FF2B5EF4-FFF2-40B4-BE49-F238E27FC236}">
                <a16:creationId xmlns:a16="http://schemas.microsoft.com/office/drawing/2014/main" id="{92DD2FC4-78C4-7B11-272A-84E7202BB218}"/>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5" name="Espaço Reservado para Número de Slide 2">
            <a:extLst>
              <a:ext uri="{FF2B5EF4-FFF2-40B4-BE49-F238E27FC236}">
                <a16:creationId xmlns:a16="http://schemas.microsoft.com/office/drawing/2014/main" id="{F9F7D0B5-2BB2-18B0-C780-58BAD28828B4}"/>
              </a:ext>
            </a:extLst>
          </p:cNvPr>
          <p:cNvSpPr>
            <a:spLocks noGrp="1"/>
          </p:cNvSpPr>
          <p:nvPr>
            <p:ph type="sldNum" sz="quarter" idx="11"/>
          </p:nvPr>
        </p:nvSpPr>
        <p:spPr/>
        <p:txBody>
          <a:bodyPr/>
          <a:lstStyle/>
          <a:p>
            <a:fld id="{E811DFBC-A6C2-48F3-8423-E55E0F62A4E8}" type="slidenum">
              <a:rPr lang="en-US" altLang="pt-BR"/>
              <a:pPr/>
              <a:t>46</a:t>
            </a:fld>
            <a:endParaRPr lang="en-US" altLang="pt-BR"/>
          </a:p>
        </p:txBody>
      </p:sp>
      <p:sp>
        <p:nvSpPr>
          <p:cNvPr id="136194" name="Rectangle 2">
            <a:extLst>
              <a:ext uri="{FF2B5EF4-FFF2-40B4-BE49-F238E27FC236}">
                <a16:creationId xmlns:a16="http://schemas.microsoft.com/office/drawing/2014/main" id="{C342724A-CEF5-DDF4-5488-E014487612D0}"/>
              </a:ext>
            </a:extLst>
          </p:cNvPr>
          <p:cNvSpPr>
            <a:spLocks noGrp="1" noChangeArrowheads="1"/>
          </p:cNvSpPr>
          <p:nvPr>
            <p:ph type="title" idx="4294967295"/>
          </p:nvPr>
        </p:nvSpPr>
        <p:spPr>
          <a:xfrm>
            <a:off x="0" y="263525"/>
            <a:ext cx="9144000" cy="649288"/>
          </a:xfrm>
        </p:spPr>
        <p:txBody>
          <a:bodyPr/>
          <a:lstStyle/>
          <a:p>
            <a:r>
              <a:rPr lang="en-US" altLang="pt-BR" sz="3400"/>
              <a:t>Três </a:t>
            </a:r>
            <a:r>
              <a:rPr lang="en-US" altLang="pt-BR" sz="3400" err="1"/>
              <a:t>passos</a:t>
            </a:r>
            <a:r>
              <a:rPr lang="en-US" altLang="pt-BR" sz="3400"/>
              <a:t> para </a:t>
            </a:r>
            <a:r>
              <a:rPr lang="en-US" altLang="pt-BR" sz="3400" err="1"/>
              <a:t>analisar</a:t>
            </a:r>
            <a:r>
              <a:rPr lang="en-US" altLang="pt-BR" sz="3400"/>
              <a:t> </a:t>
            </a:r>
            <a:r>
              <a:rPr lang="en-US" altLang="pt-BR" sz="3400" err="1"/>
              <a:t>mudanças</a:t>
            </a:r>
            <a:r>
              <a:rPr lang="en-US" altLang="pt-BR" sz="3400"/>
              <a:t> no </a:t>
            </a:r>
            <a:r>
              <a:rPr lang="en-US" altLang="pt-BR" sz="3400" err="1"/>
              <a:t>equilíbrio</a:t>
            </a:r>
            <a:r>
              <a:rPr lang="en-US" altLang="pt-BR" sz="3400"/>
              <a:t> de mercado</a:t>
            </a:r>
            <a:endParaRPr lang="pt-BR"/>
          </a:p>
        </p:txBody>
      </p:sp>
      <p:sp>
        <p:nvSpPr>
          <p:cNvPr id="200707" name="Rectangle 3">
            <a:extLst>
              <a:ext uri="{FF2B5EF4-FFF2-40B4-BE49-F238E27FC236}">
                <a16:creationId xmlns:a16="http://schemas.microsoft.com/office/drawing/2014/main" id="{8BF859FA-C92D-86CE-4576-6B4472A2EE05}"/>
              </a:ext>
            </a:extLst>
          </p:cNvPr>
          <p:cNvSpPr>
            <a:spLocks noGrp="1" noChangeArrowheads="1"/>
          </p:cNvSpPr>
          <p:nvPr>
            <p:ph type="body" idx="4294967295"/>
          </p:nvPr>
        </p:nvSpPr>
        <p:spPr>
          <a:xfrm>
            <a:off x="474663" y="1354138"/>
            <a:ext cx="8064500" cy="4159250"/>
          </a:xfrm>
          <a:solidFill>
            <a:schemeClr val="bg1"/>
          </a:solidFill>
          <a:ln>
            <a:solidFill>
              <a:srgbClr val="0000FF"/>
            </a:solidFill>
          </a:ln>
          <a:effectLst>
            <a:outerShdw dist="125724" dir="2700000" algn="ctr" rotWithShape="0">
              <a:srgbClr val="336699">
                <a:alpha val="50000"/>
              </a:srgbClr>
            </a:outerShdw>
          </a:effectLst>
        </p:spPr>
        <p:txBody>
          <a:bodyPr lIns="137160" tIns="91440" bIns="91440"/>
          <a:lstStyle/>
          <a:p>
            <a:pPr marL="0" indent="0">
              <a:spcBef>
                <a:spcPct val="60000"/>
              </a:spcBef>
              <a:buNone/>
            </a:pPr>
            <a:r>
              <a:rPr lang="en-US" altLang="pt-BR"/>
              <a:t>Para </a:t>
            </a:r>
            <a:r>
              <a:rPr lang="en-US" altLang="pt-BR" err="1"/>
              <a:t>determinar</a:t>
            </a:r>
            <a:r>
              <a:rPr lang="en-US" altLang="pt-BR"/>
              <a:t> </a:t>
            </a:r>
            <a:r>
              <a:rPr lang="en-US" altLang="pt-BR" err="1"/>
              <a:t>os</a:t>
            </a:r>
            <a:r>
              <a:rPr lang="en-US" altLang="pt-BR"/>
              <a:t> </a:t>
            </a:r>
            <a:r>
              <a:rPr lang="en-US" altLang="pt-BR" err="1"/>
              <a:t>efeitos</a:t>
            </a:r>
            <a:r>
              <a:rPr lang="en-US" altLang="pt-BR"/>
              <a:t> de um </a:t>
            </a:r>
            <a:r>
              <a:rPr lang="en-US" altLang="pt-BR" err="1"/>
              <a:t>acontecimento</a:t>
            </a:r>
            <a:endParaRPr lang="pt-BR" err="1"/>
          </a:p>
          <a:p>
            <a:pPr marL="692150" lvl="1" indent="-457200">
              <a:lnSpc>
                <a:spcPct val="105000"/>
              </a:lnSpc>
              <a:spcBef>
                <a:spcPct val="80000"/>
              </a:spcBef>
              <a:buNone/>
            </a:pPr>
            <a:r>
              <a:rPr lang="en-US" altLang="pt-BR" sz="2600" b="1">
                <a:solidFill>
                  <a:srgbClr val="339966"/>
                </a:solidFill>
              </a:rPr>
              <a:t>1.</a:t>
            </a:r>
            <a:r>
              <a:rPr lang="en-US" altLang="pt-BR" sz="2600">
                <a:solidFill>
                  <a:srgbClr val="339966"/>
                </a:solidFill>
              </a:rPr>
              <a:t>	</a:t>
            </a:r>
            <a:r>
              <a:rPr lang="pt" sz="2600">
                <a:ea typeface="+mn-lt"/>
                <a:cs typeface="+mn-lt"/>
              </a:rPr>
              <a:t>Descubra se o evento muda a curva </a:t>
            </a:r>
            <a:r>
              <a:rPr lang="pt" sz="2600" b="1">
                <a:ea typeface="+mn-lt"/>
                <a:cs typeface="+mn-lt"/>
              </a:rPr>
              <a:t>S</a:t>
            </a:r>
            <a:r>
              <a:rPr lang="pt" sz="2600">
                <a:ea typeface="+mn-lt"/>
                <a:cs typeface="+mn-lt"/>
              </a:rPr>
              <a:t>, curva </a:t>
            </a:r>
            <a:r>
              <a:rPr lang="pt" sz="2600" b="1">
                <a:ea typeface="+mn-lt"/>
                <a:cs typeface="+mn-lt"/>
              </a:rPr>
              <a:t>D</a:t>
            </a:r>
            <a:r>
              <a:rPr lang="pt" sz="2600">
                <a:ea typeface="+mn-lt"/>
                <a:cs typeface="+mn-lt"/>
              </a:rPr>
              <a:t>, ou ambas.</a:t>
            </a:r>
          </a:p>
          <a:p>
            <a:pPr marL="692150" lvl="1" indent="-457200">
              <a:lnSpc>
                <a:spcPct val="105000"/>
              </a:lnSpc>
              <a:spcBef>
                <a:spcPct val="60000"/>
              </a:spcBef>
              <a:buNone/>
            </a:pPr>
            <a:r>
              <a:rPr lang="en-US" altLang="pt-BR" sz="2600" b="1">
                <a:solidFill>
                  <a:srgbClr val="339966"/>
                </a:solidFill>
              </a:rPr>
              <a:t>2.</a:t>
            </a:r>
            <a:r>
              <a:rPr lang="en-US" altLang="pt-BR" sz="2600">
                <a:solidFill>
                  <a:srgbClr val="339966"/>
                </a:solidFill>
              </a:rPr>
              <a:t>	</a:t>
            </a:r>
            <a:r>
              <a:rPr lang="en-US" altLang="pt-BR" sz="2800"/>
              <a:t>Descubra em qual direção as curvas mudam. </a:t>
            </a:r>
            <a:endParaRPr lang="en-US" altLang="pt-BR" sz="2800">
              <a:cs typeface="Arial"/>
            </a:endParaRPr>
          </a:p>
          <a:p>
            <a:pPr marL="692150" lvl="1" indent="-457200">
              <a:lnSpc>
                <a:spcPct val="105000"/>
              </a:lnSpc>
              <a:spcBef>
                <a:spcPct val="60000"/>
              </a:spcBef>
              <a:buNone/>
            </a:pPr>
            <a:r>
              <a:rPr lang="en-US" altLang="pt-BR" sz="2600" b="1">
                <a:solidFill>
                  <a:srgbClr val="339966"/>
                </a:solidFill>
              </a:rPr>
              <a:t>3.</a:t>
            </a:r>
            <a:r>
              <a:rPr lang="en-US" altLang="pt-BR" sz="2600">
                <a:solidFill>
                  <a:srgbClr val="339966"/>
                </a:solidFill>
              </a:rPr>
              <a:t>	</a:t>
            </a:r>
            <a:r>
              <a:rPr lang="pt" sz="2600">
                <a:ea typeface="+mn-lt"/>
                <a:cs typeface="+mn-lt"/>
              </a:rPr>
              <a:t>Use o diagrama de oferta e demanda para ver como os deslocamentos mudam o equilíbrio.</a:t>
            </a:r>
            <a:endParaRPr lang="en-US" altLang="pt-BR" sz="2800">
              <a:cs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500"/>
                                        <p:tgtEl>
                                          <p:spTgt spid="200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wipe(left)">
                                      <p:cBhvr>
                                        <p:cTn id="17" dur="500"/>
                                        <p:tgtEl>
                                          <p:spTgt spid="200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wipe(left)">
                                      <p:cBhvr>
                                        <p:cTn id="22" dur="500"/>
                                        <p:tgtEl>
                                          <p:spTgt spid="200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Espaço Reservado para Rodapé 1">
            <a:extLst>
              <a:ext uri="{FF2B5EF4-FFF2-40B4-BE49-F238E27FC236}">
                <a16:creationId xmlns:a16="http://schemas.microsoft.com/office/drawing/2014/main" id="{F4343054-7470-3D48-3AB9-E0BBE6DC9936}"/>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28" name="Espaço Reservado para Número de Slide 2">
            <a:extLst>
              <a:ext uri="{FF2B5EF4-FFF2-40B4-BE49-F238E27FC236}">
                <a16:creationId xmlns:a16="http://schemas.microsoft.com/office/drawing/2014/main" id="{CB2D5B2F-1EA3-F0A0-11C9-3C5277292B19}"/>
              </a:ext>
            </a:extLst>
          </p:cNvPr>
          <p:cNvSpPr>
            <a:spLocks noGrp="1"/>
          </p:cNvSpPr>
          <p:nvPr>
            <p:ph type="sldNum" sz="quarter" idx="11"/>
          </p:nvPr>
        </p:nvSpPr>
        <p:spPr/>
        <p:txBody>
          <a:bodyPr/>
          <a:lstStyle/>
          <a:p>
            <a:fld id="{6D610153-927D-4619-BF55-930DFCA4EA4F}" type="slidenum">
              <a:rPr lang="en-US" altLang="pt-BR"/>
              <a:pPr/>
              <a:t>47</a:t>
            </a:fld>
            <a:endParaRPr lang="en-US" altLang="pt-BR"/>
          </a:p>
        </p:txBody>
      </p:sp>
      <p:sp>
        <p:nvSpPr>
          <p:cNvPr id="138242" name="Rectangle 2">
            <a:extLst>
              <a:ext uri="{FF2B5EF4-FFF2-40B4-BE49-F238E27FC236}">
                <a16:creationId xmlns:a16="http://schemas.microsoft.com/office/drawing/2014/main" id="{DD258EDA-388B-8E14-DDE7-A60E9E18B290}"/>
              </a:ext>
            </a:extLst>
          </p:cNvPr>
          <p:cNvSpPr>
            <a:spLocks noGrp="1" noChangeArrowheads="1"/>
          </p:cNvSpPr>
          <p:nvPr>
            <p:ph type="title" idx="4294967295"/>
          </p:nvPr>
        </p:nvSpPr>
        <p:spPr>
          <a:xfrm>
            <a:off x="346075" y="163513"/>
            <a:ext cx="8351838" cy="1139825"/>
          </a:xfrm>
        </p:spPr>
        <p:txBody>
          <a:bodyPr/>
          <a:lstStyle/>
          <a:p>
            <a:pPr marL="2341245" indent="-2341245" algn="l"/>
            <a:r>
              <a:rPr lang="en-US" altLang="pt-BR" sz="3100"/>
              <a:t>EXEMPLO:  </a:t>
            </a:r>
            <a:r>
              <a:rPr lang="en-US" altLang="pt-BR" sz="3200"/>
              <a:t>	</a:t>
            </a:r>
            <a:r>
              <a:rPr lang="en-US" altLang="pt-BR" sz="3400"/>
              <a:t>o mercado de </a:t>
            </a:r>
            <a:r>
              <a:rPr lang="en-US" altLang="pt-BR" sz="3400" err="1"/>
              <a:t>carros</a:t>
            </a:r>
            <a:r>
              <a:rPr lang="en-US" altLang="pt-BR" sz="3400"/>
              <a:t> </a:t>
            </a:r>
            <a:r>
              <a:rPr lang="en-US" altLang="pt-BR" sz="3400" err="1"/>
              <a:t>híbridos</a:t>
            </a:r>
          </a:p>
        </p:txBody>
      </p:sp>
      <p:grpSp>
        <p:nvGrpSpPr>
          <p:cNvPr id="2" name="Group 4">
            <a:extLst>
              <a:ext uri="{FF2B5EF4-FFF2-40B4-BE49-F238E27FC236}">
                <a16:creationId xmlns:a16="http://schemas.microsoft.com/office/drawing/2014/main" id="{44E53B04-7406-AFA2-9036-79A1CCA22ECE}"/>
              </a:ext>
            </a:extLst>
          </p:cNvPr>
          <p:cNvGrpSpPr>
            <a:grpSpLocks/>
          </p:cNvGrpSpPr>
          <p:nvPr/>
        </p:nvGrpSpPr>
        <p:grpSpPr bwMode="auto">
          <a:xfrm>
            <a:off x="4094163" y="1179513"/>
            <a:ext cx="4422775" cy="4106862"/>
            <a:chOff x="2579" y="785"/>
            <a:chExt cx="2786" cy="2420"/>
          </a:xfrm>
        </p:grpSpPr>
        <p:grpSp>
          <p:nvGrpSpPr>
            <p:cNvPr id="138244" name="Group 5">
              <a:extLst>
                <a:ext uri="{FF2B5EF4-FFF2-40B4-BE49-F238E27FC236}">
                  <a16:creationId xmlns:a16="http://schemas.microsoft.com/office/drawing/2014/main" id="{5061C49B-10F9-5C5E-9E33-2CF4686770C3}"/>
                </a:ext>
              </a:extLst>
            </p:cNvPr>
            <p:cNvGrpSpPr>
              <a:grpSpLocks/>
            </p:cNvGrpSpPr>
            <p:nvPr/>
          </p:nvGrpSpPr>
          <p:grpSpPr bwMode="auto">
            <a:xfrm>
              <a:off x="2697" y="1037"/>
              <a:ext cx="2409" cy="2049"/>
              <a:chOff x="1098" y="1361"/>
              <a:chExt cx="2116" cy="2027"/>
            </a:xfrm>
          </p:grpSpPr>
          <p:sp>
            <p:nvSpPr>
              <p:cNvPr id="138245" name="Line 6">
                <a:extLst>
                  <a:ext uri="{FF2B5EF4-FFF2-40B4-BE49-F238E27FC236}">
                    <a16:creationId xmlns:a16="http://schemas.microsoft.com/office/drawing/2014/main" id="{2309341E-799F-31DE-4D80-A56178322CA4}"/>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8246" name="Line 7">
                <a:extLst>
                  <a:ext uri="{FF2B5EF4-FFF2-40B4-BE49-F238E27FC236}">
                    <a16:creationId xmlns:a16="http://schemas.microsoft.com/office/drawing/2014/main" id="{BDDE7243-5137-7DB1-6B31-0FADA49C5E47}"/>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38247" name="Text Box 8">
              <a:extLst>
                <a:ext uri="{FF2B5EF4-FFF2-40B4-BE49-F238E27FC236}">
                  <a16:creationId xmlns:a16="http://schemas.microsoft.com/office/drawing/2014/main" id="{E3F938B7-9D6C-643F-FD2F-A9750706ECCA}"/>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38248" name="Text Box 9">
              <a:extLst>
                <a:ext uri="{FF2B5EF4-FFF2-40B4-BE49-F238E27FC236}">
                  <a16:creationId xmlns:a16="http://schemas.microsoft.com/office/drawing/2014/main" id="{C21BDEF7-B799-E591-D367-3314E53FBD3E}"/>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4" name="Group 38">
            <a:extLst>
              <a:ext uri="{FF2B5EF4-FFF2-40B4-BE49-F238E27FC236}">
                <a16:creationId xmlns:a16="http://schemas.microsoft.com/office/drawing/2014/main" id="{99BF0E59-E28C-DA9A-99B7-26BD404B86C2}"/>
              </a:ext>
            </a:extLst>
          </p:cNvPr>
          <p:cNvGrpSpPr>
            <a:grpSpLocks/>
          </p:cNvGrpSpPr>
          <p:nvPr/>
        </p:nvGrpSpPr>
        <p:grpSpPr bwMode="auto">
          <a:xfrm>
            <a:off x="4524375" y="1957388"/>
            <a:ext cx="2486025" cy="2901950"/>
            <a:chOff x="2850" y="1233"/>
            <a:chExt cx="1566" cy="1828"/>
          </a:xfrm>
        </p:grpSpPr>
        <p:sp>
          <p:nvSpPr>
            <p:cNvPr id="138250" name="Line 11">
              <a:extLst>
                <a:ext uri="{FF2B5EF4-FFF2-40B4-BE49-F238E27FC236}">
                  <a16:creationId xmlns:a16="http://schemas.microsoft.com/office/drawing/2014/main" id="{E2E3607C-A15F-4A4D-B6AD-A52F065D49B6}"/>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8251" name="Text Box 12">
              <a:extLst>
                <a:ext uri="{FF2B5EF4-FFF2-40B4-BE49-F238E27FC236}">
                  <a16:creationId xmlns:a16="http://schemas.microsoft.com/office/drawing/2014/main" id="{9E98F1BE-FB50-0689-D114-EAE5F6D43C03}"/>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5" name="Group 39">
            <a:extLst>
              <a:ext uri="{FF2B5EF4-FFF2-40B4-BE49-F238E27FC236}">
                <a16:creationId xmlns:a16="http://schemas.microsoft.com/office/drawing/2014/main" id="{948A9324-856B-6E68-2C00-81C760183F61}"/>
              </a:ext>
            </a:extLst>
          </p:cNvPr>
          <p:cNvGrpSpPr>
            <a:grpSpLocks/>
          </p:cNvGrpSpPr>
          <p:nvPr/>
        </p:nvGrpSpPr>
        <p:grpSpPr bwMode="auto">
          <a:xfrm>
            <a:off x="4868863" y="1625600"/>
            <a:ext cx="1933575" cy="2901950"/>
            <a:chOff x="3067" y="1024"/>
            <a:chExt cx="1218" cy="1828"/>
          </a:xfrm>
        </p:grpSpPr>
        <p:sp>
          <p:nvSpPr>
            <p:cNvPr id="138253" name="Line 14">
              <a:extLst>
                <a:ext uri="{FF2B5EF4-FFF2-40B4-BE49-F238E27FC236}">
                  <a16:creationId xmlns:a16="http://schemas.microsoft.com/office/drawing/2014/main" id="{88478B58-81C9-44C8-7E39-14DD4B791CBC}"/>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8254" name="Text Box 15">
              <a:extLst>
                <a:ext uri="{FF2B5EF4-FFF2-40B4-BE49-F238E27FC236}">
                  <a16:creationId xmlns:a16="http://schemas.microsoft.com/office/drawing/2014/main" id="{0518F1DF-236E-D3B4-29E1-C082132316C0}"/>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6" name="Group 42">
            <a:extLst>
              <a:ext uri="{FF2B5EF4-FFF2-40B4-BE49-F238E27FC236}">
                <a16:creationId xmlns:a16="http://schemas.microsoft.com/office/drawing/2014/main" id="{BCA91DF7-B119-D509-3CBD-3A00BC7E88B0}"/>
              </a:ext>
            </a:extLst>
          </p:cNvPr>
          <p:cNvGrpSpPr>
            <a:grpSpLocks/>
          </p:cNvGrpSpPr>
          <p:nvPr/>
        </p:nvGrpSpPr>
        <p:grpSpPr bwMode="auto">
          <a:xfrm>
            <a:off x="3783013" y="3136900"/>
            <a:ext cx="2060575" cy="2327275"/>
            <a:chOff x="2383" y="1976"/>
            <a:chExt cx="1298" cy="1466"/>
          </a:xfrm>
        </p:grpSpPr>
        <p:sp>
          <p:nvSpPr>
            <p:cNvPr id="138256" name="Text Box 17">
              <a:extLst>
                <a:ext uri="{FF2B5EF4-FFF2-40B4-BE49-F238E27FC236}">
                  <a16:creationId xmlns:a16="http://schemas.microsoft.com/office/drawing/2014/main" id="{A1BA471C-7EE6-DF4A-03E4-FB78885787C3}"/>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38257" name="Oval 18">
              <a:extLst>
                <a:ext uri="{FF2B5EF4-FFF2-40B4-BE49-F238E27FC236}">
                  <a16:creationId xmlns:a16="http://schemas.microsoft.com/office/drawing/2014/main" id="{2135186F-D31F-E749-E40B-74D4CFDB1A9B}"/>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8258" name="Line 19">
              <a:extLst>
                <a:ext uri="{FF2B5EF4-FFF2-40B4-BE49-F238E27FC236}">
                  <a16:creationId xmlns:a16="http://schemas.microsoft.com/office/drawing/2014/main" id="{D313C5E9-6FA3-DCCC-E8E2-71A2F93CC35A}"/>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38259" name="Line 21">
              <a:extLst>
                <a:ext uri="{FF2B5EF4-FFF2-40B4-BE49-F238E27FC236}">
                  <a16:creationId xmlns:a16="http://schemas.microsoft.com/office/drawing/2014/main" id="{A353873F-1BFF-352E-F09A-27BA53558387}"/>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38260" name="Text Box 22">
              <a:extLst>
                <a:ext uri="{FF2B5EF4-FFF2-40B4-BE49-F238E27FC236}">
                  <a16:creationId xmlns:a16="http://schemas.microsoft.com/office/drawing/2014/main" id="{83295808-E74F-F4AA-D44D-087EAB19C92F}"/>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7" name="Group 23">
            <a:extLst>
              <a:ext uri="{FF2B5EF4-FFF2-40B4-BE49-F238E27FC236}">
                <a16:creationId xmlns:a16="http://schemas.microsoft.com/office/drawing/2014/main" id="{3665DA30-317E-8691-6D7A-AD2588A1333B}"/>
              </a:ext>
            </a:extLst>
          </p:cNvPr>
          <p:cNvGrpSpPr>
            <a:grpSpLocks/>
          </p:cNvGrpSpPr>
          <p:nvPr/>
        </p:nvGrpSpPr>
        <p:grpSpPr bwMode="auto">
          <a:xfrm>
            <a:off x="1876425" y="1412876"/>
            <a:ext cx="2259013" cy="1200151"/>
            <a:chOff x="1330" y="890"/>
            <a:chExt cx="1275" cy="756"/>
          </a:xfrm>
        </p:grpSpPr>
        <p:sp>
          <p:nvSpPr>
            <p:cNvPr id="138262" name="Line 24">
              <a:extLst>
                <a:ext uri="{FF2B5EF4-FFF2-40B4-BE49-F238E27FC236}">
                  <a16:creationId xmlns:a16="http://schemas.microsoft.com/office/drawing/2014/main" id="{08BD917D-C6AD-5638-0D3E-7F3AE92C900E}"/>
                </a:ext>
              </a:extLst>
            </p:cNvPr>
            <p:cNvSpPr>
              <a:spLocks noChangeShapeType="1"/>
            </p:cNvSpPr>
            <p:nvPr/>
          </p:nvSpPr>
          <p:spPr bwMode="auto">
            <a:xfrm flipV="1">
              <a:off x="2271" y="907"/>
              <a:ext cx="334" cy="240"/>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38263" name="Text Box 25">
              <a:extLst>
                <a:ext uri="{FF2B5EF4-FFF2-40B4-BE49-F238E27FC236}">
                  <a16:creationId xmlns:a16="http://schemas.microsoft.com/office/drawing/2014/main" id="{8FC6C228-758B-E2A4-6441-48B7674E1AF5}"/>
                </a:ext>
              </a:extLst>
            </p:cNvPr>
            <p:cNvSpPr txBox="1">
              <a:spLocks noChangeArrowheads="1"/>
            </p:cNvSpPr>
            <p:nvPr/>
          </p:nvSpPr>
          <p:spPr bwMode="auto">
            <a:xfrm>
              <a:off x="1330" y="890"/>
              <a:ext cx="986" cy="756"/>
            </a:xfrm>
            <a:prstGeom prst="rect">
              <a:avLst/>
            </a:prstGeom>
            <a:solidFill>
              <a:srgbClr val="CCFFCC"/>
            </a:solidFill>
            <a:ln w="9525">
              <a:solidFill>
                <a:schemeClr val="tx1"/>
              </a:solidFill>
              <a:miter lim="800000"/>
              <a:headEnd/>
              <a:tailEnd/>
            </a:ln>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err="1">
                  <a:latin typeface="Arial"/>
                  <a:cs typeface="Arial"/>
                </a:rPr>
                <a:t>preço</a:t>
              </a:r>
              <a:r>
                <a:rPr lang="en-US" altLang="pt-BR" sz="2400">
                  <a:latin typeface="Arial"/>
                  <a:cs typeface="Arial"/>
                </a:rPr>
                <a:t> de </a:t>
              </a:r>
              <a:r>
                <a:rPr lang="en-US" altLang="pt-BR" sz="2400" err="1">
                  <a:latin typeface="Arial"/>
                  <a:cs typeface="Arial"/>
                </a:rPr>
                <a:t>carros</a:t>
              </a:r>
              <a:r>
                <a:rPr lang="en-US" altLang="pt-BR" sz="2400">
                  <a:latin typeface="Arial"/>
                  <a:cs typeface="Arial"/>
                </a:rPr>
                <a:t> </a:t>
              </a:r>
              <a:r>
                <a:rPr lang="en-US" altLang="pt-BR" sz="2400" err="1">
                  <a:latin typeface="Arial"/>
                  <a:cs typeface="Arial"/>
                </a:rPr>
                <a:t>híbridos</a:t>
              </a:r>
              <a:endParaRPr lang="en-US" altLang="pt-BR" sz="2400" err="1">
                <a:cs typeface="Arial" panose="020B0604020202020204" pitchFamily="34" charset="0"/>
              </a:endParaRPr>
            </a:p>
          </p:txBody>
        </p:sp>
      </p:grpSp>
      <p:grpSp>
        <p:nvGrpSpPr>
          <p:cNvPr id="8" name="Group 26">
            <a:extLst>
              <a:ext uri="{FF2B5EF4-FFF2-40B4-BE49-F238E27FC236}">
                <a16:creationId xmlns:a16="http://schemas.microsoft.com/office/drawing/2014/main" id="{66144B34-FFDB-8FCD-241A-8EA3E0317405}"/>
              </a:ext>
            </a:extLst>
          </p:cNvPr>
          <p:cNvGrpSpPr>
            <a:grpSpLocks/>
          </p:cNvGrpSpPr>
          <p:nvPr/>
        </p:nvGrpSpPr>
        <p:grpSpPr bwMode="auto">
          <a:xfrm>
            <a:off x="6581775" y="5253040"/>
            <a:ext cx="1909763" cy="844550"/>
            <a:chOff x="3703" y="3309"/>
            <a:chExt cx="1695" cy="532"/>
          </a:xfrm>
        </p:grpSpPr>
        <p:sp>
          <p:nvSpPr>
            <p:cNvPr id="138265" name="Line 27">
              <a:extLst>
                <a:ext uri="{FF2B5EF4-FFF2-40B4-BE49-F238E27FC236}">
                  <a16:creationId xmlns:a16="http://schemas.microsoft.com/office/drawing/2014/main" id="{2A17527E-FA83-9072-87C4-9921214996C4}"/>
                </a:ext>
              </a:extLst>
            </p:cNvPr>
            <p:cNvSpPr>
              <a:spLocks noChangeShapeType="1"/>
            </p:cNvSpPr>
            <p:nvPr/>
          </p:nvSpPr>
          <p:spPr bwMode="auto">
            <a:xfrm flipV="1">
              <a:off x="5050" y="3309"/>
              <a:ext cx="127" cy="281"/>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38266" name="Text Box 28">
              <a:extLst>
                <a:ext uri="{FF2B5EF4-FFF2-40B4-BE49-F238E27FC236}">
                  <a16:creationId xmlns:a16="http://schemas.microsoft.com/office/drawing/2014/main" id="{5EB623A0-1A54-6E31-B5F8-C22ECD780609}"/>
                </a:ext>
              </a:extLst>
            </p:cNvPr>
            <p:cNvSpPr txBox="1">
              <a:spLocks noChangeArrowheads="1"/>
            </p:cNvSpPr>
            <p:nvPr/>
          </p:nvSpPr>
          <p:spPr bwMode="auto">
            <a:xfrm>
              <a:off x="3703" y="3550"/>
              <a:ext cx="1695" cy="291"/>
            </a:xfrm>
            <a:prstGeom prst="rect">
              <a:avLst/>
            </a:prstGeom>
            <a:solidFill>
              <a:srgbClr val="CCFFCC"/>
            </a:solidFill>
            <a:ln w="9525">
              <a:solidFill>
                <a:schemeClr val="tx1"/>
              </a:solidFill>
              <a:miter lim="800000"/>
              <a:headEnd/>
              <a:tailEnd/>
            </a:ln>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err="1">
                  <a:latin typeface="Arial"/>
                  <a:cs typeface="Arial"/>
                </a:rPr>
                <a:t>quantidade</a:t>
              </a:r>
              <a:endParaRPr lang="pt-BR" err="1"/>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nodeType="afterGroup">
                            <p:stCondLst>
                              <p:cond delay="500"/>
                            </p:stCondLst>
                            <p:childTnLst>
                              <p:par>
                                <p:cTn id="27" presetID="18" presetClass="entr" presetSubtype="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strips(downRight)">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upRight)">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Righ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Espaço Reservado para Rodapé 1">
            <a:extLst>
              <a:ext uri="{FF2B5EF4-FFF2-40B4-BE49-F238E27FC236}">
                <a16:creationId xmlns:a16="http://schemas.microsoft.com/office/drawing/2014/main" id="{862ACF79-6F1A-A758-02DF-70A809DC3BA1}"/>
              </a:ext>
            </a:extLst>
          </p:cNvPr>
          <p:cNvSpPr>
            <a:spLocks noGrp="1"/>
          </p:cNvSpPr>
          <p:nvPr>
            <p:ph type="ftr" sz="quarter" idx="10"/>
          </p:nvPr>
        </p:nvSpPr>
        <p:spPr/>
        <p:txBody>
          <a:bodyPr/>
          <a:lstStyle/>
          <a:p>
            <a:r>
              <a:rPr lang="en-US" altLang="pt-BR">
                <a:latin typeface="Arial"/>
                <a:cs typeface="Arial"/>
              </a:rPr>
              <a:t>AS FORÇAS DE MERCADO DA OFERTA E DA DEMANDA</a:t>
            </a:r>
            <a:endParaRPr lang="pt-BR"/>
          </a:p>
        </p:txBody>
      </p:sp>
      <p:sp>
        <p:nvSpPr>
          <p:cNvPr id="38" name="Espaço Reservado para Número de Slide 2">
            <a:extLst>
              <a:ext uri="{FF2B5EF4-FFF2-40B4-BE49-F238E27FC236}">
                <a16:creationId xmlns:a16="http://schemas.microsoft.com/office/drawing/2014/main" id="{B2088FCE-2E6D-6012-2910-BBC1D94BC556}"/>
              </a:ext>
            </a:extLst>
          </p:cNvPr>
          <p:cNvSpPr>
            <a:spLocks noGrp="1"/>
          </p:cNvSpPr>
          <p:nvPr>
            <p:ph type="sldNum" sz="quarter" idx="11"/>
          </p:nvPr>
        </p:nvSpPr>
        <p:spPr/>
        <p:txBody>
          <a:bodyPr/>
          <a:lstStyle/>
          <a:p>
            <a:fld id="{5B02CD61-4CD9-4DA0-952C-DBA3F0579D8D}" type="slidenum">
              <a:rPr lang="en-US" altLang="pt-BR"/>
              <a:pPr/>
              <a:t>48</a:t>
            </a:fld>
            <a:endParaRPr lang="en-US" altLang="pt-BR"/>
          </a:p>
        </p:txBody>
      </p:sp>
      <p:sp>
        <p:nvSpPr>
          <p:cNvPr id="224287" name="Text Box 31">
            <a:extLst>
              <a:ext uri="{FF2B5EF4-FFF2-40B4-BE49-F238E27FC236}">
                <a16:creationId xmlns:a16="http://schemas.microsoft.com/office/drawing/2014/main" id="{C3A67442-BD51-A47F-C54D-CD924ACF0A8D}"/>
              </a:ext>
            </a:extLst>
          </p:cNvPr>
          <p:cNvSpPr txBox="1">
            <a:spLocks noChangeArrowheads="1"/>
          </p:cNvSpPr>
          <p:nvPr/>
        </p:nvSpPr>
        <p:spPr bwMode="auto">
          <a:xfrm>
            <a:off x="438150" y="2182813"/>
            <a:ext cx="3200400" cy="234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15000"/>
              </a:spcBef>
              <a:buClr>
                <a:srgbClr val="00B85C"/>
              </a:buClr>
              <a:buSzPct val="120000"/>
            </a:pPr>
            <a:r>
              <a:rPr lang="en-US" altLang="pt-BR" sz="1700" b="1">
                <a:latin typeface="Arial"/>
                <a:cs typeface="Arial"/>
              </a:rPr>
              <a:t>PASSO 1:  </a:t>
            </a:r>
            <a:endParaRPr lang="en-US" altLang="pt-BR" sz="1700" b="1">
              <a:cs typeface="Arial" panose="020B0604020202020204" pitchFamily="34" charset="0"/>
            </a:endParaRPr>
          </a:p>
          <a:p>
            <a:pPr>
              <a:lnSpc>
                <a:spcPct val="105000"/>
              </a:lnSpc>
              <a:spcBef>
                <a:spcPct val="15000"/>
              </a:spcBef>
              <a:buClr>
                <a:srgbClr val="00B85C"/>
              </a:buClr>
              <a:buSzPct val="120000"/>
            </a:pPr>
            <a:r>
              <a:rPr lang="en-US" altLang="pt-BR" sz="1700" err="1">
                <a:latin typeface="Arial"/>
                <a:cs typeface="Arial"/>
              </a:rPr>
              <a:t>curva</a:t>
            </a:r>
            <a:r>
              <a:rPr lang="en-US" altLang="pt-BR" sz="1700">
                <a:latin typeface="Arial"/>
                <a:cs typeface="Arial"/>
              </a:rPr>
              <a:t> </a:t>
            </a:r>
            <a:r>
              <a:rPr lang="en-US" altLang="pt-BR" sz="1700" b="1">
                <a:latin typeface="Arial"/>
                <a:cs typeface="Arial"/>
              </a:rPr>
              <a:t>D</a:t>
            </a:r>
            <a:r>
              <a:rPr lang="en-US" altLang="pt-BR" sz="1700">
                <a:latin typeface="Arial"/>
                <a:cs typeface="Arial"/>
              </a:rPr>
              <a:t> se </a:t>
            </a:r>
            <a:r>
              <a:rPr lang="en-US" altLang="pt-BR" sz="1700" err="1">
                <a:latin typeface="Arial"/>
                <a:cs typeface="Arial"/>
              </a:rPr>
              <a:t>desloca</a:t>
            </a:r>
            <a:r>
              <a:rPr lang="en-US" altLang="pt-BR" sz="1700" b="1" i="1">
                <a:latin typeface="Arial"/>
                <a:cs typeface="Arial"/>
              </a:rPr>
              <a:t> </a:t>
            </a:r>
            <a:br>
              <a:rPr lang="en-US" altLang="pt-BR" sz="1700">
                <a:latin typeface="Arial"/>
                <a:cs typeface="Arial"/>
              </a:rPr>
            </a:br>
            <a:r>
              <a:rPr lang="en-US" altLang="pt-BR" sz="1700">
                <a:latin typeface="Arial"/>
                <a:cs typeface="Arial"/>
              </a:rPr>
              <a:t>because price of gas affects demand for hybrids. </a:t>
            </a:r>
            <a:endParaRPr lang="en-US" altLang="pt-BR" sz="1700">
              <a:cs typeface="Arial" panose="020B0604020202020204" pitchFamily="34" charset="0"/>
            </a:endParaRPr>
          </a:p>
          <a:p>
            <a:pPr>
              <a:lnSpc>
                <a:spcPct val="105000"/>
              </a:lnSpc>
              <a:spcBef>
                <a:spcPct val="15000"/>
              </a:spcBef>
              <a:buClr>
                <a:srgbClr val="00B85C"/>
              </a:buClr>
              <a:buSzPct val="120000"/>
            </a:pPr>
            <a:r>
              <a:rPr lang="en-US" altLang="pt-BR" sz="1700" b="1" i="1">
                <a:latin typeface="Arial"/>
                <a:cs typeface="Arial"/>
              </a:rPr>
              <a:t>S</a:t>
            </a:r>
            <a:r>
              <a:rPr lang="en-US" altLang="pt-BR" sz="1700">
                <a:latin typeface="Arial"/>
                <a:cs typeface="Arial"/>
              </a:rPr>
              <a:t> curve does not shift, because price of gas does not affect cost of producing hybrids. </a:t>
            </a:r>
            <a:endParaRPr lang="en-US" altLang="pt-BR" sz="1700">
              <a:cs typeface="Arial" panose="020B0604020202020204" pitchFamily="34" charset="0"/>
            </a:endParaRPr>
          </a:p>
        </p:txBody>
      </p:sp>
      <p:sp>
        <p:nvSpPr>
          <p:cNvPr id="224290" name="Rectangle 34">
            <a:extLst>
              <a:ext uri="{FF2B5EF4-FFF2-40B4-BE49-F238E27FC236}">
                <a16:creationId xmlns:a16="http://schemas.microsoft.com/office/drawing/2014/main" id="{6838A3F0-7401-9B87-8B54-8A0683217BD4}"/>
              </a:ext>
            </a:extLst>
          </p:cNvPr>
          <p:cNvSpPr>
            <a:spLocks noChangeArrowheads="1"/>
          </p:cNvSpPr>
          <p:nvPr/>
        </p:nvSpPr>
        <p:spPr bwMode="auto">
          <a:xfrm>
            <a:off x="268288" y="3100388"/>
            <a:ext cx="3433762" cy="3289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224288" name="Text Box 32">
            <a:extLst>
              <a:ext uri="{FF2B5EF4-FFF2-40B4-BE49-F238E27FC236}">
                <a16:creationId xmlns:a16="http://schemas.microsoft.com/office/drawing/2014/main" id="{90ADD109-4F15-2DF8-9ED9-717EAB244D5D}"/>
              </a:ext>
            </a:extLst>
          </p:cNvPr>
          <p:cNvSpPr txBox="1">
            <a:spLocks noChangeArrowheads="1"/>
          </p:cNvSpPr>
          <p:nvPr/>
        </p:nvSpPr>
        <p:spPr bwMode="auto">
          <a:xfrm>
            <a:off x="436907" y="3235822"/>
            <a:ext cx="3200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13716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15000"/>
              </a:spcBef>
              <a:buClr>
                <a:srgbClr val="00B85C"/>
              </a:buClr>
              <a:buSzPct val="120000"/>
            </a:pPr>
            <a:r>
              <a:rPr lang="en-US" altLang="pt-BR" sz="1700" b="1">
                <a:latin typeface="Arial"/>
                <a:cs typeface="Arial"/>
              </a:rPr>
              <a:t>PASSO 2:  </a:t>
            </a:r>
            <a:endParaRPr lang="en-US" altLang="pt-BR" sz="1700" b="1">
              <a:cs typeface="Arial" panose="020B0604020202020204" pitchFamily="34" charset="0"/>
            </a:endParaRPr>
          </a:p>
          <a:p>
            <a:pPr algn="just">
              <a:lnSpc>
                <a:spcPct val="105000"/>
              </a:lnSpc>
              <a:spcBef>
                <a:spcPct val="15000"/>
              </a:spcBef>
            </a:pPr>
            <a:r>
              <a:rPr lang="en-US" sz="1700" err="1">
                <a:latin typeface="Arial"/>
                <a:cs typeface="Arial"/>
              </a:rPr>
              <a:t>curva</a:t>
            </a:r>
            <a:r>
              <a:rPr lang="en-US" sz="1700">
                <a:latin typeface="Arial"/>
                <a:cs typeface="Arial"/>
              </a:rPr>
              <a:t> </a:t>
            </a:r>
            <a:r>
              <a:rPr lang="en-US" sz="1700" b="1">
                <a:latin typeface="Arial"/>
                <a:cs typeface="Arial"/>
              </a:rPr>
              <a:t>D</a:t>
            </a:r>
            <a:r>
              <a:rPr lang="en-US" sz="1700">
                <a:latin typeface="Arial"/>
                <a:cs typeface="Arial"/>
              </a:rPr>
              <a:t> se </a:t>
            </a:r>
            <a:r>
              <a:rPr lang="en-US" sz="1700" err="1">
                <a:latin typeface="Arial"/>
                <a:cs typeface="Arial"/>
              </a:rPr>
              <a:t>desloca</a:t>
            </a:r>
            <a:r>
              <a:rPr lang="en-US" sz="1700">
                <a:latin typeface="Arial"/>
                <a:cs typeface="Arial"/>
              </a:rPr>
              <a:t> para a </a:t>
            </a:r>
            <a:r>
              <a:rPr lang="en-US" sz="1700" err="1">
                <a:latin typeface="Arial"/>
                <a:cs typeface="Arial"/>
              </a:rPr>
              <a:t>direita</a:t>
            </a:r>
            <a:r>
              <a:rPr lang="en-US" sz="1700">
                <a:latin typeface="Arial"/>
                <a:cs typeface="Arial"/>
              </a:rPr>
              <a:t> </a:t>
            </a:r>
            <a:r>
              <a:rPr lang="en-US" sz="1700" err="1">
                <a:latin typeface="Arial"/>
                <a:cs typeface="Arial"/>
              </a:rPr>
              <a:t>porque</a:t>
            </a:r>
            <a:r>
              <a:rPr lang="en-US" sz="1700">
                <a:latin typeface="Arial"/>
                <a:cs typeface="Arial"/>
              </a:rPr>
              <a:t> o </a:t>
            </a:r>
            <a:r>
              <a:rPr lang="en-US" sz="1700" err="1">
                <a:latin typeface="Arial"/>
                <a:cs typeface="Arial"/>
              </a:rPr>
              <a:t>preço</a:t>
            </a:r>
            <a:r>
              <a:rPr lang="en-US" sz="1700">
                <a:latin typeface="Arial"/>
                <a:cs typeface="Arial"/>
              </a:rPr>
              <a:t> do </a:t>
            </a:r>
            <a:r>
              <a:rPr lang="en-US" sz="1700" err="1">
                <a:latin typeface="Arial"/>
                <a:cs typeface="Arial"/>
              </a:rPr>
              <a:t>combust´vel</a:t>
            </a:r>
            <a:r>
              <a:rPr lang="en-US" sz="1700">
                <a:latin typeface="Arial"/>
                <a:cs typeface="Arial"/>
              </a:rPr>
              <a:t> </a:t>
            </a:r>
            <a:r>
              <a:rPr lang="en-US" sz="1700" err="1">
                <a:latin typeface="Arial"/>
                <a:cs typeface="Arial"/>
              </a:rPr>
              <a:t>afeta</a:t>
            </a:r>
            <a:r>
              <a:rPr lang="en-US" sz="1700">
                <a:latin typeface="Arial"/>
                <a:cs typeface="Arial"/>
              </a:rPr>
              <a:t> a </a:t>
            </a:r>
            <a:r>
              <a:rPr lang="en-US" sz="1700" err="1">
                <a:latin typeface="Arial"/>
                <a:cs typeface="Arial"/>
              </a:rPr>
              <a:t>demanda</a:t>
            </a:r>
            <a:r>
              <a:rPr lang="en-US" sz="1700">
                <a:latin typeface="Arial"/>
                <a:cs typeface="Arial"/>
              </a:rPr>
              <a:t> </a:t>
            </a:r>
            <a:r>
              <a:rPr lang="en-US" sz="1700" err="1">
                <a:latin typeface="Arial"/>
                <a:cs typeface="Arial"/>
              </a:rPr>
              <a:t>por</a:t>
            </a:r>
            <a:r>
              <a:rPr lang="en-US" sz="1700">
                <a:latin typeface="Arial"/>
                <a:cs typeface="Arial"/>
              </a:rPr>
              <a:t> </a:t>
            </a:r>
            <a:r>
              <a:rPr lang="en-US" sz="1700" err="1">
                <a:latin typeface="Arial"/>
                <a:cs typeface="Arial"/>
              </a:rPr>
              <a:t>carros</a:t>
            </a:r>
            <a:r>
              <a:rPr lang="en-US" sz="1700">
                <a:latin typeface="Arial"/>
                <a:cs typeface="Arial"/>
              </a:rPr>
              <a:t> </a:t>
            </a:r>
            <a:r>
              <a:rPr lang="en-US" sz="1700" err="1">
                <a:latin typeface="Arial"/>
                <a:cs typeface="Arial"/>
              </a:rPr>
              <a:t>híbridos</a:t>
            </a:r>
          </a:p>
        </p:txBody>
      </p:sp>
      <p:sp>
        <p:nvSpPr>
          <p:cNvPr id="224291" name="Rectangle 35">
            <a:extLst>
              <a:ext uri="{FF2B5EF4-FFF2-40B4-BE49-F238E27FC236}">
                <a16:creationId xmlns:a16="http://schemas.microsoft.com/office/drawing/2014/main" id="{30805389-5294-515C-EBB1-B9A791A9A372}"/>
              </a:ext>
            </a:extLst>
          </p:cNvPr>
          <p:cNvSpPr>
            <a:spLocks noChangeArrowheads="1"/>
          </p:cNvSpPr>
          <p:nvPr/>
        </p:nvSpPr>
        <p:spPr bwMode="auto">
          <a:xfrm>
            <a:off x="436908" y="5106318"/>
            <a:ext cx="3409605" cy="1287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0294" name="Rectangle 2">
            <a:extLst>
              <a:ext uri="{FF2B5EF4-FFF2-40B4-BE49-F238E27FC236}">
                <a16:creationId xmlns:a16="http://schemas.microsoft.com/office/drawing/2014/main" id="{4019FC1B-3D7C-CE2D-7BD7-919E709E4D97}"/>
              </a:ext>
            </a:extLst>
          </p:cNvPr>
          <p:cNvSpPr>
            <a:spLocks noGrp="1" noChangeArrowheads="1"/>
          </p:cNvSpPr>
          <p:nvPr>
            <p:ph type="title" idx="4294967295"/>
          </p:nvPr>
        </p:nvSpPr>
        <p:spPr>
          <a:xfrm>
            <a:off x="355256" y="-121089"/>
            <a:ext cx="8351838" cy="1139825"/>
          </a:xfrm>
        </p:spPr>
        <p:txBody>
          <a:bodyPr/>
          <a:lstStyle/>
          <a:p>
            <a:pPr marL="2341245" indent="-2341245" algn="l"/>
            <a:r>
              <a:rPr lang="en-US" altLang="pt-BR" sz="3100"/>
              <a:t>EXEMPLO 1:  </a:t>
            </a:r>
            <a:r>
              <a:rPr lang="en-US" altLang="pt-BR" sz="3200"/>
              <a:t>	</a:t>
            </a:r>
            <a:r>
              <a:rPr lang="en-US" altLang="pt-BR" sz="3400" err="1"/>
              <a:t>uma</a:t>
            </a:r>
            <a:r>
              <a:rPr lang="en-US" altLang="pt-BR" sz="3400"/>
              <a:t> </a:t>
            </a:r>
            <a:r>
              <a:rPr lang="en-US" altLang="pt-BR" sz="3400" err="1"/>
              <a:t>mudança</a:t>
            </a:r>
            <a:r>
              <a:rPr lang="en-US" altLang="pt-BR" sz="3400"/>
              <a:t> </a:t>
            </a:r>
            <a:r>
              <a:rPr lang="en-US" altLang="pt-BR" sz="3400" err="1"/>
              <a:t>na</a:t>
            </a:r>
            <a:r>
              <a:rPr lang="en-US" altLang="pt-BR" sz="3400"/>
              <a:t> </a:t>
            </a:r>
            <a:r>
              <a:rPr lang="en-US" altLang="pt-BR" sz="3400" err="1"/>
              <a:t>demanda</a:t>
            </a:r>
          </a:p>
        </p:txBody>
      </p:sp>
      <p:sp>
        <p:nvSpPr>
          <p:cNvPr id="224259" name="Rectangle 3">
            <a:extLst>
              <a:ext uri="{FF2B5EF4-FFF2-40B4-BE49-F238E27FC236}">
                <a16:creationId xmlns:a16="http://schemas.microsoft.com/office/drawing/2014/main" id="{04B6202A-36F9-9B64-B26F-3F505198A0AB}"/>
              </a:ext>
            </a:extLst>
          </p:cNvPr>
          <p:cNvSpPr>
            <a:spLocks noGrp="1" noChangeArrowheads="1"/>
          </p:cNvSpPr>
          <p:nvPr>
            <p:ph type="body" idx="4294967295"/>
          </p:nvPr>
        </p:nvSpPr>
        <p:spPr>
          <a:xfrm>
            <a:off x="433388" y="877888"/>
            <a:ext cx="3262485" cy="1360142"/>
          </a:xfrm>
        </p:spPr>
        <p:txBody>
          <a:bodyPr/>
          <a:lstStyle/>
          <a:p>
            <a:pPr marL="0" indent="0" algn="just">
              <a:lnSpc>
                <a:spcPct val="100000"/>
              </a:lnSpc>
              <a:buNone/>
            </a:pPr>
            <a:r>
              <a:rPr lang="en-US" altLang="pt-BR" sz="2000" b="1"/>
              <a:t>EVENTO: </a:t>
            </a:r>
            <a:br>
              <a:rPr lang="en-US" altLang="pt-BR" sz="2000" b="1"/>
            </a:br>
            <a:r>
              <a:rPr lang="en-US" altLang="pt-BR" sz="2000" err="1"/>
              <a:t>Iaumento</a:t>
            </a:r>
            <a:r>
              <a:rPr lang="en-US" altLang="pt-BR" sz="2000"/>
              <a:t> no </a:t>
            </a:r>
            <a:r>
              <a:rPr lang="en-US" altLang="pt-BR" sz="2000" err="1"/>
              <a:t>preço</a:t>
            </a:r>
            <a:r>
              <a:rPr lang="en-US" altLang="pt-BR" sz="2000"/>
              <a:t> do </a:t>
            </a:r>
            <a:r>
              <a:rPr lang="en-US" altLang="pt-BR" sz="2000" err="1"/>
              <a:t>combustível</a:t>
            </a:r>
            <a:r>
              <a:rPr lang="en-US" altLang="pt-BR" sz="2000"/>
              <a:t>.</a:t>
            </a:r>
            <a:endParaRPr lang="pt-BR"/>
          </a:p>
        </p:txBody>
      </p:sp>
      <p:grpSp>
        <p:nvGrpSpPr>
          <p:cNvPr id="140296" name="Group 4">
            <a:extLst>
              <a:ext uri="{FF2B5EF4-FFF2-40B4-BE49-F238E27FC236}">
                <a16:creationId xmlns:a16="http://schemas.microsoft.com/office/drawing/2014/main" id="{9E7FFD77-811C-F20C-7531-62997A71D020}"/>
              </a:ext>
            </a:extLst>
          </p:cNvPr>
          <p:cNvGrpSpPr>
            <a:grpSpLocks/>
          </p:cNvGrpSpPr>
          <p:nvPr/>
        </p:nvGrpSpPr>
        <p:grpSpPr bwMode="auto">
          <a:xfrm>
            <a:off x="4094163" y="1179513"/>
            <a:ext cx="4422775" cy="4106862"/>
            <a:chOff x="2579" y="785"/>
            <a:chExt cx="2786" cy="2420"/>
          </a:xfrm>
        </p:grpSpPr>
        <p:grpSp>
          <p:nvGrpSpPr>
            <p:cNvPr id="140297" name="Group 5">
              <a:extLst>
                <a:ext uri="{FF2B5EF4-FFF2-40B4-BE49-F238E27FC236}">
                  <a16:creationId xmlns:a16="http://schemas.microsoft.com/office/drawing/2014/main" id="{E7C852DC-2B7B-344F-F6D8-AFE7FBC54AC2}"/>
                </a:ext>
              </a:extLst>
            </p:cNvPr>
            <p:cNvGrpSpPr>
              <a:grpSpLocks/>
            </p:cNvGrpSpPr>
            <p:nvPr/>
          </p:nvGrpSpPr>
          <p:grpSpPr bwMode="auto">
            <a:xfrm>
              <a:off x="2697" y="1037"/>
              <a:ext cx="2409" cy="2049"/>
              <a:chOff x="1098" y="1361"/>
              <a:chExt cx="2116" cy="2027"/>
            </a:xfrm>
          </p:grpSpPr>
          <p:sp>
            <p:nvSpPr>
              <p:cNvPr id="140298" name="Line 6">
                <a:extLst>
                  <a:ext uri="{FF2B5EF4-FFF2-40B4-BE49-F238E27FC236}">
                    <a16:creationId xmlns:a16="http://schemas.microsoft.com/office/drawing/2014/main" id="{38037D65-CAD6-AB00-10A4-F92306AFD21E}"/>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299" name="Line 7">
                <a:extLst>
                  <a:ext uri="{FF2B5EF4-FFF2-40B4-BE49-F238E27FC236}">
                    <a16:creationId xmlns:a16="http://schemas.microsoft.com/office/drawing/2014/main" id="{48950B64-9542-A4E9-4724-12679EDD9845}"/>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40300" name="Text Box 8">
              <a:extLst>
                <a:ext uri="{FF2B5EF4-FFF2-40B4-BE49-F238E27FC236}">
                  <a16:creationId xmlns:a16="http://schemas.microsoft.com/office/drawing/2014/main" id="{F4881F29-B40F-92F6-EAFC-8464E4F301AE}"/>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40301" name="Text Box 9">
              <a:extLst>
                <a:ext uri="{FF2B5EF4-FFF2-40B4-BE49-F238E27FC236}">
                  <a16:creationId xmlns:a16="http://schemas.microsoft.com/office/drawing/2014/main" id="{94B6DA10-E715-1660-89FC-8EBD5D9B1EBC}"/>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140302" name="Group 10">
            <a:extLst>
              <a:ext uri="{FF2B5EF4-FFF2-40B4-BE49-F238E27FC236}">
                <a16:creationId xmlns:a16="http://schemas.microsoft.com/office/drawing/2014/main" id="{1C0D205C-8CBC-E9F6-E43B-75B8966CAA3A}"/>
              </a:ext>
            </a:extLst>
          </p:cNvPr>
          <p:cNvGrpSpPr>
            <a:grpSpLocks/>
          </p:cNvGrpSpPr>
          <p:nvPr/>
        </p:nvGrpSpPr>
        <p:grpSpPr bwMode="auto">
          <a:xfrm>
            <a:off x="4524375" y="1957388"/>
            <a:ext cx="2486025" cy="2901950"/>
            <a:chOff x="2850" y="1233"/>
            <a:chExt cx="1566" cy="1828"/>
          </a:xfrm>
        </p:grpSpPr>
        <p:sp>
          <p:nvSpPr>
            <p:cNvPr id="140303" name="Line 11">
              <a:extLst>
                <a:ext uri="{FF2B5EF4-FFF2-40B4-BE49-F238E27FC236}">
                  <a16:creationId xmlns:a16="http://schemas.microsoft.com/office/drawing/2014/main" id="{7FB032F2-939E-6DDF-EFE4-32348BC96B8E}"/>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4" name="Text Box 12">
              <a:extLst>
                <a:ext uri="{FF2B5EF4-FFF2-40B4-BE49-F238E27FC236}">
                  <a16:creationId xmlns:a16="http://schemas.microsoft.com/office/drawing/2014/main" id="{98EE41F2-9350-00DE-790E-000EDB950599}"/>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140305" name="Group 13">
            <a:extLst>
              <a:ext uri="{FF2B5EF4-FFF2-40B4-BE49-F238E27FC236}">
                <a16:creationId xmlns:a16="http://schemas.microsoft.com/office/drawing/2014/main" id="{7A77DDD0-18A1-2516-9589-077A48DF7E71}"/>
              </a:ext>
            </a:extLst>
          </p:cNvPr>
          <p:cNvGrpSpPr>
            <a:grpSpLocks/>
          </p:cNvGrpSpPr>
          <p:nvPr/>
        </p:nvGrpSpPr>
        <p:grpSpPr bwMode="auto">
          <a:xfrm>
            <a:off x="4868863" y="1625600"/>
            <a:ext cx="1933575" cy="2901950"/>
            <a:chOff x="3067" y="1024"/>
            <a:chExt cx="1218" cy="1828"/>
          </a:xfrm>
        </p:grpSpPr>
        <p:sp>
          <p:nvSpPr>
            <p:cNvPr id="140306" name="Line 14">
              <a:extLst>
                <a:ext uri="{FF2B5EF4-FFF2-40B4-BE49-F238E27FC236}">
                  <a16:creationId xmlns:a16="http://schemas.microsoft.com/office/drawing/2014/main" id="{DE966496-9488-B964-F49B-3459E6F44137}"/>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07" name="Text Box 15">
              <a:extLst>
                <a:ext uri="{FF2B5EF4-FFF2-40B4-BE49-F238E27FC236}">
                  <a16:creationId xmlns:a16="http://schemas.microsoft.com/office/drawing/2014/main" id="{DD7A2131-E78C-1FE2-8462-DED22412F36C}"/>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140308" name="Group 16">
            <a:extLst>
              <a:ext uri="{FF2B5EF4-FFF2-40B4-BE49-F238E27FC236}">
                <a16:creationId xmlns:a16="http://schemas.microsoft.com/office/drawing/2014/main" id="{F3531EFD-5387-2803-682F-9A84E6E63BDC}"/>
              </a:ext>
            </a:extLst>
          </p:cNvPr>
          <p:cNvGrpSpPr>
            <a:grpSpLocks/>
          </p:cNvGrpSpPr>
          <p:nvPr/>
        </p:nvGrpSpPr>
        <p:grpSpPr bwMode="auto">
          <a:xfrm>
            <a:off x="3783013" y="3136900"/>
            <a:ext cx="2060575" cy="2327275"/>
            <a:chOff x="2383" y="1976"/>
            <a:chExt cx="1298" cy="1466"/>
          </a:xfrm>
        </p:grpSpPr>
        <p:sp>
          <p:nvSpPr>
            <p:cNvPr id="140309" name="Text Box 17">
              <a:extLst>
                <a:ext uri="{FF2B5EF4-FFF2-40B4-BE49-F238E27FC236}">
                  <a16:creationId xmlns:a16="http://schemas.microsoft.com/office/drawing/2014/main" id="{349BC289-2828-F1EE-35AD-BCDB0AE6A17D}"/>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40310" name="Oval 18">
              <a:extLst>
                <a:ext uri="{FF2B5EF4-FFF2-40B4-BE49-F238E27FC236}">
                  <a16:creationId xmlns:a16="http://schemas.microsoft.com/office/drawing/2014/main" id="{CDAA2C0F-411E-8F10-5790-34E4A625EFAB}"/>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0311" name="Line 19">
              <a:extLst>
                <a:ext uri="{FF2B5EF4-FFF2-40B4-BE49-F238E27FC236}">
                  <a16:creationId xmlns:a16="http://schemas.microsoft.com/office/drawing/2014/main" id="{F25E8C2E-306E-12EB-BF67-ABAB0716FEA9}"/>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0312" name="Line 20">
              <a:extLst>
                <a:ext uri="{FF2B5EF4-FFF2-40B4-BE49-F238E27FC236}">
                  <a16:creationId xmlns:a16="http://schemas.microsoft.com/office/drawing/2014/main" id="{A3D2DBFF-D866-2C61-E140-AFB367A53D25}"/>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0313" name="Text Box 21">
              <a:extLst>
                <a:ext uri="{FF2B5EF4-FFF2-40B4-BE49-F238E27FC236}">
                  <a16:creationId xmlns:a16="http://schemas.microsoft.com/office/drawing/2014/main" id="{B2CE4C4C-2769-4DEC-5D36-6475161B4A93}"/>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7" name="Group 22">
            <a:extLst>
              <a:ext uri="{FF2B5EF4-FFF2-40B4-BE49-F238E27FC236}">
                <a16:creationId xmlns:a16="http://schemas.microsoft.com/office/drawing/2014/main" id="{AEC31CB2-5507-9851-79E7-F8B85A889701}"/>
              </a:ext>
            </a:extLst>
          </p:cNvPr>
          <p:cNvGrpSpPr>
            <a:grpSpLocks/>
          </p:cNvGrpSpPr>
          <p:nvPr/>
        </p:nvGrpSpPr>
        <p:grpSpPr bwMode="auto">
          <a:xfrm>
            <a:off x="5665788" y="1854200"/>
            <a:ext cx="2486025" cy="2901950"/>
            <a:chOff x="3569" y="1168"/>
            <a:chExt cx="1566" cy="1828"/>
          </a:xfrm>
        </p:grpSpPr>
        <p:sp>
          <p:nvSpPr>
            <p:cNvPr id="140315" name="Line 23">
              <a:extLst>
                <a:ext uri="{FF2B5EF4-FFF2-40B4-BE49-F238E27FC236}">
                  <a16:creationId xmlns:a16="http://schemas.microsoft.com/office/drawing/2014/main" id="{810055A3-B24F-6513-3E51-0355643B6F6E}"/>
                </a:ext>
              </a:extLst>
            </p:cNvPr>
            <p:cNvSpPr>
              <a:spLocks noChangeShapeType="1"/>
            </p:cNvSpPr>
            <p:nvPr/>
          </p:nvSpPr>
          <p:spPr bwMode="auto">
            <a:xfrm>
              <a:off x="3569" y="1168"/>
              <a:ext cx="1263" cy="15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0316" name="Text Box 24">
              <a:extLst>
                <a:ext uri="{FF2B5EF4-FFF2-40B4-BE49-F238E27FC236}">
                  <a16:creationId xmlns:a16="http://schemas.microsoft.com/office/drawing/2014/main" id="{218133BB-A049-F9ED-82D4-3109D734724C}"/>
                </a:ext>
              </a:extLst>
            </p:cNvPr>
            <p:cNvSpPr txBox="1">
              <a:spLocks noChangeArrowheads="1"/>
            </p:cNvSpPr>
            <p:nvPr/>
          </p:nvSpPr>
          <p:spPr bwMode="auto">
            <a:xfrm>
              <a:off x="4791" y="270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2</a:t>
              </a:r>
            </a:p>
          </p:txBody>
        </p:sp>
      </p:grpSp>
      <p:sp>
        <p:nvSpPr>
          <p:cNvPr id="224281" name="Line 25">
            <a:extLst>
              <a:ext uri="{FF2B5EF4-FFF2-40B4-BE49-F238E27FC236}">
                <a16:creationId xmlns:a16="http://schemas.microsoft.com/office/drawing/2014/main" id="{B9D4653A-5311-1014-12A4-710C1B490AFF}"/>
              </a:ext>
            </a:extLst>
          </p:cNvPr>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8" name="Group 36">
            <a:extLst>
              <a:ext uri="{FF2B5EF4-FFF2-40B4-BE49-F238E27FC236}">
                <a16:creationId xmlns:a16="http://schemas.microsoft.com/office/drawing/2014/main" id="{5262BB49-70AA-E94C-921C-DA0BC982CEEB}"/>
              </a:ext>
            </a:extLst>
          </p:cNvPr>
          <p:cNvGrpSpPr>
            <a:grpSpLocks/>
          </p:cNvGrpSpPr>
          <p:nvPr/>
        </p:nvGrpSpPr>
        <p:grpSpPr bwMode="auto">
          <a:xfrm>
            <a:off x="3775075" y="2252663"/>
            <a:ext cx="2598738" cy="3219450"/>
            <a:chOff x="2378" y="1419"/>
            <a:chExt cx="1637" cy="2028"/>
          </a:xfrm>
        </p:grpSpPr>
        <p:sp>
          <p:nvSpPr>
            <p:cNvPr id="140319" name="Text Box 26">
              <a:extLst>
                <a:ext uri="{FF2B5EF4-FFF2-40B4-BE49-F238E27FC236}">
                  <a16:creationId xmlns:a16="http://schemas.microsoft.com/office/drawing/2014/main" id="{16CADFAF-35D7-207A-A712-419486E108B2}"/>
                </a:ext>
              </a:extLst>
            </p:cNvPr>
            <p:cNvSpPr txBox="1">
              <a:spLocks noChangeArrowheads="1"/>
            </p:cNvSpPr>
            <p:nvPr/>
          </p:nvSpPr>
          <p:spPr bwMode="auto">
            <a:xfrm>
              <a:off x="2378" y="1419"/>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2</a:t>
              </a:r>
            </a:p>
          </p:txBody>
        </p:sp>
        <p:sp>
          <p:nvSpPr>
            <p:cNvPr id="140320" name="Oval 27">
              <a:extLst>
                <a:ext uri="{FF2B5EF4-FFF2-40B4-BE49-F238E27FC236}">
                  <a16:creationId xmlns:a16="http://schemas.microsoft.com/office/drawing/2014/main" id="{4BCFA8A7-5C1B-2CC2-7AC3-CEF8CB314AE7}"/>
                </a:ext>
              </a:extLst>
            </p:cNvPr>
            <p:cNvSpPr>
              <a:spLocks noChangeArrowheads="1"/>
            </p:cNvSpPr>
            <p:nvPr/>
          </p:nvSpPr>
          <p:spPr bwMode="auto">
            <a:xfrm>
              <a:off x="3818" y="148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0321" name="Text Box 28">
              <a:extLst>
                <a:ext uri="{FF2B5EF4-FFF2-40B4-BE49-F238E27FC236}">
                  <a16:creationId xmlns:a16="http://schemas.microsoft.com/office/drawing/2014/main" id="{6E23E074-C74E-42F7-98A2-BBE4E33ADB70}"/>
                </a:ext>
              </a:extLst>
            </p:cNvPr>
            <p:cNvSpPr txBox="1">
              <a:spLocks noChangeArrowheads="1"/>
            </p:cNvSpPr>
            <p:nvPr/>
          </p:nvSpPr>
          <p:spPr bwMode="auto">
            <a:xfrm>
              <a:off x="3707" y="321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2</a:t>
              </a:r>
            </a:p>
          </p:txBody>
        </p:sp>
        <p:sp>
          <p:nvSpPr>
            <p:cNvPr id="140322" name="Line 29">
              <a:extLst>
                <a:ext uri="{FF2B5EF4-FFF2-40B4-BE49-F238E27FC236}">
                  <a16:creationId xmlns:a16="http://schemas.microsoft.com/office/drawing/2014/main" id="{41CDBE1C-9777-BA0B-CC8E-AC7ED158C944}"/>
                </a:ext>
              </a:extLst>
            </p:cNvPr>
            <p:cNvSpPr>
              <a:spLocks noChangeShapeType="1"/>
            </p:cNvSpPr>
            <p:nvPr/>
          </p:nvSpPr>
          <p:spPr bwMode="auto">
            <a:xfrm flipH="1">
              <a:off x="2700" y="1535"/>
              <a:ext cx="116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0323" name="Line 30">
              <a:extLst>
                <a:ext uri="{FF2B5EF4-FFF2-40B4-BE49-F238E27FC236}">
                  <a16:creationId xmlns:a16="http://schemas.microsoft.com/office/drawing/2014/main" id="{F69A59B0-8E0A-CB95-6675-B7BDADDB2FF3}"/>
                </a:ext>
              </a:extLst>
            </p:cNvPr>
            <p:cNvSpPr>
              <a:spLocks noChangeShapeType="1"/>
            </p:cNvSpPr>
            <p:nvPr/>
          </p:nvSpPr>
          <p:spPr bwMode="auto">
            <a:xfrm>
              <a:off x="3862" y="1535"/>
              <a:ext cx="0" cy="166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224289" name="Text Box 33">
            <a:extLst>
              <a:ext uri="{FF2B5EF4-FFF2-40B4-BE49-F238E27FC236}">
                <a16:creationId xmlns:a16="http://schemas.microsoft.com/office/drawing/2014/main" id="{53EB8C34-EC3D-3F22-3DA3-3D0E9F713AFA}"/>
              </a:ext>
            </a:extLst>
          </p:cNvPr>
          <p:cNvSpPr txBox="1">
            <a:spLocks noChangeArrowheads="1"/>
          </p:cNvSpPr>
          <p:nvPr/>
        </p:nvSpPr>
        <p:spPr bwMode="auto">
          <a:xfrm>
            <a:off x="435664" y="4948869"/>
            <a:ext cx="307816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13716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20000"/>
              </a:spcBef>
              <a:buClr>
                <a:srgbClr val="00B85C"/>
              </a:buClr>
              <a:buSzPct val="120000"/>
            </a:pPr>
            <a:r>
              <a:rPr lang="en-US" altLang="pt-BR" sz="1700" b="1">
                <a:latin typeface="Arial"/>
                <a:cs typeface="Arial"/>
              </a:rPr>
              <a:t>PASSO 3:  </a:t>
            </a:r>
            <a:endParaRPr lang="en-US" altLang="pt-BR" sz="1700" b="1">
              <a:cs typeface="Arial" panose="020B0604020202020204" pitchFamily="34" charset="0"/>
            </a:endParaRPr>
          </a:p>
          <a:p>
            <a:pPr algn="just">
              <a:lnSpc>
                <a:spcPct val="105000"/>
              </a:lnSpc>
              <a:spcBef>
                <a:spcPct val="20000"/>
              </a:spcBef>
              <a:buClr>
                <a:srgbClr val="00B85C"/>
              </a:buClr>
              <a:buSzPct val="120000"/>
            </a:pPr>
            <a:r>
              <a:rPr lang="en-US" altLang="pt-BR" sz="1700">
                <a:latin typeface="Arial"/>
                <a:cs typeface="Arial"/>
              </a:rPr>
              <a:t>o </a:t>
            </a:r>
            <a:r>
              <a:rPr lang="en-US" altLang="pt-BR" sz="1700" err="1">
                <a:latin typeface="Arial"/>
                <a:cs typeface="Arial"/>
              </a:rPr>
              <a:t>deslocamento</a:t>
            </a:r>
            <a:r>
              <a:rPr lang="en-US" altLang="pt-BR" sz="1700">
                <a:latin typeface="Arial"/>
                <a:cs typeface="Arial"/>
              </a:rPr>
              <a:t> causa </a:t>
            </a:r>
            <a:r>
              <a:rPr lang="en-US" altLang="pt-BR" sz="1700" err="1">
                <a:latin typeface="Arial"/>
                <a:cs typeface="Arial"/>
              </a:rPr>
              <a:t>aumento</a:t>
            </a:r>
            <a:r>
              <a:rPr lang="en-US" altLang="pt-BR" sz="1700">
                <a:latin typeface="Arial"/>
                <a:cs typeface="Arial"/>
              </a:rPr>
              <a:t> </a:t>
            </a:r>
            <a:r>
              <a:rPr lang="en-US" altLang="pt-BR" sz="1700" err="1">
                <a:latin typeface="Arial"/>
                <a:cs typeface="Arial"/>
              </a:rPr>
              <a:t>na</a:t>
            </a:r>
            <a:r>
              <a:rPr lang="en-US" altLang="pt-BR" sz="1700">
                <a:latin typeface="Arial"/>
                <a:cs typeface="Arial"/>
              </a:rPr>
              <a:t> </a:t>
            </a:r>
            <a:r>
              <a:rPr lang="en-US" altLang="pt-BR" sz="1700" err="1">
                <a:latin typeface="Arial"/>
                <a:cs typeface="Arial"/>
              </a:rPr>
              <a:t>demanda</a:t>
            </a:r>
            <a:r>
              <a:rPr lang="en-US" altLang="pt-BR" sz="1700">
                <a:latin typeface="Arial"/>
                <a:cs typeface="Arial"/>
              </a:rPr>
              <a:t> e no </a:t>
            </a:r>
            <a:r>
              <a:rPr lang="en-US" altLang="pt-BR" sz="1700" err="1">
                <a:latin typeface="Arial"/>
                <a:cs typeface="Arial"/>
              </a:rPr>
              <a:t>preço</a:t>
            </a:r>
            <a:r>
              <a:rPr lang="en-US" altLang="pt-BR" sz="1700">
                <a:latin typeface="Arial"/>
                <a:cs typeface="Arial"/>
              </a:rPr>
              <a:t> de </a:t>
            </a:r>
            <a:r>
              <a:rPr lang="en-US" altLang="pt-BR" sz="1700" err="1">
                <a:latin typeface="Arial"/>
                <a:cs typeface="Arial"/>
              </a:rPr>
              <a:t>carros</a:t>
            </a:r>
            <a:r>
              <a:rPr lang="en-US" altLang="pt-BR" sz="1700">
                <a:latin typeface="Arial"/>
                <a:cs typeface="Arial"/>
              </a:rPr>
              <a:t> </a:t>
            </a:r>
            <a:r>
              <a:rPr lang="en-US" altLang="pt-BR" sz="1700" err="1">
                <a:latin typeface="Arial"/>
                <a:cs typeface="Arial"/>
              </a:rPr>
              <a:t>híbridos</a:t>
            </a:r>
            <a:r>
              <a:rPr lang="en-US" altLang="pt-BR" sz="1700">
                <a:latin typeface="Arial"/>
                <a:cs typeface="Aria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4287">
                                            <p:txEl>
                                              <p:pRg st="0" end="0"/>
                                            </p:txEl>
                                          </p:spTgt>
                                        </p:tgtEl>
                                        <p:attrNameLst>
                                          <p:attrName>style.visibility</p:attrName>
                                        </p:attrNameLst>
                                      </p:cBhvr>
                                      <p:to>
                                        <p:strVal val="visible"/>
                                      </p:to>
                                    </p:set>
                                    <p:animEffect transition="in" filter="wipe(left)">
                                      <p:cBhvr>
                                        <p:cTn id="12" dur="500"/>
                                        <p:tgtEl>
                                          <p:spTgt spid="2242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4287">
                                            <p:txEl>
                                              <p:pRg st="1" end="1"/>
                                            </p:txEl>
                                          </p:spTgt>
                                        </p:tgtEl>
                                        <p:attrNameLst>
                                          <p:attrName>style.visibility</p:attrName>
                                        </p:attrNameLst>
                                      </p:cBhvr>
                                      <p:to>
                                        <p:strVal val="visible"/>
                                      </p:to>
                                    </p:set>
                                    <p:animEffect transition="in" filter="wipe(left)">
                                      <p:cBhvr>
                                        <p:cTn id="17" dur="500"/>
                                        <p:tgtEl>
                                          <p:spTgt spid="2242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4287">
                                            <p:txEl>
                                              <p:pRg st="2" end="2"/>
                                            </p:txEl>
                                          </p:spTgt>
                                        </p:tgtEl>
                                        <p:attrNameLst>
                                          <p:attrName>style.visibility</p:attrName>
                                        </p:attrNameLst>
                                      </p:cBhvr>
                                      <p:to>
                                        <p:strVal val="visible"/>
                                      </p:to>
                                    </p:set>
                                    <p:animEffect transition="in" filter="wipe(left)">
                                      <p:cBhvr>
                                        <p:cTn id="22" dur="500"/>
                                        <p:tgtEl>
                                          <p:spTgt spid="2242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4290"/>
                                        </p:tgtEl>
                                        <p:attrNameLst>
                                          <p:attrName>style.visibility</p:attrName>
                                        </p:attrNameLst>
                                      </p:cBhvr>
                                      <p:to>
                                        <p:strVal val="visible"/>
                                      </p:to>
                                    </p:set>
                                    <p:animEffect transition="in" filter="dissolve">
                                      <p:cBhvr>
                                        <p:cTn id="27" dur="500"/>
                                        <p:tgtEl>
                                          <p:spTgt spid="2242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4288">
                                            <p:txEl>
                                              <p:pRg st="0" end="0"/>
                                            </p:txEl>
                                          </p:spTgt>
                                        </p:tgtEl>
                                        <p:attrNameLst>
                                          <p:attrName>style.visibility</p:attrName>
                                        </p:attrNameLst>
                                      </p:cBhvr>
                                      <p:to>
                                        <p:strVal val="visible"/>
                                      </p:to>
                                    </p:set>
                                    <p:animEffect transition="in" filter="wipe(left)">
                                      <p:cBhvr>
                                        <p:cTn id="32" dur="500"/>
                                        <p:tgtEl>
                                          <p:spTgt spid="22428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4288">
                                            <p:txEl>
                                              <p:pRg st="1" end="1"/>
                                            </p:txEl>
                                          </p:spTgt>
                                        </p:tgtEl>
                                        <p:attrNameLst>
                                          <p:attrName>style.visibility</p:attrName>
                                        </p:attrNameLst>
                                      </p:cBhvr>
                                      <p:to>
                                        <p:strVal val="visible"/>
                                      </p:to>
                                    </p:set>
                                    <p:animEffect transition="in" filter="wipe(left)">
                                      <p:cBhvr>
                                        <p:cTn id="37" dur="500"/>
                                        <p:tgtEl>
                                          <p:spTgt spid="224288">
                                            <p:txEl>
                                              <p:pRg st="1" end="1"/>
                                            </p:txEl>
                                          </p:spTgt>
                                        </p:tgtEl>
                                      </p:cBhvr>
                                    </p:animEffect>
                                  </p:childTnLst>
                                </p:cTn>
                              </p:par>
                            </p:childTnLst>
                          </p:cTn>
                        </p:par>
                        <p:par>
                          <p:cTn id="38" fill="hold" nodeType="afterGroup">
                            <p:stCondLst>
                              <p:cond delay="500"/>
                            </p:stCondLst>
                            <p:childTnLst>
                              <p:par>
                                <p:cTn id="39" presetID="17" presetClass="entr" presetSubtype="8" fill="hold" nodeType="afterEffect">
                                  <p:stCondLst>
                                    <p:cond delay="0"/>
                                  </p:stCondLst>
                                  <p:childTnLst>
                                    <p:set>
                                      <p:cBhvr>
                                        <p:cTn id="40" dur="1" fill="hold">
                                          <p:stCondLst>
                                            <p:cond delay="0"/>
                                          </p:stCondLst>
                                        </p:cTn>
                                        <p:tgtEl>
                                          <p:spTgt spid="224281"/>
                                        </p:tgtEl>
                                        <p:attrNameLst>
                                          <p:attrName>style.visibility</p:attrName>
                                        </p:attrNameLst>
                                      </p:cBhvr>
                                      <p:to>
                                        <p:strVal val="visible"/>
                                      </p:to>
                                    </p:set>
                                    <p:anim calcmode="lin" valueType="num">
                                      <p:cBhvr>
                                        <p:cTn id="41" dur="500" fill="hold"/>
                                        <p:tgtEl>
                                          <p:spTgt spid="224281"/>
                                        </p:tgtEl>
                                        <p:attrNameLst>
                                          <p:attrName>ppt_x</p:attrName>
                                        </p:attrNameLst>
                                      </p:cBhvr>
                                      <p:tavLst>
                                        <p:tav tm="0">
                                          <p:val>
                                            <p:strVal val="#ppt_x-#ppt_w/2"/>
                                          </p:val>
                                        </p:tav>
                                        <p:tav tm="100000">
                                          <p:val>
                                            <p:strVal val="#ppt_x"/>
                                          </p:val>
                                        </p:tav>
                                      </p:tavLst>
                                    </p:anim>
                                    <p:anim calcmode="lin" valueType="num">
                                      <p:cBhvr>
                                        <p:cTn id="42" dur="500" fill="hold"/>
                                        <p:tgtEl>
                                          <p:spTgt spid="224281"/>
                                        </p:tgtEl>
                                        <p:attrNameLst>
                                          <p:attrName>ppt_y</p:attrName>
                                        </p:attrNameLst>
                                      </p:cBhvr>
                                      <p:tavLst>
                                        <p:tav tm="0">
                                          <p:val>
                                            <p:strVal val="#ppt_y"/>
                                          </p:val>
                                        </p:tav>
                                        <p:tav tm="100000">
                                          <p:val>
                                            <p:strVal val="#ppt_y"/>
                                          </p:val>
                                        </p:tav>
                                      </p:tavLst>
                                    </p:anim>
                                    <p:anim calcmode="lin" valueType="num">
                                      <p:cBhvr>
                                        <p:cTn id="43" dur="500" fill="hold"/>
                                        <p:tgtEl>
                                          <p:spTgt spid="224281"/>
                                        </p:tgtEl>
                                        <p:attrNameLst>
                                          <p:attrName>ppt_w</p:attrName>
                                        </p:attrNameLst>
                                      </p:cBhvr>
                                      <p:tavLst>
                                        <p:tav tm="0">
                                          <p:val>
                                            <p:fltVal val="0"/>
                                          </p:val>
                                        </p:tav>
                                        <p:tav tm="100000">
                                          <p:val>
                                            <p:strVal val="#ppt_w"/>
                                          </p:val>
                                        </p:tav>
                                      </p:tavLst>
                                    </p:anim>
                                    <p:anim calcmode="lin" valueType="num">
                                      <p:cBhvr>
                                        <p:cTn id="44" dur="500" fill="hold"/>
                                        <p:tgtEl>
                                          <p:spTgt spid="224281"/>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1000"/>
                            </p:stCondLst>
                            <p:childTnLst>
                              <p:par>
                                <p:cTn id="46" presetID="18" presetClass="entr" presetSubtype="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Right)">
                                      <p:cBhvr>
                                        <p:cTn id="48" dur="500"/>
                                        <p:tgtEl>
                                          <p:spTgt spid="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24291"/>
                                        </p:tgtEl>
                                        <p:attrNameLst>
                                          <p:attrName>style.visibility</p:attrName>
                                        </p:attrNameLst>
                                      </p:cBhvr>
                                      <p:to>
                                        <p:strVal val="visible"/>
                                      </p:to>
                                    </p:set>
                                    <p:animEffect transition="in" filter="dissolve">
                                      <p:cBhvr>
                                        <p:cTn id="53" dur="500"/>
                                        <p:tgtEl>
                                          <p:spTgt spid="224291"/>
                                        </p:tgtEl>
                                      </p:cBhvr>
                                    </p:animEffect>
                                  </p:childTnLst>
                                </p:cTn>
                              </p:par>
                              <p:par>
                                <p:cTn id="54" presetID="9" presetClass="exit" presetSubtype="0" fill="hold" nodeType="withEffect">
                                  <p:stCondLst>
                                    <p:cond delay="0"/>
                                  </p:stCondLst>
                                  <p:childTnLst>
                                    <p:animEffect transition="out" filter="dissolve">
                                      <p:cBhvr>
                                        <p:cTn id="55" dur="500"/>
                                        <p:tgtEl>
                                          <p:spTgt spid="224281"/>
                                        </p:tgtEl>
                                      </p:cBhvr>
                                    </p:animEffect>
                                    <p:set>
                                      <p:cBhvr>
                                        <p:cTn id="56" dur="1" fill="hold">
                                          <p:stCondLst>
                                            <p:cond delay="499"/>
                                          </p:stCondLst>
                                        </p:cTn>
                                        <p:tgtEl>
                                          <p:spTgt spid="22428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4289">
                                            <p:txEl>
                                              <p:pRg st="0" end="0"/>
                                            </p:txEl>
                                          </p:spTgt>
                                        </p:tgtEl>
                                        <p:attrNameLst>
                                          <p:attrName>style.visibility</p:attrName>
                                        </p:attrNameLst>
                                      </p:cBhvr>
                                      <p:to>
                                        <p:strVal val="visible"/>
                                      </p:to>
                                    </p:set>
                                    <p:animEffect transition="in" filter="wipe(left)">
                                      <p:cBhvr>
                                        <p:cTn id="61" dur="500"/>
                                        <p:tgtEl>
                                          <p:spTgt spid="22428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24289">
                                            <p:txEl>
                                              <p:pRg st="1" end="1"/>
                                            </p:txEl>
                                          </p:spTgt>
                                        </p:tgtEl>
                                        <p:attrNameLst>
                                          <p:attrName>style.visibility</p:attrName>
                                        </p:attrNameLst>
                                      </p:cBhvr>
                                      <p:to>
                                        <p:strVal val="visible"/>
                                      </p:to>
                                    </p:set>
                                    <p:animEffect transition="in" filter="wipe(left)">
                                      <p:cBhvr>
                                        <p:cTn id="66" dur="500"/>
                                        <p:tgtEl>
                                          <p:spTgt spid="224289">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12"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strips(downLeft)">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87" grpId="0" build="p"/>
      <p:bldP spid="224290" grpId="0" animBg="1"/>
      <p:bldP spid="224288" grpId="0" build="p"/>
      <p:bldP spid="224291" grpId="0" animBg="1"/>
      <p:bldP spid="224259" grpId="0" build="p" bldLvl="5"/>
      <p:bldP spid="22428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Rodapé 1">
            <a:extLst>
              <a:ext uri="{FF2B5EF4-FFF2-40B4-BE49-F238E27FC236}">
                <a16:creationId xmlns:a16="http://schemas.microsoft.com/office/drawing/2014/main" id="{8B34EC3C-4AE9-2123-FF46-1DE4AAEA71AA}"/>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8" name="Espaço Reservado para Número de Slide 2">
            <a:extLst>
              <a:ext uri="{FF2B5EF4-FFF2-40B4-BE49-F238E27FC236}">
                <a16:creationId xmlns:a16="http://schemas.microsoft.com/office/drawing/2014/main" id="{0DA106D0-5BF2-9012-C3B4-59483D9FD66A}"/>
              </a:ext>
            </a:extLst>
          </p:cNvPr>
          <p:cNvSpPr>
            <a:spLocks noGrp="1"/>
          </p:cNvSpPr>
          <p:nvPr>
            <p:ph type="sldNum" sz="quarter" idx="11"/>
          </p:nvPr>
        </p:nvSpPr>
        <p:spPr/>
        <p:txBody>
          <a:bodyPr/>
          <a:lstStyle/>
          <a:p>
            <a:fld id="{B5B70349-FF8C-4123-999F-CFBB59EB4C50}" type="slidenum">
              <a:rPr lang="en-US" altLang="pt-BR"/>
              <a:pPr/>
              <a:t>4</a:t>
            </a:fld>
            <a:endParaRPr lang="en-US" altLang="pt-BR"/>
          </a:p>
        </p:txBody>
      </p:sp>
      <p:sp>
        <p:nvSpPr>
          <p:cNvPr id="50178" name="Rectangle 2">
            <a:extLst>
              <a:ext uri="{FF2B5EF4-FFF2-40B4-BE49-F238E27FC236}">
                <a16:creationId xmlns:a16="http://schemas.microsoft.com/office/drawing/2014/main" id="{85076879-CC38-30B3-0580-B5B29305ACC7}"/>
              </a:ext>
            </a:extLst>
          </p:cNvPr>
          <p:cNvSpPr>
            <a:spLocks noGrp="1" noChangeArrowheads="1"/>
          </p:cNvSpPr>
          <p:nvPr>
            <p:ph type="title" idx="4294967295"/>
          </p:nvPr>
        </p:nvSpPr>
        <p:spPr>
          <a:xfrm>
            <a:off x="222250" y="0"/>
            <a:ext cx="8686800" cy="901700"/>
          </a:xfrm>
        </p:spPr>
        <p:txBody>
          <a:bodyPr/>
          <a:lstStyle/>
          <a:p>
            <a:r>
              <a:rPr lang="en-US" altLang="pt-BR" sz="3400"/>
              <a:t>Escala de </a:t>
            </a:r>
            <a:r>
              <a:rPr lang="en-US" altLang="pt-BR" sz="3400" err="1"/>
              <a:t>demanda</a:t>
            </a:r>
            <a:endParaRPr lang="pt-BR" err="1"/>
          </a:p>
        </p:txBody>
      </p:sp>
      <p:sp>
        <p:nvSpPr>
          <p:cNvPr id="50179" name="Rectangle 3">
            <a:extLst>
              <a:ext uri="{FF2B5EF4-FFF2-40B4-BE49-F238E27FC236}">
                <a16:creationId xmlns:a16="http://schemas.microsoft.com/office/drawing/2014/main" id="{96DEB0A4-2C03-5290-D062-832F29202127}"/>
              </a:ext>
            </a:extLst>
          </p:cNvPr>
          <p:cNvSpPr>
            <a:spLocks noGrp="1" noChangeArrowheads="1"/>
          </p:cNvSpPr>
          <p:nvPr>
            <p:ph type="body" idx="4294967295"/>
          </p:nvPr>
        </p:nvSpPr>
        <p:spPr>
          <a:xfrm>
            <a:off x="531813" y="1016000"/>
            <a:ext cx="5099050" cy="3527425"/>
          </a:xfrm>
        </p:spPr>
        <p:txBody>
          <a:bodyPr/>
          <a:lstStyle/>
          <a:p>
            <a:pPr algn="just"/>
            <a:r>
              <a:rPr lang="en-US" altLang="pt-BR" sz="2500" b="1">
                <a:solidFill>
                  <a:srgbClr val="CC0000"/>
                </a:solidFill>
              </a:rPr>
              <a:t>Escala de </a:t>
            </a:r>
            <a:r>
              <a:rPr lang="en-US" altLang="pt-BR" sz="2500" b="1" err="1">
                <a:solidFill>
                  <a:srgbClr val="CC0000"/>
                </a:solidFill>
              </a:rPr>
              <a:t>demanda</a:t>
            </a:r>
            <a:r>
              <a:rPr lang="en-US" altLang="pt-BR" sz="2500" b="1">
                <a:solidFill>
                  <a:srgbClr val="CC0000"/>
                </a:solidFill>
              </a:rPr>
              <a:t>:</a:t>
            </a:r>
            <a:r>
              <a:rPr lang="en-US" altLang="pt-BR" sz="2500" b="1">
                <a:solidFill>
                  <a:srgbClr val="CC0000"/>
                </a:solidFill>
                <a:ea typeface="+mn-lt"/>
                <a:cs typeface="+mn-lt"/>
              </a:rPr>
              <a:t> </a:t>
            </a:r>
            <a:r>
              <a:rPr lang="pt" sz="2500">
                <a:ea typeface="+mn-lt"/>
                <a:cs typeface="+mn-lt"/>
              </a:rPr>
              <a:t>uma tabela que mostra a relação entre o preço de um bem e a quantidade demandada</a:t>
            </a:r>
            <a:endParaRPr lang="en-US" altLang="pt-BR" sz="2500">
              <a:cs typeface="Arial"/>
            </a:endParaRPr>
          </a:p>
          <a:p>
            <a:pPr algn="just">
              <a:spcBef>
                <a:spcPct val="60000"/>
              </a:spcBef>
            </a:pPr>
            <a:r>
              <a:rPr lang="en-US" altLang="pt-BR" sz="2500" err="1"/>
              <a:t>Exemplo</a:t>
            </a:r>
            <a:r>
              <a:rPr lang="en-US" altLang="pt-BR" sz="2500"/>
              <a:t>:  </a:t>
            </a:r>
            <a:br>
              <a:rPr lang="en-US" altLang="pt-BR" sz="2500"/>
            </a:br>
            <a:r>
              <a:rPr lang="en-US" altLang="pt-BR" sz="2500" err="1"/>
              <a:t>Demanda</a:t>
            </a:r>
            <a:r>
              <a:rPr lang="en-US" altLang="pt-BR" sz="2500"/>
              <a:t> de café </a:t>
            </a:r>
            <a:r>
              <a:rPr lang="en-US" altLang="pt-BR" sz="2500" err="1"/>
              <a:t>por</a:t>
            </a:r>
            <a:r>
              <a:rPr lang="en-US" altLang="pt-BR" sz="2500"/>
              <a:t> Helen.</a:t>
            </a:r>
            <a:endParaRPr lang="en-US" altLang="pt-BR" sz="2500">
              <a:cs typeface="Arial"/>
            </a:endParaRPr>
          </a:p>
        </p:txBody>
      </p:sp>
      <p:graphicFrame>
        <p:nvGraphicFramePr>
          <p:cNvPr id="71684" name="Group 4">
            <a:extLst>
              <a:ext uri="{FF2B5EF4-FFF2-40B4-BE49-F238E27FC236}">
                <a16:creationId xmlns:a16="http://schemas.microsoft.com/office/drawing/2014/main" id="{779BFC89-301F-C285-48DC-75980344D2B5}"/>
              </a:ext>
            </a:extLst>
          </p:cNvPr>
          <p:cNvGraphicFramePr>
            <a:graphicFrameLocks noGrp="1"/>
          </p:cNvGraphicFramePr>
          <p:nvPr>
            <p:extLst>
              <p:ext uri="{D42A27DB-BD31-4B8C-83A1-F6EECF244321}">
                <p14:modId xmlns:p14="http://schemas.microsoft.com/office/powerpoint/2010/main" val="3843791836"/>
              </p:ext>
            </p:extLst>
          </p:nvPr>
        </p:nvGraphicFramePr>
        <p:xfrm>
          <a:off x="5894024" y="844626"/>
          <a:ext cx="2952006" cy="4368103"/>
        </p:xfrm>
        <a:graphic>
          <a:graphicData uri="http://schemas.openxmlformats.org/drawingml/2006/table">
            <a:tbl>
              <a:tblPr/>
              <a:tblGrid>
                <a:gridCol w="991518">
                  <a:extLst>
                    <a:ext uri="{9D8B030D-6E8A-4147-A177-3AD203B41FA5}">
                      <a16:colId xmlns:a16="http://schemas.microsoft.com/office/drawing/2014/main" val="4273393472"/>
                    </a:ext>
                  </a:extLst>
                </a:gridCol>
                <a:gridCol w="1960488">
                  <a:extLst>
                    <a:ext uri="{9D8B030D-6E8A-4147-A177-3AD203B41FA5}">
                      <a16:colId xmlns:a16="http://schemas.microsoft.com/office/drawing/2014/main" val="2227244433"/>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pPr>
                      <a:r>
                        <a:rPr lang="en-US" altLang="pt-BR" sz="2400" b="0" i="0" u="none" strike="noStrike" cap="none" normalizeH="0" baseline="0" err="1">
                          <a:ln>
                            <a:noFill/>
                          </a:ln>
                          <a:solidFill>
                            <a:schemeClr val="tx1"/>
                          </a:solidFill>
                          <a:effectLst/>
                          <a:latin typeface="Arial"/>
                        </a:rPr>
                        <a:t>Preço</a:t>
                      </a:r>
                      <a:r>
                        <a:rPr lang="en-US" altLang="pt-BR" sz="2400" b="0" i="0" u="none" strike="noStrike" cap="none" normalizeH="0" baseline="0">
                          <a:ln>
                            <a:noFill/>
                          </a:ln>
                          <a:solidFill>
                            <a:schemeClr val="tx1"/>
                          </a:solidFill>
                          <a:effectLst/>
                          <a:latin typeface="Arial"/>
                        </a:rPr>
                        <a:t> do café</a:t>
                      </a:r>
                      <a:endParaRPr kumimoji="0" lang="en-US" altLang="pt-BR" sz="2400" b="0" i="0" u="none" strike="noStrike" cap="none" normalizeH="0" baseline="0">
                        <a:ln>
                          <a:noFill/>
                        </a:ln>
                        <a:solidFill>
                          <a:schemeClr val="tx1"/>
                        </a:solidFill>
                        <a:effectLst/>
                        <a:latin typeface="Arial"/>
                      </a:endParaRP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pPr>
                      <a:r>
                        <a:rPr lang="en-US" altLang="pt-BR" sz="2400" b="0" i="0" u="none" strike="noStrike" cap="none" normalizeH="0" baseline="0" err="1">
                          <a:ln>
                            <a:noFill/>
                          </a:ln>
                          <a:solidFill>
                            <a:schemeClr val="tx1"/>
                          </a:solidFill>
                          <a:effectLst/>
                          <a:latin typeface="Arial"/>
                        </a:rPr>
                        <a:t>Quantidade</a:t>
                      </a:r>
                      <a:r>
                        <a:rPr lang="en-US" altLang="pt-BR" sz="2400" b="0" i="0" u="none" strike="noStrike" cap="none" normalizeH="0" baseline="0">
                          <a:ln>
                            <a:noFill/>
                          </a:ln>
                          <a:solidFill>
                            <a:schemeClr val="tx1"/>
                          </a:solidFill>
                          <a:effectLst/>
                          <a:latin typeface="Arial"/>
                        </a:rPr>
                        <a:t> de cafés </a:t>
                      </a:r>
                      <a:r>
                        <a:rPr lang="en-US" altLang="pt-BR" sz="2400" b="0" i="0" u="none" strike="noStrike" cap="none" normalizeH="0" baseline="0" err="1">
                          <a:ln>
                            <a:noFill/>
                          </a:ln>
                          <a:solidFill>
                            <a:schemeClr val="tx1"/>
                          </a:solidFill>
                          <a:effectLst/>
                          <a:latin typeface="Arial"/>
                        </a:rPr>
                        <a:t>demandados</a:t>
                      </a:r>
                      <a:endParaRPr kumimoji="0" lang="en-US" altLang="pt-BR" sz="2400" b="0" i="0" u="none" strike="noStrike" cap="none" normalizeH="0" baseline="0" err="1">
                        <a:ln>
                          <a:noFill/>
                        </a:ln>
                        <a:solidFill>
                          <a:schemeClr val="tx1"/>
                        </a:solidFill>
                        <a:effectLst/>
                        <a:latin typeface="Arial"/>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201220164"/>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520270181"/>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98798202"/>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021060987"/>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326039779"/>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691629677"/>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139638616"/>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extLst>
                  <a:ext uri="{0D108BD9-81ED-4DB2-BD59-A6C34878D82A}">
                    <a16:rowId xmlns:a16="http://schemas.microsoft.com/office/drawing/2014/main" val="153266319"/>
                  </a:ext>
                </a:extLst>
              </a:tr>
            </a:tbl>
          </a:graphicData>
        </a:graphic>
      </p:graphicFrame>
      <p:sp>
        <p:nvSpPr>
          <p:cNvPr id="71729" name="Rectangle 49">
            <a:extLst>
              <a:ext uri="{FF2B5EF4-FFF2-40B4-BE49-F238E27FC236}">
                <a16:creationId xmlns:a16="http://schemas.microsoft.com/office/drawing/2014/main" id="{E78DA523-B4E3-0C9E-F90A-421FF93BA1DE}"/>
              </a:ext>
            </a:extLst>
          </p:cNvPr>
          <p:cNvSpPr>
            <a:spLocks noChangeArrowheads="1"/>
          </p:cNvSpPr>
          <p:nvPr/>
        </p:nvSpPr>
        <p:spPr bwMode="auto">
          <a:xfrm>
            <a:off x="565150" y="4692650"/>
            <a:ext cx="48402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45000"/>
              </a:spcBef>
              <a:buClr>
                <a:srgbClr val="339966"/>
              </a:buClr>
              <a:buSzPct val="120000"/>
              <a:buFont typeface="Wingdings" panose="05000000000000000000" pitchFamily="2" charset="2"/>
              <a:buChar char="§"/>
            </a:pPr>
            <a:r>
              <a:rPr lang="en-US" altLang="pt-BR" sz="2500" err="1">
                <a:latin typeface="Arial"/>
                <a:cs typeface="Arial"/>
              </a:rPr>
              <a:t>Perceba</a:t>
            </a:r>
            <a:r>
              <a:rPr lang="en-US" altLang="pt-BR" sz="2500">
                <a:latin typeface="Arial"/>
                <a:cs typeface="Arial"/>
              </a:rPr>
              <a:t> que as </a:t>
            </a:r>
            <a:r>
              <a:rPr lang="en-US" altLang="pt-BR" sz="2500" err="1">
                <a:latin typeface="Arial"/>
                <a:cs typeface="Arial"/>
              </a:rPr>
              <a:t>preferências</a:t>
            </a:r>
            <a:r>
              <a:rPr lang="en-US" altLang="pt-BR" sz="2500">
                <a:latin typeface="Arial"/>
                <a:cs typeface="Arial"/>
              </a:rPr>
              <a:t> de Helen </a:t>
            </a:r>
            <a:r>
              <a:rPr lang="en-US" altLang="pt-BR" sz="2500" err="1">
                <a:latin typeface="Arial"/>
                <a:cs typeface="Arial"/>
              </a:rPr>
              <a:t>obedecem</a:t>
            </a:r>
            <a:r>
              <a:rPr lang="en-US" altLang="pt-BR" sz="2500">
                <a:latin typeface="Arial"/>
                <a:cs typeface="Arial"/>
              </a:rPr>
              <a:t> as leis da </a:t>
            </a:r>
            <a:r>
              <a:rPr lang="en-US" altLang="pt-BR" sz="2500" err="1">
                <a:latin typeface="Arial"/>
                <a:cs typeface="Arial"/>
              </a:rPr>
              <a:t>demanda</a:t>
            </a:r>
            <a:r>
              <a:rPr lang="en-US" altLang="pt-BR" sz="2500">
                <a:latin typeface="Arial"/>
                <a:cs typeface="Arial"/>
              </a:rPr>
              <a:t>.</a:t>
            </a:r>
          </a:p>
        </p:txBody>
      </p:sp>
      <p:sp>
        <p:nvSpPr>
          <p:cNvPr id="50206" name="FlagCount" hidden="1">
            <a:hlinkClick r:id="rId3" action="ppaction://hlinkfile"/>
            <a:extLst>
              <a:ext uri="{FF2B5EF4-FFF2-40B4-BE49-F238E27FC236}">
                <a16:creationId xmlns:a16="http://schemas.microsoft.com/office/drawing/2014/main" id="{3571C264-1B42-9909-4120-7733C021B0E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ssolve">
                                      <p:cBhvr>
                                        <p:cTn id="7" dur="500"/>
                                        <p:tgtEl>
                                          <p:spTgt spid="71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29"/>
                                        </p:tgtEl>
                                        <p:attrNameLst>
                                          <p:attrName>style.visibility</p:attrName>
                                        </p:attrNameLst>
                                      </p:cBhvr>
                                      <p:to>
                                        <p:strVal val="visible"/>
                                      </p:to>
                                    </p:set>
                                    <p:animEffect transition="in" filter="wipe(left)">
                                      <p:cBhvr>
                                        <p:cTn id="12" dur="500"/>
                                        <p:tgtEl>
                                          <p:spTgt spid="71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Espaço Reservado para Rodapé 1">
            <a:extLst>
              <a:ext uri="{FF2B5EF4-FFF2-40B4-BE49-F238E27FC236}">
                <a16:creationId xmlns:a16="http://schemas.microsoft.com/office/drawing/2014/main" id="{FA0C687C-93A9-A3AD-2435-F230CAAEC5D7}"/>
              </a:ext>
            </a:extLst>
          </p:cNvPr>
          <p:cNvSpPr>
            <a:spLocks noGrp="1"/>
          </p:cNvSpPr>
          <p:nvPr>
            <p:ph type="ftr" sz="quarter" idx="10"/>
          </p:nvPr>
        </p:nvSpPr>
        <p:spPr/>
        <p:txBody>
          <a:bodyPr/>
          <a:lstStyle/>
          <a:p>
            <a:r>
              <a:rPr lang="en-US" dirty="0">
                <a:latin typeface="Arial"/>
                <a:cs typeface="Arial"/>
              </a:rPr>
              <a:t>AS FORÇAS DE MERCADO DA OFERTA E DA DEMANDA</a:t>
            </a:r>
            <a:endParaRPr lang="pt-BR" i="0" dirty="0">
              <a:latin typeface="Arial"/>
              <a:cs typeface="Arial"/>
            </a:endParaRPr>
          </a:p>
        </p:txBody>
      </p:sp>
      <p:sp>
        <p:nvSpPr>
          <p:cNvPr id="32" name="Espaço Reservado para Número de Slide 2">
            <a:extLst>
              <a:ext uri="{FF2B5EF4-FFF2-40B4-BE49-F238E27FC236}">
                <a16:creationId xmlns:a16="http://schemas.microsoft.com/office/drawing/2014/main" id="{1FAFCB4B-90C8-98FD-EEB0-31D852B10229}"/>
              </a:ext>
            </a:extLst>
          </p:cNvPr>
          <p:cNvSpPr>
            <a:spLocks noGrp="1"/>
          </p:cNvSpPr>
          <p:nvPr>
            <p:ph type="sldNum" sz="quarter" idx="11"/>
          </p:nvPr>
        </p:nvSpPr>
        <p:spPr/>
        <p:txBody>
          <a:bodyPr/>
          <a:lstStyle/>
          <a:p>
            <a:fld id="{A332A540-A6AB-4F7D-9698-1933D02758CF}" type="slidenum">
              <a:rPr lang="en-US" altLang="pt-BR" dirty="0"/>
              <a:pPr/>
              <a:t>49</a:t>
            </a:fld>
            <a:endParaRPr lang="en-US" altLang="pt-BR"/>
          </a:p>
        </p:txBody>
      </p:sp>
      <p:sp>
        <p:nvSpPr>
          <p:cNvPr id="142338" name="Rectangle 2">
            <a:extLst>
              <a:ext uri="{FF2B5EF4-FFF2-40B4-BE49-F238E27FC236}">
                <a16:creationId xmlns:a16="http://schemas.microsoft.com/office/drawing/2014/main" id="{0C458430-1938-D46C-6BC3-196046858E13}"/>
              </a:ext>
            </a:extLst>
          </p:cNvPr>
          <p:cNvSpPr>
            <a:spLocks noGrp="1" noChangeArrowheads="1"/>
          </p:cNvSpPr>
          <p:nvPr>
            <p:ph type="title" idx="4294967295"/>
          </p:nvPr>
        </p:nvSpPr>
        <p:spPr>
          <a:xfrm>
            <a:off x="346075" y="163513"/>
            <a:ext cx="8351838" cy="1139825"/>
          </a:xfrm>
        </p:spPr>
        <p:txBody>
          <a:bodyPr/>
          <a:lstStyle/>
          <a:p>
            <a:pPr marL="2341245" indent="-2341245" algn="l"/>
            <a:r>
              <a:rPr lang="en-US" altLang="pt-BR" sz="3100" dirty="0"/>
              <a:t>EXEMPLO 1:  um </a:t>
            </a:r>
            <a:r>
              <a:rPr lang="en-US" altLang="pt-BR" sz="3100" dirty="0" err="1"/>
              <a:t>deslocamento</a:t>
            </a:r>
            <a:r>
              <a:rPr lang="en-US" altLang="pt-BR" sz="3100" dirty="0"/>
              <a:t> </a:t>
            </a:r>
            <a:r>
              <a:rPr lang="en-US" altLang="pt-BR" sz="3100" dirty="0" err="1"/>
              <a:t>na</a:t>
            </a:r>
            <a:r>
              <a:rPr lang="en-US" altLang="pt-BR" sz="3100" dirty="0"/>
              <a:t> </a:t>
            </a:r>
            <a:r>
              <a:rPr lang="en-US" altLang="pt-BR" sz="3100" dirty="0" err="1"/>
              <a:t>demanda</a:t>
            </a:r>
            <a:br>
              <a:rPr lang="en-US" altLang="pt-BR" sz="3400" dirty="0"/>
            </a:br>
            <a:endParaRPr lang="en-US" altLang="pt-BR" sz="3400"/>
          </a:p>
        </p:txBody>
      </p:sp>
      <p:grpSp>
        <p:nvGrpSpPr>
          <p:cNvPr id="142339" name="Group 4">
            <a:extLst>
              <a:ext uri="{FF2B5EF4-FFF2-40B4-BE49-F238E27FC236}">
                <a16:creationId xmlns:a16="http://schemas.microsoft.com/office/drawing/2014/main" id="{A9BB8770-BEC3-C442-DDA0-4842C0FFC045}"/>
              </a:ext>
            </a:extLst>
          </p:cNvPr>
          <p:cNvGrpSpPr>
            <a:grpSpLocks/>
          </p:cNvGrpSpPr>
          <p:nvPr/>
        </p:nvGrpSpPr>
        <p:grpSpPr bwMode="auto">
          <a:xfrm>
            <a:off x="4094163" y="1179513"/>
            <a:ext cx="4422775" cy="4106862"/>
            <a:chOff x="2579" y="785"/>
            <a:chExt cx="2786" cy="2420"/>
          </a:xfrm>
        </p:grpSpPr>
        <p:grpSp>
          <p:nvGrpSpPr>
            <p:cNvPr id="142340" name="Group 5">
              <a:extLst>
                <a:ext uri="{FF2B5EF4-FFF2-40B4-BE49-F238E27FC236}">
                  <a16:creationId xmlns:a16="http://schemas.microsoft.com/office/drawing/2014/main" id="{3F7FC9CB-808C-D4BE-41C7-6D5E24FFAEF8}"/>
                </a:ext>
              </a:extLst>
            </p:cNvPr>
            <p:cNvGrpSpPr>
              <a:grpSpLocks/>
            </p:cNvGrpSpPr>
            <p:nvPr/>
          </p:nvGrpSpPr>
          <p:grpSpPr bwMode="auto">
            <a:xfrm>
              <a:off x="2697" y="1037"/>
              <a:ext cx="2409" cy="2049"/>
              <a:chOff x="1098" y="1361"/>
              <a:chExt cx="2116" cy="2027"/>
            </a:xfrm>
          </p:grpSpPr>
          <p:sp>
            <p:nvSpPr>
              <p:cNvPr id="142341" name="Line 6">
                <a:extLst>
                  <a:ext uri="{FF2B5EF4-FFF2-40B4-BE49-F238E27FC236}">
                    <a16:creationId xmlns:a16="http://schemas.microsoft.com/office/drawing/2014/main" id="{6A4A7C9C-1C5B-B3BA-A6B2-04DF6726D0A4}"/>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42" name="Line 7">
                <a:extLst>
                  <a:ext uri="{FF2B5EF4-FFF2-40B4-BE49-F238E27FC236}">
                    <a16:creationId xmlns:a16="http://schemas.microsoft.com/office/drawing/2014/main" id="{2299FD1D-3935-DE07-A60C-69F517A83DF0}"/>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42343" name="Text Box 8">
              <a:extLst>
                <a:ext uri="{FF2B5EF4-FFF2-40B4-BE49-F238E27FC236}">
                  <a16:creationId xmlns:a16="http://schemas.microsoft.com/office/drawing/2014/main" id="{9258E9B9-3B5F-DC9B-925D-0A0FB3EEE5B2}"/>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42344" name="Text Box 9">
              <a:extLst>
                <a:ext uri="{FF2B5EF4-FFF2-40B4-BE49-F238E27FC236}">
                  <a16:creationId xmlns:a16="http://schemas.microsoft.com/office/drawing/2014/main" id="{90D7AD87-777B-44E5-3EF3-8CD1A682E811}"/>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142345" name="Group 10">
            <a:extLst>
              <a:ext uri="{FF2B5EF4-FFF2-40B4-BE49-F238E27FC236}">
                <a16:creationId xmlns:a16="http://schemas.microsoft.com/office/drawing/2014/main" id="{D38A8EC1-4AD7-943D-6152-943A17469225}"/>
              </a:ext>
            </a:extLst>
          </p:cNvPr>
          <p:cNvGrpSpPr>
            <a:grpSpLocks/>
          </p:cNvGrpSpPr>
          <p:nvPr/>
        </p:nvGrpSpPr>
        <p:grpSpPr bwMode="auto">
          <a:xfrm>
            <a:off x="4524375" y="1957388"/>
            <a:ext cx="2486025" cy="2901950"/>
            <a:chOff x="2850" y="1233"/>
            <a:chExt cx="1566" cy="1828"/>
          </a:xfrm>
        </p:grpSpPr>
        <p:sp>
          <p:nvSpPr>
            <p:cNvPr id="142346" name="Line 11">
              <a:extLst>
                <a:ext uri="{FF2B5EF4-FFF2-40B4-BE49-F238E27FC236}">
                  <a16:creationId xmlns:a16="http://schemas.microsoft.com/office/drawing/2014/main" id="{B3983D1D-FCDC-B8D7-15ED-7A46BB690A65}"/>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47" name="Text Box 12">
              <a:extLst>
                <a:ext uri="{FF2B5EF4-FFF2-40B4-BE49-F238E27FC236}">
                  <a16:creationId xmlns:a16="http://schemas.microsoft.com/office/drawing/2014/main" id="{8302FA19-77E3-4045-CBC3-3829062D3FF5}"/>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142348" name="Group 13">
            <a:extLst>
              <a:ext uri="{FF2B5EF4-FFF2-40B4-BE49-F238E27FC236}">
                <a16:creationId xmlns:a16="http://schemas.microsoft.com/office/drawing/2014/main" id="{F9DA0B2C-B184-EAD4-D01F-FF1801A7B336}"/>
              </a:ext>
            </a:extLst>
          </p:cNvPr>
          <p:cNvGrpSpPr>
            <a:grpSpLocks/>
          </p:cNvGrpSpPr>
          <p:nvPr/>
        </p:nvGrpSpPr>
        <p:grpSpPr bwMode="auto">
          <a:xfrm>
            <a:off x="4868863" y="1625600"/>
            <a:ext cx="1933575" cy="2901950"/>
            <a:chOff x="3067" y="1024"/>
            <a:chExt cx="1218" cy="1828"/>
          </a:xfrm>
        </p:grpSpPr>
        <p:sp>
          <p:nvSpPr>
            <p:cNvPr id="142349" name="Line 14">
              <a:extLst>
                <a:ext uri="{FF2B5EF4-FFF2-40B4-BE49-F238E27FC236}">
                  <a16:creationId xmlns:a16="http://schemas.microsoft.com/office/drawing/2014/main" id="{2AD5C2CF-B36C-A150-D5D1-1FB30C6CB9D0}"/>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0" name="Text Box 15">
              <a:extLst>
                <a:ext uri="{FF2B5EF4-FFF2-40B4-BE49-F238E27FC236}">
                  <a16:creationId xmlns:a16="http://schemas.microsoft.com/office/drawing/2014/main" id="{9E950C25-15FB-EF27-8767-5D6276847FE3}"/>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142351" name="Group 16">
            <a:extLst>
              <a:ext uri="{FF2B5EF4-FFF2-40B4-BE49-F238E27FC236}">
                <a16:creationId xmlns:a16="http://schemas.microsoft.com/office/drawing/2014/main" id="{06FBFB64-9471-B9D0-CB65-6C51C40605B5}"/>
              </a:ext>
            </a:extLst>
          </p:cNvPr>
          <p:cNvGrpSpPr>
            <a:grpSpLocks/>
          </p:cNvGrpSpPr>
          <p:nvPr/>
        </p:nvGrpSpPr>
        <p:grpSpPr bwMode="auto">
          <a:xfrm>
            <a:off x="3783013" y="3136900"/>
            <a:ext cx="2060575" cy="2327275"/>
            <a:chOff x="2383" y="1976"/>
            <a:chExt cx="1298" cy="1466"/>
          </a:xfrm>
        </p:grpSpPr>
        <p:sp>
          <p:nvSpPr>
            <p:cNvPr id="142352" name="Text Box 17">
              <a:extLst>
                <a:ext uri="{FF2B5EF4-FFF2-40B4-BE49-F238E27FC236}">
                  <a16:creationId xmlns:a16="http://schemas.microsoft.com/office/drawing/2014/main" id="{EE54D1DD-A13D-CE9D-66B2-E7502E4A618C}"/>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42353" name="Oval 18">
              <a:extLst>
                <a:ext uri="{FF2B5EF4-FFF2-40B4-BE49-F238E27FC236}">
                  <a16:creationId xmlns:a16="http://schemas.microsoft.com/office/drawing/2014/main" id="{C20C08CE-AA6E-C02A-5BA4-727B69CB2D1C}"/>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2354" name="Line 19">
              <a:extLst>
                <a:ext uri="{FF2B5EF4-FFF2-40B4-BE49-F238E27FC236}">
                  <a16:creationId xmlns:a16="http://schemas.microsoft.com/office/drawing/2014/main" id="{965CFB56-FB0E-F0EC-7B27-F3F968BCEEFD}"/>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2355" name="Line 20">
              <a:extLst>
                <a:ext uri="{FF2B5EF4-FFF2-40B4-BE49-F238E27FC236}">
                  <a16:creationId xmlns:a16="http://schemas.microsoft.com/office/drawing/2014/main" id="{026C1B6B-2BA9-9DC5-3A0F-1E898915DFE5}"/>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2356" name="Text Box 21">
              <a:extLst>
                <a:ext uri="{FF2B5EF4-FFF2-40B4-BE49-F238E27FC236}">
                  <a16:creationId xmlns:a16="http://schemas.microsoft.com/office/drawing/2014/main" id="{C3EF1315-4FA4-5E98-A7D4-8825879A4FBE}"/>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142357" name="Group 22">
            <a:extLst>
              <a:ext uri="{FF2B5EF4-FFF2-40B4-BE49-F238E27FC236}">
                <a16:creationId xmlns:a16="http://schemas.microsoft.com/office/drawing/2014/main" id="{26003C38-CE57-9454-31DD-A1DB137DE2AC}"/>
              </a:ext>
            </a:extLst>
          </p:cNvPr>
          <p:cNvGrpSpPr>
            <a:grpSpLocks/>
          </p:cNvGrpSpPr>
          <p:nvPr/>
        </p:nvGrpSpPr>
        <p:grpSpPr bwMode="auto">
          <a:xfrm>
            <a:off x="5665788" y="1854200"/>
            <a:ext cx="2486025" cy="2901950"/>
            <a:chOff x="3569" y="1168"/>
            <a:chExt cx="1566" cy="1828"/>
          </a:xfrm>
        </p:grpSpPr>
        <p:sp>
          <p:nvSpPr>
            <p:cNvPr id="142358" name="Line 23">
              <a:extLst>
                <a:ext uri="{FF2B5EF4-FFF2-40B4-BE49-F238E27FC236}">
                  <a16:creationId xmlns:a16="http://schemas.microsoft.com/office/drawing/2014/main" id="{54AF82CF-5FAE-7B8F-923D-25D884ADBF7B}"/>
                </a:ext>
              </a:extLst>
            </p:cNvPr>
            <p:cNvSpPr>
              <a:spLocks noChangeShapeType="1"/>
            </p:cNvSpPr>
            <p:nvPr/>
          </p:nvSpPr>
          <p:spPr bwMode="auto">
            <a:xfrm>
              <a:off x="3569" y="1168"/>
              <a:ext cx="1263" cy="15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2359" name="Text Box 24">
              <a:extLst>
                <a:ext uri="{FF2B5EF4-FFF2-40B4-BE49-F238E27FC236}">
                  <a16:creationId xmlns:a16="http://schemas.microsoft.com/office/drawing/2014/main" id="{8582A00A-2810-3A6B-09A8-4F8DE7F04F2E}"/>
                </a:ext>
              </a:extLst>
            </p:cNvPr>
            <p:cNvSpPr txBox="1">
              <a:spLocks noChangeArrowheads="1"/>
            </p:cNvSpPr>
            <p:nvPr/>
          </p:nvSpPr>
          <p:spPr bwMode="auto">
            <a:xfrm>
              <a:off x="4791" y="270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2</a:t>
              </a:r>
            </a:p>
          </p:txBody>
        </p:sp>
      </p:grpSp>
      <p:sp>
        <p:nvSpPr>
          <p:cNvPr id="142360" name="Text Box 26">
            <a:extLst>
              <a:ext uri="{FF2B5EF4-FFF2-40B4-BE49-F238E27FC236}">
                <a16:creationId xmlns:a16="http://schemas.microsoft.com/office/drawing/2014/main" id="{B3FF64F5-E4C4-7FF2-71E0-9D5180A94AE9}"/>
              </a:ext>
            </a:extLst>
          </p:cNvPr>
          <p:cNvSpPr txBox="1">
            <a:spLocks noChangeArrowheads="1"/>
          </p:cNvSpPr>
          <p:nvPr/>
        </p:nvSpPr>
        <p:spPr bwMode="auto">
          <a:xfrm>
            <a:off x="3775075" y="2252663"/>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2</a:t>
            </a:r>
          </a:p>
        </p:txBody>
      </p:sp>
      <p:sp>
        <p:nvSpPr>
          <p:cNvPr id="142361" name="Oval 27">
            <a:extLst>
              <a:ext uri="{FF2B5EF4-FFF2-40B4-BE49-F238E27FC236}">
                <a16:creationId xmlns:a16="http://schemas.microsoft.com/office/drawing/2014/main" id="{A1D4CFB2-9024-E8B6-8D50-B1C1292B3A02}"/>
              </a:ext>
            </a:extLst>
          </p:cNvPr>
          <p:cNvSpPr>
            <a:spLocks noChangeArrowheads="1"/>
          </p:cNvSpPr>
          <p:nvPr/>
        </p:nvSpPr>
        <p:spPr bwMode="auto">
          <a:xfrm>
            <a:off x="6061075" y="2360613"/>
            <a:ext cx="139700" cy="138112"/>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2362" name="Text Box 28">
            <a:extLst>
              <a:ext uri="{FF2B5EF4-FFF2-40B4-BE49-F238E27FC236}">
                <a16:creationId xmlns:a16="http://schemas.microsoft.com/office/drawing/2014/main" id="{72115354-6E23-1F91-D68D-84C094DE503A}"/>
              </a:ext>
            </a:extLst>
          </p:cNvPr>
          <p:cNvSpPr txBox="1">
            <a:spLocks noChangeArrowheads="1"/>
          </p:cNvSpPr>
          <p:nvPr/>
        </p:nvSpPr>
        <p:spPr bwMode="auto">
          <a:xfrm>
            <a:off x="5884863" y="5106988"/>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2</a:t>
            </a:r>
          </a:p>
        </p:txBody>
      </p:sp>
      <p:sp>
        <p:nvSpPr>
          <p:cNvPr id="142363" name="Line 29">
            <a:extLst>
              <a:ext uri="{FF2B5EF4-FFF2-40B4-BE49-F238E27FC236}">
                <a16:creationId xmlns:a16="http://schemas.microsoft.com/office/drawing/2014/main" id="{5C4E3C92-2EBC-513F-D716-20FBE72BF59A}"/>
              </a:ext>
            </a:extLst>
          </p:cNvPr>
          <p:cNvSpPr>
            <a:spLocks noChangeShapeType="1"/>
          </p:cNvSpPr>
          <p:nvPr/>
        </p:nvSpPr>
        <p:spPr bwMode="auto">
          <a:xfrm flipH="1">
            <a:off x="4286250" y="2436813"/>
            <a:ext cx="184943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2364" name="Line 30">
            <a:extLst>
              <a:ext uri="{FF2B5EF4-FFF2-40B4-BE49-F238E27FC236}">
                <a16:creationId xmlns:a16="http://schemas.microsoft.com/office/drawing/2014/main" id="{60874944-B451-2585-10F6-6BCD656D85DC}"/>
              </a:ext>
            </a:extLst>
          </p:cNvPr>
          <p:cNvSpPr>
            <a:spLocks noChangeShapeType="1"/>
          </p:cNvSpPr>
          <p:nvPr/>
        </p:nvSpPr>
        <p:spPr bwMode="auto">
          <a:xfrm>
            <a:off x="6130925" y="2436813"/>
            <a:ext cx="0" cy="264318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220191" name="Text Box 31">
            <a:extLst>
              <a:ext uri="{FF2B5EF4-FFF2-40B4-BE49-F238E27FC236}">
                <a16:creationId xmlns:a16="http://schemas.microsoft.com/office/drawing/2014/main" id="{85A48E23-1C29-D140-EBB7-F8A16F0BEC35}"/>
              </a:ext>
            </a:extLst>
          </p:cNvPr>
          <p:cNvSpPr txBox="1">
            <a:spLocks noChangeArrowheads="1"/>
          </p:cNvSpPr>
          <p:nvPr/>
        </p:nvSpPr>
        <p:spPr bwMode="auto">
          <a:xfrm>
            <a:off x="517525" y="1025525"/>
            <a:ext cx="2965450" cy="24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15000"/>
              </a:spcBef>
              <a:buClr>
                <a:srgbClr val="00B85C"/>
              </a:buClr>
              <a:buSzPct val="120000"/>
            </a:pPr>
            <a:r>
              <a:rPr lang="en-US" altLang="pt-BR" sz="2100" dirty="0" err="1">
                <a:latin typeface="Arial"/>
                <a:cs typeface="Arial"/>
              </a:rPr>
              <a:t>Perceba</a:t>
            </a:r>
            <a:r>
              <a:rPr lang="en-US" altLang="pt-BR" sz="2100" dirty="0">
                <a:latin typeface="Arial"/>
                <a:cs typeface="Arial"/>
              </a:rPr>
              <a:t>:  </a:t>
            </a:r>
            <a:br>
              <a:rPr lang="en-US" altLang="pt-BR" sz="2100" dirty="0">
                <a:latin typeface="Arial"/>
                <a:cs typeface="Arial"/>
              </a:rPr>
            </a:br>
            <a:r>
              <a:rPr lang="pt" sz="2100">
                <a:latin typeface="Arial"/>
                <a:cs typeface="Arial"/>
              </a:rPr>
              <a:t>Quando </a:t>
            </a:r>
            <a:r>
              <a:rPr lang="pt" sz="2100" b="1">
                <a:latin typeface="Arial"/>
                <a:cs typeface="Arial"/>
              </a:rPr>
              <a:t>P</a:t>
            </a:r>
            <a:r>
              <a:rPr lang="pt" sz="2100">
                <a:latin typeface="Arial"/>
                <a:cs typeface="Arial"/>
              </a:rPr>
              <a:t> aumenta, os produtores fornecem uma quantidade maior de híbridos, embora a curva </a:t>
            </a:r>
            <a:r>
              <a:rPr lang="pt" sz="2100" b="1">
                <a:latin typeface="Arial"/>
                <a:cs typeface="Arial"/>
              </a:rPr>
              <a:t>S</a:t>
            </a:r>
            <a:r>
              <a:rPr lang="pt" sz="2100">
                <a:latin typeface="Arial"/>
                <a:cs typeface="Arial"/>
              </a:rPr>
              <a:t> não tenha se deslocado. </a:t>
            </a:r>
            <a:endParaRPr lang="en-US" altLang="pt-BR" sz="2100">
              <a:cs typeface="Arial" panose="020B0604020202020204" pitchFamily="34" charset="0"/>
            </a:endParaRPr>
          </a:p>
        </p:txBody>
      </p:sp>
      <p:sp>
        <p:nvSpPr>
          <p:cNvPr id="220194" name="Text Box 34">
            <a:extLst>
              <a:ext uri="{FF2B5EF4-FFF2-40B4-BE49-F238E27FC236}">
                <a16:creationId xmlns:a16="http://schemas.microsoft.com/office/drawing/2014/main" id="{01F35C95-E3CB-D939-7840-3D4380A45A99}"/>
              </a:ext>
            </a:extLst>
          </p:cNvPr>
          <p:cNvSpPr txBox="1">
            <a:spLocks noChangeArrowheads="1"/>
          </p:cNvSpPr>
          <p:nvPr/>
        </p:nvSpPr>
        <p:spPr bwMode="auto">
          <a:xfrm>
            <a:off x="534988" y="4003675"/>
            <a:ext cx="2967037" cy="1778115"/>
          </a:xfrm>
          <a:prstGeom prst="rect">
            <a:avLst/>
          </a:prstGeom>
          <a:solidFill>
            <a:srgbClr val="FFFF99"/>
          </a:solidFill>
          <a:ln w="9525">
            <a:solidFill>
              <a:schemeClr val="tx1"/>
            </a:solidFill>
            <a:miter lim="800000"/>
            <a:headEnd/>
            <a:tailEnd/>
          </a:ln>
          <a:effectLst/>
        </p:spPr>
        <p:txBody>
          <a:bodyPr lIns="137160" tIns="91440" rIns="91440" bIns="91440" anchor="t">
            <a:spAutoFit/>
          </a:bodyPr>
          <a:lstStyle/>
          <a:p>
            <a:pPr algn="just">
              <a:lnSpc>
                <a:spcPct val="105000"/>
              </a:lnSpc>
              <a:spcBef>
                <a:spcPct val="15000"/>
              </a:spcBef>
              <a:defRPr/>
            </a:pPr>
            <a:r>
              <a:rPr lang="pt" sz="2000" b="1">
                <a:effectLst>
                  <a:outerShdw blurRad="38100" dist="38100" dir="2700000" algn="tl">
                    <a:srgbClr val="FFFFFF"/>
                  </a:outerShdw>
                </a:effectLst>
                <a:latin typeface="Arial"/>
                <a:cs typeface="Arial"/>
              </a:rPr>
              <a:t>Sempre tenha o cuidado de distinguir um deslocamento da curva do movimento ao longo da curva.</a:t>
            </a:r>
            <a:r>
              <a:rPr lang="en-US" sz="2000" b="1" i="1" dirty="0">
                <a:effectLst>
                  <a:outerShdw blurRad="38100" dist="38100" dir="2700000" algn="tl">
                    <a:srgbClr val="FFFFFF"/>
                  </a:outerShdw>
                </a:effectLst>
                <a:latin typeface="Arial"/>
                <a:cs typeface="Arial"/>
              </a:rPr>
              <a:t> </a:t>
            </a:r>
            <a:endParaRPr lang="pt-BR" sz="2000">
              <a:cs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91">
                                            <p:txEl>
                                              <p:pRg st="0" end="0"/>
                                            </p:txEl>
                                          </p:spTgt>
                                        </p:tgtEl>
                                        <p:attrNameLst>
                                          <p:attrName>style.visibility</p:attrName>
                                        </p:attrNameLst>
                                      </p:cBhvr>
                                      <p:to>
                                        <p:strVal val="visible"/>
                                      </p:to>
                                    </p:set>
                                    <p:animEffect transition="in" filter="wipe(left)">
                                      <p:cBhvr>
                                        <p:cTn id="7" dur="500"/>
                                        <p:tgtEl>
                                          <p:spTgt spid="2201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0194"/>
                                        </p:tgtEl>
                                        <p:attrNameLst>
                                          <p:attrName>style.visibility</p:attrName>
                                        </p:attrNameLst>
                                      </p:cBhvr>
                                      <p:to>
                                        <p:strVal val="visible"/>
                                      </p:to>
                                    </p:set>
                                    <p:animEffect transition="in" filter="dissolve">
                                      <p:cBhvr>
                                        <p:cTn id="12" dur="500"/>
                                        <p:tgtEl>
                                          <p:spTgt spid="22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1" grpId="0" build="p"/>
      <p:bldP spid="22019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99B92B9-2820-197C-AA4A-6F39A5A2F575}"/>
              </a:ext>
            </a:extLst>
          </p:cNvPr>
          <p:cNvSpPr>
            <a:spLocks noGrp="1" noChangeArrowheads="1"/>
          </p:cNvSpPr>
          <p:nvPr>
            <p:ph type="title" idx="4294967295"/>
          </p:nvPr>
        </p:nvSpPr>
        <p:spPr>
          <a:xfrm>
            <a:off x="0" y="130175"/>
            <a:ext cx="9144000" cy="649288"/>
          </a:xfrm>
        </p:spPr>
        <p:txBody>
          <a:bodyPr/>
          <a:lstStyle/>
          <a:p>
            <a:r>
              <a:rPr lang="en-US" altLang="pt-BR" sz="2500" dirty="0" err="1">
                <a:ea typeface="+mj-lt"/>
                <a:cs typeface="+mj-lt"/>
              </a:rPr>
              <a:t>Termos</a:t>
            </a:r>
            <a:r>
              <a:rPr lang="en-US" altLang="pt-BR" sz="2500" dirty="0">
                <a:ea typeface="+mj-lt"/>
                <a:cs typeface="+mj-lt"/>
              </a:rPr>
              <a:t> para </a:t>
            </a:r>
            <a:r>
              <a:rPr lang="en-US" altLang="pt-BR" sz="2500" dirty="0" err="1">
                <a:ea typeface="+mj-lt"/>
                <a:cs typeface="+mj-lt"/>
              </a:rPr>
              <a:t>deslocamento</a:t>
            </a:r>
            <a:r>
              <a:rPr lang="en-US" altLang="pt-BR" sz="2500" dirty="0">
                <a:ea typeface="+mj-lt"/>
                <a:cs typeface="+mj-lt"/>
              </a:rPr>
              <a:t> vs </a:t>
            </a:r>
            <a:r>
              <a:rPr lang="en-US" altLang="pt-BR" sz="2500" dirty="0" err="1">
                <a:ea typeface="+mj-lt"/>
                <a:cs typeface="+mj-lt"/>
              </a:rPr>
              <a:t>movimento</a:t>
            </a:r>
            <a:r>
              <a:rPr lang="en-US" altLang="pt-BR" sz="2500" dirty="0">
                <a:ea typeface="+mj-lt"/>
                <a:cs typeface="+mj-lt"/>
              </a:rPr>
              <a:t> </a:t>
            </a:r>
            <a:r>
              <a:rPr lang="en-US" altLang="pt-BR" sz="2500" dirty="0" err="1">
                <a:ea typeface="+mj-lt"/>
                <a:cs typeface="+mj-lt"/>
              </a:rPr>
              <a:t>ao</a:t>
            </a:r>
            <a:r>
              <a:rPr lang="en-US" altLang="pt-BR" sz="2500" dirty="0">
                <a:ea typeface="+mj-lt"/>
                <a:cs typeface="+mj-lt"/>
              </a:rPr>
              <a:t> </a:t>
            </a:r>
            <a:r>
              <a:rPr lang="en-US" altLang="pt-BR" sz="2500" dirty="0" err="1">
                <a:ea typeface="+mj-lt"/>
                <a:cs typeface="+mj-lt"/>
              </a:rPr>
              <a:t>longo</a:t>
            </a:r>
            <a:r>
              <a:rPr lang="en-US" altLang="pt-BR" sz="2500" dirty="0">
                <a:ea typeface="+mj-lt"/>
                <a:cs typeface="+mj-lt"/>
              </a:rPr>
              <a:t> da </a:t>
            </a:r>
            <a:r>
              <a:rPr lang="en-US" altLang="pt-BR" sz="2500" dirty="0" err="1">
                <a:ea typeface="+mj-lt"/>
                <a:cs typeface="+mj-lt"/>
              </a:rPr>
              <a:t>curva</a:t>
            </a:r>
            <a:endParaRPr lang="pt-BR" sz="2500" dirty="0" err="1"/>
          </a:p>
        </p:txBody>
      </p:sp>
      <p:sp>
        <p:nvSpPr>
          <p:cNvPr id="221187" name="Rectangle 3">
            <a:extLst>
              <a:ext uri="{FF2B5EF4-FFF2-40B4-BE49-F238E27FC236}">
                <a16:creationId xmlns:a16="http://schemas.microsoft.com/office/drawing/2014/main" id="{176DBB4C-0391-E54A-E2E3-54E91DA41EBA}"/>
              </a:ext>
            </a:extLst>
          </p:cNvPr>
          <p:cNvSpPr>
            <a:spLocks noGrp="1" noChangeArrowheads="1"/>
          </p:cNvSpPr>
          <p:nvPr>
            <p:ph type="body" idx="4294967295"/>
          </p:nvPr>
        </p:nvSpPr>
        <p:spPr>
          <a:xfrm>
            <a:off x="458788" y="757238"/>
            <a:ext cx="8189912" cy="5910262"/>
          </a:xfrm>
        </p:spPr>
        <p:txBody>
          <a:bodyPr/>
          <a:lstStyle/>
          <a:p>
            <a:pPr algn="just">
              <a:spcBef>
                <a:spcPct val="10000"/>
              </a:spcBef>
            </a:pPr>
            <a:r>
              <a:rPr lang="en-US" altLang="pt-BR" sz="2500" b="1" dirty="0" err="1">
                <a:solidFill>
                  <a:srgbClr val="CC0000"/>
                </a:solidFill>
              </a:rPr>
              <a:t>Mudança</a:t>
            </a:r>
            <a:r>
              <a:rPr lang="en-US" altLang="pt-BR" sz="2500" b="1" dirty="0">
                <a:solidFill>
                  <a:srgbClr val="CC0000"/>
                </a:solidFill>
              </a:rPr>
              <a:t> </a:t>
            </a:r>
            <a:r>
              <a:rPr lang="en-US" altLang="pt-BR" sz="2500" b="1" dirty="0" err="1">
                <a:solidFill>
                  <a:srgbClr val="CC0000"/>
                </a:solidFill>
              </a:rPr>
              <a:t>na</a:t>
            </a:r>
            <a:r>
              <a:rPr lang="en-US" altLang="pt-BR" sz="2500" b="1" dirty="0">
                <a:solidFill>
                  <a:srgbClr val="CC0000"/>
                </a:solidFill>
              </a:rPr>
              <a:t> </a:t>
            </a:r>
            <a:r>
              <a:rPr lang="en-US" altLang="pt-BR" sz="2500" b="1" dirty="0" err="1">
                <a:solidFill>
                  <a:srgbClr val="CC0000"/>
                </a:solidFill>
              </a:rPr>
              <a:t>oferta</a:t>
            </a:r>
            <a:r>
              <a:rPr lang="en-US" altLang="pt-BR" sz="2500" b="1" dirty="0">
                <a:solidFill>
                  <a:srgbClr val="CC0000"/>
                </a:solidFill>
              </a:rPr>
              <a:t>:</a:t>
            </a:r>
            <a:r>
              <a:rPr lang="en-US" altLang="pt-BR" sz="2500" dirty="0"/>
              <a:t>  </a:t>
            </a:r>
            <a:r>
              <a:rPr lang="pt" sz="2500">
                <a:ea typeface="+mn-lt"/>
                <a:cs typeface="+mn-lt"/>
              </a:rPr>
              <a:t>uma mudança na curva </a:t>
            </a:r>
            <a:r>
              <a:rPr lang="pt" sz="2500" b="1">
                <a:ea typeface="+mn-lt"/>
                <a:cs typeface="+mn-lt"/>
              </a:rPr>
              <a:t>S </a:t>
            </a:r>
            <a:r>
              <a:rPr lang="pt" sz="2500">
                <a:ea typeface="+mn-lt"/>
                <a:cs typeface="+mn-lt"/>
              </a:rPr>
              <a:t>ocorre quando um determinante não-preço da oferta muda (como tecnologia ou custos).</a:t>
            </a:r>
          </a:p>
          <a:p>
            <a:pPr algn="just">
              <a:spcBef>
                <a:spcPct val="35000"/>
              </a:spcBef>
            </a:pPr>
            <a:r>
              <a:rPr lang="en-US" altLang="pt-BR" sz="2500" b="1" dirty="0" err="1">
                <a:solidFill>
                  <a:srgbClr val="CC0000"/>
                </a:solidFill>
              </a:rPr>
              <a:t>Mudança</a:t>
            </a:r>
            <a:r>
              <a:rPr lang="en-US" altLang="pt-BR" sz="2500" b="1" dirty="0">
                <a:solidFill>
                  <a:srgbClr val="CC0000"/>
                </a:solidFill>
              </a:rPr>
              <a:t> </a:t>
            </a:r>
            <a:r>
              <a:rPr lang="en-US" altLang="pt-BR" sz="2500" b="1" dirty="0" err="1">
                <a:solidFill>
                  <a:srgbClr val="CC0000"/>
                </a:solidFill>
              </a:rPr>
              <a:t>na</a:t>
            </a:r>
            <a:r>
              <a:rPr lang="en-US" altLang="pt-BR" sz="2500" b="1" dirty="0">
                <a:solidFill>
                  <a:srgbClr val="CC0000"/>
                </a:solidFill>
              </a:rPr>
              <a:t> </a:t>
            </a:r>
            <a:r>
              <a:rPr lang="en-US" altLang="pt-BR" sz="2500" b="1" dirty="0" err="1">
                <a:solidFill>
                  <a:srgbClr val="CC0000"/>
                </a:solidFill>
              </a:rPr>
              <a:t>quantidade</a:t>
            </a:r>
            <a:r>
              <a:rPr lang="en-US" altLang="pt-BR" sz="2500" b="1" dirty="0">
                <a:solidFill>
                  <a:srgbClr val="CC0000"/>
                </a:solidFill>
              </a:rPr>
              <a:t> </a:t>
            </a:r>
            <a:r>
              <a:rPr lang="en-US" altLang="pt-BR" sz="2500" b="1" dirty="0" err="1">
                <a:solidFill>
                  <a:srgbClr val="CC0000"/>
                </a:solidFill>
              </a:rPr>
              <a:t>ofertada</a:t>
            </a:r>
            <a:r>
              <a:rPr lang="en-US" altLang="pt-BR" sz="2500" b="1" dirty="0">
                <a:solidFill>
                  <a:srgbClr val="CC0000"/>
                </a:solidFill>
              </a:rPr>
              <a:t>: </a:t>
            </a:r>
            <a:r>
              <a:rPr lang="pt" sz="2500">
                <a:ea typeface="+mn-lt"/>
                <a:cs typeface="+mn-lt"/>
              </a:rPr>
              <a:t>um movimento ao longo de uma curva </a:t>
            </a:r>
            <a:r>
              <a:rPr lang="pt" sz="2500" b="1">
                <a:ea typeface="+mn-lt"/>
                <a:cs typeface="+mn-lt"/>
              </a:rPr>
              <a:t>S</a:t>
            </a:r>
            <a:r>
              <a:rPr lang="pt" sz="2500">
                <a:ea typeface="+mn-lt"/>
                <a:cs typeface="+mn-lt"/>
              </a:rPr>
              <a:t> fixa ocorre quando </a:t>
            </a:r>
            <a:r>
              <a:rPr lang="pt" sz="2500" b="1">
                <a:ea typeface="+mn-lt"/>
                <a:cs typeface="+mn-lt"/>
              </a:rPr>
              <a:t>P</a:t>
            </a:r>
            <a:r>
              <a:rPr lang="pt" sz="2500">
                <a:ea typeface="+mn-lt"/>
                <a:cs typeface="+mn-lt"/>
              </a:rPr>
              <a:t> muda</a:t>
            </a:r>
            <a:r>
              <a:rPr lang="pt" sz="2500"/>
              <a:t>.</a:t>
            </a:r>
            <a:endParaRPr lang="en-US" altLang="pt-BR" sz="2500">
              <a:cs typeface="Arial"/>
            </a:endParaRPr>
          </a:p>
          <a:p>
            <a:pPr algn="just">
              <a:spcBef>
                <a:spcPct val="35000"/>
              </a:spcBef>
            </a:pPr>
            <a:r>
              <a:rPr lang="en-US" altLang="pt-BR" sz="2500" b="1" dirty="0" err="1">
                <a:solidFill>
                  <a:srgbClr val="CC0000"/>
                </a:solidFill>
              </a:rPr>
              <a:t>Mudança</a:t>
            </a:r>
            <a:r>
              <a:rPr lang="en-US" altLang="pt-BR" sz="2500" b="1" dirty="0">
                <a:solidFill>
                  <a:srgbClr val="CC0000"/>
                </a:solidFill>
              </a:rPr>
              <a:t> </a:t>
            </a:r>
            <a:r>
              <a:rPr lang="en-US" altLang="pt-BR" sz="2500" b="1" dirty="0" err="1">
                <a:solidFill>
                  <a:srgbClr val="CC0000"/>
                </a:solidFill>
              </a:rPr>
              <a:t>na</a:t>
            </a:r>
            <a:r>
              <a:rPr lang="en-US" altLang="pt-BR" sz="2500" b="1" dirty="0">
                <a:solidFill>
                  <a:srgbClr val="CC0000"/>
                </a:solidFill>
              </a:rPr>
              <a:t> </a:t>
            </a:r>
            <a:r>
              <a:rPr lang="en-US" altLang="pt-BR" sz="2500" b="1" dirty="0" err="1">
                <a:solidFill>
                  <a:srgbClr val="CC0000"/>
                </a:solidFill>
              </a:rPr>
              <a:t>demanda</a:t>
            </a:r>
            <a:r>
              <a:rPr lang="en-US" altLang="pt-BR" sz="2500" b="1" dirty="0">
                <a:solidFill>
                  <a:srgbClr val="CC0000"/>
                </a:solidFill>
              </a:rPr>
              <a:t>:</a:t>
            </a:r>
            <a:r>
              <a:rPr lang="en-US" altLang="pt-BR" sz="2500" dirty="0"/>
              <a:t>  </a:t>
            </a:r>
            <a:r>
              <a:rPr lang="pt" sz="2500">
                <a:ea typeface="+mn-lt"/>
                <a:cs typeface="+mn-lt"/>
              </a:rPr>
              <a:t>um deslocamento na curva </a:t>
            </a:r>
            <a:r>
              <a:rPr lang="pt" sz="2500" b="1">
                <a:ea typeface="+mn-lt"/>
                <a:cs typeface="+mn-lt"/>
              </a:rPr>
              <a:t>D</a:t>
            </a:r>
            <a:r>
              <a:rPr lang="pt" sz="2500">
                <a:ea typeface="+mn-lt"/>
                <a:cs typeface="+mn-lt"/>
              </a:rPr>
              <a:t> ocorre quando um determinante não-preço da demanda muda (como renda ou número de compradores).</a:t>
            </a:r>
          </a:p>
          <a:p>
            <a:pPr algn="just">
              <a:spcBef>
                <a:spcPct val="35000"/>
              </a:spcBef>
            </a:pPr>
            <a:r>
              <a:rPr lang="en-US" altLang="pt-BR" sz="2500" b="1" dirty="0" err="1">
                <a:solidFill>
                  <a:srgbClr val="CC0000"/>
                </a:solidFill>
              </a:rPr>
              <a:t>Mudança</a:t>
            </a:r>
            <a:r>
              <a:rPr lang="en-US" altLang="pt-BR" sz="2500" b="1" dirty="0">
                <a:solidFill>
                  <a:srgbClr val="CC0000"/>
                </a:solidFill>
              </a:rPr>
              <a:t> </a:t>
            </a:r>
            <a:r>
              <a:rPr lang="en-US" altLang="pt-BR" sz="2500" b="1" dirty="0" err="1">
                <a:solidFill>
                  <a:srgbClr val="CC0000"/>
                </a:solidFill>
              </a:rPr>
              <a:t>na</a:t>
            </a:r>
            <a:r>
              <a:rPr lang="en-US" altLang="pt-BR" sz="2500" b="1" dirty="0">
                <a:solidFill>
                  <a:srgbClr val="CC0000"/>
                </a:solidFill>
              </a:rPr>
              <a:t> </a:t>
            </a:r>
            <a:r>
              <a:rPr lang="en-US" altLang="pt-BR" sz="2500" b="1" dirty="0" err="1">
                <a:solidFill>
                  <a:srgbClr val="CC0000"/>
                </a:solidFill>
              </a:rPr>
              <a:t>quantidade</a:t>
            </a:r>
            <a:r>
              <a:rPr lang="en-US" altLang="pt-BR" sz="2500" b="1" dirty="0">
                <a:solidFill>
                  <a:srgbClr val="CC0000"/>
                </a:solidFill>
              </a:rPr>
              <a:t> </a:t>
            </a:r>
            <a:r>
              <a:rPr lang="en-US" altLang="pt-BR" sz="2500" b="1" dirty="0" err="1">
                <a:solidFill>
                  <a:srgbClr val="CC0000"/>
                </a:solidFill>
              </a:rPr>
              <a:t>demandada</a:t>
            </a:r>
            <a:r>
              <a:rPr lang="en-US" altLang="pt-BR" sz="2500" b="1" dirty="0">
                <a:solidFill>
                  <a:srgbClr val="CC0000"/>
                </a:solidFill>
              </a:rPr>
              <a:t>:</a:t>
            </a:r>
            <a:r>
              <a:rPr lang="en-US" altLang="pt-BR" sz="2500" dirty="0"/>
              <a:t> </a:t>
            </a:r>
            <a:r>
              <a:rPr lang="pt" sz="2500">
                <a:ea typeface="+mn-lt"/>
                <a:cs typeface="+mn-lt"/>
              </a:rPr>
              <a:t>um movimento ao longo de uma curva </a:t>
            </a:r>
            <a:r>
              <a:rPr lang="pt" sz="2500" b="1">
                <a:ea typeface="+mn-lt"/>
                <a:cs typeface="+mn-lt"/>
              </a:rPr>
              <a:t>D</a:t>
            </a:r>
            <a:r>
              <a:rPr lang="pt" sz="2500">
                <a:ea typeface="+mn-lt"/>
                <a:cs typeface="+mn-lt"/>
              </a:rPr>
              <a:t> fixa ocorre quando </a:t>
            </a:r>
            <a:r>
              <a:rPr lang="pt" sz="2500" b="1">
                <a:ea typeface="+mn-lt"/>
                <a:cs typeface="+mn-lt"/>
              </a:rPr>
              <a:t>P</a:t>
            </a:r>
            <a:r>
              <a:rPr lang="pt" sz="2500">
                <a:ea typeface="+mn-lt"/>
                <a:cs typeface="+mn-lt"/>
              </a:rPr>
              <a:t> muda.</a:t>
            </a:r>
            <a:endParaRPr lang="en-US" altLang="pt-BR" sz="2500" dirty="0">
              <a:cs typeface="Arial"/>
            </a:endParaRPr>
          </a:p>
        </p:txBody>
      </p:sp>
      <p:sp>
        <p:nvSpPr>
          <p:cNvPr id="144388" name="Rectangle 4">
            <a:extLst>
              <a:ext uri="{FF2B5EF4-FFF2-40B4-BE49-F238E27FC236}">
                <a16:creationId xmlns:a16="http://schemas.microsoft.com/office/drawing/2014/main" id="{AAB36C7B-0B01-2349-864A-A6F1D7079920}"/>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F067E3F-5712-4D98-A027-77ACBA2D1A92}" type="slidenum">
              <a:rPr lang="en-US" altLang="pt-BR" sz="1700" dirty="0">
                <a:solidFill>
                  <a:srgbClr val="777777"/>
                </a:solidFill>
                <a:latin typeface="Tahoma" panose="020B0604030504040204" pitchFamily="34" charset="0"/>
              </a:rPr>
              <a:pPr algn="r"/>
              <a:t>50</a:t>
            </a:fld>
            <a:endParaRPr lang="en-US" altLang="pt-BR" sz="1700">
              <a:solidFill>
                <a:srgbClr val="777777"/>
              </a:solidFill>
              <a:latin typeface="Tahoma" panose="020B060403050404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wipe(left)">
                                      <p:cBhvr>
                                        <p:cTn id="12" dur="500"/>
                                        <p:tgtEl>
                                          <p:spTgt spid="221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187">
                                            <p:txEl>
                                              <p:pRg st="2" end="2"/>
                                            </p:txEl>
                                          </p:spTgt>
                                        </p:tgtEl>
                                        <p:attrNameLst>
                                          <p:attrName>style.visibility</p:attrName>
                                        </p:attrNameLst>
                                      </p:cBhvr>
                                      <p:to>
                                        <p:strVal val="visible"/>
                                      </p:to>
                                    </p:set>
                                    <p:animEffect transition="in" filter="wipe(left)">
                                      <p:cBhvr>
                                        <p:cTn id="17" dur="500"/>
                                        <p:tgtEl>
                                          <p:spTgt spid="221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1187">
                                            <p:txEl>
                                              <p:pRg st="3" end="3"/>
                                            </p:txEl>
                                          </p:spTgt>
                                        </p:tgtEl>
                                        <p:attrNameLst>
                                          <p:attrName>style.visibility</p:attrName>
                                        </p:attrNameLst>
                                      </p:cBhvr>
                                      <p:to>
                                        <p:strVal val="visible"/>
                                      </p:to>
                                    </p:set>
                                    <p:animEffect transition="in" filter="wipe(left)">
                                      <p:cBhvr>
                                        <p:cTn id="22" dur="500"/>
                                        <p:tgtEl>
                                          <p:spTgt spid="221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5"/>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Espaço Reservado para Rodapé 1">
            <a:extLst>
              <a:ext uri="{FF2B5EF4-FFF2-40B4-BE49-F238E27FC236}">
                <a16:creationId xmlns:a16="http://schemas.microsoft.com/office/drawing/2014/main" id="{2DB97BFA-75CF-CA62-C5D3-3434F3E38494}"/>
              </a:ext>
            </a:extLst>
          </p:cNvPr>
          <p:cNvSpPr>
            <a:spLocks noGrp="1"/>
          </p:cNvSpPr>
          <p:nvPr>
            <p:ph type="ftr" sz="quarter" idx="10"/>
          </p:nvPr>
        </p:nvSpPr>
        <p:spPr/>
        <p:txBody>
          <a:bodyPr/>
          <a:lstStyle/>
          <a:p>
            <a:r>
              <a:rPr lang="en-US" dirty="0">
                <a:latin typeface="Arial"/>
                <a:cs typeface="Arial"/>
              </a:rPr>
              <a:t>AS FORÇAS DE MERCADO DA OFERTA E DA DEMANDA</a:t>
            </a:r>
            <a:endParaRPr lang="pt-BR" i="0" dirty="0">
              <a:latin typeface="Arial"/>
              <a:cs typeface="Arial"/>
            </a:endParaRPr>
          </a:p>
        </p:txBody>
      </p:sp>
      <p:sp>
        <p:nvSpPr>
          <p:cNvPr id="38" name="Espaço Reservado para Número de Slide 2">
            <a:extLst>
              <a:ext uri="{FF2B5EF4-FFF2-40B4-BE49-F238E27FC236}">
                <a16:creationId xmlns:a16="http://schemas.microsoft.com/office/drawing/2014/main" id="{356D5068-C338-549B-D20A-C33B70C0034C}"/>
              </a:ext>
            </a:extLst>
          </p:cNvPr>
          <p:cNvSpPr>
            <a:spLocks noGrp="1"/>
          </p:cNvSpPr>
          <p:nvPr>
            <p:ph type="sldNum" sz="quarter" idx="11"/>
          </p:nvPr>
        </p:nvSpPr>
        <p:spPr/>
        <p:txBody>
          <a:bodyPr/>
          <a:lstStyle/>
          <a:p>
            <a:fld id="{86DDA997-17C4-4A5C-A368-6F556D626623}" type="slidenum">
              <a:rPr lang="en-US" altLang="pt-BR" dirty="0"/>
              <a:pPr/>
              <a:t>51</a:t>
            </a:fld>
            <a:endParaRPr lang="en-US" altLang="pt-BR"/>
          </a:p>
        </p:txBody>
      </p:sp>
      <p:sp>
        <p:nvSpPr>
          <p:cNvPr id="210988" name="Text Box 44">
            <a:extLst>
              <a:ext uri="{FF2B5EF4-FFF2-40B4-BE49-F238E27FC236}">
                <a16:creationId xmlns:a16="http://schemas.microsoft.com/office/drawing/2014/main" id="{2BF3B9AA-5E81-4876-F5A7-6198FAB2B9B2}"/>
              </a:ext>
            </a:extLst>
          </p:cNvPr>
          <p:cNvSpPr txBox="1">
            <a:spLocks noChangeArrowheads="1"/>
          </p:cNvSpPr>
          <p:nvPr/>
        </p:nvSpPr>
        <p:spPr bwMode="auto">
          <a:xfrm>
            <a:off x="438150" y="1521801"/>
            <a:ext cx="3289300" cy="203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15000"/>
              </a:spcBef>
              <a:buClr>
                <a:srgbClr val="00B85C"/>
              </a:buClr>
              <a:buSzPct val="120000"/>
              <a:buFont typeface="Wingdings" panose="05000000000000000000" pitchFamily="2" charset="2"/>
            </a:pPr>
            <a:r>
              <a:rPr lang="en-US" altLang="pt-BR" sz="1700" b="1" dirty="0">
                <a:latin typeface="Arial"/>
                <a:cs typeface="Arial"/>
              </a:rPr>
              <a:t>PASSO 1:  </a:t>
            </a:r>
            <a:endParaRPr lang="pt-BR" sz="1700">
              <a:cs typeface="Arial"/>
            </a:endParaRPr>
          </a:p>
          <a:p>
            <a:pPr algn="just">
              <a:lnSpc>
                <a:spcPct val="105000"/>
              </a:lnSpc>
              <a:spcBef>
                <a:spcPct val="15000"/>
              </a:spcBef>
              <a:buClr>
                <a:srgbClr val="00B85C"/>
              </a:buClr>
              <a:buSzPct val="120000"/>
            </a:pPr>
            <a:r>
              <a:rPr lang="en-US" altLang="pt-BR" sz="1700" dirty="0" err="1">
                <a:latin typeface="Arial"/>
                <a:cs typeface="Arial"/>
              </a:rPr>
              <a:t>curva</a:t>
            </a:r>
            <a:r>
              <a:rPr lang="en-US" altLang="pt-BR" sz="1700" dirty="0">
                <a:latin typeface="Arial"/>
                <a:cs typeface="Arial"/>
              </a:rPr>
              <a:t> </a:t>
            </a:r>
            <a:r>
              <a:rPr lang="en-US" altLang="pt-BR" sz="1700" b="1" dirty="0">
                <a:latin typeface="Arial"/>
                <a:cs typeface="Arial"/>
              </a:rPr>
              <a:t>S</a:t>
            </a:r>
            <a:r>
              <a:rPr lang="en-US" altLang="pt-BR" sz="1700" dirty="0">
                <a:latin typeface="Arial"/>
                <a:cs typeface="Arial"/>
              </a:rPr>
              <a:t> se </a:t>
            </a:r>
            <a:r>
              <a:rPr lang="en-US" altLang="pt-BR" sz="1700" dirty="0" err="1">
                <a:latin typeface="Arial"/>
                <a:cs typeface="Arial"/>
              </a:rPr>
              <a:t>desloca</a:t>
            </a:r>
            <a:r>
              <a:rPr lang="en-US" altLang="pt-BR" sz="1700" dirty="0">
                <a:latin typeface="Arial"/>
                <a:cs typeface="Arial"/>
              </a:rPr>
              <a:t> </a:t>
            </a:r>
            <a:r>
              <a:rPr lang="pt" sz="1700">
                <a:latin typeface="Arial"/>
                <a:cs typeface="Arial"/>
              </a:rPr>
              <a:t>porque o evento afeta o custo de produção. A curva D não se desloca, porque a tecnologia de produção não é um dos fatores que afetam a demanda.</a:t>
            </a:r>
            <a:endParaRPr lang="pt" sz="1700">
              <a:cs typeface="Arial" panose="020B0604020202020204" pitchFamily="34" charset="0"/>
            </a:endParaRPr>
          </a:p>
        </p:txBody>
      </p:sp>
      <p:sp>
        <p:nvSpPr>
          <p:cNvPr id="210989" name="Text Box 45">
            <a:extLst>
              <a:ext uri="{FF2B5EF4-FFF2-40B4-BE49-F238E27FC236}">
                <a16:creationId xmlns:a16="http://schemas.microsoft.com/office/drawing/2014/main" id="{69A36624-C3FF-70D3-1D7A-8B8D27ADAA1A}"/>
              </a:ext>
            </a:extLst>
          </p:cNvPr>
          <p:cNvSpPr txBox="1">
            <a:spLocks noChangeArrowheads="1"/>
          </p:cNvSpPr>
          <p:nvPr/>
        </p:nvSpPr>
        <p:spPr bwMode="auto">
          <a:xfrm>
            <a:off x="436907" y="3648954"/>
            <a:ext cx="3200400" cy="165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13716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15000"/>
              </a:spcBef>
              <a:buClr>
                <a:srgbClr val="00B85C"/>
              </a:buClr>
              <a:buSzPct val="120000"/>
            </a:pPr>
            <a:r>
              <a:rPr lang="en-US" altLang="pt-BR" sz="1700" b="1" dirty="0">
                <a:latin typeface="Arial"/>
                <a:cs typeface="Arial"/>
              </a:rPr>
              <a:t>PASSO 2:  </a:t>
            </a:r>
            <a:endParaRPr lang="en-US" altLang="pt-BR" sz="1700" b="1" dirty="0">
              <a:cs typeface="Arial" panose="020B0604020202020204" pitchFamily="34" charset="0"/>
            </a:endParaRPr>
          </a:p>
          <a:p>
            <a:pPr algn="just">
              <a:lnSpc>
                <a:spcPct val="105000"/>
              </a:lnSpc>
              <a:spcBef>
                <a:spcPct val="20000"/>
              </a:spcBef>
            </a:pPr>
            <a:r>
              <a:rPr lang="pt" sz="1700" b="1">
                <a:latin typeface="Arial"/>
                <a:cs typeface="Arial"/>
              </a:rPr>
              <a:t>S</a:t>
            </a:r>
            <a:r>
              <a:rPr lang="pt" sz="1700">
                <a:latin typeface="Arial"/>
                <a:cs typeface="Arial"/>
              </a:rPr>
              <a:t> muda para a direita porque o evento reduz o custo, torna a produção mais lucrativa a qualquer preço.</a:t>
            </a:r>
          </a:p>
        </p:txBody>
      </p:sp>
      <p:sp>
        <p:nvSpPr>
          <p:cNvPr id="146438" name="Rectangle 2">
            <a:extLst>
              <a:ext uri="{FF2B5EF4-FFF2-40B4-BE49-F238E27FC236}">
                <a16:creationId xmlns:a16="http://schemas.microsoft.com/office/drawing/2014/main" id="{8B7BC5B2-F0F2-9F35-0C2B-EAA30A47C878}"/>
              </a:ext>
            </a:extLst>
          </p:cNvPr>
          <p:cNvSpPr>
            <a:spLocks noGrp="1" noChangeArrowheads="1"/>
          </p:cNvSpPr>
          <p:nvPr>
            <p:ph type="title" idx="4294967295"/>
          </p:nvPr>
        </p:nvSpPr>
        <p:spPr>
          <a:xfrm>
            <a:off x="346075" y="163513"/>
            <a:ext cx="8351838" cy="1139825"/>
          </a:xfrm>
        </p:spPr>
        <p:txBody>
          <a:bodyPr/>
          <a:lstStyle/>
          <a:p>
            <a:pPr marL="2341245" indent="-2341245" algn="l"/>
            <a:r>
              <a:rPr lang="en-US" altLang="pt-BR" sz="3100" dirty="0"/>
              <a:t>EXAMPLE 2:  </a:t>
            </a:r>
            <a:r>
              <a:rPr lang="en-US" altLang="pt-BR" sz="3100" dirty="0" err="1"/>
              <a:t>mudança</a:t>
            </a:r>
            <a:r>
              <a:rPr lang="en-US" altLang="pt-BR" sz="3100" dirty="0"/>
              <a:t> </a:t>
            </a:r>
            <a:r>
              <a:rPr lang="en-US" altLang="pt-BR" sz="3100" dirty="0" err="1"/>
              <a:t>na</a:t>
            </a:r>
            <a:r>
              <a:rPr lang="en-US" altLang="pt-BR" sz="3100" dirty="0"/>
              <a:t> </a:t>
            </a:r>
            <a:r>
              <a:rPr lang="en-US" altLang="pt-BR" sz="3100" dirty="0" err="1"/>
              <a:t>oferta</a:t>
            </a:r>
            <a:br>
              <a:rPr lang="en-US" altLang="pt-BR" sz="3400" dirty="0"/>
            </a:br>
            <a:endParaRPr lang="en-US" altLang="pt-BR" sz="3400"/>
          </a:p>
        </p:txBody>
      </p:sp>
      <p:grpSp>
        <p:nvGrpSpPr>
          <p:cNvPr id="146439" name="Group 4">
            <a:extLst>
              <a:ext uri="{FF2B5EF4-FFF2-40B4-BE49-F238E27FC236}">
                <a16:creationId xmlns:a16="http://schemas.microsoft.com/office/drawing/2014/main" id="{FA1E4A4B-EB73-99F6-8C70-682BF09360CD}"/>
              </a:ext>
            </a:extLst>
          </p:cNvPr>
          <p:cNvGrpSpPr>
            <a:grpSpLocks/>
          </p:cNvGrpSpPr>
          <p:nvPr/>
        </p:nvGrpSpPr>
        <p:grpSpPr bwMode="auto">
          <a:xfrm>
            <a:off x="4094163" y="1179513"/>
            <a:ext cx="4422775" cy="4106862"/>
            <a:chOff x="2579" y="785"/>
            <a:chExt cx="2786" cy="2420"/>
          </a:xfrm>
        </p:grpSpPr>
        <p:grpSp>
          <p:nvGrpSpPr>
            <p:cNvPr id="146440" name="Group 5">
              <a:extLst>
                <a:ext uri="{FF2B5EF4-FFF2-40B4-BE49-F238E27FC236}">
                  <a16:creationId xmlns:a16="http://schemas.microsoft.com/office/drawing/2014/main" id="{93E2DDEE-58E0-AA05-9B3D-64BBDCF9D27A}"/>
                </a:ext>
              </a:extLst>
            </p:cNvPr>
            <p:cNvGrpSpPr>
              <a:grpSpLocks/>
            </p:cNvGrpSpPr>
            <p:nvPr/>
          </p:nvGrpSpPr>
          <p:grpSpPr bwMode="auto">
            <a:xfrm>
              <a:off x="2697" y="1037"/>
              <a:ext cx="2409" cy="2049"/>
              <a:chOff x="1098" y="1361"/>
              <a:chExt cx="2116" cy="2027"/>
            </a:xfrm>
          </p:grpSpPr>
          <p:sp>
            <p:nvSpPr>
              <p:cNvPr id="146441" name="Line 6">
                <a:extLst>
                  <a:ext uri="{FF2B5EF4-FFF2-40B4-BE49-F238E27FC236}">
                    <a16:creationId xmlns:a16="http://schemas.microsoft.com/office/drawing/2014/main" id="{2A59E55C-128F-3C11-4652-C852C9D4958B}"/>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6442" name="Line 7">
                <a:extLst>
                  <a:ext uri="{FF2B5EF4-FFF2-40B4-BE49-F238E27FC236}">
                    <a16:creationId xmlns:a16="http://schemas.microsoft.com/office/drawing/2014/main" id="{B05E590C-12D7-5A5D-6527-CC734F442F17}"/>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46443" name="Text Box 8">
              <a:extLst>
                <a:ext uri="{FF2B5EF4-FFF2-40B4-BE49-F238E27FC236}">
                  <a16:creationId xmlns:a16="http://schemas.microsoft.com/office/drawing/2014/main" id="{10697037-AA1F-F7F1-FB60-70DF65012A66}"/>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46444" name="Text Box 9">
              <a:extLst>
                <a:ext uri="{FF2B5EF4-FFF2-40B4-BE49-F238E27FC236}">
                  <a16:creationId xmlns:a16="http://schemas.microsoft.com/office/drawing/2014/main" id="{A83ABE22-D9C3-9CFC-83E0-5C84D60C98F9}"/>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146445" name="Group 10">
            <a:extLst>
              <a:ext uri="{FF2B5EF4-FFF2-40B4-BE49-F238E27FC236}">
                <a16:creationId xmlns:a16="http://schemas.microsoft.com/office/drawing/2014/main" id="{1663E370-6A69-BB9C-2F35-F062EBF7C77A}"/>
              </a:ext>
            </a:extLst>
          </p:cNvPr>
          <p:cNvGrpSpPr>
            <a:grpSpLocks/>
          </p:cNvGrpSpPr>
          <p:nvPr/>
        </p:nvGrpSpPr>
        <p:grpSpPr bwMode="auto">
          <a:xfrm>
            <a:off x="4524375" y="1957388"/>
            <a:ext cx="2486025" cy="2901950"/>
            <a:chOff x="2850" y="1233"/>
            <a:chExt cx="1566" cy="1828"/>
          </a:xfrm>
        </p:grpSpPr>
        <p:sp>
          <p:nvSpPr>
            <p:cNvPr id="146446" name="Line 11">
              <a:extLst>
                <a:ext uri="{FF2B5EF4-FFF2-40B4-BE49-F238E27FC236}">
                  <a16:creationId xmlns:a16="http://schemas.microsoft.com/office/drawing/2014/main" id="{E1FEE3C2-5FAC-3BA8-15A7-E373EB51CEB2}"/>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6447" name="Text Box 12">
              <a:extLst>
                <a:ext uri="{FF2B5EF4-FFF2-40B4-BE49-F238E27FC236}">
                  <a16:creationId xmlns:a16="http://schemas.microsoft.com/office/drawing/2014/main" id="{45597CD0-D1FD-6470-AA6F-1F1A9CBAAC47}"/>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146448" name="Group 13">
            <a:extLst>
              <a:ext uri="{FF2B5EF4-FFF2-40B4-BE49-F238E27FC236}">
                <a16:creationId xmlns:a16="http://schemas.microsoft.com/office/drawing/2014/main" id="{9E7BE9A5-ECF5-1BB2-C580-F1D8A7A42D73}"/>
              </a:ext>
            </a:extLst>
          </p:cNvPr>
          <p:cNvGrpSpPr>
            <a:grpSpLocks/>
          </p:cNvGrpSpPr>
          <p:nvPr/>
        </p:nvGrpSpPr>
        <p:grpSpPr bwMode="auto">
          <a:xfrm>
            <a:off x="4868863" y="1625600"/>
            <a:ext cx="1933575" cy="2901950"/>
            <a:chOff x="3067" y="1024"/>
            <a:chExt cx="1218" cy="1828"/>
          </a:xfrm>
        </p:grpSpPr>
        <p:sp>
          <p:nvSpPr>
            <p:cNvPr id="146449" name="Line 14">
              <a:extLst>
                <a:ext uri="{FF2B5EF4-FFF2-40B4-BE49-F238E27FC236}">
                  <a16:creationId xmlns:a16="http://schemas.microsoft.com/office/drawing/2014/main" id="{316732F8-60BB-95AB-0AF3-17D6A3CA1C51}"/>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6450" name="Text Box 15">
              <a:extLst>
                <a:ext uri="{FF2B5EF4-FFF2-40B4-BE49-F238E27FC236}">
                  <a16:creationId xmlns:a16="http://schemas.microsoft.com/office/drawing/2014/main" id="{9E258826-E27C-A5CE-9DE4-DF929BFB6DB7}"/>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146451" name="Group 16">
            <a:extLst>
              <a:ext uri="{FF2B5EF4-FFF2-40B4-BE49-F238E27FC236}">
                <a16:creationId xmlns:a16="http://schemas.microsoft.com/office/drawing/2014/main" id="{EF956CD4-0FCB-DD47-F113-B665B2D764BB}"/>
              </a:ext>
            </a:extLst>
          </p:cNvPr>
          <p:cNvGrpSpPr>
            <a:grpSpLocks/>
          </p:cNvGrpSpPr>
          <p:nvPr/>
        </p:nvGrpSpPr>
        <p:grpSpPr bwMode="auto">
          <a:xfrm>
            <a:off x="3783013" y="3136900"/>
            <a:ext cx="2060575" cy="2327275"/>
            <a:chOff x="2383" y="1976"/>
            <a:chExt cx="1298" cy="1466"/>
          </a:xfrm>
        </p:grpSpPr>
        <p:sp>
          <p:nvSpPr>
            <p:cNvPr id="146452" name="Text Box 17">
              <a:extLst>
                <a:ext uri="{FF2B5EF4-FFF2-40B4-BE49-F238E27FC236}">
                  <a16:creationId xmlns:a16="http://schemas.microsoft.com/office/drawing/2014/main" id="{55474AE8-95AA-6FA9-EE5A-C08492914719}"/>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46453" name="Oval 18">
              <a:extLst>
                <a:ext uri="{FF2B5EF4-FFF2-40B4-BE49-F238E27FC236}">
                  <a16:creationId xmlns:a16="http://schemas.microsoft.com/office/drawing/2014/main" id="{A65D12CF-BB23-56C7-960F-01F1727DBAED}"/>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6454" name="Line 19">
              <a:extLst>
                <a:ext uri="{FF2B5EF4-FFF2-40B4-BE49-F238E27FC236}">
                  <a16:creationId xmlns:a16="http://schemas.microsoft.com/office/drawing/2014/main" id="{86947107-CB3B-E28D-FA53-932FDF8D9612}"/>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6455" name="Line 20">
              <a:extLst>
                <a:ext uri="{FF2B5EF4-FFF2-40B4-BE49-F238E27FC236}">
                  <a16:creationId xmlns:a16="http://schemas.microsoft.com/office/drawing/2014/main" id="{52E443E0-C3E7-E425-29C3-9E073C3EF7EA}"/>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6456" name="Text Box 21">
              <a:extLst>
                <a:ext uri="{FF2B5EF4-FFF2-40B4-BE49-F238E27FC236}">
                  <a16:creationId xmlns:a16="http://schemas.microsoft.com/office/drawing/2014/main" id="{82475AA2-BF7C-58D4-94AA-BF217A2D4497}"/>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7" name="Group 28">
            <a:extLst>
              <a:ext uri="{FF2B5EF4-FFF2-40B4-BE49-F238E27FC236}">
                <a16:creationId xmlns:a16="http://schemas.microsoft.com/office/drawing/2014/main" id="{77CC6FE9-3AA6-3713-F681-BBFBD74213FE}"/>
              </a:ext>
            </a:extLst>
          </p:cNvPr>
          <p:cNvGrpSpPr>
            <a:grpSpLocks/>
          </p:cNvGrpSpPr>
          <p:nvPr/>
        </p:nvGrpSpPr>
        <p:grpSpPr bwMode="auto">
          <a:xfrm>
            <a:off x="5588000" y="1633538"/>
            <a:ext cx="1933575" cy="2901950"/>
            <a:chOff x="3520" y="1029"/>
            <a:chExt cx="1218" cy="1828"/>
          </a:xfrm>
        </p:grpSpPr>
        <p:sp>
          <p:nvSpPr>
            <p:cNvPr id="146458" name="Line 29">
              <a:extLst>
                <a:ext uri="{FF2B5EF4-FFF2-40B4-BE49-F238E27FC236}">
                  <a16:creationId xmlns:a16="http://schemas.microsoft.com/office/drawing/2014/main" id="{69A60D7A-EA77-C293-8E0B-709EE3025F8C}"/>
                </a:ext>
              </a:extLst>
            </p:cNvPr>
            <p:cNvSpPr>
              <a:spLocks noChangeShapeType="1"/>
            </p:cNvSpPr>
            <p:nvPr/>
          </p:nvSpPr>
          <p:spPr bwMode="auto">
            <a:xfrm flipV="1">
              <a:off x="3520" y="1283"/>
              <a:ext cx="949" cy="15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6459" name="Text Box 30">
              <a:extLst>
                <a:ext uri="{FF2B5EF4-FFF2-40B4-BE49-F238E27FC236}">
                  <a16:creationId xmlns:a16="http://schemas.microsoft.com/office/drawing/2014/main" id="{4B75E9E2-06A2-C70E-ED1C-3FA619C6EB81}"/>
                </a:ext>
              </a:extLst>
            </p:cNvPr>
            <p:cNvSpPr txBox="1">
              <a:spLocks noChangeArrowheads="1"/>
            </p:cNvSpPr>
            <p:nvPr/>
          </p:nvSpPr>
          <p:spPr bwMode="auto">
            <a:xfrm>
              <a:off x="4373" y="1029"/>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2</a:t>
              </a:r>
            </a:p>
          </p:txBody>
        </p:sp>
      </p:grpSp>
      <p:sp>
        <p:nvSpPr>
          <p:cNvPr id="210979" name="Line 35">
            <a:extLst>
              <a:ext uri="{FF2B5EF4-FFF2-40B4-BE49-F238E27FC236}">
                <a16:creationId xmlns:a16="http://schemas.microsoft.com/office/drawing/2014/main" id="{8431FF5C-FDCD-021E-DB02-084A771E83A9}"/>
              </a:ext>
            </a:extLst>
          </p:cNvPr>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8" name="Group 49">
            <a:extLst>
              <a:ext uri="{FF2B5EF4-FFF2-40B4-BE49-F238E27FC236}">
                <a16:creationId xmlns:a16="http://schemas.microsoft.com/office/drawing/2014/main" id="{55A7DB41-E8A3-2266-B115-001242093723}"/>
              </a:ext>
            </a:extLst>
          </p:cNvPr>
          <p:cNvGrpSpPr>
            <a:grpSpLocks/>
          </p:cNvGrpSpPr>
          <p:nvPr/>
        </p:nvGrpSpPr>
        <p:grpSpPr bwMode="auto">
          <a:xfrm>
            <a:off x="3775075" y="3648075"/>
            <a:ext cx="2484438" cy="1824038"/>
            <a:chOff x="2378" y="2298"/>
            <a:chExt cx="1565" cy="1149"/>
          </a:xfrm>
        </p:grpSpPr>
        <p:sp>
          <p:nvSpPr>
            <p:cNvPr id="146462" name="Line 36">
              <a:extLst>
                <a:ext uri="{FF2B5EF4-FFF2-40B4-BE49-F238E27FC236}">
                  <a16:creationId xmlns:a16="http://schemas.microsoft.com/office/drawing/2014/main" id="{CBC80BD1-C1A4-627F-37F7-95BD8DC75448}"/>
                </a:ext>
              </a:extLst>
            </p:cNvPr>
            <p:cNvSpPr>
              <a:spLocks noChangeShapeType="1"/>
            </p:cNvSpPr>
            <p:nvPr/>
          </p:nvSpPr>
          <p:spPr bwMode="auto">
            <a:xfrm flipH="1">
              <a:off x="2697" y="2417"/>
              <a:ext cx="108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6463" name="Line 37">
              <a:extLst>
                <a:ext uri="{FF2B5EF4-FFF2-40B4-BE49-F238E27FC236}">
                  <a16:creationId xmlns:a16="http://schemas.microsoft.com/office/drawing/2014/main" id="{FDCE760E-A9C2-3F4B-F794-3758388CF90B}"/>
                </a:ext>
              </a:extLst>
            </p:cNvPr>
            <p:cNvSpPr>
              <a:spLocks noChangeShapeType="1"/>
            </p:cNvSpPr>
            <p:nvPr/>
          </p:nvSpPr>
          <p:spPr bwMode="auto">
            <a:xfrm>
              <a:off x="3789" y="2417"/>
              <a:ext cx="0" cy="78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6464" name="Text Box 38">
              <a:extLst>
                <a:ext uri="{FF2B5EF4-FFF2-40B4-BE49-F238E27FC236}">
                  <a16:creationId xmlns:a16="http://schemas.microsoft.com/office/drawing/2014/main" id="{ED039978-0E5F-6769-AC4A-F39A44B3DF2E}"/>
                </a:ext>
              </a:extLst>
            </p:cNvPr>
            <p:cNvSpPr txBox="1">
              <a:spLocks noChangeArrowheads="1"/>
            </p:cNvSpPr>
            <p:nvPr/>
          </p:nvSpPr>
          <p:spPr bwMode="auto">
            <a:xfrm>
              <a:off x="2378" y="229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2</a:t>
              </a:r>
            </a:p>
          </p:txBody>
        </p:sp>
        <p:sp>
          <p:nvSpPr>
            <p:cNvPr id="146465" name="Oval 39">
              <a:extLst>
                <a:ext uri="{FF2B5EF4-FFF2-40B4-BE49-F238E27FC236}">
                  <a16:creationId xmlns:a16="http://schemas.microsoft.com/office/drawing/2014/main" id="{89D68DC8-4CAB-315A-031C-4F7D614206A0}"/>
                </a:ext>
              </a:extLst>
            </p:cNvPr>
            <p:cNvSpPr>
              <a:spLocks noChangeArrowheads="1"/>
            </p:cNvSpPr>
            <p:nvPr/>
          </p:nvSpPr>
          <p:spPr bwMode="auto">
            <a:xfrm>
              <a:off x="3742" y="237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6466" name="Text Box 40">
              <a:extLst>
                <a:ext uri="{FF2B5EF4-FFF2-40B4-BE49-F238E27FC236}">
                  <a16:creationId xmlns:a16="http://schemas.microsoft.com/office/drawing/2014/main" id="{FD3ACB5E-D778-85BF-F3F5-4BF4A07DCFAE}"/>
                </a:ext>
              </a:extLst>
            </p:cNvPr>
            <p:cNvSpPr txBox="1">
              <a:spLocks noChangeArrowheads="1"/>
            </p:cNvSpPr>
            <p:nvPr/>
          </p:nvSpPr>
          <p:spPr bwMode="auto">
            <a:xfrm>
              <a:off x="3635" y="321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2</a:t>
              </a:r>
            </a:p>
          </p:txBody>
        </p:sp>
      </p:grpSp>
      <p:sp>
        <p:nvSpPr>
          <p:cNvPr id="210987" name="Rectangle 43">
            <a:extLst>
              <a:ext uri="{FF2B5EF4-FFF2-40B4-BE49-F238E27FC236}">
                <a16:creationId xmlns:a16="http://schemas.microsoft.com/office/drawing/2014/main" id="{EACB85B9-1EA6-EEFA-9F07-714137441D5C}"/>
              </a:ext>
            </a:extLst>
          </p:cNvPr>
          <p:cNvSpPr>
            <a:spLocks noGrp="1" noChangeArrowheads="1"/>
          </p:cNvSpPr>
          <p:nvPr>
            <p:ph type="body" idx="4294967295"/>
          </p:nvPr>
        </p:nvSpPr>
        <p:spPr>
          <a:xfrm>
            <a:off x="433388" y="877888"/>
            <a:ext cx="3648075" cy="1228725"/>
          </a:xfrm>
          <a:noFill/>
        </p:spPr>
        <p:txBody>
          <a:bodyPr/>
          <a:lstStyle/>
          <a:p>
            <a:pPr marL="0" indent="0">
              <a:lnSpc>
                <a:spcPct val="100000"/>
              </a:lnSpc>
              <a:buNone/>
            </a:pPr>
            <a:r>
              <a:rPr lang="en-US" altLang="pt-BR" sz="1700" b="1" dirty="0"/>
              <a:t>EVENTO:</a:t>
            </a:r>
            <a:r>
              <a:rPr lang="en-US" altLang="pt-BR" sz="1700" dirty="0"/>
              <a:t>  nova </a:t>
            </a:r>
            <a:r>
              <a:rPr lang="en-US" altLang="pt-BR" sz="1700" dirty="0" err="1"/>
              <a:t>tecnologia</a:t>
            </a:r>
            <a:r>
              <a:rPr lang="en-US" altLang="pt-BR" sz="1700" dirty="0"/>
              <a:t> </a:t>
            </a:r>
            <a:r>
              <a:rPr lang="en-US" altLang="pt-BR" sz="1700" dirty="0" err="1"/>
              <a:t>reduz</a:t>
            </a:r>
            <a:r>
              <a:rPr lang="en-US" altLang="pt-BR" sz="1700" dirty="0"/>
              <a:t> </a:t>
            </a:r>
            <a:r>
              <a:rPr lang="en-US" altLang="pt-BR" sz="1700" dirty="0" err="1"/>
              <a:t>custo</a:t>
            </a:r>
            <a:r>
              <a:rPr lang="en-US" altLang="pt-BR" sz="1700" dirty="0"/>
              <a:t> de </a:t>
            </a:r>
            <a:r>
              <a:rPr lang="en-US" altLang="pt-BR" sz="1700" dirty="0" err="1"/>
              <a:t>produção</a:t>
            </a:r>
            <a:r>
              <a:rPr lang="en-US" altLang="pt-BR" sz="1700" dirty="0"/>
              <a:t> de </a:t>
            </a:r>
            <a:r>
              <a:rPr lang="en-US" altLang="pt-BR" sz="1700" dirty="0" err="1"/>
              <a:t>híbridos</a:t>
            </a:r>
            <a:r>
              <a:rPr lang="en-US" altLang="pt-BR" sz="1700" dirty="0"/>
              <a:t>.</a:t>
            </a:r>
            <a:endParaRPr lang="en-US" altLang="pt-BR" sz="1700" dirty="0">
              <a:cs typeface="Arial"/>
            </a:endParaRPr>
          </a:p>
        </p:txBody>
      </p:sp>
      <p:sp>
        <p:nvSpPr>
          <p:cNvPr id="210990" name="Text Box 46">
            <a:extLst>
              <a:ext uri="{FF2B5EF4-FFF2-40B4-BE49-F238E27FC236}">
                <a16:creationId xmlns:a16="http://schemas.microsoft.com/office/drawing/2014/main" id="{712D0664-A7AC-22E2-B8C4-44017400B4AF}"/>
              </a:ext>
            </a:extLst>
          </p:cNvPr>
          <p:cNvSpPr txBox="1">
            <a:spLocks noChangeArrowheads="1"/>
          </p:cNvSpPr>
          <p:nvPr/>
        </p:nvSpPr>
        <p:spPr bwMode="auto">
          <a:xfrm>
            <a:off x="435664" y="5362001"/>
            <a:ext cx="6796356" cy="76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13716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20000"/>
              </a:spcBef>
              <a:buClr>
                <a:srgbClr val="00B85C"/>
              </a:buClr>
              <a:buSzPct val="120000"/>
            </a:pPr>
            <a:r>
              <a:rPr lang="en-US" altLang="pt-BR" sz="1700" b="1" dirty="0">
                <a:latin typeface="Arial"/>
                <a:cs typeface="Arial"/>
              </a:rPr>
              <a:t>PASSO 3:  </a:t>
            </a:r>
            <a:endParaRPr lang="en-US" altLang="pt-BR" sz="1700" b="1" dirty="0">
              <a:cs typeface="Arial" panose="020B0604020202020204" pitchFamily="34" charset="0"/>
            </a:endParaRPr>
          </a:p>
          <a:p>
            <a:pPr>
              <a:lnSpc>
                <a:spcPct val="105000"/>
              </a:lnSpc>
              <a:spcBef>
                <a:spcPct val="20000"/>
              </a:spcBef>
            </a:pPr>
            <a:r>
              <a:rPr lang="pt" sz="1700">
                <a:latin typeface="Arial"/>
                <a:cs typeface="Arial"/>
              </a:rPr>
              <a:t>A mudança faz com que o preço caia e a quantidade aumente.</a:t>
            </a:r>
            <a:endParaRPr lang="pt"/>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87">
                                            <p:txEl>
                                              <p:pRg st="0" end="0"/>
                                            </p:txEl>
                                          </p:spTgt>
                                        </p:tgtEl>
                                        <p:attrNameLst>
                                          <p:attrName>style.visibility</p:attrName>
                                        </p:attrNameLst>
                                      </p:cBhvr>
                                      <p:to>
                                        <p:strVal val="visible"/>
                                      </p:to>
                                    </p:set>
                                    <p:animEffect transition="in" filter="wipe(left)">
                                      <p:cBhvr>
                                        <p:cTn id="7" dur="500"/>
                                        <p:tgtEl>
                                          <p:spTgt spid="210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88">
                                            <p:txEl>
                                              <p:pRg st="0" end="0"/>
                                            </p:txEl>
                                          </p:spTgt>
                                        </p:tgtEl>
                                        <p:attrNameLst>
                                          <p:attrName>style.visibility</p:attrName>
                                        </p:attrNameLst>
                                      </p:cBhvr>
                                      <p:to>
                                        <p:strVal val="visible"/>
                                      </p:to>
                                    </p:set>
                                    <p:animEffect transition="in" filter="wipe(left)">
                                      <p:cBhvr>
                                        <p:cTn id="12" dur="500"/>
                                        <p:tgtEl>
                                          <p:spTgt spid="2109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88">
                                            <p:txEl>
                                              <p:pRg st="1" end="1"/>
                                            </p:txEl>
                                          </p:spTgt>
                                        </p:tgtEl>
                                        <p:attrNameLst>
                                          <p:attrName>style.visibility</p:attrName>
                                        </p:attrNameLst>
                                      </p:cBhvr>
                                      <p:to>
                                        <p:strVal val="visible"/>
                                      </p:to>
                                    </p:set>
                                    <p:animEffect transition="in" filter="wipe(left)">
                                      <p:cBhvr>
                                        <p:cTn id="17" dur="500"/>
                                        <p:tgtEl>
                                          <p:spTgt spid="2109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89">
                                            <p:txEl>
                                              <p:pRg st="0" end="0"/>
                                            </p:txEl>
                                          </p:spTgt>
                                        </p:tgtEl>
                                        <p:attrNameLst>
                                          <p:attrName>style.visibility</p:attrName>
                                        </p:attrNameLst>
                                      </p:cBhvr>
                                      <p:to>
                                        <p:strVal val="visible"/>
                                      </p:to>
                                    </p:set>
                                    <p:animEffect transition="in" filter="wipe(left)">
                                      <p:cBhvr>
                                        <p:cTn id="22" dur="500"/>
                                        <p:tgtEl>
                                          <p:spTgt spid="2109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0989">
                                            <p:txEl>
                                              <p:pRg st="1" end="1"/>
                                            </p:txEl>
                                          </p:spTgt>
                                        </p:tgtEl>
                                        <p:attrNameLst>
                                          <p:attrName>style.visibility</p:attrName>
                                        </p:attrNameLst>
                                      </p:cBhvr>
                                      <p:to>
                                        <p:strVal val="visible"/>
                                      </p:to>
                                    </p:set>
                                    <p:animEffect transition="in" filter="wipe(left)">
                                      <p:cBhvr>
                                        <p:cTn id="27" dur="500"/>
                                        <p:tgtEl>
                                          <p:spTgt spid="21098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nodeType="clickEffect">
                                  <p:stCondLst>
                                    <p:cond delay="0"/>
                                  </p:stCondLst>
                                  <p:childTnLst>
                                    <p:set>
                                      <p:cBhvr>
                                        <p:cTn id="31" dur="1" fill="hold">
                                          <p:stCondLst>
                                            <p:cond delay="0"/>
                                          </p:stCondLst>
                                        </p:cTn>
                                        <p:tgtEl>
                                          <p:spTgt spid="210979"/>
                                        </p:tgtEl>
                                        <p:attrNameLst>
                                          <p:attrName>style.visibility</p:attrName>
                                        </p:attrNameLst>
                                      </p:cBhvr>
                                      <p:to>
                                        <p:strVal val="visible"/>
                                      </p:to>
                                    </p:set>
                                    <p:anim calcmode="lin" valueType="num">
                                      <p:cBhvr>
                                        <p:cTn id="32" dur="500" fill="hold"/>
                                        <p:tgtEl>
                                          <p:spTgt spid="210979"/>
                                        </p:tgtEl>
                                        <p:attrNameLst>
                                          <p:attrName>ppt_x</p:attrName>
                                        </p:attrNameLst>
                                      </p:cBhvr>
                                      <p:tavLst>
                                        <p:tav tm="0">
                                          <p:val>
                                            <p:strVal val="#ppt_x-#ppt_w/2"/>
                                          </p:val>
                                        </p:tav>
                                        <p:tav tm="100000">
                                          <p:val>
                                            <p:strVal val="#ppt_x"/>
                                          </p:val>
                                        </p:tav>
                                      </p:tavLst>
                                    </p:anim>
                                    <p:anim calcmode="lin" valueType="num">
                                      <p:cBhvr>
                                        <p:cTn id="33" dur="500" fill="hold"/>
                                        <p:tgtEl>
                                          <p:spTgt spid="210979"/>
                                        </p:tgtEl>
                                        <p:attrNameLst>
                                          <p:attrName>ppt_y</p:attrName>
                                        </p:attrNameLst>
                                      </p:cBhvr>
                                      <p:tavLst>
                                        <p:tav tm="0">
                                          <p:val>
                                            <p:strVal val="#ppt_y"/>
                                          </p:val>
                                        </p:tav>
                                        <p:tav tm="100000">
                                          <p:val>
                                            <p:strVal val="#ppt_y"/>
                                          </p:val>
                                        </p:tav>
                                      </p:tavLst>
                                    </p:anim>
                                    <p:anim calcmode="lin" valueType="num">
                                      <p:cBhvr>
                                        <p:cTn id="34" dur="500" fill="hold"/>
                                        <p:tgtEl>
                                          <p:spTgt spid="210979"/>
                                        </p:tgtEl>
                                        <p:attrNameLst>
                                          <p:attrName>ppt_w</p:attrName>
                                        </p:attrNameLst>
                                      </p:cBhvr>
                                      <p:tavLst>
                                        <p:tav tm="0">
                                          <p:val>
                                            <p:fltVal val="0"/>
                                          </p:val>
                                        </p:tav>
                                        <p:tav tm="100000">
                                          <p:val>
                                            <p:strVal val="#ppt_w"/>
                                          </p:val>
                                        </p:tav>
                                      </p:tavLst>
                                    </p:anim>
                                    <p:anim calcmode="lin" valueType="num">
                                      <p:cBhvr>
                                        <p:cTn id="35" dur="500" fill="hold"/>
                                        <p:tgtEl>
                                          <p:spTgt spid="210979"/>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18" presetClass="entr" presetSubtype="1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trips(downLeft)">
                                      <p:cBhvr>
                                        <p:cTn id="39" dur="500"/>
                                        <p:tgtEl>
                                          <p:spTgt spid="7"/>
                                        </p:tgtEl>
                                      </p:cBhvr>
                                    </p:animEffect>
                                  </p:childTnLst>
                                </p:cTn>
                              </p:par>
                              <p:par>
                                <p:cTn id="40" presetID="9" presetClass="exit" presetSubtype="0" fill="hold" nodeType="withEffect">
                                  <p:stCondLst>
                                    <p:cond delay="0"/>
                                  </p:stCondLst>
                                  <p:childTnLst>
                                    <p:animEffect transition="out" filter="dissolve">
                                      <p:cBhvr>
                                        <p:cTn id="41" dur="500"/>
                                        <p:tgtEl>
                                          <p:spTgt spid="210979"/>
                                        </p:tgtEl>
                                      </p:cBhvr>
                                    </p:animEffect>
                                    <p:set>
                                      <p:cBhvr>
                                        <p:cTn id="42" dur="1" fill="hold">
                                          <p:stCondLst>
                                            <p:cond delay="499"/>
                                          </p:stCondLst>
                                        </p:cTn>
                                        <p:tgtEl>
                                          <p:spTgt spid="21097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0990">
                                            <p:txEl>
                                              <p:pRg st="0" end="0"/>
                                            </p:txEl>
                                          </p:spTgt>
                                        </p:tgtEl>
                                        <p:attrNameLst>
                                          <p:attrName>style.visibility</p:attrName>
                                        </p:attrNameLst>
                                      </p:cBhvr>
                                      <p:to>
                                        <p:strVal val="visible"/>
                                      </p:to>
                                    </p:set>
                                    <p:animEffect transition="in" filter="wipe(left)">
                                      <p:cBhvr>
                                        <p:cTn id="47" dur="500"/>
                                        <p:tgtEl>
                                          <p:spTgt spid="210990">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0990">
                                            <p:txEl>
                                              <p:pRg st="1" end="1"/>
                                            </p:txEl>
                                          </p:spTgt>
                                        </p:tgtEl>
                                        <p:attrNameLst>
                                          <p:attrName>style.visibility</p:attrName>
                                        </p:attrNameLst>
                                      </p:cBhvr>
                                      <p:to>
                                        <p:strVal val="visible"/>
                                      </p:to>
                                    </p:set>
                                    <p:animEffect transition="in" filter="wipe(left)">
                                      <p:cBhvr>
                                        <p:cTn id="52" dur="500"/>
                                        <p:tgtEl>
                                          <p:spTgt spid="210990">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trips(downLef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8" grpId="0" build="p"/>
      <p:bldP spid="210989" grpId="0" build="p"/>
      <p:bldP spid="210987" grpId="0" build="p" bldLvl="5"/>
      <p:bldP spid="210990"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Espaço Reservado para Rodapé 1">
            <a:extLst>
              <a:ext uri="{FF2B5EF4-FFF2-40B4-BE49-F238E27FC236}">
                <a16:creationId xmlns:a16="http://schemas.microsoft.com/office/drawing/2014/main" id="{9AA5F3E1-1A54-B1BD-F79C-A1CB279C9A82}"/>
              </a:ext>
            </a:extLst>
          </p:cNvPr>
          <p:cNvSpPr>
            <a:spLocks noGrp="1"/>
          </p:cNvSpPr>
          <p:nvPr>
            <p:ph type="ftr" sz="quarter" idx="10"/>
          </p:nvPr>
        </p:nvSpPr>
        <p:spPr/>
        <p:txBody>
          <a:bodyPr/>
          <a:lstStyle/>
          <a:p>
            <a:r>
              <a:rPr lang="en-US" dirty="0">
                <a:latin typeface="Arial"/>
                <a:cs typeface="Arial"/>
              </a:rPr>
              <a:t>AS FORÇAS DE MERCADO DA OFERTA E DA DEMANDA</a:t>
            </a:r>
            <a:endParaRPr lang="pt-BR" i="0" dirty="0">
              <a:latin typeface="Arial"/>
              <a:cs typeface="Arial"/>
            </a:endParaRPr>
          </a:p>
        </p:txBody>
      </p:sp>
      <p:sp>
        <p:nvSpPr>
          <p:cNvPr id="41" name="Espaço Reservado para Número de Slide 2">
            <a:extLst>
              <a:ext uri="{FF2B5EF4-FFF2-40B4-BE49-F238E27FC236}">
                <a16:creationId xmlns:a16="http://schemas.microsoft.com/office/drawing/2014/main" id="{E06C81A4-63CC-55DF-9FB7-1E177A553859}"/>
              </a:ext>
            </a:extLst>
          </p:cNvPr>
          <p:cNvSpPr>
            <a:spLocks noGrp="1"/>
          </p:cNvSpPr>
          <p:nvPr>
            <p:ph type="sldNum" sz="quarter" idx="11"/>
          </p:nvPr>
        </p:nvSpPr>
        <p:spPr/>
        <p:txBody>
          <a:bodyPr/>
          <a:lstStyle/>
          <a:p>
            <a:fld id="{12E22D12-4CA7-4A03-96FC-D9C81BEFB1BE}" type="slidenum">
              <a:rPr lang="en-US" altLang="pt-BR" dirty="0"/>
              <a:pPr/>
              <a:t>52</a:t>
            </a:fld>
            <a:endParaRPr lang="en-US" altLang="pt-BR"/>
          </a:p>
        </p:txBody>
      </p:sp>
      <p:sp>
        <p:nvSpPr>
          <p:cNvPr id="148482" name="Rectangle 2">
            <a:extLst>
              <a:ext uri="{FF2B5EF4-FFF2-40B4-BE49-F238E27FC236}">
                <a16:creationId xmlns:a16="http://schemas.microsoft.com/office/drawing/2014/main" id="{6AB50475-8A98-FABC-FC07-8C65D494D868}"/>
              </a:ext>
            </a:extLst>
          </p:cNvPr>
          <p:cNvSpPr>
            <a:spLocks noGrp="1" noChangeArrowheads="1"/>
          </p:cNvSpPr>
          <p:nvPr>
            <p:ph type="title" idx="4294967295"/>
          </p:nvPr>
        </p:nvSpPr>
        <p:spPr>
          <a:xfrm>
            <a:off x="171642" y="-29282"/>
            <a:ext cx="8829234" cy="1139825"/>
          </a:xfrm>
        </p:spPr>
        <p:txBody>
          <a:bodyPr/>
          <a:lstStyle/>
          <a:p>
            <a:pPr marL="2341245" indent="-2341245" algn="l"/>
            <a:r>
              <a:rPr lang="en-US" altLang="pt-BR" sz="3100" dirty="0"/>
              <a:t>EXAMPLE 3:  </a:t>
            </a:r>
            <a:r>
              <a:rPr lang="en-US" altLang="pt-BR" sz="3200" dirty="0"/>
              <a:t>	</a:t>
            </a:r>
            <a:r>
              <a:rPr lang="en-US" altLang="pt-BR" sz="3400" dirty="0" err="1"/>
              <a:t>mudança</a:t>
            </a:r>
            <a:r>
              <a:rPr lang="en-US" altLang="pt-BR" sz="3400" dirty="0"/>
              <a:t> </a:t>
            </a:r>
            <a:r>
              <a:rPr lang="en-US" altLang="pt-BR" sz="3400" dirty="0" err="1"/>
              <a:t>em</a:t>
            </a:r>
            <a:r>
              <a:rPr lang="en-US" altLang="pt-BR" sz="3400" dirty="0"/>
              <a:t> ambas as curvas</a:t>
            </a:r>
            <a:endParaRPr lang="pt-BR"/>
          </a:p>
        </p:txBody>
      </p:sp>
      <p:grpSp>
        <p:nvGrpSpPr>
          <p:cNvPr id="148483" name="Group 4">
            <a:extLst>
              <a:ext uri="{FF2B5EF4-FFF2-40B4-BE49-F238E27FC236}">
                <a16:creationId xmlns:a16="http://schemas.microsoft.com/office/drawing/2014/main" id="{7F1ECECA-592F-D030-935D-7B3B5AA12C44}"/>
              </a:ext>
            </a:extLst>
          </p:cNvPr>
          <p:cNvGrpSpPr>
            <a:grpSpLocks/>
          </p:cNvGrpSpPr>
          <p:nvPr/>
        </p:nvGrpSpPr>
        <p:grpSpPr bwMode="auto">
          <a:xfrm>
            <a:off x="4094163" y="1179513"/>
            <a:ext cx="4422775" cy="4106862"/>
            <a:chOff x="2579" y="785"/>
            <a:chExt cx="2786" cy="2420"/>
          </a:xfrm>
        </p:grpSpPr>
        <p:grpSp>
          <p:nvGrpSpPr>
            <p:cNvPr id="148484" name="Group 5">
              <a:extLst>
                <a:ext uri="{FF2B5EF4-FFF2-40B4-BE49-F238E27FC236}">
                  <a16:creationId xmlns:a16="http://schemas.microsoft.com/office/drawing/2014/main" id="{DEE1245C-3EC5-4EBA-0C7A-9F092C425AD5}"/>
                </a:ext>
              </a:extLst>
            </p:cNvPr>
            <p:cNvGrpSpPr>
              <a:grpSpLocks/>
            </p:cNvGrpSpPr>
            <p:nvPr/>
          </p:nvGrpSpPr>
          <p:grpSpPr bwMode="auto">
            <a:xfrm>
              <a:off x="2697" y="1037"/>
              <a:ext cx="2409" cy="2049"/>
              <a:chOff x="1098" y="1361"/>
              <a:chExt cx="2116" cy="2027"/>
            </a:xfrm>
          </p:grpSpPr>
          <p:sp>
            <p:nvSpPr>
              <p:cNvPr id="148485" name="Line 6">
                <a:extLst>
                  <a:ext uri="{FF2B5EF4-FFF2-40B4-BE49-F238E27FC236}">
                    <a16:creationId xmlns:a16="http://schemas.microsoft.com/office/drawing/2014/main" id="{2089D71A-150E-CBBD-8CDC-C91C924844BB}"/>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486" name="Line 7">
                <a:extLst>
                  <a:ext uri="{FF2B5EF4-FFF2-40B4-BE49-F238E27FC236}">
                    <a16:creationId xmlns:a16="http://schemas.microsoft.com/office/drawing/2014/main" id="{9A6FC0CA-32F5-2739-874F-D85B1EB5359F}"/>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48487" name="Text Box 8">
              <a:extLst>
                <a:ext uri="{FF2B5EF4-FFF2-40B4-BE49-F238E27FC236}">
                  <a16:creationId xmlns:a16="http://schemas.microsoft.com/office/drawing/2014/main" id="{E23F1F53-18B6-BE95-26FF-BACBECFBD323}"/>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48488" name="Text Box 9">
              <a:extLst>
                <a:ext uri="{FF2B5EF4-FFF2-40B4-BE49-F238E27FC236}">
                  <a16:creationId xmlns:a16="http://schemas.microsoft.com/office/drawing/2014/main" id="{009A9B7F-E0F8-45DB-47DD-187B728F621B}"/>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148489" name="Group 10">
            <a:extLst>
              <a:ext uri="{FF2B5EF4-FFF2-40B4-BE49-F238E27FC236}">
                <a16:creationId xmlns:a16="http://schemas.microsoft.com/office/drawing/2014/main" id="{7DCDF0CF-AB5B-CF61-40EA-0030D165543D}"/>
              </a:ext>
            </a:extLst>
          </p:cNvPr>
          <p:cNvGrpSpPr>
            <a:grpSpLocks/>
          </p:cNvGrpSpPr>
          <p:nvPr/>
        </p:nvGrpSpPr>
        <p:grpSpPr bwMode="auto">
          <a:xfrm>
            <a:off x="4524375" y="1957388"/>
            <a:ext cx="2486025" cy="2901950"/>
            <a:chOff x="2850" y="1233"/>
            <a:chExt cx="1566" cy="1828"/>
          </a:xfrm>
        </p:grpSpPr>
        <p:sp>
          <p:nvSpPr>
            <p:cNvPr id="148490" name="Line 11">
              <a:extLst>
                <a:ext uri="{FF2B5EF4-FFF2-40B4-BE49-F238E27FC236}">
                  <a16:creationId xmlns:a16="http://schemas.microsoft.com/office/drawing/2014/main" id="{74C4434F-8B09-53CC-9E99-9811330A8C64}"/>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491" name="Text Box 12">
              <a:extLst>
                <a:ext uri="{FF2B5EF4-FFF2-40B4-BE49-F238E27FC236}">
                  <a16:creationId xmlns:a16="http://schemas.microsoft.com/office/drawing/2014/main" id="{AE68018F-039E-765B-6E3A-1C5096F08CB5}"/>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148492" name="Group 13">
            <a:extLst>
              <a:ext uri="{FF2B5EF4-FFF2-40B4-BE49-F238E27FC236}">
                <a16:creationId xmlns:a16="http://schemas.microsoft.com/office/drawing/2014/main" id="{481A376D-E3C5-0DDD-1700-EA0391DCEC11}"/>
              </a:ext>
            </a:extLst>
          </p:cNvPr>
          <p:cNvGrpSpPr>
            <a:grpSpLocks/>
          </p:cNvGrpSpPr>
          <p:nvPr/>
        </p:nvGrpSpPr>
        <p:grpSpPr bwMode="auto">
          <a:xfrm>
            <a:off x="4868863" y="1625600"/>
            <a:ext cx="1933575" cy="2901950"/>
            <a:chOff x="3067" y="1024"/>
            <a:chExt cx="1218" cy="1828"/>
          </a:xfrm>
        </p:grpSpPr>
        <p:sp>
          <p:nvSpPr>
            <p:cNvPr id="148493" name="Line 14">
              <a:extLst>
                <a:ext uri="{FF2B5EF4-FFF2-40B4-BE49-F238E27FC236}">
                  <a16:creationId xmlns:a16="http://schemas.microsoft.com/office/drawing/2014/main" id="{7C59F5FF-C798-5697-8AE1-155D6EECFF46}"/>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494" name="Text Box 15">
              <a:extLst>
                <a:ext uri="{FF2B5EF4-FFF2-40B4-BE49-F238E27FC236}">
                  <a16:creationId xmlns:a16="http://schemas.microsoft.com/office/drawing/2014/main" id="{731E61B7-510B-C07F-5ADC-33B09D70D9F4}"/>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148495" name="Group 16">
            <a:extLst>
              <a:ext uri="{FF2B5EF4-FFF2-40B4-BE49-F238E27FC236}">
                <a16:creationId xmlns:a16="http://schemas.microsoft.com/office/drawing/2014/main" id="{0586F4F4-0503-8346-A4B7-355BC9F5E478}"/>
              </a:ext>
            </a:extLst>
          </p:cNvPr>
          <p:cNvGrpSpPr>
            <a:grpSpLocks/>
          </p:cNvGrpSpPr>
          <p:nvPr/>
        </p:nvGrpSpPr>
        <p:grpSpPr bwMode="auto">
          <a:xfrm>
            <a:off x="3783013" y="3136900"/>
            <a:ext cx="2060575" cy="2327275"/>
            <a:chOff x="2383" y="1976"/>
            <a:chExt cx="1298" cy="1466"/>
          </a:xfrm>
        </p:grpSpPr>
        <p:sp>
          <p:nvSpPr>
            <p:cNvPr id="148496" name="Text Box 17">
              <a:extLst>
                <a:ext uri="{FF2B5EF4-FFF2-40B4-BE49-F238E27FC236}">
                  <a16:creationId xmlns:a16="http://schemas.microsoft.com/office/drawing/2014/main" id="{2969B1B9-1496-F794-57E1-EFEE094AD5D7}"/>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48497" name="Oval 18">
              <a:extLst>
                <a:ext uri="{FF2B5EF4-FFF2-40B4-BE49-F238E27FC236}">
                  <a16:creationId xmlns:a16="http://schemas.microsoft.com/office/drawing/2014/main" id="{4CBAFFDF-55A0-87F9-8D7B-3250C331E571}"/>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8498" name="Line 19">
              <a:extLst>
                <a:ext uri="{FF2B5EF4-FFF2-40B4-BE49-F238E27FC236}">
                  <a16:creationId xmlns:a16="http://schemas.microsoft.com/office/drawing/2014/main" id="{37A7311D-3ADE-6602-924B-7DA06150CE15}"/>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8499" name="Line 20">
              <a:extLst>
                <a:ext uri="{FF2B5EF4-FFF2-40B4-BE49-F238E27FC236}">
                  <a16:creationId xmlns:a16="http://schemas.microsoft.com/office/drawing/2014/main" id="{76CA3E11-6FC0-6EA3-EEB9-2D1462457A74}"/>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8500" name="Text Box 21">
              <a:extLst>
                <a:ext uri="{FF2B5EF4-FFF2-40B4-BE49-F238E27FC236}">
                  <a16:creationId xmlns:a16="http://schemas.microsoft.com/office/drawing/2014/main" id="{CBAB66C5-1580-064F-FAEA-7C32FCFC1622}"/>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7" name="Group 28">
            <a:extLst>
              <a:ext uri="{FF2B5EF4-FFF2-40B4-BE49-F238E27FC236}">
                <a16:creationId xmlns:a16="http://schemas.microsoft.com/office/drawing/2014/main" id="{1CC2784B-573E-0474-DB2F-398C3F1DCE45}"/>
              </a:ext>
            </a:extLst>
          </p:cNvPr>
          <p:cNvGrpSpPr>
            <a:grpSpLocks/>
          </p:cNvGrpSpPr>
          <p:nvPr/>
        </p:nvGrpSpPr>
        <p:grpSpPr bwMode="auto">
          <a:xfrm>
            <a:off x="5588000" y="1633538"/>
            <a:ext cx="1933575" cy="2901950"/>
            <a:chOff x="3520" y="1029"/>
            <a:chExt cx="1218" cy="1828"/>
          </a:xfrm>
        </p:grpSpPr>
        <p:sp>
          <p:nvSpPr>
            <p:cNvPr id="148502" name="Line 29">
              <a:extLst>
                <a:ext uri="{FF2B5EF4-FFF2-40B4-BE49-F238E27FC236}">
                  <a16:creationId xmlns:a16="http://schemas.microsoft.com/office/drawing/2014/main" id="{7900FFB7-BD6E-54C9-20F9-BD0B6E978BC1}"/>
                </a:ext>
              </a:extLst>
            </p:cNvPr>
            <p:cNvSpPr>
              <a:spLocks noChangeShapeType="1"/>
            </p:cNvSpPr>
            <p:nvPr/>
          </p:nvSpPr>
          <p:spPr bwMode="auto">
            <a:xfrm flipV="1">
              <a:off x="3520" y="1283"/>
              <a:ext cx="949" cy="15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503" name="Text Box 30">
              <a:extLst>
                <a:ext uri="{FF2B5EF4-FFF2-40B4-BE49-F238E27FC236}">
                  <a16:creationId xmlns:a16="http://schemas.microsoft.com/office/drawing/2014/main" id="{17156ACB-FC33-86F5-3430-8551AE787C5C}"/>
                </a:ext>
              </a:extLst>
            </p:cNvPr>
            <p:cNvSpPr txBox="1">
              <a:spLocks noChangeArrowheads="1"/>
            </p:cNvSpPr>
            <p:nvPr/>
          </p:nvSpPr>
          <p:spPr bwMode="auto">
            <a:xfrm>
              <a:off x="4373" y="1029"/>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2</a:t>
              </a:r>
            </a:p>
          </p:txBody>
        </p:sp>
      </p:grpSp>
      <p:grpSp>
        <p:nvGrpSpPr>
          <p:cNvPr id="8" name="Group 31">
            <a:extLst>
              <a:ext uri="{FF2B5EF4-FFF2-40B4-BE49-F238E27FC236}">
                <a16:creationId xmlns:a16="http://schemas.microsoft.com/office/drawing/2014/main" id="{E0C23809-DD9B-0D8D-9D72-0E16A77C9CB4}"/>
              </a:ext>
            </a:extLst>
          </p:cNvPr>
          <p:cNvGrpSpPr>
            <a:grpSpLocks/>
          </p:cNvGrpSpPr>
          <p:nvPr/>
        </p:nvGrpSpPr>
        <p:grpSpPr bwMode="auto">
          <a:xfrm>
            <a:off x="5665788" y="1854200"/>
            <a:ext cx="2486025" cy="2901950"/>
            <a:chOff x="3569" y="1168"/>
            <a:chExt cx="1566" cy="1828"/>
          </a:xfrm>
        </p:grpSpPr>
        <p:sp>
          <p:nvSpPr>
            <p:cNvPr id="148505" name="Line 32">
              <a:extLst>
                <a:ext uri="{FF2B5EF4-FFF2-40B4-BE49-F238E27FC236}">
                  <a16:creationId xmlns:a16="http://schemas.microsoft.com/office/drawing/2014/main" id="{92DD6D60-789B-B9C2-C16E-1F17B32264CD}"/>
                </a:ext>
              </a:extLst>
            </p:cNvPr>
            <p:cNvSpPr>
              <a:spLocks noChangeShapeType="1"/>
            </p:cNvSpPr>
            <p:nvPr/>
          </p:nvSpPr>
          <p:spPr bwMode="auto">
            <a:xfrm>
              <a:off x="3569" y="1168"/>
              <a:ext cx="1263" cy="15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506" name="Text Box 33">
              <a:extLst>
                <a:ext uri="{FF2B5EF4-FFF2-40B4-BE49-F238E27FC236}">
                  <a16:creationId xmlns:a16="http://schemas.microsoft.com/office/drawing/2014/main" id="{EAD9A938-7C6A-1036-A360-89B80FC0E97C}"/>
                </a:ext>
              </a:extLst>
            </p:cNvPr>
            <p:cNvSpPr txBox="1">
              <a:spLocks noChangeArrowheads="1"/>
            </p:cNvSpPr>
            <p:nvPr/>
          </p:nvSpPr>
          <p:spPr bwMode="auto">
            <a:xfrm>
              <a:off x="4791" y="270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2</a:t>
              </a:r>
            </a:p>
          </p:txBody>
        </p:sp>
      </p:grpSp>
      <p:sp>
        <p:nvSpPr>
          <p:cNvPr id="212002" name="Line 34">
            <a:extLst>
              <a:ext uri="{FF2B5EF4-FFF2-40B4-BE49-F238E27FC236}">
                <a16:creationId xmlns:a16="http://schemas.microsoft.com/office/drawing/2014/main" id="{DE11EBDA-7748-4FBE-B9CD-E4AE1E5F4398}"/>
              </a:ext>
            </a:extLst>
          </p:cNvPr>
          <p:cNvSpPr>
            <a:spLocks noChangeShapeType="1"/>
          </p:cNvSpPr>
          <p:nvPr/>
        </p:nvSpPr>
        <p:spPr bwMode="auto">
          <a:xfrm>
            <a:off x="4787900" y="2192338"/>
            <a:ext cx="1068388"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212003" name="Line 35">
            <a:extLst>
              <a:ext uri="{FF2B5EF4-FFF2-40B4-BE49-F238E27FC236}">
                <a16:creationId xmlns:a16="http://schemas.microsoft.com/office/drawing/2014/main" id="{581C140F-C0D1-E5FB-1C0E-7816F0ECE961}"/>
              </a:ext>
            </a:extLst>
          </p:cNvPr>
          <p:cNvSpPr>
            <a:spLocks noChangeShapeType="1"/>
          </p:cNvSpPr>
          <p:nvPr/>
        </p:nvSpPr>
        <p:spPr bwMode="auto">
          <a:xfrm>
            <a:off x="6326188" y="2190750"/>
            <a:ext cx="646112"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9" name="Group 48">
            <a:extLst>
              <a:ext uri="{FF2B5EF4-FFF2-40B4-BE49-F238E27FC236}">
                <a16:creationId xmlns:a16="http://schemas.microsoft.com/office/drawing/2014/main" id="{A32DE5F3-F67D-CD6D-4C36-5ED33D5D070D}"/>
              </a:ext>
            </a:extLst>
          </p:cNvPr>
          <p:cNvGrpSpPr>
            <a:grpSpLocks/>
          </p:cNvGrpSpPr>
          <p:nvPr/>
        </p:nvGrpSpPr>
        <p:grpSpPr bwMode="auto">
          <a:xfrm>
            <a:off x="3597275" y="2654300"/>
            <a:ext cx="3190875" cy="2817813"/>
            <a:chOff x="2266" y="1672"/>
            <a:chExt cx="2010" cy="1775"/>
          </a:xfrm>
        </p:grpSpPr>
        <p:sp>
          <p:nvSpPr>
            <p:cNvPr id="148510" name="Text Box 36">
              <a:extLst>
                <a:ext uri="{FF2B5EF4-FFF2-40B4-BE49-F238E27FC236}">
                  <a16:creationId xmlns:a16="http://schemas.microsoft.com/office/drawing/2014/main" id="{62FDABE7-F910-9F82-317A-C9585C6ACD28}"/>
                </a:ext>
              </a:extLst>
            </p:cNvPr>
            <p:cNvSpPr txBox="1">
              <a:spLocks noChangeArrowheads="1"/>
            </p:cNvSpPr>
            <p:nvPr/>
          </p:nvSpPr>
          <p:spPr bwMode="auto">
            <a:xfrm>
              <a:off x="2266" y="167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2</a:t>
              </a:r>
            </a:p>
          </p:txBody>
        </p:sp>
        <p:sp>
          <p:nvSpPr>
            <p:cNvPr id="148511" name="Oval 37">
              <a:extLst>
                <a:ext uri="{FF2B5EF4-FFF2-40B4-BE49-F238E27FC236}">
                  <a16:creationId xmlns:a16="http://schemas.microsoft.com/office/drawing/2014/main" id="{749C42B0-44F3-F7E3-88F7-B3825C0E15DF}"/>
                </a:ext>
              </a:extLst>
            </p:cNvPr>
            <p:cNvSpPr>
              <a:spLocks noChangeArrowheads="1"/>
            </p:cNvSpPr>
            <p:nvPr/>
          </p:nvSpPr>
          <p:spPr bwMode="auto">
            <a:xfrm>
              <a:off x="4075" y="1817"/>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48512" name="Line 38">
              <a:extLst>
                <a:ext uri="{FF2B5EF4-FFF2-40B4-BE49-F238E27FC236}">
                  <a16:creationId xmlns:a16="http://schemas.microsoft.com/office/drawing/2014/main" id="{EB0DB19D-9185-13F7-F8E9-98428194D8BD}"/>
                </a:ext>
              </a:extLst>
            </p:cNvPr>
            <p:cNvSpPr>
              <a:spLocks noChangeShapeType="1"/>
            </p:cNvSpPr>
            <p:nvPr/>
          </p:nvSpPr>
          <p:spPr bwMode="auto">
            <a:xfrm>
              <a:off x="2699" y="1864"/>
              <a:ext cx="142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48513" name="Text Box 40">
              <a:extLst>
                <a:ext uri="{FF2B5EF4-FFF2-40B4-BE49-F238E27FC236}">
                  <a16:creationId xmlns:a16="http://schemas.microsoft.com/office/drawing/2014/main" id="{78B8B29D-0DF5-A313-5A67-03DD749938B8}"/>
                </a:ext>
              </a:extLst>
            </p:cNvPr>
            <p:cNvSpPr txBox="1">
              <a:spLocks noChangeArrowheads="1"/>
            </p:cNvSpPr>
            <p:nvPr/>
          </p:nvSpPr>
          <p:spPr bwMode="auto">
            <a:xfrm>
              <a:off x="3968" y="321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2</a:t>
              </a:r>
            </a:p>
          </p:txBody>
        </p:sp>
        <p:sp>
          <p:nvSpPr>
            <p:cNvPr id="148514" name="Line 41">
              <a:extLst>
                <a:ext uri="{FF2B5EF4-FFF2-40B4-BE49-F238E27FC236}">
                  <a16:creationId xmlns:a16="http://schemas.microsoft.com/office/drawing/2014/main" id="{5ABFAF1C-A42E-E05C-9D76-A6116F62E965}"/>
                </a:ext>
              </a:extLst>
            </p:cNvPr>
            <p:cNvSpPr>
              <a:spLocks noChangeShapeType="1"/>
            </p:cNvSpPr>
            <p:nvPr/>
          </p:nvSpPr>
          <p:spPr bwMode="auto">
            <a:xfrm flipH="1" flipV="1">
              <a:off x="2538" y="1818"/>
              <a:ext cx="132"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48515" name="Line 42">
              <a:extLst>
                <a:ext uri="{FF2B5EF4-FFF2-40B4-BE49-F238E27FC236}">
                  <a16:creationId xmlns:a16="http://schemas.microsoft.com/office/drawing/2014/main" id="{87C4F543-4D3C-08E3-5564-848C1C5B8378}"/>
                </a:ext>
              </a:extLst>
            </p:cNvPr>
            <p:cNvSpPr>
              <a:spLocks noChangeShapeType="1"/>
            </p:cNvSpPr>
            <p:nvPr/>
          </p:nvSpPr>
          <p:spPr bwMode="auto">
            <a:xfrm>
              <a:off x="4122" y="1867"/>
              <a:ext cx="0" cy="133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212012" name="Rectangle 44">
            <a:extLst>
              <a:ext uri="{FF2B5EF4-FFF2-40B4-BE49-F238E27FC236}">
                <a16:creationId xmlns:a16="http://schemas.microsoft.com/office/drawing/2014/main" id="{8004332E-299B-41B6-DA8E-EC5B705B662B}"/>
              </a:ext>
            </a:extLst>
          </p:cNvPr>
          <p:cNvSpPr>
            <a:spLocks noGrp="1" noChangeArrowheads="1"/>
          </p:cNvSpPr>
          <p:nvPr>
            <p:ph type="body" idx="4294967295"/>
          </p:nvPr>
        </p:nvSpPr>
        <p:spPr>
          <a:xfrm>
            <a:off x="433388" y="944563"/>
            <a:ext cx="3163907" cy="1641475"/>
          </a:xfrm>
          <a:noFill/>
        </p:spPr>
        <p:txBody>
          <a:bodyPr/>
          <a:lstStyle/>
          <a:p>
            <a:pPr marL="0" indent="0" algn="just">
              <a:lnSpc>
                <a:spcPct val="100000"/>
              </a:lnSpc>
              <a:buNone/>
            </a:pPr>
            <a:r>
              <a:rPr lang="en-US" altLang="pt-BR" sz="1700" b="1" dirty="0"/>
              <a:t>EVENTOS:</a:t>
            </a:r>
            <a:r>
              <a:rPr lang="en-US" altLang="pt-BR" sz="1700" dirty="0"/>
              <a:t>  </a:t>
            </a:r>
            <a:br>
              <a:rPr lang="en-US" altLang="pt-BR" sz="1700" dirty="0"/>
            </a:br>
            <a:r>
              <a:rPr lang="pt" sz="1700">
                <a:ea typeface="+mn-lt"/>
                <a:cs typeface="+mn-lt"/>
              </a:rPr>
              <a:t>preço do gás aumenta E nova tecnologia reduz custos de produção.</a:t>
            </a:r>
            <a:endParaRPr lang="en-US" altLang="pt-BR" sz="1700" dirty="0">
              <a:cs typeface="Arial"/>
            </a:endParaRPr>
          </a:p>
        </p:txBody>
      </p:sp>
      <p:sp>
        <p:nvSpPr>
          <p:cNvPr id="212013" name="Text Box 45">
            <a:extLst>
              <a:ext uri="{FF2B5EF4-FFF2-40B4-BE49-F238E27FC236}">
                <a16:creationId xmlns:a16="http://schemas.microsoft.com/office/drawing/2014/main" id="{38C1B5F3-5142-3DEB-DB9F-AADB78052587}"/>
              </a:ext>
            </a:extLst>
          </p:cNvPr>
          <p:cNvSpPr txBox="1">
            <a:spLocks noChangeArrowheads="1"/>
          </p:cNvSpPr>
          <p:nvPr/>
        </p:nvSpPr>
        <p:spPr bwMode="auto">
          <a:xfrm>
            <a:off x="428969" y="2268309"/>
            <a:ext cx="3289300" cy="62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
              </a:spcBef>
              <a:buClr>
                <a:srgbClr val="00B85C"/>
              </a:buClr>
              <a:buSzPct val="120000"/>
            </a:pPr>
            <a:r>
              <a:rPr lang="en-US" altLang="pt-BR" sz="1700" b="1" dirty="0">
                <a:latin typeface="Arial"/>
                <a:cs typeface="Arial"/>
              </a:rPr>
              <a:t>PASSO 1:  </a:t>
            </a:r>
            <a:endParaRPr lang="en-US" altLang="pt-BR" sz="1700" b="1" dirty="0">
              <a:cs typeface="Arial" panose="020B0604020202020204" pitchFamily="34" charset="0"/>
            </a:endParaRPr>
          </a:p>
          <a:p>
            <a:pPr>
              <a:spcBef>
                <a:spcPct val="5000"/>
              </a:spcBef>
            </a:pPr>
            <a:r>
              <a:rPr lang="en-US" altLang="pt-BR" sz="1700" dirty="0">
                <a:latin typeface="Arial"/>
                <a:cs typeface="Arial"/>
              </a:rPr>
              <a:t>Ambas as </a:t>
            </a:r>
            <a:r>
              <a:rPr lang="en-US" altLang="pt-BR" sz="1700" dirty="0" err="1">
                <a:latin typeface="Arial"/>
                <a:cs typeface="Arial"/>
              </a:rPr>
              <a:t>curvas</a:t>
            </a:r>
            <a:r>
              <a:rPr lang="en-US" altLang="pt-BR" sz="1700" dirty="0">
                <a:latin typeface="Arial"/>
                <a:cs typeface="Arial"/>
              </a:rPr>
              <a:t> se </a:t>
            </a:r>
            <a:r>
              <a:rPr lang="en-US" altLang="pt-BR" sz="1700" dirty="0" err="1">
                <a:latin typeface="Arial"/>
                <a:cs typeface="Arial"/>
              </a:rPr>
              <a:t>deslocam</a:t>
            </a:r>
            <a:r>
              <a:rPr lang="en-US" altLang="pt-BR" sz="1700" dirty="0">
                <a:latin typeface="Arial"/>
                <a:cs typeface="Arial"/>
              </a:rPr>
              <a:t>.</a:t>
            </a:r>
            <a:endParaRPr lang="en-US" sz="1700" dirty="0"/>
          </a:p>
        </p:txBody>
      </p:sp>
      <p:sp>
        <p:nvSpPr>
          <p:cNvPr id="212014" name="Text Box 46">
            <a:extLst>
              <a:ext uri="{FF2B5EF4-FFF2-40B4-BE49-F238E27FC236}">
                <a16:creationId xmlns:a16="http://schemas.microsoft.com/office/drawing/2014/main" id="{E79F59AC-E1C7-44A7-029B-0C5F16BCB41A}"/>
              </a:ext>
            </a:extLst>
          </p:cNvPr>
          <p:cNvSpPr txBox="1">
            <a:spLocks noChangeArrowheads="1"/>
          </p:cNvSpPr>
          <p:nvPr/>
        </p:nvSpPr>
        <p:spPr bwMode="auto">
          <a:xfrm>
            <a:off x="400185" y="3187471"/>
            <a:ext cx="32004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spcBef>
                <a:spcPct val="5000"/>
              </a:spcBef>
              <a:buClr>
                <a:srgbClr val="00B85C"/>
              </a:buClr>
              <a:buSzPct val="120000"/>
            </a:pPr>
            <a:r>
              <a:rPr lang="en-US" altLang="pt-BR" sz="1700" b="1" dirty="0">
                <a:latin typeface="Arial"/>
                <a:cs typeface="Arial"/>
              </a:rPr>
              <a:t>PASSO 2:  </a:t>
            </a:r>
            <a:endParaRPr lang="en-US" altLang="pt-BR" sz="1700" b="1">
              <a:cs typeface="Arial" panose="020B0604020202020204" pitchFamily="34" charset="0"/>
            </a:endParaRPr>
          </a:p>
          <a:p>
            <a:pPr algn="just">
              <a:spcBef>
                <a:spcPct val="5000"/>
              </a:spcBef>
            </a:pPr>
            <a:r>
              <a:rPr lang="en-US" altLang="pt-BR" sz="1700" dirty="0">
                <a:latin typeface="Arial"/>
                <a:cs typeface="Arial"/>
              </a:rPr>
              <a:t>Ambas se </a:t>
            </a:r>
            <a:r>
              <a:rPr lang="en-US" altLang="pt-BR" sz="1700" dirty="0" err="1">
                <a:latin typeface="Arial"/>
                <a:cs typeface="Arial"/>
              </a:rPr>
              <a:t>deslocam</a:t>
            </a:r>
            <a:r>
              <a:rPr lang="en-US" altLang="pt-BR" sz="1700" dirty="0">
                <a:latin typeface="Arial"/>
                <a:cs typeface="Arial"/>
              </a:rPr>
              <a:t> para a </a:t>
            </a:r>
            <a:r>
              <a:rPr lang="en-US" altLang="pt-BR" sz="1700" dirty="0" err="1">
                <a:latin typeface="Arial"/>
                <a:cs typeface="Arial"/>
              </a:rPr>
              <a:t>direita</a:t>
            </a:r>
            <a:r>
              <a:rPr lang="en-US" altLang="pt-BR" sz="1700" dirty="0">
                <a:latin typeface="Arial"/>
                <a:cs typeface="Arial"/>
              </a:rPr>
              <a:t>.</a:t>
            </a:r>
            <a:endParaRPr lang="en-US" sz="1700" dirty="0"/>
          </a:p>
        </p:txBody>
      </p:sp>
      <p:sp>
        <p:nvSpPr>
          <p:cNvPr id="212015" name="Text Box 47">
            <a:extLst>
              <a:ext uri="{FF2B5EF4-FFF2-40B4-BE49-F238E27FC236}">
                <a16:creationId xmlns:a16="http://schemas.microsoft.com/office/drawing/2014/main" id="{A7EFA45D-073C-7C9B-7576-0D2BA87009D7}"/>
              </a:ext>
            </a:extLst>
          </p:cNvPr>
          <p:cNvSpPr txBox="1">
            <a:spLocks noChangeArrowheads="1"/>
          </p:cNvSpPr>
          <p:nvPr/>
        </p:nvSpPr>
        <p:spPr bwMode="auto">
          <a:xfrm>
            <a:off x="435664" y="4343400"/>
            <a:ext cx="3158189"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
              </a:spcBef>
              <a:buClr>
                <a:srgbClr val="00B85C"/>
              </a:buClr>
              <a:buSzPct val="120000"/>
            </a:pPr>
            <a:r>
              <a:rPr lang="en-US" altLang="pt-BR" sz="1700" b="1" dirty="0">
                <a:latin typeface="Arial"/>
                <a:cs typeface="Arial"/>
              </a:rPr>
              <a:t>PASSO 3:  </a:t>
            </a:r>
            <a:endParaRPr lang="en-US" altLang="pt-BR" sz="1700" b="1" dirty="0">
              <a:cs typeface="Arial" panose="020B0604020202020204" pitchFamily="34" charset="0"/>
            </a:endParaRPr>
          </a:p>
          <a:p>
            <a:pPr algn="just">
              <a:spcBef>
                <a:spcPct val="5000"/>
              </a:spcBef>
            </a:pPr>
            <a:r>
              <a:rPr lang="pt" sz="1700">
                <a:latin typeface="Arial"/>
                <a:cs typeface="Arial"/>
              </a:rPr>
              <a:t>Q aumenta, mas efeito em P é ambíguo: se a demanda aumenta mais que a oferta, P aumenta.</a:t>
            </a:r>
            <a:endParaRPr lang="pt" sz="1700">
              <a:cs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012">
                                            <p:txEl>
                                              <p:pRg st="0" end="0"/>
                                            </p:txEl>
                                          </p:spTgt>
                                        </p:tgtEl>
                                        <p:attrNameLst>
                                          <p:attrName>style.visibility</p:attrName>
                                        </p:attrNameLst>
                                      </p:cBhvr>
                                      <p:to>
                                        <p:strVal val="visible"/>
                                      </p:to>
                                    </p:set>
                                    <p:animEffect transition="in" filter="wipe(left)">
                                      <p:cBhvr>
                                        <p:cTn id="7" dur="500"/>
                                        <p:tgtEl>
                                          <p:spTgt spid="2120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013">
                                            <p:txEl>
                                              <p:pRg st="0" end="0"/>
                                            </p:txEl>
                                          </p:spTgt>
                                        </p:tgtEl>
                                        <p:attrNameLst>
                                          <p:attrName>style.visibility</p:attrName>
                                        </p:attrNameLst>
                                      </p:cBhvr>
                                      <p:to>
                                        <p:strVal val="visible"/>
                                      </p:to>
                                    </p:set>
                                    <p:animEffect transition="in" filter="wipe(left)">
                                      <p:cBhvr>
                                        <p:cTn id="12" dur="500"/>
                                        <p:tgtEl>
                                          <p:spTgt spid="212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013">
                                            <p:txEl>
                                              <p:pRg st="1" end="1"/>
                                            </p:txEl>
                                          </p:spTgt>
                                        </p:tgtEl>
                                        <p:attrNameLst>
                                          <p:attrName>style.visibility</p:attrName>
                                        </p:attrNameLst>
                                      </p:cBhvr>
                                      <p:to>
                                        <p:strVal val="visible"/>
                                      </p:to>
                                    </p:set>
                                    <p:animEffect transition="in" filter="wipe(left)">
                                      <p:cBhvr>
                                        <p:cTn id="17" dur="500"/>
                                        <p:tgtEl>
                                          <p:spTgt spid="21201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2014"/>
                                        </p:tgtEl>
                                        <p:attrNameLst>
                                          <p:attrName>style.visibility</p:attrName>
                                        </p:attrNameLst>
                                      </p:cBhvr>
                                      <p:to>
                                        <p:strVal val="visible"/>
                                      </p:to>
                                    </p:set>
                                    <p:animEffect transition="in" filter="wipe(left)">
                                      <p:cBhvr>
                                        <p:cTn id="22" dur="500"/>
                                        <p:tgtEl>
                                          <p:spTgt spid="2120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nodeType="clickEffect">
                                  <p:stCondLst>
                                    <p:cond delay="0"/>
                                  </p:stCondLst>
                                  <p:childTnLst>
                                    <p:set>
                                      <p:cBhvr>
                                        <p:cTn id="26" dur="1" fill="hold">
                                          <p:stCondLst>
                                            <p:cond delay="0"/>
                                          </p:stCondLst>
                                        </p:cTn>
                                        <p:tgtEl>
                                          <p:spTgt spid="212002"/>
                                        </p:tgtEl>
                                        <p:attrNameLst>
                                          <p:attrName>style.visibility</p:attrName>
                                        </p:attrNameLst>
                                      </p:cBhvr>
                                      <p:to>
                                        <p:strVal val="visible"/>
                                      </p:to>
                                    </p:set>
                                    <p:anim calcmode="lin" valueType="num">
                                      <p:cBhvr>
                                        <p:cTn id="27" dur="500" fill="hold"/>
                                        <p:tgtEl>
                                          <p:spTgt spid="212002"/>
                                        </p:tgtEl>
                                        <p:attrNameLst>
                                          <p:attrName>ppt_x</p:attrName>
                                        </p:attrNameLst>
                                      </p:cBhvr>
                                      <p:tavLst>
                                        <p:tav tm="0">
                                          <p:val>
                                            <p:strVal val="#ppt_x-#ppt_w/2"/>
                                          </p:val>
                                        </p:tav>
                                        <p:tav tm="100000">
                                          <p:val>
                                            <p:strVal val="#ppt_x"/>
                                          </p:val>
                                        </p:tav>
                                      </p:tavLst>
                                    </p:anim>
                                    <p:anim calcmode="lin" valueType="num">
                                      <p:cBhvr>
                                        <p:cTn id="28" dur="500" fill="hold"/>
                                        <p:tgtEl>
                                          <p:spTgt spid="212002"/>
                                        </p:tgtEl>
                                        <p:attrNameLst>
                                          <p:attrName>ppt_y</p:attrName>
                                        </p:attrNameLst>
                                      </p:cBhvr>
                                      <p:tavLst>
                                        <p:tav tm="0">
                                          <p:val>
                                            <p:strVal val="#ppt_y"/>
                                          </p:val>
                                        </p:tav>
                                        <p:tav tm="100000">
                                          <p:val>
                                            <p:strVal val="#ppt_y"/>
                                          </p:val>
                                        </p:tav>
                                      </p:tavLst>
                                    </p:anim>
                                    <p:anim calcmode="lin" valueType="num">
                                      <p:cBhvr>
                                        <p:cTn id="29" dur="500" fill="hold"/>
                                        <p:tgtEl>
                                          <p:spTgt spid="212002"/>
                                        </p:tgtEl>
                                        <p:attrNameLst>
                                          <p:attrName>ppt_w</p:attrName>
                                        </p:attrNameLst>
                                      </p:cBhvr>
                                      <p:tavLst>
                                        <p:tav tm="0">
                                          <p:val>
                                            <p:fltVal val="0"/>
                                          </p:val>
                                        </p:tav>
                                        <p:tav tm="100000">
                                          <p:val>
                                            <p:strVal val="#ppt_w"/>
                                          </p:val>
                                        </p:tav>
                                      </p:tavLst>
                                    </p:anim>
                                    <p:anim calcmode="lin" valueType="num">
                                      <p:cBhvr>
                                        <p:cTn id="30" dur="500" fill="hold"/>
                                        <p:tgtEl>
                                          <p:spTgt spid="212002"/>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
                            </p:stCondLst>
                            <p:childTnLst>
                              <p:par>
                                <p:cTn id="32" presetID="18" presetClass="entr" presetSubtype="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nodeType="clickEffect">
                                  <p:stCondLst>
                                    <p:cond delay="0"/>
                                  </p:stCondLst>
                                  <p:childTnLst>
                                    <p:set>
                                      <p:cBhvr>
                                        <p:cTn id="38" dur="1" fill="hold">
                                          <p:stCondLst>
                                            <p:cond delay="0"/>
                                          </p:stCondLst>
                                        </p:cTn>
                                        <p:tgtEl>
                                          <p:spTgt spid="212003"/>
                                        </p:tgtEl>
                                        <p:attrNameLst>
                                          <p:attrName>style.visibility</p:attrName>
                                        </p:attrNameLst>
                                      </p:cBhvr>
                                      <p:to>
                                        <p:strVal val="visible"/>
                                      </p:to>
                                    </p:set>
                                    <p:anim calcmode="lin" valueType="num">
                                      <p:cBhvr>
                                        <p:cTn id="39" dur="500" fill="hold"/>
                                        <p:tgtEl>
                                          <p:spTgt spid="212003"/>
                                        </p:tgtEl>
                                        <p:attrNameLst>
                                          <p:attrName>ppt_x</p:attrName>
                                        </p:attrNameLst>
                                      </p:cBhvr>
                                      <p:tavLst>
                                        <p:tav tm="0">
                                          <p:val>
                                            <p:strVal val="#ppt_x-#ppt_w/2"/>
                                          </p:val>
                                        </p:tav>
                                        <p:tav tm="100000">
                                          <p:val>
                                            <p:strVal val="#ppt_x"/>
                                          </p:val>
                                        </p:tav>
                                      </p:tavLst>
                                    </p:anim>
                                    <p:anim calcmode="lin" valueType="num">
                                      <p:cBhvr>
                                        <p:cTn id="40" dur="500" fill="hold"/>
                                        <p:tgtEl>
                                          <p:spTgt spid="212003"/>
                                        </p:tgtEl>
                                        <p:attrNameLst>
                                          <p:attrName>ppt_y</p:attrName>
                                        </p:attrNameLst>
                                      </p:cBhvr>
                                      <p:tavLst>
                                        <p:tav tm="0">
                                          <p:val>
                                            <p:strVal val="#ppt_y"/>
                                          </p:val>
                                        </p:tav>
                                        <p:tav tm="100000">
                                          <p:val>
                                            <p:strVal val="#ppt_y"/>
                                          </p:val>
                                        </p:tav>
                                      </p:tavLst>
                                    </p:anim>
                                    <p:anim calcmode="lin" valueType="num">
                                      <p:cBhvr>
                                        <p:cTn id="41" dur="500" fill="hold"/>
                                        <p:tgtEl>
                                          <p:spTgt spid="212003"/>
                                        </p:tgtEl>
                                        <p:attrNameLst>
                                          <p:attrName>ppt_w</p:attrName>
                                        </p:attrNameLst>
                                      </p:cBhvr>
                                      <p:tavLst>
                                        <p:tav tm="0">
                                          <p:val>
                                            <p:fltVal val="0"/>
                                          </p:val>
                                        </p:tav>
                                        <p:tav tm="100000">
                                          <p:val>
                                            <p:strVal val="#ppt_w"/>
                                          </p:val>
                                        </p:tav>
                                      </p:tavLst>
                                    </p:anim>
                                    <p:anim calcmode="lin" valueType="num">
                                      <p:cBhvr>
                                        <p:cTn id="42" dur="500" fill="hold"/>
                                        <p:tgtEl>
                                          <p:spTgt spid="212003"/>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18" presetClass="entr" presetSubtype="1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Left)">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2015">
                                            <p:txEl>
                                              <p:pRg st="0" end="0"/>
                                            </p:txEl>
                                          </p:spTgt>
                                        </p:tgtEl>
                                        <p:attrNameLst>
                                          <p:attrName>style.visibility</p:attrName>
                                        </p:attrNameLst>
                                      </p:cBhvr>
                                      <p:to>
                                        <p:strVal val="visible"/>
                                      </p:to>
                                    </p:set>
                                    <p:animEffect transition="in" filter="wipe(left)">
                                      <p:cBhvr>
                                        <p:cTn id="51" dur="500"/>
                                        <p:tgtEl>
                                          <p:spTgt spid="212015">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2015">
                                            <p:txEl>
                                              <p:pRg st="1" end="1"/>
                                            </p:txEl>
                                          </p:spTgt>
                                        </p:tgtEl>
                                        <p:attrNameLst>
                                          <p:attrName>style.visibility</p:attrName>
                                        </p:attrNameLst>
                                      </p:cBhvr>
                                      <p:to>
                                        <p:strVal val="visible"/>
                                      </p:to>
                                    </p:set>
                                    <p:animEffect transition="in" filter="wipe(left)">
                                      <p:cBhvr>
                                        <p:cTn id="56" dur="500"/>
                                        <p:tgtEl>
                                          <p:spTgt spid="212015">
                                            <p:txEl>
                                              <p:pRg st="1" end="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12" grpId="0" build="p" bldLvl="5"/>
      <p:bldP spid="212013" grpId="0" build="p"/>
      <p:bldP spid="212014" grpId="0"/>
      <p:bldP spid="2120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Espaço Reservado para Rodapé 1">
            <a:extLst>
              <a:ext uri="{FF2B5EF4-FFF2-40B4-BE49-F238E27FC236}">
                <a16:creationId xmlns:a16="http://schemas.microsoft.com/office/drawing/2014/main" id="{8ECDCE47-17BC-F437-4205-F181287EC8D6}"/>
              </a:ext>
            </a:extLst>
          </p:cNvPr>
          <p:cNvSpPr>
            <a:spLocks noGrp="1"/>
          </p:cNvSpPr>
          <p:nvPr>
            <p:ph type="ftr" sz="quarter" idx="10"/>
          </p:nvPr>
        </p:nvSpPr>
        <p:spPr/>
        <p:txBody>
          <a:bodyPr/>
          <a:lstStyle/>
          <a:p>
            <a:r>
              <a:rPr lang="en-US" dirty="0">
                <a:latin typeface="Arial"/>
                <a:cs typeface="Arial"/>
              </a:rPr>
              <a:t>AS FORÇAS DE MERCADO DA OFERTA E DA DEMANDA</a:t>
            </a:r>
            <a:endParaRPr lang="pt-BR" i="0" dirty="0">
              <a:cs typeface="Arial"/>
            </a:endParaRPr>
          </a:p>
        </p:txBody>
      </p:sp>
      <p:sp>
        <p:nvSpPr>
          <p:cNvPr id="40" name="Espaço Reservado para Número de Slide 2">
            <a:extLst>
              <a:ext uri="{FF2B5EF4-FFF2-40B4-BE49-F238E27FC236}">
                <a16:creationId xmlns:a16="http://schemas.microsoft.com/office/drawing/2014/main" id="{875E0B93-9C24-8E89-4A91-21C75ED78B1A}"/>
              </a:ext>
            </a:extLst>
          </p:cNvPr>
          <p:cNvSpPr>
            <a:spLocks noGrp="1"/>
          </p:cNvSpPr>
          <p:nvPr>
            <p:ph type="sldNum" sz="quarter" idx="11"/>
          </p:nvPr>
        </p:nvSpPr>
        <p:spPr/>
        <p:txBody>
          <a:bodyPr/>
          <a:lstStyle/>
          <a:p>
            <a:fld id="{7169A93B-1821-45A4-817E-E261123AB109}" type="slidenum">
              <a:rPr lang="en-US" altLang="pt-BR" dirty="0"/>
              <a:pPr/>
              <a:t>53</a:t>
            </a:fld>
            <a:endParaRPr lang="en-US" altLang="pt-BR"/>
          </a:p>
        </p:txBody>
      </p:sp>
      <p:sp>
        <p:nvSpPr>
          <p:cNvPr id="150530" name="Rectangle 2">
            <a:extLst>
              <a:ext uri="{FF2B5EF4-FFF2-40B4-BE49-F238E27FC236}">
                <a16:creationId xmlns:a16="http://schemas.microsoft.com/office/drawing/2014/main" id="{9E6F898C-08AC-D946-32DA-62F5C7060395}"/>
              </a:ext>
            </a:extLst>
          </p:cNvPr>
          <p:cNvSpPr>
            <a:spLocks noGrp="1" noChangeArrowheads="1"/>
          </p:cNvSpPr>
          <p:nvPr>
            <p:ph type="title" idx="4294967295"/>
          </p:nvPr>
        </p:nvSpPr>
        <p:spPr>
          <a:xfrm>
            <a:off x="346075" y="163513"/>
            <a:ext cx="8351838" cy="1139825"/>
          </a:xfrm>
        </p:spPr>
        <p:txBody>
          <a:bodyPr/>
          <a:lstStyle/>
          <a:p>
            <a:pPr marL="2341245" indent="-2341245" algn="l"/>
            <a:r>
              <a:rPr lang="en-US" altLang="pt-BR" sz="3100" dirty="0"/>
              <a:t>EXEMPLO 3:  </a:t>
            </a:r>
            <a:r>
              <a:rPr lang="en-US" altLang="pt-BR" sz="3100" dirty="0" err="1"/>
              <a:t>mudança</a:t>
            </a:r>
            <a:r>
              <a:rPr lang="en-US" altLang="pt-BR" sz="3100" dirty="0"/>
              <a:t> </a:t>
            </a:r>
            <a:r>
              <a:rPr lang="en-US" altLang="pt-BR" sz="3100" dirty="0" err="1"/>
              <a:t>em</a:t>
            </a:r>
            <a:r>
              <a:rPr lang="en-US" altLang="pt-BR" sz="3100" dirty="0"/>
              <a:t> ambas as </a:t>
            </a:r>
            <a:r>
              <a:rPr lang="en-US" altLang="pt-BR" sz="3100" dirty="0" err="1"/>
              <a:t>curvas</a:t>
            </a:r>
            <a:endParaRPr lang="en-US" altLang="pt-BR" sz="3400" dirty="0" err="1"/>
          </a:p>
        </p:txBody>
      </p:sp>
      <p:sp>
        <p:nvSpPr>
          <p:cNvPr id="150531" name="Rectangle 3">
            <a:extLst>
              <a:ext uri="{FF2B5EF4-FFF2-40B4-BE49-F238E27FC236}">
                <a16:creationId xmlns:a16="http://schemas.microsoft.com/office/drawing/2014/main" id="{5ACCC62C-5387-3944-73B9-1C64365ED25A}"/>
              </a:ext>
            </a:extLst>
          </p:cNvPr>
          <p:cNvSpPr>
            <a:spLocks noGrp="1" noChangeArrowheads="1"/>
          </p:cNvSpPr>
          <p:nvPr>
            <p:ph type="body" idx="4294967295"/>
          </p:nvPr>
        </p:nvSpPr>
        <p:spPr>
          <a:xfrm>
            <a:off x="441325" y="2798763"/>
            <a:ext cx="2891488" cy="488051"/>
          </a:xfrm>
        </p:spPr>
        <p:txBody>
          <a:bodyPr/>
          <a:lstStyle/>
          <a:p>
            <a:pPr marL="0" indent="0">
              <a:buFont typeface="Wingdings" panose="05000000000000000000" pitchFamily="2" charset="2"/>
              <a:buNone/>
            </a:pPr>
            <a:r>
              <a:rPr lang="en-US" altLang="pt-BR" sz="1700" b="1" dirty="0"/>
              <a:t>PASSO 3</a:t>
            </a:r>
            <a:r>
              <a:rPr lang="en-US" altLang="pt-BR" sz="1700" dirty="0"/>
              <a:t>, </a:t>
            </a:r>
            <a:r>
              <a:rPr lang="en-US" altLang="pt-BR" sz="1700" dirty="0" err="1"/>
              <a:t>continuação</a:t>
            </a:r>
            <a:endParaRPr lang="en-US" altLang="pt-BR" sz="1700" dirty="0">
              <a:cs typeface="Arial"/>
            </a:endParaRPr>
          </a:p>
        </p:txBody>
      </p:sp>
      <p:grpSp>
        <p:nvGrpSpPr>
          <p:cNvPr id="150532" name="Group 4">
            <a:extLst>
              <a:ext uri="{FF2B5EF4-FFF2-40B4-BE49-F238E27FC236}">
                <a16:creationId xmlns:a16="http://schemas.microsoft.com/office/drawing/2014/main" id="{544E9DCE-3559-D833-7821-78AFDE0D9DD4}"/>
              </a:ext>
            </a:extLst>
          </p:cNvPr>
          <p:cNvGrpSpPr>
            <a:grpSpLocks/>
          </p:cNvGrpSpPr>
          <p:nvPr/>
        </p:nvGrpSpPr>
        <p:grpSpPr bwMode="auto">
          <a:xfrm>
            <a:off x="4094163" y="1179513"/>
            <a:ext cx="4422775" cy="4106862"/>
            <a:chOff x="2579" y="785"/>
            <a:chExt cx="2786" cy="2420"/>
          </a:xfrm>
        </p:grpSpPr>
        <p:grpSp>
          <p:nvGrpSpPr>
            <p:cNvPr id="150533" name="Group 5">
              <a:extLst>
                <a:ext uri="{FF2B5EF4-FFF2-40B4-BE49-F238E27FC236}">
                  <a16:creationId xmlns:a16="http://schemas.microsoft.com/office/drawing/2014/main" id="{15D156B6-25A6-F54E-0F9E-1FE5BE6D966C}"/>
                </a:ext>
              </a:extLst>
            </p:cNvPr>
            <p:cNvGrpSpPr>
              <a:grpSpLocks/>
            </p:cNvGrpSpPr>
            <p:nvPr/>
          </p:nvGrpSpPr>
          <p:grpSpPr bwMode="auto">
            <a:xfrm>
              <a:off x="2697" y="1037"/>
              <a:ext cx="2409" cy="2049"/>
              <a:chOff x="1098" y="1361"/>
              <a:chExt cx="2116" cy="2027"/>
            </a:xfrm>
          </p:grpSpPr>
          <p:sp>
            <p:nvSpPr>
              <p:cNvPr id="150534" name="Line 6">
                <a:extLst>
                  <a:ext uri="{FF2B5EF4-FFF2-40B4-BE49-F238E27FC236}">
                    <a16:creationId xmlns:a16="http://schemas.microsoft.com/office/drawing/2014/main" id="{EE19C65F-0AAF-A30D-21CF-B708794C0671}"/>
                  </a:ext>
                </a:extLst>
              </p:cNvPr>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50535" name="Line 7">
                <a:extLst>
                  <a:ext uri="{FF2B5EF4-FFF2-40B4-BE49-F238E27FC236}">
                    <a16:creationId xmlns:a16="http://schemas.microsoft.com/office/drawing/2014/main" id="{B9B3EAC2-56B3-9C8D-7202-54B1D51F2C50}"/>
                  </a:ext>
                </a:extLst>
              </p:cNvPr>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50536" name="Text Box 8">
              <a:extLst>
                <a:ext uri="{FF2B5EF4-FFF2-40B4-BE49-F238E27FC236}">
                  <a16:creationId xmlns:a16="http://schemas.microsoft.com/office/drawing/2014/main" id="{420DFBCF-7279-05B1-0F97-E5C38AF6E9AC}"/>
                </a:ext>
              </a:extLst>
            </p:cNvPr>
            <p:cNvSpPr txBox="1">
              <a:spLocks noChangeArrowheads="1"/>
            </p:cNvSpPr>
            <p:nvPr/>
          </p:nvSpPr>
          <p:spPr bwMode="auto">
            <a:xfrm>
              <a:off x="2579" y="785"/>
              <a:ext cx="26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p>
          </p:txBody>
        </p:sp>
        <p:sp>
          <p:nvSpPr>
            <p:cNvPr id="150537" name="Text Box 9">
              <a:extLst>
                <a:ext uri="{FF2B5EF4-FFF2-40B4-BE49-F238E27FC236}">
                  <a16:creationId xmlns:a16="http://schemas.microsoft.com/office/drawing/2014/main" id="{DCA85A4B-92FB-3F7C-9876-5BDFE75B99EC}"/>
                </a:ext>
              </a:extLst>
            </p:cNvPr>
            <p:cNvSpPr txBox="1">
              <a:spLocks noChangeArrowheads="1"/>
            </p:cNvSpPr>
            <p:nvPr/>
          </p:nvSpPr>
          <p:spPr bwMode="auto">
            <a:xfrm>
              <a:off x="5075" y="2936"/>
              <a:ext cx="29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p>
          </p:txBody>
        </p:sp>
      </p:grpSp>
      <p:grpSp>
        <p:nvGrpSpPr>
          <p:cNvPr id="150538" name="Group 10">
            <a:extLst>
              <a:ext uri="{FF2B5EF4-FFF2-40B4-BE49-F238E27FC236}">
                <a16:creationId xmlns:a16="http://schemas.microsoft.com/office/drawing/2014/main" id="{8FDDB098-908B-7671-D66A-DEA2EA75CFD6}"/>
              </a:ext>
            </a:extLst>
          </p:cNvPr>
          <p:cNvGrpSpPr>
            <a:grpSpLocks/>
          </p:cNvGrpSpPr>
          <p:nvPr/>
        </p:nvGrpSpPr>
        <p:grpSpPr bwMode="auto">
          <a:xfrm>
            <a:off x="4524375" y="1957388"/>
            <a:ext cx="2486025" cy="2901950"/>
            <a:chOff x="2850" y="1233"/>
            <a:chExt cx="1566" cy="1828"/>
          </a:xfrm>
        </p:grpSpPr>
        <p:sp>
          <p:nvSpPr>
            <p:cNvPr id="150539" name="Line 11">
              <a:extLst>
                <a:ext uri="{FF2B5EF4-FFF2-40B4-BE49-F238E27FC236}">
                  <a16:creationId xmlns:a16="http://schemas.microsoft.com/office/drawing/2014/main" id="{E6CFBAEC-7DF7-6C74-FAD0-BB04A4345A8F}"/>
                </a:ext>
              </a:extLst>
            </p:cNvPr>
            <p:cNvSpPr>
              <a:spLocks noChangeShapeType="1"/>
            </p:cNvSpPr>
            <p:nvPr/>
          </p:nvSpPr>
          <p:spPr bwMode="auto">
            <a:xfrm>
              <a:off x="2850" y="1233"/>
              <a:ext cx="1263" cy="1587"/>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50540" name="Text Box 12">
              <a:extLst>
                <a:ext uri="{FF2B5EF4-FFF2-40B4-BE49-F238E27FC236}">
                  <a16:creationId xmlns:a16="http://schemas.microsoft.com/office/drawing/2014/main" id="{0DCE461F-44E3-041F-4675-4D8E170FD612}"/>
                </a:ext>
              </a:extLst>
            </p:cNvPr>
            <p:cNvSpPr txBox="1">
              <a:spLocks noChangeArrowheads="1"/>
            </p:cNvSpPr>
            <p:nvPr/>
          </p:nvSpPr>
          <p:spPr bwMode="auto">
            <a:xfrm>
              <a:off x="4072" y="2773"/>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1</a:t>
              </a:r>
            </a:p>
          </p:txBody>
        </p:sp>
      </p:grpSp>
      <p:grpSp>
        <p:nvGrpSpPr>
          <p:cNvPr id="150541" name="Group 13">
            <a:extLst>
              <a:ext uri="{FF2B5EF4-FFF2-40B4-BE49-F238E27FC236}">
                <a16:creationId xmlns:a16="http://schemas.microsoft.com/office/drawing/2014/main" id="{5DBE6FF4-6FE5-E4C8-933E-8BA5D5C529D0}"/>
              </a:ext>
            </a:extLst>
          </p:cNvPr>
          <p:cNvGrpSpPr>
            <a:grpSpLocks/>
          </p:cNvGrpSpPr>
          <p:nvPr/>
        </p:nvGrpSpPr>
        <p:grpSpPr bwMode="auto">
          <a:xfrm>
            <a:off x="4868863" y="1625600"/>
            <a:ext cx="1933575" cy="2901950"/>
            <a:chOff x="3067" y="1024"/>
            <a:chExt cx="1218" cy="1828"/>
          </a:xfrm>
        </p:grpSpPr>
        <p:sp>
          <p:nvSpPr>
            <p:cNvPr id="150542" name="Line 14">
              <a:extLst>
                <a:ext uri="{FF2B5EF4-FFF2-40B4-BE49-F238E27FC236}">
                  <a16:creationId xmlns:a16="http://schemas.microsoft.com/office/drawing/2014/main" id="{FFF234CE-55FD-BF5D-CFFF-C1FE2544E53C}"/>
                </a:ext>
              </a:extLst>
            </p:cNvPr>
            <p:cNvSpPr>
              <a:spLocks noChangeShapeType="1"/>
            </p:cNvSpPr>
            <p:nvPr/>
          </p:nvSpPr>
          <p:spPr bwMode="auto">
            <a:xfrm flipV="1">
              <a:off x="3067" y="1278"/>
              <a:ext cx="949" cy="1574"/>
            </a:xfrm>
            <a:prstGeom prst="line">
              <a:avLst/>
            </a:prstGeom>
            <a:noFill/>
            <a:ln w="38100">
              <a:solidFill>
                <a:srgbClr val="0033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50543" name="Text Box 15">
              <a:extLst>
                <a:ext uri="{FF2B5EF4-FFF2-40B4-BE49-F238E27FC236}">
                  <a16:creationId xmlns:a16="http://schemas.microsoft.com/office/drawing/2014/main" id="{8BAF4575-C27F-E068-3053-07741505EAF6}"/>
                </a:ext>
              </a:extLst>
            </p:cNvPr>
            <p:cNvSpPr txBox="1">
              <a:spLocks noChangeArrowheads="1"/>
            </p:cNvSpPr>
            <p:nvPr/>
          </p:nvSpPr>
          <p:spPr bwMode="auto">
            <a:xfrm>
              <a:off x="3920" y="1024"/>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1</a:t>
              </a:r>
            </a:p>
          </p:txBody>
        </p:sp>
      </p:grpSp>
      <p:grpSp>
        <p:nvGrpSpPr>
          <p:cNvPr id="150544" name="Group 16">
            <a:extLst>
              <a:ext uri="{FF2B5EF4-FFF2-40B4-BE49-F238E27FC236}">
                <a16:creationId xmlns:a16="http://schemas.microsoft.com/office/drawing/2014/main" id="{EEBDC47B-F118-0979-30B9-25CE54B0ED61}"/>
              </a:ext>
            </a:extLst>
          </p:cNvPr>
          <p:cNvGrpSpPr>
            <a:grpSpLocks/>
          </p:cNvGrpSpPr>
          <p:nvPr/>
        </p:nvGrpSpPr>
        <p:grpSpPr bwMode="auto">
          <a:xfrm>
            <a:off x="3783013" y="3136900"/>
            <a:ext cx="2060575" cy="2327275"/>
            <a:chOff x="2383" y="1976"/>
            <a:chExt cx="1298" cy="1466"/>
          </a:xfrm>
        </p:grpSpPr>
        <p:sp>
          <p:nvSpPr>
            <p:cNvPr id="150545" name="Text Box 17">
              <a:extLst>
                <a:ext uri="{FF2B5EF4-FFF2-40B4-BE49-F238E27FC236}">
                  <a16:creationId xmlns:a16="http://schemas.microsoft.com/office/drawing/2014/main" id="{A8FC0EDE-5298-0948-D544-C1098AD49D02}"/>
                </a:ext>
              </a:extLst>
            </p:cNvPr>
            <p:cNvSpPr txBox="1">
              <a:spLocks noChangeArrowheads="1"/>
            </p:cNvSpPr>
            <p:nvPr/>
          </p:nvSpPr>
          <p:spPr bwMode="auto">
            <a:xfrm>
              <a:off x="2383" y="1976"/>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1</a:t>
              </a:r>
            </a:p>
          </p:txBody>
        </p:sp>
        <p:sp>
          <p:nvSpPr>
            <p:cNvPr id="150546" name="Oval 18">
              <a:extLst>
                <a:ext uri="{FF2B5EF4-FFF2-40B4-BE49-F238E27FC236}">
                  <a16:creationId xmlns:a16="http://schemas.microsoft.com/office/drawing/2014/main" id="{65ACEDFD-442D-C9AB-AFC9-8174E98EF0FC}"/>
                </a:ext>
              </a:extLst>
            </p:cNvPr>
            <p:cNvSpPr>
              <a:spLocks noChangeArrowheads="1"/>
            </p:cNvSpPr>
            <p:nvPr/>
          </p:nvSpPr>
          <p:spPr bwMode="auto">
            <a:xfrm>
              <a:off x="3481" y="204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50547" name="Line 19">
              <a:extLst>
                <a:ext uri="{FF2B5EF4-FFF2-40B4-BE49-F238E27FC236}">
                  <a16:creationId xmlns:a16="http://schemas.microsoft.com/office/drawing/2014/main" id="{4270A616-988B-930C-0B37-6F5DDB2C546E}"/>
                </a:ext>
              </a:extLst>
            </p:cNvPr>
            <p:cNvSpPr>
              <a:spLocks noChangeShapeType="1"/>
            </p:cNvSpPr>
            <p:nvPr/>
          </p:nvSpPr>
          <p:spPr bwMode="auto">
            <a:xfrm>
              <a:off x="2701" y="2090"/>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50548" name="Line 20">
              <a:extLst>
                <a:ext uri="{FF2B5EF4-FFF2-40B4-BE49-F238E27FC236}">
                  <a16:creationId xmlns:a16="http://schemas.microsoft.com/office/drawing/2014/main" id="{6AEC4BD8-5468-7F84-8A28-A51C8805C11D}"/>
                </a:ext>
              </a:extLst>
            </p:cNvPr>
            <p:cNvSpPr>
              <a:spLocks noChangeShapeType="1"/>
            </p:cNvSpPr>
            <p:nvPr/>
          </p:nvSpPr>
          <p:spPr bwMode="auto">
            <a:xfrm>
              <a:off x="3527" y="2088"/>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50549" name="Text Box 21">
              <a:extLst>
                <a:ext uri="{FF2B5EF4-FFF2-40B4-BE49-F238E27FC236}">
                  <a16:creationId xmlns:a16="http://schemas.microsoft.com/office/drawing/2014/main" id="{7E7F6C19-26EA-761F-07E6-0437F7CEC032}"/>
                </a:ext>
              </a:extLst>
            </p:cNvPr>
            <p:cNvSpPr txBox="1">
              <a:spLocks noChangeArrowheads="1"/>
            </p:cNvSpPr>
            <p:nvPr/>
          </p:nvSpPr>
          <p:spPr bwMode="auto">
            <a:xfrm>
              <a:off x="3373" y="3212"/>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1</a:t>
              </a:r>
            </a:p>
          </p:txBody>
        </p:sp>
      </p:grpSp>
      <p:grpSp>
        <p:nvGrpSpPr>
          <p:cNvPr id="7" name="Group 22">
            <a:extLst>
              <a:ext uri="{FF2B5EF4-FFF2-40B4-BE49-F238E27FC236}">
                <a16:creationId xmlns:a16="http://schemas.microsoft.com/office/drawing/2014/main" id="{DCE6CBB9-9461-8977-9F17-1071CCA8DA64}"/>
              </a:ext>
            </a:extLst>
          </p:cNvPr>
          <p:cNvGrpSpPr>
            <a:grpSpLocks/>
          </p:cNvGrpSpPr>
          <p:nvPr/>
        </p:nvGrpSpPr>
        <p:grpSpPr bwMode="auto">
          <a:xfrm>
            <a:off x="6043613" y="1633538"/>
            <a:ext cx="1933575" cy="2901950"/>
            <a:chOff x="3520" y="1029"/>
            <a:chExt cx="1218" cy="1828"/>
          </a:xfrm>
        </p:grpSpPr>
        <p:sp>
          <p:nvSpPr>
            <p:cNvPr id="150551" name="Line 23">
              <a:extLst>
                <a:ext uri="{FF2B5EF4-FFF2-40B4-BE49-F238E27FC236}">
                  <a16:creationId xmlns:a16="http://schemas.microsoft.com/office/drawing/2014/main" id="{8A5B5FFB-58CA-D07D-B0FA-CCF324508155}"/>
                </a:ext>
              </a:extLst>
            </p:cNvPr>
            <p:cNvSpPr>
              <a:spLocks noChangeShapeType="1"/>
            </p:cNvSpPr>
            <p:nvPr/>
          </p:nvSpPr>
          <p:spPr bwMode="auto">
            <a:xfrm flipV="1">
              <a:off x="3520" y="1283"/>
              <a:ext cx="949" cy="15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50552" name="Text Box 24">
              <a:extLst>
                <a:ext uri="{FF2B5EF4-FFF2-40B4-BE49-F238E27FC236}">
                  <a16:creationId xmlns:a16="http://schemas.microsoft.com/office/drawing/2014/main" id="{C2138193-0664-C071-7BF4-4C4A058F6A30}"/>
                </a:ext>
              </a:extLst>
            </p:cNvPr>
            <p:cNvSpPr txBox="1">
              <a:spLocks noChangeArrowheads="1"/>
            </p:cNvSpPr>
            <p:nvPr/>
          </p:nvSpPr>
          <p:spPr bwMode="auto">
            <a:xfrm>
              <a:off x="4373" y="1029"/>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S</a:t>
              </a:r>
              <a:r>
                <a:rPr lang="en-US" altLang="pt-BR" sz="2400" baseline="-25000">
                  <a:cs typeface="Arial" panose="020B0604020202020204" pitchFamily="34" charset="0"/>
                </a:rPr>
                <a:t>2</a:t>
              </a:r>
            </a:p>
          </p:txBody>
        </p:sp>
      </p:grpSp>
      <p:grpSp>
        <p:nvGrpSpPr>
          <p:cNvPr id="8" name="Group 25">
            <a:extLst>
              <a:ext uri="{FF2B5EF4-FFF2-40B4-BE49-F238E27FC236}">
                <a16:creationId xmlns:a16="http://schemas.microsoft.com/office/drawing/2014/main" id="{8F7C5C1C-FD78-9400-D0AA-F1F356D261C8}"/>
              </a:ext>
            </a:extLst>
          </p:cNvPr>
          <p:cNvGrpSpPr>
            <a:grpSpLocks/>
          </p:cNvGrpSpPr>
          <p:nvPr/>
        </p:nvGrpSpPr>
        <p:grpSpPr bwMode="auto">
          <a:xfrm>
            <a:off x="5210175" y="1854200"/>
            <a:ext cx="2486025" cy="2901950"/>
            <a:chOff x="3569" y="1168"/>
            <a:chExt cx="1566" cy="1828"/>
          </a:xfrm>
        </p:grpSpPr>
        <p:sp>
          <p:nvSpPr>
            <p:cNvPr id="150554" name="Line 26">
              <a:extLst>
                <a:ext uri="{FF2B5EF4-FFF2-40B4-BE49-F238E27FC236}">
                  <a16:creationId xmlns:a16="http://schemas.microsoft.com/office/drawing/2014/main" id="{606D5741-980E-8EE9-EE41-5FC8F3B86838}"/>
                </a:ext>
              </a:extLst>
            </p:cNvPr>
            <p:cNvSpPr>
              <a:spLocks noChangeShapeType="1"/>
            </p:cNvSpPr>
            <p:nvPr/>
          </p:nvSpPr>
          <p:spPr bwMode="auto">
            <a:xfrm>
              <a:off x="3569" y="1168"/>
              <a:ext cx="1263" cy="158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50555" name="Text Box 27">
              <a:extLst>
                <a:ext uri="{FF2B5EF4-FFF2-40B4-BE49-F238E27FC236}">
                  <a16:creationId xmlns:a16="http://schemas.microsoft.com/office/drawing/2014/main" id="{C832794D-954E-07AB-EB3D-DC030B3CF307}"/>
                </a:ext>
              </a:extLst>
            </p:cNvPr>
            <p:cNvSpPr txBox="1">
              <a:spLocks noChangeArrowheads="1"/>
            </p:cNvSpPr>
            <p:nvPr/>
          </p:nvSpPr>
          <p:spPr bwMode="auto">
            <a:xfrm>
              <a:off x="4791" y="270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a:cs typeface="Arial" panose="020B0604020202020204" pitchFamily="34" charset="0"/>
                </a:rPr>
                <a:t>D</a:t>
              </a:r>
              <a:r>
                <a:rPr lang="en-US" altLang="pt-BR" sz="2400" baseline="-25000">
                  <a:cs typeface="Arial" panose="020B0604020202020204" pitchFamily="34" charset="0"/>
                </a:rPr>
                <a:t>2</a:t>
              </a:r>
            </a:p>
          </p:txBody>
        </p:sp>
      </p:grpSp>
      <p:sp>
        <p:nvSpPr>
          <p:cNvPr id="216092" name="Line 28">
            <a:extLst>
              <a:ext uri="{FF2B5EF4-FFF2-40B4-BE49-F238E27FC236}">
                <a16:creationId xmlns:a16="http://schemas.microsoft.com/office/drawing/2014/main" id="{F0941A03-596D-0170-A5C4-02096C0E9086}"/>
              </a:ext>
            </a:extLst>
          </p:cNvPr>
          <p:cNvSpPr>
            <a:spLocks noChangeShapeType="1"/>
          </p:cNvSpPr>
          <p:nvPr/>
        </p:nvSpPr>
        <p:spPr bwMode="auto">
          <a:xfrm>
            <a:off x="6332538" y="2192338"/>
            <a:ext cx="1068387"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216093" name="Line 29">
            <a:extLst>
              <a:ext uri="{FF2B5EF4-FFF2-40B4-BE49-F238E27FC236}">
                <a16:creationId xmlns:a16="http://schemas.microsoft.com/office/drawing/2014/main" id="{D9F77674-DB8E-5721-2BF6-83C889CE7942}"/>
              </a:ext>
            </a:extLst>
          </p:cNvPr>
          <p:cNvSpPr>
            <a:spLocks noChangeShapeType="1"/>
          </p:cNvSpPr>
          <p:nvPr/>
        </p:nvSpPr>
        <p:spPr bwMode="auto">
          <a:xfrm>
            <a:off x="4781550" y="2190750"/>
            <a:ext cx="646113" cy="0"/>
          </a:xfrm>
          <a:prstGeom prst="line">
            <a:avLst/>
          </a:prstGeom>
          <a:noFill/>
          <a:ln w="57150">
            <a:solidFill>
              <a:srgbClr val="A50021"/>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9" name="Group 38">
            <a:extLst>
              <a:ext uri="{FF2B5EF4-FFF2-40B4-BE49-F238E27FC236}">
                <a16:creationId xmlns:a16="http://schemas.microsoft.com/office/drawing/2014/main" id="{8E3E0094-8341-9100-CD98-2040D6F6D72F}"/>
              </a:ext>
            </a:extLst>
          </p:cNvPr>
          <p:cNvGrpSpPr>
            <a:grpSpLocks/>
          </p:cNvGrpSpPr>
          <p:nvPr/>
        </p:nvGrpSpPr>
        <p:grpSpPr bwMode="auto">
          <a:xfrm>
            <a:off x="3654425" y="3532188"/>
            <a:ext cx="3197225" cy="1939925"/>
            <a:chOff x="2302" y="2225"/>
            <a:chExt cx="2014" cy="1222"/>
          </a:xfrm>
        </p:grpSpPr>
        <p:sp>
          <p:nvSpPr>
            <p:cNvPr id="150559" name="Text Box 31">
              <a:extLst>
                <a:ext uri="{FF2B5EF4-FFF2-40B4-BE49-F238E27FC236}">
                  <a16:creationId xmlns:a16="http://schemas.microsoft.com/office/drawing/2014/main" id="{6357FAA7-28ED-161E-3E03-4E56BF60E357}"/>
                </a:ext>
              </a:extLst>
            </p:cNvPr>
            <p:cNvSpPr txBox="1">
              <a:spLocks noChangeArrowheads="1"/>
            </p:cNvSpPr>
            <p:nvPr/>
          </p:nvSpPr>
          <p:spPr bwMode="auto">
            <a:xfrm>
              <a:off x="2302" y="2280"/>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P</a:t>
              </a:r>
              <a:r>
                <a:rPr lang="en-US" altLang="pt-BR" sz="2400" b="1" baseline="-25000">
                  <a:cs typeface="Arial" panose="020B0604020202020204" pitchFamily="34" charset="0"/>
                </a:rPr>
                <a:t>2</a:t>
              </a:r>
            </a:p>
          </p:txBody>
        </p:sp>
        <p:sp>
          <p:nvSpPr>
            <p:cNvPr id="150560" name="Oval 32">
              <a:extLst>
                <a:ext uri="{FF2B5EF4-FFF2-40B4-BE49-F238E27FC236}">
                  <a16:creationId xmlns:a16="http://schemas.microsoft.com/office/drawing/2014/main" id="{34070A4C-8762-334D-3036-87F431F6E132}"/>
                </a:ext>
              </a:extLst>
            </p:cNvPr>
            <p:cNvSpPr>
              <a:spLocks noChangeArrowheads="1"/>
            </p:cNvSpPr>
            <p:nvPr/>
          </p:nvSpPr>
          <p:spPr bwMode="auto">
            <a:xfrm>
              <a:off x="4116" y="222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50561" name="Line 33">
              <a:extLst>
                <a:ext uri="{FF2B5EF4-FFF2-40B4-BE49-F238E27FC236}">
                  <a16:creationId xmlns:a16="http://schemas.microsoft.com/office/drawing/2014/main" id="{07287F4B-D079-97A7-2F61-8ED9532905B4}"/>
                </a:ext>
              </a:extLst>
            </p:cNvPr>
            <p:cNvSpPr>
              <a:spLocks noChangeShapeType="1"/>
            </p:cNvSpPr>
            <p:nvPr/>
          </p:nvSpPr>
          <p:spPr bwMode="auto">
            <a:xfrm>
              <a:off x="2699" y="2274"/>
              <a:ext cx="1459"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50562" name="Line 34">
              <a:extLst>
                <a:ext uri="{FF2B5EF4-FFF2-40B4-BE49-F238E27FC236}">
                  <a16:creationId xmlns:a16="http://schemas.microsoft.com/office/drawing/2014/main" id="{E6B55ADF-ABC5-EFFD-90D0-523F94254C47}"/>
                </a:ext>
              </a:extLst>
            </p:cNvPr>
            <p:cNvSpPr>
              <a:spLocks noChangeShapeType="1"/>
            </p:cNvSpPr>
            <p:nvPr/>
          </p:nvSpPr>
          <p:spPr bwMode="auto">
            <a:xfrm flipH="1">
              <a:off x="4163" y="2274"/>
              <a:ext cx="0" cy="92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50563" name="Text Box 35">
              <a:extLst>
                <a:ext uri="{FF2B5EF4-FFF2-40B4-BE49-F238E27FC236}">
                  <a16:creationId xmlns:a16="http://schemas.microsoft.com/office/drawing/2014/main" id="{3E1C8754-F39D-1C3C-3048-2FF97D38E100}"/>
                </a:ext>
              </a:extLst>
            </p:cNvPr>
            <p:cNvSpPr txBox="1">
              <a:spLocks noChangeArrowheads="1"/>
            </p:cNvSpPr>
            <p:nvPr/>
          </p:nvSpPr>
          <p:spPr bwMode="auto">
            <a:xfrm>
              <a:off x="4008" y="3217"/>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i="1">
                  <a:cs typeface="Arial" panose="020B0604020202020204" pitchFamily="34" charset="0"/>
                </a:rPr>
                <a:t>Q</a:t>
              </a:r>
              <a:r>
                <a:rPr lang="en-US" altLang="pt-BR" sz="2400" b="1" baseline="-25000">
                  <a:cs typeface="Arial" panose="020B0604020202020204" pitchFamily="34" charset="0"/>
                </a:rPr>
                <a:t>2</a:t>
              </a:r>
            </a:p>
          </p:txBody>
        </p:sp>
        <p:sp>
          <p:nvSpPr>
            <p:cNvPr id="150564" name="Line 36">
              <a:extLst>
                <a:ext uri="{FF2B5EF4-FFF2-40B4-BE49-F238E27FC236}">
                  <a16:creationId xmlns:a16="http://schemas.microsoft.com/office/drawing/2014/main" id="{9354C37F-7690-7C54-6C9D-E8CF6955BFE6}"/>
                </a:ext>
              </a:extLst>
            </p:cNvPr>
            <p:cNvSpPr>
              <a:spLocks noChangeShapeType="1"/>
            </p:cNvSpPr>
            <p:nvPr/>
          </p:nvSpPr>
          <p:spPr bwMode="auto">
            <a:xfrm flipH="1">
              <a:off x="2519" y="2278"/>
              <a:ext cx="15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216103" name="Rectangle 39">
            <a:extLst>
              <a:ext uri="{FF2B5EF4-FFF2-40B4-BE49-F238E27FC236}">
                <a16:creationId xmlns:a16="http://schemas.microsoft.com/office/drawing/2014/main" id="{832B676D-55E0-B41E-0085-A6DD29E33301}"/>
              </a:ext>
            </a:extLst>
          </p:cNvPr>
          <p:cNvSpPr>
            <a:spLocks noChangeArrowheads="1"/>
          </p:cNvSpPr>
          <p:nvPr/>
        </p:nvSpPr>
        <p:spPr bwMode="auto">
          <a:xfrm>
            <a:off x="544513" y="3279775"/>
            <a:ext cx="25431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lnSpc>
                <a:spcPct val="105000"/>
              </a:lnSpc>
              <a:spcBef>
                <a:spcPct val="20000"/>
              </a:spcBef>
            </a:pPr>
            <a:r>
              <a:rPr lang="pt" sz="1700">
                <a:latin typeface="Arial"/>
                <a:cs typeface="Arial"/>
              </a:rPr>
              <a:t>Mas se a oferta aumentar mais do que a demanda, </a:t>
            </a:r>
            <a:r>
              <a:rPr lang="pt" sz="1700" b="1">
                <a:latin typeface="Arial"/>
                <a:cs typeface="Arial"/>
              </a:rPr>
              <a:t>P</a:t>
            </a:r>
            <a:r>
              <a:rPr lang="pt" sz="1700">
                <a:latin typeface="Arial"/>
                <a:cs typeface="Arial"/>
              </a:rPr>
              <a:t> cai. </a:t>
            </a:r>
            <a:endParaRPr lang="pt">
              <a:latin typeface="Arial"/>
              <a:cs typeface="Aria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103">
                                            <p:txEl>
                                              <p:pRg st="0" end="0"/>
                                            </p:txEl>
                                          </p:spTgt>
                                        </p:tgtEl>
                                        <p:attrNameLst>
                                          <p:attrName>style.visibility</p:attrName>
                                        </p:attrNameLst>
                                      </p:cBhvr>
                                      <p:to>
                                        <p:strVal val="visible"/>
                                      </p:to>
                                    </p:set>
                                    <p:animEffect transition="in" filter="wipe(left)">
                                      <p:cBhvr>
                                        <p:cTn id="7" dur="500"/>
                                        <p:tgtEl>
                                          <p:spTgt spid="2161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216092"/>
                                        </p:tgtEl>
                                        <p:attrNameLst>
                                          <p:attrName>style.visibility</p:attrName>
                                        </p:attrNameLst>
                                      </p:cBhvr>
                                      <p:to>
                                        <p:strVal val="visible"/>
                                      </p:to>
                                    </p:set>
                                    <p:anim calcmode="lin" valueType="num">
                                      <p:cBhvr>
                                        <p:cTn id="12" dur="500" fill="hold"/>
                                        <p:tgtEl>
                                          <p:spTgt spid="216092"/>
                                        </p:tgtEl>
                                        <p:attrNameLst>
                                          <p:attrName>ppt_x</p:attrName>
                                        </p:attrNameLst>
                                      </p:cBhvr>
                                      <p:tavLst>
                                        <p:tav tm="0">
                                          <p:val>
                                            <p:strVal val="#ppt_x-#ppt_w/2"/>
                                          </p:val>
                                        </p:tav>
                                        <p:tav tm="100000">
                                          <p:val>
                                            <p:strVal val="#ppt_x"/>
                                          </p:val>
                                        </p:tav>
                                      </p:tavLst>
                                    </p:anim>
                                    <p:anim calcmode="lin" valueType="num">
                                      <p:cBhvr>
                                        <p:cTn id="13" dur="500" fill="hold"/>
                                        <p:tgtEl>
                                          <p:spTgt spid="216092"/>
                                        </p:tgtEl>
                                        <p:attrNameLst>
                                          <p:attrName>ppt_y</p:attrName>
                                        </p:attrNameLst>
                                      </p:cBhvr>
                                      <p:tavLst>
                                        <p:tav tm="0">
                                          <p:val>
                                            <p:strVal val="#ppt_y"/>
                                          </p:val>
                                        </p:tav>
                                        <p:tav tm="100000">
                                          <p:val>
                                            <p:strVal val="#ppt_y"/>
                                          </p:val>
                                        </p:tav>
                                      </p:tavLst>
                                    </p:anim>
                                    <p:anim calcmode="lin" valueType="num">
                                      <p:cBhvr>
                                        <p:cTn id="14" dur="500" fill="hold"/>
                                        <p:tgtEl>
                                          <p:spTgt spid="216092"/>
                                        </p:tgtEl>
                                        <p:attrNameLst>
                                          <p:attrName>ppt_w</p:attrName>
                                        </p:attrNameLst>
                                      </p:cBhvr>
                                      <p:tavLst>
                                        <p:tav tm="0">
                                          <p:val>
                                            <p:fltVal val="0"/>
                                          </p:val>
                                        </p:tav>
                                        <p:tav tm="100000">
                                          <p:val>
                                            <p:strVal val="#ppt_w"/>
                                          </p:val>
                                        </p:tav>
                                      </p:tavLst>
                                    </p:anim>
                                    <p:anim calcmode="lin" valueType="num">
                                      <p:cBhvr>
                                        <p:cTn id="15" dur="500" fill="hold"/>
                                        <p:tgtEl>
                                          <p:spTgt spid="21609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8" presetClass="entr" presetSubtype="1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8" fill="hold" nodeType="clickEffect">
                                  <p:stCondLst>
                                    <p:cond delay="0"/>
                                  </p:stCondLst>
                                  <p:childTnLst>
                                    <p:set>
                                      <p:cBhvr>
                                        <p:cTn id="23" dur="1" fill="hold">
                                          <p:stCondLst>
                                            <p:cond delay="0"/>
                                          </p:stCondLst>
                                        </p:cTn>
                                        <p:tgtEl>
                                          <p:spTgt spid="216093"/>
                                        </p:tgtEl>
                                        <p:attrNameLst>
                                          <p:attrName>style.visibility</p:attrName>
                                        </p:attrNameLst>
                                      </p:cBhvr>
                                      <p:to>
                                        <p:strVal val="visible"/>
                                      </p:to>
                                    </p:set>
                                    <p:anim calcmode="lin" valueType="num">
                                      <p:cBhvr>
                                        <p:cTn id="24" dur="500" fill="hold"/>
                                        <p:tgtEl>
                                          <p:spTgt spid="216093"/>
                                        </p:tgtEl>
                                        <p:attrNameLst>
                                          <p:attrName>ppt_x</p:attrName>
                                        </p:attrNameLst>
                                      </p:cBhvr>
                                      <p:tavLst>
                                        <p:tav tm="0">
                                          <p:val>
                                            <p:strVal val="#ppt_x-#ppt_w/2"/>
                                          </p:val>
                                        </p:tav>
                                        <p:tav tm="100000">
                                          <p:val>
                                            <p:strVal val="#ppt_x"/>
                                          </p:val>
                                        </p:tav>
                                      </p:tavLst>
                                    </p:anim>
                                    <p:anim calcmode="lin" valueType="num">
                                      <p:cBhvr>
                                        <p:cTn id="25" dur="500" fill="hold"/>
                                        <p:tgtEl>
                                          <p:spTgt spid="216093"/>
                                        </p:tgtEl>
                                        <p:attrNameLst>
                                          <p:attrName>ppt_y</p:attrName>
                                        </p:attrNameLst>
                                      </p:cBhvr>
                                      <p:tavLst>
                                        <p:tav tm="0">
                                          <p:val>
                                            <p:strVal val="#ppt_y"/>
                                          </p:val>
                                        </p:tav>
                                        <p:tav tm="100000">
                                          <p:val>
                                            <p:strVal val="#ppt_y"/>
                                          </p:val>
                                        </p:tav>
                                      </p:tavLst>
                                    </p:anim>
                                    <p:anim calcmode="lin" valueType="num">
                                      <p:cBhvr>
                                        <p:cTn id="26" dur="500" fill="hold"/>
                                        <p:tgtEl>
                                          <p:spTgt spid="216093"/>
                                        </p:tgtEl>
                                        <p:attrNameLst>
                                          <p:attrName>ppt_w</p:attrName>
                                        </p:attrNameLst>
                                      </p:cBhvr>
                                      <p:tavLst>
                                        <p:tav tm="0">
                                          <p:val>
                                            <p:fltVal val="0"/>
                                          </p:val>
                                        </p:tav>
                                        <p:tav tm="100000">
                                          <p:val>
                                            <p:strVal val="#ppt_w"/>
                                          </p:val>
                                        </p:tav>
                                      </p:tavLst>
                                    </p:anim>
                                    <p:anim calcmode="lin" valueType="num">
                                      <p:cBhvr>
                                        <p:cTn id="27" dur="500" fill="hold"/>
                                        <p:tgtEl>
                                          <p:spTgt spid="216093"/>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500"/>
                            </p:stCondLst>
                            <p:childTnLst>
                              <p:par>
                                <p:cTn id="29" presetID="18" presetClass="entr" presetSubtype="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Right)">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0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Espaço Reservado para Rodapé 1">
            <a:extLst>
              <a:ext uri="{FF2B5EF4-FFF2-40B4-BE49-F238E27FC236}">
                <a16:creationId xmlns:a16="http://schemas.microsoft.com/office/drawing/2014/main" id="{FF7D0F96-403A-12A6-6076-4566CAED47AA}"/>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49" name="Espaço Reservado para Número de Slide 2">
            <a:extLst>
              <a:ext uri="{FF2B5EF4-FFF2-40B4-BE49-F238E27FC236}">
                <a16:creationId xmlns:a16="http://schemas.microsoft.com/office/drawing/2014/main" id="{AB3A33A9-8A61-D451-F50A-C24F6FE6B72C}"/>
              </a:ext>
            </a:extLst>
          </p:cNvPr>
          <p:cNvSpPr>
            <a:spLocks noGrp="1"/>
          </p:cNvSpPr>
          <p:nvPr>
            <p:ph type="sldNum" sz="quarter" idx="11"/>
          </p:nvPr>
        </p:nvSpPr>
        <p:spPr/>
        <p:txBody>
          <a:bodyPr/>
          <a:lstStyle/>
          <a:p>
            <a:fld id="{29858FE3-FC83-4D81-836A-798A76B8326F}" type="slidenum">
              <a:rPr lang="en-US" altLang="pt-BR"/>
              <a:pPr/>
              <a:t>5</a:t>
            </a:fld>
            <a:endParaRPr lang="en-US" altLang="pt-BR"/>
          </a:p>
        </p:txBody>
      </p:sp>
      <p:grpSp>
        <p:nvGrpSpPr>
          <p:cNvPr id="2" name="Group 2">
            <a:extLst>
              <a:ext uri="{FF2B5EF4-FFF2-40B4-BE49-F238E27FC236}">
                <a16:creationId xmlns:a16="http://schemas.microsoft.com/office/drawing/2014/main" id="{3070CE71-25C2-CB15-8F4F-BF41E6575813}"/>
              </a:ext>
            </a:extLst>
          </p:cNvPr>
          <p:cNvGrpSpPr>
            <a:grpSpLocks/>
          </p:cNvGrpSpPr>
          <p:nvPr/>
        </p:nvGrpSpPr>
        <p:grpSpPr bwMode="auto">
          <a:xfrm>
            <a:off x="133350" y="876300"/>
            <a:ext cx="6932613" cy="5456238"/>
            <a:chOff x="84" y="552"/>
            <a:chExt cx="4367" cy="3437"/>
          </a:xfrm>
        </p:grpSpPr>
        <p:pic>
          <p:nvPicPr>
            <p:cNvPr id="52227" name="Picture 3" descr="chap4 graph1">
              <a:extLst>
                <a:ext uri="{FF2B5EF4-FFF2-40B4-BE49-F238E27FC236}">
                  <a16:creationId xmlns:a16="http://schemas.microsoft.com/office/drawing/2014/main" id="{BB728085-0109-ECC1-4F4E-A989F14A2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 y="631"/>
              <a:ext cx="3646" cy="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CFCB07F9-A50C-A938-5568-16C5358EEC35}"/>
                </a:ext>
              </a:extLst>
            </p:cNvPr>
            <p:cNvSpPr txBox="1">
              <a:spLocks noChangeArrowheads="1"/>
            </p:cNvSpPr>
            <p:nvPr/>
          </p:nvSpPr>
          <p:spPr bwMode="auto">
            <a:xfrm>
              <a:off x="84" y="552"/>
              <a:ext cx="857" cy="5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400" b="1" err="1">
                  <a:latin typeface="Arial"/>
                  <a:cs typeface="Arial"/>
                </a:rPr>
                <a:t>Preço</a:t>
              </a:r>
              <a:r>
                <a:rPr lang="en-US" altLang="pt-BR" sz="2400" b="1">
                  <a:latin typeface="Arial"/>
                  <a:cs typeface="Arial"/>
                </a:rPr>
                <a:t> do café</a:t>
              </a:r>
              <a:endParaRPr lang="en-US" altLang="pt-BR" sz="2400" b="1">
                <a:cs typeface="Arial" panose="020B0604020202020204" pitchFamily="34" charset="0"/>
              </a:endParaRPr>
            </a:p>
          </p:txBody>
        </p:sp>
        <p:sp>
          <p:nvSpPr>
            <p:cNvPr id="52229" name="Text Box 5">
              <a:extLst>
                <a:ext uri="{FF2B5EF4-FFF2-40B4-BE49-F238E27FC236}">
                  <a16:creationId xmlns:a16="http://schemas.microsoft.com/office/drawing/2014/main" id="{D7BC3DA6-D3DE-9641-ADA1-409D13D4A01A}"/>
                </a:ext>
              </a:extLst>
            </p:cNvPr>
            <p:cNvSpPr txBox="1">
              <a:spLocks noChangeArrowheads="1"/>
            </p:cNvSpPr>
            <p:nvPr/>
          </p:nvSpPr>
          <p:spPr bwMode="auto">
            <a:xfrm>
              <a:off x="3277" y="3495"/>
              <a:ext cx="1174" cy="4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400" b="1" err="1">
                  <a:latin typeface="Arial"/>
                  <a:cs typeface="Arial"/>
                </a:rPr>
                <a:t>Quantidade</a:t>
              </a:r>
              <a:r>
                <a:rPr lang="en-US" altLang="pt-BR" sz="2400" b="1">
                  <a:latin typeface="Arial"/>
                  <a:cs typeface="Arial"/>
                </a:rPr>
                <a:t> de cafés</a:t>
              </a:r>
              <a:endParaRPr lang="pt-BR" err="1"/>
            </a:p>
          </p:txBody>
        </p:sp>
      </p:grpSp>
      <p:sp>
        <p:nvSpPr>
          <p:cNvPr id="72710" name="Line 6">
            <a:extLst>
              <a:ext uri="{FF2B5EF4-FFF2-40B4-BE49-F238E27FC236}">
                <a16:creationId xmlns:a16="http://schemas.microsoft.com/office/drawing/2014/main" id="{51B9632D-686D-289F-0F96-788540E35B67}"/>
              </a:ext>
            </a:extLst>
          </p:cNvPr>
          <p:cNvSpPr>
            <a:spLocks noChangeShapeType="1"/>
          </p:cNvSpPr>
          <p:nvPr/>
        </p:nvSpPr>
        <p:spPr bwMode="auto">
          <a:xfrm>
            <a:off x="1960563" y="1585913"/>
            <a:ext cx="3052762" cy="388937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711" name="Oval 7">
            <a:extLst>
              <a:ext uri="{FF2B5EF4-FFF2-40B4-BE49-F238E27FC236}">
                <a16:creationId xmlns:a16="http://schemas.microsoft.com/office/drawing/2014/main" id="{B2B6D33C-F5B5-2DD4-6B82-9164C4503E45}"/>
              </a:ext>
            </a:extLst>
          </p:cNvPr>
          <p:cNvSpPr>
            <a:spLocks noChangeArrowheads="1"/>
          </p:cNvSpPr>
          <p:nvPr/>
        </p:nvSpPr>
        <p:spPr bwMode="auto">
          <a:xfrm>
            <a:off x="4943475" y="5414963"/>
            <a:ext cx="139700" cy="1381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52232" name="Rectangle 8">
            <a:extLst>
              <a:ext uri="{FF2B5EF4-FFF2-40B4-BE49-F238E27FC236}">
                <a16:creationId xmlns:a16="http://schemas.microsoft.com/office/drawing/2014/main" id="{6467B224-AE36-152B-9666-55984ED528EE}"/>
              </a:ext>
            </a:extLst>
          </p:cNvPr>
          <p:cNvSpPr>
            <a:spLocks noGrp="1" noChangeArrowheads="1"/>
          </p:cNvSpPr>
          <p:nvPr>
            <p:ph type="title" idx="4294967295"/>
          </p:nvPr>
        </p:nvSpPr>
        <p:spPr>
          <a:xfrm>
            <a:off x="896938" y="109538"/>
            <a:ext cx="7491412" cy="677862"/>
          </a:xfrm>
        </p:spPr>
        <p:txBody>
          <a:bodyPr/>
          <a:lstStyle/>
          <a:p>
            <a:r>
              <a:rPr lang="en-US" altLang="pt-BR" sz="3200"/>
              <a:t>Escala e </a:t>
            </a:r>
            <a:r>
              <a:rPr lang="en-US" altLang="pt-BR" sz="3200" err="1"/>
              <a:t>Curva</a:t>
            </a:r>
            <a:r>
              <a:rPr lang="en-US" altLang="pt-BR" sz="3200"/>
              <a:t> de </a:t>
            </a:r>
            <a:r>
              <a:rPr lang="en-US" altLang="pt-BR" sz="3200" err="1"/>
              <a:t>demanda</a:t>
            </a:r>
            <a:r>
              <a:rPr lang="en-US" altLang="pt-BR" sz="3200"/>
              <a:t> de Helen</a:t>
            </a:r>
            <a:endParaRPr lang="pt-BR"/>
          </a:p>
        </p:txBody>
      </p:sp>
      <p:graphicFrame>
        <p:nvGraphicFramePr>
          <p:cNvPr id="72713" name="Group 9">
            <a:extLst>
              <a:ext uri="{FF2B5EF4-FFF2-40B4-BE49-F238E27FC236}">
                <a16:creationId xmlns:a16="http://schemas.microsoft.com/office/drawing/2014/main" id="{10A973DD-079D-20B0-69D0-F51A1B403853}"/>
              </a:ext>
            </a:extLst>
          </p:cNvPr>
          <p:cNvGraphicFramePr>
            <a:graphicFrameLocks noGrp="1"/>
          </p:cNvGraphicFramePr>
          <p:nvPr>
            <p:extLst>
              <p:ext uri="{D42A27DB-BD31-4B8C-83A1-F6EECF244321}">
                <p14:modId xmlns:p14="http://schemas.microsoft.com/office/powerpoint/2010/main" val="3993363025"/>
              </p:ext>
            </p:extLst>
          </p:nvPr>
        </p:nvGraphicFramePr>
        <p:xfrm>
          <a:off x="6200431" y="1291230"/>
          <a:ext cx="2668588" cy="4039872"/>
        </p:xfrm>
        <a:graphic>
          <a:graphicData uri="http://schemas.openxmlformats.org/drawingml/2006/table">
            <a:tbl>
              <a:tblPr/>
              <a:tblGrid>
                <a:gridCol w="998538">
                  <a:extLst>
                    <a:ext uri="{9D8B030D-6E8A-4147-A177-3AD203B41FA5}">
                      <a16:colId xmlns:a16="http://schemas.microsoft.com/office/drawing/2014/main" val="841460193"/>
                    </a:ext>
                  </a:extLst>
                </a:gridCol>
                <a:gridCol w="1670050">
                  <a:extLst>
                    <a:ext uri="{9D8B030D-6E8A-4147-A177-3AD203B41FA5}">
                      <a16:colId xmlns:a16="http://schemas.microsoft.com/office/drawing/2014/main" val="3609489550"/>
                    </a:ext>
                  </a:extLst>
                </a:gridCol>
              </a:tblGrid>
              <a:tr h="50800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rtl="0">
                        <a:lnSpc>
                          <a:spcPct val="105000"/>
                        </a:lnSpc>
                        <a:spcBef>
                          <a:spcPct val="45000"/>
                        </a:spcBef>
                        <a:spcAft>
                          <a:spcPct val="0"/>
                        </a:spcAft>
                        <a:buFont typeface="Wingdings" panose="05000000000000000000" pitchFamily="2" charset="2"/>
                        <a:buNone/>
                      </a:pPr>
                      <a:r>
                        <a:rPr lang="en-US" altLang="pt-BR" sz="1700" b="0" i="0" u="none" strike="noStrike" cap="none" normalizeH="0" baseline="0" err="1">
                          <a:ln>
                            <a:noFill/>
                          </a:ln>
                          <a:solidFill>
                            <a:schemeClr val="tx1"/>
                          </a:solidFill>
                          <a:effectLst/>
                          <a:latin typeface="Arial"/>
                        </a:rPr>
                        <a:t>Preço</a:t>
                      </a:r>
                      <a:r>
                        <a:rPr lang="en-US" altLang="pt-BR" sz="1700" b="0" i="0" u="none" strike="noStrike" cap="none" normalizeH="0" baseline="0">
                          <a:ln>
                            <a:noFill/>
                          </a:ln>
                          <a:solidFill>
                            <a:schemeClr val="tx1"/>
                          </a:solidFill>
                          <a:effectLst/>
                          <a:latin typeface="Arial"/>
                        </a:rPr>
                        <a:t> do café</a:t>
                      </a:r>
                      <a:endParaRPr kumimoji="0" lang="en-US" altLang="pt-BR" sz="1700" b="0" i="0" u="none" strike="noStrike" cap="none" normalizeH="0" baseline="0">
                        <a:ln>
                          <a:noFill/>
                        </a:ln>
                        <a:solidFill>
                          <a:schemeClr val="tx1"/>
                        </a:solidFill>
                        <a:effectLst/>
                        <a:latin typeface="Arial"/>
                      </a:endParaRP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a:lnSpc>
                          <a:spcPct val="105000"/>
                        </a:lnSpc>
                        <a:spcBef>
                          <a:spcPct val="45000"/>
                        </a:spcBef>
                        <a:spcAft>
                          <a:spcPct val="0"/>
                        </a:spcAft>
                        <a:buNone/>
                      </a:pPr>
                      <a:r>
                        <a:rPr lang="en-US" altLang="pt-BR" sz="1700" b="0" i="0" u="none" strike="noStrike" cap="none" normalizeH="0" baseline="0" err="1">
                          <a:ln>
                            <a:noFill/>
                          </a:ln>
                          <a:solidFill>
                            <a:schemeClr val="tx1"/>
                          </a:solidFill>
                          <a:effectLst/>
                          <a:latin typeface="Arial"/>
                        </a:rPr>
                        <a:t>Quantidade</a:t>
                      </a:r>
                      <a:r>
                        <a:rPr lang="en-US" altLang="pt-BR" sz="1700" b="0" i="0" u="none" strike="noStrike" cap="none" normalizeH="0" baseline="0">
                          <a:ln>
                            <a:noFill/>
                          </a:ln>
                          <a:solidFill>
                            <a:schemeClr val="tx1"/>
                          </a:solidFill>
                          <a:effectLst/>
                          <a:latin typeface="Arial"/>
                        </a:rPr>
                        <a:t> de cafés </a:t>
                      </a:r>
                      <a:r>
                        <a:rPr lang="en-US" altLang="pt-BR" sz="1700" b="0" i="0" u="none" strike="noStrike" cap="none" normalizeH="0" baseline="0" err="1">
                          <a:ln>
                            <a:noFill/>
                          </a:ln>
                          <a:solidFill>
                            <a:schemeClr val="tx1"/>
                          </a:solidFill>
                          <a:effectLst/>
                          <a:latin typeface="Arial"/>
                        </a:rPr>
                        <a:t>demandados</a:t>
                      </a:r>
                      <a:endParaRPr kumimoji="0" lang="en-US" altLang="pt-BR" sz="1700" b="0" i="0" u="none" strike="noStrike" cap="none" normalizeH="0" baseline="0" err="1">
                        <a:ln>
                          <a:noFill/>
                        </a:ln>
                        <a:solidFill>
                          <a:schemeClr val="tx1"/>
                        </a:solidFill>
                        <a:effectLst/>
                        <a:latin typeface="Arial"/>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156618799"/>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$0.00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16</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476368211"/>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1.00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14</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455541235"/>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2.00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12</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051101541"/>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3.00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10</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43898760"/>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4.00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8</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680957039"/>
                  </a:ext>
                </a:extLst>
              </a:tr>
              <a:tr h="4492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5.00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6</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753587328"/>
                  </a:ext>
                </a:extLst>
              </a:tr>
              <a:tr h="4508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6.00</a:t>
                      </a:r>
                      <a:endParaRPr kumimoji="0" lang="pt-BR" sz="1700"/>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lang="en-US" altLang="pt-BR" sz="1700" b="0" i="0" u="none" strike="noStrike" cap="none" normalizeH="0" baseline="0">
                          <a:ln>
                            <a:noFill/>
                          </a:ln>
                          <a:solidFill>
                            <a:schemeClr val="tx1"/>
                          </a:solidFill>
                          <a:effectLst/>
                          <a:latin typeface="Arial"/>
                        </a:rPr>
                        <a:t>4</a:t>
                      </a:r>
                      <a:endParaRPr kumimoji="0" lang="pt-BR" sz="1700"/>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extLst>
                  <a:ext uri="{0D108BD9-81ED-4DB2-BD59-A6C34878D82A}">
                    <a16:rowId xmlns:a16="http://schemas.microsoft.com/office/drawing/2014/main" val="3879497445"/>
                  </a:ext>
                </a:extLst>
              </a:tr>
            </a:tbl>
          </a:graphicData>
        </a:graphic>
      </p:graphicFrame>
      <p:grpSp>
        <p:nvGrpSpPr>
          <p:cNvPr id="3" name="Group 54">
            <a:extLst>
              <a:ext uri="{FF2B5EF4-FFF2-40B4-BE49-F238E27FC236}">
                <a16:creationId xmlns:a16="http://schemas.microsoft.com/office/drawing/2014/main" id="{300DD4B5-8CC4-8618-A69D-56CB6855EEBD}"/>
              </a:ext>
            </a:extLst>
          </p:cNvPr>
          <p:cNvGrpSpPr>
            <a:grpSpLocks/>
          </p:cNvGrpSpPr>
          <p:nvPr/>
        </p:nvGrpSpPr>
        <p:grpSpPr bwMode="auto">
          <a:xfrm>
            <a:off x="1335088" y="4235450"/>
            <a:ext cx="2832100" cy="1250950"/>
            <a:chOff x="841" y="2668"/>
            <a:chExt cx="1784" cy="788"/>
          </a:xfrm>
        </p:grpSpPr>
        <p:grpSp>
          <p:nvGrpSpPr>
            <p:cNvPr id="52259" name="Group 55">
              <a:extLst>
                <a:ext uri="{FF2B5EF4-FFF2-40B4-BE49-F238E27FC236}">
                  <a16:creationId xmlns:a16="http://schemas.microsoft.com/office/drawing/2014/main" id="{3022A51D-BF88-3151-53BA-2C6135B4B7FD}"/>
                </a:ext>
              </a:extLst>
            </p:cNvPr>
            <p:cNvGrpSpPr>
              <a:grpSpLocks/>
            </p:cNvGrpSpPr>
            <p:nvPr/>
          </p:nvGrpSpPr>
          <p:grpSpPr bwMode="auto">
            <a:xfrm>
              <a:off x="841" y="2712"/>
              <a:ext cx="1747" cy="744"/>
              <a:chOff x="357" y="2450"/>
              <a:chExt cx="795" cy="646"/>
            </a:xfrm>
          </p:grpSpPr>
          <p:sp>
            <p:nvSpPr>
              <p:cNvPr id="52260" name="Line 56">
                <a:extLst>
                  <a:ext uri="{FF2B5EF4-FFF2-40B4-BE49-F238E27FC236}">
                    <a16:creationId xmlns:a16="http://schemas.microsoft.com/office/drawing/2014/main" id="{1141CD23-8CED-28CF-2EE7-872DC4B4CCF8}"/>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61" name="Line 57">
                <a:extLst>
                  <a:ext uri="{FF2B5EF4-FFF2-40B4-BE49-F238E27FC236}">
                    <a16:creationId xmlns:a16="http://schemas.microsoft.com/office/drawing/2014/main" id="{2B1914CA-AE8B-8F28-9BA2-EAEF0691FDD6}"/>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52262" name="Oval 58">
              <a:extLst>
                <a:ext uri="{FF2B5EF4-FFF2-40B4-BE49-F238E27FC236}">
                  <a16:creationId xmlns:a16="http://schemas.microsoft.com/office/drawing/2014/main" id="{70F4C3BD-3413-ECE2-DD6E-32FF830349A6}"/>
                </a:ext>
              </a:extLst>
            </p:cNvPr>
            <p:cNvSpPr>
              <a:spLocks noChangeArrowheads="1"/>
            </p:cNvSpPr>
            <p:nvPr/>
          </p:nvSpPr>
          <p:spPr bwMode="auto">
            <a:xfrm>
              <a:off x="2537" y="2668"/>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5" name="Group 59">
            <a:extLst>
              <a:ext uri="{FF2B5EF4-FFF2-40B4-BE49-F238E27FC236}">
                <a16:creationId xmlns:a16="http://schemas.microsoft.com/office/drawing/2014/main" id="{F294E57D-8581-7DDE-940A-264290365F2B}"/>
              </a:ext>
            </a:extLst>
          </p:cNvPr>
          <p:cNvGrpSpPr>
            <a:grpSpLocks/>
          </p:cNvGrpSpPr>
          <p:nvPr/>
        </p:nvGrpSpPr>
        <p:grpSpPr bwMode="auto">
          <a:xfrm>
            <a:off x="1335088" y="4837113"/>
            <a:ext cx="3300412" cy="655637"/>
            <a:chOff x="841" y="3047"/>
            <a:chExt cx="2079" cy="413"/>
          </a:xfrm>
        </p:grpSpPr>
        <p:grpSp>
          <p:nvGrpSpPr>
            <p:cNvPr id="52264" name="Group 60">
              <a:extLst>
                <a:ext uri="{FF2B5EF4-FFF2-40B4-BE49-F238E27FC236}">
                  <a16:creationId xmlns:a16="http://schemas.microsoft.com/office/drawing/2014/main" id="{60007237-ABC8-AA8B-03D2-7A7B482777B9}"/>
                </a:ext>
              </a:extLst>
            </p:cNvPr>
            <p:cNvGrpSpPr>
              <a:grpSpLocks/>
            </p:cNvGrpSpPr>
            <p:nvPr/>
          </p:nvGrpSpPr>
          <p:grpSpPr bwMode="auto">
            <a:xfrm>
              <a:off x="841" y="3092"/>
              <a:ext cx="2032" cy="368"/>
              <a:chOff x="357" y="2450"/>
              <a:chExt cx="795" cy="646"/>
            </a:xfrm>
          </p:grpSpPr>
          <p:sp>
            <p:nvSpPr>
              <p:cNvPr id="52265" name="Line 61">
                <a:extLst>
                  <a:ext uri="{FF2B5EF4-FFF2-40B4-BE49-F238E27FC236}">
                    <a16:creationId xmlns:a16="http://schemas.microsoft.com/office/drawing/2014/main" id="{05CDB8AB-D262-FE4D-5600-91104AD6ED60}"/>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66" name="Line 62">
                <a:extLst>
                  <a:ext uri="{FF2B5EF4-FFF2-40B4-BE49-F238E27FC236}">
                    <a16:creationId xmlns:a16="http://schemas.microsoft.com/office/drawing/2014/main" id="{AC503590-20F2-8784-CC8C-CBDB9C76A9A8}"/>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52267" name="Oval 63">
              <a:extLst>
                <a:ext uri="{FF2B5EF4-FFF2-40B4-BE49-F238E27FC236}">
                  <a16:creationId xmlns:a16="http://schemas.microsoft.com/office/drawing/2014/main" id="{9D5236EB-2FCE-A6F5-55C7-4913B48615C2}"/>
                </a:ext>
              </a:extLst>
            </p:cNvPr>
            <p:cNvSpPr>
              <a:spLocks noChangeArrowheads="1"/>
            </p:cNvSpPr>
            <p:nvPr/>
          </p:nvSpPr>
          <p:spPr bwMode="auto">
            <a:xfrm>
              <a:off x="2832" y="3047"/>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 name="Group 64">
            <a:extLst>
              <a:ext uri="{FF2B5EF4-FFF2-40B4-BE49-F238E27FC236}">
                <a16:creationId xmlns:a16="http://schemas.microsoft.com/office/drawing/2014/main" id="{D5B5F801-6F3A-DD6D-DE24-3503D8B39803}"/>
              </a:ext>
            </a:extLst>
          </p:cNvPr>
          <p:cNvGrpSpPr>
            <a:grpSpLocks/>
          </p:cNvGrpSpPr>
          <p:nvPr/>
        </p:nvGrpSpPr>
        <p:grpSpPr bwMode="auto">
          <a:xfrm>
            <a:off x="1338263" y="3652838"/>
            <a:ext cx="2374900" cy="1835150"/>
            <a:chOff x="843" y="2301"/>
            <a:chExt cx="1496" cy="1156"/>
          </a:xfrm>
        </p:grpSpPr>
        <p:sp>
          <p:nvSpPr>
            <p:cNvPr id="52269" name="Oval 65">
              <a:extLst>
                <a:ext uri="{FF2B5EF4-FFF2-40B4-BE49-F238E27FC236}">
                  <a16:creationId xmlns:a16="http://schemas.microsoft.com/office/drawing/2014/main" id="{B216396E-8FB0-E16A-2529-601CE0FF5E7F}"/>
                </a:ext>
              </a:extLst>
            </p:cNvPr>
            <p:cNvSpPr>
              <a:spLocks noChangeArrowheads="1"/>
            </p:cNvSpPr>
            <p:nvPr/>
          </p:nvSpPr>
          <p:spPr bwMode="auto">
            <a:xfrm>
              <a:off x="2251" y="2301"/>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2270" name="Group 66">
              <a:extLst>
                <a:ext uri="{FF2B5EF4-FFF2-40B4-BE49-F238E27FC236}">
                  <a16:creationId xmlns:a16="http://schemas.microsoft.com/office/drawing/2014/main" id="{CE1D9205-2EFA-0B6B-1C00-D1A66F12799D}"/>
                </a:ext>
              </a:extLst>
            </p:cNvPr>
            <p:cNvGrpSpPr>
              <a:grpSpLocks/>
            </p:cNvGrpSpPr>
            <p:nvPr/>
          </p:nvGrpSpPr>
          <p:grpSpPr bwMode="auto">
            <a:xfrm>
              <a:off x="843" y="2343"/>
              <a:ext cx="1452" cy="1114"/>
              <a:chOff x="357" y="2450"/>
              <a:chExt cx="795" cy="646"/>
            </a:xfrm>
          </p:grpSpPr>
          <p:sp>
            <p:nvSpPr>
              <p:cNvPr id="52271" name="Line 67">
                <a:extLst>
                  <a:ext uri="{FF2B5EF4-FFF2-40B4-BE49-F238E27FC236}">
                    <a16:creationId xmlns:a16="http://schemas.microsoft.com/office/drawing/2014/main" id="{B8A22E16-9E89-2964-581B-C2345F17CB7B}"/>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72" name="Line 68">
                <a:extLst>
                  <a:ext uri="{FF2B5EF4-FFF2-40B4-BE49-F238E27FC236}">
                    <a16:creationId xmlns:a16="http://schemas.microsoft.com/office/drawing/2014/main" id="{AF1132C4-F3BA-7819-C11C-2275FCCF9F72}"/>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9" name="Group 69">
            <a:extLst>
              <a:ext uri="{FF2B5EF4-FFF2-40B4-BE49-F238E27FC236}">
                <a16:creationId xmlns:a16="http://schemas.microsoft.com/office/drawing/2014/main" id="{A762D7C3-8D63-F35D-C3CD-779F4FDFDB84}"/>
              </a:ext>
            </a:extLst>
          </p:cNvPr>
          <p:cNvGrpSpPr>
            <a:grpSpLocks/>
          </p:cNvGrpSpPr>
          <p:nvPr/>
        </p:nvGrpSpPr>
        <p:grpSpPr bwMode="auto">
          <a:xfrm>
            <a:off x="1333500" y="3063875"/>
            <a:ext cx="1917700" cy="2420938"/>
            <a:chOff x="840" y="1930"/>
            <a:chExt cx="1208" cy="1525"/>
          </a:xfrm>
        </p:grpSpPr>
        <p:sp>
          <p:nvSpPr>
            <p:cNvPr id="52274" name="Oval 70">
              <a:extLst>
                <a:ext uri="{FF2B5EF4-FFF2-40B4-BE49-F238E27FC236}">
                  <a16:creationId xmlns:a16="http://schemas.microsoft.com/office/drawing/2014/main" id="{DB4391FB-D540-A6FB-42D8-6C27A1126AAB}"/>
                </a:ext>
              </a:extLst>
            </p:cNvPr>
            <p:cNvSpPr>
              <a:spLocks noChangeArrowheads="1"/>
            </p:cNvSpPr>
            <p:nvPr/>
          </p:nvSpPr>
          <p:spPr bwMode="auto">
            <a:xfrm>
              <a:off x="1960" y="1930"/>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2275" name="Group 71">
              <a:extLst>
                <a:ext uri="{FF2B5EF4-FFF2-40B4-BE49-F238E27FC236}">
                  <a16:creationId xmlns:a16="http://schemas.microsoft.com/office/drawing/2014/main" id="{73F849B7-EAF4-93AF-6413-174B587E2BBA}"/>
                </a:ext>
              </a:extLst>
            </p:cNvPr>
            <p:cNvGrpSpPr>
              <a:grpSpLocks/>
            </p:cNvGrpSpPr>
            <p:nvPr/>
          </p:nvGrpSpPr>
          <p:grpSpPr bwMode="auto">
            <a:xfrm>
              <a:off x="840" y="1971"/>
              <a:ext cx="1172" cy="1484"/>
              <a:chOff x="357" y="2450"/>
              <a:chExt cx="795" cy="646"/>
            </a:xfrm>
          </p:grpSpPr>
          <p:sp>
            <p:nvSpPr>
              <p:cNvPr id="52276" name="Line 72">
                <a:extLst>
                  <a:ext uri="{FF2B5EF4-FFF2-40B4-BE49-F238E27FC236}">
                    <a16:creationId xmlns:a16="http://schemas.microsoft.com/office/drawing/2014/main" id="{4D3FD3A1-1EF9-8E2A-76CC-26B9095DF985}"/>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77" name="Line 73">
                <a:extLst>
                  <a:ext uri="{FF2B5EF4-FFF2-40B4-BE49-F238E27FC236}">
                    <a16:creationId xmlns:a16="http://schemas.microsoft.com/office/drawing/2014/main" id="{A7DA8785-3C23-BBB9-E524-D05BAA0A707F}"/>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11" name="Group 74">
            <a:extLst>
              <a:ext uri="{FF2B5EF4-FFF2-40B4-BE49-F238E27FC236}">
                <a16:creationId xmlns:a16="http://schemas.microsoft.com/office/drawing/2014/main" id="{832CFCDA-E007-290D-C521-E9E7CF166E35}"/>
              </a:ext>
            </a:extLst>
          </p:cNvPr>
          <p:cNvGrpSpPr>
            <a:grpSpLocks/>
          </p:cNvGrpSpPr>
          <p:nvPr/>
        </p:nvGrpSpPr>
        <p:grpSpPr bwMode="auto">
          <a:xfrm>
            <a:off x="1336675" y="2466975"/>
            <a:ext cx="1452563" cy="3027363"/>
            <a:chOff x="842" y="1554"/>
            <a:chExt cx="915" cy="1907"/>
          </a:xfrm>
        </p:grpSpPr>
        <p:sp>
          <p:nvSpPr>
            <p:cNvPr id="52279" name="Oval 75">
              <a:extLst>
                <a:ext uri="{FF2B5EF4-FFF2-40B4-BE49-F238E27FC236}">
                  <a16:creationId xmlns:a16="http://schemas.microsoft.com/office/drawing/2014/main" id="{4836A4BD-05DA-1B3C-B3ED-18FE5F10FE8B}"/>
                </a:ext>
              </a:extLst>
            </p:cNvPr>
            <p:cNvSpPr>
              <a:spLocks noChangeArrowheads="1"/>
            </p:cNvSpPr>
            <p:nvPr/>
          </p:nvSpPr>
          <p:spPr bwMode="auto">
            <a:xfrm>
              <a:off x="1669" y="1554"/>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2280" name="Group 76">
              <a:extLst>
                <a:ext uri="{FF2B5EF4-FFF2-40B4-BE49-F238E27FC236}">
                  <a16:creationId xmlns:a16="http://schemas.microsoft.com/office/drawing/2014/main" id="{FE0A51E2-3E73-6F1D-D7CD-13F925268F8B}"/>
                </a:ext>
              </a:extLst>
            </p:cNvPr>
            <p:cNvGrpSpPr>
              <a:grpSpLocks/>
            </p:cNvGrpSpPr>
            <p:nvPr/>
          </p:nvGrpSpPr>
          <p:grpSpPr bwMode="auto">
            <a:xfrm>
              <a:off x="842" y="1590"/>
              <a:ext cx="873" cy="1871"/>
              <a:chOff x="357" y="2450"/>
              <a:chExt cx="795" cy="646"/>
            </a:xfrm>
          </p:grpSpPr>
          <p:sp>
            <p:nvSpPr>
              <p:cNvPr id="52281" name="Line 77">
                <a:extLst>
                  <a:ext uri="{FF2B5EF4-FFF2-40B4-BE49-F238E27FC236}">
                    <a16:creationId xmlns:a16="http://schemas.microsoft.com/office/drawing/2014/main" id="{D6D59EE0-9066-B898-B3DC-53826788D9C4}"/>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82" name="Line 78">
                <a:extLst>
                  <a:ext uri="{FF2B5EF4-FFF2-40B4-BE49-F238E27FC236}">
                    <a16:creationId xmlns:a16="http://schemas.microsoft.com/office/drawing/2014/main" id="{FCAF20B2-DCAA-FC85-045B-B83C5F4BC76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13" name="Group 79">
            <a:extLst>
              <a:ext uri="{FF2B5EF4-FFF2-40B4-BE49-F238E27FC236}">
                <a16:creationId xmlns:a16="http://schemas.microsoft.com/office/drawing/2014/main" id="{FC5629CE-B3BC-F001-F5E2-C8E4429AE254}"/>
              </a:ext>
            </a:extLst>
          </p:cNvPr>
          <p:cNvGrpSpPr>
            <a:grpSpLocks/>
          </p:cNvGrpSpPr>
          <p:nvPr/>
        </p:nvGrpSpPr>
        <p:grpSpPr bwMode="auto">
          <a:xfrm>
            <a:off x="1333500" y="1876425"/>
            <a:ext cx="984250" cy="3619500"/>
            <a:chOff x="840" y="1182"/>
            <a:chExt cx="620" cy="2280"/>
          </a:xfrm>
        </p:grpSpPr>
        <p:sp>
          <p:nvSpPr>
            <p:cNvPr id="52284" name="Oval 80">
              <a:extLst>
                <a:ext uri="{FF2B5EF4-FFF2-40B4-BE49-F238E27FC236}">
                  <a16:creationId xmlns:a16="http://schemas.microsoft.com/office/drawing/2014/main" id="{E110AB79-CDF5-3935-08AD-99C9F5949E38}"/>
                </a:ext>
              </a:extLst>
            </p:cNvPr>
            <p:cNvSpPr>
              <a:spLocks noChangeArrowheads="1"/>
            </p:cNvSpPr>
            <p:nvPr/>
          </p:nvSpPr>
          <p:spPr bwMode="auto">
            <a:xfrm>
              <a:off x="1372" y="1182"/>
              <a:ext cx="88" cy="8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2285" name="Group 81">
              <a:extLst>
                <a:ext uri="{FF2B5EF4-FFF2-40B4-BE49-F238E27FC236}">
                  <a16:creationId xmlns:a16="http://schemas.microsoft.com/office/drawing/2014/main" id="{A88F8636-7D94-5C77-8CD5-18CC714BF66D}"/>
                </a:ext>
              </a:extLst>
            </p:cNvPr>
            <p:cNvGrpSpPr>
              <a:grpSpLocks/>
            </p:cNvGrpSpPr>
            <p:nvPr/>
          </p:nvGrpSpPr>
          <p:grpSpPr bwMode="auto">
            <a:xfrm>
              <a:off x="840" y="1221"/>
              <a:ext cx="579" cy="2241"/>
              <a:chOff x="357" y="2450"/>
              <a:chExt cx="795" cy="646"/>
            </a:xfrm>
          </p:grpSpPr>
          <p:sp>
            <p:nvSpPr>
              <p:cNvPr id="52286" name="Line 82">
                <a:extLst>
                  <a:ext uri="{FF2B5EF4-FFF2-40B4-BE49-F238E27FC236}">
                    <a16:creationId xmlns:a16="http://schemas.microsoft.com/office/drawing/2014/main" id="{1ABF1E57-C3F4-5FC6-33B6-FBC283B27580}"/>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2287" name="Line 83">
                <a:extLst>
                  <a:ext uri="{FF2B5EF4-FFF2-40B4-BE49-F238E27FC236}">
                    <a16:creationId xmlns:a16="http://schemas.microsoft.com/office/drawing/2014/main" id="{06D8E5A4-1872-2396-6B08-C2D55B594C1A}"/>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72788" name="Line 84">
            <a:extLst>
              <a:ext uri="{FF2B5EF4-FFF2-40B4-BE49-F238E27FC236}">
                <a16:creationId xmlns:a16="http://schemas.microsoft.com/office/drawing/2014/main" id="{908F8997-0D2A-98E4-DDF8-3F09DF997479}"/>
              </a:ext>
            </a:extLst>
          </p:cNvPr>
          <p:cNvSpPr>
            <a:spLocks noChangeShapeType="1"/>
          </p:cNvSpPr>
          <p:nvPr/>
        </p:nvSpPr>
        <p:spPr bwMode="auto">
          <a:xfrm>
            <a:off x="5645150" y="2338388"/>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89" name="Line 85">
            <a:extLst>
              <a:ext uri="{FF2B5EF4-FFF2-40B4-BE49-F238E27FC236}">
                <a16:creationId xmlns:a16="http://schemas.microsoft.com/office/drawing/2014/main" id="{41C437B8-6C46-69E0-9EDC-79E044BDD412}"/>
              </a:ext>
            </a:extLst>
          </p:cNvPr>
          <p:cNvSpPr>
            <a:spLocks noChangeShapeType="1"/>
          </p:cNvSpPr>
          <p:nvPr/>
        </p:nvSpPr>
        <p:spPr bwMode="auto">
          <a:xfrm>
            <a:off x="5637213" y="2809875"/>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90" name="Line 86">
            <a:extLst>
              <a:ext uri="{FF2B5EF4-FFF2-40B4-BE49-F238E27FC236}">
                <a16:creationId xmlns:a16="http://schemas.microsoft.com/office/drawing/2014/main" id="{56E37C58-CB0F-80FE-A45A-96754575BC23}"/>
              </a:ext>
            </a:extLst>
          </p:cNvPr>
          <p:cNvSpPr>
            <a:spLocks noChangeShapeType="1"/>
          </p:cNvSpPr>
          <p:nvPr/>
        </p:nvSpPr>
        <p:spPr bwMode="auto">
          <a:xfrm>
            <a:off x="5646738" y="3279775"/>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91" name="Line 87">
            <a:extLst>
              <a:ext uri="{FF2B5EF4-FFF2-40B4-BE49-F238E27FC236}">
                <a16:creationId xmlns:a16="http://schemas.microsoft.com/office/drawing/2014/main" id="{5436DAC3-25CD-7D06-15A9-81CC61973E91}"/>
              </a:ext>
            </a:extLst>
          </p:cNvPr>
          <p:cNvSpPr>
            <a:spLocks noChangeShapeType="1"/>
          </p:cNvSpPr>
          <p:nvPr/>
        </p:nvSpPr>
        <p:spPr bwMode="auto">
          <a:xfrm>
            <a:off x="5637213" y="3752850"/>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92" name="Line 88">
            <a:extLst>
              <a:ext uri="{FF2B5EF4-FFF2-40B4-BE49-F238E27FC236}">
                <a16:creationId xmlns:a16="http://schemas.microsoft.com/office/drawing/2014/main" id="{49DC57B8-98A3-DA56-5B98-9AA60FA75816}"/>
              </a:ext>
            </a:extLst>
          </p:cNvPr>
          <p:cNvSpPr>
            <a:spLocks noChangeShapeType="1"/>
          </p:cNvSpPr>
          <p:nvPr/>
        </p:nvSpPr>
        <p:spPr bwMode="auto">
          <a:xfrm>
            <a:off x="5645150" y="4238625"/>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93" name="Line 89">
            <a:extLst>
              <a:ext uri="{FF2B5EF4-FFF2-40B4-BE49-F238E27FC236}">
                <a16:creationId xmlns:a16="http://schemas.microsoft.com/office/drawing/2014/main" id="{2647F843-2482-012C-AC0B-D6F093B71D4A}"/>
              </a:ext>
            </a:extLst>
          </p:cNvPr>
          <p:cNvSpPr>
            <a:spLocks noChangeShapeType="1"/>
          </p:cNvSpPr>
          <p:nvPr/>
        </p:nvSpPr>
        <p:spPr bwMode="auto">
          <a:xfrm>
            <a:off x="5638800" y="4710113"/>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2794" name="Line 90">
            <a:extLst>
              <a:ext uri="{FF2B5EF4-FFF2-40B4-BE49-F238E27FC236}">
                <a16:creationId xmlns:a16="http://schemas.microsoft.com/office/drawing/2014/main" id="{DCE58794-47CC-2F2B-1E67-1910BE8943D3}"/>
              </a:ext>
            </a:extLst>
          </p:cNvPr>
          <p:cNvSpPr>
            <a:spLocks noChangeShapeType="1"/>
          </p:cNvSpPr>
          <p:nvPr/>
        </p:nvSpPr>
        <p:spPr bwMode="auto">
          <a:xfrm>
            <a:off x="5629275" y="5181600"/>
            <a:ext cx="552450" cy="0"/>
          </a:xfrm>
          <a:prstGeom prst="line">
            <a:avLst/>
          </a:prstGeom>
          <a:noFill/>
          <a:ln w="7620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52295" name="FlagCount" hidden="1">
            <a:hlinkClick r:id="rId4" action="ppaction://hlinkfile"/>
            <a:extLst>
              <a:ext uri="{FF2B5EF4-FFF2-40B4-BE49-F238E27FC236}">
                <a16:creationId xmlns:a16="http://schemas.microsoft.com/office/drawing/2014/main" id="{270A37EE-56DC-F40B-AC68-4F4E768C1A3A}"/>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dissolve">
                                      <p:cBhvr>
                                        <p:cTn id="12" dur="500"/>
                                        <p:tgtEl>
                                          <p:spTgt spid="72711"/>
                                        </p:tgtEl>
                                      </p:cBhvr>
                                    </p:animEffect>
                                  </p:childTnLst>
                                </p:cTn>
                              </p:par>
                              <p:par>
                                <p:cTn id="13" presetID="9" presetClass="entr" presetSubtype="0" fill="hold" nodeType="withEffect">
                                  <p:stCondLst>
                                    <p:cond delay="0"/>
                                  </p:stCondLst>
                                  <p:childTnLst>
                                    <p:set>
                                      <p:cBhvr>
                                        <p:cTn id="14" dur="1" fill="hold">
                                          <p:stCondLst>
                                            <p:cond delay="0"/>
                                          </p:stCondLst>
                                        </p:cTn>
                                        <p:tgtEl>
                                          <p:spTgt spid="72788"/>
                                        </p:tgtEl>
                                        <p:attrNameLst>
                                          <p:attrName>style.visibility</p:attrName>
                                        </p:attrNameLst>
                                      </p:cBhvr>
                                      <p:to>
                                        <p:strVal val="visible"/>
                                      </p:to>
                                    </p:set>
                                    <p:animEffect transition="in" filter="dissolve">
                                      <p:cBhvr>
                                        <p:cTn id="15" dur="500"/>
                                        <p:tgtEl>
                                          <p:spTgt spid="72788"/>
                                        </p:tgtEl>
                                      </p:cBhvr>
                                    </p:animEffect>
                                  </p:childTnLst>
                                  <p:subTnLst>
                                    <p:animClr clrSpc="rgb" dir="cw">
                                      <p:cBhvr override="childStyle">
                                        <p:cTn dur="1" fill="hold" display="0" masterRel="nextClick" afterEffect="1"/>
                                        <p:tgtEl>
                                          <p:spTgt spid="72788"/>
                                        </p:tgtEl>
                                        <p:attrNameLst>
                                          <p:attrName>ppt_c</p:attrName>
                                        </p:attrNameLst>
                                      </p:cBhvr>
                                      <p:to>
                                        <a:schemeClr val="bg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3"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upRight)">
                                      <p:cBhvr>
                                        <p:cTn id="20" dur="10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72789"/>
                                        </p:tgtEl>
                                        <p:attrNameLst>
                                          <p:attrName>style.visibility</p:attrName>
                                        </p:attrNameLst>
                                      </p:cBhvr>
                                      <p:to>
                                        <p:strVal val="visible"/>
                                      </p:to>
                                    </p:set>
                                    <p:animEffect transition="in" filter="dissolve">
                                      <p:cBhvr>
                                        <p:cTn id="23" dur="500"/>
                                        <p:tgtEl>
                                          <p:spTgt spid="72789"/>
                                        </p:tgtEl>
                                      </p:cBhvr>
                                    </p:animEffect>
                                  </p:childTnLst>
                                  <p:subTnLst>
                                    <p:animClr clrSpc="rgb" dir="cw">
                                      <p:cBhvr override="childStyle">
                                        <p:cTn dur="1" fill="hold" display="0" masterRel="nextClick" afterEffect="1"/>
                                        <p:tgtEl>
                                          <p:spTgt spid="72789"/>
                                        </p:tgtEl>
                                        <p:attrNameLst>
                                          <p:attrName>ppt_c</p:attrName>
                                        </p:attrNameLst>
                                      </p:cBhvr>
                                      <p:to>
                                        <a:schemeClr val="bg1"/>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3"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trips(upRight)">
                                      <p:cBhvr>
                                        <p:cTn id="28" dur="10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72790"/>
                                        </p:tgtEl>
                                        <p:attrNameLst>
                                          <p:attrName>style.visibility</p:attrName>
                                        </p:attrNameLst>
                                      </p:cBhvr>
                                      <p:to>
                                        <p:strVal val="visible"/>
                                      </p:to>
                                    </p:set>
                                    <p:animEffect transition="in" filter="dissolve">
                                      <p:cBhvr>
                                        <p:cTn id="31" dur="500"/>
                                        <p:tgtEl>
                                          <p:spTgt spid="72790"/>
                                        </p:tgtEl>
                                      </p:cBhvr>
                                    </p:animEffect>
                                  </p:childTnLst>
                                  <p:subTnLst>
                                    <p:animClr clrSpc="rgb" dir="cw">
                                      <p:cBhvr override="childStyle">
                                        <p:cTn dur="1" fill="hold" display="0" masterRel="nextClick" afterEffect="1"/>
                                        <p:tgtEl>
                                          <p:spTgt spid="72790"/>
                                        </p:tgtEl>
                                        <p:attrNameLst>
                                          <p:attrName>ppt_c</p:attrName>
                                        </p:attrNameLst>
                                      </p:cBhvr>
                                      <p:to>
                                        <a:schemeClr val="bg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3"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upRight)">
                                      <p:cBhvr>
                                        <p:cTn id="36" dur="1000"/>
                                        <p:tgtEl>
                                          <p:spTgt spid="7"/>
                                        </p:tgtEl>
                                      </p:cBhvr>
                                    </p:animEffect>
                                  </p:childTnLst>
                                </p:cTn>
                              </p:par>
                              <p:par>
                                <p:cTn id="37" presetID="9" presetClass="entr" presetSubtype="0" fill="hold" nodeType="withEffect">
                                  <p:stCondLst>
                                    <p:cond delay="0"/>
                                  </p:stCondLst>
                                  <p:childTnLst>
                                    <p:set>
                                      <p:cBhvr>
                                        <p:cTn id="38" dur="1" fill="hold">
                                          <p:stCondLst>
                                            <p:cond delay="0"/>
                                          </p:stCondLst>
                                        </p:cTn>
                                        <p:tgtEl>
                                          <p:spTgt spid="72791"/>
                                        </p:tgtEl>
                                        <p:attrNameLst>
                                          <p:attrName>style.visibility</p:attrName>
                                        </p:attrNameLst>
                                      </p:cBhvr>
                                      <p:to>
                                        <p:strVal val="visible"/>
                                      </p:to>
                                    </p:set>
                                    <p:animEffect transition="in" filter="dissolve">
                                      <p:cBhvr>
                                        <p:cTn id="39" dur="500"/>
                                        <p:tgtEl>
                                          <p:spTgt spid="72791"/>
                                        </p:tgtEl>
                                      </p:cBhvr>
                                    </p:animEffect>
                                  </p:childTnLst>
                                  <p:subTnLst>
                                    <p:animClr clrSpc="rgb" dir="cw">
                                      <p:cBhvr override="childStyle">
                                        <p:cTn dur="1" fill="hold" display="0" masterRel="nextClick" afterEffect="1"/>
                                        <p:tgtEl>
                                          <p:spTgt spid="72791"/>
                                        </p:tgtEl>
                                        <p:attrNameLst>
                                          <p:attrName>ppt_c</p:attrName>
                                        </p:attrNameLst>
                                      </p:cBhvr>
                                      <p:to>
                                        <a:schemeClr val="bg1"/>
                                      </p:to>
                                    </p:animClr>
                                  </p:sub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3"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upRight)">
                                      <p:cBhvr>
                                        <p:cTn id="44" dur="1000"/>
                                        <p:tgtEl>
                                          <p:spTgt spid="9"/>
                                        </p:tgtEl>
                                      </p:cBhvr>
                                    </p:animEffect>
                                  </p:childTnLst>
                                </p:cTn>
                              </p:par>
                              <p:par>
                                <p:cTn id="45" presetID="9" presetClass="entr" presetSubtype="0" fill="hold" nodeType="withEffect">
                                  <p:stCondLst>
                                    <p:cond delay="0"/>
                                  </p:stCondLst>
                                  <p:childTnLst>
                                    <p:set>
                                      <p:cBhvr>
                                        <p:cTn id="46" dur="1" fill="hold">
                                          <p:stCondLst>
                                            <p:cond delay="0"/>
                                          </p:stCondLst>
                                        </p:cTn>
                                        <p:tgtEl>
                                          <p:spTgt spid="72792"/>
                                        </p:tgtEl>
                                        <p:attrNameLst>
                                          <p:attrName>style.visibility</p:attrName>
                                        </p:attrNameLst>
                                      </p:cBhvr>
                                      <p:to>
                                        <p:strVal val="visible"/>
                                      </p:to>
                                    </p:set>
                                    <p:animEffect transition="in" filter="dissolve">
                                      <p:cBhvr>
                                        <p:cTn id="47" dur="500"/>
                                        <p:tgtEl>
                                          <p:spTgt spid="72792"/>
                                        </p:tgtEl>
                                      </p:cBhvr>
                                    </p:animEffect>
                                  </p:childTnLst>
                                  <p:subTnLst>
                                    <p:animClr clrSpc="rgb" dir="cw">
                                      <p:cBhvr override="childStyle">
                                        <p:cTn dur="1" fill="hold" display="0" masterRel="nextClick" afterEffect="1"/>
                                        <p:tgtEl>
                                          <p:spTgt spid="72792"/>
                                        </p:tgtEl>
                                        <p:attrNameLst>
                                          <p:attrName>ppt_c</p:attrName>
                                        </p:attrNameLst>
                                      </p:cBhvr>
                                      <p:to>
                                        <a:schemeClr val="bg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3"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strips(upRight)">
                                      <p:cBhvr>
                                        <p:cTn id="52" dur="1000"/>
                                        <p:tgtEl>
                                          <p:spTgt spid="11"/>
                                        </p:tgtEl>
                                      </p:cBhvr>
                                    </p:animEffect>
                                  </p:childTnLst>
                                </p:cTn>
                              </p:par>
                              <p:par>
                                <p:cTn id="53" presetID="9" presetClass="entr" presetSubtype="0" fill="hold" nodeType="withEffect">
                                  <p:stCondLst>
                                    <p:cond delay="0"/>
                                  </p:stCondLst>
                                  <p:childTnLst>
                                    <p:set>
                                      <p:cBhvr>
                                        <p:cTn id="54" dur="1" fill="hold">
                                          <p:stCondLst>
                                            <p:cond delay="0"/>
                                          </p:stCondLst>
                                        </p:cTn>
                                        <p:tgtEl>
                                          <p:spTgt spid="72793"/>
                                        </p:tgtEl>
                                        <p:attrNameLst>
                                          <p:attrName>style.visibility</p:attrName>
                                        </p:attrNameLst>
                                      </p:cBhvr>
                                      <p:to>
                                        <p:strVal val="visible"/>
                                      </p:to>
                                    </p:set>
                                    <p:animEffect transition="in" filter="dissolve">
                                      <p:cBhvr>
                                        <p:cTn id="55" dur="500"/>
                                        <p:tgtEl>
                                          <p:spTgt spid="72793"/>
                                        </p:tgtEl>
                                      </p:cBhvr>
                                    </p:animEffect>
                                  </p:childTnLst>
                                  <p:subTnLst>
                                    <p:animClr clrSpc="rgb" dir="cw">
                                      <p:cBhvr override="childStyle">
                                        <p:cTn dur="1" fill="hold" display="0" masterRel="nextClick" afterEffect="1"/>
                                        <p:tgtEl>
                                          <p:spTgt spid="72793"/>
                                        </p:tgtEl>
                                        <p:attrNameLst>
                                          <p:attrName>ppt_c</p:attrName>
                                        </p:attrNameLst>
                                      </p:cBhvr>
                                      <p:to>
                                        <a:schemeClr val="bg1"/>
                                      </p:to>
                                    </p:animClr>
                                  </p:sub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3"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strips(upRight)">
                                      <p:cBhvr>
                                        <p:cTn id="60" dur="1000"/>
                                        <p:tgtEl>
                                          <p:spTgt spid="13"/>
                                        </p:tgtEl>
                                      </p:cBhvr>
                                    </p:animEffect>
                                  </p:childTnLst>
                                </p:cTn>
                              </p:par>
                              <p:par>
                                <p:cTn id="61" presetID="9" presetClass="entr" presetSubtype="0" fill="hold" nodeType="withEffect">
                                  <p:stCondLst>
                                    <p:cond delay="0"/>
                                  </p:stCondLst>
                                  <p:childTnLst>
                                    <p:set>
                                      <p:cBhvr>
                                        <p:cTn id="62" dur="1" fill="hold">
                                          <p:stCondLst>
                                            <p:cond delay="0"/>
                                          </p:stCondLst>
                                        </p:cTn>
                                        <p:tgtEl>
                                          <p:spTgt spid="72794"/>
                                        </p:tgtEl>
                                        <p:attrNameLst>
                                          <p:attrName>style.visibility</p:attrName>
                                        </p:attrNameLst>
                                      </p:cBhvr>
                                      <p:to>
                                        <p:strVal val="visible"/>
                                      </p:to>
                                    </p:set>
                                    <p:animEffect transition="in" filter="dissolve">
                                      <p:cBhvr>
                                        <p:cTn id="63" dur="500"/>
                                        <p:tgtEl>
                                          <p:spTgt spid="72794"/>
                                        </p:tgtEl>
                                      </p:cBhvr>
                                    </p:animEffect>
                                  </p:childTnLst>
                                  <p:subTnLst>
                                    <p:animClr clrSpc="rgb" dir="cw">
                                      <p:cBhvr override="childStyle">
                                        <p:cTn dur="1" fill="hold" display="0" masterRel="nextClick" afterEffect="1"/>
                                        <p:tgtEl>
                                          <p:spTgt spid="72794"/>
                                        </p:tgtEl>
                                        <p:attrNameLst>
                                          <p:attrName>ppt_c</p:attrName>
                                        </p:attrNameLst>
                                      </p:cBhvr>
                                      <p:to>
                                        <a:schemeClr val="bg1"/>
                                      </p:to>
                                    </p:animClr>
                                  </p:sub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6" fill="hold" nodeType="clickEffect">
                                  <p:stCondLst>
                                    <p:cond delay="0"/>
                                  </p:stCondLst>
                                  <p:childTnLst>
                                    <p:set>
                                      <p:cBhvr>
                                        <p:cTn id="67" dur="1" fill="hold">
                                          <p:stCondLst>
                                            <p:cond delay="0"/>
                                          </p:stCondLst>
                                        </p:cTn>
                                        <p:tgtEl>
                                          <p:spTgt spid="72710"/>
                                        </p:tgtEl>
                                        <p:attrNameLst>
                                          <p:attrName>style.visibility</p:attrName>
                                        </p:attrNameLst>
                                      </p:cBhvr>
                                      <p:to>
                                        <p:strVal val="visible"/>
                                      </p:to>
                                    </p:set>
                                    <p:animEffect transition="in" filter="strips(downRight)">
                                      <p:cBhvr>
                                        <p:cTn id="68" dur="10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EBB8607-FCDD-26C9-C22E-B4AA920A255B}"/>
              </a:ext>
            </a:extLst>
          </p:cNvPr>
          <p:cNvGrpSpPr>
            <a:grpSpLocks/>
          </p:cNvGrpSpPr>
          <p:nvPr/>
        </p:nvGrpSpPr>
        <p:grpSpPr bwMode="auto">
          <a:xfrm>
            <a:off x="841375" y="2801938"/>
            <a:ext cx="7491413" cy="3863975"/>
            <a:chOff x="530" y="1765"/>
            <a:chExt cx="4719" cy="2434"/>
          </a:xfrm>
        </p:grpSpPr>
        <p:sp>
          <p:nvSpPr>
            <p:cNvPr id="54275" name="Rectangle 3">
              <a:extLst>
                <a:ext uri="{FF2B5EF4-FFF2-40B4-BE49-F238E27FC236}">
                  <a16:creationId xmlns:a16="http://schemas.microsoft.com/office/drawing/2014/main" id="{EC753962-6697-0DB0-7374-BBED26686345}"/>
                </a:ext>
              </a:extLst>
            </p:cNvPr>
            <p:cNvSpPr>
              <a:spLocks noChangeArrowheads="1"/>
            </p:cNvSpPr>
            <p:nvPr/>
          </p:nvSpPr>
          <p:spPr bwMode="auto">
            <a:xfrm>
              <a:off x="530" y="1765"/>
              <a:ext cx="4719" cy="24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54276" name="Line 4">
              <a:extLst>
                <a:ext uri="{FF2B5EF4-FFF2-40B4-BE49-F238E27FC236}">
                  <a16:creationId xmlns:a16="http://schemas.microsoft.com/office/drawing/2014/main" id="{C57AB406-0D4B-922D-4698-225196A1C850}"/>
                </a:ext>
              </a:extLst>
            </p:cNvPr>
            <p:cNvSpPr>
              <a:spLocks noChangeShapeType="1"/>
            </p:cNvSpPr>
            <p:nvPr/>
          </p:nvSpPr>
          <p:spPr bwMode="auto">
            <a:xfrm>
              <a:off x="582" y="2095"/>
              <a:ext cx="45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54277" name="Rectangle 5">
            <a:extLst>
              <a:ext uri="{FF2B5EF4-FFF2-40B4-BE49-F238E27FC236}">
                <a16:creationId xmlns:a16="http://schemas.microsoft.com/office/drawing/2014/main" id="{C8050E2C-67A0-5979-BB7E-44A92BDAC6A5}"/>
              </a:ext>
            </a:extLst>
          </p:cNvPr>
          <p:cNvSpPr>
            <a:spLocks noGrp="1" noChangeArrowheads="1"/>
          </p:cNvSpPr>
          <p:nvPr>
            <p:ph type="title" idx="4294967295"/>
          </p:nvPr>
        </p:nvSpPr>
        <p:spPr>
          <a:xfrm>
            <a:off x="85725" y="238125"/>
            <a:ext cx="9001125" cy="588963"/>
          </a:xfrm>
        </p:spPr>
        <p:txBody>
          <a:bodyPr/>
          <a:lstStyle/>
          <a:p>
            <a:r>
              <a:rPr lang="en-US" altLang="pt-BR" sz="3200" err="1"/>
              <a:t>Demanda</a:t>
            </a:r>
            <a:r>
              <a:rPr lang="en-US" altLang="pt-BR" sz="3200"/>
              <a:t> de mercado vs </a:t>
            </a:r>
            <a:r>
              <a:rPr lang="en-US" altLang="pt-BR" sz="3200" err="1"/>
              <a:t>Demanda</a:t>
            </a:r>
            <a:r>
              <a:rPr lang="en-US" altLang="pt-BR" sz="3200"/>
              <a:t> individual</a:t>
            </a:r>
            <a:endParaRPr lang="pt-BR"/>
          </a:p>
        </p:txBody>
      </p:sp>
      <p:sp>
        <p:nvSpPr>
          <p:cNvPr id="54278" name="Rectangle 6">
            <a:extLst>
              <a:ext uri="{FF2B5EF4-FFF2-40B4-BE49-F238E27FC236}">
                <a16:creationId xmlns:a16="http://schemas.microsoft.com/office/drawing/2014/main" id="{1F858807-B618-2B12-0587-F01C7C35EC35}"/>
              </a:ext>
            </a:extLst>
          </p:cNvPr>
          <p:cNvSpPr>
            <a:spLocks noGrp="1" noChangeArrowheads="1"/>
          </p:cNvSpPr>
          <p:nvPr>
            <p:ph type="body" idx="4294967295"/>
          </p:nvPr>
        </p:nvSpPr>
        <p:spPr>
          <a:xfrm>
            <a:off x="323850" y="827777"/>
            <a:ext cx="8664173" cy="2002736"/>
          </a:xfrm>
        </p:spPr>
        <p:txBody>
          <a:bodyPr/>
          <a:lstStyle/>
          <a:p>
            <a:pPr algn="just">
              <a:lnSpc>
                <a:spcPct val="100000"/>
              </a:lnSpc>
              <a:spcBef>
                <a:spcPct val="35000"/>
              </a:spcBef>
            </a:pPr>
            <a:r>
              <a:rPr lang="pt" sz="2300">
                <a:ea typeface="+mn-lt"/>
                <a:cs typeface="+mn-lt"/>
              </a:rPr>
              <a:t>A quantidade demandada no mercado é a soma das quantidades demandadas por todos os compradores a cada preço.</a:t>
            </a:r>
            <a:endParaRPr lang="pt-BR"/>
          </a:p>
          <a:p>
            <a:pPr algn="just">
              <a:lnSpc>
                <a:spcPct val="100000"/>
              </a:lnSpc>
              <a:spcBef>
                <a:spcPct val="35000"/>
              </a:spcBef>
            </a:pPr>
            <a:r>
              <a:rPr lang="pt" sz="2300">
                <a:ea typeface="+mn-lt"/>
                <a:cs typeface="+mn-lt"/>
              </a:rPr>
              <a:t>Suponha que Helen e Ken sejam os dois únicos compradores no mercado de café (</a:t>
            </a:r>
            <a:r>
              <a:rPr lang="en-US" sz="2300" b="1" i="1">
                <a:ea typeface="+mn-lt"/>
                <a:cs typeface="+mn-lt"/>
              </a:rPr>
              <a:t>Q</a:t>
            </a:r>
            <a:r>
              <a:rPr lang="en-US" sz="2300" b="1" i="1" baseline="30000">
                <a:ea typeface="+mn-lt"/>
                <a:cs typeface="+mn-lt"/>
              </a:rPr>
              <a:t>d</a:t>
            </a:r>
            <a:r>
              <a:rPr lang="pt" sz="2300">
                <a:ea typeface="+mn-lt"/>
                <a:cs typeface="+mn-lt"/>
              </a:rPr>
              <a:t> = quantidade demandada).</a:t>
            </a:r>
            <a:endParaRPr lang="en-US" sz="2300">
              <a:ea typeface="+mn-lt"/>
              <a:cs typeface="+mn-lt"/>
            </a:endParaRPr>
          </a:p>
        </p:txBody>
      </p:sp>
      <p:grpSp>
        <p:nvGrpSpPr>
          <p:cNvPr id="3" name="Group 7">
            <a:extLst>
              <a:ext uri="{FF2B5EF4-FFF2-40B4-BE49-F238E27FC236}">
                <a16:creationId xmlns:a16="http://schemas.microsoft.com/office/drawing/2014/main" id="{B7CCE166-C130-2DF6-BD75-71986BCE8F78}"/>
              </a:ext>
            </a:extLst>
          </p:cNvPr>
          <p:cNvGrpSpPr>
            <a:grpSpLocks/>
          </p:cNvGrpSpPr>
          <p:nvPr/>
        </p:nvGrpSpPr>
        <p:grpSpPr bwMode="auto">
          <a:xfrm>
            <a:off x="2116138" y="2832100"/>
            <a:ext cx="1873250" cy="3816350"/>
            <a:chOff x="1333" y="1784"/>
            <a:chExt cx="1180" cy="2404"/>
          </a:xfrm>
        </p:grpSpPr>
        <p:sp>
          <p:nvSpPr>
            <p:cNvPr id="54280" name="Rectangle 8">
              <a:extLst>
                <a:ext uri="{FF2B5EF4-FFF2-40B4-BE49-F238E27FC236}">
                  <a16:creationId xmlns:a16="http://schemas.microsoft.com/office/drawing/2014/main" id="{E06CC141-036C-B11D-C205-1495DE0BA1C5}"/>
                </a:ext>
              </a:extLst>
            </p:cNvPr>
            <p:cNvSpPr>
              <a:spLocks noChangeArrowheads="1"/>
            </p:cNvSpPr>
            <p:nvPr/>
          </p:nvSpPr>
          <p:spPr bwMode="auto">
            <a:xfrm>
              <a:off x="1333" y="3889"/>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54281" name="Rectangle 9">
              <a:extLst>
                <a:ext uri="{FF2B5EF4-FFF2-40B4-BE49-F238E27FC236}">
                  <a16:creationId xmlns:a16="http://schemas.microsoft.com/office/drawing/2014/main" id="{20410767-5526-387F-4A51-E899347CF85C}"/>
                </a:ext>
              </a:extLst>
            </p:cNvPr>
            <p:cNvSpPr>
              <a:spLocks noChangeArrowheads="1"/>
            </p:cNvSpPr>
            <p:nvPr/>
          </p:nvSpPr>
          <p:spPr bwMode="auto">
            <a:xfrm>
              <a:off x="1333" y="3590"/>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54282" name="Rectangle 10">
              <a:extLst>
                <a:ext uri="{FF2B5EF4-FFF2-40B4-BE49-F238E27FC236}">
                  <a16:creationId xmlns:a16="http://schemas.microsoft.com/office/drawing/2014/main" id="{A91CDCF1-837D-44B7-75C8-EE9BE3F043B2}"/>
                </a:ext>
              </a:extLst>
            </p:cNvPr>
            <p:cNvSpPr>
              <a:spLocks noChangeArrowheads="1"/>
            </p:cNvSpPr>
            <p:nvPr/>
          </p:nvSpPr>
          <p:spPr bwMode="auto">
            <a:xfrm>
              <a:off x="1333" y="3291"/>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a:t>
              </a:r>
            </a:p>
          </p:txBody>
        </p:sp>
        <p:sp>
          <p:nvSpPr>
            <p:cNvPr id="54283" name="Rectangle 11">
              <a:extLst>
                <a:ext uri="{FF2B5EF4-FFF2-40B4-BE49-F238E27FC236}">
                  <a16:creationId xmlns:a16="http://schemas.microsoft.com/office/drawing/2014/main" id="{B80AA0D3-8BDA-879B-2B4B-A39C014649F0}"/>
                </a:ext>
              </a:extLst>
            </p:cNvPr>
            <p:cNvSpPr>
              <a:spLocks noChangeArrowheads="1"/>
            </p:cNvSpPr>
            <p:nvPr/>
          </p:nvSpPr>
          <p:spPr bwMode="auto">
            <a:xfrm>
              <a:off x="1333" y="2992"/>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a:t>
              </a:r>
            </a:p>
          </p:txBody>
        </p:sp>
        <p:sp>
          <p:nvSpPr>
            <p:cNvPr id="54284" name="Rectangle 12">
              <a:extLst>
                <a:ext uri="{FF2B5EF4-FFF2-40B4-BE49-F238E27FC236}">
                  <a16:creationId xmlns:a16="http://schemas.microsoft.com/office/drawing/2014/main" id="{2160DF81-BB6C-1CF7-4490-29427D3C938F}"/>
                </a:ext>
              </a:extLst>
            </p:cNvPr>
            <p:cNvSpPr>
              <a:spLocks noChangeArrowheads="1"/>
            </p:cNvSpPr>
            <p:nvPr/>
          </p:nvSpPr>
          <p:spPr bwMode="auto">
            <a:xfrm>
              <a:off x="1333" y="2693"/>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12</a:t>
              </a:r>
            </a:p>
          </p:txBody>
        </p:sp>
        <p:sp>
          <p:nvSpPr>
            <p:cNvPr id="54285" name="Rectangle 13">
              <a:extLst>
                <a:ext uri="{FF2B5EF4-FFF2-40B4-BE49-F238E27FC236}">
                  <a16:creationId xmlns:a16="http://schemas.microsoft.com/office/drawing/2014/main" id="{9E40336D-CE89-987C-308C-E9FFE2A5C118}"/>
                </a:ext>
              </a:extLst>
            </p:cNvPr>
            <p:cNvSpPr>
              <a:spLocks noChangeArrowheads="1"/>
            </p:cNvSpPr>
            <p:nvPr/>
          </p:nvSpPr>
          <p:spPr bwMode="auto">
            <a:xfrm>
              <a:off x="1333" y="2394"/>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14</a:t>
              </a:r>
            </a:p>
          </p:txBody>
        </p:sp>
        <p:sp>
          <p:nvSpPr>
            <p:cNvPr id="54286" name="Rectangle 14">
              <a:extLst>
                <a:ext uri="{FF2B5EF4-FFF2-40B4-BE49-F238E27FC236}">
                  <a16:creationId xmlns:a16="http://schemas.microsoft.com/office/drawing/2014/main" id="{C8BDB1FA-6AFC-1E27-688B-E75BAA2FEAF9}"/>
                </a:ext>
              </a:extLst>
            </p:cNvPr>
            <p:cNvSpPr>
              <a:spLocks noChangeArrowheads="1"/>
            </p:cNvSpPr>
            <p:nvPr/>
          </p:nvSpPr>
          <p:spPr bwMode="auto">
            <a:xfrm>
              <a:off x="1333" y="2095"/>
              <a:ext cx="11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16</a:t>
              </a:r>
            </a:p>
          </p:txBody>
        </p:sp>
        <p:sp>
          <p:nvSpPr>
            <p:cNvPr id="54287" name="Rectangle 15">
              <a:extLst>
                <a:ext uri="{FF2B5EF4-FFF2-40B4-BE49-F238E27FC236}">
                  <a16:creationId xmlns:a16="http://schemas.microsoft.com/office/drawing/2014/main" id="{C53E8956-37A6-5F3F-0599-64BC1C86580B}"/>
                </a:ext>
              </a:extLst>
            </p:cNvPr>
            <p:cNvSpPr>
              <a:spLocks noChangeArrowheads="1"/>
            </p:cNvSpPr>
            <p:nvPr/>
          </p:nvSpPr>
          <p:spPr bwMode="auto">
            <a:xfrm>
              <a:off x="1333" y="1784"/>
              <a:ext cx="118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pPr>
              <a:r>
                <a:rPr lang="en-US" altLang="pt-BR" sz="2400" b="1" i="1" err="1">
                  <a:latin typeface="Arial"/>
                  <a:cs typeface="Arial"/>
                </a:rPr>
                <a:t>Q</a:t>
              </a:r>
              <a:r>
                <a:rPr lang="en-US" altLang="pt-BR" sz="2400" b="1" i="1" baseline="30000" err="1">
                  <a:latin typeface="Arial"/>
                  <a:cs typeface="Arial"/>
                </a:rPr>
                <a:t>d</a:t>
              </a:r>
              <a:r>
                <a:rPr lang="en-US" altLang="pt-BR" sz="2400">
                  <a:latin typeface="Arial"/>
                  <a:cs typeface="Arial"/>
                </a:rPr>
                <a:t> Helen</a:t>
              </a:r>
              <a:endParaRPr lang="en-US" altLang="pt-BR" sz="2400">
                <a:cs typeface="Arial" panose="020B0604020202020204" pitchFamily="34" charset="0"/>
              </a:endParaRPr>
            </a:p>
          </p:txBody>
        </p:sp>
      </p:grpSp>
      <p:grpSp>
        <p:nvGrpSpPr>
          <p:cNvPr id="4" name="Group 16">
            <a:extLst>
              <a:ext uri="{FF2B5EF4-FFF2-40B4-BE49-F238E27FC236}">
                <a16:creationId xmlns:a16="http://schemas.microsoft.com/office/drawing/2014/main" id="{1A4D3809-7D00-80D6-3D5B-10BB2849129C}"/>
              </a:ext>
            </a:extLst>
          </p:cNvPr>
          <p:cNvGrpSpPr>
            <a:grpSpLocks/>
          </p:cNvGrpSpPr>
          <p:nvPr/>
        </p:nvGrpSpPr>
        <p:grpSpPr bwMode="auto">
          <a:xfrm>
            <a:off x="4256088" y="2832100"/>
            <a:ext cx="1598612" cy="3816350"/>
            <a:chOff x="2681" y="1784"/>
            <a:chExt cx="1007" cy="2404"/>
          </a:xfrm>
        </p:grpSpPr>
        <p:sp>
          <p:nvSpPr>
            <p:cNvPr id="54289" name="Rectangle 17">
              <a:extLst>
                <a:ext uri="{FF2B5EF4-FFF2-40B4-BE49-F238E27FC236}">
                  <a16:creationId xmlns:a16="http://schemas.microsoft.com/office/drawing/2014/main" id="{871A7704-EADD-860D-76C1-2AD46FE99EEC}"/>
                </a:ext>
              </a:extLst>
            </p:cNvPr>
            <p:cNvSpPr>
              <a:spLocks noChangeArrowheads="1"/>
            </p:cNvSpPr>
            <p:nvPr/>
          </p:nvSpPr>
          <p:spPr bwMode="auto">
            <a:xfrm>
              <a:off x="2681" y="3889"/>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54290" name="Rectangle 18">
              <a:extLst>
                <a:ext uri="{FF2B5EF4-FFF2-40B4-BE49-F238E27FC236}">
                  <a16:creationId xmlns:a16="http://schemas.microsoft.com/office/drawing/2014/main" id="{1B31BAE9-2AC8-6D33-2807-A51321B31EE1}"/>
                </a:ext>
              </a:extLst>
            </p:cNvPr>
            <p:cNvSpPr>
              <a:spLocks noChangeArrowheads="1"/>
            </p:cNvSpPr>
            <p:nvPr/>
          </p:nvSpPr>
          <p:spPr bwMode="auto">
            <a:xfrm>
              <a:off x="2681" y="3590"/>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54291" name="Rectangle 19">
              <a:extLst>
                <a:ext uri="{FF2B5EF4-FFF2-40B4-BE49-F238E27FC236}">
                  <a16:creationId xmlns:a16="http://schemas.microsoft.com/office/drawing/2014/main" id="{955ACB08-8E9E-AE03-412C-5DFA61286AB0}"/>
                </a:ext>
              </a:extLst>
            </p:cNvPr>
            <p:cNvSpPr>
              <a:spLocks noChangeArrowheads="1"/>
            </p:cNvSpPr>
            <p:nvPr/>
          </p:nvSpPr>
          <p:spPr bwMode="auto">
            <a:xfrm>
              <a:off x="2681" y="3291"/>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54292" name="Rectangle 20">
              <a:extLst>
                <a:ext uri="{FF2B5EF4-FFF2-40B4-BE49-F238E27FC236}">
                  <a16:creationId xmlns:a16="http://schemas.microsoft.com/office/drawing/2014/main" id="{A4958FA3-B62F-E781-91A8-DC981174AAF6}"/>
                </a:ext>
              </a:extLst>
            </p:cNvPr>
            <p:cNvSpPr>
              <a:spLocks noChangeArrowheads="1"/>
            </p:cNvSpPr>
            <p:nvPr/>
          </p:nvSpPr>
          <p:spPr bwMode="auto">
            <a:xfrm>
              <a:off x="2681" y="2992"/>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54293" name="Rectangle 21">
              <a:extLst>
                <a:ext uri="{FF2B5EF4-FFF2-40B4-BE49-F238E27FC236}">
                  <a16:creationId xmlns:a16="http://schemas.microsoft.com/office/drawing/2014/main" id="{348F872D-CE3E-2F63-8B5E-1E602CD347CB}"/>
                </a:ext>
              </a:extLst>
            </p:cNvPr>
            <p:cNvSpPr>
              <a:spLocks noChangeArrowheads="1"/>
            </p:cNvSpPr>
            <p:nvPr/>
          </p:nvSpPr>
          <p:spPr bwMode="auto">
            <a:xfrm>
              <a:off x="2681" y="2693"/>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54294" name="Rectangle 22">
              <a:extLst>
                <a:ext uri="{FF2B5EF4-FFF2-40B4-BE49-F238E27FC236}">
                  <a16:creationId xmlns:a16="http://schemas.microsoft.com/office/drawing/2014/main" id="{3DFE33A3-E861-9C5C-CC97-4E80DD7F442E}"/>
                </a:ext>
              </a:extLst>
            </p:cNvPr>
            <p:cNvSpPr>
              <a:spLocks noChangeArrowheads="1"/>
            </p:cNvSpPr>
            <p:nvPr/>
          </p:nvSpPr>
          <p:spPr bwMode="auto">
            <a:xfrm>
              <a:off x="2681" y="2394"/>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a:t>
              </a:r>
            </a:p>
          </p:txBody>
        </p:sp>
        <p:sp>
          <p:nvSpPr>
            <p:cNvPr id="54295" name="Rectangle 23">
              <a:extLst>
                <a:ext uri="{FF2B5EF4-FFF2-40B4-BE49-F238E27FC236}">
                  <a16:creationId xmlns:a16="http://schemas.microsoft.com/office/drawing/2014/main" id="{468CB293-0F99-FB86-CE04-9BD8A3442B91}"/>
                </a:ext>
              </a:extLst>
            </p:cNvPr>
            <p:cNvSpPr>
              <a:spLocks noChangeArrowheads="1"/>
            </p:cNvSpPr>
            <p:nvPr/>
          </p:nvSpPr>
          <p:spPr bwMode="auto">
            <a:xfrm>
              <a:off x="2681" y="2095"/>
              <a:ext cx="100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a:t>
              </a:r>
            </a:p>
          </p:txBody>
        </p:sp>
        <p:sp>
          <p:nvSpPr>
            <p:cNvPr id="54296" name="Rectangle 24">
              <a:extLst>
                <a:ext uri="{FF2B5EF4-FFF2-40B4-BE49-F238E27FC236}">
                  <a16:creationId xmlns:a16="http://schemas.microsoft.com/office/drawing/2014/main" id="{88BAB059-B244-D3B9-6F46-C1E432D4A885}"/>
                </a:ext>
              </a:extLst>
            </p:cNvPr>
            <p:cNvSpPr>
              <a:spLocks noChangeArrowheads="1"/>
            </p:cNvSpPr>
            <p:nvPr/>
          </p:nvSpPr>
          <p:spPr bwMode="auto">
            <a:xfrm>
              <a:off x="2681" y="1784"/>
              <a:ext cx="100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pPr>
              <a:r>
                <a:rPr lang="en-US" altLang="pt-BR" sz="2400" b="1" i="1" err="1">
                  <a:latin typeface="Arial"/>
                  <a:cs typeface="Arial"/>
                </a:rPr>
                <a:t>Q</a:t>
              </a:r>
              <a:r>
                <a:rPr lang="en-US" altLang="pt-BR" sz="2400" b="1" i="1" baseline="30000" err="1">
                  <a:latin typeface="Arial"/>
                  <a:cs typeface="Arial"/>
                </a:rPr>
                <a:t>d</a:t>
              </a:r>
              <a:r>
                <a:rPr lang="en-US" altLang="pt-BR" sz="2400">
                  <a:latin typeface="Arial"/>
                  <a:cs typeface="Arial"/>
                </a:rPr>
                <a:t> Ken</a:t>
              </a:r>
              <a:endParaRPr lang="en-US" altLang="pt-BR" sz="2400">
                <a:cs typeface="Arial" panose="020B0604020202020204" pitchFamily="34" charset="0"/>
              </a:endParaRPr>
            </a:p>
          </p:txBody>
        </p:sp>
      </p:grpSp>
      <p:grpSp>
        <p:nvGrpSpPr>
          <p:cNvPr id="5" name="Group 25">
            <a:extLst>
              <a:ext uri="{FF2B5EF4-FFF2-40B4-BE49-F238E27FC236}">
                <a16:creationId xmlns:a16="http://schemas.microsoft.com/office/drawing/2014/main" id="{4CE98167-DB19-A08A-41C7-68566575EA84}"/>
              </a:ext>
            </a:extLst>
          </p:cNvPr>
          <p:cNvGrpSpPr>
            <a:grpSpLocks/>
          </p:cNvGrpSpPr>
          <p:nvPr/>
        </p:nvGrpSpPr>
        <p:grpSpPr bwMode="auto">
          <a:xfrm>
            <a:off x="3989388" y="4749800"/>
            <a:ext cx="4217987" cy="1898650"/>
            <a:chOff x="2513" y="2992"/>
            <a:chExt cx="2657" cy="1196"/>
          </a:xfrm>
        </p:grpSpPr>
        <p:sp>
          <p:nvSpPr>
            <p:cNvPr id="54298" name="Rectangle 26">
              <a:extLst>
                <a:ext uri="{FF2B5EF4-FFF2-40B4-BE49-F238E27FC236}">
                  <a16:creationId xmlns:a16="http://schemas.microsoft.com/office/drawing/2014/main" id="{140EDD24-8958-E201-D8E4-59F3AE1DA74A}"/>
                </a:ext>
              </a:extLst>
            </p:cNvPr>
            <p:cNvSpPr>
              <a:spLocks noChangeArrowheads="1"/>
            </p:cNvSpPr>
            <p:nvPr/>
          </p:nvSpPr>
          <p:spPr bwMode="auto">
            <a:xfrm>
              <a:off x="2513" y="3889"/>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299" name="Rectangle 27">
              <a:extLst>
                <a:ext uri="{FF2B5EF4-FFF2-40B4-BE49-F238E27FC236}">
                  <a16:creationId xmlns:a16="http://schemas.microsoft.com/office/drawing/2014/main" id="{0F8F9E75-53DC-5746-E204-FA5E577DFA04}"/>
                </a:ext>
              </a:extLst>
            </p:cNvPr>
            <p:cNvSpPr>
              <a:spLocks noChangeArrowheads="1"/>
            </p:cNvSpPr>
            <p:nvPr/>
          </p:nvSpPr>
          <p:spPr bwMode="auto">
            <a:xfrm>
              <a:off x="2513" y="3590"/>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0" name="Rectangle 28">
              <a:extLst>
                <a:ext uri="{FF2B5EF4-FFF2-40B4-BE49-F238E27FC236}">
                  <a16:creationId xmlns:a16="http://schemas.microsoft.com/office/drawing/2014/main" id="{3022E580-94D6-3EA8-D268-D0302EBD9C89}"/>
                </a:ext>
              </a:extLst>
            </p:cNvPr>
            <p:cNvSpPr>
              <a:spLocks noChangeArrowheads="1"/>
            </p:cNvSpPr>
            <p:nvPr/>
          </p:nvSpPr>
          <p:spPr bwMode="auto">
            <a:xfrm>
              <a:off x="2513" y="3291"/>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1" name="Rectangle 29">
              <a:extLst>
                <a:ext uri="{FF2B5EF4-FFF2-40B4-BE49-F238E27FC236}">
                  <a16:creationId xmlns:a16="http://schemas.microsoft.com/office/drawing/2014/main" id="{F8971BCD-2AF0-5D6B-BB58-6B69E30877FC}"/>
                </a:ext>
              </a:extLst>
            </p:cNvPr>
            <p:cNvSpPr>
              <a:spLocks noChangeArrowheads="1"/>
            </p:cNvSpPr>
            <p:nvPr/>
          </p:nvSpPr>
          <p:spPr bwMode="auto">
            <a:xfrm>
              <a:off x="2513" y="2992"/>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2" name="Rectangle 30">
              <a:extLst>
                <a:ext uri="{FF2B5EF4-FFF2-40B4-BE49-F238E27FC236}">
                  <a16:creationId xmlns:a16="http://schemas.microsoft.com/office/drawing/2014/main" id="{54AAA415-CB04-5539-DCDA-36BCB89F5D48}"/>
                </a:ext>
              </a:extLst>
            </p:cNvPr>
            <p:cNvSpPr>
              <a:spLocks noChangeArrowheads="1"/>
            </p:cNvSpPr>
            <p:nvPr/>
          </p:nvSpPr>
          <p:spPr bwMode="auto">
            <a:xfrm>
              <a:off x="3688" y="3889"/>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3" name="Rectangle 31">
              <a:extLst>
                <a:ext uri="{FF2B5EF4-FFF2-40B4-BE49-F238E27FC236}">
                  <a16:creationId xmlns:a16="http://schemas.microsoft.com/office/drawing/2014/main" id="{8E0DA236-C73F-3DE5-A719-FA48D07033F8}"/>
                </a:ext>
              </a:extLst>
            </p:cNvPr>
            <p:cNvSpPr>
              <a:spLocks noChangeArrowheads="1"/>
            </p:cNvSpPr>
            <p:nvPr/>
          </p:nvSpPr>
          <p:spPr bwMode="auto">
            <a:xfrm>
              <a:off x="3688" y="3590"/>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4" name="Rectangle 32">
              <a:extLst>
                <a:ext uri="{FF2B5EF4-FFF2-40B4-BE49-F238E27FC236}">
                  <a16:creationId xmlns:a16="http://schemas.microsoft.com/office/drawing/2014/main" id="{56CF4EF8-BB4E-99B9-B50C-45BB2901D6E8}"/>
                </a:ext>
              </a:extLst>
            </p:cNvPr>
            <p:cNvSpPr>
              <a:spLocks noChangeArrowheads="1"/>
            </p:cNvSpPr>
            <p:nvPr/>
          </p:nvSpPr>
          <p:spPr bwMode="auto">
            <a:xfrm>
              <a:off x="3688" y="3291"/>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5" name="Rectangle 33">
              <a:extLst>
                <a:ext uri="{FF2B5EF4-FFF2-40B4-BE49-F238E27FC236}">
                  <a16:creationId xmlns:a16="http://schemas.microsoft.com/office/drawing/2014/main" id="{BC9C0EFE-2044-B7B4-F82A-20FEBFE8CD66}"/>
                </a:ext>
              </a:extLst>
            </p:cNvPr>
            <p:cNvSpPr>
              <a:spLocks noChangeArrowheads="1"/>
            </p:cNvSpPr>
            <p:nvPr/>
          </p:nvSpPr>
          <p:spPr bwMode="auto">
            <a:xfrm>
              <a:off x="3688" y="2992"/>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06" name="Rectangle 34">
              <a:extLst>
                <a:ext uri="{FF2B5EF4-FFF2-40B4-BE49-F238E27FC236}">
                  <a16:creationId xmlns:a16="http://schemas.microsoft.com/office/drawing/2014/main" id="{545609F4-51CD-A6CB-DEBF-BDCB7D177EA2}"/>
                </a:ext>
              </a:extLst>
            </p:cNvPr>
            <p:cNvSpPr>
              <a:spLocks noChangeArrowheads="1"/>
            </p:cNvSpPr>
            <p:nvPr/>
          </p:nvSpPr>
          <p:spPr bwMode="auto">
            <a:xfrm>
              <a:off x="3973" y="3889"/>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6</a:t>
              </a:r>
            </a:p>
          </p:txBody>
        </p:sp>
        <p:sp>
          <p:nvSpPr>
            <p:cNvPr id="54307" name="Rectangle 35">
              <a:extLst>
                <a:ext uri="{FF2B5EF4-FFF2-40B4-BE49-F238E27FC236}">
                  <a16:creationId xmlns:a16="http://schemas.microsoft.com/office/drawing/2014/main" id="{B3A5F923-84D5-16DF-E75B-DDD3DA1B545D}"/>
                </a:ext>
              </a:extLst>
            </p:cNvPr>
            <p:cNvSpPr>
              <a:spLocks noChangeArrowheads="1"/>
            </p:cNvSpPr>
            <p:nvPr/>
          </p:nvSpPr>
          <p:spPr bwMode="auto">
            <a:xfrm>
              <a:off x="3973" y="3590"/>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9</a:t>
              </a:r>
            </a:p>
          </p:txBody>
        </p:sp>
        <p:sp>
          <p:nvSpPr>
            <p:cNvPr id="54308" name="Rectangle 36">
              <a:extLst>
                <a:ext uri="{FF2B5EF4-FFF2-40B4-BE49-F238E27FC236}">
                  <a16:creationId xmlns:a16="http://schemas.microsoft.com/office/drawing/2014/main" id="{310D38DE-D976-22F9-BBBE-483D5EC99AFC}"/>
                </a:ext>
              </a:extLst>
            </p:cNvPr>
            <p:cNvSpPr>
              <a:spLocks noChangeArrowheads="1"/>
            </p:cNvSpPr>
            <p:nvPr/>
          </p:nvSpPr>
          <p:spPr bwMode="auto">
            <a:xfrm>
              <a:off x="3973" y="3291"/>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12</a:t>
              </a:r>
            </a:p>
          </p:txBody>
        </p:sp>
        <p:sp>
          <p:nvSpPr>
            <p:cNvPr id="54309" name="Rectangle 37">
              <a:extLst>
                <a:ext uri="{FF2B5EF4-FFF2-40B4-BE49-F238E27FC236}">
                  <a16:creationId xmlns:a16="http://schemas.microsoft.com/office/drawing/2014/main" id="{0BB91446-3736-9C36-949E-0F98E69F01B7}"/>
                </a:ext>
              </a:extLst>
            </p:cNvPr>
            <p:cNvSpPr>
              <a:spLocks noChangeArrowheads="1"/>
            </p:cNvSpPr>
            <p:nvPr/>
          </p:nvSpPr>
          <p:spPr bwMode="auto">
            <a:xfrm>
              <a:off x="3973" y="2992"/>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15</a:t>
              </a:r>
            </a:p>
          </p:txBody>
        </p:sp>
      </p:grpSp>
      <p:grpSp>
        <p:nvGrpSpPr>
          <p:cNvPr id="6" name="Group 38">
            <a:extLst>
              <a:ext uri="{FF2B5EF4-FFF2-40B4-BE49-F238E27FC236}">
                <a16:creationId xmlns:a16="http://schemas.microsoft.com/office/drawing/2014/main" id="{A2AD643E-44C1-770B-D692-3D9DA618CAFE}"/>
              </a:ext>
            </a:extLst>
          </p:cNvPr>
          <p:cNvGrpSpPr>
            <a:grpSpLocks/>
          </p:cNvGrpSpPr>
          <p:nvPr/>
        </p:nvGrpSpPr>
        <p:grpSpPr bwMode="auto">
          <a:xfrm>
            <a:off x="3989388" y="4275138"/>
            <a:ext cx="4217987" cy="474662"/>
            <a:chOff x="2513" y="2693"/>
            <a:chExt cx="2657" cy="299"/>
          </a:xfrm>
        </p:grpSpPr>
        <p:sp>
          <p:nvSpPr>
            <p:cNvPr id="54311" name="Rectangle 39">
              <a:extLst>
                <a:ext uri="{FF2B5EF4-FFF2-40B4-BE49-F238E27FC236}">
                  <a16:creationId xmlns:a16="http://schemas.microsoft.com/office/drawing/2014/main" id="{BED416F8-B51D-635F-A56B-3B7C1DB78F91}"/>
                </a:ext>
              </a:extLst>
            </p:cNvPr>
            <p:cNvSpPr>
              <a:spLocks noChangeArrowheads="1"/>
            </p:cNvSpPr>
            <p:nvPr/>
          </p:nvSpPr>
          <p:spPr bwMode="auto">
            <a:xfrm>
              <a:off x="2513" y="2693"/>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12" name="Rectangle 40">
              <a:extLst>
                <a:ext uri="{FF2B5EF4-FFF2-40B4-BE49-F238E27FC236}">
                  <a16:creationId xmlns:a16="http://schemas.microsoft.com/office/drawing/2014/main" id="{8C30FB13-DA07-69E4-6F68-91C872AF1A7E}"/>
                </a:ext>
              </a:extLst>
            </p:cNvPr>
            <p:cNvSpPr>
              <a:spLocks noChangeArrowheads="1"/>
            </p:cNvSpPr>
            <p:nvPr/>
          </p:nvSpPr>
          <p:spPr bwMode="auto">
            <a:xfrm>
              <a:off x="3688" y="2693"/>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13" name="Rectangle 41">
              <a:extLst>
                <a:ext uri="{FF2B5EF4-FFF2-40B4-BE49-F238E27FC236}">
                  <a16:creationId xmlns:a16="http://schemas.microsoft.com/office/drawing/2014/main" id="{A5323613-6C96-7E35-B523-F7F2A2BE50A1}"/>
                </a:ext>
              </a:extLst>
            </p:cNvPr>
            <p:cNvSpPr>
              <a:spLocks noChangeArrowheads="1"/>
            </p:cNvSpPr>
            <p:nvPr/>
          </p:nvSpPr>
          <p:spPr bwMode="auto">
            <a:xfrm>
              <a:off x="3973" y="2693"/>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18</a:t>
              </a:r>
            </a:p>
          </p:txBody>
        </p:sp>
      </p:grpSp>
      <p:grpSp>
        <p:nvGrpSpPr>
          <p:cNvPr id="7" name="Group 42">
            <a:extLst>
              <a:ext uri="{FF2B5EF4-FFF2-40B4-BE49-F238E27FC236}">
                <a16:creationId xmlns:a16="http://schemas.microsoft.com/office/drawing/2014/main" id="{63E7C329-464C-C18B-22E4-51C12C90F1C5}"/>
              </a:ext>
            </a:extLst>
          </p:cNvPr>
          <p:cNvGrpSpPr>
            <a:grpSpLocks/>
          </p:cNvGrpSpPr>
          <p:nvPr/>
        </p:nvGrpSpPr>
        <p:grpSpPr bwMode="auto">
          <a:xfrm>
            <a:off x="3989388" y="3800475"/>
            <a:ext cx="4217987" cy="474663"/>
            <a:chOff x="2513" y="2394"/>
            <a:chExt cx="2657" cy="299"/>
          </a:xfrm>
        </p:grpSpPr>
        <p:sp>
          <p:nvSpPr>
            <p:cNvPr id="54315" name="Rectangle 43">
              <a:extLst>
                <a:ext uri="{FF2B5EF4-FFF2-40B4-BE49-F238E27FC236}">
                  <a16:creationId xmlns:a16="http://schemas.microsoft.com/office/drawing/2014/main" id="{C5260110-0C10-BF81-0D67-5D5EB841E547}"/>
                </a:ext>
              </a:extLst>
            </p:cNvPr>
            <p:cNvSpPr>
              <a:spLocks noChangeArrowheads="1"/>
            </p:cNvSpPr>
            <p:nvPr/>
          </p:nvSpPr>
          <p:spPr bwMode="auto">
            <a:xfrm>
              <a:off x="2513" y="2394"/>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16" name="Rectangle 44">
              <a:extLst>
                <a:ext uri="{FF2B5EF4-FFF2-40B4-BE49-F238E27FC236}">
                  <a16:creationId xmlns:a16="http://schemas.microsoft.com/office/drawing/2014/main" id="{BF5F700D-6EBB-7417-CD2F-A04CA6804BE6}"/>
                </a:ext>
              </a:extLst>
            </p:cNvPr>
            <p:cNvSpPr>
              <a:spLocks noChangeArrowheads="1"/>
            </p:cNvSpPr>
            <p:nvPr/>
          </p:nvSpPr>
          <p:spPr bwMode="auto">
            <a:xfrm>
              <a:off x="3688" y="2394"/>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17" name="Rectangle 45">
              <a:extLst>
                <a:ext uri="{FF2B5EF4-FFF2-40B4-BE49-F238E27FC236}">
                  <a16:creationId xmlns:a16="http://schemas.microsoft.com/office/drawing/2014/main" id="{300DF33B-AE61-73E2-BB1F-B2BAD760DA75}"/>
                </a:ext>
              </a:extLst>
            </p:cNvPr>
            <p:cNvSpPr>
              <a:spLocks noChangeArrowheads="1"/>
            </p:cNvSpPr>
            <p:nvPr/>
          </p:nvSpPr>
          <p:spPr bwMode="auto">
            <a:xfrm>
              <a:off x="3973" y="2394"/>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21</a:t>
              </a:r>
            </a:p>
          </p:txBody>
        </p:sp>
      </p:grpSp>
      <p:grpSp>
        <p:nvGrpSpPr>
          <p:cNvPr id="8" name="Group 46">
            <a:extLst>
              <a:ext uri="{FF2B5EF4-FFF2-40B4-BE49-F238E27FC236}">
                <a16:creationId xmlns:a16="http://schemas.microsoft.com/office/drawing/2014/main" id="{A34592B1-F407-0DF0-60D6-A555072FFDFE}"/>
              </a:ext>
            </a:extLst>
          </p:cNvPr>
          <p:cNvGrpSpPr>
            <a:grpSpLocks/>
          </p:cNvGrpSpPr>
          <p:nvPr/>
        </p:nvGrpSpPr>
        <p:grpSpPr bwMode="auto">
          <a:xfrm>
            <a:off x="3989388" y="3325813"/>
            <a:ext cx="4217987" cy="474662"/>
            <a:chOff x="2513" y="2095"/>
            <a:chExt cx="2657" cy="299"/>
          </a:xfrm>
        </p:grpSpPr>
        <p:sp>
          <p:nvSpPr>
            <p:cNvPr id="54319" name="Rectangle 47">
              <a:extLst>
                <a:ext uri="{FF2B5EF4-FFF2-40B4-BE49-F238E27FC236}">
                  <a16:creationId xmlns:a16="http://schemas.microsoft.com/office/drawing/2014/main" id="{E42EC609-B78A-24E1-8F3D-20010126A0BE}"/>
                </a:ext>
              </a:extLst>
            </p:cNvPr>
            <p:cNvSpPr>
              <a:spLocks noChangeArrowheads="1"/>
            </p:cNvSpPr>
            <p:nvPr/>
          </p:nvSpPr>
          <p:spPr bwMode="auto">
            <a:xfrm>
              <a:off x="2513" y="2095"/>
              <a:ext cx="16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20" name="Rectangle 48">
              <a:extLst>
                <a:ext uri="{FF2B5EF4-FFF2-40B4-BE49-F238E27FC236}">
                  <a16:creationId xmlns:a16="http://schemas.microsoft.com/office/drawing/2014/main" id="{9E7E8870-6E74-0B0F-49C7-0AF100518148}"/>
                </a:ext>
              </a:extLst>
            </p:cNvPr>
            <p:cNvSpPr>
              <a:spLocks noChangeArrowheads="1"/>
            </p:cNvSpPr>
            <p:nvPr/>
          </p:nvSpPr>
          <p:spPr bwMode="auto">
            <a:xfrm>
              <a:off x="3688" y="2095"/>
              <a:ext cx="28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a:t>
              </a:r>
            </a:p>
          </p:txBody>
        </p:sp>
        <p:sp>
          <p:nvSpPr>
            <p:cNvPr id="54321" name="Rectangle 49">
              <a:extLst>
                <a:ext uri="{FF2B5EF4-FFF2-40B4-BE49-F238E27FC236}">
                  <a16:creationId xmlns:a16="http://schemas.microsoft.com/office/drawing/2014/main" id="{FC39C0D7-A71C-3946-ADCF-5079D4806CDE}"/>
                </a:ext>
              </a:extLst>
            </p:cNvPr>
            <p:cNvSpPr>
              <a:spLocks noChangeArrowheads="1"/>
            </p:cNvSpPr>
            <p:nvPr/>
          </p:nvSpPr>
          <p:spPr bwMode="auto">
            <a:xfrm>
              <a:off x="3973" y="2095"/>
              <a:ext cx="1197"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buClr>
                  <a:srgbClr val="00B85C"/>
                </a:buClr>
                <a:buSzPct val="120000"/>
                <a:buFont typeface="Wingdings" panose="05000000000000000000" pitchFamily="2" charset="2"/>
                <a:buNone/>
              </a:pPr>
              <a:r>
                <a:rPr lang="en-US" altLang="pt-BR" sz="2400">
                  <a:solidFill>
                    <a:srgbClr val="FF0000"/>
                  </a:solidFill>
                  <a:cs typeface="Arial" panose="020B0604020202020204" pitchFamily="34" charset="0"/>
                </a:rPr>
                <a:t>24</a:t>
              </a:r>
            </a:p>
          </p:txBody>
        </p:sp>
      </p:grpSp>
      <p:sp>
        <p:nvSpPr>
          <p:cNvPr id="73778" name="Rectangle 50">
            <a:extLst>
              <a:ext uri="{FF2B5EF4-FFF2-40B4-BE49-F238E27FC236}">
                <a16:creationId xmlns:a16="http://schemas.microsoft.com/office/drawing/2014/main" id="{AA37AA99-AAB8-01FA-40F3-53AE4BF9F7E8}"/>
              </a:ext>
            </a:extLst>
          </p:cNvPr>
          <p:cNvSpPr>
            <a:spLocks noChangeArrowheads="1"/>
          </p:cNvSpPr>
          <p:nvPr/>
        </p:nvSpPr>
        <p:spPr bwMode="auto">
          <a:xfrm>
            <a:off x="6307138" y="2832100"/>
            <a:ext cx="19002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pPr>
            <a:r>
              <a:rPr lang="en-US" altLang="pt-BR" sz="2400" b="1" i="1">
                <a:solidFill>
                  <a:srgbClr val="FF0000"/>
                </a:solidFill>
                <a:latin typeface="Arial"/>
                <a:cs typeface="Arial"/>
              </a:rPr>
              <a:t>Q</a:t>
            </a:r>
            <a:r>
              <a:rPr lang="en-US" altLang="pt-BR" sz="2400" b="1" i="1" baseline="30000">
                <a:solidFill>
                  <a:srgbClr val="FF0000"/>
                </a:solidFill>
                <a:latin typeface="Arial"/>
                <a:cs typeface="Arial"/>
              </a:rPr>
              <a:t>d</a:t>
            </a:r>
            <a:r>
              <a:rPr lang="en-US" altLang="pt-BR" sz="2400">
                <a:solidFill>
                  <a:srgbClr val="FF0000"/>
                </a:solidFill>
                <a:latin typeface="Arial"/>
                <a:cs typeface="Arial"/>
              </a:rPr>
              <a:t> mercado</a:t>
            </a:r>
            <a:endParaRPr lang="en-US" altLang="pt-BR" sz="2400">
              <a:solidFill>
                <a:srgbClr val="FF0000"/>
              </a:solidFill>
              <a:cs typeface="Arial" panose="020B0604020202020204" pitchFamily="34" charset="0"/>
            </a:endParaRPr>
          </a:p>
        </p:txBody>
      </p:sp>
      <p:grpSp>
        <p:nvGrpSpPr>
          <p:cNvPr id="9" name="Group 51">
            <a:extLst>
              <a:ext uri="{FF2B5EF4-FFF2-40B4-BE49-F238E27FC236}">
                <a16:creationId xmlns:a16="http://schemas.microsoft.com/office/drawing/2014/main" id="{E7826D48-D1C9-13F4-F490-D20611C71CE1}"/>
              </a:ext>
            </a:extLst>
          </p:cNvPr>
          <p:cNvGrpSpPr>
            <a:grpSpLocks/>
          </p:cNvGrpSpPr>
          <p:nvPr/>
        </p:nvGrpSpPr>
        <p:grpSpPr bwMode="auto">
          <a:xfrm>
            <a:off x="923925" y="2832100"/>
            <a:ext cx="1192213" cy="3816350"/>
            <a:chOff x="582" y="1784"/>
            <a:chExt cx="751" cy="2404"/>
          </a:xfrm>
        </p:grpSpPr>
        <p:sp>
          <p:nvSpPr>
            <p:cNvPr id="54324" name="Rectangle 52">
              <a:extLst>
                <a:ext uri="{FF2B5EF4-FFF2-40B4-BE49-F238E27FC236}">
                  <a16:creationId xmlns:a16="http://schemas.microsoft.com/office/drawing/2014/main" id="{E9F84C1F-2282-587A-6120-DF69AD1A3577}"/>
                </a:ext>
              </a:extLst>
            </p:cNvPr>
            <p:cNvSpPr>
              <a:spLocks noChangeArrowheads="1"/>
            </p:cNvSpPr>
            <p:nvPr/>
          </p:nvSpPr>
          <p:spPr bwMode="auto">
            <a:xfrm>
              <a:off x="582" y="2095"/>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$0.00</a:t>
              </a:r>
            </a:p>
          </p:txBody>
        </p:sp>
        <p:sp>
          <p:nvSpPr>
            <p:cNvPr id="54325" name="Rectangle 53">
              <a:extLst>
                <a:ext uri="{FF2B5EF4-FFF2-40B4-BE49-F238E27FC236}">
                  <a16:creationId xmlns:a16="http://schemas.microsoft.com/office/drawing/2014/main" id="{0DBBF0DA-29A9-56E8-138C-7650699F42EE}"/>
                </a:ext>
              </a:extLst>
            </p:cNvPr>
            <p:cNvSpPr>
              <a:spLocks noChangeArrowheads="1"/>
            </p:cNvSpPr>
            <p:nvPr/>
          </p:nvSpPr>
          <p:spPr bwMode="auto">
            <a:xfrm>
              <a:off x="582" y="3889"/>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6.00</a:t>
              </a:r>
            </a:p>
          </p:txBody>
        </p:sp>
        <p:sp>
          <p:nvSpPr>
            <p:cNvPr id="54326" name="Rectangle 54">
              <a:extLst>
                <a:ext uri="{FF2B5EF4-FFF2-40B4-BE49-F238E27FC236}">
                  <a16:creationId xmlns:a16="http://schemas.microsoft.com/office/drawing/2014/main" id="{391C5953-3269-ACD0-2346-8D5C9964D34B}"/>
                </a:ext>
              </a:extLst>
            </p:cNvPr>
            <p:cNvSpPr>
              <a:spLocks noChangeArrowheads="1"/>
            </p:cNvSpPr>
            <p:nvPr/>
          </p:nvSpPr>
          <p:spPr bwMode="auto">
            <a:xfrm>
              <a:off x="582" y="3590"/>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5.00</a:t>
              </a:r>
            </a:p>
          </p:txBody>
        </p:sp>
        <p:sp>
          <p:nvSpPr>
            <p:cNvPr id="54327" name="Rectangle 55">
              <a:extLst>
                <a:ext uri="{FF2B5EF4-FFF2-40B4-BE49-F238E27FC236}">
                  <a16:creationId xmlns:a16="http://schemas.microsoft.com/office/drawing/2014/main" id="{4972CBFC-CD72-05D9-7FEF-4889879DB993}"/>
                </a:ext>
              </a:extLst>
            </p:cNvPr>
            <p:cNvSpPr>
              <a:spLocks noChangeArrowheads="1"/>
            </p:cNvSpPr>
            <p:nvPr/>
          </p:nvSpPr>
          <p:spPr bwMode="auto">
            <a:xfrm>
              <a:off x="582" y="3291"/>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4.00</a:t>
              </a:r>
            </a:p>
          </p:txBody>
        </p:sp>
        <p:sp>
          <p:nvSpPr>
            <p:cNvPr id="54328" name="Rectangle 56">
              <a:extLst>
                <a:ext uri="{FF2B5EF4-FFF2-40B4-BE49-F238E27FC236}">
                  <a16:creationId xmlns:a16="http://schemas.microsoft.com/office/drawing/2014/main" id="{C62E7BEF-C19D-0E86-FBDD-526B9621139A}"/>
                </a:ext>
              </a:extLst>
            </p:cNvPr>
            <p:cNvSpPr>
              <a:spLocks noChangeArrowheads="1"/>
            </p:cNvSpPr>
            <p:nvPr/>
          </p:nvSpPr>
          <p:spPr bwMode="auto">
            <a:xfrm>
              <a:off x="582" y="2992"/>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a:t>
              </a:r>
            </a:p>
          </p:txBody>
        </p:sp>
        <p:sp>
          <p:nvSpPr>
            <p:cNvPr id="54329" name="Rectangle 57">
              <a:extLst>
                <a:ext uri="{FF2B5EF4-FFF2-40B4-BE49-F238E27FC236}">
                  <a16:creationId xmlns:a16="http://schemas.microsoft.com/office/drawing/2014/main" id="{912E0120-037F-42B0-51F0-8E805FCBE0FA}"/>
                </a:ext>
              </a:extLst>
            </p:cNvPr>
            <p:cNvSpPr>
              <a:spLocks noChangeArrowheads="1"/>
            </p:cNvSpPr>
            <p:nvPr/>
          </p:nvSpPr>
          <p:spPr bwMode="auto">
            <a:xfrm>
              <a:off x="582" y="2693"/>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a:t>
              </a:r>
            </a:p>
          </p:txBody>
        </p:sp>
        <p:sp>
          <p:nvSpPr>
            <p:cNvPr id="54330" name="Rectangle 58">
              <a:extLst>
                <a:ext uri="{FF2B5EF4-FFF2-40B4-BE49-F238E27FC236}">
                  <a16:creationId xmlns:a16="http://schemas.microsoft.com/office/drawing/2014/main" id="{7D9B5C95-CD20-80B0-855D-2C8EF0592FB0}"/>
                </a:ext>
              </a:extLst>
            </p:cNvPr>
            <p:cNvSpPr>
              <a:spLocks noChangeArrowheads="1"/>
            </p:cNvSpPr>
            <p:nvPr/>
          </p:nvSpPr>
          <p:spPr bwMode="auto">
            <a:xfrm>
              <a:off x="582" y="2394"/>
              <a:ext cx="75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54331" name="Rectangle 59">
              <a:extLst>
                <a:ext uri="{FF2B5EF4-FFF2-40B4-BE49-F238E27FC236}">
                  <a16:creationId xmlns:a16="http://schemas.microsoft.com/office/drawing/2014/main" id="{86B0AED9-1B42-3087-7AC9-A6FD6ED0FC95}"/>
                </a:ext>
              </a:extLst>
            </p:cNvPr>
            <p:cNvSpPr>
              <a:spLocks noChangeArrowheads="1"/>
            </p:cNvSpPr>
            <p:nvPr/>
          </p:nvSpPr>
          <p:spPr bwMode="auto">
            <a:xfrm>
              <a:off x="582" y="1784"/>
              <a:ext cx="75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nchorCtr="1"/>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err="1">
                  <a:latin typeface="Arial"/>
                  <a:cs typeface="Arial"/>
                </a:rPr>
                <a:t>Preço</a:t>
              </a:r>
              <a:endParaRPr lang="en-US" altLang="pt-BR" sz="2400" err="1">
                <a:cs typeface="Arial" panose="020B0604020202020204" pitchFamily="34" charset="0"/>
              </a:endParaRPr>
            </a:p>
          </p:txBody>
        </p:sp>
      </p:grpSp>
      <p:sp>
        <p:nvSpPr>
          <p:cNvPr id="54332" name="Line 60">
            <a:extLst>
              <a:ext uri="{FF2B5EF4-FFF2-40B4-BE49-F238E27FC236}">
                <a16:creationId xmlns:a16="http://schemas.microsoft.com/office/drawing/2014/main" id="{312A6CFD-31E5-687B-EB89-1632E978DBE5}"/>
              </a:ext>
            </a:extLst>
          </p:cNvPr>
          <p:cNvSpPr>
            <a:spLocks noChangeShapeType="1"/>
          </p:cNvSpPr>
          <p:nvPr/>
        </p:nvSpPr>
        <p:spPr bwMode="auto">
          <a:xfrm>
            <a:off x="923925" y="2832100"/>
            <a:ext cx="1192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3" name="Line 61">
            <a:extLst>
              <a:ext uri="{FF2B5EF4-FFF2-40B4-BE49-F238E27FC236}">
                <a16:creationId xmlns:a16="http://schemas.microsoft.com/office/drawing/2014/main" id="{C7E059BD-32D0-41FF-327A-21AFC7652F24}"/>
              </a:ext>
            </a:extLst>
          </p:cNvPr>
          <p:cNvSpPr>
            <a:spLocks noChangeShapeType="1"/>
          </p:cNvSpPr>
          <p:nvPr/>
        </p:nvSpPr>
        <p:spPr bwMode="auto">
          <a:xfrm>
            <a:off x="923925" y="6648450"/>
            <a:ext cx="11922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4" name="Line 62">
            <a:extLst>
              <a:ext uri="{FF2B5EF4-FFF2-40B4-BE49-F238E27FC236}">
                <a16:creationId xmlns:a16="http://schemas.microsoft.com/office/drawing/2014/main" id="{FEBF93F0-1AF4-199E-9EC8-BAC7AF5FD50C}"/>
              </a:ext>
            </a:extLst>
          </p:cNvPr>
          <p:cNvSpPr>
            <a:spLocks noChangeShapeType="1"/>
          </p:cNvSpPr>
          <p:nvPr/>
        </p:nvSpPr>
        <p:spPr bwMode="auto">
          <a:xfrm>
            <a:off x="923925" y="2832100"/>
            <a:ext cx="0" cy="493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5" name="Line 63">
            <a:extLst>
              <a:ext uri="{FF2B5EF4-FFF2-40B4-BE49-F238E27FC236}">
                <a16:creationId xmlns:a16="http://schemas.microsoft.com/office/drawing/2014/main" id="{0090BE13-6578-86E2-39E7-1D1D350B7E21}"/>
              </a:ext>
            </a:extLst>
          </p:cNvPr>
          <p:cNvSpPr>
            <a:spLocks noChangeShapeType="1"/>
          </p:cNvSpPr>
          <p:nvPr/>
        </p:nvSpPr>
        <p:spPr bwMode="auto">
          <a:xfrm>
            <a:off x="8207375" y="2832100"/>
            <a:ext cx="0" cy="493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6" name="Line 64">
            <a:extLst>
              <a:ext uri="{FF2B5EF4-FFF2-40B4-BE49-F238E27FC236}">
                <a16:creationId xmlns:a16="http://schemas.microsoft.com/office/drawing/2014/main" id="{F14BF618-830B-85F2-F0AE-7DFDF71AFB98}"/>
              </a:ext>
            </a:extLst>
          </p:cNvPr>
          <p:cNvSpPr>
            <a:spLocks noChangeShapeType="1"/>
          </p:cNvSpPr>
          <p:nvPr/>
        </p:nvSpPr>
        <p:spPr bwMode="auto">
          <a:xfrm>
            <a:off x="2116138" y="2832100"/>
            <a:ext cx="1873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7" name="Line 65">
            <a:extLst>
              <a:ext uri="{FF2B5EF4-FFF2-40B4-BE49-F238E27FC236}">
                <a16:creationId xmlns:a16="http://schemas.microsoft.com/office/drawing/2014/main" id="{67B43729-CBFB-D80F-BAF4-B9A8DC9CDA9F}"/>
              </a:ext>
            </a:extLst>
          </p:cNvPr>
          <p:cNvSpPr>
            <a:spLocks noChangeShapeType="1"/>
          </p:cNvSpPr>
          <p:nvPr/>
        </p:nvSpPr>
        <p:spPr bwMode="auto">
          <a:xfrm>
            <a:off x="923925" y="332581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8" name="Line 66">
            <a:extLst>
              <a:ext uri="{FF2B5EF4-FFF2-40B4-BE49-F238E27FC236}">
                <a16:creationId xmlns:a16="http://schemas.microsoft.com/office/drawing/2014/main" id="{FF7AD89F-6B87-6415-8AB2-611DB5C62A9C}"/>
              </a:ext>
            </a:extLst>
          </p:cNvPr>
          <p:cNvSpPr>
            <a:spLocks noChangeShapeType="1"/>
          </p:cNvSpPr>
          <p:nvPr/>
        </p:nvSpPr>
        <p:spPr bwMode="auto">
          <a:xfrm>
            <a:off x="8207375" y="332581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39" name="Line 67">
            <a:extLst>
              <a:ext uri="{FF2B5EF4-FFF2-40B4-BE49-F238E27FC236}">
                <a16:creationId xmlns:a16="http://schemas.microsoft.com/office/drawing/2014/main" id="{4FBF8E65-236E-8B37-3386-657FAC766520}"/>
              </a:ext>
            </a:extLst>
          </p:cNvPr>
          <p:cNvSpPr>
            <a:spLocks noChangeShapeType="1"/>
          </p:cNvSpPr>
          <p:nvPr/>
        </p:nvSpPr>
        <p:spPr bwMode="auto">
          <a:xfrm>
            <a:off x="923925" y="380047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0" name="Line 68">
            <a:extLst>
              <a:ext uri="{FF2B5EF4-FFF2-40B4-BE49-F238E27FC236}">
                <a16:creationId xmlns:a16="http://schemas.microsoft.com/office/drawing/2014/main" id="{6D2D555B-2433-5E96-2B62-91F393DF1B93}"/>
              </a:ext>
            </a:extLst>
          </p:cNvPr>
          <p:cNvSpPr>
            <a:spLocks noChangeShapeType="1"/>
          </p:cNvSpPr>
          <p:nvPr/>
        </p:nvSpPr>
        <p:spPr bwMode="auto">
          <a:xfrm>
            <a:off x="8207375" y="380047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1" name="Line 69">
            <a:extLst>
              <a:ext uri="{FF2B5EF4-FFF2-40B4-BE49-F238E27FC236}">
                <a16:creationId xmlns:a16="http://schemas.microsoft.com/office/drawing/2014/main" id="{80B43395-B783-752A-4DE6-AB1142F152D4}"/>
              </a:ext>
            </a:extLst>
          </p:cNvPr>
          <p:cNvSpPr>
            <a:spLocks noChangeShapeType="1"/>
          </p:cNvSpPr>
          <p:nvPr/>
        </p:nvSpPr>
        <p:spPr bwMode="auto">
          <a:xfrm>
            <a:off x="923925" y="427513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2" name="Line 70">
            <a:extLst>
              <a:ext uri="{FF2B5EF4-FFF2-40B4-BE49-F238E27FC236}">
                <a16:creationId xmlns:a16="http://schemas.microsoft.com/office/drawing/2014/main" id="{431BAA09-0F88-70AA-8419-FC49CBC919AE}"/>
              </a:ext>
            </a:extLst>
          </p:cNvPr>
          <p:cNvSpPr>
            <a:spLocks noChangeShapeType="1"/>
          </p:cNvSpPr>
          <p:nvPr/>
        </p:nvSpPr>
        <p:spPr bwMode="auto">
          <a:xfrm>
            <a:off x="8207375" y="427513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3" name="Line 71">
            <a:extLst>
              <a:ext uri="{FF2B5EF4-FFF2-40B4-BE49-F238E27FC236}">
                <a16:creationId xmlns:a16="http://schemas.microsoft.com/office/drawing/2014/main" id="{E3E55E84-4865-58E2-8840-DD43789F9442}"/>
              </a:ext>
            </a:extLst>
          </p:cNvPr>
          <p:cNvSpPr>
            <a:spLocks noChangeShapeType="1"/>
          </p:cNvSpPr>
          <p:nvPr/>
        </p:nvSpPr>
        <p:spPr bwMode="auto">
          <a:xfrm>
            <a:off x="923925" y="4749800"/>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4" name="Line 72">
            <a:extLst>
              <a:ext uri="{FF2B5EF4-FFF2-40B4-BE49-F238E27FC236}">
                <a16:creationId xmlns:a16="http://schemas.microsoft.com/office/drawing/2014/main" id="{C655B0F9-A3E1-98FC-43A6-3F7A4DCE0CAA}"/>
              </a:ext>
            </a:extLst>
          </p:cNvPr>
          <p:cNvSpPr>
            <a:spLocks noChangeShapeType="1"/>
          </p:cNvSpPr>
          <p:nvPr/>
        </p:nvSpPr>
        <p:spPr bwMode="auto">
          <a:xfrm>
            <a:off x="8207375" y="4749800"/>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5" name="Line 73">
            <a:extLst>
              <a:ext uri="{FF2B5EF4-FFF2-40B4-BE49-F238E27FC236}">
                <a16:creationId xmlns:a16="http://schemas.microsoft.com/office/drawing/2014/main" id="{1A5B4E5D-5AF7-E861-44B6-EC46EB9B7C60}"/>
              </a:ext>
            </a:extLst>
          </p:cNvPr>
          <p:cNvSpPr>
            <a:spLocks noChangeShapeType="1"/>
          </p:cNvSpPr>
          <p:nvPr/>
        </p:nvSpPr>
        <p:spPr bwMode="auto">
          <a:xfrm>
            <a:off x="923925" y="522446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6" name="Line 74">
            <a:extLst>
              <a:ext uri="{FF2B5EF4-FFF2-40B4-BE49-F238E27FC236}">
                <a16:creationId xmlns:a16="http://schemas.microsoft.com/office/drawing/2014/main" id="{DBC71B63-9A63-D99D-EAE5-676D34D640BD}"/>
              </a:ext>
            </a:extLst>
          </p:cNvPr>
          <p:cNvSpPr>
            <a:spLocks noChangeShapeType="1"/>
          </p:cNvSpPr>
          <p:nvPr/>
        </p:nvSpPr>
        <p:spPr bwMode="auto">
          <a:xfrm>
            <a:off x="8207375" y="5224463"/>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7" name="Line 75">
            <a:extLst>
              <a:ext uri="{FF2B5EF4-FFF2-40B4-BE49-F238E27FC236}">
                <a16:creationId xmlns:a16="http://schemas.microsoft.com/office/drawing/2014/main" id="{3167BCE9-5099-15A6-2DCD-6C393516206A}"/>
              </a:ext>
            </a:extLst>
          </p:cNvPr>
          <p:cNvSpPr>
            <a:spLocks noChangeShapeType="1"/>
          </p:cNvSpPr>
          <p:nvPr/>
        </p:nvSpPr>
        <p:spPr bwMode="auto">
          <a:xfrm>
            <a:off x="923925" y="569912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8" name="Line 76">
            <a:extLst>
              <a:ext uri="{FF2B5EF4-FFF2-40B4-BE49-F238E27FC236}">
                <a16:creationId xmlns:a16="http://schemas.microsoft.com/office/drawing/2014/main" id="{1D0CD8B1-DEE3-772E-37CE-9CE82CF7C354}"/>
              </a:ext>
            </a:extLst>
          </p:cNvPr>
          <p:cNvSpPr>
            <a:spLocks noChangeShapeType="1"/>
          </p:cNvSpPr>
          <p:nvPr/>
        </p:nvSpPr>
        <p:spPr bwMode="auto">
          <a:xfrm>
            <a:off x="8207375" y="5699125"/>
            <a:ext cx="0" cy="4746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49" name="Line 77">
            <a:extLst>
              <a:ext uri="{FF2B5EF4-FFF2-40B4-BE49-F238E27FC236}">
                <a16:creationId xmlns:a16="http://schemas.microsoft.com/office/drawing/2014/main" id="{38CB77EA-0DAB-B0CA-2533-684252ACDF62}"/>
              </a:ext>
            </a:extLst>
          </p:cNvPr>
          <p:cNvSpPr>
            <a:spLocks noChangeShapeType="1"/>
          </p:cNvSpPr>
          <p:nvPr/>
        </p:nvSpPr>
        <p:spPr bwMode="auto">
          <a:xfrm>
            <a:off x="923925" y="617378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0" name="Line 78">
            <a:extLst>
              <a:ext uri="{FF2B5EF4-FFF2-40B4-BE49-F238E27FC236}">
                <a16:creationId xmlns:a16="http://schemas.microsoft.com/office/drawing/2014/main" id="{544F8FCD-80F2-E0B2-AA81-E238EA68ECF2}"/>
              </a:ext>
            </a:extLst>
          </p:cNvPr>
          <p:cNvSpPr>
            <a:spLocks noChangeShapeType="1"/>
          </p:cNvSpPr>
          <p:nvPr/>
        </p:nvSpPr>
        <p:spPr bwMode="auto">
          <a:xfrm>
            <a:off x="8207375" y="6173788"/>
            <a:ext cx="0" cy="474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1" name="Line 79">
            <a:extLst>
              <a:ext uri="{FF2B5EF4-FFF2-40B4-BE49-F238E27FC236}">
                <a16:creationId xmlns:a16="http://schemas.microsoft.com/office/drawing/2014/main" id="{72F17A31-A4D3-1D93-C79B-0AC72A5D1D93}"/>
              </a:ext>
            </a:extLst>
          </p:cNvPr>
          <p:cNvSpPr>
            <a:spLocks noChangeShapeType="1"/>
          </p:cNvSpPr>
          <p:nvPr/>
        </p:nvSpPr>
        <p:spPr bwMode="auto">
          <a:xfrm>
            <a:off x="2116138" y="6648450"/>
            <a:ext cx="18732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2" name="Line 80">
            <a:extLst>
              <a:ext uri="{FF2B5EF4-FFF2-40B4-BE49-F238E27FC236}">
                <a16:creationId xmlns:a16="http://schemas.microsoft.com/office/drawing/2014/main" id="{8ABE4C9A-6119-F6B3-B9D9-DC999B50BB2C}"/>
              </a:ext>
            </a:extLst>
          </p:cNvPr>
          <p:cNvSpPr>
            <a:spLocks noChangeShapeType="1"/>
          </p:cNvSpPr>
          <p:nvPr/>
        </p:nvSpPr>
        <p:spPr bwMode="auto">
          <a:xfrm>
            <a:off x="3989388" y="2832100"/>
            <a:ext cx="266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3" name="Line 81">
            <a:extLst>
              <a:ext uri="{FF2B5EF4-FFF2-40B4-BE49-F238E27FC236}">
                <a16:creationId xmlns:a16="http://schemas.microsoft.com/office/drawing/2014/main" id="{6AA90A0B-13B8-CC77-87E7-8ACFF0456444}"/>
              </a:ext>
            </a:extLst>
          </p:cNvPr>
          <p:cNvSpPr>
            <a:spLocks noChangeShapeType="1"/>
          </p:cNvSpPr>
          <p:nvPr/>
        </p:nvSpPr>
        <p:spPr bwMode="auto">
          <a:xfrm>
            <a:off x="4256088" y="2832100"/>
            <a:ext cx="15986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4" name="Line 82">
            <a:extLst>
              <a:ext uri="{FF2B5EF4-FFF2-40B4-BE49-F238E27FC236}">
                <a16:creationId xmlns:a16="http://schemas.microsoft.com/office/drawing/2014/main" id="{182AF0FF-9A4F-C3BF-017F-71BD7EFB58DB}"/>
              </a:ext>
            </a:extLst>
          </p:cNvPr>
          <p:cNvSpPr>
            <a:spLocks noChangeShapeType="1"/>
          </p:cNvSpPr>
          <p:nvPr/>
        </p:nvSpPr>
        <p:spPr bwMode="auto">
          <a:xfrm>
            <a:off x="5854700" y="2832100"/>
            <a:ext cx="4524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5" name="Line 83">
            <a:extLst>
              <a:ext uri="{FF2B5EF4-FFF2-40B4-BE49-F238E27FC236}">
                <a16:creationId xmlns:a16="http://schemas.microsoft.com/office/drawing/2014/main" id="{29F74393-420F-3B72-A983-CA4F00B95333}"/>
              </a:ext>
            </a:extLst>
          </p:cNvPr>
          <p:cNvSpPr>
            <a:spLocks noChangeShapeType="1"/>
          </p:cNvSpPr>
          <p:nvPr/>
        </p:nvSpPr>
        <p:spPr bwMode="auto">
          <a:xfrm>
            <a:off x="6307138" y="2832100"/>
            <a:ext cx="19002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6" name="Line 84">
            <a:extLst>
              <a:ext uri="{FF2B5EF4-FFF2-40B4-BE49-F238E27FC236}">
                <a16:creationId xmlns:a16="http://schemas.microsoft.com/office/drawing/2014/main" id="{3080664E-4DE4-85F4-86C1-856C927865A6}"/>
              </a:ext>
            </a:extLst>
          </p:cNvPr>
          <p:cNvSpPr>
            <a:spLocks noChangeShapeType="1"/>
          </p:cNvSpPr>
          <p:nvPr/>
        </p:nvSpPr>
        <p:spPr bwMode="auto">
          <a:xfrm>
            <a:off x="3989388" y="6648450"/>
            <a:ext cx="266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7" name="Line 85">
            <a:extLst>
              <a:ext uri="{FF2B5EF4-FFF2-40B4-BE49-F238E27FC236}">
                <a16:creationId xmlns:a16="http://schemas.microsoft.com/office/drawing/2014/main" id="{1EDD7355-1018-E259-88BB-58431A41F211}"/>
              </a:ext>
            </a:extLst>
          </p:cNvPr>
          <p:cNvSpPr>
            <a:spLocks noChangeShapeType="1"/>
          </p:cNvSpPr>
          <p:nvPr/>
        </p:nvSpPr>
        <p:spPr bwMode="auto">
          <a:xfrm>
            <a:off x="4256088" y="6648450"/>
            <a:ext cx="15986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8" name="Line 86">
            <a:extLst>
              <a:ext uri="{FF2B5EF4-FFF2-40B4-BE49-F238E27FC236}">
                <a16:creationId xmlns:a16="http://schemas.microsoft.com/office/drawing/2014/main" id="{2A3972B1-FF4D-8E32-3462-87B4E977859C}"/>
              </a:ext>
            </a:extLst>
          </p:cNvPr>
          <p:cNvSpPr>
            <a:spLocks noChangeShapeType="1"/>
          </p:cNvSpPr>
          <p:nvPr/>
        </p:nvSpPr>
        <p:spPr bwMode="auto">
          <a:xfrm>
            <a:off x="5854700" y="6648450"/>
            <a:ext cx="4524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59" name="Line 87">
            <a:extLst>
              <a:ext uri="{FF2B5EF4-FFF2-40B4-BE49-F238E27FC236}">
                <a16:creationId xmlns:a16="http://schemas.microsoft.com/office/drawing/2014/main" id="{D2E031CF-D2A6-552C-5CB5-368B150C3134}"/>
              </a:ext>
            </a:extLst>
          </p:cNvPr>
          <p:cNvSpPr>
            <a:spLocks noChangeShapeType="1"/>
          </p:cNvSpPr>
          <p:nvPr/>
        </p:nvSpPr>
        <p:spPr bwMode="auto">
          <a:xfrm>
            <a:off x="6307138" y="6648450"/>
            <a:ext cx="19002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54360" name="FlagCount" hidden="1">
            <a:hlinkClick r:id="rId3" action="ppaction://hlinkfile"/>
            <a:extLst>
              <a:ext uri="{FF2B5EF4-FFF2-40B4-BE49-F238E27FC236}">
                <a16:creationId xmlns:a16="http://schemas.microsoft.com/office/drawing/2014/main" id="{E61E002F-7AF4-209F-8D09-B9B4BD225805}"/>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54361" name="Rectangle 89">
            <a:extLst>
              <a:ext uri="{FF2B5EF4-FFF2-40B4-BE49-F238E27FC236}">
                <a16:creationId xmlns:a16="http://schemas.microsoft.com/office/drawing/2014/main" id="{C8CF31D3-B19A-565B-DFFB-72B919D3F99A}"/>
              </a:ext>
            </a:extLst>
          </p:cNvPr>
          <p:cNvSpPr>
            <a:spLocks noChangeArrowheads="1"/>
          </p:cNvSpPr>
          <p:nvPr/>
        </p:nvSpPr>
        <p:spPr bwMode="auto">
          <a:xfrm>
            <a:off x="8302625" y="6375400"/>
            <a:ext cx="68421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14D17057-E607-47E2-8ED1-3A19A1E0D2D0}" type="slidenum">
              <a:rPr lang="en-US" altLang="pt-BR" sz="1700">
                <a:solidFill>
                  <a:srgbClr val="777777"/>
                </a:solidFill>
                <a:latin typeface="Tahoma" panose="020B0604030504040204" pitchFamily="34" charset="0"/>
              </a:rPr>
              <a:pPr algn="r"/>
              <a:t>6</a:t>
            </a:fld>
            <a:endParaRPr lang="en-US" altLang="pt-BR" sz="1700">
              <a:solidFill>
                <a:srgbClr val="777777"/>
              </a:solidFill>
              <a:latin typeface="Tahoma" panose="020B060403050404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3778"/>
                                        </p:tgtEl>
                                        <p:attrNameLst>
                                          <p:attrName>style.visibility</p:attrName>
                                        </p:attrNameLst>
                                      </p:cBhvr>
                                      <p:to>
                                        <p:strVal val="visible"/>
                                      </p:to>
                                    </p:set>
                                    <p:animEffect transition="in" filter="wipe(left)">
                                      <p:cBhvr>
                                        <p:cTn id="25" dur="500"/>
                                        <p:tgtEl>
                                          <p:spTgt spid="7377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spaço Reservado para Rodapé 1">
            <a:extLst>
              <a:ext uri="{FF2B5EF4-FFF2-40B4-BE49-F238E27FC236}">
                <a16:creationId xmlns:a16="http://schemas.microsoft.com/office/drawing/2014/main" id="{634451D0-79B8-4DDD-E4A1-D49F4A161BA0}"/>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41" name="Espaço Reservado para Número de Slide 2">
            <a:extLst>
              <a:ext uri="{FF2B5EF4-FFF2-40B4-BE49-F238E27FC236}">
                <a16:creationId xmlns:a16="http://schemas.microsoft.com/office/drawing/2014/main" id="{3F73770A-E75C-CCEA-75CC-C01197D10CBB}"/>
              </a:ext>
            </a:extLst>
          </p:cNvPr>
          <p:cNvSpPr>
            <a:spLocks noGrp="1"/>
          </p:cNvSpPr>
          <p:nvPr>
            <p:ph type="sldNum" sz="quarter" idx="11"/>
          </p:nvPr>
        </p:nvSpPr>
        <p:spPr/>
        <p:txBody>
          <a:bodyPr/>
          <a:lstStyle/>
          <a:p>
            <a:fld id="{56E00E36-2BA7-47B2-AE4F-4578FBFD36A4}" type="slidenum">
              <a:rPr lang="en-US" altLang="pt-BR"/>
              <a:pPr/>
              <a:t>7</a:t>
            </a:fld>
            <a:endParaRPr lang="en-US" altLang="pt-BR"/>
          </a:p>
        </p:txBody>
      </p:sp>
      <p:graphicFrame>
        <p:nvGraphicFramePr>
          <p:cNvPr id="56322" name="Object 2">
            <a:extLst>
              <a:ext uri="{FF2B5EF4-FFF2-40B4-BE49-F238E27FC236}">
                <a16:creationId xmlns:a16="http://schemas.microsoft.com/office/drawing/2014/main" id="{B25D9062-06D8-26E3-91BC-26E0A06CF87D}"/>
              </a:ext>
            </a:extLst>
          </p:cNvPr>
          <p:cNvGraphicFramePr>
            <a:graphicFrameLocks noChangeAspect="1"/>
          </p:cNvGraphicFramePr>
          <p:nvPr/>
        </p:nvGraphicFramePr>
        <p:xfrm>
          <a:off x="293688" y="1147763"/>
          <a:ext cx="5619750" cy="5091112"/>
        </p:xfrm>
        <a:graphic>
          <a:graphicData uri="http://schemas.openxmlformats.org/presentationml/2006/ole">
            <mc:AlternateContent xmlns:mc="http://schemas.openxmlformats.org/markup-compatibility/2006">
              <mc:Choice xmlns:v="urn:schemas-microsoft-com:vml" Requires="v">
                <p:oleObj spid="_x0000_s53249" name="Chart" r:id="rId4" imgW="4095902" imgH="3724351" progId="Excel.Chart.8">
                  <p:embed/>
                </p:oleObj>
              </mc:Choice>
              <mc:Fallback>
                <p:oleObj name="Chart" r:id="rId4" imgW="4095902" imgH="3724351" progId="Excel.Chart.8">
                  <p:embed/>
                  <p:pic>
                    <p:nvPicPr>
                      <p:cNvPr id="56322" name="Object 2">
                        <a:extLst>
                          <a:ext uri="{FF2B5EF4-FFF2-40B4-BE49-F238E27FC236}">
                            <a16:creationId xmlns:a16="http://schemas.microsoft.com/office/drawing/2014/main" id="{B25D9062-06D8-26E3-91BC-26E0A06CF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147763"/>
                        <a:ext cx="5619750"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Line 3">
            <a:extLst>
              <a:ext uri="{FF2B5EF4-FFF2-40B4-BE49-F238E27FC236}">
                <a16:creationId xmlns:a16="http://schemas.microsoft.com/office/drawing/2014/main" id="{961A82EA-0B23-09C7-A261-69F3A1F0132C}"/>
              </a:ext>
            </a:extLst>
          </p:cNvPr>
          <p:cNvSpPr>
            <a:spLocks noChangeShapeType="1"/>
          </p:cNvSpPr>
          <p:nvPr/>
        </p:nvSpPr>
        <p:spPr bwMode="auto">
          <a:xfrm>
            <a:off x="1960563" y="1585913"/>
            <a:ext cx="3052762" cy="3889375"/>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56324" name="Group 4">
            <a:extLst>
              <a:ext uri="{FF2B5EF4-FFF2-40B4-BE49-F238E27FC236}">
                <a16:creationId xmlns:a16="http://schemas.microsoft.com/office/drawing/2014/main" id="{CACE88FB-B28C-A642-19AC-A9A733D10059}"/>
              </a:ext>
            </a:extLst>
          </p:cNvPr>
          <p:cNvGrpSpPr>
            <a:grpSpLocks/>
          </p:cNvGrpSpPr>
          <p:nvPr/>
        </p:nvGrpSpPr>
        <p:grpSpPr bwMode="auto">
          <a:xfrm>
            <a:off x="1336675" y="2466975"/>
            <a:ext cx="1452563" cy="3027363"/>
            <a:chOff x="842" y="1554"/>
            <a:chExt cx="915" cy="1907"/>
          </a:xfrm>
        </p:grpSpPr>
        <p:sp>
          <p:nvSpPr>
            <p:cNvPr id="56325" name="Oval 5">
              <a:extLst>
                <a:ext uri="{FF2B5EF4-FFF2-40B4-BE49-F238E27FC236}">
                  <a16:creationId xmlns:a16="http://schemas.microsoft.com/office/drawing/2014/main" id="{23D51F05-BC0B-3F1D-78C3-F006C9F8C225}"/>
                </a:ext>
              </a:extLst>
            </p:cNvPr>
            <p:cNvSpPr>
              <a:spLocks noChangeArrowheads="1"/>
            </p:cNvSpPr>
            <p:nvPr/>
          </p:nvSpPr>
          <p:spPr bwMode="auto">
            <a:xfrm>
              <a:off x="1669" y="1554"/>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6326" name="Group 6">
              <a:extLst>
                <a:ext uri="{FF2B5EF4-FFF2-40B4-BE49-F238E27FC236}">
                  <a16:creationId xmlns:a16="http://schemas.microsoft.com/office/drawing/2014/main" id="{A7DADE60-ECC7-9DCF-C538-7072A55D16CB}"/>
                </a:ext>
              </a:extLst>
            </p:cNvPr>
            <p:cNvGrpSpPr>
              <a:grpSpLocks/>
            </p:cNvGrpSpPr>
            <p:nvPr/>
          </p:nvGrpSpPr>
          <p:grpSpPr bwMode="auto">
            <a:xfrm>
              <a:off x="842" y="1590"/>
              <a:ext cx="873" cy="1871"/>
              <a:chOff x="357" y="2450"/>
              <a:chExt cx="795" cy="646"/>
            </a:xfrm>
          </p:grpSpPr>
          <p:sp>
            <p:nvSpPr>
              <p:cNvPr id="56327" name="Line 7">
                <a:extLst>
                  <a:ext uri="{FF2B5EF4-FFF2-40B4-BE49-F238E27FC236}">
                    <a16:creationId xmlns:a16="http://schemas.microsoft.com/office/drawing/2014/main" id="{76784A65-0DA6-0F3D-6BF9-ADFDE0EAC5D0}"/>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28" name="Line 8">
                <a:extLst>
                  <a:ext uri="{FF2B5EF4-FFF2-40B4-BE49-F238E27FC236}">
                    <a16:creationId xmlns:a16="http://schemas.microsoft.com/office/drawing/2014/main" id="{F0016E9E-863D-ECA9-253D-0A2B2319D313}"/>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56329" name="Text Box 9">
            <a:extLst>
              <a:ext uri="{FF2B5EF4-FFF2-40B4-BE49-F238E27FC236}">
                <a16:creationId xmlns:a16="http://schemas.microsoft.com/office/drawing/2014/main" id="{040FA858-99C1-23F7-A285-6E42ECE7810F}"/>
              </a:ext>
            </a:extLst>
          </p:cNvPr>
          <p:cNvSpPr txBox="1">
            <a:spLocks noChangeArrowheads="1"/>
          </p:cNvSpPr>
          <p:nvPr/>
        </p:nvSpPr>
        <p:spPr bwMode="auto">
          <a:xfrm>
            <a:off x="1104900" y="1301750"/>
            <a:ext cx="415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600" b="1" i="1">
                <a:cs typeface="Arial" panose="020B0604020202020204" pitchFamily="34" charset="0"/>
              </a:rPr>
              <a:t>P</a:t>
            </a:r>
          </a:p>
        </p:txBody>
      </p:sp>
      <p:sp>
        <p:nvSpPr>
          <p:cNvPr id="56330" name="Text Box 10">
            <a:extLst>
              <a:ext uri="{FF2B5EF4-FFF2-40B4-BE49-F238E27FC236}">
                <a16:creationId xmlns:a16="http://schemas.microsoft.com/office/drawing/2014/main" id="{5EA4E54C-4466-E59A-796C-E5E16E4DA312}"/>
              </a:ext>
            </a:extLst>
          </p:cNvPr>
          <p:cNvSpPr txBox="1">
            <a:spLocks noChangeArrowheads="1"/>
          </p:cNvSpPr>
          <p:nvPr/>
        </p:nvSpPr>
        <p:spPr bwMode="auto">
          <a:xfrm>
            <a:off x="5305425" y="5311775"/>
            <a:ext cx="433388"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pt-BR" sz="2600" b="1" i="1">
                <a:cs typeface="Arial" panose="020B0604020202020204" pitchFamily="34" charset="0"/>
              </a:rPr>
              <a:t>Q</a:t>
            </a:r>
          </a:p>
        </p:txBody>
      </p:sp>
      <p:sp>
        <p:nvSpPr>
          <p:cNvPr id="56331" name="Oval 11">
            <a:extLst>
              <a:ext uri="{FF2B5EF4-FFF2-40B4-BE49-F238E27FC236}">
                <a16:creationId xmlns:a16="http://schemas.microsoft.com/office/drawing/2014/main" id="{FDF17055-2650-F1D3-A71C-A85A726D7C07}"/>
              </a:ext>
            </a:extLst>
          </p:cNvPr>
          <p:cNvSpPr>
            <a:spLocks noChangeArrowheads="1"/>
          </p:cNvSpPr>
          <p:nvPr/>
        </p:nvSpPr>
        <p:spPr bwMode="auto">
          <a:xfrm>
            <a:off x="4943475" y="5414963"/>
            <a:ext cx="139700" cy="138112"/>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56332" name="Rectangle 12">
            <a:extLst>
              <a:ext uri="{FF2B5EF4-FFF2-40B4-BE49-F238E27FC236}">
                <a16:creationId xmlns:a16="http://schemas.microsoft.com/office/drawing/2014/main" id="{11A43A69-B4CC-68A8-B85A-1BED89BF334B}"/>
              </a:ext>
            </a:extLst>
          </p:cNvPr>
          <p:cNvSpPr>
            <a:spLocks noGrp="1" noChangeArrowheads="1"/>
          </p:cNvSpPr>
          <p:nvPr>
            <p:ph type="title" idx="4294967295"/>
          </p:nvPr>
        </p:nvSpPr>
        <p:spPr>
          <a:xfrm>
            <a:off x="896938" y="109538"/>
            <a:ext cx="7491412" cy="677862"/>
          </a:xfrm>
        </p:spPr>
        <p:txBody>
          <a:bodyPr/>
          <a:lstStyle/>
          <a:p>
            <a:r>
              <a:rPr lang="en-US" altLang="pt-BR" sz="3200"/>
              <a:t>A </a:t>
            </a:r>
            <a:r>
              <a:rPr lang="en-US" altLang="pt-BR" sz="3200" err="1"/>
              <a:t>curva</a:t>
            </a:r>
            <a:r>
              <a:rPr lang="en-US" altLang="pt-BR" sz="3200"/>
              <a:t> da </a:t>
            </a:r>
            <a:r>
              <a:rPr lang="en-US" altLang="pt-BR" sz="3200" err="1"/>
              <a:t>demanda</a:t>
            </a:r>
            <a:r>
              <a:rPr lang="en-US" altLang="pt-BR" sz="3200"/>
              <a:t> </a:t>
            </a:r>
            <a:r>
              <a:rPr lang="en-US" altLang="pt-BR" sz="3200" err="1"/>
              <a:t>por</a:t>
            </a:r>
            <a:r>
              <a:rPr lang="en-US" altLang="pt-BR" sz="3200"/>
              <a:t> café</a:t>
            </a:r>
            <a:endParaRPr lang="pt-BR"/>
          </a:p>
        </p:txBody>
      </p:sp>
      <p:graphicFrame>
        <p:nvGraphicFramePr>
          <p:cNvPr id="74765" name="Group 13">
            <a:extLst>
              <a:ext uri="{FF2B5EF4-FFF2-40B4-BE49-F238E27FC236}">
                <a16:creationId xmlns:a16="http://schemas.microsoft.com/office/drawing/2014/main" id="{5EA78DA3-A170-EA5D-F45F-126025C92F31}"/>
              </a:ext>
            </a:extLst>
          </p:cNvPr>
          <p:cNvGraphicFramePr>
            <a:graphicFrameLocks noGrp="1"/>
          </p:cNvGraphicFramePr>
          <p:nvPr>
            <p:extLst>
              <p:ext uri="{D42A27DB-BD31-4B8C-83A1-F6EECF244321}">
                <p14:modId xmlns:p14="http://schemas.microsoft.com/office/powerpoint/2010/main" val="1407773280"/>
              </p:ext>
            </p:extLst>
          </p:nvPr>
        </p:nvGraphicFramePr>
        <p:xfrm>
          <a:off x="6089650" y="1035050"/>
          <a:ext cx="2652247" cy="4111625"/>
        </p:xfrm>
        <a:graphic>
          <a:graphicData uri="http://schemas.openxmlformats.org/drawingml/2006/table">
            <a:tbl>
              <a:tblPr/>
              <a:tblGrid>
                <a:gridCol w="1045933">
                  <a:extLst>
                    <a:ext uri="{9D8B030D-6E8A-4147-A177-3AD203B41FA5}">
                      <a16:colId xmlns:a16="http://schemas.microsoft.com/office/drawing/2014/main" val="2948612740"/>
                    </a:ext>
                  </a:extLst>
                </a:gridCol>
                <a:gridCol w="1606314">
                  <a:extLst>
                    <a:ext uri="{9D8B030D-6E8A-4147-A177-3AD203B41FA5}">
                      <a16:colId xmlns:a16="http://schemas.microsoft.com/office/drawing/2014/main" val="1947535491"/>
                    </a:ext>
                  </a:extLst>
                </a:gridCol>
              </a:tblGrid>
              <a:tr h="8445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a:ln>
                            <a:noFill/>
                          </a:ln>
                          <a:solidFill>
                            <a:schemeClr val="tx1"/>
                          </a:solidFill>
                          <a:effectLst/>
                          <a:latin typeface="Arial"/>
                        </a:rPr>
                        <a:t>P</a:t>
                      </a:r>
                    </a:p>
                  </a:txBody>
                  <a:tcPr anchor="ctr" anchorCtr="1"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err="1">
                          <a:ln>
                            <a:noFill/>
                          </a:ln>
                          <a:solidFill>
                            <a:schemeClr val="tx1"/>
                          </a:solidFill>
                          <a:effectLst/>
                          <a:latin typeface="Arial"/>
                        </a:rPr>
                        <a:t>Q</a:t>
                      </a:r>
                      <a:r>
                        <a:rPr kumimoji="0" lang="en-US" altLang="pt-BR" sz="2400" b="1" i="1" u="none" strike="noStrike" cap="none" normalizeH="0" baseline="30000" err="1">
                          <a:ln>
                            <a:noFill/>
                          </a:ln>
                          <a:solidFill>
                            <a:schemeClr val="tx1"/>
                          </a:solidFill>
                          <a:effectLst/>
                          <a:latin typeface="Arial"/>
                        </a:rPr>
                        <a:t>d</a:t>
                      </a:r>
                      <a:r>
                        <a:rPr kumimoji="0" lang="en-US" altLang="pt-BR" sz="2400" b="0" i="0" u="none" strike="noStrike" cap="none" normalizeH="0" baseline="0">
                          <a:ln>
                            <a:noFill/>
                          </a:ln>
                          <a:solidFill>
                            <a:schemeClr val="tx1"/>
                          </a:solidFill>
                          <a:effectLst/>
                          <a:latin typeface="Arial"/>
                        </a:rPr>
                        <a:t> (</a:t>
                      </a:r>
                      <a:r>
                        <a:rPr lang="en-US" altLang="pt-BR" sz="2400" b="0" i="0" u="none" strike="noStrike" cap="none" normalizeH="0" baseline="0">
                          <a:ln>
                            <a:noFill/>
                          </a:ln>
                          <a:solidFill>
                            <a:schemeClr val="tx1"/>
                          </a:solidFill>
                          <a:effectLst/>
                          <a:latin typeface="Arial"/>
                        </a:rPr>
                        <a:t>mercado</a:t>
                      </a:r>
                      <a:r>
                        <a:rPr kumimoji="0" lang="en-US" altLang="pt-BR" sz="2400" b="0" i="0" u="none" strike="noStrike" cap="none" normalizeH="0" baseline="0">
                          <a:ln>
                            <a:noFill/>
                          </a:ln>
                          <a:solidFill>
                            <a:schemeClr val="tx1"/>
                          </a:solidFill>
                          <a:effectLst/>
                          <a:latin typeface="Arial"/>
                        </a:rPr>
                        <a:t>)</a:t>
                      </a:r>
                      <a:endParaRPr kumimoji="0" lang="en-US" altLang="pt-BR" sz="2400" b="1" i="1" u="none" strike="noStrike" cap="none" normalizeH="0" baseline="30000">
                        <a:ln>
                          <a:noFill/>
                        </a:ln>
                        <a:solidFill>
                          <a:schemeClr val="tx1"/>
                        </a:solidFill>
                        <a:effectLst/>
                        <a:latin typeface="Arial"/>
                      </a:endParaRPr>
                    </a:p>
                  </a:txBody>
                  <a:tcPr anchor="ctr" anchorCtr="1"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64445992"/>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$0.00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24</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335566241"/>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21</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04655791"/>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2.00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18</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375497661"/>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3.00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15</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632061180"/>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4.00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12</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805771637"/>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5.00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9</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985091541"/>
                  </a:ext>
                </a:extLst>
              </a:tr>
              <a:tr h="4667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6.00</a:t>
                      </a:r>
                    </a:p>
                  </a:txBody>
                  <a:tcPr anchor="ctr" anchorCtr="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a:ln>
                            <a:noFill/>
                          </a:ln>
                          <a:solidFill>
                            <a:schemeClr val="tx1"/>
                          </a:solidFill>
                          <a:effectLst/>
                          <a:latin typeface="Arial"/>
                        </a:rPr>
                        <a:t>6</a:t>
                      </a:r>
                    </a:p>
                  </a:txBody>
                  <a:tcPr anchor="ctr" anchorCtr="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extLst>
                  <a:ext uri="{0D108BD9-81ED-4DB2-BD59-A6C34878D82A}">
                    <a16:rowId xmlns:a16="http://schemas.microsoft.com/office/drawing/2014/main" val="1274483846"/>
                  </a:ext>
                </a:extLst>
              </a:tr>
            </a:tbl>
          </a:graphicData>
        </a:graphic>
      </p:graphicFrame>
      <p:grpSp>
        <p:nvGrpSpPr>
          <p:cNvPr id="56358" name="Group 58">
            <a:extLst>
              <a:ext uri="{FF2B5EF4-FFF2-40B4-BE49-F238E27FC236}">
                <a16:creationId xmlns:a16="http://schemas.microsoft.com/office/drawing/2014/main" id="{211BF653-B6D4-7E38-AE21-3D4CC158E156}"/>
              </a:ext>
            </a:extLst>
          </p:cNvPr>
          <p:cNvGrpSpPr>
            <a:grpSpLocks/>
          </p:cNvGrpSpPr>
          <p:nvPr/>
        </p:nvGrpSpPr>
        <p:grpSpPr bwMode="auto">
          <a:xfrm>
            <a:off x="1335088" y="4235450"/>
            <a:ext cx="2832100" cy="1250950"/>
            <a:chOff x="841" y="2668"/>
            <a:chExt cx="1784" cy="788"/>
          </a:xfrm>
        </p:grpSpPr>
        <p:grpSp>
          <p:nvGrpSpPr>
            <p:cNvPr id="56359" name="Group 59">
              <a:extLst>
                <a:ext uri="{FF2B5EF4-FFF2-40B4-BE49-F238E27FC236}">
                  <a16:creationId xmlns:a16="http://schemas.microsoft.com/office/drawing/2014/main" id="{D60812A5-5D6B-6E15-C714-780174B358D5}"/>
                </a:ext>
              </a:extLst>
            </p:cNvPr>
            <p:cNvGrpSpPr>
              <a:grpSpLocks/>
            </p:cNvGrpSpPr>
            <p:nvPr/>
          </p:nvGrpSpPr>
          <p:grpSpPr bwMode="auto">
            <a:xfrm>
              <a:off x="841" y="2712"/>
              <a:ext cx="1747" cy="744"/>
              <a:chOff x="357" y="2450"/>
              <a:chExt cx="795" cy="646"/>
            </a:xfrm>
          </p:grpSpPr>
          <p:sp>
            <p:nvSpPr>
              <p:cNvPr id="56360" name="Line 60">
                <a:extLst>
                  <a:ext uri="{FF2B5EF4-FFF2-40B4-BE49-F238E27FC236}">
                    <a16:creationId xmlns:a16="http://schemas.microsoft.com/office/drawing/2014/main" id="{2D4A3221-5510-4EBE-EF7F-6B54D5F221EE}"/>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61" name="Line 61">
                <a:extLst>
                  <a:ext uri="{FF2B5EF4-FFF2-40B4-BE49-F238E27FC236}">
                    <a16:creationId xmlns:a16="http://schemas.microsoft.com/office/drawing/2014/main" id="{C5395382-0BD7-4779-843B-30BDAA75F6D5}"/>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56362" name="Oval 62">
              <a:extLst>
                <a:ext uri="{FF2B5EF4-FFF2-40B4-BE49-F238E27FC236}">
                  <a16:creationId xmlns:a16="http://schemas.microsoft.com/office/drawing/2014/main" id="{4BFC7B1E-DFA6-F865-9BD2-7D7EE5C36190}"/>
                </a:ext>
              </a:extLst>
            </p:cNvPr>
            <p:cNvSpPr>
              <a:spLocks noChangeArrowheads="1"/>
            </p:cNvSpPr>
            <p:nvPr/>
          </p:nvSpPr>
          <p:spPr bwMode="auto">
            <a:xfrm>
              <a:off x="2537" y="2668"/>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56363" name="Group 63">
            <a:extLst>
              <a:ext uri="{FF2B5EF4-FFF2-40B4-BE49-F238E27FC236}">
                <a16:creationId xmlns:a16="http://schemas.microsoft.com/office/drawing/2014/main" id="{2F07907E-448B-75AB-BFF3-67BAB8DF0034}"/>
              </a:ext>
            </a:extLst>
          </p:cNvPr>
          <p:cNvGrpSpPr>
            <a:grpSpLocks/>
          </p:cNvGrpSpPr>
          <p:nvPr/>
        </p:nvGrpSpPr>
        <p:grpSpPr bwMode="auto">
          <a:xfrm>
            <a:off x="1335088" y="4837113"/>
            <a:ext cx="3300412" cy="655637"/>
            <a:chOff x="841" y="3047"/>
            <a:chExt cx="2079" cy="413"/>
          </a:xfrm>
        </p:grpSpPr>
        <p:grpSp>
          <p:nvGrpSpPr>
            <p:cNvPr id="56364" name="Group 64">
              <a:extLst>
                <a:ext uri="{FF2B5EF4-FFF2-40B4-BE49-F238E27FC236}">
                  <a16:creationId xmlns:a16="http://schemas.microsoft.com/office/drawing/2014/main" id="{BC27B287-203E-D56B-85A8-767C7E58C611}"/>
                </a:ext>
              </a:extLst>
            </p:cNvPr>
            <p:cNvGrpSpPr>
              <a:grpSpLocks/>
            </p:cNvGrpSpPr>
            <p:nvPr/>
          </p:nvGrpSpPr>
          <p:grpSpPr bwMode="auto">
            <a:xfrm>
              <a:off x="841" y="3092"/>
              <a:ext cx="2032" cy="368"/>
              <a:chOff x="357" y="2450"/>
              <a:chExt cx="795" cy="646"/>
            </a:xfrm>
          </p:grpSpPr>
          <p:sp>
            <p:nvSpPr>
              <p:cNvPr id="56365" name="Line 65">
                <a:extLst>
                  <a:ext uri="{FF2B5EF4-FFF2-40B4-BE49-F238E27FC236}">
                    <a16:creationId xmlns:a16="http://schemas.microsoft.com/office/drawing/2014/main" id="{8E1283B2-2EA8-2972-ACE9-48AC95EFE0BD}"/>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66" name="Line 66">
                <a:extLst>
                  <a:ext uri="{FF2B5EF4-FFF2-40B4-BE49-F238E27FC236}">
                    <a16:creationId xmlns:a16="http://schemas.microsoft.com/office/drawing/2014/main" id="{C62C3210-FEB9-99BC-6561-04B343964CB7}"/>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56367" name="Oval 67">
              <a:extLst>
                <a:ext uri="{FF2B5EF4-FFF2-40B4-BE49-F238E27FC236}">
                  <a16:creationId xmlns:a16="http://schemas.microsoft.com/office/drawing/2014/main" id="{0683A7D9-265B-562D-8D4B-4DF2189A2B2B}"/>
                </a:ext>
              </a:extLst>
            </p:cNvPr>
            <p:cNvSpPr>
              <a:spLocks noChangeArrowheads="1"/>
            </p:cNvSpPr>
            <p:nvPr/>
          </p:nvSpPr>
          <p:spPr bwMode="auto">
            <a:xfrm>
              <a:off x="2832" y="3047"/>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56368" name="Group 68">
            <a:extLst>
              <a:ext uri="{FF2B5EF4-FFF2-40B4-BE49-F238E27FC236}">
                <a16:creationId xmlns:a16="http://schemas.microsoft.com/office/drawing/2014/main" id="{1716B197-7A55-A641-430A-9E95F5EA1A45}"/>
              </a:ext>
            </a:extLst>
          </p:cNvPr>
          <p:cNvGrpSpPr>
            <a:grpSpLocks/>
          </p:cNvGrpSpPr>
          <p:nvPr/>
        </p:nvGrpSpPr>
        <p:grpSpPr bwMode="auto">
          <a:xfrm>
            <a:off x="1338263" y="3652838"/>
            <a:ext cx="2374900" cy="1835150"/>
            <a:chOff x="843" y="2301"/>
            <a:chExt cx="1496" cy="1156"/>
          </a:xfrm>
        </p:grpSpPr>
        <p:sp>
          <p:nvSpPr>
            <p:cNvPr id="56369" name="Oval 69">
              <a:extLst>
                <a:ext uri="{FF2B5EF4-FFF2-40B4-BE49-F238E27FC236}">
                  <a16:creationId xmlns:a16="http://schemas.microsoft.com/office/drawing/2014/main" id="{CB8AB273-EC8F-6075-8BEA-D0E82C08A925}"/>
                </a:ext>
              </a:extLst>
            </p:cNvPr>
            <p:cNvSpPr>
              <a:spLocks noChangeArrowheads="1"/>
            </p:cNvSpPr>
            <p:nvPr/>
          </p:nvSpPr>
          <p:spPr bwMode="auto">
            <a:xfrm>
              <a:off x="2251" y="2301"/>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6370" name="Group 70">
              <a:extLst>
                <a:ext uri="{FF2B5EF4-FFF2-40B4-BE49-F238E27FC236}">
                  <a16:creationId xmlns:a16="http://schemas.microsoft.com/office/drawing/2014/main" id="{E53F93E8-8121-070C-D7D3-36692383B75A}"/>
                </a:ext>
              </a:extLst>
            </p:cNvPr>
            <p:cNvGrpSpPr>
              <a:grpSpLocks/>
            </p:cNvGrpSpPr>
            <p:nvPr/>
          </p:nvGrpSpPr>
          <p:grpSpPr bwMode="auto">
            <a:xfrm>
              <a:off x="843" y="2343"/>
              <a:ext cx="1452" cy="1114"/>
              <a:chOff x="357" y="2450"/>
              <a:chExt cx="795" cy="646"/>
            </a:xfrm>
          </p:grpSpPr>
          <p:sp>
            <p:nvSpPr>
              <p:cNvPr id="56371" name="Line 71">
                <a:extLst>
                  <a:ext uri="{FF2B5EF4-FFF2-40B4-BE49-F238E27FC236}">
                    <a16:creationId xmlns:a16="http://schemas.microsoft.com/office/drawing/2014/main" id="{C5C7905B-8EA4-2C22-D9F7-E5D2AF2DB7EE}"/>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72" name="Line 72">
                <a:extLst>
                  <a:ext uri="{FF2B5EF4-FFF2-40B4-BE49-F238E27FC236}">
                    <a16:creationId xmlns:a16="http://schemas.microsoft.com/office/drawing/2014/main" id="{EB72C59E-947B-73B5-209F-B5199873DDEB}"/>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56373" name="Group 73">
            <a:extLst>
              <a:ext uri="{FF2B5EF4-FFF2-40B4-BE49-F238E27FC236}">
                <a16:creationId xmlns:a16="http://schemas.microsoft.com/office/drawing/2014/main" id="{46DC7811-75F4-A534-B169-8F3B48CF8F53}"/>
              </a:ext>
            </a:extLst>
          </p:cNvPr>
          <p:cNvGrpSpPr>
            <a:grpSpLocks/>
          </p:cNvGrpSpPr>
          <p:nvPr/>
        </p:nvGrpSpPr>
        <p:grpSpPr bwMode="auto">
          <a:xfrm>
            <a:off x="1333500" y="3063875"/>
            <a:ext cx="1917700" cy="2420938"/>
            <a:chOff x="840" y="1930"/>
            <a:chExt cx="1208" cy="1525"/>
          </a:xfrm>
        </p:grpSpPr>
        <p:sp>
          <p:nvSpPr>
            <p:cNvPr id="56374" name="Oval 74">
              <a:extLst>
                <a:ext uri="{FF2B5EF4-FFF2-40B4-BE49-F238E27FC236}">
                  <a16:creationId xmlns:a16="http://schemas.microsoft.com/office/drawing/2014/main" id="{E541C6F5-9616-F9D9-B77B-912EC0C1728D}"/>
                </a:ext>
              </a:extLst>
            </p:cNvPr>
            <p:cNvSpPr>
              <a:spLocks noChangeArrowheads="1"/>
            </p:cNvSpPr>
            <p:nvPr/>
          </p:nvSpPr>
          <p:spPr bwMode="auto">
            <a:xfrm>
              <a:off x="1960" y="1930"/>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6375" name="Group 75">
              <a:extLst>
                <a:ext uri="{FF2B5EF4-FFF2-40B4-BE49-F238E27FC236}">
                  <a16:creationId xmlns:a16="http://schemas.microsoft.com/office/drawing/2014/main" id="{2547FF52-CD59-E985-AF1C-755F5A9B39BB}"/>
                </a:ext>
              </a:extLst>
            </p:cNvPr>
            <p:cNvGrpSpPr>
              <a:grpSpLocks/>
            </p:cNvGrpSpPr>
            <p:nvPr/>
          </p:nvGrpSpPr>
          <p:grpSpPr bwMode="auto">
            <a:xfrm>
              <a:off x="840" y="1971"/>
              <a:ext cx="1172" cy="1484"/>
              <a:chOff x="357" y="2450"/>
              <a:chExt cx="795" cy="646"/>
            </a:xfrm>
          </p:grpSpPr>
          <p:sp>
            <p:nvSpPr>
              <p:cNvPr id="56376" name="Line 76">
                <a:extLst>
                  <a:ext uri="{FF2B5EF4-FFF2-40B4-BE49-F238E27FC236}">
                    <a16:creationId xmlns:a16="http://schemas.microsoft.com/office/drawing/2014/main" id="{B360C8B9-FB2F-AD2C-6640-BC02DCA91EE1}"/>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77" name="Line 77">
                <a:extLst>
                  <a:ext uri="{FF2B5EF4-FFF2-40B4-BE49-F238E27FC236}">
                    <a16:creationId xmlns:a16="http://schemas.microsoft.com/office/drawing/2014/main" id="{91858A33-134A-D9AF-CC4B-D3BBD92E7AA4}"/>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grpSp>
        <p:nvGrpSpPr>
          <p:cNvPr id="56378" name="Group 78">
            <a:extLst>
              <a:ext uri="{FF2B5EF4-FFF2-40B4-BE49-F238E27FC236}">
                <a16:creationId xmlns:a16="http://schemas.microsoft.com/office/drawing/2014/main" id="{C9C53E6A-8075-393E-07D1-FC404B4BEA38}"/>
              </a:ext>
            </a:extLst>
          </p:cNvPr>
          <p:cNvGrpSpPr>
            <a:grpSpLocks/>
          </p:cNvGrpSpPr>
          <p:nvPr/>
        </p:nvGrpSpPr>
        <p:grpSpPr bwMode="auto">
          <a:xfrm>
            <a:off x="1333500" y="1876425"/>
            <a:ext cx="984250" cy="3619500"/>
            <a:chOff x="840" y="1182"/>
            <a:chExt cx="620" cy="2280"/>
          </a:xfrm>
        </p:grpSpPr>
        <p:sp>
          <p:nvSpPr>
            <p:cNvPr id="56379" name="Oval 79">
              <a:extLst>
                <a:ext uri="{FF2B5EF4-FFF2-40B4-BE49-F238E27FC236}">
                  <a16:creationId xmlns:a16="http://schemas.microsoft.com/office/drawing/2014/main" id="{7A863731-2541-07CB-3C89-EDFEF6C01C4A}"/>
                </a:ext>
              </a:extLst>
            </p:cNvPr>
            <p:cNvSpPr>
              <a:spLocks noChangeArrowheads="1"/>
            </p:cNvSpPr>
            <p:nvPr/>
          </p:nvSpPr>
          <p:spPr bwMode="auto">
            <a:xfrm>
              <a:off x="1372" y="1182"/>
              <a:ext cx="88" cy="8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56380" name="Group 80">
              <a:extLst>
                <a:ext uri="{FF2B5EF4-FFF2-40B4-BE49-F238E27FC236}">
                  <a16:creationId xmlns:a16="http://schemas.microsoft.com/office/drawing/2014/main" id="{E63BFF14-4AA6-D110-DB5D-4819023AFBB8}"/>
                </a:ext>
              </a:extLst>
            </p:cNvPr>
            <p:cNvGrpSpPr>
              <a:grpSpLocks/>
            </p:cNvGrpSpPr>
            <p:nvPr/>
          </p:nvGrpSpPr>
          <p:grpSpPr bwMode="auto">
            <a:xfrm>
              <a:off x="840" y="1221"/>
              <a:ext cx="579" cy="2241"/>
              <a:chOff x="357" y="2450"/>
              <a:chExt cx="795" cy="646"/>
            </a:xfrm>
          </p:grpSpPr>
          <p:sp>
            <p:nvSpPr>
              <p:cNvPr id="56381" name="Line 81">
                <a:extLst>
                  <a:ext uri="{FF2B5EF4-FFF2-40B4-BE49-F238E27FC236}">
                    <a16:creationId xmlns:a16="http://schemas.microsoft.com/office/drawing/2014/main" id="{90849294-8235-8036-B118-4F91CA0424ED}"/>
                  </a:ext>
                </a:extLst>
              </p:cNvPr>
              <p:cNvSpPr>
                <a:spLocks noChangeShapeType="1"/>
              </p:cNvSpPr>
              <p:nvPr/>
            </p:nvSpPr>
            <p:spPr bwMode="auto">
              <a:xfrm>
                <a:off x="357" y="2450"/>
                <a:ext cx="795"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56382" name="Line 82">
                <a:extLst>
                  <a:ext uri="{FF2B5EF4-FFF2-40B4-BE49-F238E27FC236}">
                    <a16:creationId xmlns:a16="http://schemas.microsoft.com/office/drawing/2014/main" id="{45EA62B2-D870-A374-B877-098D8C143F14}"/>
                  </a:ext>
                </a:extLst>
              </p:cNvPr>
              <p:cNvSpPr>
                <a:spLocks noChangeShapeType="1"/>
              </p:cNvSpPr>
              <p:nvPr/>
            </p:nvSpPr>
            <p:spPr bwMode="auto">
              <a:xfrm>
                <a:off x="1152" y="2451"/>
                <a:ext cx="0" cy="645"/>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56383" name="FlagCount" hidden="1">
            <a:hlinkClick r:id="rId6" action="ppaction://hlinkfile"/>
            <a:extLst>
              <a:ext uri="{FF2B5EF4-FFF2-40B4-BE49-F238E27FC236}">
                <a16:creationId xmlns:a16="http://schemas.microsoft.com/office/drawing/2014/main" id="{34038B95-9DA0-EF7F-C837-FDFB6C35506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a:extLst>
              <a:ext uri="{FF2B5EF4-FFF2-40B4-BE49-F238E27FC236}">
                <a16:creationId xmlns:a16="http://schemas.microsoft.com/office/drawing/2014/main" id="{CA4138CB-9714-CF9C-70E3-5936FB51362D}"/>
              </a:ext>
            </a:extLst>
          </p:cNvPr>
          <p:cNvSpPr>
            <a:spLocks noGrp="1"/>
          </p:cNvSpPr>
          <p:nvPr>
            <p:ph type="ftr" sz="quarter" idx="10"/>
          </p:nvPr>
        </p:nvSpPr>
        <p:spPr/>
        <p:txBody>
          <a:bodyPr/>
          <a:lstStyle/>
          <a:p>
            <a:r>
              <a:rPr lang="en-US">
                <a:latin typeface="Arial"/>
                <a:cs typeface="Arial"/>
              </a:rPr>
              <a:t>AS FORÇAS DE MERCADO DA OFERTA E DA DEMANDA</a:t>
            </a:r>
            <a:endParaRPr lang="pt-BR" i="0">
              <a:latin typeface="Arial"/>
              <a:cs typeface="Arial"/>
            </a:endParaRPr>
          </a:p>
        </p:txBody>
      </p:sp>
      <p:sp>
        <p:nvSpPr>
          <p:cNvPr id="6" name="Espaço Reservado para Número de Slide 2">
            <a:extLst>
              <a:ext uri="{FF2B5EF4-FFF2-40B4-BE49-F238E27FC236}">
                <a16:creationId xmlns:a16="http://schemas.microsoft.com/office/drawing/2014/main" id="{25D53DFA-0215-9D34-8D82-669841107B77}"/>
              </a:ext>
            </a:extLst>
          </p:cNvPr>
          <p:cNvSpPr>
            <a:spLocks noGrp="1"/>
          </p:cNvSpPr>
          <p:nvPr>
            <p:ph type="sldNum" sz="quarter" idx="11"/>
          </p:nvPr>
        </p:nvSpPr>
        <p:spPr/>
        <p:txBody>
          <a:bodyPr/>
          <a:lstStyle/>
          <a:p>
            <a:fld id="{585253A2-461C-408A-AF99-01343123403A}" type="slidenum">
              <a:rPr lang="en-US" altLang="pt-BR"/>
              <a:pPr/>
              <a:t>8</a:t>
            </a:fld>
            <a:endParaRPr lang="en-US" altLang="pt-BR"/>
          </a:p>
        </p:txBody>
      </p:sp>
      <p:sp>
        <p:nvSpPr>
          <p:cNvPr id="58370" name="Rectangle 2">
            <a:extLst>
              <a:ext uri="{FF2B5EF4-FFF2-40B4-BE49-F238E27FC236}">
                <a16:creationId xmlns:a16="http://schemas.microsoft.com/office/drawing/2014/main" id="{54AC2D98-39FA-79E5-1A6D-0293BF4DEF60}"/>
              </a:ext>
            </a:extLst>
          </p:cNvPr>
          <p:cNvSpPr>
            <a:spLocks noGrp="1" noChangeArrowheads="1"/>
          </p:cNvSpPr>
          <p:nvPr>
            <p:ph type="title" idx="4294967295"/>
          </p:nvPr>
        </p:nvSpPr>
        <p:spPr/>
        <p:txBody>
          <a:bodyPr/>
          <a:lstStyle/>
          <a:p>
            <a:r>
              <a:rPr lang="en-US" altLang="pt-BR" err="1"/>
              <a:t>Deslocamento</a:t>
            </a:r>
            <a:r>
              <a:rPr lang="en-US" altLang="pt-BR"/>
              <a:t> da </a:t>
            </a:r>
            <a:r>
              <a:rPr lang="en-US" altLang="pt-BR" err="1"/>
              <a:t>curva</a:t>
            </a:r>
            <a:r>
              <a:rPr lang="en-US" altLang="pt-BR"/>
              <a:t> de </a:t>
            </a:r>
            <a:r>
              <a:rPr lang="en-US" altLang="pt-BR" err="1"/>
              <a:t>demanda</a:t>
            </a:r>
            <a:endParaRPr lang="pt-BR" err="1"/>
          </a:p>
        </p:txBody>
      </p:sp>
      <p:sp>
        <p:nvSpPr>
          <p:cNvPr id="58371" name="Rectangle 3">
            <a:extLst>
              <a:ext uri="{FF2B5EF4-FFF2-40B4-BE49-F238E27FC236}">
                <a16:creationId xmlns:a16="http://schemas.microsoft.com/office/drawing/2014/main" id="{3A189607-3240-FC40-39CA-9C871226EB2E}"/>
              </a:ext>
            </a:extLst>
          </p:cNvPr>
          <p:cNvSpPr>
            <a:spLocks noGrp="1" noChangeArrowheads="1"/>
          </p:cNvSpPr>
          <p:nvPr>
            <p:ph type="body" idx="4294967295"/>
          </p:nvPr>
        </p:nvSpPr>
        <p:spPr>
          <a:xfrm>
            <a:off x="457200" y="1001713"/>
            <a:ext cx="8229600" cy="5324475"/>
          </a:xfrm>
        </p:spPr>
        <p:txBody>
          <a:bodyPr/>
          <a:lstStyle/>
          <a:p>
            <a:r>
              <a:rPr lang="pt">
                <a:ea typeface="+mn-lt"/>
                <a:cs typeface="+mn-lt"/>
              </a:rPr>
              <a:t>A curva de demanda mostra como o preço afeta a quantidade demandada, tudo o mais (outras coisas) constante.</a:t>
            </a:r>
          </a:p>
          <a:p>
            <a:r>
              <a:rPr lang="pt">
                <a:ea typeface="+mn-lt"/>
                <a:cs typeface="+mn-lt"/>
              </a:rPr>
              <a:t>Essas “outras coisas” constantes são determinantes da demanda não relacionadas ao preço (ou seja, coisas que determinam a demanda dos compradores por um bem, além do preço do bem).</a:t>
            </a:r>
          </a:p>
          <a:p>
            <a:r>
              <a:rPr lang="en-US" altLang="pt-BR" err="1"/>
              <a:t>Mudanças</a:t>
            </a:r>
            <a:r>
              <a:rPr lang="en-US" altLang="pt-BR"/>
              <a:t> </a:t>
            </a:r>
            <a:r>
              <a:rPr lang="en-US" altLang="pt-BR" err="1"/>
              <a:t>nelas</a:t>
            </a:r>
            <a:r>
              <a:rPr lang="en-US" altLang="pt-BR"/>
              <a:t> </a:t>
            </a:r>
            <a:r>
              <a:rPr lang="en-US" altLang="pt-BR" err="1"/>
              <a:t>deslocam</a:t>
            </a:r>
            <a:r>
              <a:rPr lang="en-US" altLang="pt-BR"/>
              <a:t> a </a:t>
            </a:r>
            <a:r>
              <a:rPr lang="en-US" altLang="pt-BR" err="1"/>
              <a:t>curva</a:t>
            </a:r>
            <a:r>
              <a:rPr lang="en-US" altLang="pt-BR"/>
              <a:t> </a:t>
            </a:r>
            <a:r>
              <a:rPr lang="en-US" altLang="pt-BR" b="1" i="1"/>
              <a:t>D</a:t>
            </a:r>
            <a:r>
              <a:rPr lang="en-US" altLang="pt-BR"/>
              <a:t>…  </a:t>
            </a:r>
            <a:endParaRPr lang="en-US" altLang="pt-BR">
              <a:cs typeface="Arial"/>
            </a:endParaRPr>
          </a:p>
        </p:txBody>
      </p:sp>
      <p:sp>
        <p:nvSpPr>
          <p:cNvPr id="58372" name="FlagCount" hidden="1">
            <a:hlinkClick r:id="rId3" action="ppaction://hlinkfile"/>
            <a:extLst>
              <a:ext uri="{FF2B5EF4-FFF2-40B4-BE49-F238E27FC236}">
                <a16:creationId xmlns:a16="http://schemas.microsoft.com/office/drawing/2014/main" id="{23572C1F-639D-DBE9-2C58-1121A4C6E7F6}"/>
              </a:ext>
            </a:extLst>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cSld>
  <p:clrMapOvr>
    <a:masterClrMapping/>
  </p:clrMapOvr>
  <p:transition>
    <p:wipe dir="r"/>
  </p:transition>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Apresentação na tela (4:3)</PresentationFormat>
  <Slides>54</Slides>
  <Notes>54</Notes>
  <HiddenSlides>0</HiddenSlides>
  <ScaleCrop>false</ScaleCrop>
  <HeadingPairs>
    <vt:vector size="4" baseType="variant">
      <vt:variant>
        <vt:lpstr>Tema</vt:lpstr>
      </vt:variant>
      <vt:variant>
        <vt:i4>3</vt:i4>
      </vt:variant>
      <vt:variant>
        <vt:lpstr>Títulos de slides</vt:lpstr>
      </vt:variant>
      <vt:variant>
        <vt:i4>54</vt:i4>
      </vt:variant>
    </vt:vector>
  </HeadingPairs>
  <TitlesOfParts>
    <vt:vector size="57" baseType="lpstr">
      <vt:lpstr>Custom Design</vt:lpstr>
      <vt:lpstr>Custom Design</vt:lpstr>
      <vt:lpstr>Custom Design</vt:lpstr>
      <vt:lpstr>As forças de mercado da oferta e da demanda</vt:lpstr>
      <vt:lpstr>Nesse capítulo,  abordaremos as seguintes questões: </vt:lpstr>
      <vt:lpstr>Mercados e Competição</vt:lpstr>
      <vt:lpstr>Demanda</vt:lpstr>
      <vt:lpstr>Escala de demanda</vt:lpstr>
      <vt:lpstr>Escala e Curva de demanda de Helen</vt:lpstr>
      <vt:lpstr>Demanda de mercado vs Demanda individual</vt:lpstr>
      <vt:lpstr>A curva da demanda por café</vt:lpstr>
      <vt:lpstr>Deslocamento da curva de demanda</vt:lpstr>
      <vt:lpstr>Deslocamento da curva D:  # dos compradores</vt:lpstr>
      <vt:lpstr>Deslocamento da curva D:  # dos compradores</vt:lpstr>
      <vt:lpstr>Deslocamento da curva D:  renda</vt:lpstr>
      <vt:lpstr>Deslocamento da curva D: preços de bens relacionados</vt:lpstr>
      <vt:lpstr>Deslocamento da curva D: preços de bens relacionados</vt:lpstr>
      <vt:lpstr>Deslocamento da curva D:  gostos</vt:lpstr>
      <vt:lpstr>Deslocamento da curva D:  expectativas</vt:lpstr>
      <vt:lpstr>Resumo:  variáveis que influenciam compradores</vt:lpstr>
      <vt:lpstr>A P R E N D I Z A D O  A T I V O  1    Curva de demanda</vt:lpstr>
      <vt:lpstr>A P R E N D I Z A D O  A T I V O  1    A.  Preço de iPods cai</vt:lpstr>
      <vt:lpstr>A P R E N D I Z A D O  A T I V O  1    B.  Preço de downloads de música cai</vt:lpstr>
      <vt:lpstr>A P R E N D I Z A D O  A T I V O  1    C.  Preço de CDs cai</vt:lpstr>
      <vt:lpstr>Oferta</vt:lpstr>
      <vt:lpstr>Escala de oferta</vt:lpstr>
      <vt:lpstr>Escala e curva de oferta da Starbucks</vt:lpstr>
      <vt:lpstr>Oferta de mercado vs Oferta individual</vt:lpstr>
      <vt:lpstr>Apresentação do PowerPoint</vt:lpstr>
      <vt:lpstr>Deslocamento da curva de oferta</vt:lpstr>
      <vt:lpstr>Deslocamento da curva S: Preço de insumos</vt:lpstr>
      <vt:lpstr>Apresentação do PowerPoint</vt:lpstr>
      <vt:lpstr>Deslocamento da curva S:  Tecnologia</vt:lpstr>
      <vt:lpstr>Deslocamento da curva S:  Núm. De vendedores</vt:lpstr>
      <vt:lpstr>Deslocamento na curva S:  Expectativas </vt:lpstr>
      <vt:lpstr>Resumo:  variáveis que influenciam vendedores</vt:lpstr>
      <vt:lpstr>A P R E N D I Z A D O  A T I V O  2    Curva de oferta</vt:lpstr>
      <vt:lpstr>A P R E N D I Z A D O  A T I V O  2    A.  Queda no preço do software de declaração de imposto</vt:lpstr>
      <vt:lpstr>A P R E N D I Z A D O  A T I V O  2    B.  Queda no custo de produção do software</vt:lpstr>
      <vt:lpstr>A P R E N D I Z A D O  A T I V O  3    C.  Preparadores profissionais aumentam seu preço</vt:lpstr>
      <vt:lpstr>Oferta e Demanda juntas</vt:lpstr>
      <vt:lpstr>Preço de equilíbrio:</vt:lpstr>
      <vt:lpstr>Quantidade de equilíbrio:</vt:lpstr>
      <vt:lpstr>Excedente (excesso de oferta):</vt:lpstr>
      <vt:lpstr>Apresentação do PowerPoint</vt:lpstr>
      <vt:lpstr>Apresentação do PowerPoint</vt:lpstr>
      <vt:lpstr>Escassez (excesso de demanda):</vt:lpstr>
      <vt:lpstr>Apresentação do PowerPoint</vt:lpstr>
      <vt:lpstr>Apresentação do PowerPoint</vt:lpstr>
      <vt:lpstr>Três passos para analisar mudanças no equilíbrio de mercado</vt:lpstr>
      <vt:lpstr>EXEMPLO:   o mercado de carros híbridos</vt:lpstr>
      <vt:lpstr>EXEMPLO 1:   uma mudança na demanda</vt:lpstr>
      <vt:lpstr>EXEMPLO 1:  um deslocamento na demanda </vt:lpstr>
      <vt:lpstr>Termos para deslocamento vs movimento ao longo da curva</vt:lpstr>
      <vt:lpstr>EXAMPLE 2:  mudança na oferta </vt:lpstr>
      <vt:lpstr>EXAMPLE 3:   mudança em ambas as curvas</vt:lpstr>
      <vt:lpstr>EXEMPLO 3:  mudança em ambas as curvas</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 Cronovich</dc:creator>
  <cp:revision>125</cp:revision>
  <dcterms:created xsi:type="dcterms:W3CDTF">2008-06-02T21:33:56Z</dcterms:created>
  <dcterms:modified xsi:type="dcterms:W3CDTF">2022-04-08T22:45:09Z</dcterms:modified>
</cp:coreProperties>
</file>