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3"/>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70" r:id="rId15"/>
    <p:sldId id="269" r:id="rId16"/>
    <p:sldId id="271" r:id="rId17"/>
    <p:sldId id="272" r:id="rId18"/>
    <p:sldId id="274" r:id="rId19"/>
    <p:sldId id="275" r:id="rId20"/>
    <p:sldId id="276" r:id="rId21"/>
    <p:sldId id="273" r:id="rId22"/>
    <p:sldId id="277" r:id="rId23"/>
    <p:sldId id="278" r:id="rId24"/>
    <p:sldId id="279" r:id="rId25"/>
    <p:sldId id="280" r:id="rId26"/>
    <p:sldId id="281" r:id="rId27"/>
    <p:sldId id="283" r:id="rId28"/>
    <p:sldId id="284" r:id="rId29"/>
    <p:sldId id="285" r:id="rId30"/>
    <p:sldId id="282" r:id="rId31"/>
    <p:sldId id="286" r:id="rId32"/>
    <p:sldId id="287" r:id="rId33"/>
    <p:sldId id="288" r:id="rId34"/>
    <p:sldId id="289" r:id="rId35"/>
    <p:sldId id="290" r:id="rId36"/>
    <p:sldId id="292" r:id="rId37"/>
    <p:sldId id="293" r:id="rId38"/>
    <p:sldId id="294" r:id="rId39"/>
    <p:sldId id="295" r:id="rId40"/>
    <p:sldId id="296" r:id="rId41"/>
    <p:sldId id="291" r:id="rId4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538" autoAdjust="0"/>
    <p:restoredTop sz="98307" autoAdjust="0"/>
  </p:normalViewPr>
  <p:slideViewPr>
    <p:cSldViewPr>
      <p:cViewPr varScale="1">
        <p:scale>
          <a:sx n="82" d="100"/>
          <a:sy n="82" d="100"/>
        </p:scale>
        <p:origin x="2078"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1"/>
            <a:ext cx="3169920" cy="480060"/>
          </a:xfrm>
          <a:prstGeom prst="rect">
            <a:avLst/>
          </a:prstGeom>
        </p:spPr>
        <p:txBody>
          <a:bodyPr vert="horz" lIns="99075" tIns="49538" rIns="99075" bIns="49538" rtlCol="0"/>
          <a:lstStyle>
            <a:lvl1pPr algn="l">
              <a:defRPr sz="1300"/>
            </a:lvl1pPr>
          </a:lstStyle>
          <a:p>
            <a:endParaRPr lang="en-US" dirty="0"/>
          </a:p>
        </p:txBody>
      </p:sp>
      <p:sp>
        <p:nvSpPr>
          <p:cNvPr id="3" name="Espaço Reservado para Data 2"/>
          <p:cNvSpPr>
            <a:spLocks noGrp="1"/>
          </p:cNvSpPr>
          <p:nvPr>
            <p:ph type="dt" idx="1"/>
          </p:nvPr>
        </p:nvSpPr>
        <p:spPr>
          <a:xfrm>
            <a:off x="4143588" y="1"/>
            <a:ext cx="3169920" cy="480060"/>
          </a:xfrm>
          <a:prstGeom prst="rect">
            <a:avLst/>
          </a:prstGeom>
        </p:spPr>
        <p:txBody>
          <a:bodyPr vert="horz" lIns="99075" tIns="49538" rIns="99075" bIns="49538" rtlCol="0"/>
          <a:lstStyle>
            <a:lvl1pPr algn="r">
              <a:defRPr sz="1300"/>
            </a:lvl1pPr>
          </a:lstStyle>
          <a:p>
            <a:fld id="{B54C5B4C-BC78-4B24-9D05-65660DDC0EE7}" type="datetimeFigureOut">
              <a:rPr lang="en-US" smtClean="0"/>
              <a:t>5/28/2021</a:t>
            </a:fld>
            <a:endParaRPr lang="en-US" dirty="0"/>
          </a:p>
        </p:txBody>
      </p:sp>
      <p:sp>
        <p:nvSpPr>
          <p:cNvPr id="4" name="Espaço Reservado para Imagem de Slide 3"/>
          <p:cNvSpPr>
            <a:spLocks noGrp="1" noRot="1" noChangeAspect="1"/>
          </p:cNvSpPr>
          <p:nvPr>
            <p:ph type="sldImg" idx="2"/>
          </p:nvPr>
        </p:nvSpPr>
        <p:spPr>
          <a:xfrm>
            <a:off x="1258888" y="720725"/>
            <a:ext cx="4797425" cy="3598863"/>
          </a:xfrm>
          <a:prstGeom prst="rect">
            <a:avLst/>
          </a:prstGeom>
          <a:noFill/>
          <a:ln w="12700">
            <a:solidFill>
              <a:prstClr val="black"/>
            </a:solidFill>
          </a:ln>
        </p:spPr>
        <p:txBody>
          <a:bodyPr vert="horz" lIns="99075" tIns="49538" rIns="99075" bIns="49538" rtlCol="0" anchor="ctr"/>
          <a:lstStyle/>
          <a:p>
            <a:endParaRPr lang="en-US" dirty="0"/>
          </a:p>
        </p:txBody>
      </p:sp>
      <p:sp>
        <p:nvSpPr>
          <p:cNvPr id="5" name="Espaço Reservado para Anotações 4"/>
          <p:cNvSpPr>
            <a:spLocks noGrp="1"/>
          </p:cNvSpPr>
          <p:nvPr>
            <p:ph type="body" sz="quarter" idx="3"/>
          </p:nvPr>
        </p:nvSpPr>
        <p:spPr>
          <a:xfrm>
            <a:off x="731521" y="4560570"/>
            <a:ext cx="5852160" cy="4320540"/>
          </a:xfrm>
          <a:prstGeom prst="rect">
            <a:avLst/>
          </a:prstGeom>
        </p:spPr>
        <p:txBody>
          <a:bodyPr vert="horz" lIns="99075" tIns="49538" rIns="99075" bIns="49538"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6" name="Espaço Reservado para Rodapé 5"/>
          <p:cNvSpPr>
            <a:spLocks noGrp="1"/>
          </p:cNvSpPr>
          <p:nvPr>
            <p:ph type="ftr" sz="quarter" idx="4"/>
          </p:nvPr>
        </p:nvSpPr>
        <p:spPr>
          <a:xfrm>
            <a:off x="0" y="9119474"/>
            <a:ext cx="3169920" cy="480060"/>
          </a:xfrm>
          <a:prstGeom prst="rect">
            <a:avLst/>
          </a:prstGeom>
        </p:spPr>
        <p:txBody>
          <a:bodyPr vert="horz" lIns="99075" tIns="49538" rIns="99075" bIns="49538" rtlCol="0" anchor="b"/>
          <a:lstStyle>
            <a:lvl1pPr algn="l">
              <a:defRPr sz="1300"/>
            </a:lvl1pPr>
          </a:lstStyle>
          <a:p>
            <a:endParaRPr lang="en-US" dirty="0"/>
          </a:p>
        </p:txBody>
      </p:sp>
      <p:sp>
        <p:nvSpPr>
          <p:cNvPr id="7" name="Espaço Reservado para Número de Slide 6"/>
          <p:cNvSpPr>
            <a:spLocks noGrp="1"/>
          </p:cNvSpPr>
          <p:nvPr>
            <p:ph type="sldNum" sz="quarter" idx="5"/>
          </p:nvPr>
        </p:nvSpPr>
        <p:spPr>
          <a:xfrm>
            <a:off x="4143588" y="9119474"/>
            <a:ext cx="3169920" cy="480060"/>
          </a:xfrm>
          <a:prstGeom prst="rect">
            <a:avLst/>
          </a:prstGeom>
        </p:spPr>
        <p:txBody>
          <a:bodyPr vert="horz" lIns="99075" tIns="49538" rIns="99075" bIns="49538" rtlCol="0" anchor="b"/>
          <a:lstStyle>
            <a:lvl1pPr algn="r">
              <a:defRPr sz="1300"/>
            </a:lvl1pPr>
          </a:lstStyle>
          <a:p>
            <a:fld id="{6D583F89-21DB-4B91-B62F-34A0AB79178B}" type="slidenum">
              <a:rPr lang="en-US" smtClean="0"/>
              <a:t>‹nº›</a:t>
            </a:fld>
            <a:endParaRPr lang="en-US" dirty="0"/>
          </a:p>
        </p:txBody>
      </p:sp>
    </p:spTree>
    <p:extLst>
      <p:ext uri="{BB962C8B-B14F-4D97-AF65-F5344CB8AC3E}">
        <p14:creationId xmlns:p14="http://schemas.microsoft.com/office/powerpoint/2010/main" val="1477301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dirty="0" err="1"/>
              <a:t>Obs</a:t>
            </a:r>
            <a:r>
              <a:rPr lang="en-US" dirty="0"/>
              <a:t>:</a:t>
            </a:r>
            <a:r>
              <a:rPr lang="en-US" baseline="0" dirty="0"/>
              <a:t> They had a list of predictions (arranged in order of probability), none had as first option the prediction that he would attack, others believed he was bluffing, only a few said the opposite but kept their silence </a:t>
            </a:r>
            <a:r>
              <a:rPr lang="en-US" baseline="0" dirty="0" err="1"/>
              <a:t>cuz</a:t>
            </a:r>
            <a:r>
              <a:rPr lang="en-US" baseline="0" dirty="0"/>
              <a:t> of bureaucratic pressures. </a:t>
            </a:r>
          </a:p>
          <a:p>
            <a:endParaRPr lang="en-US" baseline="0" dirty="0"/>
          </a:p>
          <a:p>
            <a:r>
              <a:rPr lang="en-US" baseline="0" dirty="0"/>
              <a:t>Consideration was only devoted to those events seen as most likely. In the groupthink decision makers made up their minds what was going to happen. </a:t>
            </a:r>
            <a:endParaRPr lang="en-US" dirty="0"/>
          </a:p>
        </p:txBody>
      </p:sp>
      <p:sp>
        <p:nvSpPr>
          <p:cNvPr id="4" name="Espaço Reservado para Número de Slide 3"/>
          <p:cNvSpPr>
            <a:spLocks noGrp="1"/>
          </p:cNvSpPr>
          <p:nvPr>
            <p:ph type="sldNum" sz="quarter" idx="10"/>
          </p:nvPr>
        </p:nvSpPr>
        <p:spPr/>
        <p:txBody>
          <a:bodyPr/>
          <a:lstStyle/>
          <a:p>
            <a:fld id="{6D583F89-21DB-4B91-B62F-34A0AB79178B}" type="slidenum">
              <a:rPr lang="en-US" smtClean="0"/>
              <a:t>2</a:t>
            </a:fld>
            <a:endParaRPr lang="en-US"/>
          </a:p>
        </p:txBody>
      </p:sp>
    </p:spTree>
    <p:extLst>
      <p:ext uri="{BB962C8B-B14F-4D97-AF65-F5344CB8AC3E}">
        <p14:creationId xmlns:p14="http://schemas.microsoft.com/office/powerpoint/2010/main" val="33596746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dirty="0"/>
              <a:t>Ex: Business school</a:t>
            </a:r>
            <a:r>
              <a:rPr lang="en-US" baseline="0" dirty="0"/>
              <a:t> (might be an evaluation of decision to focus on R&amp;D investment in producing CDs versions of course materials. For the semiconductor manufacturing  co. it might be a decision to maintain or increase the investment in new ceramic packaging strategy production tech.</a:t>
            </a:r>
          </a:p>
          <a:p>
            <a:r>
              <a:rPr lang="en-US" baseline="0" dirty="0"/>
              <a:t>We can see that strategy 1 maximizes the minimum payoff (the </a:t>
            </a:r>
            <a:r>
              <a:rPr lang="en-US" baseline="0" dirty="0" err="1"/>
              <a:t>maximin</a:t>
            </a:r>
            <a:r>
              <a:rPr lang="en-US" baseline="0" dirty="0"/>
              <a:t> criterion, </a:t>
            </a:r>
            <a:r>
              <a:rPr lang="en-US" baseline="0" dirty="0" err="1"/>
              <a:t>Chpt</a:t>
            </a:r>
            <a:r>
              <a:rPr lang="en-US" baseline="0" dirty="0"/>
              <a:t> 5) and would be the most robust choice if we consider that it was not possible to say that one scenario was more likely </a:t>
            </a:r>
            <a:r>
              <a:rPr lang="en-US" baseline="0"/>
              <a:t>than another</a:t>
            </a:r>
            <a:endParaRPr lang="en-US" dirty="0"/>
          </a:p>
        </p:txBody>
      </p:sp>
      <p:sp>
        <p:nvSpPr>
          <p:cNvPr id="4" name="Espaço Reservado para Número de Slide 3"/>
          <p:cNvSpPr>
            <a:spLocks noGrp="1"/>
          </p:cNvSpPr>
          <p:nvPr>
            <p:ph type="sldNum" sz="quarter" idx="10"/>
          </p:nvPr>
        </p:nvSpPr>
        <p:spPr/>
        <p:txBody>
          <a:bodyPr/>
          <a:lstStyle/>
          <a:p>
            <a:fld id="{6D583F89-21DB-4B91-B62F-34A0AB79178B}" type="slidenum">
              <a:rPr lang="en-US" smtClean="0"/>
              <a:t>12</a:t>
            </a:fld>
            <a:endParaRPr lang="en-US"/>
          </a:p>
        </p:txBody>
      </p:sp>
    </p:spTree>
    <p:extLst>
      <p:ext uri="{BB962C8B-B14F-4D97-AF65-F5344CB8AC3E}">
        <p14:creationId xmlns:p14="http://schemas.microsoft.com/office/powerpoint/2010/main" val="13424958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dirty="0"/>
              <a:t>This Real</a:t>
            </a:r>
            <a:r>
              <a:rPr lang="en-US" baseline="0" dirty="0"/>
              <a:t> Scenario was one of several constructed for a corporation which was involved in moving raw materials and finished goods around the globe. </a:t>
            </a:r>
            <a:r>
              <a:rPr lang="en-US" baseline="0" dirty="0" err="1"/>
              <a:t>Obs</a:t>
            </a:r>
            <a:r>
              <a:rPr lang="en-US" baseline="0" dirty="0"/>
              <a:t>: The company was concerned with the (re)</a:t>
            </a:r>
            <a:r>
              <a:rPr lang="en-US" baseline="0" dirty="0" err="1"/>
              <a:t>alocation</a:t>
            </a:r>
            <a:r>
              <a:rPr lang="en-US" baseline="0" dirty="0"/>
              <a:t> of its major depots, so that they would be at the hubs of future trading network. </a:t>
            </a:r>
            <a:endParaRPr lang="en-US" dirty="0"/>
          </a:p>
        </p:txBody>
      </p:sp>
      <p:sp>
        <p:nvSpPr>
          <p:cNvPr id="4" name="Espaço Reservado para Número de Slide 3"/>
          <p:cNvSpPr>
            <a:spLocks noGrp="1"/>
          </p:cNvSpPr>
          <p:nvPr>
            <p:ph type="sldNum" sz="quarter" idx="10"/>
          </p:nvPr>
        </p:nvSpPr>
        <p:spPr/>
        <p:txBody>
          <a:bodyPr/>
          <a:lstStyle/>
          <a:p>
            <a:fld id="{6D583F89-21DB-4B91-B62F-34A0AB79178B}" type="slidenum">
              <a:rPr lang="en-US" smtClean="0"/>
              <a:t>14</a:t>
            </a:fld>
            <a:endParaRPr lang="en-US"/>
          </a:p>
        </p:txBody>
      </p:sp>
    </p:spTree>
    <p:extLst>
      <p:ext uri="{BB962C8B-B14F-4D97-AF65-F5344CB8AC3E}">
        <p14:creationId xmlns:p14="http://schemas.microsoft.com/office/powerpoint/2010/main" val="6033751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dirty="0"/>
              <a:t>The</a:t>
            </a:r>
            <a:r>
              <a:rPr lang="en-US" baseline="0" dirty="0"/>
              <a:t> output scenarios from this method also bound the perceived uncertainties in a similar way to the scenarios produced in the last method (extreme-world scenario construction)</a:t>
            </a:r>
            <a:endParaRPr lang="en-US" dirty="0"/>
          </a:p>
        </p:txBody>
      </p:sp>
      <p:sp>
        <p:nvSpPr>
          <p:cNvPr id="4" name="Espaço Reservado para Número de Slide 3"/>
          <p:cNvSpPr>
            <a:spLocks noGrp="1"/>
          </p:cNvSpPr>
          <p:nvPr>
            <p:ph type="sldNum" sz="quarter" idx="10"/>
          </p:nvPr>
        </p:nvSpPr>
        <p:spPr/>
        <p:txBody>
          <a:bodyPr/>
          <a:lstStyle/>
          <a:p>
            <a:fld id="{6D583F89-21DB-4B91-B62F-34A0AB79178B}" type="slidenum">
              <a:rPr lang="en-US" smtClean="0"/>
              <a:t>17</a:t>
            </a:fld>
            <a:endParaRPr lang="en-US"/>
          </a:p>
        </p:txBody>
      </p:sp>
    </p:spTree>
    <p:extLst>
      <p:ext uri="{BB962C8B-B14F-4D97-AF65-F5344CB8AC3E}">
        <p14:creationId xmlns:p14="http://schemas.microsoft.com/office/powerpoint/2010/main" val="31394280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dirty="0"/>
              <a:t>This</a:t>
            </a:r>
            <a:r>
              <a:rPr lang="en-US" baseline="0" dirty="0"/>
              <a:t> is an example of four scenarios for the (then) future of South Africa, which are driven by the forces whether or not there’s a negotiation settlement: </a:t>
            </a:r>
          </a:p>
          <a:p>
            <a:r>
              <a:rPr lang="en-US" baseline="0" dirty="0"/>
              <a:t>-whether or not the transition to majority rule is rapid </a:t>
            </a:r>
          </a:p>
          <a:p>
            <a:pPr defTabSz="990752">
              <a:defRPr/>
            </a:pPr>
            <a:r>
              <a:rPr lang="en-US" baseline="0" dirty="0"/>
              <a:t>-whether or not the economic policies of majority government are short or long term.  </a:t>
            </a:r>
          </a:p>
          <a:p>
            <a:pPr defTabSz="990752">
              <a:defRPr/>
            </a:pPr>
            <a:r>
              <a:rPr lang="en-US" baseline="0" dirty="0"/>
              <a:t>The horizon year of the scenarios is 2002.  </a:t>
            </a:r>
          </a:p>
          <a:p>
            <a:endParaRPr lang="en-US" dirty="0"/>
          </a:p>
        </p:txBody>
      </p:sp>
      <p:sp>
        <p:nvSpPr>
          <p:cNvPr id="4" name="Espaço Reservado para Número de Slide 3"/>
          <p:cNvSpPr>
            <a:spLocks noGrp="1"/>
          </p:cNvSpPr>
          <p:nvPr>
            <p:ph type="sldNum" sz="quarter" idx="10"/>
          </p:nvPr>
        </p:nvSpPr>
        <p:spPr/>
        <p:txBody>
          <a:bodyPr/>
          <a:lstStyle/>
          <a:p>
            <a:fld id="{6D583F89-21DB-4B91-B62F-34A0AB79178B}" type="slidenum">
              <a:rPr lang="en-US" smtClean="0"/>
              <a:t>18</a:t>
            </a:fld>
            <a:endParaRPr lang="en-US"/>
          </a:p>
        </p:txBody>
      </p:sp>
    </p:spTree>
    <p:extLst>
      <p:ext uri="{BB962C8B-B14F-4D97-AF65-F5344CB8AC3E}">
        <p14:creationId xmlns:p14="http://schemas.microsoft.com/office/powerpoint/2010/main" val="2736083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dirty="0" err="1"/>
              <a:t>Obs</a:t>
            </a:r>
            <a:r>
              <a:rPr lang="en-US" dirty="0"/>
              <a:t>: Many</a:t>
            </a:r>
            <a:r>
              <a:rPr lang="en-US" baseline="0" dirty="0"/>
              <a:t> of the elements that emerge will address the external environment (predetermined and uncertainties) and they are not under the control of the individual, group or organization whom they’ll affect. These are the elements that it may be appropriate to incorporate in the scenarios and they should be carried forward to step 3. The elements  individual, group or organization can control are decision or strategy options. Since decisions and strategies are to be evaluated against the scenarios at the final step, these decision options should be removed at step 2. They will be reconsidered in the final step when evaluated for robustness against the range of </a:t>
            </a:r>
            <a:r>
              <a:rPr lang="en-US" baseline="0" dirty="0" err="1"/>
              <a:t>construced</a:t>
            </a:r>
            <a:r>
              <a:rPr lang="en-US" baseline="0" dirty="0"/>
              <a:t> futures. </a:t>
            </a:r>
            <a:endParaRPr lang="en-US" dirty="0"/>
          </a:p>
        </p:txBody>
      </p:sp>
      <p:sp>
        <p:nvSpPr>
          <p:cNvPr id="4" name="Espaço Reservado para Número de Slide 3"/>
          <p:cNvSpPr>
            <a:spLocks noGrp="1"/>
          </p:cNvSpPr>
          <p:nvPr>
            <p:ph type="sldNum" sz="quarter" idx="10"/>
          </p:nvPr>
        </p:nvSpPr>
        <p:spPr/>
        <p:txBody>
          <a:bodyPr/>
          <a:lstStyle/>
          <a:p>
            <a:fld id="{6D583F89-21DB-4B91-B62F-34A0AB79178B}" type="slidenum">
              <a:rPr lang="en-US" smtClean="0"/>
              <a:t>20</a:t>
            </a:fld>
            <a:endParaRPr lang="en-US" dirty="0"/>
          </a:p>
        </p:txBody>
      </p:sp>
    </p:spTree>
    <p:extLst>
      <p:ext uri="{BB962C8B-B14F-4D97-AF65-F5344CB8AC3E}">
        <p14:creationId xmlns:p14="http://schemas.microsoft.com/office/powerpoint/2010/main" val="4764551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dirty="0"/>
              <a:t>Such sensitivity</a:t>
            </a:r>
            <a:r>
              <a:rPr lang="en-US" baseline="0" dirty="0"/>
              <a:t> can lead to early contingency action towards unfavorable future. </a:t>
            </a:r>
            <a:endParaRPr lang="en-US" dirty="0"/>
          </a:p>
        </p:txBody>
      </p:sp>
      <p:sp>
        <p:nvSpPr>
          <p:cNvPr id="4" name="Espaço Reservado para Número de Slide 3"/>
          <p:cNvSpPr>
            <a:spLocks noGrp="1"/>
          </p:cNvSpPr>
          <p:nvPr>
            <p:ph type="sldNum" sz="quarter" idx="10"/>
          </p:nvPr>
        </p:nvSpPr>
        <p:spPr/>
        <p:txBody>
          <a:bodyPr/>
          <a:lstStyle/>
          <a:p>
            <a:fld id="{6D583F89-21DB-4B91-B62F-34A0AB79178B}" type="slidenum">
              <a:rPr lang="en-US" smtClean="0"/>
              <a:t>25</a:t>
            </a:fld>
            <a:endParaRPr lang="en-US" dirty="0"/>
          </a:p>
        </p:txBody>
      </p:sp>
    </p:spTree>
    <p:extLst>
      <p:ext uri="{BB962C8B-B14F-4D97-AF65-F5344CB8AC3E}">
        <p14:creationId xmlns:p14="http://schemas.microsoft.com/office/powerpoint/2010/main" val="14048494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dirty="0"/>
              <a:t>This is</a:t>
            </a:r>
            <a:r>
              <a:rPr lang="en-US" baseline="0" dirty="0"/>
              <a:t> to show that scenario thinking can invoke early contingency action towards avoiding unfavorable futures. At the time of the scenario planning the public was increasingly expecting information and services to be structured and accessible to suit them, not the service providers! Also, there’s an increasing volume of electronic </a:t>
            </a:r>
            <a:r>
              <a:rPr lang="en-US" baseline="0" dirty="0" err="1"/>
              <a:t>transations</a:t>
            </a:r>
            <a:r>
              <a:rPr lang="en-US" baseline="0" dirty="0"/>
              <a:t> taking place between the public and private sector businesses (Internet baking and selling from local and distant vendors). </a:t>
            </a:r>
          </a:p>
          <a:p>
            <a:r>
              <a:rPr lang="en-US" baseline="0" dirty="0"/>
              <a:t>In this context the council was considering introducing call centers to attend the influx of telephone calls.  </a:t>
            </a:r>
            <a:endParaRPr lang="en-US" dirty="0"/>
          </a:p>
        </p:txBody>
      </p:sp>
      <p:sp>
        <p:nvSpPr>
          <p:cNvPr id="4" name="Espaço Reservado para Número de Slide 3"/>
          <p:cNvSpPr>
            <a:spLocks noGrp="1"/>
          </p:cNvSpPr>
          <p:nvPr>
            <p:ph type="sldNum" sz="quarter" idx="10"/>
          </p:nvPr>
        </p:nvSpPr>
        <p:spPr/>
        <p:txBody>
          <a:bodyPr/>
          <a:lstStyle/>
          <a:p>
            <a:fld id="{6D583F89-21DB-4B91-B62F-34A0AB79178B}" type="slidenum">
              <a:rPr lang="en-US" smtClean="0"/>
              <a:t>27</a:t>
            </a:fld>
            <a:endParaRPr lang="en-US" dirty="0"/>
          </a:p>
        </p:txBody>
      </p:sp>
    </p:spTree>
    <p:extLst>
      <p:ext uri="{BB962C8B-B14F-4D97-AF65-F5344CB8AC3E}">
        <p14:creationId xmlns:p14="http://schemas.microsoft.com/office/powerpoint/2010/main" val="1679801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dirty="0" err="1"/>
              <a:t>Obs</a:t>
            </a:r>
            <a:r>
              <a:rPr lang="en-US" dirty="0"/>
              <a:t>:</a:t>
            </a:r>
            <a:r>
              <a:rPr lang="en-US" baseline="0" dirty="0"/>
              <a:t> about the democratic process, participants saw unpredictability of impacts (like if the society will move to collectivism or not), and also if the new tech with the value creation would be adapted to human needs or not. </a:t>
            </a:r>
            <a:endParaRPr lang="en-US" dirty="0"/>
          </a:p>
        </p:txBody>
      </p:sp>
      <p:sp>
        <p:nvSpPr>
          <p:cNvPr id="4" name="Espaço Reservado para Número de Slide 3"/>
          <p:cNvSpPr>
            <a:spLocks noGrp="1"/>
          </p:cNvSpPr>
          <p:nvPr>
            <p:ph type="sldNum" sz="quarter" idx="10"/>
          </p:nvPr>
        </p:nvSpPr>
        <p:spPr/>
        <p:txBody>
          <a:bodyPr/>
          <a:lstStyle/>
          <a:p>
            <a:fld id="{6D583F89-21DB-4B91-B62F-34A0AB79178B}" type="slidenum">
              <a:rPr lang="en-US" smtClean="0"/>
              <a:t>31</a:t>
            </a:fld>
            <a:endParaRPr lang="en-US" dirty="0"/>
          </a:p>
        </p:txBody>
      </p:sp>
    </p:spTree>
    <p:extLst>
      <p:ext uri="{BB962C8B-B14F-4D97-AF65-F5344CB8AC3E}">
        <p14:creationId xmlns:p14="http://schemas.microsoft.com/office/powerpoint/2010/main" val="2363224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fld id="{6D583F89-21DB-4B91-B62F-34A0AB79178B}" type="slidenum">
              <a:rPr lang="en-US" smtClean="0"/>
              <a:t>3</a:t>
            </a:fld>
            <a:endParaRPr lang="en-US"/>
          </a:p>
        </p:txBody>
      </p:sp>
    </p:spTree>
    <p:extLst>
      <p:ext uri="{BB962C8B-B14F-4D97-AF65-F5344CB8AC3E}">
        <p14:creationId xmlns:p14="http://schemas.microsoft.com/office/powerpoint/2010/main" val="2266707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dirty="0" err="1"/>
              <a:t>Obs</a:t>
            </a:r>
            <a:r>
              <a:rPr lang="en-US" dirty="0"/>
              <a:t>: Key issues often concern the</a:t>
            </a:r>
            <a:r>
              <a:rPr lang="en-US" baseline="0" dirty="0"/>
              <a:t> survival and viability of an organization, or one of its division, in an environment that is known to be changing (and which may change in a way as to be inhospitable to that organization with its current </a:t>
            </a:r>
            <a:r>
              <a:rPr lang="en-US" baseline="0"/>
              <a:t>competencies and core abilities). </a:t>
            </a:r>
            <a:endParaRPr lang="en-US" dirty="0"/>
          </a:p>
        </p:txBody>
      </p:sp>
      <p:sp>
        <p:nvSpPr>
          <p:cNvPr id="4" name="Espaço Reservado para Número de Slide 3"/>
          <p:cNvSpPr>
            <a:spLocks noGrp="1"/>
          </p:cNvSpPr>
          <p:nvPr>
            <p:ph type="sldNum" sz="quarter" idx="10"/>
          </p:nvPr>
        </p:nvSpPr>
        <p:spPr/>
        <p:txBody>
          <a:bodyPr/>
          <a:lstStyle/>
          <a:p>
            <a:fld id="{6D583F89-21DB-4B91-B62F-34A0AB79178B}" type="slidenum">
              <a:rPr lang="en-US" smtClean="0"/>
              <a:t>4</a:t>
            </a:fld>
            <a:endParaRPr lang="en-US"/>
          </a:p>
        </p:txBody>
      </p:sp>
    </p:spTree>
    <p:extLst>
      <p:ext uri="{BB962C8B-B14F-4D97-AF65-F5344CB8AC3E}">
        <p14:creationId xmlns:p14="http://schemas.microsoft.com/office/powerpoint/2010/main" val="868750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dirty="0"/>
              <a:t>Predetermined</a:t>
            </a:r>
            <a:r>
              <a:rPr lang="en-US" baseline="0" dirty="0"/>
              <a:t> elements and trends as seen by the company’s key personnel and their impacts on the survival and profitability of the semiconductor manuf. Co. </a:t>
            </a:r>
            <a:endParaRPr lang="en-US" dirty="0"/>
          </a:p>
        </p:txBody>
      </p:sp>
      <p:sp>
        <p:nvSpPr>
          <p:cNvPr id="4" name="Espaço Reservado para Número de Slide 3"/>
          <p:cNvSpPr>
            <a:spLocks noGrp="1"/>
          </p:cNvSpPr>
          <p:nvPr>
            <p:ph type="sldNum" sz="quarter" idx="10"/>
          </p:nvPr>
        </p:nvSpPr>
        <p:spPr/>
        <p:txBody>
          <a:bodyPr/>
          <a:lstStyle/>
          <a:p>
            <a:fld id="{6D583F89-21DB-4B91-B62F-34A0AB79178B}" type="slidenum">
              <a:rPr lang="en-US" smtClean="0"/>
              <a:t>6</a:t>
            </a:fld>
            <a:endParaRPr lang="en-US"/>
          </a:p>
        </p:txBody>
      </p:sp>
    </p:spTree>
    <p:extLst>
      <p:ext uri="{BB962C8B-B14F-4D97-AF65-F5344CB8AC3E}">
        <p14:creationId xmlns:p14="http://schemas.microsoft.com/office/powerpoint/2010/main" val="28192842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dirty="0"/>
              <a:t>Note that uncertainty</a:t>
            </a:r>
            <a:r>
              <a:rPr lang="en-US" baseline="0" dirty="0"/>
              <a:t> u11 and u42 are to some degree internally incoherent (incompatible) with one another. If EC import duties were high then reaction of local competition (i.e. from within EC) will not be weak! Therefore, this particular combination of resolved uncertainties is not described in the scenarios since it’s plausible.  </a:t>
            </a:r>
            <a:endParaRPr lang="en-US" dirty="0"/>
          </a:p>
        </p:txBody>
      </p:sp>
      <p:sp>
        <p:nvSpPr>
          <p:cNvPr id="4" name="Espaço Reservado para Número de Slide 3"/>
          <p:cNvSpPr>
            <a:spLocks noGrp="1"/>
          </p:cNvSpPr>
          <p:nvPr>
            <p:ph type="sldNum" sz="quarter" idx="10"/>
          </p:nvPr>
        </p:nvSpPr>
        <p:spPr/>
        <p:txBody>
          <a:bodyPr/>
          <a:lstStyle/>
          <a:p>
            <a:fld id="{6D583F89-21DB-4B91-B62F-34A0AB79178B}" type="slidenum">
              <a:rPr lang="en-US" smtClean="0"/>
              <a:t>7</a:t>
            </a:fld>
            <a:endParaRPr lang="en-US"/>
          </a:p>
        </p:txBody>
      </p:sp>
    </p:spTree>
    <p:extLst>
      <p:ext uri="{BB962C8B-B14F-4D97-AF65-F5344CB8AC3E}">
        <p14:creationId xmlns:p14="http://schemas.microsoft.com/office/powerpoint/2010/main" val="8994254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dirty="0"/>
              <a:t>Positive</a:t>
            </a:r>
            <a:r>
              <a:rPr lang="en-US" baseline="0" dirty="0"/>
              <a:t> impact uncertainties and all the predetermines are clustered together and a ‘storyline’ is developed, that interlinks as many of these elements as possible. The focus is on developing a plausible chain of events that is, in some degree, causally related and which shows how the future will unfold to result in the end-state captured within the horizon year of the particular scenario. The same is repeated for the negative scenario. </a:t>
            </a:r>
          </a:p>
          <a:p>
            <a:endParaRPr lang="en-US" baseline="0" dirty="0"/>
          </a:p>
          <a:p>
            <a:r>
              <a:rPr lang="en-US" baseline="0" dirty="0"/>
              <a:t>This example scenarios aren’t fully developed since the reaction of the Far East producers of plastic packing to the “Technology Boom” scenario has not been thought </a:t>
            </a:r>
            <a:r>
              <a:rPr lang="en-US" baseline="0" dirty="0" err="1"/>
              <a:t>trought</a:t>
            </a:r>
            <a:r>
              <a:rPr lang="en-US" baseline="0" dirty="0"/>
              <a:t> and incorporated. </a:t>
            </a:r>
            <a:endParaRPr lang="en-US" dirty="0"/>
          </a:p>
        </p:txBody>
      </p:sp>
      <p:sp>
        <p:nvSpPr>
          <p:cNvPr id="4" name="Espaço Reservado para Número de Slide 3"/>
          <p:cNvSpPr>
            <a:spLocks noGrp="1"/>
          </p:cNvSpPr>
          <p:nvPr>
            <p:ph type="sldNum" sz="quarter" idx="10"/>
          </p:nvPr>
        </p:nvSpPr>
        <p:spPr/>
        <p:txBody>
          <a:bodyPr/>
          <a:lstStyle/>
          <a:p>
            <a:fld id="{6D583F89-21DB-4B91-B62F-34A0AB79178B}" type="slidenum">
              <a:rPr lang="en-US" smtClean="0"/>
              <a:t>8</a:t>
            </a:fld>
            <a:endParaRPr lang="en-US"/>
          </a:p>
        </p:txBody>
      </p:sp>
    </p:spTree>
    <p:extLst>
      <p:ext uri="{BB962C8B-B14F-4D97-AF65-F5344CB8AC3E}">
        <p14:creationId xmlns:p14="http://schemas.microsoft.com/office/powerpoint/2010/main" val="17798880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dirty="0"/>
              <a:t>It’s an extrapolation of the present </a:t>
            </a:r>
          </a:p>
        </p:txBody>
      </p:sp>
      <p:sp>
        <p:nvSpPr>
          <p:cNvPr id="4" name="Espaço Reservado para Número de Slide 3"/>
          <p:cNvSpPr>
            <a:spLocks noGrp="1"/>
          </p:cNvSpPr>
          <p:nvPr>
            <p:ph type="sldNum" sz="quarter" idx="10"/>
          </p:nvPr>
        </p:nvSpPr>
        <p:spPr/>
        <p:txBody>
          <a:bodyPr/>
          <a:lstStyle/>
          <a:p>
            <a:fld id="{6D583F89-21DB-4B91-B62F-34A0AB79178B}" type="slidenum">
              <a:rPr lang="en-US" smtClean="0"/>
              <a:t>9</a:t>
            </a:fld>
            <a:endParaRPr lang="en-US"/>
          </a:p>
        </p:txBody>
      </p:sp>
    </p:spTree>
    <p:extLst>
      <p:ext uri="{BB962C8B-B14F-4D97-AF65-F5344CB8AC3E}">
        <p14:creationId xmlns:p14="http://schemas.microsoft.com/office/powerpoint/2010/main" val="7530163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dirty="0"/>
              <a:t>We can built the strengths summarized in a short</a:t>
            </a:r>
            <a:r>
              <a:rPr lang="en-US" baseline="0" dirty="0"/>
              <a:t> statements. The impact of deployment of these strengths produces revenue and the reinvestment of the revenue produced into a self-reinforcing cycle or positive feedback loop that would in a stable environment, be a robust business idea that would be less and less replicable by competitors over a period of time.</a:t>
            </a:r>
          </a:p>
          <a:p>
            <a:endParaRPr lang="en-US" baseline="0" dirty="0"/>
          </a:p>
          <a:p>
            <a:pPr defTabSz="990752">
              <a:defRPr/>
            </a:pPr>
            <a:r>
              <a:rPr lang="en-US" dirty="0"/>
              <a:t>Business idea is</a:t>
            </a:r>
            <a:r>
              <a:rPr lang="en-US" baseline="0" dirty="0"/>
              <a:t> like a design of a airplane. </a:t>
            </a:r>
            <a:r>
              <a:rPr lang="en-US" dirty="0"/>
              <a:t>Scenarios are like wind conditions (some are more extreme</a:t>
            </a:r>
            <a:r>
              <a:rPr lang="en-US" baseline="0" dirty="0"/>
              <a:t> but all are plausible). Under some wind conditions the airplane may be harder to keep airborne than other, but essentially the business idea should be robust.  </a:t>
            </a:r>
            <a:endParaRPr lang="en-US" dirty="0"/>
          </a:p>
          <a:p>
            <a:r>
              <a:rPr lang="en-US" baseline="0" dirty="0"/>
              <a:t> </a:t>
            </a:r>
            <a:endParaRPr lang="en-US" dirty="0"/>
          </a:p>
        </p:txBody>
      </p:sp>
      <p:sp>
        <p:nvSpPr>
          <p:cNvPr id="4" name="Espaço Reservado para Número de Slide 3"/>
          <p:cNvSpPr>
            <a:spLocks noGrp="1"/>
          </p:cNvSpPr>
          <p:nvPr>
            <p:ph type="sldNum" sz="quarter" idx="10"/>
          </p:nvPr>
        </p:nvSpPr>
        <p:spPr/>
        <p:txBody>
          <a:bodyPr/>
          <a:lstStyle/>
          <a:p>
            <a:fld id="{6D583F89-21DB-4B91-B62F-34A0AB79178B}" type="slidenum">
              <a:rPr lang="en-US" smtClean="0"/>
              <a:t>10</a:t>
            </a:fld>
            <a:endParaRPr lang="en-US"/>
          </a:p>
        </p:txBody>
      </p:sp>
    </p:spTree>
    <p:extLst>
      <p:ext uri="{BB962C8B-B14F-4D97-AF65-F5344CB8AC3E}">
        <p14:creationId xmlns:p14="http://schemas.microsoft.com/office/powerpoint/2010/main" val="34401098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dirty="0"/>
              <a:t>Some</a:t>
            </a:r>
            <a:r>
              <a:rPr lang="en-US" baseline="0" dirty="0"/>
              <a:t> aspects can weaken the positive feedback loop for the school (utilization of school’s revenue to support financially weaker academics areas) </a:t>
            </a:r>
          </a:p>
          <a:p>
            <a:r>
              <a:rPr lang="en-US" baseline="0" dirty="0"/>
              <a:t>But other external environment, like the technological developments enabled students to engage in video conferencing with internationally recognized academics across the world and that new technologies were easy to deploy into the students’ own homes then, perhaps, the current business idea would appear less robust (with its emphasis on employing full-time academics and providing attractive learning environments for students who are able to physically attend the business school).    </a:t>
            </a:r>
            <a:endParaRPr lang="en-US" dirty="0"/>
          </a:p>
        </p:txBody>
      </p:sp>
      <p:sp>
        <p:nvSpPr>
          <p:cNvPr id="4" name="Espaço Reservado para Número de Slide 3"/>
          <p:cNvSpPr>
            <a:spLocks noGrp="1"/>
          </p:cNvSpPr>
          <p:nvPr>
            <p:ph type="sldNum" sz="quarter" idx="10"/>
          </p:nvPr>
        </p:nvSpPr>
        <p:spPr/>
        <p:txBody>
          <a:bodyPr/>
          <a:lstStyle/>
          <a:p>
            <a:fld id="{6D583F89-21DB-4B91-B62F-34A0AB79178B}" type="slidenum">
              <a:rPr lang="en-US" smtClean="0"/>
              <a:t>11</a:t>
            </a:fld>
            <a:endParaRPr lang="en-US"/>
          </a:p>
        </p:txBody>
      </p:sp>
    </p:spTree>
    <p:extLst>
      <p:ext uri="{BB962C8B-B14F-4D97-AF65-F5344CB8AC3E}">
        <p14:creationId xmlns:p14="http://schemas.microsoft.com/office/powerpoint/2010/main" val="34334098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pt-BR"/>
              <a:t>Clique para editar o título mestre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619C3A4E-0564-4906-895A-AE0D83289AC7}" type="datetimeFigureOut">
              <a:rPr lang="en-US" smtClean="0"/>
              <a:t>5/28/2021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C062DB-9712-43FC-B296-C9EEB944D7CA}" type="slidenum">
              <a:rPr lang="en-US" smtClean="0"/>
              <a:t>‹nº›</a:t>
            </a:fld>
            <a:endParaRPr lang="en-US" dirty="0"/>
          </a:p>
        </p:txBody>
      </p:sp>
      <p:pic>
        <p:nvPicPr>
          <p:cNvPr id="7" name="Picture 2" descr="Image result for logo poli usp">
            <a:extLst>
              <a:ext uri="{FF2B5EF4-FFF2-40B4-BE49-F238E27FC236}">
                <a16:creationId xmlns:a16="http://schemas.microsoft.com/office/drawing/2014/main" id="{9589A0CC-150E-4EDA-8D2E-A5016402767A}"/>
              </a:ext>
            </a:extLst>
          </p:cNvPr>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24925" y="0"/>
            <a:ext cx="1127125"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Date Placeholder 3"/>
          <p:cNvSpPr>
            <a:spLocks noGrp="1"/>
          </p:cNvSpPr>
          <p:nvPr>
            <p:ph type="dt" sz="half" idx="10"/>
          </p:nvPr>
        </p:nvSpPr>
        <p:spPr/>
        <p:txBody>
          <a:bodyPr/>
          <a:lstStyle/>
          <a:p>
            <a:fld id="{619C3A4E-0564-4906-895A-AE0D83289AC7}" type="datetimeFigureOut">
              <a:rPr lang="en-US" smtClean="0"/>
              <a:t>5/28/2021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C062DB-9712-43FC-B296-C9EEB944D7CA}" type="slidenum">
              <a:rPr lang="en-US" smtClean="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pt-BR"/>
              <a:t>Clique para editar o título mestre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Date Placeholder 3"/>
          <p:cNvSpPr>
            <a:spLocks noGrp="1"/>
          </p:cNvSpPr>
          <p:nvPr>
            <p:ph type="dt" sz="half" idx="10"/>
          </p:nvPr>
        </p:nvSpPr>
        <p:spPr/>
        <p:txBody>
          <a:bodyPr/>
          <a:lstStyle/>
          <a:p>
            <a:fld id="{619C3A4E-0564-4906-895A-AE0D83289AC7}" type="datetimeFigureOut">
              <a:rPr lang="en-US" smtClean="0"/>
              <a:t>5/28/2021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C062DB-9712-43FC-B296-C9EEB944D7CA}" type="slidenum">
              <a:rPr lang="en-US" smtClean="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Content Placeholder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Date Placeholder 3"/>
          <p:cNvSpPr>
            <a:spLocks noGrp="1"/>
          </p:cNvSpPr>
          <p:nvPr>
            <p:ph type="dt" sz="half" idx="10"/>
          </p:nvPr>
        </p:nvSpPr>
        <p:spPr/>
        <p:txBody>
          <a:bodyPr/>
          <a:lstStyle/>
          <a:p>
            <a:fld id="{619C3A4E-0564-4906-895A-AE0D83289AC7}" type="datetimeFigureOut">
              <a:rPr lang="en-US" smtClean="0"/>
              <a:t>5/28/2021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C062DB-9712-43FC-B296-C9EEB944D7CA}" type="slidenum">
              <a:rPr lang="en-US" smtClean="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pt-BR"/>
              <a:t>Clique para editar o título mestre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619C3A4E-0564-4906-895A-AE0D83289AC7}" type="datetimeFigureOut">
              <a:rPr lang="en-US" smtClean="0"/>
              <a:t>5/28/2021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C062DB-9712-43FC-B296-C9EEB944D7CA}" type="slidenum">
              <a:rPr lang="en-US" smtClean="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619C3A4E-0564-4906-895A-AE0D83289AC7}" type="datetimeFigureOut">
              <a:rPr lang="en-US" smtClean="0"/>
              <a:t>5/28/2021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C062DB-9712-43FC-B296-C9EEB944D7CA}" type="slidenum">
              <a:rPr lang="en-US" smtClean="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7" name="Date Placeholder 6"/>
          <p:cNvSpPr>
            <a:spLocks noGrp="1"/>
          </p:cNvSpPr>
          <p:nvPr>
            <p:ph type="dt" sz="half" idx="10"/>
          </p:nvPr>
        </p:nvSpPr>
        <p:spPr/>
        <p:txBody>
          <a:bodyPr/>
          <a:lstStyle/>
          <a:p>
            <a:fld id="{619C3A4E-0564-4906-895A-AE0D83289AC7}" type="datetimeFigureOut">
              <a:rPr lang="en-US" smtClean="0"/>
              <a:t>5/28/2021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8C062DB-9712-43FC-B296-C9EEB944D7CA}" type="slidenum">
              <a:rPr lang="en-US" smtClean="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Date Placeholder 2"/>
          <p:cNvSpPr>
            <a:spLocks noGrp="1"/>
          </p:cNvSpPr>
          <p:nvPr>
            <p:ph type="dt" sz="half" idx="10"/>
          </p:nvPr>
        </p:nvSpPr>
        <p:spPr/>
        <p:txBody>
          <a:bodyPr/>
          <a:lstStyle/>
          <a:p>
            <a:fld id="{619C3A4E-0564-4906-895A-AE0D83289AC7}" type="datetimeFigureOut">
              <a:rPr lang="en-US" smtClean="0"/>
              <a:t>5/28/2021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8C062DB-9712-43FC-B296-C9EEB944D7CA}" type="slidenum">
              <a:rPr lang="en-US" smtClean="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9C3A4E-0564-4906-895A-AE0D83289AC7}" type="datetimeFigureOut">
              <a:rPr lang="en-US" smtClean="0"/>
              <a:t>5/28/2021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8C062DB-9712-43FC-B296-C9EEB944D7CA}" type="slidenum">
              <a:rPr lang="en-US" smtClean="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pt-BR"/>
              <a:t>Clique para editar o título mestre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Date Placeholder 4"/>
          <p:cNvSpPr>
            <a:spLocks noGrp="1"/>
          </p:cNvSpPr>
          <p:nvPr>
            <p:ph type="dt" sz="half" idx="10"/>
          </p:nvPr>
        </p:nvSpPr>
        <p:spPr/>
        <p:txBody>
          <a:bodyPr/>
          <a:lstStyle/>
          <a:p>
            <a:fld id="{619C3A4E-0564-4906-895A-AE0D83289AC7}" type="datetimeFigureOut">
              <a:rPr lang="en-US" smtClean="0"/>
              <a:t>5/28/2021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C062DB-9712-43FC-B296-C9EEB944D7CA}" type="slidenum">
              <a:rPr lang="en-US" smtClean="0"/>
              <a:t>‹nº›</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pt-BR"/>
              <a:t>Clique para editar o título mestre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8" name="Date Placeholder 7"/>
          <p:cNvSpPr>
            <a:spLocks noGrp="1"/>
          </p:cNvSpPr>
          <p:nvPr>
            <p:ph type="dt" sz="half" idx="10"/>
          </p:nvPr>
        </p:nvSpPr>
        <p:spPr/>
        <p:txBody>
          <a:bodyPr/>
          <a:lstStyle/>
          <a:p>
            <a:fld id="{619C3A4E-0564-4906-895A-AE0D83289AC7}" type="datetimeFigureOut">
              <a:rPr lang="en-US" smtClean="0"/>
              <a:t>5/28/2021</a:t>
            </a:fld>
            <a:endParaRPr lang="en-US" dirty="0"/>
          </a:p>
        </p:txBody>
      </p:sp>
      <p:sp>
        <p:nvSpPr>
          <p:cNvPr id="9" name="Slide Number Placeholder 8"/>
          <p:cNvSpPr>
            <a:spLocks noGrp="1"/>
          </p:cNvSpPr>
          <p:nvPr>
            <p:ph type="sldNum" sz="quarter" idx="11"/>
          </p:nvPr>
        </p:nvSpPr>
        <p:spPr/>
        <p:txBody>
          <a:bodyPr/>
          <a:lstStyle/>
          <a:p>
            <a:fld id="{C8C062DB-9712-43FC-B296-C9EEB944D7CA}" type="slidenum">
              <a:rPr lang="en-US" smtClean="0"/>
              <a:t>‹nº›</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pt-BR"/>
              <a:t>Clique para editar o título mestre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8C062DB-9712-43FC-B296-C9EEB944D7CA}" type="slidenum">
              <a:rPr lang="en-US" smtClean="0"/>
              <a:t>‹nº›</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19C3A4E-0564-4906-895A-AE0D83289AC7}" type="datetimeFigureOut">
              <a:rPr lang="en-US" smtClean="0"/>
              <a:t>5/28/2021</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pt-BR" sz="3600" dirty="0" err="1"/>
              <a:t>Chapter</a:t>
            </a:r>
            <a:r>
              <a:rPr lang="pt-BR" sz="3600" dirty="0"/>
              <a:t> 15</a:t>
            </a:r>
            <a:r>
              <a:rPr lang="en-US" sz="3600" dirty="0"/>
              <a:t>: </a:t>
            </a:r>
            <a:r>
              <a:rPr lang="pt-BR" sz="3600" dirty="0" err="1"/>
              <a:t>Scenario</a:t>
            </a:r>
            <a:r>
              <a:rPr lang="pt-BR" sz="3600" dirty="0"/>
              <a:t> </a:t>
            </a:r>
            <a:r>
              <a:rPr lang="pt-BR" sz="3600" dirty="0" err="1"/>
              <a:t>planning</a:t>
            </a:r>
            <a:r>
              <a:rPr lang="pt-BR" sz="3600" dirty="0"/>
              <a:t>: </a:t>
            </a:r>
            <a:r>
              <a:rPr lang="pt-BR" sz="3600" dirty="0" err="1"/>
              <a:t>an</a:t>
            </a:r>
            <a:r>
              <a:rPr lang="pt-BR" sz="3600" dirty="0"/>
              <a:t> </a:t>
            </a:r>
            <a:r>
              <a:rPr lang="pt-BR" sz="3600" dirty="0" err="1"/>
              <a:t>alternative</a:t>
            </a:r>
            <a:r>
              <a:rPr lang="pt-BR" sz="3600" dirty="0"/>
              <a:t> </a:t>
            </a:r>
            <a:r>
              <a:rPr lang="pt-BR" sz="3600" dirty="0" err="1"/>
              <a:t>way</a:t>
            </a:r>
            <a:r>
              <a:rPr lang="pt-BR" sz="3600" dirty="0"/>
              <a:t> </a:t>
            </a:r>
            <a:r>
              <a:rPr lang="pt-BR" sz="3600" dirty="0" err="1"/>
              <a:t>of</a:t>
            </a:r>
            <a:r>
              <a:rPr lang="pt-BR" sz="3600" dirty="0"/>
              <a:t> </a:t>
            </a:r>
            <a:r>
              <a:rPr lang="pt-BR" sz="3600" dirty="0" err="1"/>
              <a:t>dealing</a:t>
            </a:r>
            <a:r>
              <a:rPr lang="pt-BR" sz="3600" dirty="0"/>
              <a:t> </a:t>
            </a:r>
            <a:r>
              <a:rPr lang="pt-BR" sz="3600" dirty="0" err="1"/>
              <a:t>with</a:t>
            </a:r>
            <a:r>
              <a:rPr lang="pt-BR" sz="3600" dirty="0"/>
              <a:t> </a:t>
            </a:r>
            <a:r>
              <a:rPr lang="pt-BR" sz="3600" dirty="0" err="1"/>
              <a:t>uncertainty</a:t>
            </a:r>
            <a:br>
              <a:rPr lang="pt-BR" dirty="0"/>
            </a:br>
            <a:endParaRPr lang="en-US" dirty="0"/>
          </a:p>
        </p:txBody>
      </p:sp>
      <p:sp>
        <p:nvSpPr>
          <p:cNvPr id="3" name="Subtítulo 2"/>
          <p:cNvSpPr>
            <a:spLocks noGrp="1"/>
          </p:cNvSpPr>
          <p:nvPr>
            <p:ph type="subTitle" idx="1"/>
          </p:nvPr>
        </p:nvSpPr>
        <p:spPr/>
        <p:txBody>
          <a:bodyPr/>
          <a:lstStyle/>
          <a:p>
            <a:pPr algn="l"/>
            <a:r>
              <a:rPr lang="en-US" sz="2400" dirty="0"/>
              <a:t>Decision Analysis for Management Judgment</a:t>
            </a:r>
          </a:p>
          <a:p>
            <a:pPr algn="l"/>
            <a:r>
              <a:rPr lang="en-US" sz="2400" dirty="0"/>
              <a:t>Goodwin e Wright (4 ed.)</a:t>
            </a:r>
          </a:p>
          <a:p>
            <a:endParaRPr lang="en-US" dirty="0"/>
          </a:p>
        </p:txBody>
      </p:sp>
    </p:spTree>
    <p:extLst>
      <p:ext uri="{BB962C8B-B14F-4D97-AF65-F5344CB8AC3E}">
        <p14:creationId xmlns:p14="http://schemas.microsoft.com/office/powerpoint/2010/main" val="31574872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sz="3200" dirty="0"/>
              <a:t>Using scenarios in decision making </a:t>
            </a:r>
          </a:p>
        </p:txBody>
      </p:sp>
      <p:sp>
        <p:nvSpPr>
          <p:cNvPr id="3" name="Espaço Reservado para Conteúdo 2"/>
          <p:cNvSpPr>
            <a:spLocks noGrp="1"/>
          </p:cNvSpPr>
          <p:nvPr>
            <p:ph idx="1"/>
          </p:nvPr>
        </p:nvSpPr>
        <p:spPr/>
        <p:txBody>
          <a:bodyPr>
            <a:normAutofit/>
          </a:bodyPr>
          <a:lstStyle/>
          <a:p>
            <a:r>
              <a:rPr lang="en-US" sz="2400" dirty="0"/>
              <a:t>First to test the viability of a current business idea against the plausible futures represented in the scenarios. </a:t>
            </a:r>
          </a:p>
          <a:p>
            <a:r>
              <a:rPr lang="en-US" sz="2400" dirty="0"/>
              <a:t>Business idea: the </a:t>
            </a:r>
            <a:r>
              <a:rPr lang="en-US" sz="2400" i="1" dirty="0"/>
              <a:t>systemic </a:t>
            </a:r>
            <a:r>
              <a:rPr lang="en-US" sz="2400" dirty="0"/>
              <a:t>linking of the business competencies and strengths. Overall, a business idea should specify three major elements of a business’s attempt to be successful: </a:t>
            </a:r>
          </a:p>
          <a:p>
            <a:pPr marL="457200" indent="-457200">
              <a:buAutoNum type="arabicParenBoth"/>
            </a:pPr>
            <a:r>
              <a:rPr lang="en-US" sz="2400" dirty="0"/>
              <a:t>The </a:t>
            </a:r>
            <a:r>
              <a:rPr lang="en-US" sz="2400" i="1" dirty="0"/>
              <a:t>competitive advantage </a:t>
            </a:r>
            <a:r>
              <a:rPr lang="en-US" sz="2400" dirty="0"/>
              <a:t>which is aimed to (a product that is differentiated from its competitors). </a:t>
            </a:r>
          </a:p>
          <a:p>
            <a:pPr marL="457200" indent="-457200">
              <a:buAutoNum type="arabicParenBoth"/>
            </a:pPr>
            <a:r>
              <a:rPr lang="en-US" sz="2400" dirty="0"/>
              <a:t>The </a:t>
            </a:r>
            <a:r>
              <a:rPr lang="en-US" sz="2400" i="1" dirty="0"/>
              <a:t>distinctive competences  </a:t>
            </a:r>
            <a:r>
              <a:rPr lang="en-US" sz="2400" dirty="0"/>
              <a:t>on which 1 is based (i.e. an ability to attract top national academics). </a:t>
            </a:r>
          </a:p>
          <a:p>
            <a:pPr marL="457200" indent="-457200">
              <a:buAutoNum type="arabicParenBoth"/>
            </a:pPr>
            <a:r>
              <a:rPr lang="en-US" sz="2400" dirty="0"/>
              <a:t>The </a:t>
            </a:r>
            <a:r>
              <a:rPr lang="en-US" sz="2400" i="1" dirty="0"/>
              <a:t>growth</a:t>
            </a:r>
            <a:r>
              <a:rPr lang="en-US" sz="2400" dirty="0"/>
              <a:t> mechanism (a positive feedback loop). </a:t>
            </a:r>
          </a:p>
        </p:txBody>
      </p:sp>
    </p:spTree>
    <p:extLst>
      <p:ext uri="{BB962C8B-B14F-4D97-AF65-F5344CB8AC3E}">
        <p14:creationId xmlns:p14="http://schemas.microsoft.com/office/powerpoint/2010/main" val="651363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019" y="210671"/>
            <a:ext cx="7819604" cy="571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CaixaDeTexto 4"/>
          <p:cNvSpPr txBox="1"/>
          <p:nvPr/>
        </p:nvSpPr>
        <p:spPr>
          <a:xfrm>
            <a:off x="602293" y="6097724"/>
            <a:ext cx="7735330" cy="646331"/>
          </a:xfrm>
          <a:prstGeom prst="rect">
            <a:avLst/>
          </a:prstGeom>
          <a:noFill/>
        </p:spPr>
        <p:txBody>
          <a:bodyPr wrap="square" rtlCol="0">
            <a:spAutoFit/>
          </a:bodyPr>
          <a:lstStyle/>
          <a:p>
            <a:r>
              <a:rPr lang="en-US" dirty="0"/>
              <a:t>Decision Analysis for Management Judgment Goodwin e Wright (4 </a:t>
            </a:r>
            <a:r>
              <a:rPr lang="en-US" dirty="0" err="1"/>
              <a:t>ed</a:t>
            </a:r>
            <a:r>
              <a:rPr lang="en-US" dirty="0"/>
              <a:t>), page 384. </a:t>
            </a:r>
          </a:p>
          <a:p>
            <a:endParaRPr lang="en-US" dirty="0"/>
          </a:p>
        </p:txBody>
      </p:sp>
    </p:spTree>
    <p:extLst>
      <p:ext uri="{BB962C8B-B14F-4D97-AF65-F5344CB8AC3E}">
        <p14:creationId xmlns:p14="http://schemas.microsoft.com/office/powerpoint/2010/main" val="2115605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381000" y="0"/>
            <a:ext cx="8229600" cy="1143000"/>
          </a:xfrm>
        </p:spPr>
        <p:txBody>
          <a:bodyPr>
            <a:normAutofit/>
          </a:bodyPr>
          <a:lstStyle/>
          <a:p>
            <a:r>
              <a:rPr lang="en-US" sz="3200" dirty="0"/>
              <a:t>Using scenarios in decision making </a:t>
            </a:r>
          </a:p>
        </p:txBody>
      </p:sp>
      <p:sp>
        <p:nvSpPr>
          <p:cNvPr id="3" name="Espaço Reservado para Conteúdo 2"/>
          <p:cNvSpPr>
            <a:spLocks noGrp="1"/>
          </p:cNvSpPr>
          <p:nvPr>
            <p:ph idx="1"/>
          </p:nvPr>
        </p:nvSpPr>
        <p:spPr>
          <a:xfrm>
            <a:off x="152400" y="990600"/>
            <a:ext cx="8229600" cy="5135563"/>
          </a:xfrm>
        </p:spPr>
        <p:txBody>
          <a:bodyPr>
            <a:normAutofit/>
          </a:bodyPr>
          <a:lstStyle/>
          <a:p>
            <a:r>
              <a:rPr lang="en-US" sz="2000" dirty="0"/>
              <a:t>The second way to use scenarios in a decision process is to evaluate lower-level strategies or decisions. </a:t>
            </a:r>
          </a:p>
          <a:p>
            <a:r>
              <a:rPr lang="en-US" sz="2000" dirty="0"/>
              <a:t>Essentially, a current strategy, a contemplated strategy or a range of strategies can be evaluated for robustness against constructed scenarios. Often no one strategy performs well against the whole range of constructed scenarios.   </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2819400"/>
            <a:ext cx="4791075" cy="3829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67789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33223"/>
            <a:ext cx="7848600" cy="67158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9940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54160"/>
            <a:ext cx="8205774" cy="56435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aixaDeTexto 2"/>
          <p:cNvSpPr txBox="1"/>
          <p:nvPr/>
        </p:nvSpPr>
        <p:spPr>
          <a:xfrm>
            <a:off x="602293" y="6097724"/>
            <a:ext cx="7735330" cy="646331"/>
          </a:xfrm>
          <a:prstGeom prst="rect">
            <a:avLst/>
          </a:prstGeom>
          <a:noFill/>
        </p:spPr>
        <p:txBody>
          <a:bodyPr wrap="square" rtlCol="0">
            <a:spAutoFit/>
          </a:bodyPr>
          <a:lstStyle/>
          <a:p>
            <a:r>
              <a:rPr lang="en-US" dirty="0"/>
              <a:t>Decision Analysis for Management Judgment Goodwin e Wright (4 </a:t>
            </a:r>
            <a:r>
              <a:rPr lang="en-US" dirty="0" err="1"/>
              <a:t>ed</a:t>
            </a:r>
            <a:r>
              <a:rPr lang="en-US" dirty="0"/>
              <a:t>), page 386. </a:t>
            </a:r>
          </a:p>
          <a:p>
            <a:endParaRPr lang="en-US" dirty="0"/>
          </a:p>
        </p:txBody>
      </p:sp>
    </p:spTree>
    <p:extLst>
      <p:ext uri="{BB962C8B-B14F-4D97-AF65-F5344CB8AC3E}">
        <p14:creationId xmlns:p14="http://schemas.microsoft.com/office/powerpoint/2010/main" val="1092655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457200" y="152400"/>
            <a:ext cx="8229600" cy="1143000"/>
          </a:xfrm>
        </p:spPr>
        <p:txBody>
          <a:bodyPr>
            <a:normAutofit/>
          </a:bodyPr>
          <a:lstStyle/>
          <a:p>
            <a:r>
              <a:rPr lang="en-US" sz="3200" dirty="0"/>
              <a:t>Using scenarios in decision making </a:t>
            </a:r>
          </a:p>
        </p:txBody>
      </p:sp>
      <p:sp>
        <p:nvSpPr>
          <p:cNvPr id="3" name="Espaço Reservado para Conteúdo 2"/>
          <p:cNvSpPr>
            <a:spLocks noGrp="1"/>
          </p:cNvSpPr>
          <p:nvPr>
            <p:ph idx="1"/>
          </p:nvPr>
        </p:nvSpPr>
        <p:spPr/>
        <p:txBody>
          <a:bodyPr>
            <a:normAutofit/>
          </a:bodyPr>
          <a:lstStyle/>
          <a:p>
            <a:r>
              <a:rPr lang="en-US" sz="2400" dirty="0"/>
              <a:t>The corporation tested the robustness of choice of alternative countries and cities against the scenarios. </a:t>
            </a:r>
          </a:p>
          <a:p>
            <a:r>
              <a:rPr lang="en-US" sz="2400" dirty="0"/>
              <a:t>Several cities which were not in the choice set </a:t>
            </a:r>
            <a:r>
              <a:rPr lang="en-US" sz="2400" i="1" dirty="0"/>
              <a:t>prior</a:t>
            </a:r>
            <a:r>
              <a:rPr lang="en-US" sz="2400" dirty="0"/>
              <a:t> to the scenarios construction became favorites in the </a:t>
            </a:r>
            <a:r>
              <a:rPr lang="en-US" sz="2400" i="1" dirty="0"/>
              <a:t>subsequence</a:t>
            </a:r>
            <a:r>
              <a:rPr lang="en-US" sz="2400" dirty="0"/>
              <a:t> decision process, since they were found to be robust against a range of plausible future world trading patterns. </a:t>
            </a:r>
          </a:p>
          <a:p>
            <a:pPr marL="0" indent="0">
              <a:buNone/>
            </a:pPr>
            <a:r>
              <a:rPr lang="en-US" sz="2400" dirty="0" err="1"/>
              <a:t>Obs</a:t>
            </a:r>
            <a:r>
              <a:rPr lang="en-US" sz="2400" dirty="0"/>
              <a:t>: These trading patterns were encapsulated and bounded by the scenarios that were constructed to capture the range of plausible futures. </a:t>
            </a:r>
          </a:p>
        </p:txBody>
      </p:sp>
    </p:spTree>
    <p:extLst>
      <p:ext uri="{BB962C8B-B14F-4D97-AF65-F5344CB8AC3E}">
        <p14:creationId xmlns:p14="http://schemas.microsoft.com/office/powerpoint/2010/main" val="3381809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457200" y="152400"/>
            <a:ext cx="8229600" cy="1143000"/>
          </a:xfrm>
        </p:spPr>
        <p:txBody>
          <a:bodyPr>
            <a:normAutofit/>
          </a:bodyPr>
          <a:lstStyle/>
          <a:p>
            <a:r>
              <a:rPr lang="en-US" sz="3200" dirty="0"/>
              <a:t>Using scenarios in decision making </a:t>
            </a:r>
          </a:p>
        </p:txBody>
      </p:sp>
      <p:sp>
        <p:nvSpPr>
          <p:cNvPr id="3" name="Espaço Reservado para Conteúdo 2"/>
          <p:cNvSpPr>
            <a:spLocks noGrp="1"/>
          </p:cNvSpPr>
          <p:nvPr>
            <p:ph idx="1"/>
          </p:nvPr>
        </p:nvSpPr>
        <p:spPr/>
        <p:txBody>
          <a:bodyPr>
            <a:normAutofit/>
          </a:bodyPr>
          <a:lstStyle/>
          <a:p>
            <a:r>
              <a:rPr lang="en-US" sz="2400" dirty="0"/>
              <a:t>So far we have described one method to bound these futures, using an extreme positive scenario and an extreme negative scenario, a neutral, status quo or “business ass usual” scenario. </a:t>
            </a:r>
          </a:p>
          <a:p>
            <a:r>
              <a:rPr lang="en-US" sz="2400" dirty="0"/>
              <a:t>The problem is that presenting the decision maker with such extreme worlds since their very extremeness may cause doubts among their clients (the business managers) about their plausibility.    </a:t>
            </a:r>
          </a:p>
        </p:txBody>
      </p:sp>
    </p:spTree>
    <p:extLst>
      <p:ext uri="{BB962C8B-B14F-4D97-AF65-F5344CB8AC3E}">
        <p14:creationId xmlns:p14="http://schemas.microsoft.com/office/powerpoint/2010/main" val="2838842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sz="3000" dirty="0"/>
              <a:t>Scenario construction: the driving forces method</a:t>
            </a:r>
          </a:p>
        </p:txBody>
      </p:sp>
      <p:sp>
        <p:nvSpPr>
          <p:cNvPr id="3" name="Espaço Reservado para Conteúdo 2"/>
          <p:cNvSpPr>
            <a:spLocks noGrp="1"/>
          </p:cNvSpPr>
          <p:nvPr>
            <p:ph idx="1"/>
          </p:nvPr>
        </p:nvSpPr>
        <p:spPr/>
        <p:txBody>
          <a:bodyPr>
            <a:normAutofit/>
          </a:bodyPr>
          <a:lstStyle/>
          <a:p>
            <a:r>
              <a:rPr lang="en-US" sz="2400" dirty="0"/>
              <a:t>As before, we have that the critical elements in the decomposition process are predetermined and uncertainties.</a:t>
            </a:r>
          </a:p>
          <a:p>
            <a:r>
              <a:rPr lang="en-US" sz="2400" dirty="0"/>
              <a:t>However, in the driving forces method, degrees of predictability and uncertainty are allowable and the outputs of the scenario construction are not, usually, extreme scenarios. </a:t>
            </a:r>
          </a:p>
          <a:p>
            <a:pPr marL="0" indent="0">
              <a:buNone/>
            </a:pPr>
            <a:r>
              <a:rPr lang="en-US" sz="2400" dirty="0"/>
              <a:t> </a:t>
            </a:r>
          </a:p>
        </p:txBody>
      </p:sp>
    </p:spTree>
    <p:extLst>
      <p:ext uri="{BB962C8B-B14F-4D97-AF65-F5344CB8AC3E}">
        <p14:creationId xmlns:p14="http://schemas.microsoft.com/office/powerpoint/2010/main" val="34470097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2" y="0"/>
            <a:ext cx="9185759" cy="556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CaixaDeTexto 4"/>
          <p:cNvSpPr txBox="1"/>
          <p:nvPr/>
        </p:nvSpPr>
        <p:spPr>
          <a:xfrm>
            <a:off x="602293" y="6097724"/>
            <a:ext cx="7735330" cy="646331"/>
          </a:xfrm>
          <a:prstGeom prst="rect">
            <a:avLst/>
          </a:prstGeom>
          <a:noFill/>
        </p:spPr>
        <p:txBody>
          <a:bodyPr wrap="square" rtlCol="0">
            <a:spAutoFit/>
          </a:bodyPr>
          <a:lstStyle/>
          <a:p>
            <a:r>
              <a:rPr lang="en-US" dirty="0"/>
              <a:t>Decision Analysis for Management Judgment Goodwin e Wright (4 </a:t>
            </a:r>
            <a:r>
              <a:rPr lang="en-US" dirty="0" err="1"/>
              <a:t>ed</a:t>
            </a:r>
            <a:r>
              <a:rPr lang="en-US" dirty="0"/>
              <a:t>), page 388. </a:t>
            </a:r>
          </a:p>
          <a:p>
            <a:endParaRPr lang="en-US" dirty="0"/>
          </a:p>
        </p:txBody>
      </p:sp>
    </p:spTree>
    <p:extLst>
      <p:ext uri="{BB962C8B-B14F-4D97-AF65-F5344CB8AC3E}">
        <p14:creationId xmlns:p14="http://schemas.microsoft.com/office/powerpoint/2010/main" val="2718027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p:txBody>
          <a:bodyPr>
            <a:normAutofit/>
          </a:bodyPr>
          <a:lstStyle/>
          <a:p>
            <a:r>
              <a:rPr lang="en-US" sz="3000" dirty="0"/>
              <a:t>Scenario construction: the driving forces method</a:t>
            </a:r>
          </a:p>
        </p:txBody>
      </p:sp>
      <p:sp>
        <p:nvSpPr>
          <p:cNvPr id="3" name="Espaço Reservado para Conteúdo 2"/>
          <p:cNvSpPr>
            <a:spLocks noGrp="1"/>
          </p:cNvSpPr>
          <p:nvPr>
            <p:ph idx="1"/>
          </p:nvPr>
        </p:nvSpPr>
        <p:spPr/>
        <p:txBody>
          <a:bodyPr>
            <a:normAutofit/>
          </a:bodyPr>
          <a:lstStyle/>
          <a:p>
            <a:pPr marL="0" indent="0">
              <a:buNone/>
            </a:pPr>
            <a:r>
              <a:rPr lang="en-US" sz="2400" dirty="0"/>
              <a:t>These scenarios of the social and political environment in South Africa would be useful to an international company which was considering three decision options: </a:t>
            </a:r>
          </a:p>
          <a:p>
            <a:r>
              <a:rPr lang="en-US" sz="2400" dirty="0"/>
              <a:t>Whether to maintain/reduce or increase its investments and overall presence in South Africa. </a:t>
            </a:r>
          </a:p>
        </p:txBody>
      </p:sp>
    </p:spTree>
    <p:extLst>
      <p:ext uri="{BB962C8B-B14F-4D97-AF65-F5344CB8AC3E}">
        <p14:creationId xmlns:p14="http://schemas.microsoft.com/office/powerpoint/2010/main" val="2760786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52400"/>
            <a:ext cx="8229600" cy="1143000"/>
          </a:xfrm>
        </p:spPr>
        <p:txBody>
          <a:bodyPr>
            <a:normAutofit/>
          </a:bodyPr>
          <a:lstStyle/>
          <a:p>
            <a:r>
              <a:rPr lang="en-US" sz="3200" dirty="0"/>
              <a:t>Introduction </a:t>
            </a:r>
          </a:p>
        </p:txBody>
      </p:sp>
      <p:sp>
        <p:nvSpPr>
          <p:cNvPr id="3" name="Espaço Reservado para Conteúdo 2"/>
          <p:cNvSpPr>
            <a:spLocks noGrp="1"/>
          </p:cNvSpPr>
          <p:nvPr>
            <p:ph idx="1"/>
          </p:nvPr>
        </p:nvSpPr>
        <p:spPr/>
        <p:txBody>
          <a:bodyPr>
            <a:normAutofit/>
          </a:bodyPr>
          <a:lstStyle/>
          <a:p>
            <a:r>
              <a:rPr lang="en-US" sz="2400" dirty="0"/>
              <a:t>Scenario planning is an alternative way of dealing with uncertainty than that encapsulated in decision analysis. </a:t>
            </a:r>
          </a:p>
          <a:p>
            <a:r>
              <a:rPr lang="en-US" sz="2400" dirty="0"/>
              <a:t>This chapter outlines the conceptual approach, step-by-step guide to scenario construction and we can evaluate decisions against scenarios of plausible futures. </a:t>
            </a:r>
          </a:p>
          <a:p>
            <a:r>
              <a:rPr lang="en-US" sz="2400" dirty="0"/>
              <a:t>How scenario planning can be combined with SMART approach to decision making with multiple objectives. </a:t>
            </a:r>
          </a:p>
          <a:p>
            <a:pPr marL="0" indent="0">
              <a:buNone/>
            </a:pPr>
            <a:r>
              <a:rPr lang="en-US" sz="2400" dirty="0"/>
              <a:t> </a:t>
            </a:r>
          </a:p>
        </p:txBody>
      </p:sp>
    </p:spTree>
    <p:extLst>
      <p:ext uri="{BB962C8B-B14F-4D97-AF65-F5344CB8AC3E}">
        <p14:creationId xmlns:p14="http://schemas.microsoft.com/office/powerpoint/2010/main" val="760178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0"/>
            <a:ext cx="8229600" cy="1143000"/>
          </a:xfrm>
        </p:spPr>
        <p:txBody>
          <a:bodyPr>
            <a:normAutofit/>
          </a:bodyPr>
          <a:lstStyle/>
          <a:p>
            <a:r>
              <a:rPr lang="en-US" sz="3000" dirty="0"/>
              <a:t>Key steps in the driving forces method </a:t>
            </a: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2841131"/>
            <a:ext cx="4267200" cy="34478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CaixaDeTexto 4"/>
          <p:cNvSpPr txBox="1"/>
          <p:nvPr/>
        </p:nvSpPr>
        <p:spPr>
          <a:xfrm>
            <a:off x="381000" y="1225688"/>
            <a:ext cx="4648200" cy="6001643"/>
          </a:xfrm>
          <a:prstGeom prst="rect">
            <a:avLst/>
          </a:prstGeom>
          <a:noFill/>
        </p:spPr>
        <p:txBody>
          <a:bodyPr wrap="square" rtlCol="0">
            <a:spAutoFit/>
          </a:bodyPr>
          <a:lstStyle/>
          <a:p>
            <a:pPr marL="285750" indent="-285750">
              <a:buFont typeface="Arial" panose="020B0604020202020204" pitchFamily="34" charset="0"/>
              <a:buChar char="•"/>
            </a:pPr>
            <a:r>
              <a:rPr lang="en-US" sz="2400" dirty="0"/>
              <a:t>Identify the issue of concern and the horizon year which will be captured in the scenarios.</a:t>
            </a:r>
          </a:p>
          <a:p>
            <a:endParaRPr lang="en-US" sz="2400" dirty="0"/>
          </a:p>
          <a:p>
            <a:pPr marL="285750" indent="-285750">
              <a:buFont typeface="Arial" panose="020B0604020202020204" pitchFamily="34" charset="0"/>
              <a:buChar char="•"/>
            </a:pPr>
            <a:r>
              <a:rPr lang="en-US" sz="2400" dirty="0"/>
              <a:t>List all elements related to the issue of concern (“post-it”), including the names of stakeholders. </a:t>
            </a:r>
          </a:p>
          <a:p>
            <a:endParaRPr lang="en-US" sz="2400" dirty="0"/>
          </a:p>
          <a:p>
            <a:pPr marL="285750" indent="-285750">
              <a:buFont typeface="Arial" panose="020B0604020202020204" pitchFamily="34" charset="0"/>
              <a:buChar char="•"/>
            </a:pPr>
            <a:r>
              <a:rPr lang="en-US" sz="2400" dirty="0"/>
              <a:t>Post each “post-it” on the scenario structuring space, in a relation to its perceived predictability/unpredictability and low/high impact on the issue of concern. </a:t>
            </a:r>
          </a:p>
          <a:p>
            <a:pPr marL="285750"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15446944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381000" y="0"/>
            <a:ext cx="8229600" cy="1143000"/>
          </a:xfrm>
        </p:spPr>
        <p:txBody>
          <a:bodyPr>
            <a:normAutofit/>
          </a:bodyPr>
          <a:lstStyle/>
          <a:p>
            <a:r>
              <a:rPr lang="en-US" sz="3000" dirty="0"/>
              <a:t>Key steps in the driving forces method </a:t>
            </a:r>
          </a:p>
        </p:txBody>
      </p:sp>
      <p:sp>
        <p:nvSpPr>
          <p:cNvPr id="3" name="Espaço Reservado para Conteúdo 2"/>
          <p:cNvSpPr>
            <a:spLocks noGrp="1"/>
          </p:cNvSpPr>
          <p:nvPr>
            <p:ph idx="1"/>
          </p:nvPr>
        </p:nvSpPr>
        <p:spPr/>
        <p:txBody>
          <a:bodyPr>
            <a:normAutofit/>
          </a:bodyPr>
          <a:lstStyle/>
          <a:p>
            <a:r>
              <a:rPr lang="en-US" sz="2400" dirty="0"/>
              <a:t>Focus on the “post-it” in low/high impact predictability events (bottom right-hand corner). Try to cluster these into groups of </a:t>
            </a:r>
            <a:r>
              <a:rPr lang="en-US" sz="2400" i="1" dirty="0"/>
              <a:t>interrelated events  </a:t>
            </a:r>
            <a:r>
              <a:rPr lang="en-US" sz="2400" dirty="0"/>
              <a:t>such that all the “post-its” in one grouping are interrelated among themselves but unrelated to other groupings. </a:t>
            </a:r>
          </a:p>
          <a:p>
            <a:endParaRPr lang="en-US" sz="2400" i="1" dirty="0"/>
          </a:p>
          <a:p>
            <a:r>
              <a:rPr lang="en-US" sz="2400" dirty="0"/>
              <a:t>From these clusters try to identify a smaller number of underlying “driving forces” that link these uncertainties/events at a deeper level. </a:t>
            </a:r>
          </a:p>
          <a:p>
            <a:r>
              <a:rPr lang="en-US" sz="2400" dirty="0"/>
              <a:t>From the “driving forces” identified which two or three would really make a difference to the decision maker and his/her business? </a:t>
            </a:r>
          </a:p>
          <a:p>
            <a:pPr marL="0" indent="0">
              <a:buNone/>
            </a:pPr>
            <a:endParaRPr lang="en-US" sz="2400" dirty="0"/>
          </a:p>
          <a:p>
            <a:endParaRPr lang="en-US" sz="2400" dirty="0"/>
          </a:p>
        </p:txBody>
      </p:sp>
    </p:spTree>
    <p:extLst>
      <p:ext uri="{BB962C8B-B14F-4D97-AF65-F5344CB8AC3E}">
        <p14:creationId xmlns:p14="http://schemas.microsoft.com/office/powerpoint/2010/main" val="32885407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381000" y="0"/>
            <a:ext cx="8229600" cy="1143000"/>
          </a:xfrm>
        </p:spPr>
        <p:txBody>
          <a:bodyPr>
            <a:normAutofit/>
          </a:bodyPr>
          <a:lstStyle/>
          <a:p>
            <a:r>
              <a:rPr lang="en-US" sz="3000" dirty="0"/>
              <a:t>Key steps in the driving forces method </a:t>
            </a:r>
          </a:p>
        </p:txBody>
      </p:sp>
      <p:sp>
        <p:nvSpPr>
          <p:cNvPr id="3" name="Espaço Reservado para Conteúdo 2"/>
          <p:cNvSpPr>
            <a:spLocks noGrp="1"/>
          </p:cNvSpPr>
          <p:nvPr>
            <p:ph idx="1"/>
          </p:nvPr>
        </p:nvSpPr>
        <p:spPr/>
        <p:txBody>
          <a:bodyPr>
            <a:normAutofit fontScale="92500" lnSpcReduction="10000"/>
          </a:bodyPr>
          <a:lstStyle/>
          <a:p>
            <a:r>
              <a:rPr lang="en-US" sz="2400" dirty="0"/>
              <a:t>For each “driving force” try to capture the range of outcomes by two extremes. </a:t>
            </a:r>
          </a:p>
          <a:p>
            <a:pPr marL="0" indent="0">
              <a:buNone/>
            </a:pPr>
            <a:endParaRPr lang="en-US" sz="2400" dirty="0"/>
          </a:p>
          <a:p>
            <a:r>
              <a:rPr lang="en-US" sz="2400" dirty="0"/>
              <a:t>Try to think combinations one by one of the extremes of the driving forces. From these, develop the skeletons of three or four scenarios. Then select short “catchy” names to identify the essence of the scenarios. </a:t>
            </a:r>
          </a:p>
          <a:p>
            <a:pPr marL="0" indent="0">
              <a:buNone/>
            </a:pPr>
            <a:endParaRPr lang="en-US" sz="2400" dirty="0"/>
          </a:p>
          <a:p>
            <a:r>
              <a:rPr lang="en-US" sz="2400" dirty="0"/>
              <a:t>Inspect each “post-its” in the three other quadrants of the scenario structuring space. Place these elements into one or more of the skeletons scenarios created, to flesh them out. Note that elements in the top left quadrant could, in principle, appear in any skeleton scenarios, if not consider their coherence in each scenario. </a:t>
            </a:r>
          </a:p>
        </p:txBody>
      </p:sp>
    </p:spTree>
    <p:extLst>
      <p:ext uri="{BB962C8B-B14F-4D97-AF65-F5344CB8AC3E}">
        <p14:creationId xmlns:p14="http://schemas.microsoft.com/office/powerpoint/2010/main" val="9800341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381000" y="0"/>
            <a:ext cx="8229600" cy="1143000"/>
          </a:xfrm>
        </p:spPr>
        <p:txBody>
          <a:bodyPr>
            <a:normAutofit/>
          </a:bodyPr>
          <a:lstStyle/>
          <a:p>
            <a:r>
              <a:rPr lang="en-US" sz="3000" dirty="0"/>
              <a:t>Key steps in the driving forces method </a:t>
            </a:r>
          </a:p>
        </p:txBody>
      </p:sp>
      <p:sp>
        <p:nvSpPr>
          <p:cNvPr id="3" name="Espaço Reservado para Conteúdo 2"/>
          <p:cNvSpPr>
            <a:spLocks noGrp="1"/>
          </p:cNvSpPr>
          <p:nvPr>
            <p:ph idx="1"/>
          </p:nvPr>
        </p:nvSpPr>
        <p:spPr/>
        <p:txBody>
          <a:bodyPr>
            <a:normAutofit fontScale="92500" lnSpcReduction="10000"/>
          </a:bodyPr>
          <a:lstStyle/>
          <a:p>
            <a:r>
              <a:rPr lang="en-US" sz="2400" dirty="0"/>
              <a:t>Develop each scenario “storyline”. To get started you can place all the elements within a scenario along a “timeline” considering today’s point in time and ends at the point in time captured in the scenario horizon year. Storylines are more plausible when (some) elements are causally related. Time precedence is often a good cue to potential causality.   </a:t>
            </a:r>
          </a:p>
          <a:p>
            <a:r>
              <a:rPr lang="en-US" sz="2400" dirty="0"/>
              <a:t>Review the scenarios in light of their utilization of the original elements. Are all the high/low impact predictability elements bounded by the range of scenarios that have been constructed? If not, consider building more scenarios to capture and structure the remaining elements in the quadrant. </a:t>
            </a:r>
          </a:p>
          <a:p>
            <a:r>
              <a:rPr lang="en-US" sz="2400" dirty="0"/>
              <a:t>Evaluate the business idea or strategic options against the futures represented in the scenarios.    </a:t>
            </a:r>
          </a:p>
        </p:txBody>
      </p:sp>
    </p:spTree>
    <p:extLst>
      <p:ext uri="{BB962C8B-B14F-4D97-AF65-F5344CB8AC3E}">
        <p14:creationId xmlns:p14="http://schemas.microsoft.com/office/powerpoint/2010/main" val="16640504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sz="3200" dirty="0"/>
              <a:t>Outputs in the driving forces method </a:t>
            </a:r>
          </a:p>
        </p:txBody>
      </p:sp>
      <p:sp>
        <p:nvSpPr>
          <p:cNvPr id="3" name="Espaço Reservado para Conteúdo 2"/>
          <p:cNvSpPr>
            <a:spLocks noGrp="1"/>
          </p:cNvSpPr>
          <p:nvPr>
            <p:ph idx="1"/>
          </p:nvPr>
        </p:nvSpPr>
        <p:spPr>
          <a:xfrm>
            <a:off x="457200" y="1600200"/>
            <a:ext cx="7696200" cy="1447799"/>
          </a:xfrm>
        </p:spPr>
        <p:txBody>
          <a:bodyPr>
            <a:normAutofit lnSpcReduction="10000"/>
          </a:bodyPr>
          <a:lstStyle/>
          <a:p>
            <a:r>
              <a:rPr lang="en-US" sz="2400" dirty="0"/>
              <a:t>The outcome of the decision process in scenario planning is </a:t>
            </a:r>
            <a:r>
              <a:rPr lang="en-US" sz="2400" i="1" dirty="0"/>
              <a:t>not</a:t>
            </a:r>
            <a:r>
              <a:rPr lang="en-US" sz="2400" dirty="0"/>
              <a:t> the selection of option with the highest expected value or utility, but the selection of the most “robust” decision in face of an unpredictable future. </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9118" y="3352800"/>
            <a:ext cx="4139967" cy="320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99587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sz="3200" dirty="0"/>
              <a:t>Outputs in the driving forces method </a:t>
            </a:r>
          </a:p>
        </p:txBody>
      </p:sp>
      <p:sp>
        <p:nvSpPr>
          <p:cNvPr id="3" name="Espaço Reservado para Conteúdo 2"/>
          <p:cNvSpPr>
            <a:spLocks noGrp="1"/>
          </p:cNvSpPr>
          <p:nvPr>
            <p:ph idx="1"/>
          </p:nvPr>
        </p:nvSpPr>
        <p:spPr/>
        <p:txBody>
          <a:bodyPr>
            <a:normAutofit/>
          </a:bodyPr>
          <a:lstStyle/>
          <a:p>
            <a:r>
              <a:rPr lang="en-US" sz="2200" dirty="0"/>
              <a:t>An additional focus is on the generation of more robust decision options in order to reduce uncertainty. It is psychologically important for decision makers who tend to prefer certainty choice between risky options. </a:t>
            </a:r>
          </a:p>
          <a:p>
            <a:r>
              <a:rPr lang="en-US" sz="2200" dirty="0"/>
              <a:t>‘Trigger events’ will be seen as </a:t>
            </a:r>
            <a:r>
              <a:rPr lang="en-US" sz="2200" i="1" dirty="0"/>
              <a:t>information</a:t>
            </a:r>
            <a:r>
              <a:rPr lang="en-US" sz="2200" dirty="0"/>
              <a:t> among the stream of </a:t>
            </a:r>
            <a:r>
              <a:rPr lang="en-US" sz="2200" i="1" dirty="0"/>
              <a:t>data</a:t>
            </a:r>
            <a:r>
              <a:rPr lang="en-US" sz="2200" dirty="0"/>
              <a:t> that impacts upon the decision maker. World views can be communicated easily in an organization via the medium of the scenario ‘stories’. Once a story has been read and the reasoning underlying its unfolding understood, a future has been ‘rehearsed’.  </a:t>
            </a:r>
          </a:p>
          <a:p>
            <a:r>
              <a:rPr lang="en-US" sz="2200" dirty="0"/>
              <a:t>Early recognition and reaction to an emerging future is seen, by some practitioners, as more useful than the creation of robust strategic options. </a:t>
            </a:r>
          </a:p>
        </p:txBody>
      </p:sp>
    </p:spTree>
    <p:extLst>
      <p:ext uri="{BB962C8B-B14F-4D97-AF65-F5344CB8AC3E}">
        <p14:creationId xmlns:p14="http://schemas.microsoft.com/office/powerpoint/2010/main" val="23329284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sz="3000" dirty="0"/>
              <a:t>Typical outcomes of the scenario planning process </a:t>
            </a:r>
          </a:p>
        </p:txBody>
      </p:sp>
      <p:sp>
        <p:nvSpPr>
          <p:cNvPr id="3" name="Espaço Reservado para Conteúdo 2"/>
          <p:cNvSpPr>
            <a:spLocks noGrp="1"/>
          </p:cNvSpPr>
          <p:nvPr>
            <p:ph idx="1"/>
          </p:nvPr>
        </p:nvSpPr>
        <p:spPr/>
        <p:txBody>
          <a:bodyPr>
            <a:normAutofit/>
          </a:bodyPr>
          <a:lstStyle/>
          <a:p>
            <a:pPr marL="514350" indent="-514350">
              <a:buAutoNum type="romanLcParenBoth"/>
            </a:pPr>
            <a:r>
              <a:rPr lang="en-US" sz="2400" dirty="0"/>
              <a:t>Confirmation that business idea is sound or that new strengths need to be added to create more robustness</a:t>
            </a:r>
          </a:p>
          <a:p>
            <a:pPr marL="514350" indent="-514350">
              <a:buAutoNum type="romanLcParenBoth"/>
            </a:pPr>
            <a:r>
              <a:rPr lang="en-US" sz="2400" dirty="0"/>
              <a:t>Confirmation that lower-level business choices are sound or that alternative new options are more robust</a:t>
            </a:r>
          </a:p>
          <a:p>
            <a:pPr marL="514350" indent="-514350">
              <a:buAutoNum type="romanLcParenBoth"/>
            </a:pPr>
            <a:r>
              <a:rPr lang="en-US" sz="2400" dirty="0"/>
              <a:t>Recognition that none of the business options are robust, and, therefore, contingency planning against unfavorable futures is necessary</a:t>
            </a:r>
          </a:p>
          <a:p>
            <a:pPr marL="514350" indent="-514350">
              <a:buAutoNum type="romanLcParenBoth"/>
            </a:pPr>
            <a:r>
              <a:rPr lang="en-US" sz="2400" dirty="0"/>
              <a:t>Sensitivity to the ‘early warning’ elements that are precursor of desirable and unfavorable futures</a:t>
            </a:r>
          </a:p>
        </p:txBody>
      </p:sp>
    </p:spTree>
    <p:extLst>
      <p:ext uri="{BB962C8B-B14F-4D97-AF65-F5344CB8AC3E}">
        <p14:creationId xmlns:p14="http://schemas.microsoft.com/office/powerpoint/2010/main" val="26705971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sz="2600" dirty="0"/>
              <a:t>Case study of a scenario intervention in the public sector </a:t>
            </a:r>
          </a:p>
        </p:txBody>
      </p:sp>
      <p:sp>
        <p:nvSpPr>
          <p:cNvPr id="3" name="Espaço Reservado para Conteúdo 2"/>
          <p:cNvSpPr>
            <a:spLocks noGrp="1"/>
          </p:cNvSpPr>
          <p:nvPr>
            <p:ph idx="1"/>
          </p:nvPr>
        </p:nvSpPr>
        <p:spPr/>
        <p:txBody>
          <a:bodyPr>
            <a:normAutofit/>
          </a:bodyPr>
          <a:lstStyle/>
          <a:p>
            <a:r>
              <a:rPr lang="en-US" sz="2200" dirty="0"/>
              <a:t>Futures facing a local council in the UK. The issue of concern was identified as the role of the council in developing ‘information age’ and the horizon year for the scenario was 5 years hence. </a:t>
            </a:r>
          </a:p>
          <a:p>
            <a:endParaRPr lang="en-US" sz="2200" dirty="0"/>
          </a:p>
          <a:p>
            <a:r>
              <a:rPr lang="en-US" sz="2200" dirty="0"/>
              <a:t>The council was being directed by central government to provide ‘joined-up’ services. This meant that the service information and provision (such as education, health service, taxation, </a:t>
            </a:r>
            <a:r>
              <a:rPr lang="en-US" sz="2200" dirty="0" err="1"/>
              <a:t>etc</a:t>
            </a:r>
            <a:r>
              <a:rPr lang="en-US" sz="2200" dirty="0"/>
              <a:t>) would be provided in a customized way, rather than, as currently, where citizen has, herself, to achieve the joining up of service provision by initiating contact with the each provider.   </a:t>
            </a:r>
          </a:p>
        </p:txBody>
      </p:sp>
    </p:spTree>
    <p:extLst>
      <p:ext uri="{BB962C8B-B14F-4D97-AF65-F5344CB8AC3E}">
        <p14:creationId xmlns:p14="http://schemas.microsoft.com/office/powerpoint/2010/main" val="38524769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457200" y="152400"/>
            <a:ext cx="8229600" cy="1143000"/>
          </a:xfrm>
        </p:spPr>
        <p:txBody>
          <a:bodyPr>
            <a:normAutofit/>
          </a:bodyPr>
          <a:lstStyle/>
          <a:p>
            <a:r>
              <a:rPr lang="en-US" sz="2600" dirty="0"/>
              <a:t>Case study of a scenario intervention in the public sector </a:t>
            </a:r>
          </a:p>
        </p:txBody>
      </p:sp>
      <p:sp>
        <p:nvSpPr>
          <p:cNvPr id="3" name="Espaço Reservado para Conteúdo 2"/>
          <p:cNvSpPr>
            <a:spLocks noGrp="1"/>
          </p:cNvSpPr>
          <p:nvPr>
            <p:ph idx="1"/>
          </p:nvPr>
        </p:nvSpPr>
        <p:spPr>
          <a:xfrm>
            <a:off x="457200" y="1295400"/>
            <a:ext cx="8229600" cy="5029200"/>
          </a:xfrm>
        </p:spPr>
        <p:txBody>
          <a:bodyPr>
            <a:normAutofit lnSpcReduction="10000"/>
          </a:bodyPr>
          <a:lstStyle/>
          <a:p>
            <a:pPr marL="0" indent="0">
              <a:buNone/>
            </a:pPr>
            <a:r>
              <a:rPr lang="en-US" sz="2400" dirty="0"/>
              <a:t>During the scenario intervention, 5 clusters of high/low impact predictability events were identified: </a:t>
            </a:r>
          </a:p>
          <a:p>
            <a:pPr marL="514350" indent="-514350">
              <a:buAutoNum type="romanLcParenBoth"/>
            </a:pPr>
            <a:r>
              <a:rPr lang="en-US" sz="2400" i="1" dirty="0"/>
              <a:t>Partner agendas </a:t>
            </a:r>
            <a:r>
              <a:rPr lang="en-US" sz="2400" dirty="0"/>
              <a:t>– whether partner organizations share the values of the council, the commitment to involvement, willingness to share resources, </a:t>
            </a:r>
            <a:r>
              <a:rPr lang="en-US" sz="2400" dirty="0" err="1"/>
              <a:t>etc</a:t>
            </a:r>
            <a:endParaRPr lang="en-US" sz="2400" dirty="0"/>
          </a:p>
          <a:p>
            <a:pPr marL="514350" indent="-514350">
              <a:buAutoNum type="romanLcParenBoth"/>
            </a:pPr>
            <a:r>
              <a:rPr lang="en-US" sz="2400" i="1" dirty="0"/>
              <a:t>Information mapping and understanding the basics of business </a:t>
            </a:r>
            <a:r>
              <a:rPr lang="en-US" sz="2400" dirty="0"/>
              <a:t>– how current systems relate knowledge management, can duplicate systems be integrated/eliminated? </a:t>
            </a:r>
          </a:p>
          <a:p>
            <a:pPr marL="514350" indent="-514350">
              <a:buAutoNum type="romanLcParenBoth"/>
            </a:pPr>
            <a:r>
              <a:rPr lang="en-US" sz="2400" i="1" dirty="0"/>
              <a:t>Public ownership </a:t>
            </a:r>
            <a:r>
              <a:rPr lang="en-US" sz="2400" dirty="0"/>
              <a:t>-  is the commitment to involvement a solution or an ideology? Will the public be with the council? How does it relate to cultures of youth and the underclasses? Will participation be accepted by pressure groups? </a:t>
            </a:r>
          </a:p>
          <a:p>
            <a:pPr marL="514350" indent="-514350">
              <a:buAutoNum type="romanLcParenBoth"/>
            </a:pPr>
            <a:endParaRPr lang="en-US" sz="2400" dirty="0"/>
          </a:p>
          <a:p>
            <a:pPr marL="514350" indent="-514350">
              <a:buAutoNum type="romanLcParenBoth"/>
            </a:pPr>
            <a:endParaRPr lang="en-US" sz="2400" dirty="0"/>
          </a:p>
        </p:txBody>
      </p:sp>
    </p:spTree>
    <p:extLst>
      <p:ext uri="{BB962C8B-B14F-4D97-AF65-F5344CB8AC3E}">
        <p14:creationId xmlns:p14="http://schemas.microsoft.com/office/powerpoint/2010/main" val="2629495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457200" y="152400"/>
            <a:ext cx="8229600" cy="1143000"/>
          </a:xfrm>
        </p:spPr>
        <p:txBody>
          <a:bodyPr>
            <a:normAutofit/>
          </a:bodyPr>
          <a:lstStyle/>
          <a:p>
            <a:r>
              <a:rPr lang="en-US" sz="2600" dirty="0"/>
              <a:t>Case study of a scenario intervention in the public sector </a:t>
            </a:r>
          </a:p>
        </p:txBody>
      </p:sp>
      <p:sp>
        <p:nvSpPr>
          <p:cNvPr id="3" name="Espaço Reservado para Conteúdo 2"/>
          <p:cNvSpPr>
            <a:spLocks noGrp="1"/>
          </p:cNvSpPr>
          <p:nvPr>
            <p:ph idx="1"/>
          </p:nvPr>
        </p:nvSpPr>
        <p:spPr/>
        <p:txBody>
          <a:bodyPr>
            <a:normAutofit/>
          </a:bodyPr>
          <a:lstStyle/>
          <a:p>
            <a:pPr marL="0" indent="0">
              <a:buNone/>
            </a:pPr>
            <a:r>
              <a:rPr lang="en-US" sz="2400" dirty="0"/>
              <a:t>(iv) </a:t>
            </a:r>
            <a:r>
              <a:rPr lang="en-US" sz="2400" i="1" dirty="0"/>
              <a:t>Central agencies as help hindrance </a:t>
            </a:r>
            <a:r>
              <a:rPr lang="en-US" sz="2400" dirty="0"/>
              <a:t>– What’s the real agenda of central government? Does system centralization conflict with democracy? </a:t>
            </a:r>
          </a:p>
          <a:p>
            <a:pPr marL="0" indent="0">
              <a:buNone/>
            </a:pPr>
            <a:r>
              <a:rPr lang="en-US" sz="2400" dirty="0"/>
              <a:t>(v) </a:t>
            </a:r>
            <a:r>
              <a:rPr lang="en-US" sz="2400" i="1" dirty="0"/>
              <a:t>The opportunities and constraints offered by new technologies </a:t>
            </a:r>
            <a:r>
              <a:rPr lang="en-US" sz="2400" dirty="0"/>
              <a:t>– What resource implications are there for the change process? What will be the macro-economic factors of relevance? How change will be managed and what will be the new organization design required to implement joined-up government in the future? </a:t>
            </a:r>
          </a:p>
        </p:txBody>
      </p:sp>
    </p:spTree>
    <p:extLst>
      <p:ext uri="{BB962C8B-B14F-4D97-AF65-F5344CB8AC3E}">
        <p14:creationId xmlns:p14="http://schemas.microsoft.com/office/powerpoint/2010/main" val="1859644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sz="3200" dirty="0"/>
              <a:t>Introduction</a:t>
            </a:r>
          </a:p>
        </p:txBody>
      </p:sp>
      <p:sp>
        <p:nvSpPr>
          <p:cNvPr id="3" name="Espaço Reservado para Conteúdo 2"/>
          <p:cNvSpPr>
            <a:spLocks noGrp="1"/>
          </p:cNvSpPr>
          <p:nvPr>
            <p:ph idx="1"/>
          </p:nvPr>
        </p:nvSpPr>
        <p:spPr/>
        <p:txBody>
          <a:bodyPr>
            <a:normAutofit fontScale="92500" lnSpcReduction="20000"/>
          </a:bodyPr>
          <a:lstStyle/>
          <a:p>
            <a:r>
              <a:rPr lang="en-US" sz="2400" dirty="0"/>
              <a:t>The practice of scenario planning implicitly accepts that managers are not able to make valid assessments of the likelihood of unique future events and that “best guesses” of what the future holds may be wrong. </a:t>
            </a:r>
          </a:p>
          <a:p>
            <a:r>
              <a:rPr lang="en-US" sz="2400" dirty="0"/>
              <a:t>A scenario is not a forecast of the future. Multiple scenarios are pen-pictures of a range of plausible futures. </a:t>
            </a:r>
          </a:p>
          <a:p>
            <a:r>
              <a:rPr lang="en-US" sz="2400" dirty="0"/>
              <a:t>Scenario focus on key uncertainties </a:t>
            </a:r>
            <a:r>
              <a:rPr lang="en-US" sz="2400" i="1" dirty="0"/>
              <a:t>and</a:t>
            </a:r>
            <a:r>
              <a:rPr lang="en-US" sz="2400" dirty="0"/>
              <a:t> on certainties about the future, and they use this information to construct pen-pictures in an information-rich way to provide vivid descriptions of the future.</a:t>
            </a:r>
          </a:p>
          <a:p>
            <a:r>
              <a:rPr lang="en-US" sz="2400" dirty="0"/>
              <a:t>Essentially, scenarios highlight the reasoning underlying judgments about the future and give the explicit attention to sources of uncertainty without trying to turn an uncertainty into a probability </a:t>
            </a:r>
            <a:r>
              <a:rPr lang="en-US" sz="2400" dirty="0">
                <a:solidFill>
                  <a:srgbClr val="FF0000"/>
                </a:solidFill>
              </a:rPr>
              <a:t>(So, it’s important to consider trends and the behavior of actors in the future)</a:t>
            </a:r>
          </a:p>
        </p:txBody>
      </p:sp>
    </p:spTree>
    <p:extLst>
      <p:ext uri="{BB962C8B-B14F-4D97-AF65-F5344CB8AC3E}">
        <p14:creationId xmlns:p14="http://schemas.microsoft.com/office/powerpoint/2010/main" val="16276046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457200" y="152400"/>
            <a:ext cx="8229600" cy="1143000"/>
          </a:xfrm>
        </p:spPr>
        <p:txBody>
          <a:bodyPr>
            <a:normAutofit/>
          </a:bodyPr>
          <a:lstStyle/>
          <a:p>
            <a:r>
              <a:rPr lang="en-US" sz="2600" dirty="0"/>
              <a:t>Case study of a scenario intervention in the public sector </a:t>
            </a:r>
          </a:p>
        </p:txBody>
      </p:sp>
      <p:sp>
        <p:nvSpPr>
          <p:cNvPr id="3" name="Espaço Reservado para Conteúdo 2"/>
          <p:cNvSpPr>
            <a:spLocks noGrp="1"/>
          </p:cNvSpPr>
          <p:nvPr>
            <p:ph idx="1"/>
          </p:nvPr>
        </p:nvSpPr>
        <p:spPr/>
        <p:txBody>
          <a:bodyPr/>
          <a:lstStyle/>
          <a:p>
            <a:pPr indent="-342900"/>
            <a:r>
              <a:rPr lang="en-US" dirty="0"/>
              <a:t>For additional information, they interviewed a small number of external experts to present views on the limits of the future of information and communication technology (ICT), their application to public sector management and the nature of the governance and society. </a:t>
            </a:r>
          </a:p>
          <a:p>
            <a:pPr indent="-342900"/>
            <a:r>
              <a:rPr lang="en-US" dirty="0"/>
              <a:t>The driving forces and polar outcomes were recorded separately and related by number coding, so they were clustered by the participants as a group with open discussion.</a:t>
            </a:r>
          </a:p>
          <a:p>
            <a:pPr indent="-342900"/>
            <a:r>
              <a:rPr lang="en-US" dirty="0"/>
              <a:t>The participants defined the higher-level concepts encapsulated for each cluster, then ranked according to relative impact on the business. Also, they consider the perceived relative degree of unpredictability </a:t>
            </a:r>
          </a:p>
        </p:txBody>
      </p:sp>
    </p:spTree>
    <p:extLst>
      <p:ext uri="{BB962C8B-B14F-4D97-AF65-F5344CB8AC3E}">
        <p14:creationId xmlns:p14="http://schemas.microsoft.com/office/powerpoint/2010/main" val="29819426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en-US" dirty="0"/>
              <a:t>Then scenarios were created related with the fields of: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212" y="2362200"/>
            <a:ext cx="7368876" cy="19391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ítulo 1"/>
          <p:cNvSpPr>
            <a:spLocks noGrp="1"/>
          </p:cNvSpPr>
          <p:nvPr>
            <p:ph type="title"/>
          </p:nvPr>
        </p:nvSpPr>
        <p:spPr>
          <a:xfrm>
            <a:off x="457200" y="152400"/>
            <a:ext cx="8229600" cy="1143000"/>
          </a:xfrm>
        </p:spPr>
        <p:txBody>
          <a:bodyPr>
            <a:normAutofit/>
          </a:bodyPr>
          <a:lstStyle/>
          <a:p>
            <a:r>
              <a:rPr lang="en-US" sz="2600" dirty="0"/>
              <a:t>Case study of a scenario intervention in the public sector </a:t>
            </a:r>
          </a:p>
        </p:txBody>
      </p:sp>
      <p:sp>
        <p:nvSpPr>
          <p:cNvPr id="4" name="CaixaDeTexto 3"/>
          <p:cNvSpPr txBox="1"/>
          <p:nvPr/>
        </p:nvSpPr>
        <p:spPr>
          <a:xfrm>
            <a:off x="822456" y="4648200"/>
            <a:ext cx="7140388" cy="769441"/>
          </a:xfrm>
          <a:prstGeom prst="rect">
            <a:avLst/>
          </a:prstGeom>
          <a:noFill/>
          <a:ln>
            <a:solidFill>
              <a:schemeClr val="bg1"/>
            </a:solidFill>
          </a:ln>
        </p:spPr>
        <p:txBody>
          <a:bodyPr wrap="square" rtlCol="0">
            <a:spAutoFit/>
          </a:bodyPr>
          <a:lstStyle/>
          <a:p>
            <a:pPr marL="285750" indent="-285750">
              <a:buFont typeface="Arial" panose="020B0604020202020204" pitchFamily="34" charset="0"/>
              <a:buChar char="•"/>
            </a:pPr>
            <a:r>
              <a:rPr lang="en-US" sz="2200" dirty="0"/>
              <a:t>Created 4 plausible futures. </a:t>
            </a:r>
          </a:p>
          <a:p>
            <a:pPr marL="285750" indent="-285750">
              <a:buFont typeface="Arial" panose="020B0604020202020204" pitchFamily="34" charset="0"/>
              <a:buChar char="•"/>
            </a:pPr>
            <a:r>
              <a:rPr lang="en-US" sz="2200" dirty="0"/>
              <a:t>Develop the storyline over time for one of the scenarios</a:t>
            </a:r>
            <a:r>
              <a:rPr lang="en-US" dirty="0"/>
              <a:t>.</a:t>
            </a:r>
          </a:p>
        </p:txBody>
      </p:sp>
    </p:spTree>
    <p:extLst>
      <p:ext uri="{BB962C8B-B14F-4D97-AF65-F5344CB8AC3E}">
        <p14:creationId xmlns:p14="http://schemas.microsoft.com/office/powerpoint/2010/main" val="35210610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en-US" dirty="0"/>
              <a:t>The scenario approach to decision making in face of uncertainty contrasts with decision analytic approaches, because participants were able to consider plausible future scenarios prior to evaluating strategic options. </a:t>
            </a:r>
          </a:p>
          <a:p>
            <a:r>
              <a:rPr lang="en-US" dirty="0"/>
              <a:t>In decision analysis, options for action are determined first and outcomes are predicted upon the selected options (‘If we do this, what might happen?’) </a:t>
            </a:r>
          </a:p>
        </p:txBody>
      </p:sp>
      <p:sp>
        <p:nvSpPr>
          <p:cNvPr id="4" name="Título 1"/>
          <p:cNvSpPr>
            <a:spLocks noGrp="1"/>
          </p:cNvSpPr>
          <p:nvPr>
            <p:ph type="title"/>
          </p:nvPr>
        </p:nvSpPr>
        <p:spPr>
          <a:xfrm>
            <a:off x="457200" y="152400"/>
            <a:ext cx="8229600" cy="1143000"/>
          </a:xfrm>
        </p:spPr>
        <p:txBody>
          <a:bodyPr>
            <a:normAutofit/>
          </a:bodyPr>
          <a:lstStyle/>
          <a:p>
            <a:r>
              <a:rPr lang="en-US" sz="2600" dirty="0"/>
              <a:t>Case study of a scenario intervention in the public sector </a:t>
            </a:r>
          </a:p>
        </p:txBody>
      </p:sp>
    </p:spTree>
    <p:extLst>
      <p:ext uri="{BB962C8B-B14F-4D97-AF65-F5344CB8AC3E}">
        <p14:creationId xmlns:p14="http://schemas.microsoft.com/office/powerpoint/2010/main" val="8917778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z="2800" dirty="0"/>
              <a:t>Combining scenario planning and decision analysis</a:t>
            </a:r>
          </a:p>
        </p:txBody>
      </p:sp>
      <p:sp>
        <p:nvSpPr>
          <p:cNvPr id="3" name="Espaço Reservado para Conteúdo 2"/>
          <p:cNvSpPr>
            <a:spLocks noGrp="1"/>
          </p:cNvSpPr>
          <p:nvPr>
            <p:ph idx="1"/>
          </p:nvPr>
        </p:nvSpPr>
        <p:spPr/>
        <p:txBody>
          <a:bodyPr/>
          <a:lstStyle/>
          <a:p>
            <a:r>
              <a:rPr lang="en-US" dirty="0"/>
              <a:t>Decision analysis techniques based on methods like SMART and SMARTER can usefully complement scenario planning by formalizing the process of evaluating strategies (we avoid incomplete evaluation, too much attention to particular objectives, </a:t>
            </a:r>
            <a:r>
              <a:rPr lang="en-US" dirty="0" err="1"/>
              <a:t>etc</a:t>
            </a:r>
            <a:r>
              <a:rPr lang="en-US" dirty="0"/>
              <a:t>). </a:t>
            </a:r>
          </a:p>
          <a:p>
            <a:r>
              <a:rPr lang="en-US" dirty="0"/>
              <a:t>This may yield deeper insights and enhance the ability of planners to create and design strategies. </a:t>
            </a:r>
          </a:p>
        </p:txBody>
      </p:sp>
    </p:spTree>
    <p:extLst>
      <p:ext uri="{BB962C8B-B14F-4D97-AF65-F5344CB8AC3E}">
        <p14:creationId xmlns:p14="http://schemas.microsoft.com/office/powerpoint/2010/main" val="29374948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en-US" dirty="0"/>
              <a:t>The main stages of the approach: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286000"/>
            <a:ext cx="7391400"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ítulo 1"/>
          <p:cNvSpPr>
            <a:spLocks noGrp="1"/>
          </p:cNvSpPr>
          <p:nvPr>
            <p:ph type="title"/>
          </p:nvPr>
        </p:nvSpPr>
        <p:spPr>
          <a:xfrm>
            <a:off x="457200" y="274638"/>
            <a:ext cx="7620000" cy="1143000"/>
          </a:xfrm>
        </p:spPr>
        <p:txBody>
          <a:bodyPr/>
          <a:lstStyle/>
          <a:p>
            <a:r>
              <a:rPr lang="en-US" sz="2800" dirty="0"/>
              <a:t>Combining scenario planning and decision analysis</a:t>
            </a:r>
          </a:p>
        </p:txBody>
      </p:sp>
    </p:spTree>
    <p:extLst>
      <p:ext uri="{BB962C8B-B14F-4D97-AF65-F5344CB8AC3E}">
        <p14:creationId xmlns:p14="http://schemas.microsoft.com/office/powerpoint/2010/main" val="28468772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457200" y="274638"/>
            <a:ext cx="7620000" cy="1143000"/>
          </a:xfrm>
        </p:spPr>
        <p:txBody>
          <a:bodyPr/>
          <a:lstStyle/>
          <a:p>
            <a:r>
              <a:rPr lang="en-US" sz="2800" dirty="0"/>
              <a:t>Combining scenario planning and decision analysis</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59" y="2290482"/>
            <a:ext cx="8379257" cy="3128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21229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a:t>Illustrative</a:t>
            </a:r>
            <a:r>
              <a:rPr lang="pt-BR" dirty="0"/>
              <a:t> Case </a:t>
            </a:r>
            <a:r>
              <a:rPr lang="pt-BR" dirty="0" err="1"/>
              <a:t>Study</a:t>
            </a:r>
            <a:endParaRPr lang="pt-BR" dirty="0"/>
          </a:p>
        </p:txBody>
      </p:sp>
      <p:sp>
        <p:nvSpPr>
          <p:cNvPr id="3" name="Espaço Reservado para Conteúdo 2"/>
          <p:cNvSpPr>
            <a:spLocks noGrp="1"/>
          </p:cNvSpPr>
          <p:nvPr>
            <p:ph idx="1"/>
          </p:nvPr>
        </p:nvSpPr>
        <p:spPr>
          <a:xfrm>
            <a:off x="22860" y="1371600"/>
            <a:ext cx="8305800" cy="5334000"/>
          </a:xfrm>
        </p:spPr>
        <p:txBody>
          <a:bodyPr>
            <a:normAutofit/>
          </a:bodyPr>
          <a:lstStyle/>
          <a:p>
            <a:pPr marL="114300" indent="0">
              <a:buNone/>
            </a:pPr>
            <a:r>
              <a:rPr lang="pt-BR" sz="1800" dirty="0" err="1"/>
              <a:t>This</a:t>
            </a:r>
            <a:r>
              <a:rPr lang="pt-BR" sz="1800" dirty="0"/>
              <a:t> case </a:t>
            </a:r>
            <a:r>
              <a:rPr lang="pt-BR" sz="1800" dirty="0" err="1"/>
              <a:t>study</a:t>
            </a:r>
            <a:r>
              <a:rPr lang="pt-BR" sz="1800" dirty="0"/>
              <a:t> </a:t>
            </a:r>
            <a:r>
              <a:rPr lang="pt-BR" sz="1800" dirty="0" err="1"/>
              <a:t>concerns</a:t>
            </a:r>
            <a:r>
              <a:rPr lang="pt-BR" sz="1800" dirty="0"/>
              <a:t> a </a:t>
            </a:r>
            <a:r>
              <a:rPr lang="pt-BR" sz="1800" dirty="0" err="1"/>
              <a:t>newly</a:t>
            </a:r>
            <a:r>
              <a:rPr lang="pt-BR" sz="1800" dirty="0"/>
              <a:t> </a:t>
            </a:r>
            <a:r>
              <a:rPr lang="pt-BR" sz="1800" dirty="0" err="1"/>
              <a:t>privatized</a:t>
            </a:r>
            <a:r>
              <a:rPr lang="pt-BR" sz="1800" dirty="0"/>
              <a:t> </a:t>
            </a:r>
            <a:r>
              <a:rPr lang="pt-BR" sz="1800" dirty="0" err="1"/>
              <a:t>national</a:t>
            </a:r>
            <a:r>
              <a:rPr lang="pt-BR" sz="1800" dirty="0"/>
              <a:t> mail </a:t>
            </a:r>
            <a:r>
              <a:rPr lang="pt-BR" sz="1800" dirty="0" err="1"/>
              <a:t>company</a:t>
            </a:r>
            <a:r>
              <a:rPr lang="pt-BR" sz="1800" dirty="0"/>
              <a:t> </a:t>
            </a:r>
            <a:r>
              <a:rPr lang="pt-BR" sz="1800" dirty="0" err="1"/>
              <a:t>that</a:t>
            </a:r>
            <a:r>
              <a:rPr lang="pt-BR" sz="1800" dirty="0"/>
              <a:t> </a:t>
            </a:r>
            <a:r>
              <a:rPr lang="pt-BR" sz="1800" dirty="0" err="1"/>
              <a:t>needs</a:t>
            </a:r>
            <a:r>
              <a:rPr lang="pt-BR" sz="1800" dirty="0"/>
              <a:t> </a:t>
            </a:r>
            <a:r>
              <a:rPr lang="pt-BR" sz="1800" dirty="0" err="1"/>
              <a:t>to</a:t>
            </a:r>
            <a:r>
              <a:rPr lang="pt-BR" sz="1800" dirty="0"/>
              <a:t> </a:t>
            </a:r>
            <a:r>
              <a:rPr lang="pt-BR" sz="1800" dirty="0" err="1"/>
              <a:t>formulate</a:t>
            </a:r>
            <a:r>
              <a:rPr lang="pt-BR" sz="1800" dirty="0"/>
              <a:t> </a:t>
            </a:r>
            <a:r>
              <a:rPr lang="pt-BR" sz="1800" dirty="0" err="1"/>
              <a:t>strategies</a:t>
            </a:r>
            <a:r>
              <a:rPr lang="pt-BR" sz="1800" dirty="0"/>
              <a:t> </a:t>
            </a:r>
            <a:r>
              <a:rPr lang="pt-BR" sz="1800" dirty="0" err="1"/>
              <a:t>with</a:t>
            </a:r>
            <a:r>
              <a:rPr lang="pt-BR" sz="1800" dirty="0"/>
              <a:t> a 10-year </a:t>
            </a:r>
            <a:r>
              <a:rPr lang="pt-BR" sz="1800" dirty="0" err="1"/>
              <a:t>planning</a:t>
            </a:r>
            <a:r>
              <a:rPr lang="pt-BR" sz="1800" dirty="0"/>
              <a:t> </a:t>
            </a:r>
            <a:r>
              <a:rPr lang="pt-BR" sz="1800" dirty="0" err="1"/>
              <a:t>horizon</a:t>
            </a:r>
            <a:r>
              <a:rPr lang="pt-BR" sz="1800" dirty="0"/>
              <a:t>. </a:t>
            </a:r>
            <a:r>
              <a:rPr lang="pt-BR" sz="1800" dirty="0" err="1"/>
              <a:t>Currently</a:t>
            </a:r>
            <a:r>
              <a:rPr lang="pt-BR" sz="1800" dirty="0"/>
              <a:t>, it </a:t>
            </a:r>
            <a:r>
              <a:rPr lang="pt-BR" sz="1800" dirty="0" err="1"/>
              <a:t>operates</a:t>
            </a:r>
            <a:r>
              <a:rPr lang="pt-BR" sz="1800" dirty="0"/>
              <a:t> as a </a:t>
            </a:r>
            <a:r>
              <a:rPr lang="pt-BR" sz="1800" dirty="0" err="1"/>
              <a:t>monopoly</a:t>
            </a:r>
            <a:r>
              <a:rPr lang="pt-BR" sz="1800" dirty="0"/>
              <a:t>, </a:t>
            </a:r>
            <a:r>
              <a:rPr lang="pt-BR" sz="1800" dirty="0" err="1"/>
              <a:t>but</a:t>
            </a:r>
            <a:r>
              <a:rPr lang="pt-BR" sz="1800" dirty="0"/>
              <a:t> </a:t>
            </a:r>
            <a:r>
              <a:rPr lang="pt-BR" sz="1800" dirty="0" err="1"/>
              <a:t>there</a:t>
            </a:r>
            <a:r>
              <a:rPr lang="pt-BR" sz="1800" dirty="0"/>
              <a:t> </a:t>
            </a:r>
            <a:r>
              <a:rPr lang="pt-BR" sz="1800" dirty="0" err="1"/>
              <a:t>is</a:t>
            </a:r>
            <a:r>
              <a:rPr lang="pt-BR" sz="1800" dirty="0"/>
              <a:t> a </a:t>
            </a:r>
            <a:r>
              <a:rPr lang="pt-BR" sz="1800" dirty="0" err="1"/>
              <a:t>possibility</a:t>
            </a:r>
            <a:r>
              <a:rPr lang="pt-BR" sz="1800" dirty="0"/>
              <a:t> </a:t>
            </a:r>
            <a:r>
              <a:rPr lang="pt-BR" sz="1800" dirty="0" err="1"/>
              <a:t>that</a:t>
            </a:r>
            <a:r>
              <a:rPr lang="pt-BR" sz="1800" dirty="0"/>
              <a:t> in </a:t>
            </a:r>
            <a:r>
              <a:rPr lang="pt-BR" sz="1800" dirty="0" err="1"/>
              <a:t>the</a:t>
            </a:r>
            <a:r>
              <a:rPr lang="pt-BR" sz="1800" dirty="0"/>
              <a:t> future it </a:t>
            </a:r>
            <a:r>
              <a:rPr lang="pt-BR" sz="1800" dirty="0" err="1"/>
              <a:t>will</a:t>
            </a:r>
            <a:r>
              <a:rPr lang="pt-BR" sz="1800" dirty="0"/>
              <a:t> </a:t>
            </a:r>
            <a:r>
              <a:rPr lang="pt-BR" sz="1800" dirty="0" err="1"/>
              <a:t>lose</a:t>
            </a:r>
            <a:r>
              <a:rPr lang="pt-BR" sz="1800" dirty="0"/>
              <a:t> its </a:t>
            </a:r>
            <a:r>
              <a:rPr lang="pt-BR" sz="1800" dirty="0" err="1"/>
              <a:t>monopoly</a:t>
            </a:r>
            <a:r>
              <a:rPr lang="pt-BR" sz="1800" dirty="0"/>
              <a:t> position, </a:t>
            </a:r>
            <a:r>
              <a:rPr lang="pt-BR" sz="1800" dirty="0" err="1"/>
              <a:t>while</a:t>
            </a:r>
            <a:r>
              <a:rPr lang="pt-BR" sz="1800" dirty="0"/>
              <a:t> </a:t>
            </a:r>
            <a:r>
              <a:rPr lang="pt-BR" sz="1800" dirty="0" err="1"/>
              <a:t>technological</a:t>
            </a:r>
            <a:r>
              <a:rPr lang="pt-BR" sz="1800" dirty="0"/>
              <a:t> </a:t>
            </a:r>
            <a:r>
              <a:rPr lang="pt-BR" sz="1800" dirty="0" err="1"/>
              <a:t>aspects</a:t>
            </a:r>
            <a:r>
              <a:rPr lang="pt-BR" sz="1800" dirty="0"/>
              <a:t> pose </a:t>
            </a:r>
            <a:r>
              <a:rPr lang="pt-BR" sz="1800" dirty="0" err="1"/>
              <a:t>long-term</a:t>
            </a:r>
            <a:r>
              <a:rPr lang="pt-BR" sz="1800" dirty="0"/>
              <a:t> </a:t>
            </a:r>
            <a:r>
              <a:rPr lang="pt-BR" sz="1800" dirty="0" err="1"/>
              <a:t>threats</a:t>
            </a:r>
            <a:r>
              <a:rPr lang="pt-BR" sz="1800" dirty="0"/>
              <a:t> </a:t>
            </a:r>
            <a:r>
              <a:rPr lang="pt-BR" sz="1800" dirty="0" err="1"/>
              <a:t>to</a:t>
            </a:r>
            <a:r>
              <a:rPr lang="pt-BR" sz="1800" dirty="0"/>
              <a:t> </a:t>
            </a:r>
            <a:r>
              <a:rPr lang="pt-BR" sz="1800" dirty="0" err="1"/>
              <a:t>the</a:t>
            </a:r>
            <a:r>
              <a:rPr lang="pt-BR" sz="1800" dirty="0"/>
              <a:t> volume </a:t>
            </a:r>
            <a:r>
              <a:rPr lang="pt-BR" sz="1800" dirty="0" err="1"/>
              <a:t>of</a:t>
            </a:r>
            <a:r>
              <a:rPr lang="pt-BR" sz="1800" dirty="0"/>
              <a:t> </a:t>
            </a:r>
            <a:r>
              <a:rPr lang="pt-BR" sz="1800" dirty="0" err="1"/>
              <a:t>letter</a:t>
            </a:r>
            <a:r>
              <a:rPr lang="pt-BR" sz="1800" dirty="0"/>
              <a:t> mail.</a:t>
            </a:r>
          </a:p>
          <a:p>
            <a:pPr marL="114300" indent="0">
              <a:buNone/>
            </a:pPr>
            <a:endParaRPr lang="pt-BR" sz="1500" b="1" i="1" dirty="0"/>
          </a:p>
          <a:p>
            <a:pPr marL="114300" indent="0">
              <a:buNone/>
            </a:pPr>
            <a:r>
              <a:rPr lang="pt-BR" sz="1800" b="1" i="1" dirty="0" err="1"/>
              <a:t>Step</a:t>
            </a:r>
            <a:r>
              <a:rPr lang="pt-BR" sz="1800" b="1" i="1" dirty="0"/>
              <a:t> 1: </a:t>
            </a:r>
            <a:r>
              <a:rPr lang="pt-BR" sz="1800" b="1" i="1" dirty="0" err="1"/>
              <a:t>Formulate</a:t>
            </a:r>
            <a:r>
              <a:rPr lang="pt-BR" sz="1800" b="1" i="1" dirty="0"/>
              <a:t> </a:t>
            </a:r>
            <a:r>
              <a:rPr lang="pt-BR" sz="1800" b="1" i="1" dirty="0" err="1"/>
              <a:t>scenarios</a:t>
            </a:r>
            <a:endParaRPr lang="pt-BR" sz="1800" b="1" i="1" dirty="0"/>
          </a:p>
          <a:p>
            <a:pPr marL="114300" indent="0">
              <a:buNone/>
            </a:pPr>
            <a:r>
              <a:rPr lang="en-US" sz="1800" i="1" dirty="0"/>
              <a:t>Scenario 1: (DOG FIGHT) </a:t>
            </a:r>
            <a:r>
              <a:rPr lang="en-US" sz="1800" dirty="0"/>
              <a:t>The company loses its monopoly. Rival companies take several years to develop their own delivery systems, but within five years there is keen competition on price, delivery times and reliability. Growth in the usage of electronic communications, particularly by direct marketing organizations leads to a large reduction in the total volume of paper mail which needs to be delivered. This reduction is exacerbated by poor economic conditions.</a:t>
            </a:r>
          </a:p>
          <a:p>
            <a:pPr marL="114300" indent="0">
              <a:buNone/>
            </a:pPr>
            <a:r>
              <a:rPr lang="en-US" sz="1800" i="1" dirty="0"/>
              <a:t>Scenario 2: (MAIL MOUNTAIN) </a:t>
            </a:r>
            <a:r>
              <a:rPr lang="en-US" sz="1800" dirty="0"/>
              <a:t>The company retains its monopoly on letter delivery. Despite increases in the use of electronic communications, </a:t>
            </a:r>
            <a:r>
              <a:rPr lang="pt-BR" sz="1800" dirty="0"/>
              <a:t>taxes </a:t>
            </a:r>
            <a:r>
              <a:rPr lang="pt-BR" sz="1800" dirty="0" err="1"/>
              <a:t>levied</a:t>
            </a:r>
            <a:r>
              <a:rPr lang="pt-BR" sz="1800" dirty="0"/>
              <a:t> </a:t>
            </a:r>
            <a:r>
              <a:rPr lang="pt-BR" sz="1800" dirty="0" err="1"/>
              <a:t>on</a:t>
            </a:r>
            <a:r>
              <a:rPr lang="pt-BR" sz="1800" dirty="0"/>
              <a:t> e-mail </a:t>
            </a:r>
            <a:r>
              <a:rPr lang="pt-BR" sz="1800" dirty="0" err="1"/>
              <a:t>messages</a:t>
            </a:r>
            <a:r>
              <a:rPr lang="pt-BR" sz="1800" dirty="0"/>
              <a:t> </a:t>
            </a:r>
            <a:r>
              <a:rPr lang="pt-BR" sz="1800" dirty="0" err="1"/>
              <a:t>mean</a:t>
            </a:r>
            <a:r>
              <a:rPr lang="pt-BR" sz="1800" dirty="0"/>
              <a:t> </a:t>
            </a:r>
            <a:r>
              <a:rPr lang="pt-BR" sz="1800" dirty="0" err="1"/>
              <a:t>that</a:t>
            </a:r>
            <a:r>
              <a:rPr lang="pt-BR" sz="1800" dirty="0"/>
              <a:t> </a:t>
            </a:r>
            <a:r>
              <a:rPr lang="pt-BR" sz="1800" dirty="0" err="1"/>
              <a:t>paper</a:t>
            </a:r>
            <a:r>
              <a:rPr lang="pt-BR" sz="1800" dirty="0"/>
              <a:t> mail </a:t>
            </a:r>
            <a:r>
              <a:rPr lang="pt-BR" sz="1800" dirty="0" err="1"/>
              <a:t>remains</a:t>
            </a:r>
            <a:r>
              <a:rPr lang="pt-BR" sz="1800" dirty="0"/>
              <a:t> popular. </a:t>
            </a:r>
            <a:r>
              <a:rPr lang="en-US" sz="1800" dirty="0"/>
              <a:t>Buoyant economic conditions lead to increases in the volume of mail generated by direct marketing organizations. Increased ‘home working’ also leads to increases in the number of paper documents which need to </a:t>
            </a:r>
            <a:r>
              <a:rPr lang="pt-BR" sz="1800" dirty="0" err="1"/>
              <a:t>be</a:t>
            </a:r>
            <a:r>
              <a:rPr lang="pt-BR" sz="1800" dirty="0"/>
              <a:t> </a:t>
            </a:r>
            <a:r>
              <a:rPr lang="pt-BR" sz="1800" dirty="0" err="1"/>
              <a:t>delivered</a:t>
            </a:r>
            <a:r>
              <a:rPr lang="pt-BR" sz="1800" dirty="0"/>
              <a:t> </a:t>
            </a:r>
            <a:r>
              <a:rPr lang="pt-BR" sz="1800" dirty="0" err="1"/>
              <a:t>by</a:t>
            </a:r>
            <a:r>
              <a:rPr lang="pt-BR" sz="1800" dirty="0"/>
              <a:t> mail.</a:t>
            </a:r>
          </a:p>
        </p:txBody>
      </p:sp>
    </p:spTree>
    <p:extLst>
      <p:ext uri="{BB962C8B-B14F-4D97-AF65-F5344CB8AC3E}">
        <p14:creationId xmlns:p14="http://schemas.microsoft.com/office/powerpoint/2010/main" val="42103194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457200" y="274638"/>
            <a:ext cx="7620000" cy="1143000"/>
          </a:xfrm>
        </p:spPr>
        <p:txBody>
          <a:bodyPr/>
          <a:lstStyle/>
          <a:p>
            <a:r>
              <a:rPr lang="pt-BR" dirty="0" err="1"/>
              <a:t>Illustrative</a:t>
            </a:r>
            <a:r>
              <a:rPr lang="pt-BR" dirty="0"/>
              <a:t> Case </a:t>
            </a:r>
            <a:r>
              <a:rPr lang="pt-BR" dirty="0" err="1"/>
              <a:t>Study</a:t>
            </a:r>
            <a:endParaRPr lang="pt-BR" dirty="0"/>
          </a:p>
        </p:txBody>
      </p:sp>
      <p:sp>
        <p:nvSpPr>
          <p:cNvPr id="5" name="Espaço Reservado para Conteúdo 2"/>
          <p:cNvSpPr>
            <a:spLocks noGrp="1"/>
          </p:cNvSpPr>
          <p:nvPr>
            <p:ph idx="1"/>
          </p:nvPr>
        </p:nvSpPr>
        <p:spPr>
          <a:xfrm>
            <a:off x="22860" y="1371600"/>
            <a:ext cx="8305800" cy="5334000"/>
          </a:xfrm>
        </p:spPr>
        <p:txBody>
          <a:bodyPr>
            <a:normAutofit fontScale="92500" lnSpcReduction="10000"/>
          </a:bodyPr>
          <a:lstStyle/>
          <a:p>
            <a:pPr marL="114300" indent="0">
              <a:buNone/>
            </a:pPr>
            <a:r>
              <a:rPr lang="pt-BR" sz="1800" b="1" i="1" dirty="0" err="1"/>
              <a:t>Step</a:t>
            </a:r>
            <a:r>
              <a:rPr lang="pt-BR" sz="1800" b="1" i="1" dirty="0"/>
              <a:t> 2: </a:t>
            </a:r>
            <a:r>
              <a:rPr lang="pt-BR" sz="1800" b="1" i="1" dirty="0" err="1"/>
              <a:t>Formulate</a:t>
            </a:r>
            <a:r>
              <a:rPr lang="pt-BR" sz="1800" b="1" i="1" dirty="0"/>
              <a:t> </a:t>
            </a:r>
            <a:r>
              <a:rPr lang="pt-BR" sz="1800" b="1" i="1" dirty="0" err="1"/>
              <a:t>objectives</a:t>
            </a:r>
            <a:endParaRPr lang="pt-BR" sz="1800" b="1" i="1" dirty="0"/>
          </a:p>
          <a:p>
            <a:pPr marL="114300" indent="0">
              <a:buNone/>
            </a:pPr>
            <a:r>
              <a:rPr lang="pt-BR" sz="1800" dirty="0"/>
              <a:t>The </a:t>
            </a:r>
            <a:r>
              <a:rPr lang="pt-BR" sz="1800" dirty="0" err="1"/>
              <a:t>five</a:t>
            </a:r>
            <a:r>
              <a:rPr lang="pt-BR" sz="1800" dirty="0"/>
              <a:t> </a:t>
            </a:r>
            <a:r>
              <a:rPr lang="pt-BR" sz="1800" dirty="0" err="1"/>
              <a:t>objectives</a:t>
            </a:r>
            <a:r>
              <a:rPr lang="pt-BR" sz="1800" dirty="0"/>
              <a:t> are </a:t>
            </a:r>
            <a:r>
              <a:rPr lang="pt-BR" sz="1800" dirty="0" err="1"/>
              <a:t>identified</a:t>
            </a:r>
            <a:r>
              <a:rPr lang="pt-BR" sz="1800" dirty="0"/>
              <a:t>:</a:t>
            </a:r>
          </a:p>
          <a:p>
            <a:pPr marL="514350" indent="-400050">
              <a:buAutoNum type="romanLcParenBoth"/>
            </a:pPr>
            <a:r>
              <a:rPr lang="en-US" sz="1800" dirty="0"/>
              <a:t>short-term profit</a:t>
            </a:r>
          </a:p>
          <a:p>
            <a:pPr marL="514350" indent="-400050">
              <a:buAutoNum type="romanLcParenBoth"/>
            </a:pPr>
            <a:r>
              <a:rPr lang="en-US" sz="1800" dirty="0"/>
              <a:t>(ii) long-term profit</a:t>
            </a:r>
          </a:p>
          <a:p>
            <a:pPr marL="514350" indent="-400050">
              <a:buAutoNum type="romanLcParenBoth"/>
            </a:pPr>
            <a:r>
              <a:rPr lang="en-US" sz="1800" dirty="0"/>
              <a:t>market share</a:t>
            </a:r>
          </a:p>
          <a:p>
            <a:pPr marL="514350" indent="-400050">
              <a:buAutoNum type="romanLcParenBoth"/>
            </a:pPr>
            <a:r>
              <a:rPr lang="en-US" sz="1800" dirty="0"/>
              <a:t>Growth</a:t>
            </a:r>
          </a:p>
          <a:p>
            <a:pPr marL="514350" indent="-400050">
              <a:buAutoNum type="romanLcParenBoth"/>
            </a:pPr>
            <a:r>
              <a:rPr lang="en-US" sz="1800" dirty="0"/>
              <a:t>the flexibility of any strategy (</a:t>
            </a:r>
            <a:r>
              <a:rPr lang="en-US" sz="1800" dirty="0" err="1"/>
              <a:t>adptation</a:t>
            </a:r>
            <a:r>
              <a:rPr lang="en-US" sz="1800" dirty="0"/>
              <a:t> to the different conditions)</a:t>
            </a:r>
          </a:p>
          <a:p>
            <a:pPr marL="114300" indent="0">
              <a:buNone/>
            </a:pPr>
            <a:endParaRPr lang="pt-BR" sz="1800" dirty="0"/>
          </a:p>
          <a:p>
            <a:pPr marL="114300" indent="0">
              <a:buNone/>
            </a:pPr>
            <a:r>
              <a:rPr lang="pt-BR" sz="1800" b="1" i="1" dirty="0" err="1"/>
              <a:t>Step</a:t>
            </a:r>
            <a:r>
              <a:rPr lang="pt-BR" sz="1800" b="1" i="1" dirty="0"/>
              <a:t> 3: Design </a:t>
            </a:r>
            <a:r>
              <a:rPr lang="pt-BR" sz="1800" b="1" i="1" dirty="0" err="1"/>
              <a:t>alternative</a:t>
            </a:r>
            <a:r>
              <a:rPr lang="pt-BR" sz="1800" b="1" i="1" dirty="0"/>
              <a:t> </a:t>
            </a:r>
            <a:r>
              <a:rPr lang="pt-BR" sz="1800" b="1" i="1" dirty="0" err="1"/>
              <a:t>strategies</a:t>
            </a:r>
            <a:endParaRPr lang="pt-BR" sz="1800" b="1" i="1" dirty="0"/>
          </a:p>
          <a:p>
            <a:pPr marL="114300" indent="0">
              <a:buNone/>
            </a:pPr>
            <a:r>
              <a:rPr lang="en-US" sz="1800" dirty="0"/>
              <a:t>A - Continue with the current strategy of specializing in letter delivery, continuing to take advantage of increased mechanization where appropriate, by buying the technology from foreign suppliers </a:t>
            </a:r>
            <a:r>
              <a:rPr lang="pt-BR" sz="1800" dirty="0"/>
              <a:t>(STATUS QUO).</a:t>
            </a:r>
          </a:p>
          <a:p>
            <a:pPr marL="114300" indent="0">
              <a:buNone/>
            </a:pPr>
            <a:endParaRPr lang="pt-BR" sz="1800" dirty="0"/>
          </a:p>
          <a:p>
            <a:pPr marL="114300" indent="0">
              <a:buNone/>
            </a:pPr>
            <a:r>
              <a:rPr lang="en-US" sz="1800" dirty="0"/>
              <a:t>B - Continue specializing in letter delivery, but allocate very large amounts of investment to R&amp;D with the objective of becoming a world leader in letter sorting technology (R&amp;D).</a:t>
            </a:r>
          </a:p>
          <a:p>
            <a:pPr marL="114300" indent="0">
              <a:buNone/>
            </a:pPr>
            <a:endParaRPr lang="en-US" sz="1800" dirty="0"/>
          </a:p>
          <a:p>
            <a:pPr marL="114300" indent="0">
              <a:buNone/>
            </a:pPr>
            <a:r>
              <a:rPr lang="en-US" sz="1800" dirty="0"/>
              <a:t>C - As A, but also diversify into electronic communications by becoming an Internet service provider and by seeking to merge with a </a:t>
            </a:r>
            <a:r>
              <a:rPr lang="pt-BR" sz="1800" dirty="0" err="1"/>
              <a:t>telecommunications</a:t>
            </a:r>
            <a:r>
              <a:rPr lang="pt-BR" sz="1800" dirty="0"/>
              <a:t> </a:t>
            </a:r>
            <a:r>
              <a:rPr lang="pt-BR" sz="1800" dirty="0" err="1"/>
              <a:t>company</a:t>
            </a:r>
            <a:r>
              <a:rPr lang="pt-BR" sz="1800" dirty="0"/>
              <a:t> (DIVERSIFY).</a:t>
            </a:r>
            <a:endParaRPr lang="pt-BR" sz="1800" b="1" i="1" dirty="0"/>
          </a:p>
          <a:p>
            <a:pPr marL="114300" indent="0">
              <a:buNone/>
            </a:pPr>
            <a:endParaRPr lang="pt-BR" sz="1800" dirty="0"/>
          </a:p>
        </p:txBody>
      </p:sp>
    </p:spTree>
    <p:extLst>
      <p:ext uri="{BB962C8B-B14F-4D97-AF65-F5344CB8AC3E}">
        <p14:creationId xmlns:p14="http://schemas.microsoft.com/office/powerpoint/2010/main" val="2236080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457200" y="274638"/>
            <a:ext cx="7620000" cy="1143000"/>
          </a:xfrm>
        </p:spPr>
        <p:txBody>
          <a:bodyPr/>
          <a:lstStyle/>
          <a:p>
            <a:r>
              <a:rPr lang="pt-BR" dirty="0" err="1"/>
              <a:t>Illustrative</a:t>
            </a:r>
            <a:r>
              <a:rPr lang="pt-BR" dirty="0"/>
              <a:t> Case </a:t>
            </a:r>
            <a:r>
              <a:rPr lang="pt-BR" dirty="0" err="1"/>
              <a:t>Study</a:t>
            </a:r>
            <a:endParaRPr lang="pt-BR" dirty="0"/>
          </a:p>
        </p:txBody>
      </p:sp>
      <p:sp>
        <p:nvSpPr>
          <p:cNvPr id="5" name="Espaço Reservado para Conteúdo 2"/>
          <p:cNvSpPr>
            <a:spLocks noGrp="1"/>
          </p:cNvSpPr>
          <p:nvPr>
            <p:ph idx="1"/>
          </p:nvPr>
        </p:nvSpPr>
        <p:spPr>
          <a:xfrm>
            <a:off x="22860" y="1371600"/>
            <a:ext cx="8305800" cy="5334000"/>
          </a:xfrm>
        </p:spPr>
        <p:txBody>
          <a:bodyPr>
            <a:normAutofit/>
          </a:bodyPr>
          <a:lstStyle/>
          <a:p>
            <a:pPr marL="114300" indent="0">
              <a:buNone/>
            </a:pPr>
            <a:r>
              <a:rPr lang="pt-BR" sz="1800" b="1" i="1" dirty="0" err="1"/>
              <a:t>Step</a:t>
            </a:r>
            <a:r>
              <a:rPr lang="pt-BR" sz="1800" b="1" i="1" dirty="0"/>
              <a:t> 4: </a:t>
            </a:r>
            <a:r>
              <a:rPr lang="pt-BR" sz="1800" b="1" i="1" dirty="0" err="1"/>
              <a:t>Check</a:t>
            </a:r>
            <a:r>
              <a:rPr lang="pt-BR" sz="1800" b="1" i="1" dirty="0"/>
              <a:t> </a:t>
            </a:r>
            <a:r>
              <a:rPr lang="pt-BR" sz="1800" b="1" i="1" dirty="0" err="1"/>
              <a:t>strategies</a:t>
            </a:r>
            <a:r>
              <a:rPr lang="pt-BR" sz="1800" b="1" i="1" dirty="0"/>
              <a:t> for </a:t>
            </a:r>
            <a:r>
              <a:rPr lang="pt-BR" sz="1800" b="1" i="1" dirty="0" err="1"/>
              <a:t>feasibility</a:t>
            </a:r>
            <a:endParaRPr lang="pt-BR" sz="1800" b="1" i="1" dirty="0"/>
          </a:p>
          <a:p>
            <a:pPr marL="114300" indent="0">
              <a:buNone/>
            </a:pPr>
            <a:r>
              <a:rPr lang="en-US" sz="1600" dirty="0"/>
              <a:t>Strategies need to be screened to check that they are feasible (e.g. capable of being funded or capable of being supported logistically and technologically). In this case it is assumed that all three strategies </a:t>
            </a:r>
            <a:r>
              <a:rPr lang="pt-BR" sz="1600" dirty="0"/>
              <a:t>are </a:t>
            </a:r>
            <a:r>
              <a:rPr lang="pt-BR" sz="1600" dirty="0" err="1"/>
              <a:t>feasible</a:t>
            </a:r>
            <a:r>
              <a:rPr lang="pt-BR" sz="1600" dirty="0"/>
              <a:t>.</a:t>
            </a:r>
          </a:p>
          <a:p>
            <a:pPr marL="114300" indent="0">
              <a:buNone/>
            </a:pPr>
            <a:endParaRPr lang="pt-BR" sz="1200" dirty="0"/>
          </a:p>
          <a:p>
            <a:pPr marL="114300" indent="0">
              <a:buNone/>
            </a:pPr>
            <a:r>
              <a:rPr lang="pt-BR" sz="1800" b="1" i="1" dirty="0" err="1"/>
              <a:t>Step</a:t>
            </a:r>
            <a:r>
              <a:rPr lang="pt-BR" sz="1800" b="1" i="1" dirty="0"/>
              <a:t> 5: For </a:t>
            </a:r>
            <a:r>
              <a:rPr lang="pt-BR" sz="1800" b="1" i="1" dirty="0" err="1"/>
              <a:t>each</a:t>
            </a:r>
            <a:r>
              <a:rPr lang="pt-BR" sz="1800" b="1" i="1" dirty="0"/>
              <a:t> </a:t>
            </a:r>
            <a:r>
              <a:rPr lang="pt-BR" sz="1800" b="1" i="1" dirty="0" err="1"/>
              <a:t>lower-level</a:t>
            </a:r>
            <a:r>
              <a:rPr lang="pt-BR" sz="1800" b="1" i="1" dirty="0"/>
              <a:t> </a:t>
            </a:r>
            <a:r>
              <a:rPr lang="pt-BR" sz="1800" b="1" i="1" dirty="0" err="1"/>
              <a:t>objective</a:t>
            </a:r>
            <a:r>
              <a:rPr lang="pt-BR" sz="1800" b="1" i="1" dirty="0"/>
              <a:t> in </a:t>
            </a:r>
            <a:r>
              <a:rPr lang="pt-BR" sz="1800" b="1" i="1" dirty="0" err="1"/>
              <a:t>the</a:t>
            </a:r>
            <a:r>
              <a:rPr lang="pt-BR" sz="1800" b="1" i="1" dirty="0"/>
              <a:t> </a:t>
            </a:r>
            <a:r>
              <a:rPr lang="pt-BR" sz="1800" b="1" i="1" dirty="0" err="1"/>
              <a:t>objectives</a:t>
            </a:r>
            <a:r>
              <a:rPr lang="pt-BR" sz="1800" b="1" i="1" dirty="0"/>
              <a:t> </a:t>
            </a:r>
            <a:r>
              <a:rPr lang="pt-BR" sz="1800" b="1" i="1" dirty="0" err="1"/>
              <a:t>hierarchy</a:t>
            </a:r>
            <a:endParaRPr lang="pt-BR" sz="1800" b="1" i="1" dirty="0"/>
          </a:p>
          <a:p>
            <a:pPr marL="457200" indent="-342900">
              <a:buAutoNum type="alphaLcParenBoth"/>
            </a:pPr>
            <a:r>
              <a:rPr lang="en-US" sz="1800" i="1" dirty="0"/>
              <a:t>rank all of the strategy-scenario combinations from best (1) to worst (6) in terms of performance against that objective</a:t>
            </a:r>
          </a:p>
          <a:p>
            <a:pPr marL="114300" indent="0">
              <a:buNone/>
            </a:pPr>
            <a:r>
              <a:rPr lang="pt-BR" sz="1800" i="1" dirty="0" err="1"/>
              <a:t>Objective</a:t>
            </a:r>
            <a:r>
              <a:rPr lang="pt-BR" sz="1800" i="1" dirty="0"/>
              <a:t>: Maximize </a:t>
            </a:r>
            <a:r>
              <a:rPr lang="pt-BR" sz="1800" i="1" dirty="0" err="1"/>
              <a:t>long-term</a:t>
            </a:r>
            <a:r>
              <a:rPr lang="pt-BR" sz="1800" i="1" dirty="0"/>
              <a:t> </a:t>
            </a:r>
            <a:r>
              <a:rPr lang="pt-BR" sz="1800" i="1" dirty="0" err="1"/>
              <a:t>profit</a:t>
            </a:r>
            <a:endParaRPr lang="pt-BR" sz="1800" i="1" dirty="0"/>
          </a:p>
          <a:p>
            <a:endParaRPr lang="pt-BR" sz="1800" i="1" dirty="0"/>
          </a:p>
          <a:p>
            <a:endParaRPr lang="pt-BR" sz="1800" i="1" dirty="0"/>
          </a:p>
          <a:p>
            <a:pPr marL="114300" indent="0">
              <a:buNone/>
            </a:pPr>
            <a:r>
              <a:rPr lang="en-US" sz="1800" i="1" dirty="0"/>
              <a:t>Objective: Maximize share of letter market</a:t>
            </a:r>
            <a:endParaRPr lang="pt-BR" sz="1800" i="1" dirty="0"/>
          </a:p>
          <a:p>
            <a:pPr marL="114300" indent="0">
              <a:buNone/>
            </a:pPr>
            <a:endParaRPr lang="pt-BR" sz="1800" i="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07288" y="3505200"/>
            <a:ext cx="4274712"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76713" y="4724400"/>
            <a:ext cx="3976687" cy="10250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tângulo 6"/>
          <p:cNvSpPr/>
          <p:nvPr/>
        </p:nvSpPr>
        <p:spPr>
          <a:xfrm>
            <a:off x="76200" y="5791200"/>
            <a:ext cx="8382000" cy="923330"/>
          </a:xfrm>
          <a:prstGeom prst="rect">
            <a:avLst/>
          </a:prstGeom>
        </p:spPr>
        <p:txBody>
          <a:bodyPr wrap="square">
            <a:spAutoFit/>
          </a:bodyPr>
          <a:lstStyle/>
          <a:p>
            <a:r>
              <a:rPr lang="en-US" dirty="0"/>
              <a:t>(b) </a:t>
            </a:r>
            <a:r>
              <a:rPr lang="en-US" i="1" dirty="0"/>
              <a:t>Allocate a score of 100 to the best strategy-scenario combination and 0 to </a:t>
            </a:r>
            <a:r>
              <a:rPr lang="pt-BR" i="1" dirty="0" err="1"/>
              <a:t>the</a:t>
            </a:r>
            <a:r>
              <a:rPr lang="pt-BR" i="1" dirty="0"/>
              <a:t> </a:t>
            </a:r>
            <a:r>
              <a:rPr lang="pt-BR" i="1" dirty="0" err="1"/>
              <a:t>worst</a:t>
            </a:r>
            <a:r>
              <a:rPr lang="pt-BR" dirty="0"/>
              <a:t>.</a:t>
            </a:r>
          </a:p>
          <a:p>
            <a:r>
              <a:rPr lang="en-US" dirty="0"/>
              <a:t>(c) </a:t>
            </a:r>
            <a:r>
              <a:rPr lang="en-US" i="1" dirty="0"/>
              <a:t>Allocate scores between 0 and 100 to represent the performance of intermediate</a:t>
            </a:r>
          </a:p>
          <a:p>
            <a:r>
              <a:rPr lang="en-US" i="1" dirty="0"/>
              <a:t>strategy-scenario combinations against the objective</a:t>
            </a:r>
            <a:r>
              <a:rPr lang="en-US" dirty="0"/>
              <a:t>.</a:t>
            </a:r>
            <a:endParaRPr lang="pt-BR" dirty="0"/>
          </a:p>
        </p:txBody>
      </p:sp>
      <p:sp>
        <p:nvSpPr>
          <p:cNvPr id="8" name="Retângulo 7"/>
          <p:cNvSpPr/>
          <p:nvPr/>
        </p:nvSpPr>
        <p:spPr>
          <a:xfrm>
            <a:off x="6172200" y="3833336"/>
            <a:ext cx="2209800" cy="738664"/>
          </a:xfrm>
          <a:prstGeom prst="rect">
            <a:avLst/>
          </a:prstGeom>
        </p:spPr>
        <p:txBody>
          <a:bodyPr wrap="square">
            <a:spAutoFit/>
          </a:bodyPr>
          <a:lstStyle/>
          <a:p>
            <a:r>
              <a:rPr lang="pt-BR" sz="1400" dirty="0">
                <a:solidFill>
                  <a:srgbClr val="FF0000"/>
                </a:solidFill>
              </a:rPr>
              <a:t>0                                80</a:t>
            </a:r>
          </a:p>
          <a:p>
            <a:pPr marL="342900" indent="-342900">
              <a:buAutoNum type="arabicPlain" startAt="30"/>
            </a:pPr>
            <a:r>
              <a:rPr lang="pt-BR" sz="1400" dirty="0">
                <a:solidFill>
                  <a:srgbClr val="FF0000"/>
                </a:solidFill>
              </a:rPr>
              <a:t>                         100</a:t>
            </a:r>
          </a:p>
          <a:p>
            <a:r>
              <a:rPr lang="pt-BR" sz="1400" dirty="0">
                <a:solidFill>
                  <a:srgbClr val="FF0000"/>
                </a:solidFill>
              </a:rPr>
              <a:t>50                              60</a:t>
            </a:r>
          </a:p>
        </p:txBody>
      </p:sp>
      <p:sp>
        <p:nvSpPr>
          <p:cNvPr id="11" name="Retângulo 10"/>
          <p:cNvSpPr/>
          <p:nvPr/>
        </p:nvSpPr>
        <p:spPr>
          <a:xfrm>
            <a:off x="6172200" y="5029200"/>
            <a:ext cx="2209800" cy="738664"/>
          </a:xfrm>
          <a:prstGeom prst="rect">
            <a:avLst/>
          </a:prstGeom>
        </p:spPr>
        <p:txBody>
          <a:bodyPr wrap="square">
            <a:spAutoFit/>
          </a:bodyPr>
          <a:lstStyle/>
          <a:p>
            <a:r>
              <a:rPr lang="pt-BR" sz="1400" dirty="0">
                <a:solidFill>
                  <a:srgbClr val="FF0000"/>
                </a:solidFill>
              </a:rPr>
              <a:t>0                                 100</a:t>
            </a:r>
          </a:p>
          <a:p>
            <a:r>
              <a:rPr lang="pt-BR" sz="1400" dirty="0">
                <a:solidFill>
                  <a:srgbClr val="FF0000"/>
                </a:solidFill>
              </a:rPr>
              <a:t>80                               100</a:t>
            </a:r>
          </a:p>
          <a:p>
            <a:r>
              <a:rPr lang="pt-BR" sz="1400" dirty="0">
                <a:solidFill>
                  <a:srgbClr val="FF0000"/>
                </a:solidFill>
              </a:rPr>
              <a:t>0                                 100</a:t>
            </a:r>
          </a:p>
        </p:txBody>
      </p:sp>
    </p:spTree>
    <p:extLst>
      <p:ext uri="{BB962C8B-B14F-4D97-AF65-F5344CB8AC3E}">
        <p14:creationId xmlns:p14="http://schemas.microsoft.com/office/powerpoint/2010/main" val="3589865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457200" y="274638"/>
            <a:ext cx="7620000" cy="1143000"/>
          </a:xfrm>
        </p:spPr>
        <p:txBody>
          <a:bodyPr/>
          <a:lstStyle/>
          <a:p>
            <a:r>
              <a:rPr lang="pt-BR" dirty="0" err="1"/>
              <a:t>Illustrative</a:t>
            </a:r>
            <a:r>
              <a:rPr lang="pt-BR" dirty="0"/>
              <a:t> Case </a:t>
            </a:r>
            <a:r>
              <a:rPr lang="pt-BR" dirty="0" err="1"/>
              <a:t>Study</a:t>
            </a:r>
            <a:endParaRPr lang="pt-BR" dirty="0"/>
          </a:p>
        </p:txBody>
      </p:sp>
      <p:sp>
        <p:nvSpPr>
          <p:cNvPr id="6" name="Espaço Reservado para Conteúdo 2"/>
          <p:cNvSpPr>
            <a:spLocks noGrp="1"/>
          </p:cNvSpPr>
          <p:nvPr>
            <p:ph idx="1"/>
          </p:nvPr>
        </p:nvSpPr>
        <p:spPr>
          <a:xfrm>
            <a:off x="22860" y="1371600"/>
            <a:ext cx="8305800" cy="5334000"/>
          </a:xfrm>
        </p:spPr>
        <p:txBody>
          <a:bodyPr>
            <a:normAutofit/>
          </a:bodyPr>
          <a:lstStyle/>
          <a:p>
            <a:pPr marL="114300" indent="0">
              <a:buNone/>
            </a:pPr>
            <a:r>
              <a:rPr lang="pt-BR" sz="1800" b="1" i="1" dirty="0" err="1"/>
              <a:t>Step</a:t>
            </a:r>
            <a:r>
              <a:rPr lang="pt-BR" sz="1800" b="1" i="1" dirty="0"/>
              <a:t> 6: </a:t>
            </a:r>
            <a:r>
              <a:rPr lang="en-US" sz="1800" b="1" i="1" dirty="0"/>
              <a:t>Remove strategies whose performance on any objective, in any scenario, renders the strategy to be unacceptable</a:t>
            </a:r>
          </a:p>
          <a:p>
            <a:r>
              <a:rPr lang="pt-BR" sz="1800" dirty="0"/>
              <a:t>Note </a:t>
            </a:r>
            <a:r>
              <a:rPr lang="en-US" sz="1800" dirty="0"/>
              <a:t>that removal of a strategy will necessitate a reallocation of scores</a:t>
            </a:r>
          </a:p>
          <a:p>
            <a:pPr marL="114300" indent="0">
              <a:buNone/>
            </a:pPr>
            <a:endParaRPr lang="en-US" sz="1800" b="1" i="1" dirty="0"/>
          </a:p>
          <a:p>
            <a:pPr marL="114300" indent="0">
              <a:buNone/>
            </a:pPr>
            <a:r>
              <a:rPr lang="pt-BR" sz="1800" b="1" i="1" dirty="0" err="1"/>
              <a:t>Step</a:t>
            </a:r>
            <a:r>
              <a:rPr lang="pt-BR" sz="1800" b="1" i="1" dirty="0"/>
              <a:t> 7: (a) Compare 0 </a:t>
            </a:r>
            <a:r>
              <a:rPr lang="pt-BR" sz="1800" b="1" i="1" dirty="0" err="1"/>
              <a:t>to</a:t>
            </a:r>
            <a:r>
              <a:rPr lang="pt-BR" sz="1800" b="1" i="1" dirty="0"/>
              <a:t> 100 swings in </a:t>
            </a:r>
            <a:r>
              <a:rPr lang="pt-BR" sz="1800" b="1" i="1" dirty="0" err="1"/>
              <a:t>strategy-scenario</a:t>
            </a:r>
            <a:r>
              <a:rPr lang="pt-BR" sz="1800" b="1" i="1" dirty="0"/>
              <a:t> </a:t>
            </a:r>
            <a:r>
              <a:rPr lang="pt-BR" sz="1800" b="1" i="1" dirty="0" err="1"/>
              <a:t>combinations</a:t>
            </a:r>
            <a:r>
              <a:rPr lang="pt-BR" sz="1800" b="1" i="1" dirty="0"/>
              <a:t> </a:t>
            </a:r>
            <a:r>
              <a:rPr lang="en-US" sz="1800" b="1" i="1" dirty="0"/>
              <a:t>for the objectives. Rank these swings in order of importance</a:t>
            </a:r>
          </a:p>
          <a:p>
            <a:pPr marL="114300" indent="0">
              <a:buNone/>
            </a:pPr>
            <a:endParaRPr lang="pt-BR" sz="1800" b="1" i="1" dirty="0"/>
          </a:p>
          <a:p>
            <a:pPr marL="114300" indent="0">
              <a:buNone/>
            </a:pPr>
            <a:endParaRPr lang="pt-BR" sz="1800" b="1" i="1" dirty="0"/>
          </a:p>
          <a:p>
            <a:pPr marL="114300" indent="0">
              <a:buNone/>
            </a:pPr>
            <a:endParaRPr lang="pt-BR" sz="1800" b="1" i="1" dirty="0"/>
          </a:p>
          <a:p>
            <a:pPr marL="114300" indent="0">
              <a:buNone/>
            </a:pPr>
            <a:endParaRPr lang="pt-BR" sz="1800" b="1" i="1" dirty="0"/>
          </a:p>
          <a:p>
            <a:pPr marL="457200" indent="-342900">
              <a:buAutoNum type="alphaLcParenBoth"/>
            </a:pPr>
            <a:endParaRPr lang="en-US" sz="1800" i="1" dirty="0"/>
          </a:p>
          <a:p>
            <a:endParaRPr lang="en-US" sz="1800" dirty="0"/>
          </a:p>
          <a:p>
            <a:endParaRPr lang="en-US" sz="1800" dirty="0"/>
          </a:p>
          <a:p>
            <a:pPr marL="114300" indent="0">
              <a:buNone/>
            </a:pPr>
            <a:r>
              <a:rPr lang="en-US" sz="1800" b="1" dirty="0"/>
              <a:t>b) </a:t>
            </a:r>
            <a:r>
              <a:rPr lang="en-US" sz="1800" b="1" i="1" dirty="0"/>
              <a:t>Attach a weight of 100 to the most important swing and compare it with the importance of the other swings on a 0 to 100 scale</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52800"/>
            <a:ext cx="5965153"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tângulo 6"/>
          <p:cNvSpPr/>
          <p:nvPr/>
        </p:nvSpPr>
        <p:spPr>
          <a:xfrm>
            <a:off x="5943600" y="3465493"/>
            <a:ext cx="2514600" cy="2008242"/>
          </a:xfrm>
          <a:prstGeom prst="rect">
            <a:avLst/>
          </a:prstGeom>
        </p:spPr>
        <p:txBody>
          <a:bodyPr wrap="square">
            <a:spAutoFit/>
          </a:bodyPr>
          <a:lstStyle/>
          <a:p>
            <a:r>
              <a:rPr lang="pt-BR" sz="1400" b="1" i="1" dirty="0" err="1">
                <a:solidFill>
                  <a:srgbClr val="FF0000"/>
                </a:solidFill>
              </a:rPr>
              <a:t>Weight</a:t>
            </a:r>
            <a:r>
              <a:rPr lang="pt-BR" sz="1400" b="1" i="1" dirty="0">
                <a:solidFill>
                  <a:srgbClr val="FF0000"/>
                </a:solidFill>
              </a:rPr>
              <a:t>      </a:t>
            </a:r>
            <a:r>
              <a:rPr lang="pt-BR" sz="1400" b="1" i="1" dirty="0" err="1">
                <a:solidFill>
                  <a:srgbClr val="FF0000"/>
                </a:solidFill>
              </a:rPr>
              <a:t>Normalized</a:t>
            </a:r>
            <a:r>
              <a:rPr lang="pt-BR" sz="1400" b="1" i="1" dirty="0">
                <a:solidFill>
                  <a:srgbClr val="FF0000"/>
                </a:solidFill>
              </a:rPr>
              <a:t> </a:t>
            </a:r>
            <a:r>
              <a:rPr lang="pt-BR" sz="1400" b="1" i="1" dirty="0" err="1">
                <a:solidFill>
                  <a:srgbClr val="FF0000"/>
                </a:solidFill>
              </a:rPr>
              <a:t>weights</a:t>
            </a:r>
            <a:endParaRPr lang="pt-BR" sz="1400" b="1" i="1" dirty="0">
              <a:solidFill>
                <a:srgbClr val="FF0000"/>
              </a:solidFill>
            </a:endParaRPr>
          </a:p>
          <a:p>
            <a:endParaRPr lang="pt-BR" sz="1400" i="1" dirty="0">
              <a:solidFill>
                <a:srgbClr val="FF0000"/>
              </a:solidFill>
            </a:endParaRPr>
          </a:p>
          <a:p>
            <a:pPr marL="342900" indent="-342900">
              <a:spcBef>
                <a:spcPts val="300"/>
              </a:spcBef>
              <a:buAutoNum type="arabicPlain" startAt="100"/>
            </a:pPr>
            <a:r>
              <a:rPr lang="en-US" sz="1400" dirty="0">
                <a:solidFill>
                  <a:srgbClr val="FF0000"/>
                </a:solidFill>
              </a:rPr>
              <a:t>                       50</a:t>
            </a:r>
          </a:p>
          <a:p>
            <a:pPr>
              <a:spcBef>
                <a:spcPts val="300"/>
              </a:spcBef>
            </a:pPr>
            <a:r>
              <a:rPr lang="en-US" sz="1400" dirty="0">
                <a:solidFill>
                  <a:srgbClr val="FF0000"/>
                </a:solidFill>
              </a:rPr>
              <a:t> 40                          20</a:t>
            </a:r>
          </a:p>
          <a:p>
            <a:pPr>
              <a:spcBef>
                <a:spcPts val="300"/>
              </a:spcBef>
            </a:pPr>
            <a:r>
              <a:rPr lang="en-US" sz="1400" dirty="0">
                <a:solidFill>
                  <a:srgbClr val="FF0000"/>
                </a:solidFill>
              </a:rPr>
              <a:t> 30                          15</a:t>
            </a:r>
          </a:p>
          <a:p>
            <a:pPr>
              <a:spcBef>
                <a:spcPts val="300"/>
              </a:spcBef>
            </a:pPr>
            <a:r>
              <a:rPr lang="en-US" sz="1400" dirty="0">
                <a:solidFill>
                  <a:srgbClr val="FF0000"/>
                </a:solidFill>
              </a:rPr>
              <a:t> 20                          10</a:t>
            </a:r>
          </a:p>
          <a:p>
            <a:pPr>
              <a:spcBef>
                <a:spcPts val="300"/>
              </a:spcBef>
            </a:pPr>
            <a:r>
              <a:rPr lang="en-US" sz="1400" dirty="0">
                <a:solidFill>
                  <a:srgbClr val="FF0000"/>
                </a:solidFill>
              </a:rPr>
              <a:t> 10                           5</a:t>
            </a:r>
          </a:p>
          <a:p>
            <a:r>
              <a:rPr lang="en-US" sz="1400" b="1" dirty="0">
                <a:solidFill>
                  <a:srgbClr val="FF0000"/>
                </a:solidFill>
              </a:rPr>
              <a:t>200</a:t>
            </a:r>
            <a:r>
              <a:rPr lang="pt-BR" sz="1400" dirty="0">
                <a:solidFill>
                  <a:srgbClr val="FF0000"/>
                </a:solidFill>
              </a:rPr>
              <a:t>                         </a:t>
            </a:r>
            <a:r>
              <a:rPr lang="pt-BR" sz="1400" b="1" dirty="0">
                <a:solidFill>
                  <a:srgbClr val="FF0000"/>
                </a:solidFill>
              </a:rPr>
              <a:t>100</a:t>
            </a:r>
            <a:endParaRPr lang="en-US" sz="1400" b="1" dirty="0">
              <a:solidFill>
                <a:srgbClr val="FF0000"/>
              </a:solidFill>
            </a:endParaRPr>
          </a:p>
        </p:txBody>
      </p:sp>
    </p:spTree>
    <p:extLst>
      <p:ext uri="{BB962C8B-B14F-4D97-AF65-F5344CB8AC3E}">
        <p14:creationId xmlns:p14="http://schemas.microsoft.com/office/powerpoint/2010/main" val="2146186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sz="2800" dirty="0"/>
              <a:t>Scenario construction: the extreme world method </a:t>
            </a:r>
          </a:p>
        </p:txBody>
      </p:sp>
      <p:sp>
        <p:nvSpPr>
          <p:cNvPr id="3" name="Espaço Reservado para Conteúdo 2"/>
          <p:cNvSpPr>
            <a:spLocks noGrp="1"/>
          </p:cNvSpPr>
          <p:nvPr>
            <p:ph idx="1"/>
          </p:nvPr>
        </p:nvSpPr>
        <p:spPr/>
        <p:txBody>
          <a:bodyPr>
            <a:normAutofit fontScale="92500"/>
          </a:bodyPr>
          <a:lstStyle/>
          <a:p>
            <a:pPr marL="0" indent="0">
              <a:buNone/>
            </a:pPr>
            <a:r>
              <a:rPr lang="en-US" sz="2400" dirty="0"/>
              <a:t>Steps: </a:t>
            </a:r>
          </a:p>
          <a:p>
            <a:pPr marL="457200" indent="-457200">
              <a:buAutoNum type="arabicPeriod"/>
            </a:pPr>
            <a:r>
              <a:rPr lang="en-US" sz="2400" dirty="0"/>
              <a:t>Identify the issue of concern and the horizon year which will be captured in the scenarios. </a:t>
            </a:r>
          </a:p>
          <a:p>
            <a:pPr marL="457200" indent="-457200">
              <a:buAutoNum type="arabicPeriod"/>
            </a:pPr>
            <a:r>
              <a:rPr lang="en-US" sz="2400" dirty="0"/>
              <a:t>Identify predetermined trends that have some degree of impact on the issue of concern.</a:t>
            </a:r>
          </a:p>
          <a:p>
            <a:pPr marL="457200" indent="-457200">
              <a:buAutoNum type="arabicPeriod"/>
            </a:pPr>
            <a:r>
              <a:rPr lang="en-US" sz="2400" dirty="0"/>
              <a:t>Identify critical uncertainties; when resolved (one way or other) have some degree of impact on the issue of concern.</a:t>
            </a:r>
          </a:p>
          <a:p>
            <a:pPr marL="457200" indent="-457200">
              <a:buAutoNum type="arabicPeriod"/>
            </a:pPr>
            <a:r>
              <a:rPr lang="en-US" sz="2400" dirty="0"/>
              <a:t>Identify the degree to which trends and resolved uncertainties have a positive or negative impact on the issue of concern.</a:t>
            </a:r>
          </a:p>
          <a:p>
            <a:pPr marL="457200" indent="-457200">
              <a:buAutoNum type="arabicPeriod"/>
            </a:pPr>
            <a:r>
              <a:rPr lang="en-US" sz="2400" dirty="0"/>
              <a:t>Create extreme words by putting all positively resolved uncertainties in one scenario and all negatively resolved uncertainties in the other. </a:t>
            </a:r>
          </a:p>
          <a:p>
            <a:pPr marL="457200" indent="-457200">
              <a:buAutoNum type="arabicPeriod"/>
            </a:pPr>
            <a:endParaRPr lang="en-US" sz="2400" dirty="0"/>
          </a:p>
          <a:p>
            <a:pPr marL="457200" indent="-457200">
              <a:buAutoNum type="arabicPeriod"/>
            </a:pPr>
            <a:endParaRPr lang="en-US" sz="2400" dirty="0"/>
          </a:p>
          <a:p>
            <a:pPr marL="457200" indent="-457200">
              <a:buAutoNum type="arabicPeriod"/>
            </a:pPr>
            <a:endParaRPr lang="en-US" sz="2400" dirty="0"/>
          </a:p>
        </p:txBody>
      </p:sp>
    </p:spTree>
    <p:extLst>
      <p:ext uri="{BB962C8B-B14F-4D97-AF65-F5344CB8AC3E}">
        <p14:creationId xmlns:p14="http://schemas.microsoft.com/office/powerpoint/2010/main" val="38470167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457200" y="274638"/>
            <a:ext cx="7620000" cy="1143000"/>
          </a:xfrm>
        </p:spPr>
        <p:txBody>
          <a:bodyPr/>
          <a:lstStyle/>
          <a:p>
            <a:r>
              <a:rPr lang="pt-BR" dirty="0" err="1"/>
              <a:t>Illustrative</a:t>
            </a:r>
            <a:r>
              <a:rPr lang="pt-BR" dirty="0"/>
              <a:t> Case </a:t>
            </a:r>
            <a:r>
              <a:rPr lang="pt-BR" dirty="0" err="1"/>
              <a:t>Study</a:t>
            </a:r>
            <a:endParaRPr lang="pt-BR" dirty="0"/>
          </a:p>
        </p:txBody>
      </p:sp>
      <p:sp>
        <p:nvSpPr>
          <p:cNvPr id="5" name="Espaço Reservado para Conteúdo 2"/>
          <p:cNvSpPr>
            <a:spLocks noGrp="1"/>
          </p:cNvSpPr>
          <p:nvPr>
            <p:ph idx="1"/>
          </p:nvPr>
        </p:nvSpPr>
        <p:spPr>
          <a:xfrm>
            <a:off x="22860" y="1371600"/>
            <a:ext cx="8305800" cy="5334000"/>
          </a:xfrm>
        </p:spPr>
        <p:txBody>
          <a:bodyPr>
            <a:normAutofit/>
          </a:bodyPr>
          <a:lstStyle/>
          <a:p>
            <a:pPr marL="114300" indent="0">
              <a:buNone/>
            </a:pPr>
            <a:r>
              <a:rPr lang="pt-BR" sz="1800" b="1" i="1" dirty="0" err="1"/>
              <a:t>Step</a:t>
            </a:r>
            <a:r>
              <a:rPr lang="pt-BR" sz="1800" b="1" i="1" dirty="0"/>
              <a:t> 8: </a:t>
            </a:r>
            <a:r>
              <a:rPr lang="en-US" sz="1800" b="1" i="1" dirty="0"/>
              <a:t>Obtain an aggregate score for each strategy-scenario </a:t>
            </a:r>
            <a:r>
              <a:rPr lang="pt-BR" sz="1800" b="1" i="1" dirty="0" err="1"/>
              <a:t>combination</a:t>
            </a:r>
            <a:endParaRPr lang="pt-BR" sz="1800" b="1" i="1" dirty="0"/>
          </a:p>
          <a:p>
            <a:pPr marL="114300" indent="0">
              <a:buNone/>
            </a:pPr>
            <a:r>
              <a:rPr lang="pt-BR" sz="1800" b="1" i="1" dirty="0" err="1"/>
              <a:t>Example</a:t>
            </a:r>
            <a:r>
              <a:rPr lang="pt-BR" sz="1800" b="1" i="1" dirty="0"/>
              <a:t> </a:t>
            </a:r>
            <a:r>
              <a:rPr lang="pt-BR" sz="1800" b="1" i="1" dirty="0" err="1"/>
              <a:t>considering</a:t>
            </a:r>
            <a:r>
              <a:rPr lang="pt-BR" sz="1800" b="1" i="1" dirty="0"/>
              <a:t> </a:t>
            </a:r>
            <a:r>
              <a:rPr lang="pt-BR" sz="1800" b="1" i="1" dirty="0" err="1"/>
              <a:t>the</a:t>
            </a:r>
            <a:r>
              <a:rPr lang="pt-BR" sz="1800" b="1" i="1" dirty="0"/>
              <a:t> </a:t>
            </a:r>
            <a:r>
              <a:rPr lang="pt-BR" sz="1800" b="1" i="1" dirty="0" err="1"/>
              <a:t>strategy</a:t>
            </a:r>
            <a:r>
              <a:rPr lang="pt-BR" sz="1800" b="1" i="1" dirty="0"/>
              <a:t> </a:t>
            </a:r>
            <a:r>
              <a:rPr lang="pt-BR" sz="1800" b="1" i="1" dirty="0">
                <a:solidFill>
                  <a:srgbClr val="FF0000"/>
                </a:solidFill>
              </a:rPr>
              <a:t>STATUS QUO </a:t>
            </a:r>
            <a:r>
              <a:rPr lang="pt-BR" sz="1800" b="1" i="1" dirty="0" err="1">
                <a:solidFill>
                  <a:srgbClr val="FF0000"/>
                </a:solidFill>
              </a:rPr>
              <a:t>and</a:t>
            </a:r>
            <a:r>
              <a:rPr lang="pt-BR" sz="1800" b="1" i="1" dirty="0">
                <a:solidFill>
                  <a:srgbClr val="FF0000"/>
                </a:solidFill>
              </a:rPr>
              <a:t> MAIL MOUNTAIN </a:t>
            </a:r>
            <a:r>
              <a:rPr lang="pt-BR" sz="1800" b="1" i="1" dirty="0" err="1"/>
              <a:t>scenario</a:t>
            </a:r>
            <a:endParaRPr lang="pt-BR" sz="1800" b="1" i="1" dirty="0"/>
          </a:p>
          <a:p>
            <a:pPr marL="114300" indent="0">
              <a:buNone/>
            </a:pPr>
            <a:endParaRPr lang="pt-BR" sz="1800" b="1" i="1" dirty="0"/>
          </a:p>
          <a:p>
            <a:pPr marL="114300" indent="0">
              <a:buNone/>
            </a:pPr>
            <a:endParaRPr lang="pt-BR" sz="1800" b="1" i="1" dirty="0"/>
          </a:p>
          <a:p>
            <a:pPr marL="114300" indent="0">
              <a:buNone/>
            </a:pPr>
            <a:endParaRPr lang="pt-BR" sz="1800" b="1" i="1" dirty="0"/>
          </a:p>
          <a:p>
            <a:pPr marL="114300" indent="0">
              <a:buNone/>
            </a:pPr>
            <a:endParaRPr lang="pt-BR" sz="1800" b="1" i="1" dirty="0"/>
          </a:p>
          <a:p>
            <a:pPr marL="457200" indent="-342900">
              <a:buAutoNum type="alphaLcParenBoth"/>
            </a:pPr>
            <a:endParaRPr lang="en-US" sz="1800" i="1" dirty="0"/>
          </a:p>
          <a:p>
            <a:endParaRPr lang="en-US" sz="1800" dirty="0"/>
          </a:p>
          <a:p>
            <a:endParaRPr lang="en-US" sz="1800" dirty="0"/>
          </a:p>
          <a:p>
            <a:pPr marL="114300" indent="0">
              <a:buNone/>
            </a:pPr>
            <a:r>
              <a:rPr lang="en-US" sz="1800" dirty="0"/>
              <a:t>It means, the aggregate score = 7350/100 = 73.5</a:t>
            </a:r>
          </a:p>
          <a:p>
            <a:pPr marL="114300" indent="0">
              <a:buNone/>
            </a:pPr>
            <a:endParaRPr lang="en-US" sz="1800" b="1" dirty="0"/>
          </a:p>
          <a:p>
            <a:pPr marL="114300" indent="0">
              <a:buNone/>
            </a:pPr>
            <a:endParaRPr lang="en-US" sz="1800" b="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1" y="2362200"/>
            <a:ext cx="4724400" cy="17387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4710583"/>
            <a:ext cx="4972050" cy="12330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tângulo 5"/>
          <p:cNvSpPr/>
          <p:nvPr/>
        </p:nvSpPr>
        <p:spPr>
          <a:xfrm>
            <a:off x="76200" y="6059269"/>
            <a:ext cx="7467600" cy="646331"/>
          </a:xfrm>
          <a:prstGeom prst="rect">
            <a:avLst/>
          </a:prstGeom>
        </p:spPr>
        <p:txBody>
          <a:bodyPr wrap="square">
            <a:spAutoFit/>
          </a:bodyPr>
          <a:lstStyle/>
          <a:p>
            <a:pPr marL="114300" indent="0">
              <a:buNone/>
            </a:pPr>
            <a:r>
              <a:rPr lang="pt-BR" b="1" i="1" dirty="0" err="1"/>
              <a:t>Step</a:t>
            </a:r>
            <a:r>
              <a:rPr lang="pt-BR" b="1" i="1" dirty="0"/>
              <a:t> 9: </a:t>
            </a:r>
            <a:r>
              <a:rPr lang="en-US" b="1" i="1" dirty="0"/>
              <a:t>Use the matrix to compare the strategies’ performance</a:t>
            </a:r>
          </a:p>
          <a:p>
            <a:pPr marL="114300" indent="0">
              <a:buNone/>
            </a:pPr>
            <a:r>
              <a:rPr lang="pt-BR" b="1" i="1" dirty="0" err="1"/>
              <a:t>Step</a:t>
            </a:r>
            <a:r>
              <a:rPr lang="pt-BR" b="1" i="1" dirty="0"/>
              <a:t> 10: </a:t>
            </a:r>
            <a:r>
              <a:rPr lang="pt-BR" b="1" i="1" dirty="0" err="1"/>
              <a:t>Perform</a:t>
            </a:r>
            <a:r>
              <a:rPr lang="pt-BR" b="1" i="1" dirty="0"/>
              <a:t> </a:t>
            </a:r>
            <a:r>
              <a:rPr lang="pt-BR" b="1" i="1" dirty="0" err="1"/>
              <a:t>sensitivity</a:t>
            </a:r>
            <a:r>
              <a:rPr lang="pt-BR" b="1" i="1" dirty="0"/>
              <a:t> </a:t>
            </a:r>
            <a:r>
              <a:rPr lang="pt-BR" b="1" i="1" dirty="0" err="1"/>
              <a:t>analysis</a:t>
            </a:r>
            <a:endParaRPr lang="pt-BR" b="1" i="1" dirty="0"/>
          </a:p>
        </p:txBody>
      </p:sp>
      <p:sp>
        <p:nvSpPr>
          <p:cNvPr id="2" name="Retângulo 1">
            <a:extLst>
              <a:ext uri="{FF2B5EF4-FFF2-40B4-BE49-F238E27FC236}">
                <a16:creationId xmlns:a16="http://schemas.microsoft.com/office/drawing/2014/main" id="{E3AC62F3-D8A7-4D75-9830-E032869864E0}"/>
              </a:ext>
            </a:extLst>
          </p:cNvPr>
          <p:cNvSpPr/>
          <p:nvPr/>
        </p:nvSpPr>
        <p:spPr>
          <a:xfrm>
            <a:off x="2666533" y="2057400"/>
            <a:ext cx="1219667" cy="323165"/>
          </a:xfrm>
          <a:prstGeom prst="rect">
            <a:avLst/>
          </a:prstGeom>
        </p:spPr>
        <p:txBody>
          <a:bodyPr wrap="square">
            <a:spAutoFit/>
          </a:bodyPr>
          <a:lstStyle/>
          <a:p>
            <a:r>
              <a:rPr lang="pt-BR" sz="1500" b="1" i="1" dirty="0" err="1">
                <a:solidFill>
                  <a:srgbClr val="FF0000"/>
                </a:solidFill>
              </a:rPr>
              <a:t>Normalized</a:t>
            </a:r>
            <a:endParaRPr lang="pt-BR" sz="1500" b="1" i="1" dirty="0">
              <a:solidFill>
                <a:srgbClr val="FF0000"/>
              </a:solidFill>
            </a:endParaRPr>
          </a:p>
        </p:txBody>
      </p:sp>
      <p:grpSp>
        <p:nvGrpSpPr>
          <p:cNvPr id="7" name="Agrupar 6">
            <a:extLst>
              <a:ext uri="{FF2B5EF4-FFF2-40B4-BE49-F238E27FC236}">
                <a16:creationId xmlns:a16="http://schemas.microsoft.com/office/drawing/2014/main" id="{F36796B9-929E-42DD-B07B-EA7C94903C19}"/>
              </a:ext>
            </a:extLst>
          </p:cNvPr>
          <p:cNvGrpSpPr/>
          <p:nvPr/>
        </p:nvGrpSpPr>
        <p:grpSpPr>
          <a:xfrm>
            <a:off x="1143001" y="2895600"/>
            <a:ext cx="3124199" cy="381000"/>
            <a:chOff x="1143001" y="2438400"/>
            <a:chExt cx="3124199" cy="381000"/>
          </a:xfrm>
        </p:grpSpPr>
        <p:sp>
          <p:nvSpPr>
            <p:cNvPr id="3" name="Retângulo 2">
              <a:extLst>
                <a:ext uri="{FF2B5EF4-FFF2-40B4-BE49-F238E27FC236}">
                  <a16:creationId xmlns:a16="http://schemas.microsoft.com/office/drawing/2014/main" id="{0CD1831E-0CAA-4246-8E42-4C90249E22FE}"/>
                </a:ext>
              </a:extLst>
            </p:cNvPr>
            <p:cNvSpPr/>
            <p:nvPr/>
          </p:nvSpPr>
          <p:spPr>
            <a:xfrm>
              <a:off x="1143001" y="2438400"/>
              <a:ext cx="1523999" cy="381000"/>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pt-BR"/>
            </a:p>
          </p:txBody>
        </p:sp>
        <p:sp>
          <p:nvSpPr>
            <p:cNvPr id="9" name="Retângulo 8">
              <a:extLst>
                <a:ext uri="{FF2B5EF4-FFF2-40B4-BE49-F238E27FC236}">
                  <a16:creationId xmlns:a16="http://schemas.microsoft.com/office/drawing/2014/main" id="{95ADD163-F72C-46D3-BCE8-4834545FD7DD}"/>
                </a:ext>
              </a:extLst>
            </p:cNvPr>
            <p:cNvSpPr/>
            <p:nvPr/>
          </p:nvSpPr>
          <p:spPr>
            <a:xfrm>
              <a:off x="3787141" y="2438400"/>
              <a:ext cx="480059" cy="381000"/>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pt-BR"/>
            </a:p>
          </p:txBody>
        </p:sp>
      </p:grpSp>
    </p:spTree>
    <p:extLst>
      <p:ext uri="{BB962C8B-B14F-4D97-AF65-F5344CB8AC3E}">
        <p14:creationId xmlns:p14="http://schemas.microsoft.com/office/powerpoint/2010/main" val="1816416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z="3000" dirty="0"/>
              <a:t>Conclusion </a:t>
            </a:r>
          </a:p>
        </p:txBody>
      </p:sp>
      <p:sp>
        <p:nvSpPr>
          <p:cNvPr id="3" name="Espaço Reservado para Conteúdo 2"/>
          <p:cNvSpPr>
            <a:spLocks noGrp="1"/>
          </p:cNvSpPr>
          <p:nvPr>
            <p:ph idx="1"/>
          </p:nvPr>
        </p:nvSpPr>
        <p:spPr/>
        <p:txBody>
          <a:bodyPr>
            <a:normAutofit lnSpcReduction="10000"/>
          </a:bodyPr>
          <a:lstStyle/>
          <a:p>
            <a:r>
              <a:rPr lang="en-US" dirty="0"/>
              <a:t>Scenario thinking can be used as a way to evaluate decision options and avoids the need to think probabilistically. It also allows a variety of viewpoints about the future (especially when dealing with uncertainty) with a range of plausible futures. </a:t>
            </a:r>
          </a:p>
          <a:p>
            <a:r>
              <a:rPr lang="en-US" dirty="0"/>
              <a:t>There’s two methods that can be applied: the extreme-world and the driving forces. </a:t>
            </a:r>
          </a:p>
          <a:p>
            <a:r>
              <a:rPr lang="en-US" dirty="0"/>
              <a:t>Construction of causal ‘storylines’ (more attractive to managers than decision trees and expected values or utilities). </a:t>
            </a:r>
          </a:p>
          <a:p>
            <a:r>
              <a:rPr lang="en-US" dirty="0"/>
              <a:t>The use of methods based on multi-attribute value analysis is likely to reduce the complexities of evaluating strategies against multiple objectives in multiple scenarios. </a:t>
            </a:r>
          </a:p>
          <a:p>
            <a:r>
              <a:rPr lang="en-US" dirty="0"/>
              <a:t>As a result we can have a more insightful approach to strategic decision making.  </a:t>
            </a:r>
          </a:p>
          <a:p>
            <a:endParaRPr lang="en-US" dirty="0"/>
          </a:p>
        </p:txBody>
      </p:sp>
    </p:spTree>
    <p:extLst>
      <p:ext uri="{BB962C8B-B14F-4D97-AF65-F5344CB8AC3E}">
        <p14:creationId xmlns:p14="http://schemas.microsoft.com/office/powerpoint/2010/main" val="4116629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sz="2800" dirty="0"/>
              <a:t>Scenario construction: the extreme-world method </a:t>
            </a:r>
          </a:p>
        </p:txBody>
      </p:sp>
      <p:sp>
        <p:nvSpPr>
          <p:cNvPr id="3" name="Espaço Reservado para Conteúdo 2"/>
          <p:cNvSpPr>
            <a:spLocks noGrp="1"/>
          </p:cNvSpPr>
          <p:nvPr>
            <p:ph idx="1"/>
          </p:nvPr>
        </p:nvSpPr>
        <p:spPr/>
        <p:txBody>
          <a:bodyPr/>
          <a:lstStyle/>
          <a:p>
            <a:pPr marL="0" indent="0">
              <a:buNone/>
            </a:pPr>
            <a:r>
              <a:rPr lang="en-US" sz="2200" dirty="0"/>
              <a:t>Steps: </a:t>
            </a:r>
          </a:p>
          <a:p>
            <a:pPr marL="457200" indent="-457200">
              <a:buAutoNum type="arabicPeriod" startAt="6"/>
            </a:pPr>
            <a:r>
              <a:rPr lang="en-US" sz="2200" dirty="0"/>
              <a:t>Add the predetermined trends to both scenarios.</a:t>
            </a:r>
          </a:p>
          <a:p>
            <a:pPr marL="457200" indent="-457200">
              <a:buAutoNum type="arabicPeriod" startAt="6"/>
            </a:pPr>
            <a:r>
              <a:rPr lang="en-US" sz="2200" dirty="0"/>
              <a:t>Check for internal coherence. Could the trends and resolved uncertainties coexist in a </a:t>
            </a:r>
            <a:r>
              <a:rPr lang="en-US" sz="2200" i="1" dirty="0"/>
              <a:t>plausible</a:t>
            </a:r>
            <a:r>
              <a:rPr lang="en-US" sz="2200" dirty="0"/>
              <a:t> future scenario? </a:t>
            </a:r>
          </a:p>
          <a:p>
            <a:pPr marL="457200" indent="-457200">
              <a:buAutoNum type="arabicPeriod" startAt="6"/>
            </a:pPr>
            <a:r>
              <a:rPr lang="en-US" sz="2200" dirty="0"/>
              <a:t>Add in the actions of individuals and/or organizations who will be impacted by the future described in a scenario. What actions would they take/have taken to satisfy their own interests? </a:t>
            </a:r>
          </a:p>
          <a:p>
            <a:pPr marL="457200" indent="-457200">
              <a:buAutoNum type="arabicPeriod" startAt="6"/>
            </a:pPr>
            <a:endParaRPr lang="en-US" sz="2200" dirty="0"/>
          </a:p>
        </p:txBody>
      </p:sp>
    </p:spTree>
    <p:extLst>
      <p:ext uri="{BB962C8B-B14F-4D97-AF65-F5344CB8AC3E}">
        <p14:creationId xmlns:p14="http://schemas.microsoft.com/office/powerpoint/2010/main" val="4185108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p:txBody>
          <a:bodyPr>
            <a:normAutofit/>
          </a:bodyPr>
          <a:lstStyle/>
          <a:p>
            <a:r>
              <a:rPr lang="en-US" sz="2800" dirty="0"/>
              <a:t>Scenario construction: the extreme-world method </a:t>
            </a:r>
          </a:p>
        </p:txBody>
      </p:sp>
      <p:sp>
        <p:nvSpPr>
          <p:cNvPr id="5" name="Título 1"/>
          <p:cNvSpPr>
            <a:spLocks noGrp="1"/>
          </p:cNvSpPr>
          <p:nvPr>
            <p:ph idx="1"/>
          </p:nvPr>
        </p:nvSpPr>
        <p:spPr/>
        <p:txBody>
          <a:bodyPr>
            <a:normAutofit/>
          </a:bodyPr>
          <a:lstStyle/>
          <a:p>
            <a:pPr marL="0" indent="0">
              <a:buNone/>
            </a:pPr>
            <a:r>
              <a:rPr lang="en-US" sz="2200" dirty="0"/>
              <a:t>Ex: The key issue of concern is the survival and profitability of a European-based semiconductor manufacturing co.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2590800"/>
            <a:ext cx="7755370" cy="2771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CaixaDeTexto 6"/>
          <p:cNvSpPr txBox="1"/>
          <p:nvPr/>
        </p:nvSpPr>
        <p:spPr>
          <a:xfrm>
            <a:off x="609600" y="6096000"/>
            <a:ext cx="7735330" cy="646331"/>
          </a:xfrm>
          <a:prstGeom prst="rect">
            <a:avLst/>
          </a:prstGeom>
          <a:noFill/>
        </p:spPr>
        <p:txBody>
          <a:bodyPr wrap="square" rtlCol="0">
            <a:spAutoFit/>
          </a:bodyPr>
          <a:lstStyle/>
          <a:p>
            <a:r>
              <a:rPr lang="en-US" dirty="0"/>
              <a:t>Decision Analysis for Management Judgment Goodwin e Wright (4 </a:t>
            </a:r>
            <a:r>
              <a:rPr lang="en-US" dirty="0" err="1"/>
              <a:t>ed</a:t>
            </a:r>
            <a:r>
              <a:rPr lang="en-US" dirty="0"/>
              <a:t>), page 381. </a:t>
            </a:r>
          </a:p>
          <a:p>
            <a:endParaRPr lang="en-US" dirty="0"/>
          </a:p>
        </p:txBody>
      </p:sp>
    </p:spTree>
    <p:extLst>
      <p:ext uri="{BB962C8B-B14F-4D97-AF65-F5344CB8AC3E}">
        <p14:creationId xmlns:p14="http://schemas.microsoft.com/office/powerpoint/2010/main" val="1643257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457200" y="76200"/>
            <a:ext cx="8229600" cy="1143000"/>
          </a:xfrm>
        </p:spPr>
        <p:txBody>
          <a:bodyPr>
            <a:normAutofit/>
          </a:bodyPr>
          <a:lstStyle/>
          <a:p>
            <a:r>
              <a:rPr lang="en-US" sz="2800" dirty="0"/>
              <a:t>Scenario construction: the extreme-world method </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072019"/>
            <a:ext cx="6858000" cy="49477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CaixaDeTexto 5"/>
          <p:cNvSpPr txBox="1"/>
          <p:nvPr/>
        </p:nvSpPr>
        <p:spPr>
          <a:xfrm>
            <a:off x="609600" y="6194968"/>
            <a:ext cx="7735330" cy="646331"/>
          </a:xfrm>
          <a:prstGeom prst="rect">
            <a:avLst/>
          </a:prstGeom>
          <a:noFill/>
        </p:spPr>
        <p:txBody>
          <a:bodyPr wrap="square" rtlCol="0">
            <a:spAutoFit/>
          </a:bodyPr>
          <a:lstStyle/>
          <a:p>
            <a:r>
              <a:rPr lang="en-US" dirty="0"/>
              <a:t>Decision Analysis for Management Judgment Goodwin e Wright (4 </a:t>
            </a:r>
            <a:r>
              <a:rPr lang="en-US" dirty="0" err="1"/>
              <a:t>ed</a:t>
            </a:r>
            <a:r>
              <a:rPr lang="en-US" dirty="0"/>
              <a:t>), page 381. </a:t>
            </a:r>
          </a:p>
          <a:p>
            <a:endParaRPr lang="en-US" dirty="0"/>
          </a:p>
        </p:txBody>
      </p:sp>
    </p:spTree>
    <p:extLst>
      <p:ext uri="{BB962C8B-B14F-4D97-AF65-F5344CB8AC3E}">
        <p14:creationId xmlns:p14="http://schemas.microsoft.com/office/powerpoint/2010/main" val="952011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04800"/>
            <a:ext cx="8077200" cy="617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CaixaDeTexto 4"/>
          <p:cNvSpPr txBox="1"/>
          <p:nvPr/>
        </p:nvSpPr>
        <p:spPr>
          <a:xfrm>
            <a:off x="609600" y="6471584"/>
            <a:ext cx="7735330" cy="646331"/>
          </a:xfrm>
          <a:prstGeom prst="rect">
            <a:avLst/>
          </a:prstGeom>
          <a:noFill/>
        </p:spPr>
        <p:txBody>
          <a:bodyPr wrap="square" rtlCol="0">
            <a:spAutoFit/>
          </a:bodyPr>
          <a:lstStyle/>
          <a:p>
            <a:r>
              <a:rPr lang="en-US" dirty="0"/>
              <a:t>Decision Analysis for Management Judgment Goodwin e Wright (4 </a:t>
            </a:r>
            <a:r>
              <a:rPr lang="en-US" dirty="0" err="1"/>
              <a:t>ed</a:t>
            </a:r>
            <a:r>
              <a:rPr lang="en-US" dirty="0"/>
              <a:t>), page 382. </a:t>
            </a:r>
          </a:p>
          <a:p>
            <a:endParaRPr lang="en-US" dirty="0"/>
          </a:p>
        </p:txBody>
      </p:sp>
    </p:spTree>
    <p:extLst>
      <p:ext uri="{BB962C8B-B14F-4D97-AF65-F5344CB8AC3E}">
        <p14:creationId xmlns:p14="http://schemas.microsoft.com/office/powerpoint/2010/main" val="3502821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59" y="1524000"/>
            <a:ext cx="8341195" cy="381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ítulo 1"/>
          <p:cNvSpPr>
            <a:spLocks noGrp="1"/>
          </p:cNvSpPr>
          <p:nvPr>
            <p:ph type="title"/>
          </p:nvPr>
        </p:nvSpPr>
        <p:spPr>
          <a:xfrm>
            <a:off x="457200" y="76200"/>
            <a:ext cx="8229600" cy="1143000"/>
          </a:xfrm>
        </p:spPr>
        <p:txBody>
          <a:bodyPr>
            <a:normAutofit/>
          </a:bodyPr>
          <a:lstStyle/>
          <a:p>
            <a:r>
              <a:rPr lang="en-US" sz="2800" dirty="0"/>
              <a:t>Scenario construction: the extreme-world method </a:t>
            </a:r>
          </a:p>
        </p:txBody>
      </p:sp>
      <p:sp>
        <p:nvSpPr>
          <p:cNvPr id="6" name="CaixaDeTexto 5"/>
          <p:cNvSpPr txBox="1"/>
          <p:nvPr/>
        </p:nvSpPr>
        <p:spPr>
          <a:xfrm>
            <a:off x="602293" y="6097724"/>
            <a:ext cx="7735330" cy="646331"/>
          </a:xfrm>
          <a:prstGeom prst="rect">
            <a:avLst/>
          </a:prstGeom>
          <a:noFill/>
        </p:spPr>
        <p:txBody>
          <a:bodyPr wrap="square" rtlCol="0">
            <a:spAutoFit/>
          </a:bodyPr>
          <a:lstStyle/>
          <a:p>
            <a:r>
              <a:rPr lang="en-US" dirty="0"/>
              <a:t>Decision Analysis for Management Judgment Goodwin e Wright (4 </a:t>
            </a:r>
            <a:r>
              <a:rPr lang="en-US" dirty="0" err="1"/>
              <a:t>ed</a:t>
            </a:r>
            <a:r>
              <a:rPr lang="en-US" dirty="0"/>
              <a:t>), page 382. </a:t>
            </a:r>
          </a:p>
          <a:p>
            <a:endParaRPr lang="en-US" dirty="0"/>
          </a:p>
        </p:txBody>
      </p:sp>
    </p:spTree>
    <p:extLst>
      <p:ext uri="{BB962C8B-B14F-4D97-AF65-F5344CB8AC3E}">
        <p14:creationId xmlns:p14="http://schemas.microsoft.com/office/powerpoint/2010/main" val="42075411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ência">
  <a:themeElements>
    <a:clrScheme name="Adjacê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ê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2293</TotalTime>
  <Words>4145</Words>
  <Application>Microsoft Office PowerPoint</Application>
  <PresentationFormat>Apresentação na tela (4:3)</PresentationFormat>
  <Paragraphs>248</Paragraphs>
  <Slides>41</Slides>
  <Notes>17</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41</vt:i4>
      </vt:variant>
    </vt:vector>
  </HeadingPairs>
  <TitlesOfParts>
    <vt:vector size="45" baseType="lpstr">
      <vt:lpstr>Arial</vt:lpstr>
      <vt:lpstr>Calibri</vt:lpstr>
      <vt:lpstr>Cambria</vt:lpstr>
      <vt:lpstr>Adjacência</vt:lpstr>
      <vt:lpstr>Chapter 15: Scenario planning: an alternative way of dealing with uncertainty </vt:lpstr>
      <vt:lpstr>Introduction </vt:lpstr>
      <vt:lpstr>Introduction</vt:lpstr>
      <vt:lpstr>Scenario construction: the extreme world method </vt:lpstr>
      <vt:lpstr>Scenario construction: the extreme-world method </vt:lpstr>
      <vt:lpstr>Scenario construction: the extreme-world method </vt:lpstr>
      <vt:lpstr>Scenario construction: the extreme-world method </vt:lpstr>
      <vt:lpstr>Apresentação do PowerPoint</vt:lpstr>
      <vt:lpstr>Scenario construction: the extreme-world method </vt:lpstr>
      <vt:lpstr>Using scenarios in decision making </vt:lpstr>
      <vt:lpstr>Apresentação do PowerPoint</vt:lpstr>
      <vt:lpstr>Using scenarios in decision making </vt:lpstr>
      <vt:lpstr>Apresentação do PowerPoint</vt:lpstr>
      <vt:lpstr>Apresentação do PowerPoint</vt:lpstr>
      <vt:lpstr>Using scenarios in decision making </vt:lpstr>
      <vt:lpstr>Using scenarios in decision making </vt:lpstr>
      <vt:lpstr>Scenario construction: the driving forces method</vt:lpstr>
      <vt:lpstr>Apresentação do PowerPoint</vt:lpstr>
      <vt:lpstr>Scenario construction: the driving forces method</vt:lpstr>
      <vt:lpstr>Key steps in the driving forces method </vt:lpstr>
      <vt:lpstr>Key steps in the driving forces method </vt:lpstr>
      <vt:lpstr>Key steps in the driving forces method </vt:lpstr>
      <vt:lpstr>Key steps in the driving forces method </vt:lpstr>
      <vt:lpstr>Outputs in the driving forces method </vt:lpstr>
      <vt:lpstr>Outputs in the driving forces method </vt:lpstr>
      <vt:lpstr>Typical outcomes of the scenario planning process </vt:lpstr>
      <vt:lpstr>Case study of a scenario intervention in the public sector </vt:lpstr>
      <vt:lpstr>Case study of a scenario intervention in the public sector </vt:lpstr>
      <vt:lpstr>Case study of a scenario intervention in the public sector </vt:lpstr>
      <vt:lpstr>Case study of a scenario intervention in the public sector </vt:lpstr>
      <vt:lpstr>Case study of a scenario intervention in the public sector </vt:lpstr>
      <vt:lpstr>Case study of a scenario intervention in the public sector </vt:lpstr>
      <vt:lpstr>Combining scenario planning and decision analysis</vt:lpstr>
      <vt:lpstr>Combining scenario planning and decision analysis</vt:lpstr>
      <vt:lpstr>Combining scenario planning and decision analysis</vt:lpstr>
      <vt:lpstr>Illustrative Case Study</vt:lpstr>
      <vt:lpstr>Illustrative Case Study</vt:lpstr>
      <vt:lpstr>Illustrative Case Study</vt:lpstr>
      <vt:lpstr>Illustrative Case Study</vt:lpstr>
      <vt:lpstr>Illustrative Case Study</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15: Scenario planning: an alternative way of dealing with uncertainty </dc:title>
  <dc:creator>Paula</dc:creator>
  <cp:lastModifiedBy>JOSE VIEIRA</cp:lastModifiedBy>
  <cp:revision>129</cp:revision>
  <cp:lastPrinted>2021-05-28T09:16:27Z</cp:lastPrinted>
  <dcterms:created xsi:type="dcterms:W3CDTF">2016-06-07T23:06:10Z</dcterms:created>
  <dcterms:modified xsi:type="dcterms:W3CDTF">2021-05-28T12:54:44Z</dcterms:modified>
</cp:coreProperties>
</file>