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9" r:id="rId4"/>
    <p:sldId id="279" r:id="rId5"/>
    <p:sldId id="260" r:id="rId6"/>
    <p:sldId id="276" r:id="rId7"/>
    <p:sldId id="257" r:id="rId8"/>
    <p:sldId id="277" r:id="rId9"/>
    <p:sldId id="281" r:id="rId10"/>
    <p:sldId id="282" r:id="rId11"/>
    <p:sldId id="261" r:id="rId12"/>
    <p:sldId id="280" r:id="rId13"/>
    <p:sldId id="269" r:id="rId14"/>
    <p:sldId id="270" r:id="rId15"/>
    <p:sldId id="271" r:id="rId16"/>
    <p:sldId id="273" r:id="rId17"/>
    <p:sldId id="272" r:id="rId18"/>
    <p:sldId id="274" r:id="rId19"/>
    <p:sldId id="275" r:id="rId2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7DA9555-5AF9-684B-92E8-D82D4E1CBC62}" v="25" dt="2023-08-25T11:03:26.5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729"/>
  </p:normalViewPr>
  <p:slideViewPr>
    <p:cSldViewPr snapToGrid="0" snapToObjects="1">
      <p:cViewPr varScale="1">
        <p:scale>
          <a:sx n="90" d="100"/>
          <a:sy n="90" d="100"/>
        </p:scale>
        <p:origin x="232" y="6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44BCE2-704E-4480-AA03-AE4B14A4FB44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CAD2AEC4-DF26-4E99-B393-E40BFA8699BC}">
      <dgm:prSet/>
      <dgm:spPr/>
      <dgm:t>
        <a:bodyPr/>
        <a:lstStyle/>
        <a:p>
          <a:r>
            <a:rPr lang="pt-BR"/>
            <a:t>Atenção para a linguagem corporal (sua e do outro lado). Sente-se ereto para mostrar confiança. Cruze os braços para mostrar irritação. Incline-se para o outro para mostrar conexão</a:t>
          </a:r>
          <a:endParaRPr lang="en-US"/>
        </a:p>
      </dgm:t>
    </dgm:pt>
    <dgm:pt modelId="{D003E088-3C20-4C28-85AC-C1150394B71C}" type="parTrans" cxnId="{E4509ED9-C694-404E-8E10-2A850E9DC4F6}">
      <dgm:prSet/>
      <dgm:spPr/>
      <dgm:t>
        <a:bodyPr/>
        <a:lstStyle/>
        <a:p>
          <a:endParaRPr lang="en-US"/>
        </a:p>
      </dgm:t>
    </dgm:pt>
    <dgm:pt modelId="{B5FB7E85-C27F-4AEE-9DE1-63899B7B4ACE}" type="sibTrans" cxnId="{E4509ED9-C694-404E-8E10-2A850E9DC4F6}">
      <dgm:prSet/>
      <dgm:spPr/>
      <dgm:t>
        <a:bodyPr/>
        <a:lstStyle/>
        <a:p>
          <a:endParaRPr lang="en-US"/>
        </a:p>
      </dgm:t>
    </dgm:pt>
    <dgm:pt modelId="{40E83BEB-4DCC-4C7F-946A-222D676930F8}">
      <dgm:prSet/>
      <dgm:spPr/>
      <dgm:t>
        <a:bodyPr/>
        <a:lstStyle/>
        <a:p>
          <a:r>
            <a:rPr lang="pt-BR"/>
            <a:t>Preste atenção em suas emoções (que são a base do comportamento) e tente controla-las.</a:t>
          </a:r>
          <a:endParaRPr lang="en-US"/>
        </a:p>
      </dgm:t>
    </dgm:pt>
    <dgm:pt modelId="{9E46F152-0DA6-4211-8CDF-D56E5C259C60}" type="parTrans" cxnId="{D0D9DFD7-25F8-4CCE-B7D3-78E3493DEF16}">
      <dgm:prSet/>
      <dgm:spPr/>
      <dgm:t>
        <a:bodyPr/>
        <a:lstStyle/>
        <a:p>
          <a:endParaRPr lang="en-US"/>
        </a:p>
      </dgm:t>
    </dgm:pt>
    <dgm:pt modelId="{53336088-A95A-428D-88BA-FB73D80C6CFD}" type="sibTrans" cxnId="{D0D9DFD7-25F8-4CCE-B7D3-78E3493DEF16}">
      <dgm:prSet/>
      <dgm:spPr/>
      <dgm:t>
        <a:bodyPr/>
        <a:lstStyle/>
        <a:p>
          <a:endParaRPr lang="en-US"/>
        </a:p>
      </dgm:t>
    </dgm:pt>
    <dgm:pt modelId="{4C886D9A-E9E9-4E8E-A93A-77165BF3D4A0}">
      <dgm:prSet/>
      <dgm:spPr/>
      <dgm:t>
        <a:bodyPr/>
        <a:lstStyle/>
        <a:p>
          <a:r>
            <a:rPr lang="pt-BR"/>
            <a:t>Não aceite o ¨sequestro emocional¨, quando nos limitamos a reagir, e deixamos assim que o outro determine nosso comportamento (exemplo: chega gritando, e também gritamos).</a:t>
          </a:r>
          <a:endParaRPr lang="en-US"/>
        </a:p>
      </dgm:t>
    </dgm:pt>
    <dgm:pt modelId="{4D3FD61F-2EDC-45FB-9F33-57F5F8B08E19}" type="parTrans" cxnId="{8C5E7795-3C65-4072-A064-BBDAB08ADD7A}">
      <dgm:prSet/>
      <dgm:spPr/>
      <dgm:t>
        <a:bodyPr/>
        <a:lstStyle/>
        <a:p>
          <a:endParaRPr lang="en-US"/>
        </a:p>
      </dgm:t>
    </dgm:pt>
    <dgm:pt modelId="{ED56D9B8-67BD-4ABA-973E-5D764CE7B18A}" type="sibTrans" cxnId="{8C5E7795-3C65-4072-A064-BBDAB08ADD7A}">
      <dgm:prSet/>
      <dgm:spPr/>
      <dgm:t>
        <a:bodyPr/>
        <a:lstStyle/>
        <a:p>
          <a:endParaRPr lang="en-US"/>
        </a:p>
      </dgm:t>
    </dgm:pt>
    <dgm:pt modelId="{30517AA3-29E5-614A-9DD1-71F0C755103E}" type="pres">
      <dgm:prSet presAssocID="{DF44BCE2-704E-4480-AA03-AE4B14A4FB44}" presName="linear" presStyleCnt="0">
        <dgm:presLayoutVars>
          <dgm:animLvl val="lvl"/>
          <dgm:resizeHandles val="exact"/>
        </dgm:presLayoutVars>
      </dgm:prSet>
      <dgm:spPr/>
    </dgm:pt>
    <dgm:pt modelId="{B3DC6D8B-206C-5D4D-9AC4-64300E0E3D4D}" type="pres">
      <dgm:prSet presAssocID="{CAD2AEC4-DF26-4E99-B393-E40BFA8699BC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56AB9830-42E3-CB44-8F59-214D6D19F571}" type="pres">
      <dgm:prSet presAssocID="{B5FB7E85-C27F-4AEE-9DE1-63899B7B4ACE}" presName="spacer" presStyleCnt="0"/>
      <dgm:spPr/>
    </dgm:pt>
    <dgm:pt modelId="{3E3A9C73-EA60-B548-BB0C-F0EDF2C73206}" type="pres">
      <dgm:prSet presAssocID="{40E83BEB-4DCC-4C7F-946A-222D676930F8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51275074-7A18-9C4A-8A70-B8B296ED1208}" type="pres">
      <dgm:prSet presAssocID="{53336088-A95A-428D-88BA-FB73D80C6CFD}" presName="spacer" presStyleCnt="0"/>
      <dgm:spPr/>
    </dgm:pt>
    <dgm:pt modelId="{FDA94366-1699-6D4C-9AA0-B58916E53254}" type="pres">
      <dgm:prSet presAssocID="{4C886D9A-E9E9-4E8E-A93A-77165BF3D4A0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7F3F4C67-C964-6C49-A968-DC0B064EAB31}" type="presOf" srcId="{CAD2AEC4-DF26-4E99-B393-E40BFA8699BC}" destId="{B3DC6D8B-206C-5D4D-9AC4-64300E0E3D4D}" srcOrd="0" destOrd="0" presId="urn:microsoft.com/office/officeart/2005/8/layout/vList2"/>
    <dgm:cxn modelId="{7A51378A-A9B4-9543-B886-B2718386BED9}" type="presOf" srcId="{DF44BCE2-704E-4480-AA03-AE4B14A4FB44}" destId="{30517AA3-29E5-614A-9DD1-71F0C755103E}" srcOrd="0" destOrd="0" presId="urn:microsoft.com/office/officeart/2005/8/layout/vList2"/>
    <dgm:cxn modelId="{8C5E7795-3C65-4072-A064-BBDAB08ADD7A}" srcId="{DF44BCE2-704E-4480-AA03-AE4B14A4FB44}" destId="{4C886D9A-E9E9-4E8E-A93A-77165BF3D4A0}" srcOrd="2" destOrd="0" parTransId="{4D3FD61F-2EDC-45FB-9F33-57F5F8B08E19}" sibTransId="{ED56D9B8-67BD-4ABA-973E-5D764CE7B18A}"/>
    <dgm:cxn modelId="{0407FDA3-8E31-9340-BF86-6A63F6EBEDFA}" type="presOf" srcId="{4C886D9A-E9E9-4E8E-A93A-77165BF3D4A0}" destId="{FDA94366-1699-6D4C-9AA0-B58916E53254}" srcOrd="0" destOrd="0" presId="urn:microsoft.com/office/officeart/2005/8/layout/vList2"/>
    <dgm:cxn modelId="{D0D9DFD7-25F8-4CCE-B7D3-78E3493DEF16}" srcId="{DF44BCE2-704E-4480-AA03-AE4B14A4FB44}" destId="{40E83BEB-4DCC-4C7F-946A-222D676930F8}" srcOrd="1" destOrd="0" parTransId="{9E46F152-0DA6-4211-8CDF-D56E5C259C60}" sibTransId="{53336088-A95A-428D-88BA-FB73D80C6CFD}"/>
    <dgm:cxn modelId="{A7782BD8-7F75-EB48-A048-0FB4695CD254}" type="presOf" srcId="{40E83BEB-4DCC-4C7F-946A-222D676930F8}" destId="{3E3A9C73-EA60-B548-BB0C-F0EDF2C73206}" srcOrd="0" destOrd="0" presId="urn:microsoft.com/office/officeart/2005/8/layout/vList2"/>
    <dgm:cxn modelId="{E4509ED9-C694-404E-8E10-2A850E9DC4F6}" srcId="{DF44BCE2-704E-4480-AA03-AE4B14A4FB44}" destId="{CAD2AEC4-DF26-4E99-B393-E40BFA8699BC}" srcOrd="0" destOrd="0" parTransId="{D003E088-3C20-4C28-85AC-C1150394B71C}" sibTransId="{B5FB7E85-C27F-4AEE-9DE1-63899B7B4ACE}"/>
    <dgm:cxn modelId="{873B8741-6058-DF43-B4E4-06970F6FD115}" type="presParOf" srcId="{30517AA3-29E5-614A-9DD1-71F0C755103E}" destId="{B3DC6D8B-206C-5D4D-9AC4-64300E0E3D4D}" srcOrd="0" destOrd="0" presId="urn:microsoft.com/office/officeart/2005/8/layout/vList2"/>
    <dgm:cxn modelId="{403CFF2E-3167-2E47-8120-6C7031408FB5}" type="presParOf" srcId="{30517AA3-29E5-614A-9DD1-71F0C755103E}" destId="{56AB9830-42E3-CB44-8F59-214D6D19F571}" srcOrd="1" destOrd="0" presId="urn:microsoft.com/office/officeart/2005/8/layout/vList2"/>
    <dgm:cxn modelId="{6F8EDEBA-6C1E-5B43-914D-6E0ACA561C9A}" type="presParOf" srcId="{30517AA3-29E5-614A-9DD1-71F0C755103E}" destId="{3E3A9C73-EA60-B548-BB0C-F0EDF2C73206}" srcOrd="2" destOrd="0" presId="urn:microsoft.com/office/officeart/2005/8/layout/vList2"/>
    <dgm:cxn modelId="{540F053B-4026-EC46-AB05-F8A29192C773}" type="presParOf" srcId="{30517AA3-29E5-614A-9DD1-71F0C755103E}" destId="{51275074-7A18-9C4A-8A70-B8B296ED1208}" srcOrd="3" destOrd="0" presId="urn:microsoft.com/office/officeart/2005/8/layout/vList2"/>
    <dgm:cxn modelId="{A57DD765-C8E7-1546-AEF4-3A6B930A9F0B}" type="presParOf" srcId="{30517AA3-29E5-614A-9DD1-71F0C755103E}" destId="{FDA94366-1699-6D4C-9AA0-B58916E53254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49CEDC9-3B59-41DA-901A-4EBEE65DACFD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E110ECFB-5319-42E3-8242-DA56BC12C5AA}">
      <dgm:prSet/>
      <dgm:spPr/>
      <dgm:t>
        <a:bodyPr/>
        <a:lstStyle/>
        <a:p>
          <a:r>
            <a:rPr lang="pt-BR"/>
            <a:t>Breve pausa para dar solenidade, suspense e ênfase ao que se vai dizer depois</a:t>
          </a:r>
          <a:endParaRPr lang="en-US"/>
        </a:p>
      </dgm:t>
    </dgm:pt>
    <dgm:pt modelId="{5D7DC54E-C529-4076-99D8-E4D3630FDDB9}" type="parTrans" cxnId="{9368DA29-C52A-4D3E-ACDD-7B28C66FF540}">
      <dgm:prSet/>
      <dgm:spPr/>
      <dgm:t>
        <a:bodyPr/>
        <a:lstStyle/>
        <a:p>
          <a:endParaRPr lang="en-US"/>
        </a:p>
      </dgm:t>
    </dgm:pt>
    <dgm:pt modelId="{403E3955-E65C-46A9-986F-8EC1A49AC2D0}" type="sibTrans" cxnId="{9368DA29-C52A-4D3E-ACDD-7B28C66FF540}">
      <dgm:prSet/>
      <dgm:spPr/>
      <dgm:t>
        <a:bodyPr/>
        <a:lstStyle/>
        <a:p>
          <a:endParaRPr lang="en-US"/>
        </a:p>
      </dgm:t>
    </dgm:pt>
    <dgm:pt modelId="{FAA7E6E8-FB5B-493C-8250-328635435E24}">
      <dgm:prSet/>
      <dgm:spPr/>
      <dgm:t>
        <a:bodyPr/>
        <a:lstStyle/>
        <a:p>
          <a:r>
            <a:rPr lang="pt-BR"/>
            <a:t>¨O silêncio às vezes é a melhor resposta¨ (Dalai Lama)</a:t>
          </a:r>
          <a:endParaRPr lang="en-US"/>
        </a:p>
      </dgm:t>
    </dgm:pt>
    <dgm:pt modelId="{2C61986A-4EA3-4191-9F9F-9399EEE7A532}" type="parTrans" cxnId="{5552F593-BD1F-4437-A6BA-1F526D078877}">
      <dgm:prSet/>
      <dgm:spPr/>
      <dgm:t>
        <a:bodyPr/>
        <a:lstStyle/>
        <a:p>
          <a:endParaRPr lang="en-US"/>
        </a:p>
      </dgm:t>
    </dgm:pt>
    <dgm:pt modelId="{D3895112-5A54-4820-B374-8F9C1A0CD994}" type="sibTrans" cxnId="{5552F593-BD1F-4437-A6BA-1F526D078877}">
      <dgm:prSet/>
      <dgm:spPr/>
      <dgm:t>
        <a:bodyPr/>
        <a:lstStyle/>
        <a:p>
          <a:endParaRPr lang="en-US"/>
        </a:p>
      </dgm:t>
    </dgm:pt>
    <dgm:pt modelId="{CBB4ACF8-3F75-5F4D-B227-EA255F32DF6E}" type="pres">
      <dgm:prSet presAssocID="{449CEDC9-3B59-41DA-901A-4EBEE65DACFD}" presName="linear" presStyleCnt="0">
        <dgm:presLayoutVars>
          <dgm:animLvl val="lvl"/>
          <dgm:resizeHandles val="exact"/>
        </dgm:presLayoutVars>
      </dgm:prSet>
      <dgm:spPr/>
    </dgm:pt>
    <dgm:pt modelId="{B640410B-6759-5741-B994-60E352AFD322}" type="pres">
      <dgm:prSet presAssocID="{E110ECFB-5319-42E3-8242-DA56BC12C5AA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948933BC-FF0C-A045-ACC8-D8B5D0F99C4E}" type="pres">
      <dgm:prSet presAssocID="{403E3955-E65C-46A9-986F-8EC1A49AC2D0}" presName="spacer" presStyleCnt="0"/>
      <dgm:spPr/>
    </dgm:pt>
    <dgm:pt modelId="{52158972-4980-F948-84FA-04980EDD4F87}" type="pres">
      <dgm:prSet presAssocID="{FAA7E6E8-FB5B-493C-8250-328635435E24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9368DA29-C52A-4D3E-ACDD-7B28C66FF540}" srcId="{449CEDC9-3B59-41DA-901A-4EBEE65DACFD}" destId="{E110ECFB-5319-42E3-8242-DA56BC12C5AA}" srcOrd="0" destOrd="0" parTransId="{5D7DC54E-C529-4076-99D8-E4D3630FDDB9}" sibTransId="{403E3955-E65C-46A9-986F-8EC1A49AC2D0}"/>
    <dgm:cxn modelId="{FA57026E-E2BF-654D-BD74-901BE70F9036}" type="presOf" srcId="{449CEDC9-3B59-41DA-901A-4EBEE65DACFD}" destId="{CBB4ACF8-3F75-5F4D-B227-EA255F32DF6E}" srcOrd="0" destOrd="0" presId="urn:microsoft.com/office/officeart/2005/8/layout/vList2"/>
    <dgm:cxn modelId="{923D636F-9F5C-0143-A118-93A3B1203EE3}" type="presOf" srcId="{FAA7E6E8-FB5B-493C-8250-328635435E24}" destId="{52158972-4980-F948-84FA-04980EDD4F87}" srcOrd="0" destOrd="0" presId="urn:microsoft.com/office/officeart/2005/8/layout/vList2"/>
    <dgm:cxn modelId="{5552F593-BD1F-4437-A6BA-1F526D078877}" srcId="{449CEDC9-3B59-41DA-901A-4EBEE65DACFD}" destId="{FAA7E6E8-FB5B-493C-8250-328635435E24}" srcOrd="1" destOrd="0" parTransId="{2C61986A-4EA3-4191-9F9F-9399EEE7A532}" sibTransId="{D3895112-5A54-4820-B374-8F9C1A0CD994}"/>
    <dgm:cxn modelId="{DA3479A5-4D37-574D-8E02-D94BDD990C98}" type="presOf" srcId="{E110ECFB-5319-42E3-8242-DA56BC12C5AA}" destId="{B640410B-6759-5741-B994-60E352AFD322}" srcOrd="0" destOrd="0" presId="urn:microsoft.com/office/officeart/2005/8/layout/vList2"/>
    <dgm:cxn modelId="{30944F88-45D4-F549-95E5-F16903F6077B}" type="presParOf" srcId="{CBB4ACF8-3F75-5F4D-B227-EA255F32DF6E}" destId="{B640410B-6759-5741-B994-60E352AFD322}" srcOrd="0" destOrd="0" presId="urn:microsoft.com/office/officeart/2005/8/layout/vList2"/>
    <dgm:cxn modelId="{212FA3E5-13BC-3C4B-9082-15644B4DE34B}" type="presParOf" srcId="{CBB4ACF8-3F75-5F4D-B227-EA255F32DF6E}" destId="{948933BC-FF0C-A045-ACC8-D8B5D0F99C4E}" srcOrd="1" destOrd="0" presId="urn:microsoft.com/office/officeart/2005/8/layout/vList2"/>
    <dgm:cxn modelId="{1410D670-FEC5-884E-855D-1973296282BE}" type="presParOf" srcId="{CBB4ACF8-3F75-5F4D-B227-EA255F32DF6E}" destId="{52158972-4980-F948-84FA-04980EDD4F87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DC6D8B-206C-5D4D-9AC4-64300E0E3D4D}">
      <dsp:nvSpPr>
        <dsp:cNvPr id="0" name=""/>
        <dsp:cNvSpPr/>
      </dsp:nvSpPr>
      <dsp:spPr>
        <a:xfrm>
          <a:off x="0" y="64468"/>
          <a:ext cx="7559504" cy="19983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/>
            <a:t>Atenção para a linguagem corporal (sua e do outro lado). Sente-se ereto para mostrar confiança. Cruze os braços para mostrar irritação. Incline-se para o outro para mostrar conexão</a:t>
          </a:r>
          <a:endParaRPr lang="en-US" sz="2800" kern="1200"/>
        </a:p>
      </dsp:txBody>
      <dsp:txXfrm>
        <a:off x="97552" y="162020"/>
        <a:ext cx="7364400" cy="1803256"/>
      </dsp:txXfrm>
    </dsp:sp>
    <dsp:sp modelId="{3E3A9C73-EA60-B548-BB0C-F0EDF2C73206}">
      <dsp:nvSpPr>
        <dsp:cNvPr id="0" name=""/>
        <dsp:cNvSpPr/>
      </dsp:nvSpPr>
      <dsp:spPr>
        <a:xfrm>
          <a:off x="0" y="2143468"/>
          <a:ext cx="7559504" cy="1998360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/>
            <a:t>Preste atenção em suas emoções (que são a base do comportamento) e tente controla-las.</a:t>
          </a:r>
          <a:endParaRPr lang="en-US" sz="2800" kern="1200"/>
        </a:p>
      </dsp:txBody>
      <dsp:txXfrm>
        <a:off x="97552" y="2241020"/>
        <a:ext cx="7364400" cy="1803256"/>
      </dsp:txXfrm>
    </dsp:sp>
    <dsp:sp modelId="{FDA94366-1699-6D4C-9AA0-B58916E53254}">
      <dsp:nvSpPr>
        <dsp:cNvPr id="0" name=""/>
        <dsp:cNvSpPr/>
      </dsp:nvSpPr>
      <dsp:spPr>
        <a:xfrm>
          <a:off x="0" y="4222468"/>
          <a:ext cx="7559504" cy="199836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/>
            <a:t>Não aceite o ¨sequestro emocional¨, quando nos limitamos a reagir, e deixamos assim que o outro determine nosso comportamento (exemplo: chega gritando, e também gritamos).</a:t>
          </a:r>
          <a:endParaRPr lang="en-US" sz="2800" kern="1200"/>
        </a:p>
      </dsp:txBody>
      <dsp:txXfrm>
        <a:off x="97552" y="4320020"/>
        <a:ext cx="7364400" cy="18032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40410B-6759-5741-B994-60E352AFD322}">
      <dsp:nvSpPr>
        <dsp:cNvPr id="0" name=""/>
        <dsp:cNvSpPr/>
      </dsp:nvSpPr>
      <dsp:spPr>
        <a:xfrm>
          <a:off x="0" y="320768"/>
          <a:ext cx="10515600" cy="17901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500" kern="1200"/>
            <a:t>Breve pausa para dar solenidade, suspense e ênfase ao que se vai dizer depois</a:t>
          </a:r>
          <a:endParaRPr lang="en-US" sz="4500" kern="1200"/>
        </a:p>
      </dsp:txBody>
      <dsp:txXfrm>
        <a:off x="87385" y="408153"/>
        <a:ext cx="10340830" cy="1615330"/>
      </dsp:txXfrm>
    </dsp:sp>
    <dsp:sp modelId="{52158972-4980-F948-84FA-04980EDD4F87}">
      <dsp:nvSpPr>
        <dsp:cNvPr id="0" name=""/>
        <dsp:cNvSpPr/>
      </dsp:nvSpPr>
      <dsp:spPr>
        <a:xfrm>
          <a:off x="0" y="2240469"/>
          <a:ext cx="10515600" cy="17901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500" kern="1200"/>
            <a:t>¨O silêncio às vezes é a melhor resposta¨ (Dalai Lama)</a:t>
          </a:r>
          <a:endParaRPr lang="en-US" sz="4500" kern="1200"/>
        </a:p>
      </dsp:txBody>
      <dsp:txXfrm>
        <a:off x="87385" y="2327854"/>
        <a:ext cx="10340830" cy="16153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86D387-0608-294F-9D32-3FDF3751D2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8665CCD-8980-4D45-A0F4-90A4DCC533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787C66A-4938-304B-9DAA-8A39B6AA7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A9088-4FDC-6A4F-87AB-67DD8DF30EFD}" type="datetimeFigureOut">
              <a:rPr lang="pt-BR" smtClean="0"/>
              <a:t>25/08/2023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5014833-4A42-CA47-B5B9-2A1C72F61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D79D9B4-2F29-F24D-8B28-66293AD5A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04FD2-ED5D-AF4C-B441-E212A52335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4050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AD20D2-5AC7-EF45-9E0A-E85F278C9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53FAEAF-7E17-CF42-827F-96B23F1F9D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5619045-6742-F846-A1CF-E6C8C46D7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A9088-4FDC-6A4F-87AB-67DD8DF30EFD}" type="datetimeFigureOut">
              <a:rPr lang="pt-BR" smtClean="0"/>
              <a:t>25/08/2023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354945E-5402-C74E-A1B8-0D387238E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D4701C7-9D32-2549-B503-DD8C061B0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04FD2-ED5D-AF4C-B441-E212A52335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6887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2F29578-B1B4-DE4D-9B0E-65C1C5219E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0D76A31-E381-504A-8788-3E3B2FEF7A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E6FAF9C-2EC3-1442-B66D-DFD007279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A9088-4FDC-6A4F-87AB-67DD8DF30EFD}" type="datetimeFigureOut">
              <a:rPr lang="pt-BR" smtClean="0"/>
              <a:t>25/08/2023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8CE0081-D854-A245-80AE-80350F825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E4F7A5D-404E-3D45-B579-1FBDCC546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04FD2-ED5D-AF4C-B441-E212A52335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0319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766305-2BC2-EC49-A261-E7BBE81D8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2C7AFD9-6181-A941-ADD9-8F55C4DA3B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26ABC2A-9A98-A649-8213-5A0FC9814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A9088-4FDC-6A4F-87AB-67DD8DF30EFD}" type="datetimeFigureOut">
              <a:rPr lang="pt-BR" smtClean="0"/>
              <a:t>25/08/2023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0C862E6-FA7C-B743-8C1E-FAB5DBF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C06C7EE-04D3-4246-9539-C28497B9E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04FD2-ED5D-AF4C-B441-E212A52335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8485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36CD56-3519-7F4A-9DF6-2E84CB0A2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7949673-308F-5B4F-8FF4-767D8E68D0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805A874-B263-2048-94E3-161831191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A9088-4FDC-6A4F-87AB-67DD8DF30EFD}" type="datetimeFigureOut">
              <a:rPr lang="pt-BR" smtClean="0"/>
              <a:t>25/08/2023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38C0A4D-F938-8C47-BC9B-B1751558F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1B73A00-1528-3E49-BFF6-CE760457C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04FD2-ED5D-AF4C-B441-E212A52335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9525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181414-70EF-BC49-85BF-D27AC04FC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79D3ADA-FB19-F941-9ABA-59F03E724A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9E5AF9B-7E1D-BF4E-BD1D-CA4C8248A3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A80C4D8-26B3-214A-BCBA-ADFE3E74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A9088-4FDC-6A4F-87AB-67DD8DF30EFD}" type="datetimeFigureOut">
              <a:rPr lang="pt-BR" smtClean="0"/>
              <a:t>25/08/2023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AE3F7E2-D0B9-4A42-9889-76BF5E74F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85037E6-75C0-D54B-BC5A-B84DBC302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04FD2-ED5D-AF4C-B441-E212A52335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188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DD41A7-0A85-9441-865A-AAC6A03B8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6B083CF-660D-2F4E-8FD8-44A26AAD7D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005B5EA-B5FF-F846-8F8F-705369917F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88FCC4B-7048-004E-8A69-6FA3181378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44CE747-E2C0-BE44-9396-E0AD9DF2BE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239A4B93-6117-C947-9667-ABCD37522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A9088-4FDC-6A4F-87AB-67DD8DF30EFD}" type="datetimeFigureOut">
              <a:rPr lang="pt-BR" smtClean="0"/>
              <a:t>25/08/2023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F3DDDFA9-6F48-104A-940A-1D82663DC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C80502EE-2D08-F74D-A49A-37F7AC2D2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04FD2-ED5D-AF4C-B441-E212A52335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8178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DA8DE4-8092-3647-98AD-1EE9D057A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61D50A2-4D3C-964F-9D7A-0190B36EE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A9088-4FDC-6A4F-87AB-67DD8DF30EFD}" type="datetimeFigureOut">
              <a:rPr lang="pt-BR" smtClean="0"/>
              <a:t>25/08/2023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1977143-7252-1148-9559-2F2682861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329F33D4-8A31-9047-998C-20E71F6C6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04FD2-ED5D-AF4C-B441-E212A52335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1995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C994A639-19AA-0845-AE29-4DAE77C70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A9088-4FDC-6A4F-87AB-67DD8DF30EFD}" type="datetimeFigureOut">
              <a:rPr lang="pt-BR" smtClean="0"/>
              <a:t>25/08/2023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0D0F3ABC-58AF-2B4D-94E3-A4D55452B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3487FF5-76AF-1A44-B694-9F474CDAE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04FD2-ED5D-AF4C-B441-E212A52335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8691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5338AB-2BDF-CB43-8869-553CDE108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7C95A90-07E6-184B-93F1-20D9E8D9F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66BDBDC-F55C-B940-9A75-9CA7E458CE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97C6B22-609D-7542-8DBE-9B19E8925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A9088-4FDC-6A4F-87AB-67DD8DF30EFD}" type="datetimeFigureOut">
              <a:rPr lang="pt-BR" smtClean="0"/>
              <a:t>25/08/2023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5B3E93C-0214-194B-9938-4077512A1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BECC7FD-150F-594B-A1AD-188ADD30E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04FD2-ED5D-AF4C-B441-E212A52335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0098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F62539-E59C-464A-90D8-C2E3AA6D0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BC78B743-35DF-D24B-B4C9-918AA0D968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A6C1C59-A5D1-C546-A06F-9D92E51228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E166A11-55FC-9F49-9051-2E8C67E0B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A9088-4FDC-6A4F-87AB-67DD8DF30EFD}" type="datetimeFigureOut">
              <a:rPr lang="pt-BR" smtClean="0"/>
              <a:t>25/08/2023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EFE6700-F0ED-DF42-BC7E-D5683F61E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72C967B-ACE2-E54E-A3F0-EBD50C8FD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04FD2-ED5D-AF4C-B441-E212A52335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1134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88DE6DFF-B4F4-354B-8706-8A5C37A15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727EF6E-9DD3-FB4D-A7F7-935DEB8D7F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86355C2-869F-234F-888A-6986DE8B93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6A9088-4FDC-6A4F-87AB-67DD8DF30EFD}" type="datetimeFigureOut">
              <a:rPr lang="pt-BR" smtClean="0"/>
              <a:t>25/08/2023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8784A3F-DF76-DC47-ACE3-BB602030BA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37A1669-DAAE-014A-A943-B337260A86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E04FD2-ED5D-AF4C-B441-E212A52335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8835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Rectangle 7">
            <a:extLst>
              <a:ext uri="{FF2B5EF4-FFF2-40B4-BE49-F238E27FC236}">
                <a16:creationId xmlns:a16="http://schemas.microsoft.com/office/drawing/2014/main" id="{934F1179-B481-4F9E-BCA3-AFB972070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ight Triangle 9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Rectangle 11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66442DA-C4C6-6A49-97C6-384B80FD47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5241" y="1008993"/>
            <a:ext cx="9231410" cy="3542045"/>
          </a:xfrm>
        </p:spPr>
        <p:txBody>
          <a:bodyPr anchor="b">
            <a:normAutofit/>
          </a:bodyPr>
          <a:lstStyle/>
          <a:p>
            <a:pPr algn="l"/>
            <a:r>
              <a:rPr lang="pt-BR" sz="2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postura do negociador. Como se comunicar durante a negociação? O papel do </a:t>
            </a:r>
            <a:r>
              <a:rPr lang="pt-BR" sz="29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small</a:t>
            </a:r>
            <a:r>
              <a:rPr lang="pt-BR" sz="29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9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talk</a:t>
            </a:r>
            <a:r>
              <a:rPr lang="pt-BR" sz="29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pt-BR" sz="2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Uso do silêncio e da comunicação não verbal.  Linguagem corporal. Como melhorar a comunicação? Superando impasses: o modelo da escada de influência.</a:t>
            </a:r>
            <a:br>
              <a:rPr lang="pt-BR" sz="2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t-BR" sz="290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0031A42-A686-CA4B-935D-4DBB6174E9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5241" y="4582814"/>
            <a:ext cx="7132335" cy="1312657"/>
          </a:xfrm>
        </p:spPr>
        <p:txBody>
          <a:bodyPr anchor="t">
            <a:normAutofit/>
          </a:bodyPr>
          <a:lstStyle/>
          <a:p>
            <a:pPr algn="l"/>
            <a:endParaRPr lang="pt-BR"/>
          </a:p>
          <a:p>
            <a:pPr algn="l"/>
            <a:r>
              <a:rPr lang="pt-BR"/>
              <a:t>Professor Doutor Ruy Pereira Camilo Junior</a:t>
            </a:r>
          </a:p>
        </p:txBody>
      </p:sp>
    </p:spTree>
    <p:extLst>
      <p:ext uri="{BB962C8B-B14F-4D97-AF65-F5344CB8AC3E}">
        <p14:creationId xmlns:p14="http://schemas.microsoft.com/office/powerpoint/2010/main" val="18356191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D10704B-42DF-FA4F-8F91-BBCFE98D7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 êxito da negociação: a ¨Paz do Condor¨ assinada em Brasília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CDE26FE4-DD6E-A442-8402-3E67BD36B1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53822" y="1232717"/>
            <a:ext cx="6553545" cy="440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3995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Balões de texto vazios">
            <a:extLst>
              <a:ext uri="{FF2B5EF4-FFF2-40B4-BE49-F238E27FC236}">
                <a16:creationId xmlns:a16="http://schemas.microsoft.com/office/drawing/2014/main" id="{A9C5D053-4069-82CA-5F17-8893BBD634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516" b="10215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40C3B78-A3ED-C942-9A03-104FBEA7A3F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>
                <a:solidFill>
                  <a:srgbClr val="FFFFFF"/>
                </a:solidFill>
              </a:rPr>
              <a:t>Uso do Silêncio e da Comunicação Não - Verbal</a:t>
            </a:r>
          </a:p>
        </p:txBody>
      </p:sp>
    </p:spTree>
    <p:extLst>
      <p:ext uri="{BB962C8B-B14F-4D97-AF65-F5344CB8AC3E}">
        <p14:creationId xmlns:p14="http://schemas.microsoft.com/office/powerpoint/2010/main" val="36935710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65D91A-8908-988F-A9B1-C1F14AE413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7751" b="798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77FFBAF-5241-234C-8B81-B58AFCB35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pt-BR">
                <a:solidFill>
                  <a:srgbClr val="FFFFFF"/>
                </a:solidFill>
              </a:rPr>
              <a:t>Dois usos do silêncio</a:t>
            </a:r>
          </a:p>
        </p:txBody>
      </p:sp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id="{03628BDB-2AA4-5D75-F4DA-67CCD6139FA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802208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202326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659255AB-7A1D-2C4B-A2F7-5B5738AE6A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56" r="11903"/>
          <a:stretch/>
        </p:blipFill>
        <p:spPr>
          <a:xfrm>
            <a:off x="884698" y="877413"/>
            <a:ext cx="6406903" cy="5043096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3D8ABA7-1EC0-B243-973C-41E797A06014}"/>
              </a:ext>
            </a:extLst>
          </p:cNvPr>
          <p:cNvSpPr txBox="1"/>
          <p:nvPr/>
        </p:nvSpPr>
        <p:spPr>
          <a:xfrm>
            <a:off x="7910284" y="2533476"/>
            <a:ext cx="3405415" cy="34478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PARA QUE SERVE O SMALL TALK, OU PAPO FURADO?</a:t>
            </a:r>
          </a:p>
        </p:txBody>
      </p:sp>
    </p:spTree>
    <p:extLst>
      <p:ext uri="{BB962C8B-B14F-4D97-AF65-F5344CB8AC3E}">
        <p14:creationId xmlns:p14="http://schemas.microsoft.com/office/powerpoint/2010/main" val="2213660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90C4A8-59A5-0046-8DC5-B5B4DFC71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Tentando entender  a origem  de discórdia: o modelo da escada de influência (Chris </a:t>
            </a:r>
            <a:r>
              <a:rPr lang="pt-BR" dirty="0" err="1"/>
              <a:t>Argyris</a:t>
            </a:r>
            <a:r>
              <a:rPr lang="pt-BR" dirty="0"/>
              <a:t>)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D8527318-6893-9B47-AF86-F6214B2A5D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50038" y="1825625"/>
            <a:ext cx="589192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6000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ABFF70E-0B81-454C-9677-570194339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0" y="762001"/>
            <a:ext cx="5334197" cy="1708242"/>
          </a:xfrm>
        </p:spPr>
        <p:txBody>
          <a:bodyPr anchor="ctr">
            <a:normAutofit/>
          </a:bodyPr>
          <a:lstStyle/>
          <a:p>
            <a:r>
              <a:rPr lang="pt-BR" sz="4000"/>
              <a:t>Onde está o problema?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1389F49-E000-C241-83AC-385375A7A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0" y="2470244"/>
            <a:ext cx="5334197" cy="376983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sz="2000" b="1"/>
              <a:t>DADOS</a:t>
            </a:r>
          </a:p>
          <a:p>
            <a:r>
              <a:rPr lang="pt-BR" sz="2000"/>
              <a:t>Podem estar errados</a:t>
            </a:r>
          </a:p>
          <a:p>
            <a:endParaRPr lang="pt-BR" sz="2000"/>
          </a:p>
          <a:p>
            <a:r>
              <a:rPr lang="pt-BR" sz="2000"/>
              <a:t>Pode não ter percebido algo (visão de túnel)</a:t>
            </a:r>
          </a:p>
          <a:p>
            <a:pPr marL="0" indent="0">
              <a:buNone/>
            </a:pPr>
            <a:endParaRPr lang="pt-BR" sz="2000" b="1"/>
          </a:p>
        </p:txBody>
      </p:sp>
      <p:pic>
        <p:nvPicPr>
          <p:cNvPr id="5" name="Picture 4" descr="Velocidade de Túnel de Luz">
            <a:extLst>
              <a:ext uri="{FF2B5EF4-FFF2-40B4-BE49-F238E27FC236}">
                <a16:creationId xmlns:a16="http://schemas.microsoft.com/office/drawing/2014/main" id="{207E0394-6ACA-53C6-DC09-4B5E952E85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59" r="25405" b="-1"/>
          <a:stretch/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72415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B65C0385-5E30-4D2E-AF9F-4639659D3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mostra sendo inserida com pipeta em uma placa de Petri">
            <a:extLst>
              <a:ext uri="{FF2B5EF4-FFF2-40B4-BE49-F238E27FC236}">
                <a16:creationId xmlns:a16="http://schemas.microsoft.com/office/drawing/2014/main" id="{A275E593-E58D-5214-99FB-FD1A4BE322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78" r="2" b="2"/>
          <a:stretch/>
        </p:blipFill>
        <p:spPr>
          <a:xfrm>
            <a:off x="20" y="1666568"/>
            <a:ext cx="6106195" cy="5191432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335820B-3A29-42C5-AA8D-10ECA43CD9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1729117"/>
          </a:xfrm>
          <a:prstGeom prst="rect">
            <a:avLst/>
          </a:prstGeom>
          <a:ln>
            <a:noFill/>
          </a:ln>
          <a:effectLst>
            <a:outerShdw blurRad="368300" dist="101600" dir="546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A302641-487F-9B48-B179-D30CEECA3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352766"/>
            <a:ext cx="10591999" cy="1023584"/>
          </a:xfrm>
        </p:spPr>
        <p:txBody>
          <a:bodyPr>
            <a:normAutofit/>
          </a:bodyPr>
          <a:lstStyle/>
          <a:p>
            <a:r>
              <a:rPr lang="pt-BR" sz="4000"/>
              <a:t>Seleção de dados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9929201-802E-DD44-BDB6-DC5C9DCD3C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408" y="2249766"/>
            <a:ext cx="4550391" cy="407030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pt-BR" sz="2000"/>
          </a:p>
          <a:p>
            <a:r>
              <a:rPr lang="pt-BR" sz="2000"/>
              <a:t>Depende experiências passadas e autointeresse.</a:t>
            </a:r>
          </a:p>
          <a:p>
            <a:endParaRPr lang="pt-BR" sz="2000"/>
          </a:p>
          <a:p>
            <a:r>
              <a:rPr lang="pt-BR" sz="2000"/>
              <a:t>Viés de confirmação </a:t>
            </a:r>
          </a:p>
        </p:txBody>
      </p:sp>
    </p:spTree>
    <p:extLst>
      <p:ext uri="{BB962C8B-B14F-4D97-AF65-F5344CB8AC3E}">
        <p14:creationId xmlns:p14="http://schemas.microsoft.com/office/powerpoint/2010/main" val="26675753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6AF373-285B-0245-BB01-29A6C8A4B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pt-BR" sz="3600"/>
              <a:t>Testes cegos de orquestras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B341AD9-0F98-7A47-BE5F-1A261AA207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248" b="5908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C2E4294-FD0F-5E4E-901C-F8D365604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anchor="ctr">
            <a:normAutofit/>
          </a:bodyPr>
          <a:lstStyle/>
          <a:p>
            <a:endParaRPr lang="pt-BR" sz="1800"/>
          </a:p>
          <a:p>
            <a:endParaRPr lang="pt-BR" sz="1800"/>
          </a:p>
          <a:p>
            <a:r>
              <a:rPr lang="pt-BR" sz="1800"/>
              <a:t>Aumentaram quantidades de musicistas mulheres, mas necessário que não usem salto para avaliadores não identificarem o gênero. Por isso, descalças hoje.</a:t>
            </a:r>
          </a:p>
          <a:p>
            <a:pPr marL="0" indent="0">
              <a:buNone/>
            </a:pPr>
            <a:endParaRPr lang="pt-BR" sz="1800"/>
          </a:p>
        </p:txBody>
      </p:sp>
    </p:spTree>
    <p:extLst>
      <p:ext uri="{BB962C8B-B14F-4D97-AF65-F5344CB8AC3E}">
        <p14:creationId xmlns:p14="http://schemas.microsoft.com/office/powerpoint/2010/main" val="32543244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8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4" descr="Escadas brancas">
            <a:extLst>
              <a:ext uri="{FF2B5EF4-FFF2-40B4-BE49-F238E27FC236}">
                <a16:creationId xmlns:a16="http://schemas.microsoft.com/office/drawing/2014/main" id="{7DFE5058-F984-430D-103B-C7021F7A68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702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70BD2DA-A1F0-4F48-843C-621F530D5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br>
              <a:rPr lang="pt-BR" sz="2800">
                <a:solidFill>
                  <a:srgbClr val="FFFFFF"/>
                </a:solidFill>
              </a:rPr>
            </a:br>
            <a:r>
              <a:rPr lang="pt-BR" sz="2800">
                <a:solidFill>
                  <a:srgbClr val="FFFFFF"/>
                </a:solidFill>
              </a:rPr>
              <a:t>INTERPRETAÇÃO,  CONCLUSÕES E AÇÕES</a:t>
            </a:r>
            <a:br>
              <a:rPr lang="pt-BR" sz="2800">
                <a:solidFill>
                  <a:srgbClr val="FFFFFF"/>
                </a:solidFill>
              </a:rPr>
            </a:br>
            <a:endParaRPr lang="pt-BR" sz="2800">
              <a:solidFill>
                <a:srgbClr val="FFFFFF"/>
              </a:solidFill>
            </a:endParaRPr>
          </a:p>
        </p:txBody>
      </p:sp>
      <p:sp>
        <p:nvSpPr>
          <p:cNvPr id="31" name="Espaço Reservado para Conteúdo 2">
            <a:extLst>
              <a:ext uri="{FF2B5EF4-FFF2-40B4-BE49-F238E27FC236}">
                <a16:creationId xmlns:a16="http://schemas.microsoft.com/office/drawing/2014/main" id="{55253D0A-469E-8148-A714-6FF422337B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endParaRPr lang="pt-BR" sz="2600">
              <a:solidFill>
                <a:srgbClr val="FFFFFF"/>
              </a:solidFill>
            </a:endParaRPr>
          </a:p>
          <a:p>
            <a:endParaRPr lang="pt-BR" sz="2600">
              <a:solidFill>
                <a:srgbClr val="FFFFFF"/>
              </a:solidFill>
            </a:endParaRPr>
          </a:p>
          <a:p>
            <a:r>
              <a:rPr lang="pt-BR" sz="2600">
                <a:solidFill>
                  <a:srgbClr val="FFFFFF"/>
                </a:solidFill>
              </a:rPr>
              <a:t>Cada parte terá sua escada de influências.</a:t>
            </a:r>
          </a:p>
          <a:p>
            <a:endParaRPr lang="pt-BR" sz="2600">
              <a:solidFill>
                <a:srgbClr val="FFFFFF"/>
              </a:solidFill>
            </a:endParaRPr>
          </a:p>
          <a:p>
            <a:r>
              <a:rPr lang="pt-BR" sz="2600">
                <a:solidFill>
                  <a:srgbClr val="FFFFFF"/>
                </a:solidFill>
              </a:rPr>
              <a:t>Pergunte sobre a escada de influências da outra parte. Entenda sua posição. Exemplo: advogado junior instado a produzir a peça do adversário</a:t>
            </a:r>
          </a:p>
          <a:p>
            <a:endParaRPr lang="pt-BR" sz="2600">
              <a:solidFill>
                <a:srgbClr val="FFFFFF"/>
              </a:solidFill>
            </a:endParaRPr>
          </a:p>
          <a:p>
            <a:r>
              <a:rPr lang="pt-BR" sz="2600">
                <a:solidFill>
                  <a:srgbClr val="FFFFFF"/>
                </a:solidFill>
              </a:rPr>
              <a:t>Entenda os números do outro lado e pergunte como foram construídos</a:t>
            </a:r>
          </a:p>
        </p:txBody>
      </p:sp>
    </p:spTree>
    <p:extLst>
      <p:ext uri="{BB962C8B-B14F-4D97-AF65-F5344CB8AC3E}">
        <p14:creationId xmlns:p14="http://schemas.microsoft.com/office/powerpoint/2010/main" val="16049269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4" descr="Gráfico em documento com caneta">
            <a:extLst>
              <a:ext uri="{FF2B5EF4-FFF2-40B4-BE49-F238E27FC236}">
                <a16:creationId xmlns:a16="http://schemas.microsoft.com/office/drawing/2014/main" id="{AEBC5312-8D84-F032-50F6-D730673E75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2119" b="13612"/>
          <a:stretch/>
        </p:blipFill>
        <p:spPr>
          <a:xfrm>
            <a:off x="20" y="-1"/>
            <a:ext cx="12191980" cy="685800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1436AE5-D442-B840-8E02-1C092304B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pt-BR" sz="2800">
                <a:solidFill>
                  <a:srgbClr val="FFFFFF"/>
                </a:solidFill>
              </a:rPr>
              <a:t>Se você não conseguir avançar nas questões de mérito da negociação, procure ao mesmo consenso sobre o procedimento da negociação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C0E5A4A-C3D1-3446-8ED3-0AD1602AF4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endParaRPr lang="pt-BR">
              <a:solidFill>
                <a:srgbClr val="FFFFFF"/>
              </a:solidFill>
            </a:endParaRPr>
          </a:p>
          <a:p>
            <a:endParaRPr lang="pt-BR">
              <a:solidFill>
                <a:srgbClr val="FFFFFF"/>
              </a:solidFill>
            </a:endParaRPr>
          </a:p>
          <a:p>
            <a:r>
              <a:rPr lang="pt-BR">
                <a:solidFill>
                  <a:srgbClr val="FFFFFF"/>
                </a:solidFill>
              </a:rPr>
              <a:t>Concordamos em discordar</a:t>
            </a:r>
          </a:p>
        </p:txBody>
      </p:sp>
    </p:spTree>
    <p:extLst>
      <p:ext uri="{BB962C8B-B14F-4D97-AF65-F5344CB8AC3E}">
        <p14:creationId xmlns:p14="http://schemas.microsoft.com/office/powerpoint/2010/main" val="33340835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9F6F23A3-7B1E-5945-B1D6-0ECE0D10FB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59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7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1E4BE31-3AF6-BD48-BB9F-CAEC622C2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O que se expressa em cada uma dessas posturas?</a:t>
            </a:r>
          </a:p>
        </p:txBody>
      </p:sp>
      <p:cxnSp>
        <p:nvCxnSpPr>
          <p:cNvPr id="28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80698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C1D76B4-B514-E044-BBC9-DF55C3021E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0" r="1" b="41508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0074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2334AFD9-7276-D84A-BF79-F32DFCEAC5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94874" y="643467"/>
            <a:ext cx="3802252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0358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 fill">
            <a:extLst>
              <a:ext uri="{FF2B5EF4-FFF2-40B4-BE49-F238E27FC236}">
                <a16:creationId xmlns:a16="http://schemas.microsoft.com/office/drawing/2014/main" id="{CB49665F-0298-4449-8D2D-209989CB9E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lor 2">
            <a:extLst>
              <a:ext uri="{FF2B5EF4-FFF2-40B4-BE49-F238E27FC236}">
                <a16:creationId xmlns:a16="http://schemas.microsoft.com/office/drawing/2014/main" id="{A71EEC14-174A-46FA-B046-474750457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EB6CB95-E653-4C6C-AE51-62FD848E8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889" y="-2"/>
            <a:ext cx="3468234" cy="6858000"/>
            <a:chOff x="651279" y="598259"/>
            <a:chExt cx="10889442" cy="5680742"/>
          </a:xfrm>
        </p:grpSpPr>
        <p:sp>
          <p:nvSpPr>
            <p:cNvPr id="14" name="Color">
              <a:extLst>
                <a:ext uri="{FF2B5EF4-FFF2-40B4-BE49-F238E27FC236}">
                  <a16:creationId xmlns:a16="http://schemas.microsoft.com/office/drawing/2014/main" id="{BDD3CB8E-ABA7-4F37-BB2C-64FFD19813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Color">
              <a:extLst>
                <a:ext uri="{FF2B5EF4-FFF2-40B4-BE49-F238E27FC236}">
                  <a16:creationId xmlns:a16="http://schemas.microsoft.com/office/drawing/2014/main" id="{C2CA788A-B2FD-494C-BED0-83E31F6DFF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9A3FB00A-84FA-1348-93F1-50FF9FEB1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325880" y="1947672"/>
            <a:ext cx="5961888" cy="2788920"/>
          </a:xfrm>
        </p:spPr>
        <p:txBody>
          <a:bodyPr anchor="ctr">
            <a:normAutofit/>
          </a:bodyPr>
          <a:lstStyle/>
          <a:p>
            <a:r>
              <a:rPr lang="pt-BR" sz="4800">
                <a:solidFill>
                  <a:schemeClr val="bg1"/>
                </a:solidFill>
              </a:rPr>
              <a:t>Postura do Negociador</a:t>
            </a:r>
          </a:p>
        </p:txBody>
      </p:sp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id="{BCC49E89-BCD8-72C3-C9DD-559540AB38C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8799825"/>
              </p:ext>
            </p:extLst>
          </p:nvPr>
        </p:nvGraphicFramePr>
        <p:xfrm>
          <a:off x="3794296" y="288758"/>
          <a:ext cx="7559504" cy="62852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518616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BA45AE-C841-844B-9195-BA0EB1590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A colaboração é o ponto de  equilíbrio entre a assertividade e a acomodação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54B61047-009F-E847-8656-83DFD9A297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33831" y="1825625"/>
            <a:ext cx="392433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6332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8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F4B7D49-7F4C-BF47-A97B-CF60CD575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48464"/>
            <a:ext cx="3807187" cy="2228074"/>
          </a:xfrm>
        </p:spPr>
        <p:txBody>
          <a:bodyPr>
            <a:normAutofit/>
          </a:bodyPr>
          <a:lstStyle/>
          <a:p>
            <a:r>
              <a:rPr lang="pt-BR" sz="4000"/>
              <a:t>Postura do Negociador</a:t>
            </a:r>
          </a:p>
        </p:txBody>
      </p:sp>
      <p:sp>
        <p:nvSpPr>
          <p:cNvPr id="41" name="Espaço Reservado para Conteúdo 2">
            <a:extLst>
              <a:ext uri="{FF2B5EF4-FFF2-40B4-BE49-F238E27FC236}">
                <a16:creationId xmlns:a16="http://schemas.microsoft.com/office/drawing/2014/main" id="{B71B4E60-1D51-FA48-8142-70336231A2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438400"/>
            <a:ext cx="3799427" cy="3871135"/>
          </a:xfrm>
        </p:spPr>
        <p:txBody>
          <a:bodyPr>
            <a:normAutofit/>
          </a:bodyPr>
          <a:lstStyle/>
          <a:p>
            <a:endParaRPr lang="pt-BR" sz="1800" dirty="0"/>
          </a:p>
          <a:p>
            <a:r>
              <a:rPr lang="pt-BR" sz="1800" dirty="0"/>
              <a:t>Fale com clareza e objetividade (não seja o mestre Yoda). </a:t>
            </a:r>
          </a:p>
          <a:p>
            <a:r>
              <a:rPr lang="pt-BR" sz="1800" dirty="0"/>
              <a:t>Olhe nos olhos: ¨Olhos nos olhos, quero ver o que você me diz¨ (Chico Buarque). Expressa veracidade.</a:t>
            </a:r>
          </a:p>
          <a:p>
            <a:r>
              <a:rPr lang="pt-BR" sz="1800" dirty="0"/>
              <a:t>Não diga: ¨eu acho...¨ nem ¨queria falar um pouquinho sobre isso¨</a:t>
            </a:r>
          </a:p>
          <a:p>
            <a:r>
              <a:rPr lang="pt-BR" sz="1800" dirty="0"/>
              <a:t>Cuidado com os cacoetes físicos e verbais (</a:t>
            </a:r>
            <a:r>
              <a:rPr lang="pt-BR" sz="1800" dirty="0" err="1"/>
              <a:t>taokey</a:t>
            </a:r>
            <a:r>
              <a:rPr lang="pt-BR" sz="1800" dirty="0"/>
              <a:t>, veja bem, entende, etc...)</a:t>
            </a:r>
          </a:p>
          <a:p>
            <a:pPr marL="0" indent="0">
              <a:buNone/>
            </a:pPr>
            <a:endParaRPr lang="pt-BR" sz="1400" dirty="0"/>
          </a:p>
        </p:txBody>
      </p:sp>
      <p:pic>
        <p:nvPicPr>
          <p:cNvPr id="42" name="Picture 4">
            <a:extLst>
              <a:ext uri="{FF2B5EF4-FFF2-40B4-BE49-F238E27FC236}">
                <a16:creationId xmlns:a16="http://schemas.microsoft.com/office/drawing/2014/main" id="{2964EC41-6404-7C66-4F18-C081A3178A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56" r="18540"/>
          <a:stretch/>
        </p:blipFill>
        <p:spPr>
          <a:xfrm>
            <a:off x="5010386" y="10"/>
            <a:ext cx="7181613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1923932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68F85DB-153F-C74F-A9B5-D3B48021E0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5776" b="2189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74672FC-5430-C942-B96B-D11C4414F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pt-BR">
                <a:solidFill>
                  <a:srgbClr val="FFFFFF"/>
                </a:solidFill>
              </a:rPr>
              <a:t>Estabelecendo conexão e relacionamento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FCE0D82-6226-C442-A5C3-1AFA9CF3E6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>
                <a:solidFill>
                  <a:srgbClr val="FFFFFF"/>
                </a:solidFill>
              </a:rPr>
              <a:t>Como deveria agir o presidente Maouad, do Equador?</a:t>
            </a:r>
          </a:p>
          <a:p>
            <a:pPr marL="0" indent="0">
              <a:buNone/>
            </a:pPr>
            <a:endParaRPr lang="pt-BR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1269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621F44-91FE-8342-AAC9-562AFF91F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O que expressa essa fotografia?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310BA8B4-954F-4044-84DB-ACDE9727D7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1434" y="1825625"/>
            <a:ext cx="590913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65745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470</Words>
  <Application>Microsoft Macintosh PowerPoint</Application>
  <PresentationFormat>Widescreen</PresentationFormat>
  <Paragraphs>51</Paragraphs>
  <Slides>19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Tema do Office</vt:lpstr>
      <vt:lpstr>A postura do negociador. Como se comunicar durante a negociação? O papel do small talk.  Uso do silêncio e da comunicação não verbal.  Linguagem corporal. Como melhorar a comunicação? Superando impasses: o modelo da escada de influência. </vt:lpstr>
      <vt:lpstr>O que se expressa em cada uma dessas posturas?</vt:lpstr>
      <vt:lpstr>Apresentação do PowerPoint</vt:lpstr>
      <vt:lpstr>Apresentação do PowerPoint</vt:lpstr>
      <vt:lpstr>Postura do Negociador</vt:lpstr>
      <vt:lpstr>A colaboração é o ponto de  equilíbrio entre a assertividade e a acomodação</vt:lpstr>
      <vt:lpstr>Postura do Negociador</vt:lpstr>
      <vt:lpstr>Estabelecendo conexão e relacionamento</vt:lpstr>
      <vt:lpstr>O que expressa essa fotografia?</vt:lpstr>
      <vt:lpstr>O êxito da negociação: a ¨Paz do Condor¨ assinada em Brasília</vt:lpstr>
      <vt:lpstr>Uso do Silêncio e da Comunicação Não - Verbal</vt:lpstr>
      <vt:lpstr>Dois usos do silêncio</vt:lpstr>
      <vt:lpstr>Apresentação do PowerPoint</vt:lpstr>
      <vt:lpstr>Tentando entender  a origem  de discórdia: o modelo da escada de influência (Chris Argyris)</vt:lpstr>
      <vt:lpstr>Onde está o problema?</vt:lpstr>
      <vt:lpstr>Seleção de dados</vt:lpstr>
      <vt:lpstr>Testes cegos de orquestras</vt:lpstr>
      <vt:lpstr> INTERPRETAÇÃO,  CONCLUSÕES E AÇÕES </vt:lpstr>
      <vt:lpstr>Se você não conseguir avançar nas questões de mérito da negociação, procure ao mesmo consenso sobre o procedimento da negociação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postura do negociador. Como se comunicar durante a negociação? O papel do small talk.  Uso do silêncio e da comunicação não verbal.  Linguagem corporal. Como melhorar a comunicação? Superando impasses: o modelo da escada de influência. </dc:title>
  <dc:creator>Ruy Pereira Camilo Junior</dc:creator>
  <cp:lastModifiedBy>Ruy Camilo</cp:lastModifiedBy>
  <cp:revision>1</cp:revision>
  <dcterms:created xsi:type="dcterms:W3CDTF">2023-08-25T11:03:29Z</dcterms:created>
  <dcterms:modified xsi:type="dcterms:W3CDTF">2023-08-25T11:05:23Z</dcterms:modified>
</cp:coreProperties>
</file>