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58" r:id="rId10"/>
    <p:sldId id="264" r:id="rId11"/>
    <p:sldId id="259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942" autoAdjust="0"/>
    <p:restoredTop sz="94691" autoAdjust="0"/>
  </p:normalViewPr>
  <p:slideViewPr>
    <p:cSldViewPr>
      <p:cViewPr varScale="1">
        <p:scale>
          <a:sx n="83" d="100"/>
          <a:sy n="83" d="100"/>
        </p:scale>
        <p:origin x="2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DB96F-F04B-E543-85B4-467B93906125}" type="datetimeFigureOut">
              <a:rPr lang="en-US" smtClean="0"/>
              <a:t>9/1/22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2C719-47A3-4548-A259-661E86005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8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99018-DD97-D848-81D1-EDF8E09EDA02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7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7D29AA-8888-A846-93AD-E23CAC30468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7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956779-DF0F-3D49-ADF5-F6F29126BBA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DF1F6F-09C6-9449-B399-1747991EAF5B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11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C609B7-5BD7-1E45-AFA6-E477845E6B97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62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78280A-BF50-A541-A305-D1D8A5A32CCC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71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9/1/22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Setembro</a:t>
            </a:r>
            <a:r>
              <a:rPr lang="en-US" dirty="0"/>
              <a:t>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Human Rights</a:t>
            </a:r>
            <a:br>
              <a:rPr lang="en-US" i="1" dirty="0"/>
            </a:br>
            <a:r>
              <a:rPr lang="en-US" sz="2000" dirty="0"/>
              <a:t>Emilie </a:t>
            </a:r>
            <a:r>
              <a:rPr lang="en-US" sz="2000" dirty="0" err="1"/>
              <a:t>Hafner</a:t>
            </a:r>
            <a:r>
              <a:rPr lang="en-US" sz="2000" dirty="0"/>
              <a:t>-Burton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Questões</a:t>
            </a:r>
            <a:r>
              <a:rPr lang="en-US" dirty="0"/>
              <a:t> a </a:t>
            </a:r>
            <a:r>
              <a:rPr lang="en-US" dirty="0" err="1"/>
              <a:t>respeito</a:t>
            </a:r>
            <a:r>
              <a:rPr lang="en-US" dirty="0"/>
              <a:t> da </a:t>
            </a:r>
            <a:r>
              <a:rPr lang="en-US" dirty="0" err="1"/>
              <a:t>filosofia</a:t>
            </a:r>
            <a:r>
              <a:rPr lang="en-US" dirty="0"/>
              <a:t> do </a:t>
            </a:r>
            <a:r>
              <a:rPr lang="en-US" dirty="0" err="1"/>
              <a:t>movimento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  <a:p>
            <a:r>
              <a:rPr lang="en-US" dirty="0" err="1"/>
              <a:t>Questões</a:t>
            </a:r>
            <a:r>
              <a:rPr lang="en-US" dirty="0"/>
              <a:t> a </a:t>
            </a:r>
            <a:r>
              <a:rPr lang="en-US" dirty="0" err="1"/>
              <a:t>respeito</a:t>
            </a:r>
            <a:r>
              <a:rPr lang="en-US" dirty="0"/>
              <a:t> dos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políticos</a:t>
            </a:r>
            <a:r>
              <a:rPr lang="en-US" dirty="0"/>
              <a:t> do </a:t>
            </a:r>
            <a:r>
              <a:rPr lang="en-US" dirty="0" err="1"/>
              <a:t>movimento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stratégia</a:t>
            </a:r>
            <a:r>
              <a:rPr lang="en-US" dirty="0"/>
              <a:t> do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atual</a:t>
            </a:r>
            <a:r>
              <a:rPr lang="en-US" dirty="0"/>
              <a:t>:</a:t>
            </a:r>
          </a:p>
          <a:p>
            <a:pPr lvl="1">
              <a:buFont typeface="Wingdings" charset="2"/>
              <a:buChar char="²"/>
            </a:pP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normas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</a:t>
            </a:r>
          </a:p>
          <a:p>
            <a:r>
              <a:rPr lang="en-US" dirty="0" err="1"/>
              <a:t>Funciona</a:t>
            </a:r>
            <a:r>
              <a:rPr lang="en-US" dirty="0"/>
              <a:t>!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Mas </a:t>
            </a:r>
            <a:r>
              <a:rPr lang="en-US" dirty="0" err="1"/>
              <a:t>nos</a:t>
            </a:r>
            <a:r>
              <a:rPr lang="en-US" dirty="0"/>
              <a:t> regimes </a:t>
            </a:r>
            <a:r>
              <a:rPr lang="en-US" dirty="0" err="1"/>
              <a:t>aonde</a:t>
            </a:r>
            <a:r>
              <a:rPr lang="en-US" dirty="0"/>
              <a:t> as </a:t>
            </a:r>
            <a:r>
              <a:rPr lang="en-US" dirty="0" err="1"/>
              <a:t>piores</a:t>
            </a:r>
            <a:r>
              <a:rPr lang="en-US" dirty="0"/>
              <a:t> </a:t>
            </a:r>
            <a:r>
              <a:rPr lang="en-US" dirty="0" err="1"/>
              <a:t>violações</a:t>
            </a:r>
            <a:r>
              <a:rPr lang="en-US" dirty="0"/>
              <a:t> </a:t>
            </a:r>
            <a:r>
              <a:rPr lang="en-US" dirty="0" err="1"/>
              <a:t>têm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probabilidade</a:t>
            </a:r>
            <a:r>
              <a:rPr lang="en-US" dirty="0"/>
              <a:t> </a:t>
            </a:r>
            <a:r>
              <a:rPr lang="en-US" dirty="0" err="1"/>
              <a:t>menor</a:t>
            </a:r>
            <a:r>
              <a:rPr lang="en-US" dirty="0"/>
              <a:t> de </a:t>
            </a:r>
            <a:r>
              <a:rPr lang="en-US" dirty="0" err="1"/>
              <a:t>acontecerem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Problem of Human Rights</a:t>
            </a:r>
            <a:br>
              <a:rPr lang="en-US" i="1" dirty="0"/>
            </a:br>
            <a:r>
              <a:rPr lang="en-US" sz="2000" dirty="0"/>
              <a:t>Emilie </a:t>
            </a:r>
            <a:r>
              <a:rPr lang="en-US" sz="2000" dirty="0" err="1"/>
              <a:t>Hafner</a:t>
            </a:r>
            <a:r>
              <a:rPr lang="en-US" sz="2000" dirty="0"/>
              <a:t>-Burton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Estratégias</a:t>
            </a:r>
            <a:r>
              <a:rPr lang="en-US" dirty="0"/>
              <a:t> de “compliance” com o </a:t>
            </a:r>
            <a:r>
              <a:rPr lang="en-US" dirty="0" err="1"/>
              <a:t>direito</a:t>
            </a:r>
            <a:endParaRPr lang="en-US" dirty="0"/>
          </a:p>
          <a:p>
            <a:pPr marL="731520" lvl="1" indent="-457200">
              <a:buFont typeface="+mj-lt"/>
              <a:buAutoNum type="arabicParenR"/>
            </a:pPr>
            <a:r>
              <a:rPr lang="en-US" dirty="0" err="1"/>
              <a:t>Coincidência</a:t>
            </a:r>
            <a:endParaRPr lang="en-US" dirty="0"/>
          </a:p>
          <a:p>
            <a:pPr marL="731520" lvl="1" indent="-457200">
              <a:buFont typeface="+mj-lt"/>
              <a:buAutoNum type="arabicParenR"/>
            </a:pPr>
            <a:r>
              <a:rPr lang="en-US" dirty="0" err="1"/>
              <a:t>Coerção</a:t>
            </a:r>
            <a:endParaRPr lang="en-US" dirty="0"/>
          </a:p>
          <a:p>
            <a:pPr marL="731520" lvl="1" indent="-457200">
              <a:buFont typeface="+mj-lt"/>
              <a:buAutoNum type="arabicParenR"/>
            </a:pPr>
            <a:r>
              <a:rPr lang="en-US" dirty="0" err="1"/>
              <a:t>Persuasão</a:t>
            </a:r>
            <a:endParaRPr lang="en-US" dirty="0"/>
          </a:p>
          <a:p>
            <a:r>
              <a:rPr lang="en-US" dirty="0" err="1"/>
              <a:t>Teoria</a:t>
            </a:r>
            <a:r>
              <a:rPr lang="en-US" dirty="0"/>
              <a:t> de RI </a:t>
            </a:r>
            <a:r>
              <a:rPr lang="en-US" i="1" dirty="0"/>
              <a:t>“à la carte”</a:t>
            </a:r>
            <a:endParaRPr lang="en-US" dirty="0"/>
          </a:p>
          <a:p>
            <a:r>
              <a:rPr lang="en-US" dirty="0"/>
              <a:t>“Compliance” e </a:t>
            </a:r>
            <a:r>
              <a:rPr lang="en-US" dirty="0" err="1"/>
              <a:t>legitimidade</a:t>
            </a:r>
            <a:endParaRPr lang="en-US" dirty="0"/>
          </a:p>
          <a:p>
            <a:pPr lvl="1">
              <a:buNone/>
            </a:pPr>
            <a:r>
              <a:rPr lang="en-US" dirty="0"/>
              <a:t>“More laws and members erode legitimacy if they lead to lower levels of compliance.”</a:t>
            </a:r>
          </a:p>
          <a:p>
            <a:r>
              <a:rPr lang="en-US" dirty="0"/>
              <a:t>O </a:t>
            </a:r>
            <a:r>
              <a:rPr lang="en-US" dirty="0" err="1"/>
              <a:t>papel</a:t>
            </a:r>
            <a:r>
              <a:rPr lang="en-US" dirty="0"/>
              <a:t> dos “stewards” e dos “norm entrepreneurs”</a:t>
            </a:r>
          </a:p>
          <a:p>
            <a:pPr lvl="1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Human Rights</a:t>
            </a:r>
            <a:br>
              <a:rPr lang="en-US" i="1" dirty="0"/>
            </a:br>
            <a:r>
              <a:rPr lang="en-US" sz="2000"/>
              <a:t>Emilie Hafner-Burton*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estados</a:t>
            </a:r>
            <a:r>
              <a:rPr lang="en-US" dirty="0"/>
              <a:t>/</a:t>
            </a:r>
            <a:r>
              <a:rPr lang="en-US" dirty="0" err="1"/>
              <a:t>governos</a:t>
            </a:r>
            <a:r>
              <a:rPr lang="en-US" dirty="0"/>
              <a:t> </a:t>
            </a:r>
            <a:r>
              <a:rPr lang="en-US" dirty="0" err="1"/>
              <a:t>violam</a:t>
            </a:r>
            <a:r>
              <a:rPr lang="en-US" dirty="0"/>
              <a:t> </a:t>
            </a:r>
            <a:r>
              <a:rPr lang="en-US" dirty="0" err="1"/>
              <a:t>diretos</a:t>
            </a:r>
            <a:r>
              <a:rPr lang="en-US" dirty="0"/>
              <a:t> </a:t>
            </a:r>
            <a:r>
              <a:rPr lang="en-US" dirty="0" err="1"/>
              <a:t>humanos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James </a:t>
            </a:r>
            <a:r>
              <a:rPr lang="en-US" dirty="0" err="1"/>
              <a:t>Hollyer</a:t>
            </a:r>
            <a:r>
              <a:rPr lang="en-US" dirty="0"/>
              <a:t> and Peter </a:t>
            </a:r>
            <a:r>
              <a:rPr lang="en-US" dirty="0" err="1"/>
              <a:t>Rosendorff</a:t>
            </a:r>
            <a:r>
              <a:rPr lang="en-US" dirty="0"/>
              <a:t> (2011)</a:t>
            </a:r>
          </a:p>
          <a:p>
            <a:pPr lvl="1"/>
            <a:r>
              <a:rPr lang="en-US" dirty="0"/>
              <a:t>James Vreeland (2008)</a:t>
            </a:r>
          </a:p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defesa</a:t>
            </a:r>
            <a:r>
              <a:rPr lang="en-US" dirty="0"/>
              <a:t> de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estratégias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para </a:t>
            </a:r>
            <a:r>
              <a:rPr lang="en-US" dirty="0" err="1"/>
              <a:t>os</a:t>
            </a:r>
            <a:r>
              <a:rPr lang="en-US" dirty="0"/>
              <a:t> “stewards:”</a:t>
            </a:r>
          </a:p>
          <a:p>
            <a:pPr lvl="1"/>
            <a:r>
              <a:rPr lang="en-US" dirty="0" err="1"/>
              <a:t>Localização</a:t>
            </a:r>
            <a:endParaRPr lang="en-US" dirty="0"/>
          </a:p>
          <a:p>
            <a:pPr lvl="2"/>
            <a:r>
              <a:rPr lang="en-US" dirty="0"/>
              <a:t>O </a:t>
            </a:r>
            <a:r>
              <a:rPr lang="en-US" dirty="0" err="1"/>
              <a:t>papel</a:t>
            </a:r>
            <a:r>
              <a:rPr lang="en-US" dirty="0"/>
              <a:t> das </a:t>
            </a:r>
            <a:r>
              <a:rPr lang="en-US" dirty="0" err="1"/>
              <a:t>cortes</a:t>
            </a:r>
            <a:r>
              <a:rPr lang="en-US" dirty="0"/>
              <a:t> e </a:t>
            </a:r>
            <a:r>
              <a:rPr lang="en-US" dirty="0" err="1"/>
              <a:t>instituições</a:t>
            </a:r>
            <a:r>
              <a:rPr lang="en-US" dirty="0"/>
              <a:t> </a:t>
            </a:r>
            <a:r>
              <a:rPr lang="en-US" dirty="0" err="1"/>
              <a:t>domésticas</a:t>
            </a:r>
            <a:endParaRPr lang="en-US" dirty="0"/>
          </a:p>
          <a:p>
            <a:pPr lvl="1"/>
            <a:r>
              <a:rPr lang="en-US" dirty="0" err="1"/>
              <a:t>Estabelecer</a:t>
            </a:r>
            <a:r>
              <a:rPr lang="en-US" dirty="0"/>
              <a:t> </a:t>
            </a:r>
            <a:r>
              <a:rPr lang="en-US" dirty="0" err="1"/>
              <a:t>prioridades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Thomas </a:t>
            </a:r>
            <a:r>
              <a:rPr lang="en-US" dirty="0" err="1">
                <a:latin typeface="Bookman Old Style" pitchFamily="18" charset="0"/>
              </a:rPr>
              <a:t>Buergenthal</a:t>
            </a:r>
            <a:r>
              <a:rPr lang="en-US" dirty="0">
                <a:latin typeface="Bookman Old Style" pitchFamily="18" charset="0"/>
              </a:rPr>
              <a:t> (1997)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>
                <a:latin typeface="Bookman Old Style" pitchFamily="18" charset="0"/>
              </a:rPr>
              <a:t>“The Normative and Institutional Evolution of International Human Rights”</a:t>
            </a:r>
          </a:p>
          <a:p>
            <a:r>
              <a:rPr lang="en-US" dirty="0">
                <a:latin typeface="Bookman Old Style" pitchFamily="18" charset="0"/>
              </a:rPr>
              <a:t>Emilie Hafner-Burton</a:t>
            </a:r>
          </a:p>
          <a:p>
            <a:pPr lvl="1"/>
            <a:r>
              <a:rPr lang="en-US" dirty="0">
                <a:latin typeface="Bookman Old Style" pitchFamily="18" charset="0"/>
              </a:rPr>
              <a:t>“The Problem of Human Rights”</a:t>
            </a:r>
          </a:p>
          <a:p>
            <a:pPr lvl="1"/>
            <a:r>
              <a:rPr lang="en-US" dirty="0">
                <a:latin typeface="Bookman Old Style" pitchFamily="18" charset="0"/>
              </a:rPr>
              <a:t>In, </a:t>
            </a:r>
            <a:r>
              <a:rPr lang="en-US" i="1" dirty="0">
                <a:latin typeface="Bookman Old Style" pitchFamily="18" charset="0"/>
              </a:rPr>
              <a:t>Making Human Rights a Reality (2013)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 err="1">
                <a:latin typeface="Bookman Old Style" pitchFamily="18" charset="0"/>
              </a:rPr>
              <a:t>Entrevista</a:t>
            </a:r>
            <a:r>
              <a:rPr lang="en-US" dirty="0">
                <a:latin typeface="Bookman Old Style" pitchFamily="18" charset="0"/>
              </a:rPr>
              <a:t> com Jeremy Waldron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AB09FE-D688-694D-A2CC-0398EAD1326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</a:rPr>
              <a:t>A Evolução Normativa e Institucional dos Direitos Humanos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§"/>
            </a:pPr>
            <a:endParaRPr lang="en-US">
              <a:latin typeface="Arial" charset="0"/>
            </a:endParaRP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en-US">
                <a:latin typeface="Arial" charset="0"/>
              </a:rPr>
              <a:t>Thomas Buergenthal</a:t>
            </a: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en-US">
                <a:latin typeface="Arial" charset="0"/>
              </a:rPr>
              <a:t>A Carta das Nações Unidas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en-US">
                <a:latin typeface="Arial" charset="0"/>
              </a:rPr>
              <a:t>Internacionalização dos direitos humanos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en-US">
                <a:latin typeface="Arial" charset="0"/>
              </a:rPr>
              <a:t>Humanização do direito internacional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en-US">
                <a:latin typeface="Arial" charset="0"/>
              </a:rPr>
              <a:t>Processo de evolução: quatro etapas</a:t>
            </a:r>
          </a:p>
          <a:p>
            <a:pPr eaLnBrk="1" hangingPunct="1">
              <a:buFont typeface="Wingdings" charset="0"/>
              <a:buChar char="§"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9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B5D5ED-E7CA-7E46-8113-4FDA18C84C8D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Primeiro Período (1945-1966)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SzPct val="60000"/>
              <a:buFont typeface="Wingdings" charset="0"/>
              <a:buChar char="§"/>
            </a:pPr>
            <a:endParaRPr lang="en-US" sz="2700">
              <a:latin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SzPct val="60000"/>
              <a:buFontTx/>
              <a:buNone/>
            </a:pPr>
            <a:r>
              <a:rPr lang="pt-BR" sz="2700">
                <a:latin typeface="Arial" charset="0"/>
              </a:rPr>
              <a:t>A fundação normativa:</a:t>
            </a:r>
          </a:p>
          <a:p>
            <a:pPr marL="966788" lvl="1" indent="-495300" eaLnBrk="1" hangingPunct="1">
              <a:lnSpc>
                <a:spcPct val="90000"/>
              </a:lnSpc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Declaração Universal dos Direitos Humanos (1948)</a:t>
            </a:r>
          </a:p>
          <a:p>
            <a:pPr marL="966788" lvl="1" indent="-495300" eaLnBrk="1" hangingPunct="1">
              <a:lnSpc>
                <a:spcPct val="90000"/>
              </a:lnSpc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Convenção sobre a Proibição do Genocídio (1951)</a:t>
            </a:r>
          </a:p>
          <a:p>
            <a:pPr marL="966788" lvl="1" indent="-495300" eaLnBrk="1" hangingPunct="1">
              <a:lnSpc>
                <a:spcPct val="90000"/>
              </a:lnSpc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Convenção para a Eliminação de todas as Formas de Discriminação (1965)</a:t>
            </a:r>
          </a:p>
          <a:p>
            <a:pPr marL="966788" lvl="1" indent="-495300" eaLnBrk="1" hangingPunct="1">
              <a:lnSpc>
                <a:spcPct val="90000"/>
              </a:lnSpc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Convenção Europeia de Direitos Humanos (1950)</a:t>
            </a:r>
          </a:p>
          <a:p>
            <a:pPr marL="966788" lvl="1" indent="-495300" eaLnBrk="1" hangingPunct="1">
              <a:lnSpc>
                <a:spcPct val="90000"/>
              </a:lnSpc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Declaração Americana dos Direitos e Deveres do Homem (1948)</a:t>
            </a:r>
          </a:p>
          <a:p>
            <a:pPr marL="966788" lvl="1" indent="-495300" eaLnBrk="1" hangingPunct="1">
              <a:lnSpc>
                <a:spcPct val="90000"/>
              </a:lnSpc>
              <a:buSzPct val="60000"/>
              <a:buFont typeface="Arial" charset="0"/>
              <a:buAutoNum type="arabicPeriod"/>
            </a:pPr>
            <a:endParaRPr lang="en-US" sz="2300">
              <a:latin typeface="Arial" charset="0"/>
            </a:endParaRPr>
          </a:p>
          <a:p>
            <a:pPr marL="966788" lvl="1" indent="-495300" eaLnBrk="1" hangingPunct="1">
              <a:lnSpc>
                <a:spcPct val="90000"/>
              </a:lnSpc>
              <a:buSzPct val="60000"/>
              <a:buFont typeface="Arial" charset="0"/>
              <a:buAutoNum type="arabicPeriod"/>
            </a:pPr>
            <a:endParaRPr lang="en-US" sz="23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2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4497E0-068E-5543-BBB5-FA9D422200F4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</a:rPr>
              <a:t>Os Interesses dos Estados e a Fundação Normatiava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ct val="60000"/>
              <a:buFont typeface="Wingdings" charset="0"/>
              <a:buChar char="§"/>
            </a:pPr>
            <a:endParaRPr lang="en-US" sz="2700">
              <a:latin typeface="Arial" charset="0"/>
            </a:endParaRPr>
          </a:p>
          <a:p>
            <a:pPr eaLnBrk="1" hangingPunct="1">
              <a:lnSpc>
                <a:spcPct val="90000"/>
              </a:lnSpc>
              <a:buSzPct val="60000"/>
              <a:buFont typeface="Wingdings" charset="0"/>
              <a:buChar char="§"/>
            </a:pPr>
            <a:r>
              <a:rPr lang="en-US" sz="2700">
                <a:latin typeface="Arial" charset="0"/>
              </a:rPr>
              <a:t>O Holocausto</a:t>
            </a:r>
          </a:p>
          <a:p>
            <a:pPr eaLnBrk="1" hangingPunct="1">
              <a:lnSpc>
                <a:spcPct val="90000"/>
              </a:lnSpc>
              <a:buSzPct val="60000"/>
              <a:buFont typeface="Wingdings" charset="0"/>
              <a:buChar char="§"/>
            </a:pPr>
            <a:r>
              <a:rPr lang="en-US" sz="2700">
                <a:latin typeface="Arial" charset="0"/>
              </a:rPr>
              <a:t>O fracasso do sistema da Liga das Nações</a:t>
            </a:r>
          </a:p>
          <a:p>
            <a:pPr eaLnBrk="1" hangingPunct="1">
              <a:lnSpc>
                <a:spcPct val="90000"/>
              </a:lnSpc>
              <a:buSzPct val="60000"/>
              <a:buFont typeface="Wingdings" charset="0"/>
              <a:buChar char="§"/>
            </a:pPr>
            <a:r>
              <a:rPr lang="en-US" sz="2700">
                <a:latin typeface="Arial" charset="0"/>
              </a:rPr>
              <a:t>Direitos humanos e soberania estatal</a:t>
            </a:r>
          </a:p>
          <a:p>
            <a:pPr eaLnBrk="1" hangingPunct="1">
              <a:lnSpc>
                <a:spcPct val="90000"/>
              </a:lnSpc>
              <a:buSzPct val="60000"/>
              <a:buFont typeface="Wingdings" charset="0"/>
              <a:buChar char="§"/>
            </a:pPr>
            <a:r>
              <a:rPr lang="en-US" sz="2700">
                <a:latin typeface="Arial" charset="0"/>
              </a:rPr>
              <a:t>Ceticismo</a:t>
            </a:r>
          </a:p>
          <a:p>
            <a:pPr lvl="1" eaLnBrk="1" hangingPunct="1">
              <a:lnSpc>
                <a:spcPct val="90000"/>
              </a:lnSpc>
              <a:buSzPct val="60000"/>
              <a:buFont typeface="Wingdings" charset="0"/>
              <a:buChar char="Ø"/>
            </a:pPr>
            <a:r>
              <a:rPr lang="en-US" sz="2300">
                <a:latin typeface="Arial" charset="0"/>
              </a:rPr>
              <a:t>França</a:t>
            </a:r>
          </a:p>
          <a:p>
            <a:pPr lvl="1" eaLnBrk="1" hangingPunct="1">
              <a:lnSpc>
                <a:spcPct val="90000"/>
              </a:lnSpc>
              <a:buSzPct val="60000"/>
              <a:buFont typeface="Wingdings" charset="0"/>
              <a:buChar char="Ø"/>
            </a:pPr>
            <a:r>
              <a:rPr lang="en-US" sz="2300">
                <a:latin typeface="Arial" charset="0"/>
              </a:rPr>
              <a:t>Grã Bretanha</a:t>
            </a:r>
          </a:p>
          <a:p>
            <a:pPr lvl="1" eaLnBrk="1" hangingPunct="1">
              <a:lnSpc>
                <a:spcPct val="90000"/>
              </a:lnSpc>
              <a:buSzPct val="60000"/>
              <a:buFont typeface="Wingdings" charset="0"/>
              <a:buChar char="Ø"/>
            </a:pPr>
            <a:r>
              <a:rPr lang="en-US" sz="2300">
                <a:latin typeface="Arial" charset="0"/>
              </a:rPr>
              <a:t>União Soviética</a:t>
            </a:r>
          </a:p>
          <a:p>
            <a:pPr lvl="1" eaLnBrk="1" hangingPunct="1">
              <a:lnSpc>
                <a:spcPct val="90000"/>
              </a:lnSpc>
              <a:buSzPct val="60000"/>
              <a:buFont typeface="Wingdings" charset="0"/>
              <a:buChar char="Ø"/>
            </a:pPr>
            <a:r>
              <a:rPr lang="en-US" sz="2300">
                <a:latin typeface="Arial" charset="0"/>
              </a:rPr>
              <a:t>Estados Unidos</a:t>
            </a:r>
          </a:p>
          <a:p>
            <a:pPr lvl="1" eaLnBrk="1" hangingPunct="1">
              <a:lnSpc>
                <a:spcPct val="90000"/>
              </a:lnSpc>
              <a:buSzPct val="60000"/>
              <a:buFont typeface="Wingdings" charset="0"/>
              <a:buChar char="§"/>
            </a:pPr>
            <a:endParaRPr lang="en-US" sz="23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8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9CC762-D018-EA4B-85A5-7AC91EE5555D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Segundo Período (1960s-1980s)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62000" indent="-762000" eaLnBrk="1" hangingPunct="1">
              <a:lnSpc>
                <a:spcPct val="80000"/>
              </a:lnSpc>
              <a:buSzPct val="60000"/>
              <a:buFont typeface="Wingdings" charset="0"/>
              <a:buChar char="§"/>
            </a:pPr>
            <a:endParaRPr lang="en-US" sz="2400">
              <a:latin typeface="Arial" charset="0"/>
            </a:endParaRPr>
          </a:p>
          <a:p>
            <a:pPr marL="762000" indent="-762000" eaLnBrk="1" hangingPunct="1">
              <a:lnSpc>
                <a:spcPct val="80000"/>
              </a:lnSpc>
              <a:buSzPct val="60000"/>
              <a:buFont typeface="Wingdings" charset="0"/>
              <a:buChar char="§"/>
            </a:pPr>
            <a:r>
              <a:rPr lang="pt-BR" sz="2800">
                <a:latin typeface="Arial" charset="0"/>
              </a:rPr>
              <a:t>Dois Pactos de Direitos Humanos</a:t>
            </a:r>
          </a:p>
          <a:p>
            <a:pPr marL="762000" indent="-762000" eaLnBrk="1" hangingPunct="1">
              <a:lnSpc>
                <a:spcPct val="80000"/>
              </a:lnSpc>
              <a:buSzPct val="60000"/>
              <a:buFont typeface="Wingdings" charset="0"/>
              <a:buChar char="§"/>
            </a:pPr>
            <a:r>
              <a:rPr lang="pt-BR" sz="2800" i="1">
                <a:latin typeface="Arial" charset="0"/>
              </a:rPr>
              <a:t>Institution building</a:t>
            </a:r>
          </a:p>
          <a:p>
            <a:pPr marL="1131888" lvl="1" indent="-660400" eaLnBrk="1" hangingPunct="1">
              <a:lnSpc>
                <a:spcPct val="80000"/>
              </a:lnSpc>
              <a:buSzPct val="60000"/>
              <a:buFont typeface="Arial" charset="0"/>
              <a:buAutoNum type="romanUcPeriod"/>
            </a:pPr>
            <a:r>
              <a:rPr lang="pt-BR" sz="2100">
                <a:latin typeface="Arial" charset="0"/>
              </a:rPr>
              <a:t>Comissão de Direitos Humanos (Conselho de Direitos Humanos)</a:t>
            </a:r>
          </a:p>
          <a:p>
            <a:pPr marL="1131888" lvl="1" indent="-660400" eaLnBrk="1" hangingPunct="1">
              <a:lnSpc>
                <a:spcPct val="80000"/>
              </a:lnSpc>
              <a:buSzPct val="60000"/>
              <a:buFont typeface="Arial" charset="0"/>
              <a:buAutoNum type="romanUcPeriod"/>
            </a:pPr>
            <a:r>
              <a:rPr lang="pt-BR" sz="2100">
                <a:latin typeface="Arial" charset="0"/>
              </a:rPr>
              <a:t>Comitê de Direitos Humanos</a:t>
            </a:r>
          </a:p>
          <a:p>
            <a:pPr marL="1131888" lvl="1" indent="-660400" eaLnBrk="1" hangingPunct="1">
              <a:lnSpc>
                <a:spcPct val="80000"/>
              </a:lnSpc>
              <a:buSzPct val="60000"/>
              <a:buFont typeface="Arial" charset="0"/>
              <a:buAutoNum type="romanUcPeriod"/>
            </a:pPr>
            <a:r>
              <a:rPr lang="pt-BR" sz="2100">
                <a:latin typeface="Arial" charset="0"/>
              </a:rPr>
              <a:t>Comissão e Corte Europeia de Direitos Humanos</a:t>
            </a:r>
          </a:p>
          <a:p>
            <a:pPr marL="1131888" lvl="1" indent="-660400" eaLnBrk="1" hangingPunct="1">
              <a:lnSpc>
                <a:spcPct val="80000"/>
              </a:lnSpc>
              <a:buSzPct val="60000"/>
              <a:buFont typeface="Arial" charset="0"/>
              <a:buAutoNum type="romanUcPeriod"/>
            </a:pPr>
            <a:r>
              <a:rPr lang="pt-BR" sz="2100">
                <a:latin typeface="Arial" charset="0"/>
              </a:rPr>
              <a:t>Comissão e Corte Interamericana de Direitos Humanos</a:t>
            </a:r>
          </a:p>
          <a:p>
            <a:pPr marL="762000" indent="-762000" eaLnBrk="1" hangingPunct="1">
              <a:lnSpc>
                <a:spcPct val="80000"/>
              </a:lnSpc>
              <a:buSzPct val="60000"/>
              <a:buFont typeface="Wingdings" charset="0"/>
              <a:buChar char="§"/>
            </a:pPr>
            <a:r>
              <a:rPr lang="pt-BR" sz="2800">
                <a:latin typeface="Arial" charset="0"/>
              </a:rPr>
              <a:t>Fortalecimento e multiplicação das ONGs</a:t>
            </a:r>
          </a:p>
          <a:p>
            <a:pPr marL="762000" indent="-762000" eaLnBrk="1" hangingPunct="1">
              <a:lnSpc>
                <a:spcPct val="80000"/>
              </a:lnSpc>
              <a:buSzPct val="60000"/>
              <a:buFont typeface="Wingdings" charset="0"/>
              <a:buChar char="§"/>
            </a:pPr>
            <a:r>
              <a:rPr lang="pt-BR" sz="2800">
                <a:latin typeface="Arial" charset="0"/>
              </a:rPr>
              <a:t>Descolonização e Apartheid</a:t>
            </a:r>
          </a:p>
          <a:p>
            <a:pPr marL="762000" indent="-762000" eaLnBrk="1" hangingPunct="1">
              <a:lnSpc>
                <a:spcPct val="80000"/>
              </a:lnSpc>
              <a:buSzPct val="60000"/>
              <a:buFont typeface="Wingdings" charset="0"/>
              <a:buChar char="§"/>
            </a:pPr>
            <a:endParaRPr lang="en-US" sz="2400">
              <a:latin typeface="Arial" charset="0"/>
            </a:endParaRPr>
          </a:p>
          <a:p>
            <a:pPr marL="762000" indent="-762000" eaLnBrk="1" hangingPunct="1">
              <a:lnSpc>
                <a:spcPct val="80000"/>
              </a:lnSpc>
              <a:buSzPct val="60000"/>
              <a:buFont typeface="Wingdings" charset="0"/>
              <a:buChar char="§"/>
            </a:pP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0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777488-C8A9-5448-A28F-3FAF791B993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Terceiro Período (Pós-Guerra Fria)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60000"/>
              <a:buFont typeface="Wingdings" charset="0"/>
              <a:buChar char="§"/>
            </a:pPr>
            <a:endParaRPr lang="en-US" sz="2700">
              <a:latin typeface="Arial" charset="0"/>
            </a:endParaRP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en-US" sz="2700">
                <a:latin typeface="Arial" charset="0"/>
              </a:rPr>
              <a:t>Implementação</a:t>
            </a: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en-US" sz="2700" i="1">
                <a:latin typeface="Arial" charset="0"/>
              </a:rPr>
              <a:t>Vienna Declaration on Human Rights </a:t>
            </a:r>
            <a:r>
              <a:rPr lang="en-US" sz="2700">
                <a:latin typeface="Arial" charset="0"/>
              </a:rPr>
              <a:t>(1993)</a:t>
            </a:r>
          </a:p>
          <a:p>
            <a:pPr lvl="1" eaLnBrk="1" hangingPunct="1">
              <a:buSzPct val="60000"/>
              <a:buFontTx/>
              <a:buNone/>
            </a:pPr>
            <a:r>
              <a:rPr lang="ja-JP" altLang="en-US" sz="2300" i="1">
                <a:latin typeface="Arial" charset="0"/>
              </a:rPr>
              <a:t>“</a:t>
            </a:r>
            <a:r>
              <a:rPr lang="en-US" sz="2300" i="1">
                <a:latin typeface="Arial" charset="0"/>
              </a:rPr>
              <a:t>… Democracy, development and respect for human rights and fundamental freedoms are interdependent and mutually reinforcing …</a:t>
            </a:r>
            <a:r>
              <a:rPr lang="ja-JP" altLang="en-US" sz="2300" i="1">
                <a:latin typeface="Arial" charset="0"/>
              </a:rPr>
              <a:t>”</a:t>
            </a:r>
            <a:r>
              <a:rPr lang="en-US" sz="2300" i="1">
                <a:latin typeface="Arial" charset="0"/>
              </a:rPr>
              <a:t> [Paragraph 8] </a:t>
            </a:r>
          </a:p>
        </p:txBody>
      </p:sp>
    </p:spTree>
    <p:extLst>
      <p:ext uri="{BB962C8B-B14F-4D97-AF65-F5344CB8AC3E}">
        <p14:creationId xmlns:p14="http://schemas.microsoft.com/office/powerpoint/2010/main" val="37067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E2B421-DF87-2148-ADB1-9CC1997C21FC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Quarto Período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60000"/>
              <a:buFont typeface="Wingdings" charset="0"/>
              <a:buChar char="§"/>
            </a:pPr>
            <a:endParaRPr lang="en-US" sz="2700">
              <a:latin typeface="Arial" charset="0"/>
            </a:endParaRP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pt-BR" sz="2700">
                <a:latin typeface="Arial" charset="0"/>
              </a:rPr>
              <a:t>Responsabilidade criminal individual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pt-BR" sz="2300">
                <a:latin typeface="Arial" charset="0"/>
              </a:rPr>
              <a:t>Tribunais Militares Internacionais de Tóquio e Nuremberg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pt-BR" sz="2300">
                <a:latin typeface="Arial" charset="0"/>
              </a:rPr>
              <a:t>Tribunal Criminal Internacional para a antiga Iugoslávia 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pt-BR" sz="2300">
                <a:latin typeface="Arial" charset="0"/>
              </a:rPr>
              <a:t>Tribunal Criminal Internacional para Ruanda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pt-BR" sz="2300">
                <a:latin typeface="Arial" charset="0"/>
              </a:rPr>
              <a:t>Tribunal Penal Internacional (TPI)</a:t>
            </a: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pt-BR" sz="2700">
                <a:latin typeface="Arial" charset="0"/>
              </a:rPr>
              <a:t>Intervenções humanitárias</a:t>
            </a: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pt-BR" sz="2700">
                <a:latin typeface="Arial" charset="0"/>
              </a:rPr>
              <a:t>Direitos das minorias</a:t>
            </a:r>
          </a:p>
        </p:txBody>
      </p:sp>
    </p:spTree>
    <p:extLst>
      <p:ext uri="{BB962C8B-B14F-4D97-AF65-F5344CB8AC3E}">
        <p14:creationId xmlns:p14="http://schemas.microsoft.com/office/powerpoint/2010/main" val="344270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Problem of Human Rights</a:t>
            </a:r>
            <a:br>
              <a:rPr lang="en-US" i="1" dirty="0"/>
            </a:br>
            <a:r>
              <a:rPr lang="en-US" sz="2000" dirty="0"/>
              <a:t>Emilie </a:t>
            </a:r>
            <a:r>
              <a:rPr lang="en-US" sz="2000" dirty="0" err="1"/>
              <a:t>Hafner</a:t>
            </a:r>
            <a:r>
              <a:rPr lang="en-US" sz="2000" dirty="0"/>
              <a:t>-Burton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Ira, </a:t>
            </a:r>
            <a:r>
              <a:rPr lang="en-US" dirty="0" err="1"/>
              <a:t>após</a:t>
            </a:r>
            <a:r>
              <a:rPr lang="en-US" dirty="0"/>
              <a:t> a </a:t>
            </a:r>
            <a:r>
              <a:rPr lang="en-US" dirty="0" err="1"/>
              <a:t>eleição</a:t>
            </a:r>
            <a:r>
              <a:rPr lang="en-US" dirty="0"/>
              <a:t> do </a:t>
            </a:r>
            <a:r>
              <a:rPr lang="en-US" dirty="0" err="1"/>
              <a:t>Presidente</a:t>
            </a:r>
            <a:r>
              <a:rPr lang="en-US" dirty="0"/>
              <a:t> Ahmadinejad </a:t>
            </a:r>
            <a:r>
              <a:rPr lang="en-US" dirty="0" err="1"/>
              <a:t>em</a:t>
            </a:r>
            <a:r>
              <a:rPr lang="en-US" dirty="0"/>
              <a:t> 2009</a:t>
            </a:r>
          </a:p>
          <a:p>
            <a:r>
              <a:rPr lang="en-US" dirty="0" err="1"/>
              <a:t>Irã</a:t>
            </a:r>
            <a:r>
              <a:rPr lang="en-US" dirty="0"/>
              <a:t>, </a:t>
            </a:r>
            <a:r>
              <a:rPr lang="en-US" dirty="0" err="1"/>
              <a:t>membro</a:t>
            </a:r>
            <a:r>
              <a:rPr lang="en-US" dirty="0"/>
              <a:t> do </a:t>
            </a:r>
            <a:r>
              <a:rPr lang="en-US" dirty="0" err="1"/>
              <a:t>Pacto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de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Civis</a:t>
            </a:r>
            <a:r>
              <a:rPr lang="en-US" dirty="0"/>
              <a:t> e </a:t>
            </a:r>
            <a:r>
              <a:rPr lang="en-US" dirty="0" err="1"/>
              <a:t>Políticos</a:t>
            </a:r>
            <a:r>
              <a:rPr lang="en-US" dirty="0"/>
              <a:t> (PICP) </a:t>
            </a:r>
            <a:r>
              <a:rPr lang="en-US" dirty="0" err="1"/>
              <a:t>desde</a:t>
            </a:r>
            <a:r>
              <a:rPr lang="en-US" dirty="0"/>
              <a:t> 1975</a:t>
            </a:r>
          </a:p>
          <a:p>
            <a:pPr lvl="1">
              <a:buFont typeface="Wingdings" charset="2"/>
              <a:buChar char="v"/>
            </a:pPr>
            <a:r>
              <a:rPr lang="en-US" dirty="0"/>
              <a:t>Um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recorrente</a:t>
            </a:r>
            <a:r>
              <a:rPr lang="en-US" dirty="0"/>
              <a:t>…</a:t>
            </a:r>
          </a:p>
          <a:p>
            <a:r>
              <a:rPr lang="en-US" dirty="0" err="1"/>
              <a:t>Figura</a:t>
            </a:r>
            <a:r>
              <a:rPr lang="en-US" dirty="0"/>
              <a:t> 1 </a:t>
            </a:r>
            <a:r>
              <a:rPr lang="en-US" dirty="0" err="1"/>
              <a:t>na</a:t>
            </a:r>
            <a:r>
              <a:rPr lang="en-US" dirty="0"/>
              <a:t> p. 3</a:t>
            </a:r>
          </a:p>
          <a:p>
            <a:pPr lvl="1"/>
            <a:r>
              <a:rPr lang="en-US" dirty="0" err="1"/>
              <a:t>Razões</a:t>
            </a:r>
            <a:r>
              <a:rPr lang="en-US" dirty="0"/>
              <a:t> para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fenômeno</a:t>
            </a:r>
            <a:r>
              <a:rPr lang="en-US" dirty="0"/>
              <a:t>? Beth Simmons (2009) </a:t>
            </a:r>
            <a:r>
              <a:rPr lang="en-US" dirty="0" err="1"/>
              <a:t>oferece</a:t>
            </a:r>
            <a:r>
              <a:rPr lang="en-US" dirty="0"/>
              <a:t> </a:t>
            </a:r>
            <a:r>
              <a:rPr lang="en-US" dirty="0" err="1"/>
              <a:t>algumas</a:t>
            </a:r>
            <a:r>
              <a:rPr lang="en-US" dirty="0"/>
              <a:t> </a:t>
            </a:r>
            <a:r>
              <a:rPr lang="en-US" dirty="0" err="1"/>
              <a:t>explicações</a:t>
            </a:r>
            <a:r>
              <a:rPr lang="en-US" dirty="0"/>
              <a:t>, </a:t>
            </a:r>
            <a:r>
              <a:rPr lang="en-US" dirty="0" err="1"/>
              <a:t>passíveis</a:t>
            </a:r>
            <a:r>
              <a:rPr lang="en-US" dirty="0"/>
              <a:t> de </a:t>
            </a:r>
            <a:r>
              <a:rPr lang="en-US" dirty="0" err="1"/>
              <a:t>investigação</a:t>
            </a:r>
            <a:r>
              <a:rPr lang="en-US" dirty="0"/>
              <a:t> </a:t>
            </a:r>
            <a:r>
              <a:rPr lang="en-US" dirty="0" err="1"/>
              <a:t>empírica</a:t>
            </a:r>
            <a:endParaRPr lang="en-US" dirty="0"/>
          </a:p>
          <a:p>
            <a:r>
              <a:rPr lang="en-US" dirty="0"/>
              <a:t>Principal </a:t>
            </a:r>
            <a:r>
              <a:rPr lang="en-US" dirty="0" err="1"/>
              <a:t>pergunta</a:t>
            </a:r>
            <a:r>
              <a:rPr lang="en-US" dirty="0"/>
              <a:t> do </a:t>
            </a:r>
            <a:r>
              <a:rPr lang="en-US" dirty="0" err="1"/>
              <a:t>livro</a:t>
            </a:r>
            <a:r>
              <a:rPr lang="en-US" dirty="0"/>
              <a:t>: “What can be done to close the gap between paper and practice?”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1086</TotalTime>
  <Words>550</Words>
  <Application>Microsoft Macintosh PowerPoint</Application>
  <PresentationFormat>Apresentação na tela (4:3)</PresentationFormat>
  <Paragraphs>107</Paragraphs>
  <Slides>12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Direitos Humanos</vt:lpstr>
      <vt:lpstr>Roteiro</vt:lpstr>
      <vt:lpstr>A Evolução Normativa e Institucional dos Direitos Humanos</vt:lpstr>
      <vt:lpstr>Primeiro Período (1945-1966)</vt:lpstr>
      <vt:lpstr>Os Interesses dos Estados e a Fundação Normatiava</vt:lpstr>
      <vt:lpstr>Segundo Período (1960s-1980s)</vt:lpstr>
      <vt:lpstr>Terceiro Período (Pós-Guerra Fria)</vt:lpstr>
      <vt:lpstr>Quarto Período</vt:lpstr>
      <vt:lpstr>The Problem of Human Rights Emilie Hafner-Burton</vt:lpstr>
      <vt:lpstr>The Problem of Human Rights Emilie Hafner-Burton</vt:lpstr>
      <vt:lpstr>The Problem of Human Rights Emilie Hafner-Burton</vt:lpstr>
      <vt:lpstr>The Problem of Human Rights Emilie Hafner-Burton*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36</cp:revision>
  <dcterms:created xsi:type="dcterms:W3CDTF">2015-07-06T16:36:26Z</dcterms:created>
  <dcterms:modified xsi:type="dcterms:W3CDTF">2022-09-01T17:59:00Z</dcterms:modified>
</cp:coreProperties>
</file>