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2">
  <p:sldMasterIdLst>
    <p:sldMasterId id="2147484081" r:id="rId1"/>
  </p:sldMasterIdLst>
  <p:sldIdLst>
    <p:sldId id="256" r:id="rId2"/>
    <p:sldId id="282" r:id="rId3"/>
    <p:sldId id="283" r:id="rId4"/>
    <p:sldId id="284" r:id="rId5"/>
    <p:sldId id="285" r:id="rId6"/>
    <p:sldId id="286" r:id="rId7"/>
    <p:sldId id="287" r:id="rId8"/>
    <p:sldId id="289" r:id="rId9"/>
    <p:sldId id="288" r:id="rId10"/>
    <p:sldId id="290" r:id="rId11"/>
    <p:sldId id="291" r:id="rId12"/>
    <p:sldId id="29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CCECFF"/>
    <a:srgbClr val="003366"/>
    <a:srgbClr val="336699"/>
    <a:srgbClr val="333399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68" autoAdjust="0"/>
    <p:restoredTop sz="94660"/>
  </p:normalViewPr>
  <p:slideViewPr>
    <p:cSldViewPr snapToGrid="0">
      <p:cViewPr varScale="1">
        <p:scale>
          <a:sx n="45" d="100"/>
          <a:sy n="45" d="100"/>
        </p:scale>
        <p:origin x="816" y="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7595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595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527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815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4833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252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444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843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088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t>5/3/2017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198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267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5/3/2017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119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2" r:id="rId1"/>
    <p:sldLayoutId id="2147484083" r:id="rId2"/>
    <p:sldLayoutId id="2147484084" r:id="rId3"/>
    <p:sldLayoutId id="2147484085" r:id="rId4"/>
    <p:sldLayoutId id="2147484086" r:id="rId5"/>
    <p:sldLayoutId id="2147484087" r:id="rId6"/>
    <p:sldLayoutId id="2147484088" r:id="rId7"/>
    <p:sldLayoutId id="2147484089" r:id="rId8"/>
    <p:sldLayoutId id="2147484090" r:id="rId9"/>
    <p:sldLayoutId id="2147484091" r:id="rId10"/>
    <p:sldLayoutId id="214748409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Dmnd">
          <a:fgClr>
            <a:schemeClr val="accent2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46461" y="173200"/>
            <a:ext cx="10058400" cy="1450757"/>
          </a:xfrm>
          <a:pattFill prst="dotDmnd">
            <a:fgClr>
              <a:schemeClr val="accent2">
                <a:lumMod val="20000"/>
                <a:lumOff val="80000"/>
              </a:schemeClr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pPr algn="ctr"/>
            <a:r>
              <a:rPr lang="pt-BR" sz="4000" dirty="0">
                <a:solidFill>
                  <a:schemeClr val="accent6">
                    <a:lumMod val="75000"/>
                  </a:schemeClr>
                </a:solidFill>
              </a:rPr>
              <a:t>Fundamentos de Direito Público</a:t>
            </a:r>
            <a:endParaRPr lang="pt-BR" sz="1800" dirty="0"/>
          </a:p>
        </p:txBody>
      </p:sp>
      <p:sp>
        <p:nvSpPr>
          <p:cNvPr id="22" name="Espaço Reservado para Conteúdo 2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pt-BR" sz="3800" b="1" dirty="0">
              <a:latin typeface="+mj-lt"/>
            </a:endParaRPr>
          </a:p>
          <a:p>
            <a:pPr algn="ctr"/>
            <a:r>
              <a:rPr lang="pt-BR" sz="3800" b="1" dirty="0">
                <a:latin typeface="+mj-lt"/>
              </a:rPr>
              <a:t>Transformações do Direito Administrativo</a:t>
            </a:r>
            <a:endParaRPr lang="pt-BR" sz="3800" dirty="0">
              <a:latin typeface="+mj-lt"/>
            </a:endParaRPr>
          </a:p>
          <a:p>
            <a:pPr marL="0" indent="0" algn="just">
              <a:buNone/>
            </a:pPr>
            <a:endParaRPr lang="pt-BR" sz="1800" dirty="0">
              <a:latin typeface="+mj-lt"/>
            </a:endParaRPr>
          </a:p>
          <a:p>
            <a:pPr algn="just"/>
            <a:endParaRPr lang="pt-BR" sz="1800" dirty="0">
              <a:latin typeface="+mj-lt"/>
            </a:endParaRPr>
          </a:p>
          <a:p>
            <a:pPr algn="just"/>
            <a:r>
              <a:rPr lang="pt-BR" sz="1700" dirty="0">
                <a:latin typeface="+mj-lt"/>
              </a:rPr>
              <a:t>Leitura obrigatória: DI PIETRO, Maria Sylvia Zanella. Inovações no Direito Administrativo Brasileiro. </a:t>
            </a:r>
            <a:r>
              <a:rPr lang="pt-BR" sz="1700" i="1" dirty="0">
                <a:latin typeface="+mj-lt"/>
              </a:rPr>
              <a:t>Revista Trimestral de Direito Público</a:t>
            </a:r>
            <a:r>
              <a:rPr lang="pt-BR" sz="1700" dirty="0">
                <a:latin typeface="+mj-lt"/>
              </a:rPr>
              <a:t>, n. 51-52, São Paulo, Malheiros, pp. 12-25.</a:t>
            </a:r>
            <a:endParaRPr lang="pt-BR" sz="1600" dirty="0">
              <a:latin typeface="+mj-lt"/>
            </a:endParaRPr>
          </a:p>
          <a:p>
            <a:pPr algn="just"/>
            <a:endParaRPr lang="pt-BR" sz="1800" dirty="0">
              <a:latin typeface="+mj-lt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252451" y="5461000"/>
            <a:ext cx="10058400" cy="83684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1400" cap="small" dirty="0">
                <a:latin typeface="Georgia" panose="02040502050405020303" pitchFamily="18" charset="0"/>
              </a:rPr>
              <a:t>Abril/2016</a:t>
            </a:r>
          </a:p>
        </p:txBody>
      </p:sp>
      <p:pic>
        <p:nvPicPr>
          <p:cNvPr id="21" name="Imagem 2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746" y="590744"/>
            <a:ext cx="1100051" cy="1065297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476844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to 7"/>
          <p:cNvCxnSpPr/>
          <p:nvPr/>
        </p:nvCxnSpPr>
        <p:spPr>
          <a:xfrm flipV="1">
            <a:off x="0" y="733425"/>
            <a:ext cx="9305925" cy="1905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ítulo 1"/>
          <p:cNvSpPr txBox="1">
            <a:spLocks/>
          </p:cNvSpPr>
          <p:nvPr/>
        </p:nvSpPr>
        <p:spPr>
          <a:xfrm>
            <a:off x="99925" y="255939"/>
            <a:ext cx="11911099" cy="45085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pt-BR" sz="3200" b="1" dirty="0">
                <a:solidFill>
                  <a:schemeClr val="accent1">
                    <a:lumMod val="75000"/>
                  </a:schemeClr>
                </a:solidFill>
              </a:rPr>
              <a:t>6- Função regulatória e </a:t>
            </a:r>
            <a:r>
              <a:rPr lang="pt-BR" sz="3200" b="1" dirty="0" err="1">
                <a:solidFill>
                  <a:schemeClr val="accent1">
                    <a:lumMod val="75000"/>
                  </a:schemeClr>
                </a:solidFill>
              </a:rPr>
              <a:t>agencificação</a:t>
            </a:r>
            <a:endParaRPr lang="pt-BR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CaixaDeTexto 25"/>
          <p:cNvSpPr txBox="1"/>
          <p:nvPr/>
        </p:nvSpPr>
        <p:spPr>
          <a:xfrm>
            <a:off x="157970" y="932292"/>
            <a:ext cx="12034030" cy="5555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500" dirty="0">
                <a:latin typeface="+mj-lt"/>
              </a:rPr>
              <a:t>Inspiração no modelo da </a:t>
            </a:r>
            <a:r>
              <a:rPr lang="pt-BR" sz="2500" i="1" dirty="0">
                <a:latin typeface="+mj-lt"/>
              </a:rPr>
              <a:t>common </a:t>
            </a:r>
            <a:r>
              <a:rPr lang="pt-BR" sz="2500" i="1" dirty="0" err="1">
                <a:latin typeface="+mj-lt"/>
              </a:rPr>
              <a:t>law</a:t>
            </a:r>
            <a:r>
              <a:rPr lang="pt-BR" sz="2500" dirty="0">
                <a:latin typeface="+mj-lt"/>
              </a:rPr>
              <a:t>;</a:t>
            </a:r>
          </a:p>
          <a:p>
            <a:pPr algn="just">
              <a:spcAft>
                <a:spcPts val="1200"/>
              </a:spcAft>
            </a:pPr>
            <a:endParaRPr lang="pt-BR" sz="1000" dirty="0">
              <a:latin typeface="+mj-lt"/>
            </a:endParaRP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500" dirty="0">
                <a:latin typeface="+mj-lt"/>
              </a:rPr>
              <a:t>Fundamento constitucional:</a:t>
            </a:r>
          </a:p>
          <a:p>
            <a:pPr marL="803275" indent="-360363" algn="just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pt-BR" sz="2500" dirty="0">
                <a:latin typeface="+mj-lt"/>
              </a:rPr>
              <a:t>Princípio da subsidiariedade (art.  173 da CF);</a:t>
            </a:r>
          </a:p>
          <a:p>
            <a:pPr marL="803275" indent="-360363" algn="just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pt-BR" sz="2500" dirty="0">
                <a:latin typeface="+mj-lt"/>
              </a:rPr>
              <a:t>Papel normativo e regulador do Estado na ordem econômica (art. 174). </a:t>
            </a:r>
          </a:p>
          <a:p>
            <a:pPr algn="just">
              <a:spcAft>
                <a:spcPts val="1200"/>
              </a:spcAft>
            </a:pPr>
            <a:endParaRPr lang="pt-BR" sz="1000" dirty="0">
              <a:latin typeface="+mj-lt"/>
            </a:endParaRP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500" dirty="0">
                <a:latin typeface="+mj-lt"/>
              </a:rPr>
              <a:t>Contexto da </a:t>
            </a:r>
            <a:r>
              <a:rPr lang="pt-BR" sz="2500" dirty="0" err="1">
                <a:latin typeface="+mj-lt"/>
              </a:rPr>
              <a:t>agencificação</a:t>
            </a:r>
            <a:r>
              <a:rPr lang="pt-BR" sz="2500" dirty="0">
                <a:latin typeface="+mj-lt"/>
              </a:rPr>
              <a:t>:</a:t>
            </a:r>
          </a:p>
          <a:p>
            <a:pPr marL="803275" indent="-360363" algn="just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pt-BR" sz="2500" dirty="0">
                <a:latin typeface="+mj-lt"/>
              </a:rPr>
              <a:t>Privatização de empresas estatais;</a:t>
            </a:r>
          </a:p>
          <a:p>
            <a:pPr marL="803275" indent="-360363" algn="just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pt-BR" sz="2500" dirty="0">
                <a:latin typeface="+mj-lt"/>
              </a:rPr>
              <a:t>Concessões e introdução do modelo de exploração competitiva de serviços públicos;</a:t>
            </a:r>
          </a:p>
          <a:p>
            <a:pPr algn="just">
              <a:spcAft>
                <a:spcPts val="1200"/>
              </a:spcAft>
            </a:pPr>
            <a:endParaRPr lang="pt-BR" sz="800" dirty="0">
              <a:latin typeface="+mj-lt"/>
            </a:endParaRP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500" dirty="0">
                <a:latin typeface="+mj-lt"/>
              </a:rPr>
              <a:t>Papel da regulação: competências normativas, polícia administrativa e resolução de conflitos.</a:t>
            </a:r>
          </a:p>
        </p:txBody>
      </p:sp>
    </p:spTree>
    <p:extLst>
      <p:ext uri="{BB962C8B-B14F-4D97-AF65-F5344CB8AC3E}">
        <p14:creationId xmlns:p14="http://schemas.microsoft.com/office/powerpoint/2010/main" val="27521063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to 7"/>
          <p:cNvCxnSpPr/>
          <p:nvPr/>
        </p:nvCxnSpPr>
        <p:spPr>
          <a:xfrm flipV="1">
            <a:off x="0" y="733425"/>
            <a:ext cx="9305925" cy="1905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ítulo 1"/>
          <p:cNvSpPr txBox="1">
            <a:spLocks/>
          </p:cNvSpPr>
          <p:nvPr/>
        </p:nvSpPr>
        <p:spPr>
          <a:xfrm>
            <a:off x="99925" y="255939"/>
            <a:ext cx="11911099" cy="45085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pt-BR" sz="3200" b="1" dirty="0">
                <a:solidFill>
                  <a:schemeClr val="accent1">
                    <a:lumMod val="75000"/>
                  </a:schemeClr>
                </a:solidFill>
              </a:rPr>
              <a:t>7- Fuga do direito público</a:t>
            </a:r>
          </a:p>
        </p:txBody>
      </p:sp>
      <p:sp>
        <p:nvSpPr>
          <p:cNvPr id="6" name="CaixaDeTexto 25"/>
          <p:cNvSpPr txBox="1"/>
          <p:nvPr/>
        </p:nvSpPr>
        <p:spPr>
          <a:xfrm>
            <a:off x="157970" y="932292"/>
            <a:ext cx="1203403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500" dirty="0">
                <a:latin typeface="+mj-lt"/>
              </a:rPr>
              <a:t>Ênfase no maior influxo de regras de direito privado na atividade administrativa;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500" dirty="0">
                <a:latin typeface="+mj-lt"/>
              </a:rPr>
              <a:t>Para Maria Sylvia Zanella Di Pietro, sempre haverá influxos das regras de direito público;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500" dirty="0">
                <a:latin typeface="+mj-lt"/>
              </a:rPr>
              <a:t>Ainda quando houver gestão de serviços públicos pelos particulares, será aplicável o direito público, exemplo:</a:t>
            </a:r>
          </a:p>
          <a:p>
            <a:pPr marL="800100" lvl="1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500" dirty="0">
                <a:latin typeface="+mj-lt"/>
              </a:rPr>
              <a:t>Controle do Tribunal de Contas;</a:t>
            </a:r>
          </a:p>
          <a:p>
            <a:pPr marL="800100" lvl="1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500" dirty="0">
                <a:latin typeface="+mj-lt"/>
              </a:rPr>
              <a:t>Regime de utilização dos bens é condicionado por normas de direito público;</a:t>
            </a:r>
          </a:p>
          <a:p>
            <a:pPr marL="800100" lvl="1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500" dirty="0">
                <a:latin typeface="+mj-lt"/>
              </a:rPr>
              <a:t>Responsabilidade civil perante usuários;</a:t>
            </a:r>
          </a:p>
          <a:p>
            <a:pPr marL="800100" lvl="1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500" dirty="0">
                <a:latin typeface="+mj-lt"/>
              </a:rPr>
              <a:t>Princípios aplicáveis à prestação dos serviços;</a:t>
            </a:r>
          </a:p>
          <a:p>
            <a:pPr marL="800100" lvl="1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500" dirty="0">
                <a:latin typeface="+mj-lt"/>
              </a:rPr>
              <a:t>Transferência de prerrogativas a particulares (</a:t>
            </a:r>
            <a:r>
              <a:rPr lang="pt-BR" sz="2500" dirty="0" err="1">
                <a:latin typeface="+mj-lt"/>
              </a:rPr>
              <a:t>ex</a:t>
            </a:r>
            <a:r>
              <a:rPr lang="pt-BR" sz="2500" dirty="0">
                <a:latin typeface="+mj-lt"/>
              </a:rPr>
              <a:t>: promover desapropriações).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endParaRPr lang="pt-BR" sz="2500" dirty="0">
              <a:latin typeface="+mj-lt"/>
            </a:endParaRP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endParaRPr lang="pt-BR" sz="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30637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to 7"/>
          <p:cNvCxnSpPr/>
          <p:nvPr/>
        </p:nvCxnSpPr>
        <p:spPr>
          <a:xfrm flipV="1">
            <a:off x="0" y="733425"/>
            <a:ext cx="9305925" cy="1905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ítulo 1"/>
          <p:cNvSpPr txBox="1">
            <a:spLocks/>
          </p:cNvSpPr>
          <p:nvPr/>
        </p:nvSpPr>
        <p:spPr>
          <a:xfrm>
            <a:off x="99925" y="255939"/>
            <a:ext cx="11911099" cy="45085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pt-BR" sz="3200" b="1" dirty="0">
                <a:solidFill>
                  <a:schemeClr val="accent1">
                    <a:lumMod val="75000"/>
                  </a:schemeClr>
                </a:solidFill>
              </a:rPr>
              <a:t>8- Crise na noção de serviço público</a:t>
            </a:r>
          </a:p>
        </p:txBody>
      </p:sp>
      <p:sp>
        <p:nvSpPr>
          <p:cNvPr id="6" name="CaixaDeTexto 25"/>
          <p:cNvSpPr txBox="1"/>
          <p:nvPr/>
        </p:nvSpPr>
        <p:spPr>
          <a:xfrm>
            <a:off x="157970" y="1029277"/>
            <a:ext cx="1203403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500" dirty="0">
                <a:latin typeface="+mj-lt"/>
              </a:rPr>
              <a:t>Há doutrinadores que sustentam a crise na noção de serviço público;</a:t>
            </a:r>
          </a:p>
          <a:p>
            <a:pPr marL="800100" lvl="1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500" dirty="0">
                <a:latin typeface="+mj-lt"/>
              </a:rPr>
              <a:t>Flexibilização do regime de prestação dos serviços (livre iniciativa);</a:t>
            </a:r>
          </a:p>
          <a:p>
            <a:pPr marL="800100" lvl="1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500" dirty="0">
                <a:latin typeface="+mj-lt"/>
              </a:rPr>
              <a:t>Modelo da União Europeia: serviços de interesse econômico geral e devolução das atividades à livre iniciativa (extinção de titularidade estatal e à livre concorrência (extinção de empresas estatais);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500" dirty="0">
                <a:latin typeface="+mj-lt"/>
              </a:rPr>
              <a:t>Para Maria Sylvia, não é possível que isso ocorra no Brasil:</a:t>
            </a:r>
          </a:p>
          <a:p>
            <a:pPr marL="800100" lvl="1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500" dirty="0">
                <a:latin typeface="+mj-lt"/>
              </a:rPr>
              <a:t>CF/88 prevê a titularidade estatal para a prestação dos serviços, de modo que há um dever de o Estado prestá-las;</a:t>
            </a:r>
          </a:p>
          <a:p>
            <a:pPr marL="800100" lvl="1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500" dirty="0">
                <a:latin typeface="+mj-lt"/>
              </a:rPr>
              <a:t>O que há é uma liberalização parcial (livre iniciativa) e a implementação de um regime concorrencial na prestação de serviços públicos.</a:t>
            </a:r>
          </a:p>
          <a:p>
            <a:pPr algn="just">
              <a:spcAft>
                <a:spcPts val="1200"/>
              </a:spcAft>
            </a:pPr>
            <a:endParaRPr lang="pt-BR" sz="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60197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2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to 7"/>
          <p:cNvCxnSpPr/>
          <p:nvPr/>
        </p:nvCxnSpPr>
        <p:spPr>
          <a:xfrm flipV="1">
            <a:off x="0" y="733425"/>
            <a:ext cx="9305925" cy="1905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ítulo 1"/>
          <p:cNvSpPr txBox="1">
            <a:spLocks/>
          </p:cNvSpPr>
          <p:nvPr/>
        </p:nvSpPr>
        <p:spPr>
          <a:xfrm>
            <a:off x="99925" y="255939"/>
            <a:ext cx="11911099" cy="45085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pt-BR" sz="3200" b="1" dirty="0">
                <a:solidFill>
                  <a:schemeClr val="accent1">
                    <a:lumMod val="75000"/>
                  </a:schemeClr>
                </a:solidFill>
              </a:rPr>
              <a:t>Principais inovações do direito administrativo brasileiro</a:t>
            </a:r>
          </a:p>
        </p:txBody>
      </p:sp>
      <p:sp>
        <p:nvSpPr>
          <p:cNvPr id="6" name="CaixaDeTexto 25"/>
          <p:cNvSpPr txBox="1"/>
          <p:nvPr/>
        </p:nvSpPr>
        <p:spPr>
          <a:xfrm>
            <a:off x="157970" y="1389497"/>
            <a:ext cx="1203403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spcAft>
                <a:spcPts val="1200"/>
              </a:spcAft>
              <a:buFont typeface="+mj-lt"/>
              <a:buAutoNum type="arabicPeriod"/>
            </a:pPr>
            <a:r>
              <a:rPr lang="pt-BR" sz="2500" dirty="0">
                <a:latin typeface="+mj-lt"/>
              </a:rPr>
              <a:t>Constitucionalização do direito administrativo brasileiro</a:t>
            </a:r>
          </a:p>
          <a:p>
            <a:pPr marL="457200" indent="-457200" algn="just">
              <a:spcAft>
                <a:spcPts val="1200"/>
              </a:spcAft>
              <a:buFont typeface="+mj-lt"/>
              <a:buAutoNum type="arabicPeriod"/>
            </a:pPr>
            <a:r>
              <a:rPr lang="pt-BR" sz="2500" dirty="0">
                <a:latin typeface="+mj-lt"/>
              </a:rPr>
              <a:t>Democratização da Administração Pública</a:t>
            </a:r>
          </a:p>
          <a:p>
            <a:pPr marL="457200" indent="-457200" algn="just">
              <a:spcAft>
                <a:spcPts val="1200"/>
              </a:spcAft>
              <a:buFont typeface="+mj-lt"/>
              <a:buAutoNum type="arabicPeriod"/>
            </a:pPr>
            <a:r>
              <a:rPr lang="pt-BR" sz="2500" dirty="0">
                <a:latin typeface="+mj-lt"/>
              </a:rPr>
              <a:t>Centralidade da pessoa humana x  supremacia do interesse público</a:t>
            </a:r>
          </a:p>
          <a:p>
            <a:pPr marL="457200" indent="-457200" algn="just">
              <a:spcAft>
                <a:spcPts val="1200"/>
              </a:spcAft>
              <a:buFont typeface="+mj-lt"/>
              <a:buAutoNum type="arabicPeriod"/>
            </a:pPr>
            <a:r>
              <a:rPr lang="pt-BR" sz="2500" dirty="0">
                <a:latin typeface="+mj-lt"/>
              </a:rPr>
              <a:t>Reforma administrativa</a:t>
            </a:r>
          </a:p>
          <a:p>
            <a:pPr marL="457200" indent="-457200" algn="just">
              <a:spcAft>
                <a:spcPts val="1200"/>
              </a:spcAft>
              <a:buFont typeface="+mj-lt"/>
              <a:buAutoNum type="arabicPeriod"/>
            </a:pPr>
            <a:r>
              <a:rPr lang="pt-BR" sz="2500" dirty="0">
                <a:latin typeface="+mj-lt"/>
              </a:rPr>
              <a:t>Consensualismo</a:t>
            </a:r>
          </a:p>
          <a:p>
            <a:pPr marL="457200" indent="-457200" algn="just">
              <a:spcAft>
                <a:spcPts val="1200"/>
              </a:spcAft>
              <a:buFont typeface="+mj-lt"/>
              <a:buAutoNum type="arabicPeriod"/>
            </a:pPr>
            <a:r>
              <a:rPr lang="pt-BR" sz="2500" dirty="0">
                <a:latin typeface="+mj-lt"/>
              </a:rPr>
              <a:t>Função regulatória e </a:t>
            </a:r>
            <a:r>
              <a:rPr lang="pt-BR" sz="2500" dirty="0" err="1">
                <a:latin typeface="+mj-lt"/>
              </a:rPr>
              <a:t>agencificação</a:t>
            </a:r>
            <a:endParaRPr lang="pt-BR" sz="2500" dirty="0">
              <a:latin typeface="+mj-lt"/>
            </a:endParaRPr>
          </a:p>
          <a:p>
            <a:pPr marL="457200" indent="-457200" algn="just">
              <a:spcAft>
                <a:spcPts val="1200"/>
              </a:spcAft>
              <a:buFont typeface="+mj-lt"/>
              <a:buAutoNum type="arabicPeriod"/>
            </a:pPr>
            <a:r>
              <a:rPr lang="pt-BR" sz="2500" dirty="0">
                <a:latin typeface="+mj-lt"/>
              </a:rPr>
              <a:t>Fuga do direito público</a:t>
            </a:r>
          </a:p>
          <a:p>
            <a:pPr marL="457200" indent="-457200" algn="just">
              <a:spcAft>
                <a:spcPts val="1200"/>
              </a:spcAft>
              <a:buFont typeface="+mj-lt"/>
              <a:buAutoNum type="arabicPeriod"/>
            </a:pPr>
            <a:r>
              <a:rPr lang="pt-BR" sz="2500" dirty="0">
                <a:latin typeface="+mj-lt"/>
              </a:rPr>
              <a:t>Crise na noção de serviço público?</a:t>
            </a:r>
          </a:p>
        </p:txBody>
      </p:sp>
    </p:spTree>
    <p:extLst>
      <p:ext uri="{BB962C8B-B14F-4D97-AF65-F5344CB8AC3E}">
        <p14:creationId xmlns:p14="http://schemas.microsoft.com/office/powerpoint/2010/main" val="3777098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to 7"/>
          <p:cNvCxnSpPr/>
          <p:nvPr/>
        </p:nvCxnSpPr>
        <p:spPr>
          <a:xfrm flipV="1">
            <a:off x="0" y="733425"/>
            <a:ext cx="9305925" cy="1905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ítulo 1"/>
          <p:cNvSpPr txBox="1">
            <a:spLocks/>
          </p:cNvSpPr>
          <p:nvPr/>
        </p:nvSpPr>
        <p:spPr>
          <a:xfrm>
            <a:off x="99925" y="255939"/>
            <a:ext cx="11911099" cy="45085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pt-BR" sz="3200" b="1" dirty="0">
                <a:solidFill>
                  <a:schemeClr val="accent1">
                    <a:lumMod val="75000"/>
                  </a:schemeClr>
                </a:solidFill>
              </a:rPr>
              <a:t>1- Constitucionalização do direito administrativo </a:t>
            </a:r>
          </a:p>
        </p:txBody>
      </p:sp>
      <p:sp>
        <p:nvSpPr>
          <p:cNvPr id="6" name="CaixaDeTexto 25"/>
          <p:cNvSpPr txBox="1"/>
          <p:nvPr/>
        </p:nvSpPr>
        <p:spPr>
          <a:xfrm>
            <a:off x="157970" y="932293"/>
            <a:ext cx="1203403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500" b="1" dirty="0">
                <a:latin typeface="+mj-lt"/>
              </a:rPr>
              <a:t>Duplo sentido</a:t>
            </a:r>
            <a:r>
              <a:rPr lang="pt-BR" sz="2500" dirty="0">
                <a:latin typeface="+mj-lt"/>
              </a:rPr>
              <a:t>:</a:t>
            </a:r>
          </a:p>
          <a:p>
            <a:pPr marL="984250" indent="-623888" algn="just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pt-BR" sz="2500" dirty="0">
                <a:latin typeface="+mj-lt"/>
              </a:rPr>
              <a:t>Positivação de novos temas de direito administrativo na CF/88;</a:t>
            </a:r>
          </a:p>
          <a:p>
            <a:pPr marL="984250" algn="ctr" defTabSz="271463">
              <a:spcAft>
                <a:spcPts val="1200"/>
              </a:spcAft>
            </a:pPr>
            <a:r>
              <a:rPr lang="pt-BR" sz="2000" dirty="0">
                <a:latin typeface="+mj-lt"/>
              </a:rPr>
              <a:t>Exemplo: princípios da administração pública (art. 37, </a:t>
            </a:r>
            <a:r>
              <a:rPr lang="pt-BR" sz="2000" i="1" dirty="0">
                <a:latin typeface="+mj-lt"/>
              </a:rPr>
              <a:t>caput</a:t>
            </a:r>
            <a:r>
              <a:rPr lang="pt-BR" sz="2000" dirty="0">
                <a:latin typeface="+mj-lt"/>
              </a:rPr>
              <a:t>); regra da licitação; desapropriação sem prévia indenização; responsabilidade objetiva de entidades privadas prestadoras de  serviço público.</a:t>
            </a:r>
          </a:p>
          <a:p>
            <a:pPr marL="984250" indent="-623888" algn="just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pt-BR" sz="2500" dirty="0">
                <a:latin typeface="+mj-lt"/>
              </a:rPr>
              <a:t>Efeito expansivo das normas constitucionais para todo o ordenamento.</a:t>
            </a:r>
          </a:p>
          <a:p>
            <a:pPr marL="360362" algn="just">
              <a:spcAft>
                <a:spcPts val="1200"/>
              </a:spcAft>
            </a:pPr>
            <a:endParaRPr lang="pt-BR" sz="2500" dirty="0">
              <a:latin typeface="+mj-lt"/>
            </a:endParaRPr>
          </a:p>
          <a:p>
            <a:pPr marL="360363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500" b="1" dirty="0">
                <a:latin typeface="+mj-lt"/>
              </a:rPr>
              <a:t>Efeitos da constitucionalização de valores e princípios</a:t>
            </a:r>
            <a:r>
              <a:rPr lang="pt-BR" sz="2500" dirty="0">
                <a:latin typeface="+mj-lt"/>
              </a:rPr>
              <a:t>:</a:t>
            </a:r>
          </a:p>
          <a:p>
            <a:pPr marL="984250" indent="-623888" algn="just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pt-BR" sz="2500" dirty="0">
                <a:latin typeface="+mj-lt"/>
              </a:rPr>
              <a:t>Princípio da legalidade </a:t>
            </a:r>
            <a:r>
              <a:rPr lang="pt-BR" sz="2500" dirty="0">
                <a:latin typeface="+mj-lt"/>
                <a:sym typeface="Wingdings" panose="05000000000000000000" pitchFamily="2" charset="2"/>
              </a:rPr>
              <a:t> sentido ampliado (submissão ao direito); </a:t>
            </a:r>
          </a:p>
          <a:p>
            <a:pPr marL="984250" indent="-623888" algn="just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pt-BR" sz="2500" dirty="0">
                <a:latin typeface="+mj-lt"/>
              </a:rPr>
              <a:t>Discricionariedade </a:t>
            </a:r>
            <a:r>
              <a:rPr lang="pt-BR" sz="2500" dirty="0">
                <a:latin typeface="+mj-lt"/>
                <a:sym typeface="Wingdings" panose="05000000000000000000" pitchFamily="2" charset="2"/>
              </a:rPr>
              <a:t> redução do </a:t>
            </a:r>
            <a:r>
              <a:rPr lang="pt-BR" sz="2500" i="1" dirty="0">
                <a:latin typeface="+mj-lt"/>
                <a:sym typeface="Wingdings" panose="05000000000000000000" pitchFamily="2" charset="2"/>
              </a:rPr>
              <a:t>mérito </a:t>
            </a:r>
            <a:r>
              <a:rPr lang="pt-BR" sz="2500" dirty="0">
                <a:latin typeface="+mj-lt"/>
                <a:sym typeface="Wingdings" panose="05000000000000000000" pitchFamily="2" charset="2"/>
              </a:rPr>
              <a:t>do ato administrativo;</a:t>
            </a:r>
          </a:p>
          <a:p>
            <a:pPr marL="984250" indent="-623888" algn="just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pt-BR" sz="2500" dirty="0">
                <a:latin typeface="+mj-lt"/>
                <a:sym typeface="Wingdings" panose="05000000000000000000" pitchFamily="2" charset="2"/>
              </a:rPr>
              <a:t>Controle judicial  ampliação para avaliar a conformidade das leis e atos administrativos ao direito.</a:t>
            </a:r>
            <a:endParaRPr lang="pt-BR" sz="2500" dirty="0">
              <a:latin typeface="+mj-lt"/>
            </a:endParaRPr>
          </a:p>
          <a:p>
            <a:pPr marL="342900" indent="-342900" algn="just">
              <a:spcAft>
                <a:spcPts val="1200"/>
              </a:spcAft>
              <a:buFont typeface="Courier New" panose="02070309020205020404" pitchFamily="49" charset="0"/>
              <a:buChar char="o"/>
            </a:pPr>
            <a:endParaRPr lang="pt-BR" sz="25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61014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33547" y="335242"/>
            <a:ext cx="11360727" cy="58939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900" dirty="0">
                <a:solidFill>
                  <a:srgbClr val="000000"/>
                </a:solidFill>
                <a:latin typeface="+mj-lt"/>
              </a:rPr>
              <a:t>Art. 1º A República Federativa do Brasil, formada pela união indissolúvel dos Estados e Municípios e do Distrito Federal, constitui-se em Estado Democrático de Direito e tem como fundamentos:</a:t>
            </a:r>
          </a:p>
          <a:p>
            <a:pPr algn="just"/>
            <a:r>
              <a:rPr lang="pt-BR" sz="2900" dirty="0">
                <a:solidFill>
                  <a:srgbClr val="000000"/>
                </a:solidFill>
                <a:latin typeface="+mj-lt"/>
              </a:rPr>
              <a:t>I - a soberania;</a:t>
            </a:r>
          </a:p>
          <a:p>
            <a:pPr algn="just"/>
            <a:r>
              <a:rPr lang="pt-BR" sz="2900" dirty="0">
                <a:solidFill>
                  <a:srgbClr val="000000"/>
                </a:solidFill>
                <a:latin typeface="+mj-lt"/>
              </a:rPr>
              <a:t>II - a cidadania</a:t>
            </a:r>
          </a:p>
          <a:p>
            <a:pPr algn="just"/>
            <a:r>
              <a:rPr lang="pt-BR" sz="2900" dirty="0">
                <a:solidFill>
                  <a:srgbClr val="000000"/>
                </a:solidFill>
                <a:latin typeface="+mj-lt"/>
              </a:rPr>
              <a:t>III - a </a:t>
            </a:r>
            <a:r>
              <a:rPr lang="pt-BR" sz="2900" b="1" dirty="0">
                <a:solidFill>
                  <a:srgbClr val="000000"/>
                </a:solidFill>
                <a:latin typeface="+mj-lt"/>
              </a:rPr>
              <a:t>dignidade da pessoa humana</a:t>
            </a:r>
            <a:r>
              <a:rPr lang="pt-BR" sz="2900" dirty="0">
                <a:solidFill>
                  <a:srgbClr val="000000"/>
                </a:solidFill>
                <a:latin typeface="+mj-lt"/>
              </a:rPr>
              <a:t>;</a:t>
            </a:r>
          </a:p>
          <a:p>
            <a:pPr algn="just"/>
            <a:r>
              <a:rPr lang="pt-BR" sz="2900" dirty="0">
                <a:solidFill>
                  <a:srgbClr val="000000"/>
                </a:solidFill>
                <a:latin typeface="+mj-lt"/>
              </a:rPr>
              <a:t>IV - os valores sociais do trabalho e da livre iniciativa;</a:t>
            </a:r>
          </a:p>
          <a:p>
            <a:pPr algn="just"/>
            <a:r>
              <a:rPr lang="pt-BR" sz="2900" dirty="0">
                <a:solidFill>
                  <a:srgbClr val="000000"/>
                </a:solidFill>
                <a:latin typeface="+mj-lt"/>
              </a:rPr>
              <a:t>V - o pluralismo político.</a:t>
            </a:r>
          </a:p>
          <a:p>
            <a:pPr algn="just"/>
            <a:r>
              <a:rPr lang="pt-BR" sz="2900" dirty="0">
                <a:solidFill>
                  <a:srgbClr val="000000"/>
                </a:solidFill>
                <a:latin typeface="+mj-lt"/>
              </a:rPr>
              <a:t>(...)</a:t>
            </a:r>
          </a:p>
          <a:p>
            <a:pPr algn="just"/>
            <a:r>
              <a:rPr lang="pt-BR" sz="2900" dirty="0">
                <a:latin typeface="+mj-lt"/>
              </a:rPr>
              <a:t>Art. 37. A administração pública direta e indireta de qualquer dos Poderes da União, dos Estados, do Distrito Federal e dos Municípios obedecerá aos </a:t>
            </a:r>
            <a:r>
              <a:rPr lang="pt-BR" sz="2900" b="1" dirty="0">
                <a:latin typeface="+mj-lt"/>
              </a:rPr>
              <a:t>princípios de legalidade</a:t>
            </a:r>
            <a:r>
              <a:rPr lang="pt-BR" sz="2900" dirty="0">
                <a:latin typeface="+mj-lt"/>
              </a:rPr>
              <a:t>, </a:t>
            </a:r>
            <a:r>
              <a:rPr lang="pt-BR" sz="2900" b="1" dirty="0">
                <a:latin typeface="+mj-lt"/>
              </a:rPr>
              <a:t>impessoalidade</a:t>
            </a:r>
            <a:r>
              <a:rPr lang="pt-BR" sz="2900" dirty="0">
                <a:latin typeface="+mj-lt"/>
              </a:rPr>
              <a:t>, </a:t>
            </a:r>
            <a:r>
              <a:rPr lang="pt-BR" sz="2900" b="1" dirty="0">
                <a:latin typeface="+mj-lt"/>
              </a:rPr>
              <a:t>moralidade</a:t>
            </a:r>
            <a:r>
              <a:rPr lang="pt-BR" sz="2900" dirty="0">
                <a:latin typeface="+mj-lt"/>
              </a:rPr>
              <a:t>, </a:t>
            </a:r>
            <a:r>
              <a:rPr lang="pt-BR" sz="2900" b="1" dirty="0">
                <a:latin typeface="+mj-lt"/>
              </a:rPr>
              <a:t>publicidade </a:t>
            </a:r>
            <a:r>
              <a:rPr lang="pt-BR" sz="2900" dirty="0">
                <a:latin typeface="+mj-lt"/>
              </a:rPr>
              <a:t>e </a:t>
            </a:r>
            <a:r>
              <a:rPr lang="pt-BR" sz="2900" b="1" dirty="0">
                <a:latin typeface="+mj-lt"/>
              </a:rPr>
              <a:t>eficiência </a:t>
            </a:r>
            <a:r>
              <a:rPr lang="pt-BR" sz="2900" dirty="0">
                <a:latin typeface="+mj-lt"/>
              </a:rPr>
              <a:t>(...).</a:t>
            </a:r>
            <a:endParaRPr lang="pt-BR" sz="2900" dirty="0">
              <a:solidFill>
                <a:srgbClr val="0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41007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to 7"/>
          <p:cNvCxnSpPr/>
          <p:nvPr/>
        </p:nvCxnSpPr>
        <p:spPr>
          <a:xfrm flipV="1">
            <a:off x="0" y="733425"/>
            <a:ext cx="9305925" cy="1905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ítulo 1"/>
          <p:cNvSpPr txBox="1">
            <a:spLocks/>
          </p:cNvSpPr>
          <p:nvPr/>
        </p:nvSpPr>
        <p:spPr>
          <a:xfrm>
            <a:off x="99925" y="255939"/>
            <a:ext cx="11911099" cy="45085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pt-BR" sz="3200" b="1" dirty="0">
                <a:solidFill>
                  <a:schemeClr val="accent1">
                    <a:lumMod val="75000"/>
                  </a:schemeClr>
                </a:solidFill>
              </a:rPr>
              <a:t>2- Democratização da Administração Pública</a:t>
            </a:r>
          </a:p>
        </p:txBody>
      </p:sp>
      <p:sp>
        <p:nvSpPr>
          <p:cNvPr id="6" name="CaixaDeTexto 25"/>
          <p:cNvSpPr txBox="1"/>
          <p:nvPr/>
        </p:nvSpPr>
        <p:spPr>
          <a:xfrm>
            <a:off x="157970" y="932293"/>
            <a:ext cx="1203403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500" b="1" dirty="0">
                <a:latin typeface="+mj-lt"/>
              </a:rPr>
              <a:t>Objetivos</a:t>
            </a:r>
            <a:r>
              <a:rPr lang="pt-BR" sz="2500" dirty="0">
                <a:latin typeface="+mj-lt"/>
              </a:rPr>
              <a:t>: preservar a legalidade e moralizar a administração pública (art. 37, caput).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500" b="1" dirty="0">
                <a:latin typeface="+mj-lt"/>
              </a:rPr>
              <a:t>Principais instrumentos</a:t>
            </a:r>
            <a:r>
              <a:rPr lang="pt-BR" sz="2500" dirty="0">
                <a:latin typeface="+mj-lt"/>
              </a:rPr>
              <a:t>:</a:t>
            </a:r>
          </a:p>
          <a:p>
            <a:pPr marL="984250" indent="-623888" algn="just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pt-BR" sz="2500" dirty="0">
                <a:latin typeface="+mj-lt"/>
              </a:rPr>
              <a:t>Participação popular </a:t>
            </a:r>
            <a:r>
              <a:rPr lang="pt-BR" sz="2500" dirty="0">
                <a:latin typeface="+mj-lt"/>
                <a:sym typeface="Wingdings" panose="05000000000000000000" pitchFamily="2" charset="2"/>
              </a:rPr>
              <a:t> mudanças na sua forma de manifestação;</a:t>
            </a:r>
          </a:p>
          <a:p>
            <a:pPr marL="1898650" lvl="2" indent="-623888" algn="just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pt-BR" sz="2500" dirty="0">
                <a:latin typeface="+mj-lt"/>
                <a:sym typeface="Wingdings" panose="05000000000000000000" pitchFamily="2" charset="2"/>
              </a:rPr>
              <a:t>Objetivos: gestão e controle da administração pública, processo político, econômico, social e cultural;</a:t>
            </a:r>
          </a:p>
          <a:p>
            <a:pPr marL="1898650" lvl="2" indent="-623888" algn="just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pt-BR" sz="2500" dirty="0">
                <a:latin typeface="+mj-lt"/>
                <a:sym typeface="Wingdings" panose="05000000000000000000" pitchFamily="2" charset="2"/>
              </a:rPr>
              <a:t>Mecanismos: direito de petição, direito de denunciar irregularidades perante o tribunal de contas, ação popular, audiência e consultas públicas etc.</a:t>
            </a:r>
          </a:p>
          <a:p>
            <a:pPr marL="984250" indent="-623888" algn="just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pt-BR" sz="2500" dirty="0" err="1">
                <a:latin typeface="+mj-lt"/>
                <a:sym typeface="Wingdings" panose="05000000000000000000" pitchFamily="2" charset="2"/>
              </a:rPr>
              <a:t>Processualização</a:t>
            </a:r>
            <a:r>
              <a:rPr lang="pt-BR" sz="2500" dirty="0">
                <a:latin typeface="+mj-lt"/>
                <a:sym typeface="Wingdings" panose="05000000000000000000" pitchFamily="2" charset="2"/>
              </a:rPr>
              <a:t>  consagração de garantias processuais (contraditório, ampla defesa e devido processo legal)  aplicáveis a processos administrativos;</a:t>
            </a:r>
          </a:p>
          <a:p>
            <a:pPr marL="984250" indent="-623888" algn="just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pt-BR" sz="2500" dirty="0">
                <a:latin typeface="+mj-lt"/>
                <a:sym typeface="Wingdings" panose="05000000000000000000" pitchFamily="2" charset="2"/>
              </a:rPr>
              <a:t>Transparência  publicidade, motivação e participação popular.</a:t>
            </a:r>
          </a:p>
        </p:txBody>
      </p:sp>
    </p:spTree>
    <p:extLst>
      <p:ext uri="{BB962C8B-B14F-4D97-AF65-F5344CB8AC3E}">
        <p14:creationId xmlns:p14="http://schemas.microsoft.com/office/powerpoint/2010/main" val="91584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to 7"/>
          <p:cNvCxnSpPr/>
          <p:nvPr/>
        </p:nvCxnSpPr>
        <p:spPr>
          <a:xfrm flipV="1">
            <a:off x="0" y="706790"/>
            <a:ext cx="9305925" cy="1905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ítulo 1"/>
          <p:cNvSpPr txBox="1">
            <a:spLocks/>
          </p:cNvSpPr>
          <p:nvPr/>
        </p:nvSpPr>
        <p:spPr>
          <a:xfrm>
            <a:off x="99925" y="255939"/>
            <a:ext cx="11911099" cy="45085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pt-BR" sz="3200" b="1" dirty="0">
                <a:solidFill>
                  <a:schemeClr val="accent1">
                    <a:lumMod val="75000"/>
                  </a:schemeClr>
                </a:solidFill>
              </a:rPr>
              <a:t>3- Centralidade da pessoa humana x supremacia do interesse público</a:t>
            </a:r>
          </a:p>
        </p:txBody>
      </p:sp>
      <p:sp>
        <p:nvSpPr>
          <p:cNvPr id="6" name="CaixaDeTexto 25"/>
          <p:cNvSpPr txBox="1"/>
          <p:nvPr/>
        </p:nvSpPr>
        <p:spPr>
          <a:xfrm>
            <a:off x="157970" y="960002"/>
            <a:ext cx="1203403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500" dirty="0">
                <a:latin typeface="+mj-lt"/>
              </a:rPr>
              <a:t>Substituição do princípio da supremacia do interesse público em função da centralidade da pessoa humana?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500" dirty="0">
                <a:latin typeface="+mj-lt"/>
              </a:rPr>
              <a:t>Divergência doutrinária 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500" dirty="0">
                <a:latin typeface="+mj-lt"/>
              </a:rPr>
              <a:t>Maria Sylvia Zanella Di Pietro: convivência do princípio da supremacia do interesse público com os direitos fundamentais.</a:t>
            </a:r>
          </a:p>
          <a:p>
            <a:pPr marL="984250" indent="-623888" algn="just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pt-BR" sz="2500" dirty="0">
                <a:latin typeface="+mj-lt"/>
              </a:rPr>
              <a:t>“São inúmeras as hipóteses em que o direito individual cede diante do interesse público”.</a:t>
            </a:r>
          </a:p>
          <a:p>
            <a:pPr marL="984250" indent="-623888" algn="just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pt-BR" sz="2500" dirty="0">
                <a:latin typeface="+mj-lt"/>
              </a:rPr>
              <a:t>Exemplos: função social da propriedade; desapropriação de caráter sancionatório; requisição de propriedade particular pela autoridade competente; proteção do sigilo; mandado de segurança coletivo; ações coletivas.</a:t>
            </a:r>
          </a:p>
          <a:p>
            <a:pPr marL="984250" indent="-623888" algn="just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pt-BR" sz="2500" dirty="0">
                <a:latin typeface="+mj-lt"/>
                <a:sym typeface="Wingdings" panose="05000000000000000000" pitchFamily="2" charset="2"/>
              </a:rPr>
              <a:t>Princípio da supremacia do interesse público está na base de todas as funções administrativas (serviço público, fomento, polícia administrativa e intervenção).</a:t>
            </a:r>
          </a:p>
        </p:txBody>
      </p:sp>
    </p:spTree>
    <p:extLst>
      <p:ext uri="{BB962C8B-B14F-4D97-AF65-F5344CB8AC3E}">
        <p14:creationId xmlns:p14="http://schemas.microsoft.com/office/powerpoint/2010/main" val="2982084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to 7"/>
          <p:cNvCxnSpPr/>
          <p:nvPr/>
        </p:nvCxnSpPr>
        <p:spPr>
          <a:xfrm flipV="1">
            <a:off x="0" y="733425"/>
            <a:ext cx="9305925" cy="1905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ítulo 1"/>
          <p:cNvSpPr txBox="1">
            <a:spLocks/>
          </p:cNvSpPr>
          <p:nvPr/>
        </p:nvSpPr>
        <p:spPr>
          <a:xfrm>
            <a:off x="99925" y="255939"/>
            <a:ext cx="11911099" cy="45085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pt-BR" sz="3200" b="1" dirty="0">
                <a:solidFill>
                  <a:schemeClr val="accent1">
                    <a:lumMod val="75000"/>
                  </a:schemeClr>
                </a:solidFill>
              </a:rPr>
              <a:t>4- Reforma Administrativa </a:t>
            </a:r>
          </a:p>
        </p:txBody>
      </p:sp>
      <p:sp>
        <p:nvSpPr>
          <p:cNvPr id="6" name="CaixaDeTexto 25"/>
          <p:cNvSpPr txBox="1"/>
          <p:nvPr/>
        </p:nvSpPr>
        <p:spPr>
          <a:xfrm>
            <a:off x="157970" y="960002"/>
            <a:ext cx="1203403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500" dirty="0">
                <a:latin typeface="+mj-lt"/>
              </a:rPr>
              <a:t>Mudança de paradigma:</a:t>
            </a:r>
          </a:p>
          <a:p>
            <a:pPr marL="800100" lvl="1" indent="-342900" algn="just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pt-BR" sz="2500" dirty="0">
                <a:latin typeface="+mj-lt"/>
              </a:rPr>
              <a:t>Administração Pública </a:t>
            </a:r>
            <a:r>
              <a:rPr lang="pt-BR" sz="2500" b="1" dirty="0">
                <a:latin typeface="+mj-lt"/>
              </a:rPr>
              <a:t>Burocrática</a:t>
            </a:r>
            <a:r>
              <a:rPr lang="pt-BR" sz="2500" dirty="0">
                <a:latin typeface="+mj-lt"/>
              </a:rPr>
              <a:t>: rígida, ineficiente, voltada ao combate de desvios;</a:t>
            </a:r>
          </a:p>
          <a:p>
            <a:pPr marL="800100" lvl="1" indent="-342900" algn="just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pt-BR" sz="2500" dirty="0">
                <a:latin typeface="+mj-lt"/>
              </a:rPr>
              <a:t>Administração Pública </a:t>
            </a:r>
            <a:r>
              <a:rPr lang="pt-BR" sz="2500" b="1" dirty="0">
                <a:latin typeface="+mj-lt"/>
              </a:rPr>
              <a:t>Gerencial</a:t>
            </a:r>
            <a:r>
              <a:rPr lang="pt-BR" sz="2500" dirty="0">
                <a:latin typeface="+mj-lt"/>
              </a:rPr>
              <a:t>: flexível, eficiente e com qualidade;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500" dirty="0">
                <a:latin typeface="+mj-lt"/>
              </a:rPr>
              <a:t>EC 19/1998 </a:t>
            </a:r>
            <a:r>
              <a:rPr lang="pt-BR" sz="2500" dirty="0">
                <a:latin typeface="+mj-lt"/>
                <a:sym typeface="Wingdings" panose="05000000000000000000" pitchFamily="2" charset="2"/>
              </a:rPr>
              <a:t> princípio da eficiência (eixo das transformações)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500" dirty="0">
                <a:latin typeface="+mj-lt"/>
                <a:sym typeface="Wingdings" panose="05000000000000000000" pitchFamily="2" charset="2"/>
              </a:rPr>
              <a:t>Dinâmica: (1) definição de metas para órgãos; (2) autonomia ao gestor; e (3) controle de resultados.</a:t>
            </a:r>
            <a:endParaRPr lang="pt-BR" sz="2500" dirty="0">
              <a:latin typeface="+mj-lt"/>
            </a:endParaRP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500" dirty="0">
                <a:latin typeface="+mj-lt"/>
              </a:rPr>
              <a:t>Medidas: </a:t>
            </a:r>
          </a:p>
          <a:p>
            <a:pPr marL="803275" indent="-360363" algn="just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pt-BR" sz="2500" dirty="0">
                <a:latin typeface="+mj-lt"/>
              </a:rPr>
              <a:t>Avaliação de desempenho de servidores;</a:t>
            </a:r>
          </a:p>
          <a:p>
            <a:pPr marL="803275" indent="-360363" algn="just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pt-BR" sz="2500" dirty="0">
                <a:latin typeface="+mj-lt"/>
              </a:rPr>
              <a:t>Contratos de gestão (órgãos e entidades públicas);</a:t>
            </a:r>
          </a:p>
          <a:p>
            <a:pPr marL="803275" indent="-360363" algn="just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pt-BR" sz="2500" dirty="0">
                <a:latin typeface="+mj-lt"/>
              </a:rPr>
              <a:t>Programa de privatizações etc.</a:t>
            </a:r>
          </a:p>
        </p:txBody>
      </p:sp>
    </p:spTree>
    <p:extLst>
      <p:ext uri="{BB962C8B-B14F-4D97-AF65-F5344CB8AC3E}">
        <p14:creationId xmlns:p14="http://schemas.microsoft.com/office/powerpoint/2010/main" val="3661889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to 7"/>
          <p:cNvCxnSpPr/>
          <p:nvPr/>
        </p:nvCxnSpPr>
        <p:spPr>
          <a:xfrm flipV="1">
            <a:off x="0" y="733425"/>
            <a:ext cx="9305925" cy="1905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ítulo 1"/>
          <p:cNvSpPr txBox="1">
            <a:spLocks/>
          </p:cNvSpPr>
          <p:nvPr/>
        </p:nvSpPr>
        <p:spPr>
          <a:xfrm>
            <a:off x="99925" y="255939"/>
            <a:ext cx="11911099" cy="45085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pt-BR" sz="3200" b="1" dirty="0">
                <a:solidFill>
                  <a:schemeClr val="accent1">
                    <a:lumMod val="75000"/>
                  </a:schemeClr>
                </a:solidFill>
              </a:rPr>
              <a:t>5- Consensualismo</a:t>
            </a:r>
          </a:p>
        </p:txBody>
      </p:sp>
      <p:sp>
        <p:nvSpPr>
          <p:cNvPr id="6" name="CaixaDeTexto 25"/>
          <p:cNvSpPr txBox="1"/>
          <p:nvPr/>
        </p:nvSpPr>
        <p:spPr>
          <a:xfrm>
            <a:off x="157970" y="960002"/>
            <a:ext cx="1203403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500" dirty="0">
                <a:latin typeface="+mj-lt"/>
              </a:rPr>
              <a:t>Mudança de paradigma:</a:t>
            </a:r>
          </a:p>
          <a:p>
            <a:pPr marL="800100" lvl="1" indent="-342900" algn="just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pt-BR" sz="2500" dirty="0">
                <a:latin typeface="+mj-lt"/>
              </a:rPr>
              <a:t>Administração Autoritária</a:t>
            </a:r>
          </a:p>
          <a:p>
            <a:pPr marL="800100" lvl="1" indent="-342900" algn="just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pt-BR" sz="2500" dirty="0">
                <a:latin typeface="+mj-lt"/>
              </a:rPr>
              <a:t>Administração Consensual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endParaRPr lang="pt-BR" sz="2500" dirty="0">
              <a:latin typeface="+mj-lt"/>
            </a:endParaRP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500" dirty="0">
                <a:latin typeface="+mj-lt"/>
              </a:rPr>
              <a:t>O que é </a:t>
            </a:r>
            <a:r>
              <a:rPr lang="pt-BR" sz="2500" i="1" dirty="0">
                <a:latin typeface="+mj-lt"/>
              </a:rPr>
              <a:t>consensualismo </a:t>
            </a:r>
            <a:r>
              <a:rPr lang="pt-BR" sz="2500" dirty="0">
                <a:latin typeface="+mj-lt"/>
              </a:rPr>
              <a:t>no âmbito da Administração Pública? </a:t>
            </a:r>
          </a:p>
          <a:p>
            <a:pPr lvl="1" algn="just">
              <a:spcAft>
                <a:spcPts val="1200"/>
              </a:spcAft>
            </a:pPr>
            <a:r>
              <a:rPr lang="pt-BR" sz="2500" dirty="0">
                <a:latin typeface="+mj-lt"/>
                <a:sym typeface="Wingdings" panose="05000000000000000000" pitchFamily="2" charset="2"/>
              </a:rPr>
              <a:t>Forma de exercer a função administrativa de forma dialogada com os agentes afetados  pelas medidas, em substituição ao caráter unilateral e imperativo.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endParaRPr lang="pt-BR" sz="2500" dirty="0">
              <a:latin typeface="+mj-lt"/>
            </a:endParaRP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500" dirty="0">
                <a:latin typeface="+mj-lt"/>
              </a:rPr>
              <a:t>Benefícios: “o consenso tem o mérito de reduzir o lado autoritário da administração pública, contribuindo para sua democratização” (p. 229) </a:t>
            </a:r>
          </a:p>
        </p:txBody>
      </p:sp>
    </p:spTree>
    <p:extLst>
      <p:ext uri="{BB962C8B-B14F-4D97-AF65-F5344CB8AC3E}">
        <p14:creationId xmlns:p14="http://schemas.microsoft.com/office/powerpoint/2010/main" val="33971196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to 7"/>
          <p:cNvCxnSpPr/>
          <p:nvPr/>
        </p:nvCxnSpPr>
        <p:spPr>
          <a:xfrm flipV="1">
            <a:off x="0" y="733425"/>
            <a:ext cx="9305925" cy="1905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ítulo 1"/>
          <p:cNvSpPr txBox="1">
            <a:spLocks/>
          </p:cNvSpPr>
          <p:nvPr/>
        </p:nvSpPr>
        <p:spPr>
          <a:xfrm>
            <a:off x="99925" y="255939"/>
            <a:ext cx="11911099" cy="45085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pt-BR" sz="3200" b="1" dirty="0">
                <a:solidFill>
                  <a:schemeClr val="accent1">
                    <a:lumMod val="75000"/>
                  </a:schemeClr>
                </a:solidFill>
              </a:rPr>
              <a:t>5- Consensualismo</a:t>
            </a:r>
          </a:p>
        </p:txBody>
      </p:sp>
      <p:sp>
        <p:nvSpPr>
          <p:cNvPr id="6" name="CaixaDeTexto 25"/>
          <p:cNvSpPr txBox="1"/>
          <p:nvPr/>
        </p:nvSpPr>
        <p:spPr>
          <a:xfrm>
            <a:off x="157970" y="960002"/>
            <a:ext cx="1203403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500" dirty="0">
                <a:latin typeface="+mj-lt"/>
              </a:rPr>
              <a:t>Medidas (Fernando Dias Menezes de Almeida):</a:t>
            </a:r>
          </a:p>
          <a:p>
            <a:pPr marL="803275" indent="-360363" algn="just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pt-BR" sz="2500" dirty="0">
                <a:latin typeface="+mj-lt"/>
              </a:rPr>
              <a:t>Novas fórmulas convencionais (concessões, consórcios públicos, contrato de programa etc.);</a:t>
            </a:r>
          </a:p>
          <a:p>
            <a:pPr marL="803275" indent="-360363" algn="just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pt-BR" sz="2500" dirty="0">
                <a:latin typeface="+mj-lt"/>
              </a:rPr>
              <a:t>Substituição da autoridade pela hierarquia por acordos (ex.: contratos de gestão com órgãos públicos);</a:t>
            </a:r>
          </a:p>
          <a:p>
            <a:pPr marL="803275" indent="-360363" algn="just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pt-BR" sz="2500" dirty="0">
                <a:latin typeface="+mj-lt"/>
              </a:rPr>
              <a:t>Participação dos governados (audiências e consultas públicas);</a:t>
            </a:r>
          </a:p>
          <a:p>
            <a:pPr marL="803275" indent="-360363" algn="just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pt-BR" sz="2500" dirty="0">
                <a:latin typeface="+mj-lt"/>
              </a:rPr>
              <a:t>Prevenção e solução de litígios (termos de ajustamento de conduta e acordos substitutivos de sanção.</a:t>
            </a:r>
          </a:p>
        </p:txBody>
      </p:sp>
    </p:spTree>
    <p:extLst>
      <p:ext uri="{BB962C8B-B14F-4D97-AF65-F5344CB8AC3E}">
        <p14:creationId xmlns:p14="http://schemas.microsoft.com/office/powerpoint/2010/main" val="215368302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iva">
  <a:themeElements>
    <a:clrScheme name="Retrospec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1573</TotalTime>
  <Words>1051</Words>
  <Application>Microsoft Office PowerPoint</Application>
  <PresentationFormat>Widescreen</PresentationFormat>
  <Paragraphs>102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8" baseType="lpstr">
      <vt:lpstr>Calibri</vt:lpstr>
      <vt:lpstr>Calibri Light</vt:lpstr>
      <vt:lpstr>Courier New</vt:lpstr>
      <vt:lpstr>Georgia</vt:lpstr>
      <vt:lpstr>Wingdings</vt:lpstr>
      <vt:lpstr>Retrospectiva</vt:lpstr>
      <vt:lpstr>Fundamentos de Direito Público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Fomento na Constituição Federal de 1988</dc:title>
  <dc:creator>Leticia Oliveira Lins de Alencar</dc:creator>
  <cp:lastModifiedBy>Rodrigo Pagani de Souza</cp:lastModifiedBy>
  <cp:revision>169</cp:revision>
  <dcterms:created xsi:type="dcterms:W3CDTF">2015-04-05T19:31:40Z</dcterms:created>
  <dcterms:modified xsi:type="dcterms:W3CDTF">2017-05-03T23:45:39Z</dcterms:modified>
</cp:coreProperties>
</file>