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6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34304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 sz="3600"/>
            </a:lvl1pPr>
            <a:lvl2pPr rtl="0">
              <a:defRPr sz="3600"/>
            </a:lvl2pPr>
            <a:lvl3pPr rtl="0">
              <a:defRPr sz="3600"/>
            </a:lvl3pPr>
            <a:lvl4pPr rtl="0">
              <a:defRPr sz="3600"/>
            </a:lvl4pPr>
            <a:lvl5pPr rtl="0">
              <a:defRPr sz="3600"/>
            </a:lvl5pPr>
            <a:lvl6pPr rtl="0">
              <a:defRPr sz="3600"/>
            </a:lvl6pPr>
            <a:lvl7pPr rtl="0">
              <a:defRPr sz="3600"/>
            </a:lvl7pPr>
            <a:lvl8pPr rtl="0">
              <a:defRPr sz="3600"/>
            </a:lvl8pPr>
            <a:lvl9pPr rtl="0">
              <a:defRPr sz="36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May 23, 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May 23,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Direitos subjetivos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 smtClean="0"/>
              <a:t>direitos </a:t>
            </a:r>
            <a:r>
              <a:rPr lang="en" dirty="0"/>
              <a:t>subjetivos </a:t>
            </a:r>
            <a:r>
              <a:rPr lang="en" dirty="0" smtClean="0"/>
              <a:t>sociais: proteção</a:t>
            </a:r>
            <a:endParaRPr lang="en" dirty="0"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 b="1" dirty="0"/>
              <a:t>Proposição de leis no Legislativo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Lei de Iniciativa Popular (Constituição, art. 61, </a:t>
            </a:r>
            <a:r>
              <a:rPr lang="en" sz="1900" dirty="0">
                <a:solidFill>
                  <a:srgbClr val="000000"/>
                </a:solidFill>
              </a:rPr>
              <a:t>§ 2</a:t>
            </a:r>
            <a:r>
              <a:rPr lang="en" sz="1900" dirty="0" smtClean="0">
                <a:solidFill>
                  <a:srgbClr val="000000"/>
                </a:solidFill>
              </a:rPr>
              <a:t>º)</a:t>
            </a:r>
            <a:endParaRPr lang="en" sz="1900" dirty="0">
              <a:solidFill>
                <a:srgbClr val="000000"/>
              </a:solidFill>
            </a:endParaRPr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 b="1" dirty="0"/>
              <a:t>Suprimento judicial de inação legislativa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Mandado de injunção (Constituição, art. 5</a:t>
            </a:r>
            <a:r>
              <a:rPr lang="en" sz="1900" baseline="30000" dirty="0"/>
              <a:t>o</a:t>
            </a:r>
            <a:r>
              <a:rPr lang="en" sz="1900" dirty="0"/>
              <a:t>, LXXI) </a:t>
            </a:r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 b="1" dirty="0"/>
              <a:t>Organismo encarregado de tutela social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Ministério Público (Constituição, art. 129)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Direitos difusos, coletivos e invidiuais </a:t>
            </a:r>
            <a:r>
              <a:rPr lang="en" sz="1900" dirty="0" smtClean="0"/>
              <a:t>homogêneos</a:t>
            </a:r>
            <a:endParaRPr lang="en" sz="1900" dirty="0"/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 b="1" dirty="0"/>
              <a:t>Mecanismos de </a:t>
            </a:r>
            <a:r>
              <a:rPr lang="en" sz="1900" b="1" i="1" dirty="0"/>
              <a:t>accountability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Lei de Acesso à Informação (Lei 12.527/2011)</a:t>
            </a:r>
          </a:p>
          <a:p>
            <a:pPr marL="914400" lvl="1" indent="-34925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Improbidade Administrativa, Responsabilidade </a:t>
            </a:r>
            <a:r>
              <a:rPr lang="en" sz="1900" dirty="0" smtClean="0"/>
              <a:t>Fiscal</a:t>
            </a:r>
            <a:endParaRPr lang="en" sz="1900" dirty="0"/>
          </a:p>
          <a:p>
            <a:pPr marL="457200" lvl="0" indent="-34925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900" b="1" i="1" dirty="0"/>
              <a:t>Enforcement </a:t>
            </a:r>
            <a:r>
              <a:rPr lang="en" sz="1900" b="1" dirty="0"/>
              <a:t>de políticas públicas</a:t>
            </a:r>
          </a:p>
          <a:p>
            <a:pPr marL="914400" lvl="1" indent="-34925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900" dirty="0"/>
              <a:t>Ações de </a:t>
            </a:r>
            <a:r>
              <a:rPr lang="en" sz="1900" dirty="0" smtClean="0"/>
              <a:t>Inconstitucionalidade, orçamento</a:t>
            </a:r>
            <a:endParaRPr lang="en" sz="19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Direitos políticos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Pessoas físicas e pessoas jurídicas?</a:t>
            </a:r>
          </a:p>
          <a:p>
            <a:r>
              <a:rPr lang="pt-BR" dirty="0" smtClean="0"/>
              <a:t>Contribuição para campanhas?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9969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Pessoa e direitos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b="1" dirty="0"/>
              <a:t>CC 2002, </a:t>
            </a:r>
            <a:r>
              <a:rPr lang="en" b="1" dirty="0">
                <a:solidFill>
                  <a:srgbClr val="000000"/>
                </a:solidFill>
              </a:rPr>
              <a:t>Art. 1</a:t>
            </a:r>
            <a:r>
              <a:rPr lang="en" b="1" u="sng" baseline="30000" dirty="0">
                <a:solidFill>
                  <a:srgbClr val="000000"/>
                </a:solidFill>
              </a:rPr>
              <a:t>o</a:t>
            </a:r>
            <a:r>
              <a:rPr lang="en" b="1" dirty="0">
                <a:solidFill>
                  <a:srgbClr val="000000"/>
                </a:solidFill>
              </a:rPr>
              <a:t>.</a:t>
            </a:r>
            <a:r>
              <a:rPr lang="en" dirty="0">
                <a:solidFill>
                  <a:srgbClr val="000000"/>
                </a:solidFill>
              </a:rPr>
              <a:t>Toda pessoa é capaz de direitos e deveres na ordem civil.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Direitos pressupõem sujeitos de direito.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"Direitos subjetivos"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dirty="0"/>
              <a:t>Questões: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Que significa </a:t>
            </a:r>
            <a:r>
              <a:rPr lang="en" i="1" dirty="0"/>
              <a:t>ter um direito</a:t>
            </a:r>
            <a:r>
              <a:rPr lang="en" dirty="0"/>
              <a:t>?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Os direitos são todos iguais?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Como o direito protege diferentes </a:t>
            </a:r>
            <a:r>
              <a:rPr lang="en" i="1" dirty="0"/>
              <a:t>direitos</a:t>
            </a:r>
            <a:r>
              <a:rPr lang="en" dirty="0"/>
              <a:t>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Direito subjetivo: características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4267"/>
            <a:ext cx="8229600" cy="503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1800" b="1" dirty="0"/>
              <a:t>Empoderamento jurídico de um sujeito de direito</a:t>
            </a:r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Sem sujeitos, só há direitos </a:t>
            </a:r>
            <a:r>
              <a:rPr lang="en" sz="1800" dirty="0" smtClean="0"/>
              <a:t>objetivos (DO)</a:t>
            </a:r>
            <a:endParaRPr lang="en" sz="1800" dirty="0"/>
          </a:p>
          <a:p>
            <a:endParaRPr lang="en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 smtClean="0"/>
              <a:t>Ligado </a:t>
            </a:r>
            <a:r>
              <a:rPr lang="en" sz="1800" dirty="0"/>
              <a:t>a característica </a:t>
            </a:r>
            <a:r>
              <a:rPr lang="en" sz="1800" dirty="0" smtClean="0"/>
              <a:t>definida – pelo DO – </a:t>
            </a:r>
            <a:r>
              <a:rPr lang="en" sz="1800" dirty="0"/>
              <a:t>de alguém:</a:t>
            </a:r>
          </a:p>
          <a:p>
            <a:pPr marL="1371600" lvl="2" indent="-342900" rtl="0">
              <a:buClr>
                <a:schemeClr val="dk1"/>
              </a:buClr>
              <a:buSzPct val="100000"/>
              <a:buFont typeface="Wingdings"/>
              <a:buChar char="§"/>
            </a:pPr>
            <a:r>
              <a:rPr lang="en" sz="1800" dirty="0"/>
              <a:t>Nascido com vida, beneficiário de testamento, vítima de ilícito, parte de um contrato, proprietário, etc.</a:t>
            </a:r>
          </a:p>
          <a:p>
            <a:endParaRPr lang="en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Fundamentado em lei geral, ato particular (contrato, testamento, escritura) ou fato juridicamente relevante (ilícito)</a:t>
            </a:r>
          </a:p>
          <a:p>
            <a:endParaRPr lang="en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Implica restrições a terceiros (particulares ou em geral)</a:t>
            </a:r>
          </a:p>
          <a:p>
            <a:endParaRPr lang="en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Posição de benefício / vantagem ao seu detentor</a:t>
            </a:r>
          </a:p>
          <a:p>
            <a:endParaRPr lang="en" sz="1800" dirty="0"/>
          </a:p>
          <a:p>
            <a:pPr marL="914400" lvl="1" indent="-3429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1800" dirty="0"/>
              <a:t>Protegido por algum instrumento de ação jurídica </a:t>
            </a:r>
            <a:endParaRPr lang="en" sz="1800" dirty="0" smtClean="0"/>
          </a:p>
          <a:p>
            <a:endParaRPr lang="en" sz="1800" dirty="0"/>
          </a:p>
          <a:p>
            <a:endParaRPr lang="en" sz="1800" dirty="0"/>
          </a:p>
          <a:p>
            <a:endParaRPr lang="en" sz="1800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Direito </a:t>
            </a:r>
            <a:r>
              <a:rPr lang="en" dirty="0" smtClean="0"/>
              <a:t>subjetivo: analítica</a:t>
            </a:r>
            <a:endParaRPr lang="en" dirty="0"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686375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Liberdades juridicamente garantidas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"liberdade" , "permissão" , "licença" , " privilégio", " faculdade", " poder", "possibilidade", "garantia", etc.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Garantida por coação estatal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" Reintegração de posse" , "execução de obrigação de fazer", "</a:t>
            </a:r>
            <a:r>
              <a:rPr lang="en" i="1"/>
              <a:t>habeas corpus</a:t>
            </a:r>
            <a:r>
              <a:rPr lang="en"/>
              <a:t>", "mandado de segurança", "reclamação trabalhista"...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Direitos não exequíveis?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Obrigação natural (excepcionais)</a:t>
            </a:r>
          </a:p>
          <a:p>
            <a:pPr marL="1371600" lvl="2" indent="-381000">
              <a:buClr>
                <a:schemeClr val="dk1"/>
              </a:buClr>
              <a:buSzPct val="80000"/>
              <a:buFont typeface="Wingdings"/>
              <a:buChar char="§"/>
            </a:pPr>
            <a:r>
              <a:rPr lang="en"/>
              <a:t>Ex: dívida de jogo, dívida prescrita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Fundamento do D. S.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200" b="1" dirty="0"/>
              <a:t>Vontade livre?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 dirty="0"/>
              <a:t>E as pessoas sem vontade livre, mas com direitos?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 dirty="0"/>
              <a:t>Capacidade passiva </a:t>
            </a:r>
            <a:r>
              <a:rPr lang="en" sz="2200" dirty="0" smtClean="0"/>
              <a:t>(direito) x </a:t>
            </a:r>
            <a:r>
              <a:rPr lang="en" sz="2200" dirty="0"/>
              <a:t>capacidade </a:t>
            </a:r>
            <a:r>
              <a:rPr lang="en" sz="2200" dirty="0" smtClean="0"/>
              <a:t>ativa (ação)</a:t>
            </a:r>
            <a:endParaRPr lang="en" sz="2200" dirty="0"/>
          </a:p>
          <a:p>
            <a:endParaRPr lang="en" sz="2200" dirty="0"/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200" b="1" dirty="0"/>
              <a:t>Liberdade garantida pelo direito?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 dirty="0"/>
              <a:t>Direito = proteção do direito?</a:t>
            </a:r>
          </a:p>
          <a:p>
            <a:endParaRPr lang="en" sz="2200" dirty="0"/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200" b="1" dirty="0"/>
              <a:t>Interesse juridicamente protegido em situações de conflito de interesses?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 dirty="0"/>
              <a:t>Oposição de interesses nas liberdades públicas?</a:t>
            </a:r>
          </a:p>
          <a:p>
            <a:endParaRPr lang="en" sz="2200" dirty="0"/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200" b="1" dirty="0"/>
              <a:t>Reflexo dos deveres de terceiros?</a:t>
            </a:r>
          </a:p>
          <a:p>
            <a:pPr marL="914400" lvl="1" indent="-3683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sz="2200" dirty="0"/>
              <a:t>Direitos subjetivos não existem?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dirty="0"/>
              <a:t>Conteúdo normativo </a:t>
            </a:r>
            <a:r>
              <a:rPr lang="en" dirty="0" smtClean="0"/>
              <a:t>(Hohfeld)</a:t>
            </a:r>
            <a:endParaRPr lang="en" dirty="0"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 dirty="0"/>
              <a:t>Direito-reclamo (</a:t>
            </a:r>
            <a:r>
              <a:rPr lang="en" sz="2000" b="1" i="1" dirty="0"/>
              <a:t>claim right</a:t>
            </a:r>
            <a:r>
              <a:rPr lang="en" sz="2000" b="1" dirty="0"/>
              <a:t>)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0000"/>
                </a:solidFill>
              </a:rPr>
              <a:t>A</a:t>
            </a:r>
            <a:r>
              <a:rPr lang="en" b="1" dirty="0"/>
              <a:t> tem direito de que </a:t>
            </a:r>
            <a:r>
              <a:rPr lang="en" b="1" dirty="0">
                <a:solidFill>
                  <a:srgbClr val="0000FF"/>
                </a:solidFill>
              </a:rPr>
              <a:t>B</a:t>
            </a:r>
            <a:r>
              <a:rPr lang="en" b="1" dirty="0"/>
              <a:t> deve X</a:t>
            </a:r>
            <a:r>
              <a:rPr lang="en" dirty="0"/>
              <a:t>, se </a:t>
            </a:r>
            <a:r>
              <a:rPr lang="en" dirty="0">
                <a:solidFill>
                  <a:srgbClr val="0000FF"/>
                </a:solidFill>
              </a:rPr>
              <a:t>B</a:t>
            </a:r>
            <a:r>
              <a:rPr lang="en" dirty="0"/>
              <a:t> tem o dever de X em benefício de </a:t>
            </a:r>
            <a:r>
              <a:rPr lang="en" dirty="0">
                <a:solidFill>
                  <a:srgbClr val="FF0000"/>
                </a:solidFill>
              </a:rPr>
              <a:t>A</a:t>
            </a:r>
            <a:r>
              <a:rPr lang="en" dirty="0"/>
              <a:t> (credor-devedor)</a:t>
            </a:r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 dirty="0"/>
              <a:t>Direito-liberdade (</a:t>
            </a:r>
            <a:r>
              <a:rPr lang="en" sz="2000" b="1" i="1" dirty="0"/>
              <a:t>liberty right</a:t>
            </a:r>
            <a:r>
              <a:rPr lang="en" sz="2000" b="1" dirty="0"/>
              <a:t>)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0000"/>
                </a:solidFill>
              </a:rPr>
              <a:t>A</a:t>
            </a:r>
            <a:r>
              <a:rPr lang="en" b="1" dirty="0"/>
              <a:t> tem direito de X em relação a </a:t>
            </a:r>
            <a:r>
              <a:rPr lang="en" b="1" dirty="0">
                <a:solidFill>
                  <a:srgbClr val="0000FF"/>
                </a:solidFill>
              </a:rPr>
              <a:t>B</a:t>
            </a:r>
            <a:r>
              <a:rPr lang="en" dirty="0"/>
              <a:t>, se </a:t>
            </a:r>
            <a:r>
              <a:rPr lang="en" dirty="0">
                <a:solidFill>
                  <a:srgbClr val="0000FF"/>
                </a:solidFill>
              </a:rPr>
              <a:t>B</a:t>
            </a:r>
            <a:r>
              <a:rPr lang="en" dirty="0"/>
              <a:t> não tem o direito-reclamo de que </a:t>
            </a:r>
            <a:r>
              <a:rPr lang="en" dirty="0">
                <a:solidFill>
                  <a:srgbClr val="FF0000"/>
                </a:solidFill>
              </a:rPr>
              <a:t>A</a:t>
            </a:r>
            <a:r>
              <a:rPr lang="en" dirty="0"/>
              <a:t> deve não-X em seu benefício (crítico literário </a:t>
            </a:r>
            <a:r>
              <a:rPr lang="en" dirty="0" smtClean="0"/>
              <a:t>– autor; biógrafo – biografado).</a:t>
            </a:r>
            <a:endParaRPr lang="en" dirty="0"/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 dirty="0"/>
              <a:t>Direito-poder (</a:t>
            </a:r>
            <a:r>
              <a:rPr lang="en" sz="2000" b="1" i="1" dirty="0"/>
              <a:t>power right</a:t>
            </a:r>
            <a:r>
              <a:rPr lang="en" sz="2000" b="1" dirty="0"/>
              <a:t>)</a:t>
            </a:r>
          </a:p>
          <a:p>
            <a:pPr marL="914400" lvl="1" indent="-368300" rtl="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0000"/>
                </a:solidFill>
              </a:rPr>
              <a:t>A </a:t>
            </a:r>
            <a:r>
              <a:rPr lang="en" b="1" dirty="0"/>
              <a:t>tem direito de X em relação a </a:t>
            </a:r>
            <a:r>
              <a:rPr lang="en" b="1" dirty="0">
                <a:solidFill>
                  <a:srgbClr val="0000FF"/>
                </a:solidFill>
              </a:rPr>
              <a:t>B</a:t>
            </a:r>
            <a:r>
              <a:rPr lang="en" dirty="0">
                <a:solidFill>
                  <a:srgbClr val="000000"/>
                </a:solidFill>
              </a:rPr>
              <a:t>, se a situação jurídica de </a:t>
            </a:r>
            <a:r>
              <a:rPr lang="en" dirty="0">
                <a:solidFill>
                  <a:srgbClr val="0000FF"/>
                </a:solidFill>
              </a:rPr>
              <a:t>B</a:t>
            </a:r>
            <a:r>
              <a:rPr lang="en" dirty="0">
                <a:solidFill>
                  <a:srgbClr val="000000"/>
                </a:solidFill>
              </a:rPr>
              <a:t> puder ser alterada por </a:t>
            </a:r>
            <a:r>
              <a:rPr lang="en" dirty="0">
                <a:solidFill>
                  <a:srgbClr val="FF0000"/>
                </a:solidFill>
              </a:rPr>
              <a:t>A</a:t>
            </a:r>
            <a:r>
              <a:rPr lang="en" dirty="0">
                <a:solidFill>
                  <a:srgbClr val="000000"/>
                </a:solidFill>
              </a:rPr>
              <a:t> fazer </a:t>
            </a:r>
            <a:r>
              <a:rPr lang="en" dirty="0"/>
              <a:t>X sem que </a:t>
            </a:r>
            <a:r>
              <a:rPr lang="en" dirty="0">
                <a:solidFill>
                  <a:srgbClr val="0000FF"/>
                </a:solidFill>
              </a:rPr>
              <a:t>B</a:t>
            </a:r>
            <a:r>
              <a:rPr lang="en" dirty="0"/>
              <a:t> consinta. (cônjuge - cônjuge, divórcio não consensual)</a:t>
            </a:r>
          </a:p>
          <a:p>
            <a:pPr marL="457200" lvl="0" indent="-3683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 sz="2000" b="1" dirty="0"/>
              <a:t>Direito-imunidade (</a:t>
            </a:r>
            <a:r>
              <a:rPr lang="en" sz="2000" b="1" i="1" dirty="0"/>
              <a:t>immunity right</a:t>
            </a:r>
            <a:r>
              <a:rPr lang="en" sz="2000" b="1" dirty="0"/>
              <a:t>)</a:t>
            </a:r>
          </a:p>
          <a:p>
            <a:pPr marL="914400" lvl="1" indent="-368300">
              <a:buClr>
                <a:schemeClr val="dk1"/>
              </a:buClr>
              <a:buSzPct val="100000"/>
              <a:buFont typeface="Courier New"/>
              <a:buChar char="o"/>
            </a:pPr>
            <a:r>
              <a:rPr lang="en" b="1" dirty="0">
                <a:solidFill>
                  <a:srgbClr val="FF0000"/>
                </a:solidFill>
              </a:rPr>
              <a:t>A</a:t>
            </a:r>
            <a:r>
              <a:rPr lang="en" b="1" dirty="0"/>
              <a:t> tem direito de não fazer X em benefício de </a:t>
            </a:r>
            <a:r>
              <a:rPr lang="en" b="1" dirty="0">
                <a:solidFill>
                  <a:srgbClr val="0000FF"/>
                </a:solidFill>
              </a:rPr>
              <a:t>B</a:t>
            </a:r>
            <a:r>
              <a:rPr lang="en" b="1" dirty="0"/>
              <a:t> </a:t>
            </a:r>
            <a:r>
              <a:rPr lang="en" dirty="0"/>
              <a:t>se </a:t>
            </a:r>
            <a:r>
              <a:rPr lang="en" dirty="0">
                <a:solidFill>
                  <a:srgbClr val="0000FF"/>
                </a:solidFill>
              </a:rPr>
              <a:t>B</a:t>
            </a:r>
            <a:r>
              <a:rPr lang="en" dirty="0"/>
              <a:t> não puder alterar a situação jurídica de </a:t>
            </a:r>
            <a:r>
              <a:rPr lang="en" dirty="0">
                <a:solidFill>
                  <a:srgbClr val="FF0000"/>
                </a:solidFill>
              </a:rPr>
              <a:t>A</a:t>
            </a:r>
            <a:r>
              <a:rPr lang="en" dirty="0"/>
              <a:t> por </a:t>
            </a:r>
            <a:r>
              <a:rPr lang="en" dirty="0">
                <a:solidFill>
                  <a:srgbClr val="FF0000"/>
                </a:solidFill>
              </a:rPr>
              <a:t>A</a:t>
            </a:r>
            <a:r>
              <a:rPr lang="en" dirty="0"/>
              <a:t> não fazer X. (credor - devedor que pagou dívida prescrita).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Conteúdo normativo </a:t>
            </a:r>
            <a:r>
              <a:rPr lang="en" dirty="0" smtClean="0"/>
              <a:t>(Hohfeld)</a:t>
            </a:r>
            <a:endParaRPr lang="en" dirty="0"/>
          </a:p>
        </p:txBody>
      </p:sp>
      <p:cxnSp>
        <p:nvCxnSpPr>
          <p:cNvPr id="70" name="Shape 70"/>
          <p:cNvCxnSpPr/>
          <p:nvPr/>
        </p:nvCxnSpPr>
        <p:spPr>
          <a:xfrm>
            <a:off x="2272475" y="5869875"/>
            <a:ext cx="4311599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1" name="Shape 71"/>
          <p:cNvCxnSpPr/>
          <p:nvPr/>
        </p:nvCxnSpPr>
        <p:spPr>
          <a:xfrm rot="10800000">
            <a:off x="2165924" y="5950600"/>
            <a:ext cx="4352100" cy="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2" name="Shape 72"/>
          <p:cNvSpPr txBox="1"/>
          <p:nvPr/>
        </p:nvSpPr>
        <p:spPr>
          <a:xfrm>
            <a:off x="1720125" y="5469500"/>
            <a:ext cx="669599" cy="99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6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6520725" y="5469500"/>
            <a:ext cx="669599" cy="99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>
                <a:solidFill>
                  <a:srgbClr val="0000FF"/>
                </a:solidFill>
              </a:rPr>
              <a:t>B</a:t>
            </a:r>
          </a:p>
        </p:txBody>
      </p:sp>
      <p:cxnSp>
        <p:nvCxnSpPr>
          <p:cNvPr id="74" name="Shape 74"/>
          <p:cNvCxnSpPr/>
          <p:nvPr/>
        </p:nvCxnSpPr>
        <p:spPr>
          <a:xfrm flipH="1">
            <a:off x="2181224" y="3069800"/>
            <a:ext cx="2059500" cy="25160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5" name="Shape 75"/>
          <p:cNvCxnSpPr/>
          <p:nvPr/>
        </p:nvCxnSpPr>
        <p:spPr>
          <a:xfrm>
            <a:off x="4230450" y="3069875"/>
            <a:ext cx="2343599" cy="25059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6" name="Shape 76"/>
          <p:cNvSpPr txBox="1"/>
          <p:nvPr/>
        </p:nvSpPr>
        <p:spPr>
          <a:xfrm>
            <a:off x="3977700" y="4100150"/>
            <a:ext cx="669599" cy="994200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 b="1"/>
              <a:t>X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541250" y="1770812"/>
            <a:ext cx="1334693" cy="1222787"/>
          </a:xfrm>
          <a:prstGeom prst="rect">
            <a:avLst/>
          </a:prstGeom>
        </p:spPr>
      </p:pic>
      <p:sp>
        <p:nvSpPr>
          <p:cNvPr id="78" name="Shape 78"/>
          <p:cNvSpPr txBox="1"/>
          <p:nvPr/>
        </p:nvSpPr>
        <p:spPr>
          <a:xfrm>
            <a:off x="6330450" y="1886975"/>
            <a:ext cx="2490299" cy="2262300"/>
          </a:xfrm>
          <a:prstGeom prst="rect">
            <a:avLst/>
          </a:prstGeom>
          <a:solidFill>
            <a:srgbClr val="F3F3F3"/>
          </a:solidFill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b="1"/>
              <a:t>Características:</a:t>
            </a:r>
          </a:p>
          <a:p>
            <a:endParaRPr lang="en" b="1"/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Individualista: sujeito vs. o resto;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A-contextual;</a:t>
            </a:r>
          </a:p>
          <a:p>
            <a:pPr marL="457200" lvl="0" indent="-317500" rtl="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Tudo ou nada</a:t>
            </a:r>
          </a:p>
          <a:p>
            <a:pPr marL="457200" lvl="0" indent="-317500"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/>
              <a:t>Proteção judicial: impedimento da ação de terceiros (MS, HC...)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Limitações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Direitos sociais em geral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Esp. CRFB, art. 6</a:t>
            </a:r>
            <a:r>
              <a:rPr lang="en" baseline="30000"/>
              <a:t>o</a:t>
            </a:r>
          </a:p>
          <a:p>
            <a:pPr marL="457200" lvl="0" indent="0" rtl="0">
              <a:buNone/>
            </a:pPr>
            <a:r>
              <a:rPr lang="en"/>
              <a:t> 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Direitos que não correspondem a uma contraprestação direta a seu titular;</a:t>
            </a:r>
          </a:p>
          <a:p>
            <a:pPr marL="914400" lvl="1" indent="-381000" rtl="0">
              <a:buClr>
                <a:schemeClr val="dk1"/>
              </a:buClr>
              <a:buSzPct val="171428"/>
              <a:buFont typeface="Courier New"/>
              <a:buChar char="o"/>
            </a:pPr>
            <a:r>
              <a:rPr lang="en" sz="1400">
                <a:solidFill>
                  <a:srgbClr val="000000"/>
                </a:solidFill>
              </a:rPr>
              <a:t>CRFB 1988, Art. 196. A saúde é direito de todos e dever do Estado, garantido mediante políticas sociais e econômicas que visem à redução do risco de doença e de outros agravos e ao acesso universal e igualitário às ações e serviços para sua promoção, proteção e recuperação.</a:t>
            </a:r>
          </a:p>
          <a:p>
            <a:endParaRPr lang="en" sz="1400">
              <a:solidFill>
                <a:srgbClr val="000000"/>
              </a:solidFill>
            </a:endParaRP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Direitos cuja proteção judicial não se realiza por uma ação impeditiva;</a:t>
            </a:r>
          </a:p>
          <a:p>
            <a:pPr marL="914400" lvl="1" indent="-381000" rtl="0">
              <a:buClr>
                <a:schemeClr val="dk1"/>
              </a:buClr>
              <a:buSzPct val="171428"/>
              <a:buFont typeface="Courier New"/>
              <a:buChar char="o"/>
            </a:pPr>
            <a:r>
              <a:rPr lang="en" sz="1400"/>
              <a:t>Educação: Oferecimento de vaga em creche</a:t>
            </a:r>
          </a:p>
          <a:p>
            <a:endParaRPr lang="en" sz="140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Direitos sociais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Direito a que?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Políticas públicas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Destinatário: comunidade (não indivíduo)</a:t>
            </a:r>
          </a:p>
          <a:p>
            <a:endParaRPr lang="en"/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Proteção jurídica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Atuação legislativa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Mecanismos eficientes de verificação</a:t>
            </a:r>
          </a:p>
          <a:p>
            <a:pPr marL="914400" lvl="1" indent="-38100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i="1"/>
              <a:t>Follow up</a:t>
            </a:r>
            <a:r>
              <a:rPr lang="en"/>
              <a:t> judicial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24</TotalTime>
  <Words>720</Words>
  <Application>Microsoft Macintosh PowerPoint</Application>
  <PresentationFormat>On-screen Show (4:3)</PresentationFormat>
  <Paragraphs>100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Clarity</vt:lpstr>
      <vt:lpstr>Direitos subjetivos</vt:lpstr>
      <vt:lpstr>Pessoa e direitos</vt:lpstr>
      <vt:lpstr>Direito subjetivo: características</vt:lpstr>
      <vt:lpstr>Direito subjetivo: analítica</vt:lpstr>
      <vt:lpstr>Fundamento do D. S.</vt:lpstr>
      <vt:lpstr>Conteúdo normativo (Hohfeld)</vt:lpstr>
      <vt:lpstr>Conteúdo normativo (Hohfeld)</vt:lpstr>
      <vt:lpstr>Limitações</vt:lpstr>
      <vt:lpstr>Direitos sociais</vt:lpstr>
      <vt:lpstr>direitos subjetivos sociais: proteção</vt:lpstr>
      <vt:lpstr>Direitos políticos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Direitos subjetivos</dc:title>
  <cp:lastModifiedBy>Rafael Mafei</cp:lastModifiedBy>
  <cp:revision>3</cp:revision>
  <dcterms:modified xsi:type="dcterms:W3CDTF">2014-05-23T15:49:35Z</dcterms:modified>
</cp:coreProperties>
</file>