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49" r:id="rId4"/>
    <p:sldId id="259" r:id="rId5"/>
    <p:sldId id="260" r:id="rId6"/>
    <p:sldId id="261" r:id="rId7"/>
    <p:sldId id="262" r:id="rId8"/>
    <p:sldId id="276" r:id="rId9"/>
    <p:sldId id="350" r:id="rId10"/>
    <p:sldId id="263" r:id="rId11"/>
    <p:sldId id="266" r:id="rId12"/>
    <p:sldId id="265" r:id="rId13"/>
    <p:sldId id="351" r:id="rId14"/>
    <p:sldId id="352" r:id="rId15"/>
    <p:sldId id="267" r:id="rId16"/>
    <p:sldId id="353" r:id="rId17"/>
    <p:sldId id="270" r:id="rId18"/>
    <p:sldId id="271" r:id="rId19"/>
    <p:sldId id="272" r:id="rId20"/>
    <p:sldId id="273" r:id="rId21"/>
    <p:sldId id="269" r:id="rId22"/>
    <p:sldId id="268" r:id="rId23"/>
    <p:sldId id="354" r:id="rId24"/>
    <p:sldId id="274" r:id="rId25"/>
    <p:sldId id="278" r:id="rId26"/>
    <p:sldId id="275" r:id="rId27"/>
    <p:sldId id="277" r:id="rId28"/>
    <p:sldId id="292" r:id="rId29"/>
    <p:sldId id="355" r:id="rId30"/>
    <p:sldId id="288" r:id="rId31"/>
    <p:sldId id="291" r:id="rId32"/>
    <p:sldId id="290" r:id="rId33"/>
    <p:sldId id="356" r:id="rId34"/>
    <p:sldId id="279" r:id="rId35"/>
    <p:sldId id="357" r:id="rId36"/>
    <p:sldId id="284" r:id="rId37"/>
    <p:sldId id="285" r:id="rId38"/>
    <p:sldId id="334" r:id="rId39"/>
    <p:sldId id="286" r:id="rId40"/>
    <p:sldId id="287" r:id="rId41"/>
    <p:sldId id="293" r:id="rId42"/>
    <p:sldId id="297" r:id="rId43"/>
    <p:sldId id="298" r:id="rId44"/>
    <p:sldId id="301" r:id="rId45"/>
    <p:sldId id="302" r:id="rId46"/>
    <p:sldId id="303" r:id="rId47"/>
    <p:sldId id="335" r:id="rId48"/>
    <p:sldId id="304" r:id="rId49"/>
    <p:sldId id="358" r:id="rId50"/>
    <p:sldId id="336" r:id="rId51"/>
    <p:sldId id="305" r:id="rId52"/>
    <p:sldId id="306" r:id="rId53"/>
    <p:sldId id="307" r:id="rId54"/>
    <p:sldId id="329" r:id="rId55"/>
    <p:sldId id="308" r:id="rId56"/>
    <p:sldId id="337" r:id="rId57"/>
    <p:sldId id="309" r:id="rId58"/>
    <p:sldId id="310" r:id="rId59"/>
    <p:sldId id="338" r:id="rId60"/>
    <p:sldId id="339" r:id="rId61"/>
    <p:sldId id="340" r:id="rId62"/>
    <p:sldId id="311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264" r:id="rId7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4660"/>
  </p:normalViewPr>
  <p:slideViewPr>
    <p:cSldViewPr>
      <p:cViewPr varScale="1">
        <p:scale>
          <a:sx n="66" d="100"/>
          <a:sy n="66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60B1F-2462-4807-8B28-059822EC5DB9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6FDCCE7-DC29-468C-9C0B-60B851A87E62}">
      <dgm:prSet phldrT="[Texto]"/>
      <dgm:spPr/>
      <dgm:t>
        <a:bodyPr/>
        <a:lstStyle/>
        <a:p>
          <a:r>
            <a:rPr lang="en-US" dirty="0"/>
            <a:t>Medidas de Posição</a:t>
          </a:r>
          <a:endParaRPr lang="pt-BR" dirty="0"/>
        </a:p>
      </dgm:t>
    </dgm:pt>
    <dgm:pt modelId="{F93C8A22-05D4-407E-B537-1FAD351BE000}" type="parTrans" cxnId="{C558F866-2D53-435E-8EAA-5DF827C5C889}">
      <dgm:prSet/>
      <dgm:spPr/>
      <dgm:t>
        <a:bodyPr/>
        <a:lstStyle/>
        <a:p>
          <a:endParaRPr lang="pt-BR"/>
        </a:p>
      </dgm:t>
    </dgm:pt>
    <dgm:pt modelId="{9FD596E8-9CA5-4AA0-B493-241263424F01}" type="sibTrans" cxnId="{C558F866-2D53-435E-8EAA-5DF827C5C889}">
      <dgm:prSet/>
      <dgm:spPr/>
      <dgm:t>
        <a:bodyPr/>
        <a:lstStyle/>
        <a:p>
          <a:endParaRPr lang="pt-BR"/>
        </a:p>
      </dgm:t>
    </dgm:pt>
    <dgm:pt modelId="{41264343-61AF-45B5-9C0A-DCCA10A66794}">
      <dgm:prSet phldrT="[Texto]"/>
      <dgm:spPr/>
      <dgm:t>
        <a:bodyPr/>
        <a:lstStyle/>
        <a:p>
          <a:r>
            <a:rPr lang="en-US" dirty="0"/>
            <a:t>Medidas de Dispersão</a:t>
          </a:r>
          <a:endParaRPr lang="pt-BR" dirty="0"/>
        </a:p>
      </dgm:t>
    </dgm:pt>
    <dgm:pt modelId="{1D225D8D-A143-4DD1-BCA4-603CF89F4FAC}" type="parTrans" cxnId="{D8F65DA9-E73A-4BE0-9FC2-A24FC032A973}">
      <dgm:prSet/>
      <dgm:spPr/>
      <dgm:t>
        <a:bodyPr/>
        <a:lstStyle/>
        <a:p>
          <a:endParaRPr lang="pt-BR"/>
        </a:p>
      </dgm:t>
    </dgm:pt>
    <dgm:pt modelId="{6678D537-BA93-465E-8569-CDAE9DAD1835}" type="sibTrans" cxnId="{D8F65DA9-E73A-4BE0-9FC2-A24FC032A973}">
      <dgm:prSet/>
      <dgm:spPr/>
      <dgm:t>
        <a:bodyPr/>
        <a:lstStyle/>
        <a:p>
          <a:endParaRPr lang="pt-BR"/>
        </a:p>
      </dgm:t>
    </dgm:pt>
    <dgm:pt modelId="{38A49812-50E5-4380-ADF3-8A2E3A19264C}">
      <dgm:prSet phldrT="[Texto]"/>
      <dgm:spPr/>
      <dgm:t>
        <a:bodyPr/>
        <a:lstStyle/>
        <a:p>
          <a:r>
            <a:rPr lang="en-US" dirty="0"/>
            <a:t>Amplitude Total</a:t>
          </a:r>
          <a:endParaRPr lang="pt-BR" dirty="0"/>
        </a:p>
      </dgm:t>
    </dgm:pt>
    <dgm:pt modelId="{92F4AFDD-5A6E-41ED-9285-B5DEDD3DE07B}" type="parTrans" cxnId="{6987CA48-423E-47B9-8067-52ADE7909A02}">
      <dgm:prSet/>
      <dgm:spPr/>
      <dgm:t>
        <a:bodyPr/>
        <a:lstStyle/>
        <a:p>
          <a:endParaRPr lang="pt-BR"/>
        </a:p>
      </dgm:t>
    </dgm:pt>
    <dgm:pt modelId="{C27E23B0-2999-484D-882B-123AF7600156}" type="sibTrans" cxnId="{6987CA48-423E-47B9-8067-52ADE7909A02}">
      <dgm:prSet/>
      <dgm:spPr/>
      <dgm:t>
        <a:bodyPr/>
        <a:lstStyle/>
        <a:p>
          <a:endParaRPr lang="pt-BR"/>
        </a:p>
      </dgm:t>
    </dgm:pt>
    <dgm:pt modelId="{61ADFBA5-0F0B-438E-AEDF-25CBDCE1287F}">
      <dgm:prSet phldrT="[Texto]"/>
      <dgm:spPr/>
      <dgm:t>
        <a:bodyPr/>
        <a:lstStyle/>
        <a:p>
          <a:r>
            <a:rPr lang="en-US" dirty="0"/>
            <a:t>Coeficiente de variação</a:t>
          </a:r>
          <a:endParaRPr lang="pt-BR" dirty="0"/>
        </a:p>
      </dgm:t>
    </dgm:pt>
    <dgm:pt modelId="{06AABAFE-F050-4522-BE20-0B1947762086}" type="parTrans" cxnId="{5FC3F693-E3C3-47BC-9C06-2B92D1A8E09C}">
      <dgm:prSet/>
      <dgm:spPr/>
      <dgm:t>
        <a:bodyPr/>
        <a:lstStyle/>
        <a:p>
          <a:endParaRPr lang="pt-BR"/>
        </a:p>
      </dgm:t>
    </dgm:pt>
    <dgm:pt modelId="{7E0F7127-D28F-46E3-9A86-C08E5B12410A}" type="sibTrans" cxnId="{5FC3F693-E3C3-47BC-9C06-2B92D1A8E09C}">
      <dgm:prSet/>
      <dgm:spPr/>
      <dgm:t>
        <a:bodyPr/>
        <a:lstStyle/>
        <a:p>
          <a:endParaRPr lang="pt-BR"/>
        </a:p>
      </dgm:t>
    </dgm:pt>
    <dgm:pt modelId="{237366FC-EF64-4AC3-A443-60F63D8FD9D8}">
      <dgm:prSet phldrT="[Texto]"/>
      <dgm:spPr/>
      <dgm:t>
        <a:bodyPr/>
        <a:lstStyle/>
        <a:p>
          <a:r>
            <a:rPr lang="en-US" dirty="0"/>
            <a:t>Variância</a:t>
          </a:r>
          <a:endParaRPr lang="pt-BR" dirty="0"/>
        </a:p>
      </dgm:t>
    </dgm:pt>
    <dgm:pt modelId="{D45F72D1-A4AE-4143-A15C-669131328FC7}" type="parTrans" cxnId="{854EC35F-4F55-47EA-B2E1-FB944AFD4CBA}">
      <dgm:prSet/>
      <dgm:spPr/>
      <dgm:t>
        <a:bodyPr/>
        <a:lstStyle/>
        <a:p>
          <a:endParaRPr lang="pt-BR"/>
        </a:p>
      </dgm:t>
    </dgm:pt>
    <dgm:pt modelId="{E4F81789-F12E-490B-AE59-E94D6520E37A}" type="sibTrans" cxnId="{854EC35F-4F55-47EA-B2E1-FB944AFD4CBA}">
      <dgm:prSet/>
      <dgm:spPr/>
      <dgm:t>
        <a:bodyPr/>
        <a:lstStyle/>
        <a:p>
          <a:endParaRPr lang="pt-BR"/>
        </a:p>
      </dgm:t>
    </dgm:pt>
    <dgm:pt modelId="{DEDDAE85-C505-4015-9268-EBB2BC51B1FC}">
      <dgm:prSet phldrT="[Texto]"/>
      <dgm:spPr/>
      <dgm:t>
        <a:bodyPr/>
        <a:lstStyle/>
        <a:p>
          <a:r>
            <a:rPr lang="en-US" dirty="0"/>
            <a:t>Desvio Padrão</a:t>
          </a:r>
          <a:endParaRPr lang="pt-BR" dirty="0"/>
        </a:p>
      </dgm:t>
    </dgm:pt>
    <dgm:pt modelId="{991192CD-103B-4ED8-B0CF-A5D8322199F0}" type="parTrans" cxnId="{DCF8AD77-3A7B-439A-80BC-C098D36543A5}">
      <dgm:prSet/>
      <dgm:spPr/>
      <dgm:t>
        <a:bodyPr/>
        <a:lstStyle/>
        <a:p>
          <a:endParaRPr lang="pt-BR"/>
        </a:p>
      </dgm:t>
    </dgm:pt>
    <dgm:pt modelId="{725354C9-46EF-4164-9924-9FB8AB1E147C}" type="sibTrans" cxnId="{DCF8AD77-3A7B-439A-80BC-C098D36543A5}">
      <dgm:prSet/>
      <dgm:spPr/>
      <dgm:t>
        <a:bodyPr/>
        <a:lstStyle/>
        <a:p>
          <a:endParaRPr lang="pt-BR"/>
        </a:p>
      </dgm:t>
    </dgm:pt>
    <dgm:pt modelId="{4AE82EAD-DD69-46DC-B546-2D7FA304D021}" type="pres">
      <dgm:prSet presAssocID="{BCE60B1F-2462-4807-8B28-059822EC5DB9}" presName="Name0" presStyleCnt="0">
        <dgm:presLayoutVars>
          <dgm:dir/>
          <dgm:animLvl val="lvl"/>
          <dgm:resizeHandles/>
        </dgm:presLayoutVars>
      </dgm:prSet>
      <dgm:spPr/>
    </dgm:pt>
    <dgm:pt modelId="{E348FDDD-AA17-422F-A4FC-BEA5338D91B1}" type="pres">
      <dgm:prSet presAssocID="{26FDCCE7-DC29-468C-9C0B-60B851A87E62}" presName="linNode" presStyleCnt="0"/>
      <dgm:spPr/>
    </dgm:pt>
    <dgm:pt modelId="{8D6F5992-229D-4EEB-91D0-7B3281868FBC}" type="pres">
      <dgm:prSet presAssocID="{26FDCCE7-DC29-468C-9C0B-60B851A87E62}" presName="parentShp" presStyleLbl="node1" presStyleIdx="0" presStyleCnt="2" custScaleX="84375" custScaleY="70649" custLinFactNeighborX="-54688" custLinFactNeighborY="-5718">
        <dgm:presLayoutVars>
          <dgm:bulletEnabled val="1"/>
        </dgm:presLayoutVars>
      </dgm:prSet>
      <dgm:spPr/>
    </dgm:pt>
    <dgm:pt modelId="{3E1286C6-C8C9-47CE-A30F-2B3A42112C3A}" type="pres">
      <dgm:prSet presAssocID="{26FDCCE7-DC29-468C-9C0B-60B851A87E62}" presName="childShp" presStyleLbl="bgAccFollowNode1" presStyleIdx="0" presStyleCnt="2" custScaleX="1041" custScaleY="5783" custLinFactNeighborX="-62109" custLinFactNeighborY="-1532">
        <dgm:presLayoutVars>
          <dgm:bulletEnabled val="1"/>
        </dgm:presLayoutVars>
      </dgm:prSet>
      <dgm:spPr/>
    </dgm:pt>
    <dgm:pt modelId="{6630F908-D24E-474F-A1D2-DF0132901358}" type="pres">
      <dgm:prSet presAssocID="{9FD596E8-9CA5-4AA0-B493-241263424F01}" presName="spacing" presStyleCnt="0"/>
      <dgm:spPr/>
    </dgm:pt>
    <dgm:pt modelId="{0BD0DC77-380A-40CA-9E10-C8BC066E5DD2}" type="pres">
      <dgm:prSet presAssocID="{41264343-61AF-45B5-9C0A-DCCA10A66794}" presName="linNode" presStyleCnt="0"/>
      <dgm:spPr/>
    </dgm:pt>
    <dgm:pt modelId="{76DA3E97-AAE1-4095-B59A-83732E9C193D}" type="pres">
      <dgm:prSet presAssocID="{41264343-61AF-45B5-9C0A-DCCA10A66794}" presName="parentShp" presStyleLbl="node1" presStyleIdx="1" presStyleCnt="2" custScaleX="75781" custScaleY="67737" custLinFactNeighborX="-13021" custLinFactNeighborY="28">
        <dgm:presLayoutVars>
          <dgm:bulletEnabled val="1"/>
        </dgm:presLayoutVars>
      </dgm:prSet>
      <dgm:spPr/>
    </dgm:pt>
    <dgm:pt modelId="{902094CB-9BED-4634-86AC-94FD33B02B1B}" type="pres">
      <dgm:prSet presAssocID="{41264343-61AF-45B5-9C0A-DCCA10A66794}" presName="childShp" presStyleLbl="bgAccFollowNode1" presStyleIdx="1" presStyleCnt="2" custScaleX="82292" custScaleY="61747" custLinFactNeighborX="19922" custLinFactNeighborY="3023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854EC35F-4F55-47EA-B2E1-FB944AFD4CBA}" srcId="{41264343-61AF-45B5-9C0A-DCCA10A66794}" destId="{237366FC-EF64-4AC3-A443-60F63D8FD9D8}" srcOrd="1" destOrd="0" parTransId="{D45F72D1-A4AE-4143-A15C-669131328FC7}" sibTransId="{E4F81789-F12E-490B-AE59-E94D6520E37A}"/>
    <dgm:cxn modelId="{C558F866-2D53-435E-8EAA-5DF827C5C889}" srcId="{BCE60B1F-2462-4807-8B28-059822EC5DB9}" destId="{26FDCCE7-DC29-468C-9C0B-60B851A87E62}" srcOrd="0" destOrd="0" parTransId="{F93C8A22-05D4-407E-B537-1FAD351BE000}" sibTransId="{9FD596E8-9CA5-4AA0-B493-241263424F01}"/>
    <dgm:cxn modelId="{6987CA48-423E-47B9-8067-52ADE7909A02}" srcId="{41264343-61AF-45B5-9C0A-DCCA10A66794}" destId="{38A49812-50E5-4380-ADF3-8A2E3A19264C}" srcOrd="0" destOrd="0" parTransId="{92F4AFDD-5A6E-41ED-9285-B5DEDD3DE07B}" sibTransId="{C27E23B0-2999-484D-882B-123AF7600156}"/>
    <dgm:cxn modelId="{0948BB6D-ACCB-48F2-BCCC-A36E3FC7F743}" type="presOf" srcId="{237366FC-EF64-4AC3-A443-60F63D8FD9D8}" destId="{902094CB-9BED-4634-86AC-94FD33B02B1B}" srcOrd="0" destOrd="1" presId="urn:microsoft.com/office/officeart/2005/8/layout/vList6"/>
    <dgm:cxn modelId="{DCF8AD77-3A7B-439A-80BC-C098D36543A5}" srcId="{41264343-61AF-45B5-9C0A-DCCA10A66794}" destId="{DEDDAE85-C505-4015-9268-EBB2BC51B1FC}" srcOrd="2" destOrd="0" parTransId="{991192CD-103B-4ED8-B0CF-A5D8322199F0}" sibTransId="{725354C9-46EF-4164-9924-9FB8AB1E147C}"/>
    <dgm:cxn modelId="{CA3FCE89-1332-4D70-BD1B-F13394E8927F}" type="presOf" srcId="{38A49812-50E5-4380-ADF3-8A2E3A19264C}" destId="{902094CB-9BED-4634-86AC-94FD33B02B1B}" srcOrd="0" destOrd="0" presId="urn:microsoft.com/office/officeart/2005/8/layout/vList6"/>
    <dgm:cxn modelId="{5FC3F693-E3C3-47BC-9C06-2B92D1A8E09C}" srcId="{41264343-61AF-45B5-9C0A-DCCA10A66794}" destId="{61ADFBA5-0F0B-438E-AEDF-25CBDCE1287F}" srcOrd="3" destOrd="0" parTransId="{06AABAFE-F050-4522-BE20-0B1947762086}" sibTransId="{7E0F7127-D28F-46E3-9A86-C08E5B12410A}"/>
    <dgm:cxn modelId="{8835FE94-CEAD-4CED-90FA-860D09837849}" type="presOf" srcId="{BCE60B1F-2462-4807-8B28-059822EC5DB9}" destId="{4AE82EAD-DD69-46DC-B546-2D7FA304D021}" srcOrd="0" destOrd="0" presId="urn:microsoft.com/office/officeart/2005/8/layout/vList6"/>
    <dgm:cxn modelId="{D8F65DA9-E73A-4BE0-9FC2-A24FC032A973}" srcId="{BCE60B1F-2462-4807-8B28-059822EC5DB9}" destId="{41264343-61AF-45B5-9C0A-DCCA10A66794}" srcOrd="1" destOrd="0" parTransId="{1D225D8D-A143-4DD1-BCA4-603CF89F4FAC}" sibTransId="{6678D537-BA93-465E-8569-CDAE9DAD1835}"/>
    <dgm:cxn modelId="{CF7C74A9-E636-44DF-8360-F5523CEA6193}" type="presOf" srcId="{26FDCCE7-DC29-468C-9C0B-60B851A87E62}" destId="{8D6F5992-229D-4EEB-91D0-7B3281868FBC}" srcOrd="0" destOrd="0" presId="urn:microsoft.com/office/officeart/2005/8/layout/vList6"/>
    <dgm:cxn modelId="{DC370DC1-D6CD-477D-B4A6-7DE7F5B1DC27}" type="presOf" srcId="{41264343-61AF-45B5-9C0A-DCCA10A66794}" destId="{76DA3E97-AAE1-4095-B59A-83732E9C193D}" srcOrd="0" destOrd="0" presId="urn:microsoft.com/office/officeart/2005/8/layout/vList6"/>
    <dgm:cxn modelId="{B2611DC2-0A01-4F7A-8DDE-F309AA7ED05F}" type="presOf" srcId="{DEDDAE85-C505-4015-9268-EBB2BC51B1FC}" destId="{902094CB-9BED-4634-86AC-94FD33B02B1B}" srcOrd="0" destOrd="2" presId="urn:microsoft.com/office/officeart/2005/8/layout/vList6"/>
    <dgm:cxn modelId="{2D1CDAD5-AB33-4716-9526-9BE5D21B0F66}" type="presOf" srcId="{61ADFBA5-0F0B-438E-AEDF-25CBDCE1287F}" destId="{902094CB-9BED-4634-86AC-94FD33B02B1B}" srcOrd="0" destOrd="3" presId="urn:microsoft.com/office/officeart/2005/8/layout/vList6"/>
    <dgm:cxn modelId="{2237E142-019E-416F-A315-F11C8FD78479}" type="presParOf" srcId="{4AE82EAD-DD69-46DC-B546-2D7FA304D021}" destId="{E348FDDD-AA17-422F-A4FC-BEA5338D91B1}" srcOrd="0" destOrd="0" presId="urn:microsoft.com/office/officeart/2005/8/layout/vList6"/>
    <dgm:cxn modelId="{1C111C6A-CF9E-45FC-A166-91CE7F2B37A6}" type="presParOf" srcId="{E348FDDD-AA17-422F-A4FC-BEA5338D91B1}" destId="{8D6F5992-229D-4EEB-91D0-7B3281868FBC}" srcOrd="0" destOrd="0" presId="urn:microsoft.com/office/officeart/2005/8/layout/vList6"/>
    <dgm:cxn modelId="{D9864378-ADE8-4DDA-ABE1-3A7D85573F60}" type="presParOf" srcId="{E348FDDD-AA17-422F-A4FC-BEA5338D91B1}" destId="{3E1286C6-C8C9-47CE-A30F-2B3A42112C3A}" srcOrd="1" destOrd="0" presId="urn:microsoft.com/office/officeart/2005/8/layout/vList6"/>
    <dgm:cxn modelId="{464A77A1-7C2C-4635-B639-CCBAFF7EBEBF}" type="presParOf" srcId="{4AE82EAD-DD69-46DC-B546-2D7FA304D021}" destId="{6630F908-D24E-474F-A1D2-DF0132901358}" srcOrd="1" destOrd="0" presId="urn:microsoft.com/office/officeart/2005/8/layout/vList6"/>
    <dgm:cxn modelId="{1B751F55-773B-4EFA-9A70-7E57D8B2C025}" type="presParOf" srcId="{4AE82EAD-DD69-46DC-B546-2D7FA304D021}" destId="{0BD0DC77-380A-40CA-9E10-C8BC066E5DD2}" srcOrd="2" destOrd="0" presId="urn:microsoft.com/office/officeart/2005/8/layout/vList6"/>
    <dgm:cxn modelId="{115F33FA-C49B-4321-B753-067F68C21D3C}" type="presParOf" srcId="{0BD0DC77-380A-40CA-9E10-C8BC066E5DD2}" destId="{76DA3E97-AAE1-4095-B59A-83732E9C193D}" srcOrd="0" destOrd="0" presId="urn:microsoft.com/office/officeart/2005/8/layout/vList6"/>
    <dgm:cxn modelId="{14B0C4A6-8C14-4AFB-8D96-4797D9A7CFAF}" type="presParOf" srcId="{0BD0DC77-380A-40CA-9E10-C8BC066E5DD2}" destId="{902094CB-9BED-4634-86AC-94FD33B02B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0A365-B141-4547-857C-3D2EC988BAF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9781969-3058-4329-AF03-2D4721569699}">
      <dgm:prSet phldrT="[Texto]"/>
      <dgm:spPr/>
      <dgm:t>
        <a:bodyPr/>
        <a:lstStyle/>
        <a:p>
          <a:r>
            <a:rPr lang="en-US" dirty="0"/>
            <a:t>Tendência Central </a:t>
          </a:r>
          <a:endParaRPr lang="pt-BR" dirty="0"/>
        </a:p>
      </dgm:t>
    </dgm:pt>
    <dgm:pt modelId="{131229AB-53F5-4953-BCC7-032D295314D0}" type="parTrans" cxnId="{636AC45B-7137-4995-B552-99C41EE02A1B}">
      <dgm:prSet/>
      <dgm:spPr/>
      <dgm:t>
        <a:bodyPr/>
        <a:lstStyle/>
        <a:p>
          <a:endParaRPr lang="pt-BR"/>
        </a:p>
      </dgm:t>
    </dgm:pt>
    <dgm:pt modelId="{7E3A1C00-5C64-4869-9B81-012C19829C8E}" type="sibTrans" cxnId="{636AC45B-7137-4995-B552-99C41EE02A1B}">
      <dgm:prSet/>
      <dgm:spPr/>
      <dgm:t>
        <a:bodyPr/>
        <a:lstStyle/>
        <a:p>
          <a:endParaRPr lang="pt-BR"/>
        </a:p>
      </dgm:t>
    </dgm:pt>
    <dgm:pt modelId="{14243BAE-AE23-48FC-8F60-A0256730C389}">
      <dgm:prSet phldrT="[Texto]"/>
      <dgm:spPr/>
      <dgm:t>
        <a:bodyPr/>
        <a:lstStyle/>
        <a:p>
          <a:r>
            <a:rPr lang="en-US" dirty="0"/>
            <a:t>Média aritmética</a:t>
          </a:r>
          <a:endParaRPr lang="pt-BR" dirty="0"/>
        </a:p>
      </dgm:t>
    </dgm:pt>
    <dgm:pt modelId="{AB6A4D39-4D10-4635-B55A-06B8C31F2EA5}" type="parTrans" cxnId="{1698BECC-ECE0-4BA0-9434-68B4C9E437E1}">
      <dgm:prSet/>
      <dgm:spPr/>
      <dgm:t>
        <a:bodyPr/>
        <a:lstStyle/>
        <a:p>
          <a:endParaRPr lang="pt-BR"/>
        </a:p>
      </dgm:t>
    </dgm:pt>
    <dgm:pt modelId="{73A90568-7D24-446D-BD0D-7832DB346BA1}" type="sibTrans" cxnId="{1698BECC-ECE0-4BA0-9434-68B4C9E437E1}">
      <dgm:prSet/>
      <dgm:spPr/>
      <dgm:t>
        <a:bodyPr/>
        <a:lstStyle/>
        <a:p>
          <a:endParaRPr lang="pt-BR"/>
        </a:p>
      </dgm:t>
    </dgm:pt>
    <dgm:pt modelId="{CEB6D390-B561-4661-BDFB-C8C7098EE552}">
      <dgm:prSet phldrT="[Texto]"/>
      <dgm:spPr/>
      <dgm:t>
        <a:bodyPr/>
        <a:lstStyle/>
        <a:p>
          <a:r>
            <a:rPr lang="en-US" dirty="0"/>
            <a:t>Separatrizes</a:t>
          </a:r>
          <a:endParaRPr lang="pt-BR" dirty="0"/>
        </a:p>
      </dgm:t>
    </dgm:pt>
    <dgm:pt modelId="{13F070DF-C576-4597-BE37-F7387AD4F310}" type="parTrans" cxnId="{C56F94CB-C153-47C2-A5D9-C4263325E286}">
      <dgm:prSet/>
      <dgm:spPr/>
      <dgm:t>
        <a:bodyPr/>
        <a:lstStyle/>
        <a:p>
          <a:endParaRPr lang="pt-BR"/>
        </a:p>
      </dgm:t>
    </dgm:pt>
    <dgm:pt modelId="{9005D343-14D3-466F-81DE-13A00FDDC304}" type="sibTrans" cxnId="{C56F94CB-C153-47C2-A5D9-C4263325E286}">
      <dgm:prSet/>
      <dgm:spPr/>
      <dgm:t>
        <a:bodyPr/>
        <a:lstStyle/>
        <a:p>
          <a:endParaRPr lang="pt-BR"/>
        </a:p>
      </dgm:t>
    </dgm:pt>
    <dgm:pt modelId="{58545A97-6BBF-4E6B-A894-BAEAE3F59D68}">
      <dgm:prSet phldrT="[Texto]"/>
      <dgm:spPr/>
      <dgm:t>
        <a:bodyPr/>
        <a:lstStyle/>
        <a:p>
          <a:r>
            <a:rPr lang="en-US" dirty="0"/>
            <a:t>Quartis</a:t>
          </a:r>
          <a:endParaRPr lang="pt-BR" dirty="0"/>
        </a:p>
      </dgm:t>
    </dgm:pt>
    <dgm:pt modelId="{F85C4F4F-5ECE-48B2-A4C3-B707EBEA5E95}" type="parTrans" cxnId="{921838B6-BCD3-4CD7-9D91-12462A90E587}">
      <dgm:prSet/>
      <dgm:spPr/>
      <dgm:t>
        <a:bodyPr/>
        <a:lstStyle/>
        <a:p>
          <a:endParaRPr lang="pt-BR"/>
        </a:p>
      </dgm:t>
    </dgm:pt>
    <dgm:pt modelId="{AA429DE7-C060-4A43-A3D4-F628A9F2D60A}" type="sibTrans" cxnId="{921838B6-BCD3-4CD7-9D91-12462A90E587}">
      <dgm:prSet/>
      <dgm:spPr/>
      <dgm:t>
        <a:bodyPr/>
        <a:lstStyle/>
        <a:p>
          <a:endParaRPr lang="pt-BR"/>
        </a:p>
      </dgm:t>
    </dgm:pt>
    <dgm:pt modelId="{B8C91A7C-AB5B-4851-9388-C0ED418E51A5}">
      <dgm:prSet/>
      <dgm:spPr/>
      <dgm:t>
        <a:bodyPr/>
        <a:lstStyle/>
        <a:p>
          <a:r>
            <a:rPr lang="en-US" dirty="0"/>
            <a:t>Mediana </a:t>
          </a:r>
          <a:endParaRPr lang="pt-BR" dirty="0"/>
        </a:p>
      </dgm:t>
    </dgm:pt>
    <dgm:pt modelId="{C68A3A84-FB45-4B98-B3DC-13C5028BFB3F}" type="parTrans" cxnId="{5E9B217D-4973-4CC0-9833-E07A99DFB702}">
      <dgm:prSet/>
      <dgm:spPr/>
      <dgm:t>
        <a:bodyPr/>
        <a:lstStyle/>
        <a:p>
          <a:endParaRPr lang="pt-BR"/>
        </a:p>
      </dgm:t>
    </dgm:pt>
    <dgm:pt modelId="{3A1F53BD-37F4-4077-B2BB-D861F460B7D0}" type="sibTrans" cxnId="{5E9B217D-4973-4CC0-9833-E07A99DFB702}">
      <dgm:prSet/>
      <dgm:spPr/>
      <dgm:t>
        <a:bodyPr/>
        <a:lstStyle/>
        <a:p>
          <a:endParaRPr lang="pt-BR"/>
        </a:p>
      </dgm:t>
    </dgm:pt>
    <dgm:pt modelId="{4940B2EF-ADF7-47BF-81B5-E6573DFB503F}">
      <dgm:prSet/>
      <dgm:spPr/>
      <dgm:t>
        <a:bodyPr/>
        <a:lstStyle/>
        <a:p>
          <a:r>
            <a:rPr lang="en-US" dirty="0"/>
            <a:t>Moda</a:t>
          </a:r>
          <a:endParaRPr lang="pt-BR" dirty="0"/>
        </a:p>
      </dgm:t>
    </dgm:pt>
    <dgm:pt modelId="{C5DBA731-BDDE-4C0F-86B4-AA59B977E60C}" type="parTrans" cxnId="{BE9BCA56-2973-4903-9365-3C937007615C}">
      <dgm:prSet/>
      <dgm:spPr/>
      <dgm:t>
        <a:bodyPr/>
        <a:lstStyle/>
        <a:p>
          <a:endParaRPr lang="pt-BR"/>
        </a:p>
      </dgm:t>
    </dgm:pt>
    <dgm:pt modelId="{B63A9B92-F249-41B3-9DE3-6DE40FC09AEF}" type="sibTrans" cxnId="{BE9BCA56-2973-4903-9365-3C937007615C}">
      <dgm:prSet/>
      <dgm:spPr/>
      <dgm:t>
        <a:bodyPr/>
        <a:lstStyle/>
        <a:p>
          <a:endParaRPr lang="pt-BR"/>
        </a:p>
      </dgm:t>
    </dgm:pt>
    <dgm:pt modelId="{C278BB76-3E7B-4E7B-90B8-F30D7034184D}">
      <dgm:prSet/>
      <dgm:spPr/>
      <dgm:t>
        <a:bodyPr/>
        <a:lstStyle/>
        <a:p>
          <a:r>
            <a:rPr lang="en-US" dirty="0"/>
            <a:t>Percentis</a:t>
          </a:r>
          <a:endParaRPr lang="pt-BR" dirty="0"/>
        </a:p>
      </dgm:t>
    </dgm:pt>
    <dgm:pt modelId="{0CE5C70A-8D6C-4E80-AECA-F40732A81B50}" type="parTrans" cxnId="{3212927F-656C-4EC1-8B7E-705F21FA5D63}">
      <dgm:prSet/>
      <dgm:spPr/>
      <dgm:t>
        <a:bodyPr/>
        <a:lstStyle/>
        <a:p>
          <a:endParaRPr lang="pt-BR"/>
        </a:p>
      </dgm:t>
    </dgm:pt>
    <dgm:pt modelId="{89D6A79F-81A9-4968-B27C-634A36D07A4F}" type="sibTrans" cxnId="{3212927F-656C-4EC1-8B7E-705F21FA5D63}">
      <dgm:prSet/>
      <dgm:spPr/>
      <dgm:t>
        <a:bodyPr/>
        <a:lstStyle/>
        <a:p>
          <a:endParaRPr lang="pt-BR"/>
        </a:p>
      </dgm:t>
    </dgm:pt>
    <dgm:pt modelId="{85692688-1A0F-4CE8-B0BA-594E6D09024A}">
      <dgm:prSet phldrT="[Texto]"/>
      <dgm:spPr/>
      <dgm:t>
        <a:bodyPr/>
        <a:lstStyle/>
        <a:p>
          <a:r>
            <a:rPr lang="en-US" dirty="0"/>
            <a:t>Decis</a:t>
          </a:r>
          <a:endParaRPr lang="pt-BR" dirty="0"/>
        </a:p>
      </dgm:t>
    </dgm:pt>
    <dgm:pt modelId="{BD416292-963B-46A7-B5B2-F41B64F0B808}" type="parTrans" cxnId="{6F2264CA-3F99-4B8F-892D-E7D626C4F89A}">
      <dgm:prSet/>
      <dgm:spPr/>
      <dgm:t>
        <a:bodyPr/>
        <a:lstStyle/>
        <a:p>
          <a:endParaRPr lang="pt-BR"/>
        </a:p>
      </dgm:t>
    </dgm:pt>
    <dgm:pt modelId="{7867D2F3-154B-4600-95D1-5D7DCFB60828}" type="sibTrans" cxnId="{6F2264CA-3F99-4B8F-892D-E7D626C4F89A}">
      <dgm:prSet/>
      <dgm:spPr/>
      <dgm:t>
        <a:bodyPr/>
        <a:lstStyle/>
        <a:p>
          <a:endParaRPr lang="pt-BR"/>
        </a:p>
      </dgm:t>
    </dgm:pt>
    <dgm:pt modelId="{01BF65F6-52AA-4F6B-9904-8FE7CDEBB106}" type="pres">
      <dgm:prSet presAssocID="{9F20A365-B141-4547-857C-3D2EC988BAF2}" presName="Name0" presStyleCnt="0">
        <dgm:presLayoutVars>
          <dgm:dir/>
          <dgm:animLvl val="lvl"/>
          <dgm:resizeHandles/>
        </dgm:presLayoutVars>
      </dgm:prSet>
      <dgm:spPr/>
    </dgm:pt>
    <dgm:pt modelId="{00BA735E-036B-4A0E-B953-0C27C6F238FC}" type="pres">
      <dgm:prSet presAssocID="{59781969-3058-4329-AF03-2D4721569699}" presName="linNode" presStyleCnt="0"/>
      <dgm:spPr/>
    </dgm:pt>
    <dgm:pt modelId="{C09D53A9-C2AF-4CE5-9B26-0C40C20CD527}" type="pres">
      <dgm:prSet presAssocID="{59781969-3058-4329-AF03-2D4721569699}" presName="parentShp" presStyleLbl="node1" presStyleIdx="0" presStyleCnt="2" custLinFactNeighborY="5168">
        <dgm:presLayoutVars>
          <dgm:bulletEnabled val="1"/>
        </dgm:presLayoutVars>
      </dgm:prSet>
      <dgm:spPr>
        <a:prstGeom prst="rightArrow">
          <a:avLst/>
        </a:prstGeom>
      </dgm:spPr>
    </dgm:pt>
    <dgm:pt modelId="{AF99EE8D-3DE9-4BF2-A613-C8AB26CBDEAC}" type="pres">
      <dgm:prSet presAssocID="{59781969-3058-4329-AF03-2D4721569699}" presName="childShp" presStyleLbl="bgAccFollowNode1" presStyleIdx="0" presStyleCnt="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160BB432-9C99-499B-BBA1-29E52B98A186}" type="pres">
      <dgm:prSet presAssocID="{7E3A1C00-5C64-4869-9B81-012C19829C8E}" presName="spacing" presStyleCnt="0"/>
      <dgm:spPr/>
    </dgm:pt>
    <dgm:pt modelId="{3A07FCFF-4850-4201-A3CF-FF88D361BD7B}" type="pres">
      <dgm:prSet presAssocID="{CEB6D390-B561-4661-BDFB-C8C7098EE552}" presName="linNode" presStyleCnt="0"/>
      <dgm:spPr/>
    </dgm:pt>
    <dgm:pt modelId="{C0E54B42-C6DB-4747-8D54-9DB6068FBF3A}" type="pres">
      <dgm:prSet presAssocID="{CEB6D390-B561-4661-BDFB-C8C7098EE552}" presName="parentShp" presStyleLbl="node1" presStyleIdx="1" presStyleCnt="2">
        <dgm:presLayoutVars>
          <dgm:bulletEnabled val="1"/>
        </dgm:presLayoutVars>
      </dgm:prSet>
      <dgm:spPr>
        <a:prstGeom prst="rightArrow">
          <a:avLst/>
        </a:prstGeom>
      </dgm:spPr>
    </dgm:pt>
    <dgm:pt modelId="{81304352-4A5A-4D84-9108-A5C02BFBDED0}" type="pres">
      <dgm:prSet presAssocID="{CEB6D390-B561-4661-BDFB-C8C7098EE552}" presName="childShp" presStyleLbl="bgAccFollowNode1" presStyleIdx="1" presStyleCnt="2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5745EF28-B534-4929-BC0C-7121CE4B84F4}" type="presOf" srcId="{59781969-3058-4329-AF03-2D4721569699}" destId="{C09D53A9-C2AF-4CE5-9B26-0C40C20CD527}" srcOrd="0" destOrd="0" presId="urn:microsoft.com/office/officeart/2005/8/layout/vList6"/>
    <dgm:cxn modelId="{636AC45B-7137-4995-B552-99C41EE02A1B}" srcId="{9F20A365-B141-4547-857C-3D2EC988BAF2}" destId="{59781969-3058-4329-AF03-2D4721569699}" srcOrd="0" destOrd="0" parTransId="{131229AB-53F5-4953-BCC7-032D295314D0}" sibTransId="{7E3A1C00-5C64-4869-9B81-012C19829C8E}"/>
    <dgm:cxn modelId="{3FB20967-D666-4667-BD77-608ACA77785F}" type="presOf" srcId="{9F20A365-B141-4547-857C-3D2EC988BAF2}" destId="{01BF65F6-52AA-4F6B-9904-8FE7CDEBB106}" srcOrd="0" destOrd="0" presId="urn:microsoft.com/office/officeart/2005/8/layout/vList6"/>
    <dgm:cxn modelId="{B4167E47-E8B4-49AD-B8BD-D0C321E65BE8}" type="presOf" srcId="{58545A97-6BBF-4E6B-A894-BAEAE3F59D68}" destId="{81304352-4A5A-4D84-9108-A5C02BFBDED0}" srcOrd="0" destOrd="0" presId="urn:microsoft.com/office/officeart/2005/8/layout/vList6"/>
    <dgm:cxn modelId="{E25C8769-2410-46F4-9890-F8EAA3CA5796}" type="presOf" srcId="{4940B2EF-ADF7-47BF-81B5-E6573DFB503F}" destId="{AF99EE8D-3DE9-4BF2-A613-C8AB26CBDEAC}" srcOrd="0" destOrd="2" presId="urn:microsoft.com/office/officeart/2005/8/layout/vList6"/>
    <dgm:cxn modelId="{B41E136D-B948-497E-A0B8-29ED2DC7DAF3}" type="presOf" srcId="{85692688-1A0F-4CE8-B0BA-594E6D09024A}" destId="{81304352-4A5A-4D84-9108-A5C02BFBDED0}" srcOrd="0" destOrd="1" presId="urn:microsoft.com/office/officeart/2005/8/layout/vList6"/>
    <dgm:cxn modelId="{BE9BCA56-2973-4903-9365-3C937007615C}" srcId="{59781969-3058-4329-AF03-2D4721569699}" destId="{4940B2EF-ADF7-47BF-81B5-E6573DFB503F}" srcOrd="2" destOrd="0" parTransId="{C5DBA731-BDDE-4C0F-86B4-AA59B977E60C}" sibTransId="{B63A9B92-F249-41B3-9DE3-6DE40FC09AEF}"/>
    <dgm:cxn modelId="{0F7BE75A-5B0B-4BFD-95DA-76F8258846CF}" type="presOf" srcId="{C278BB76-3E7B-4E7B-90B8-F30D7034184D}" destId="{81304352-4A5A-4D84-9108-A5C02BFBDED0}" srcOrd="0" destOrd="2" presId="urn:microsoft.com/office/officeart/2005/8/layout/vList6"/>
    <dgm:cxn modelId="{5E9B217D-4973-4CC0-9833-E07A99DFB702}" srcId="{59781969-3058-4329-AF03-2D4721569699}" destId="{B8C91A7C-AB5B-4851-9388-C0ED418E51A5}" srcOrd="1" destOrd="0" parTransId="{C68A3A84-FB45-4B98-B3DC-13C5028BFB3F}" sibTransId="{3A1F53BD-37F4-4077-B2BB-D861F460B7D0}"/>
    <dgm:cxn modelId="{3212927F-656C-4EC1-8B7E-705F21FA5D63}" srcId="{CEB6D390-B561-4661-BDFB-C8C7098EE552}" destId="{C278BB76-3E7B-4E7B-90B8-F30D7034184D}" srcOrd="2" destOrd="0" parTransId="{0CE5C70A-8D6C-4E80-AECA-F40732A81B50}" sibTransId="{89D6A79F-81A9-4968-B27C-634A36D07A4F}"/>
    <dgm:cxn modelId="{4316AE9B-BA98-45E9-A943-07E8FE1DA9D6}" type="presOf" srcId="{CEB6D390-B561-4661-BDFB-C8C7098EE552}" destId="{C0E54B42-C6DB-4747-8D54-9DB6068FBF3A}" srcOrd="0" destOrd="0" presId="urn:microsoft.com/office/officeart/2005/8/layout/vList6"/>
    <dgm:cxn modelId="{921838B6-BCD3-4CD7-9D91-12462A90E587}" srcId="{CEB6D390-B561-4661-BDFB-C8C7098EE552}" destId="{58545A97-6BBF-4E6B-A894-BAEAE3F59D68}" srcOrd="0" destOrd="0" parTransId="{F85C4F4F-5ECE-48B2-A4C3-B707EBEA5E95}" sibTransId="{AA429DE7-C060-4A43-A3D4-F628A9F2D60A}"/>
    <dgm:cxn modelId="{6F2264CA-3F99-4B8F-892D-E7D626C4F89A}" srcId="{CEB6D390-B561-4661-BDFB-C8C7098EE552}" destId="{85692688-1A0F-4CE8-B0BA-594E6D09024A}" srcOrd="1" destOrd="0" parTransId="{BD416292-963B-46A7-B5B2-F41B64F0B808}" sibTransId="{7867D2F3-154B-4600-95D1-5D7DCFB60828}"/>
    <dgm:cxn modelId="{C56F94CB-C153-47C2-A5D9-C4263325E286}" srcId="{9F20A365-B141-4547-857C-3D2EC988BAF2}" destId="{CEB6D390-B561-4661-BDFB-C8C7098EE552}" srcOrd="1" destOrd="0" parTransId="{13F070DF-C576-4597-BE37-F7387AD4F310}" sibTransId="{9005D343-14D3-466F-81DE-13A00FDDC304}"/>
    <dgm:cxn modelId="{1698BECC-ECE0-4BA0-9434-68B4C9E437E1}" srcId="{59781969-3058-4329-AF03-2D4721569699}" destId="{14243BAE-AE23-48FC-8F60-A0256730C389}" srcOrd="0" destOrd="0" parTransId="{AB6A4D39-4D10-4635-B55A-06B8C31F2EA5}" sibTransId="{73A90568-7D24-446D-BD0D-7832DB346BA1}"/>
    <dgm:cxn modelId="{C3F999D1-B9D7-4CF7-B5B1-376171FD1EFE}" type="presOf" srcId="{14243BAE-AE23-48FC-8F60-A0256730C389}" destId="{AF99EE8D-3DE9-4BF2-A613-C8AB26CBDEAC}" srcOrd="0" destOrd="0" presId="urn:microsoft.com/office/officeart/2005/8/layout/vList6"/>
    <dgm:cxn modelId="{306D42DB-9C7F-4CE4-9C96-9A750D5A1A0B}" type="presOf" srcId="{B8C91A7C-AB5B-4851-9388-C0ED418E51A5}" destId="{AF99EE8D-3DE9-4BF2-A613-C8AB26CBDEAC}" srcOrd="0" destOrd="1" presId="urn:microsoft.com/office/officeart/2005/8/layout/vList6"/>
    <dgm:cxn modelId="{E2D075C6-5C24-454F-89F4-4C36D22967DE}" type="presParOf" srcId="{01BF65F6-52AA-4F6B-9904-8FE7CDEBB106}" destId="{00BA735E-036B-4A0E-B953-0C27C6F238FC}" srcOrd="0" destOrd="0" presId="urn:microsoft.com/office/officeart/2005/8/layout/vList6"/>
    <dgm:cxn modelId="{8E70D809-ABA7-43B7-8909-18B3D8BCFB39}" type="presParOf" srcId="{00BA735E-036B-4A0E-B953-0C27C6F238FC}" destId="{C09D53A9-C2AF-4CE5-9B26-0C40C20CD527}" srcOrd="0" destOrd="0" presId="urn:microsoft.com/office/officeart/2005/8/layout/vList6"/>
    <dgm:cxn modelId="{8758FFAF-8057-4946-8BE1-AFD1D1ED4CD7}" type="presParOf" srcId="{00BA735E-036B-4A0E-B953-0C27C6F238FC}" destId="{AF99EE8D-3DE9-4BF2-A613-C8AB26CBDEAC}" srcOrd="1" destOrd="0" presId="urn:microsoft.com/office/officeart/2005/8/layout/vList6"/>
    <dgm:cxn modelId="{8DA66602-F1A7-4999-B90B-98CCAD887913}" type="presParOf" srcId="{01BF65F6-52AA-4F6B-9904-8FE7CDEBB106}" destId="{160BB432-9C99-499B-BBA1-29E52B98A186}" srcOrd="1" destOrd="0" presId="urn:microsoft.com/office/officeart/2005/8/layout/vList6"/>
    <dgm:cxn modelId="{FF2C4B74-9826-49F7-AEE5-AA796B99825F}" type="presParOf" srcId="{01BF65F6-52AA-4F6B-9904-8FE7CDEBB106}" destId="{3A07FCFF-4850-4201-A3CF-FF88D361BD7B}" srcOrd="2" destOrd="0" presId="urn:microsoft.com/office/officeart/2005/8/layout/vList6"/>
    <dgm:cxn modelId="{99EDD1D2-ADB8-4DC2-BEE6-FA3D7F895419}" type="presParOf" srcId="{3A07FCFF-4850-4201-A3CF-FF88D361BD7B}" destId="{C0E54B42-C6DB-4747-8D54-9DB6068FBF3A}" srcOrd="0" destOrd="0" presId="urn:microsoft.com/office/officeart/2005/8/layout/vList6"/>
    <dgm:cxn modelId="{B61D82DF-311E-49D9-8CC6-C496D92AE525}" type="presParOf" srcId="{3A07FCFF-4850-4201-A3CF-FF88D361BD7B}" destId="{81304352-4A5A-4D84-9108-A5C02BFBDE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286C6-C8C9-47CE-A30F-2B3A42112C3A}">
      <dsp:nvSpPr>
        <dsp:cNvPr id="0" name=""/>
        <dsp:cNvSpPr/>
      </dsp:nvSpPr>
      <dsp:spPr>
        <a:xfrm>
          <a:off x="3814794" y="1234998"/>
          <a:ext cx="57113" cy="2310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F5992-229D-4EEB-91D0-7B3281868FBC}">
      <dsp:nvSpPr>
        <dsp:cNvPr id="0" name=""/>
        <dsp:cNvSpPr/>
      </dsp:nvSpPr>
      <dsp:spPr>
        <a:xfrm>
          <a:off x="0" y="0"/>
          <a:ext cx="3086100" cy="28226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Medidas de Posição</a:t>
          </a:r>
          <a:endParaRPr lang="pt-BR" sz="4200" kern="1200" dirty="0"/>
        </a:p>
      </dsp:txBody>
      <dsp:txXfrm>
        <a:off x="137792" y="137792"/>
        <a:ext cx="2810516" cy="2547090"/>
      </dsp:txXfrm>
    </dsp:sp>
    <dsp:sp modelId="{902094CB-9BED-4634-86AC-94FD33B02B1B}">
      <dsp:nvSpPr>
        <dsp:cNvPr id="0" name=""/>
        <dsp:cNvSpPr/>
      </dsp:nvSpPr>
      <dsp:spPr>
        <a:xfrm>
          <a:off x="4429115" y="3462321"/>
          <a:ext cx="4514868" cy="2467008"/>
        </a:xfrm>
        <a:prstGeom prst="flowChartAlternateProcess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Amplitude Total</a:t>
          </a: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Variância</a:t>
          </a: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Desvio Padrão</a:t>
          </a: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Coeficiente de variação</a:t>
          </a:r>
          <a:endParaRPr lang="pt-BR" sz="3200" kern="1200" dirty="0"/>
        </a:p>
      </dsp:txBody>
      <dsp:txXfrm>
        <a:off x="4549542" y="3582748"/>
        <a:ext cx="4274014" cy="2226154"/>
      </dsp:txXfrm>
    </dsp:sp>
    <dsp:sp modelId="{76DA3E97-AAE1-4095-B59A-83732E9C193D}">
      <dsp:nvSpPr>
        <dsp:cNvPr id="0" name=""/>
        <dsp:cNvSpPr/>
      </dsp:nvSpPr>
      <dsp:spPr>
        <a:xfrm>
          <a:off x="214298" y="3223000"/>
          <a:ext cx="2771765" cy="270632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Medidas de Dispersão</a:t>
          </a:r>
          <a:endParaRPr lang="pt-BR" sz="4200" kern="1200" dirty="0"/>
        </a:p>
      </dsp:txBody>
      <dsp:txXfrm>
        <a:off x="346410" y="3355112"/>
        <a:ext cx="2507541" cy="2442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9EE8D-3DE9-4BF2-A613-C8AB26CBDEAC}">
      <dsp:nvSpPr>
        <dsp:cNvPr id="0" name=""/>
        <dsp:cNvSpPr/>
      </dsp:nvSpPr>
      <dsp:spPr>
        <a:xfrm>
          <a:off x="2228865" y="366"/>
          <a:ext cx="3343298" cy="1428411"/>
        </a:xfrm>
        <a:prstGeom prst="flowChartAlternateProces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Média aritmética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Mediana 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Moda</a:t>
          </a:r>
          <a:endParaRPr lang="pt-BR" sz="2600" kern="1200" dirty="0"/>
        </a:p>
      </dsp:txBody>
      <dsp:txXfrm>
        <a:off x="2298593" y="70094"/>
        <a:ext cx="3203842" cy="1288955"/>
      </dsp:txXfrm>
    </dsp:sp>
    <dsp:sp modelId="{C09D53A9-C2AF-4CE5-9B26-0C40C20CD527}">
      <dsp:nvSpPr>
        <dsp:cNvPr id="0" name=""/>
        <dsp:cNvSpPr/>
      </dsp:nvSpPr>
      <dsp:spPr>
        <a:xfrm>
          <a:off x="0" y="74186"/>
          <a:ext cx="2228865" cy="1428411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Tendência Central </a:t>
          </a:r>
          <a:endParaRPr lang="pt-BR" sz="2200" kern="1200" dirty="0"/>
        </a:p>
      </dsp:txBody>
      <dsp:txXfrm>
        <a:off x="0" y="431289"/>
        <a:ext cx="1871762" cy="714205"/>
      </dsp:txXfrm>
    </dsp:sp>
    <dsp:sp modelId="{81304352-4A5A-4D84-9108-A5C02BFBDED0}">
      <dsp:nvSpPr>
        <dsp:cNvPr id="0" name=""/>
        <dsp:cNvSpPr/>
      </dsp:nvSpPr>
      <dsp:spPr>
        <a:xfrm>
          <a:off x="2228865" y="1571618"/>
          <a:ext cx="3343298" cy="1428411"/>
        </a:xfrm>
        <a:prstGeom prst="flowChartAlternateProces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Quartis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Decis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Percentis</a:t>
          </a:r>
          <a:endParaRPr lang="pt-BR" sz="2600" kern="1200" dirty="0"/>
        </a:p>
      </dsp:txBody>
      <dsp:txXfrm>
        <a:off x="2298593" y="1641346"/>
        <a:ext cx="3203842" cy="1288955"/>
      </dsp:txXfrm>
    </dsp:sp>
    <dsp:sp modelId="{C0E54B42-C6DB-4747-8D54-9DB6068FBF3A}">
      <dsp:nvSpPr>
        <dsp:cNvPr id="0" name=""/>
        <dsp:cNvSpPr/>
      </dsp:nvSpPr>
      <dsp:spPr>
        <a:xfrm>
          <a:off x="0" y="1571618"/>
          <a:ext cx="2228865" cy="1428411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Separatrizes</a:t>
          </a:r>
          <a:endParaRPr lang="pt-BR" sz="2200" kern="1200" dirty="0"/>
        </a:p>
      </dsp:txBody>
      <dsp:txXfrm>
        <a:off x="0" y="1928721"/>
        <a:ext cx="1871762" cy="714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utorado\Monitoria\Aulas\Aula%205\Aula%205\VID-20200212-WA0031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utorado\Monitoria\Aulas\Aula%205\Aula%205\VID-20200212-WA0031.mp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utorado\Monitoria\Aulas\Aula%205\Aula%205\VID-20200212-WA0031.mp4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ee.sp.gov.b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1.snirh.gov.br/ana/apps/webappviewer/index.html?id=e1abba60063d4c13a5594c5c8b4cba51" TargetMode="External"/><Relationship Id="rId2" Type="http://schemas.openxmlformats.org/officeDocument/2006/relationships/hyperlink" Target="https://www.pensador.com/frase/MzA5Mz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urofino.mg.gov.br/noticias.php?title=captacao-burza-tambem-passa-por-servico-de-desassoreamento" TargetMode="External"/><Relationship Id="rId4" Type="http://schemas.openxmlformats.org/officeDocument/2006/relationships/hyperlink" Target="http://www.hidrologia.daee.sp.gov.b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00100" y="0"/>
            <a:ext cx="705802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 SUPERIOR DE AGRICULTURA “LUIZ DE QUEIROZ” – ESALQ/USP</a:t>
            </a:r>
            <a:b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LEB 1440 – HIDROLOGIA E DRENAGEM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71600" y="2143116"/>
            <a:ext cx="6400800" cy="4500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300" b="1" dirty="0"/>
              <a:t>REGIME 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300" b="1" dirty="0"/>
              <a:t> CURSOS DE ÁGUA</a:t>
            </a:r>
            <a:endParaRPr kumimoji="0" lang="pt-BR" sz="1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2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5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Dr. Fernando Campos Mendonça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5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Doutoranda: Elizabeth Lima Carnevskis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brasao_us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94515" cy="1571611"/>
          </a:xfrm>
          <a:prstGeom prst="rect">
            <a:avLst/>
          </a:prstGeom>
        </p:spPr>
      </p:pic>
      <p:pic>
        <p:nvPicPr>
          <p:cNvPr id="7" name="Imagem 6" descr="logo-esalq-simbo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148" y="0"/>
            <a:ext cx="1165852" cy="1714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4214810" y="4357694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Posicionamento do molinete e construção das isotáquias</a:t>
            </a:r>
            <a:endParaRPr lang="pt-BR" dirty="0"/>
          </a:p>
        </p:txBody>
      </p:sp>
      <p:pic>
        <p:nvPicPr>
          <p:cNvPr id="4" name="Espaço Reservado para Conteúdo 3" descr="figure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4974336"/>
          </a:xfrm>
        </p:spPr>
      </p:pic>
      <p:cxnSp>
        <p:nvCxnSpPr>
          <p:cNvPr id="10" name="Conector de seta reta 9"/>
          <p:cNvCxnSpPr/>
          <p:nvPr/>
        </p:nvCxnSpPr>
        <p:spPr>
          <a:xfrm rot="16200000" flipH="1">
            <a:off x="2607455" y="1893083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10800000" flipV="1">
            <a:off x="5500694" y="2000240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357686" y="2571744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143372" y="6072206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286248" y="4357694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61688" y="2585695"/>
            <a:ext cx="251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Posições do molinete</a:t>
            </a:r>
            <a:endParaRPr lang="pt-BR" sz="2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928926" y="4510281"/>
            <a:ext cx="4357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Construção das linhas isotáquicas</a:t>
            </a:r>
            <a:endParaRPr lang="pt-BR" sz="2200" dirty="0"/>
          </a:p>
        </p:txBody>
      </p:sp>
      <p:cxnSp>
        <p:nvCxnSpPr>
          <p:cNvPr id="26" name="Conector de seta reta 25"/>
          <p:cNvCxnSpPr>
            <a:cxnSpLocks/>
          </p:cNvCxnSpPr>
          <p:nvPr/>
        </p:nvCxnSpPr>
        <p:spPr>
          <a:xfrm flipH="1">
            <a:off x="6572247" y="3987342"/>
            <a:ext cx="595488" cy="5229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cxnSpLocks/>
          </p:cNvCxnSpPr>
          <p:nvPr/>
        </p:nvCxnSpPr>
        <p:spPr>
          <a:xfrm flipH="1">
            <a:off x="5992931" y="3916925"/>
            <a:ext cx="611120" cy="5073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cxnSpLocks/>
          </p:cNvCxnSpPr>
          <p:nvPr/>
        </p:nvCxnSpPr>
        <p:spPr>
          <a:xfrm flipH="1">
            <a:off x="5429247" y="3736605"/>
            <a:ext cx="821548" cy="6186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cxnSpLocks/>
          </p:cNvCxnSpPr>
          <p:nvPr/>
        </p:nvCxnSpPr>
        <p:spPr>
          <a:xfrm flipH="1">
            <a:off x="4893453" y="3597627"/>
            <a:ext cx="622866" cy="757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cxnSpLocks/>
            <a:endCxn id="22" idx="0"/>
          </p:cNvCxnSpPr>
          <p:nvPr/>
        </p:nvCxnSpPr>
        <p:spPr>
          <a:xfrm>
            <a:off x="4572000" y="3356992"/>
            <a:ext cx="0" cy="10007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971600" y="6286520"/>
            <a:ext cx="774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Linhas isotáquicas representando as diferentes velocidades no rio </a:t>
            </a:r>
            <a:endParaRPr lang="pt-BR" sz="2200" dirty="0"/>
          </a:p>
        </p:txBody>
      </p:sp>
      <p:cxnSp>
        <p:nvCxnSpPr>
          <p:cNvPr id="43" name="Conector de seta reta 31">
            <a:extLst>
              <a:ext uri="{FF2B5EF4-FFF2-40B4-BE49-F238E27FC236}">
                <a16:creationId xmlns:a16="http://schemas.microsoft.com/office/drawing/2014/main" id="{651114E8-B5A8-40AD-BA23-A064089F6C44}"/>
              </a:ext>
            </a:extLst>
          </p:cNvPr>
          <p:cNvCxnSpPr>
            <a:cxnSpLocks/>
          </p:cNvCxnSpPr>
          <p:nvPr/>
        </p:nvCxnSpPr>
        <p:spPr>
          <a:xfrm>
            <a:off x="3939079" y="3458787"/>
            <a:ext cx="140958" cy="9654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FD6F888-7A5D-41A3-BFB0-AB9F7B6F48EE}"/>
              </a:ext>
            </a:extLst>
          </p:cNvPr>
          <p:cNvGrpSpPr/>
          <p:nvPr/>
        </p:nvGrpSpPr>
        <p:grpSpPr>
          <a:xfrm>
            <a:off x="4384538" y="4581128"/>
            <a:ext cx="4651958" cy="2220075"/>
            <a:chOff x="4384538" y="4664169"/>
            <a:chExt cx="4651958" cy="2220075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4F23A7A0-EA51-4958-960A-60FA07D21A0E}"/>
                </a:ext>
              </a:extLst>
            </p:cNvPr>
            <p:cNvGrpSpPr/>
            <p:nvPr/>
          </p:nvGrpSpPr>
          <p:grpSpPr>
            <a:xfrm>
              <a:off x="4384538" y="4941168"/>
              <a:ext cx="4651958" cy="1943076"/>
              <a:chOff x="4139952" y="4581128"/>
              <a:chExt cx="4867982" cy="1943076"/>
            </a:xfrm>
          </p:grpSpPr>
          <p:pic>
            <p:nvPicPr>
              <p:cNvPr id="4" name="Espaço Reservado para Conteúdo 3" descr="figure4.gif">
                <a:extLst>
                  <a:ext uri="{FF2B5EF4-FFF2-40B4-BE49-F238E27FC236}">
                    <a16:creationId xmlns:a16="http://schemas.microsoft.com/office/drawing/2014/main" id="{E201A77D-7532-4319-9C0F-B2BB3C5AA3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78596"/>
              <a:stretch/>
            </p:blipFill>
            <p:spPr>
              <a:xfrm>
                <a:off x="4382195" y="4581128"/>
                <a:ext cx="4625739" cy="1728192"/>
              </a:xfrm>
              <a:prstGeom prst="rect">
                <a:avLst/>
              </a:prstGeom>
            </p:spPr>
          </p:pic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4C3AC58-92AF-44AB-ADD0-AC3AC432C7A3}"/>
                  </a:ext>
                </a:extLst>
              </p:cNvPr>
              <p:cNvSpPr/>
              <p:nvPr/>
            </p:nvSpPr>
            <p:spPr>
              <a:xfrm>
                <a:off x="4139952" y="5805264"/>
                <a:ext cx="1728192" cy="7189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592379A-4ACF-4003-BE7A-338DA0ECC3A6}"/>
                </a:ext>
              </a:extLst>
            </p:cNvPr>
            <p:cNvSpPr txBox="1"/>
            <p:nvPr/>
          </p:nvSpPr>
          <p:spPr>
            <a:xfrm>
              <a:off x="4860032" y="4664169"/>
              <a:ext cx="411330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dirty="0"/>
                <a:t>1    2    3     4     5    6     7     8    9    ...    ...     n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en-US" dirty="0"/>
              <a:t>Fórmulas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714356"/>
                <a:ext cx="8892480" cy="6027012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pt-BR" sz="2400" dirty="0"/>
                  <a:t>Medição de velocidade (V) em pontos rasos: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dirty="0"/>
                      <m:t>V</m:t>
                    </m:r>
                    <m:r>
                      <m:rPr>
                        <m:nor/>
                      </m:rPr>
                      <a:rPr lang="pt-BR" sz="2400" dirty="0"/>
                      <m:t> = </m:t>
                    </m:r>
                    <m:r>
                      <m:rPr>
                        <m:nor/>
                      </m:rPr>
                      <a:rPr lang="pt-BR" sz="2400" dirty="0"/>
                      <m:t>V</m:t>
                    </m:r>
                    <m:r>
                      <m:rPr>
                        <m:nor/>
                      </m:rPr>
                      <a:rPr lang="pt-BR" sz="2400" baseline="-25000" dirty="0"/>
                      <m:t>0,6</m:t>
                    </m:r>
                    <m:r>
                      <m:rPr>
                        <m:nor/>
                      </m:rPr>
                      <a:rPr lang="pt-BR" sz="2400" baseline="-25000" dirty="0"/>
                      <m:t>p</m:t>
                    </m:r>
                  </m:oMath>
                </a14:m>
                <a:r>
                  <a:rPr lang="pt-BR" sz="2400" dirty="0"/>
                  <a:t>	ou 	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dirty="0"/>
                          <m:t> (</m:t>
                        </m:r>
                        <m:r>
                          <m:rPr>
                            <m:nor/>
                          </m:rPr>
                          <a:rPr lang="pt-BR" sz="2400" dirty="0"/>
                          <m:t>V</m:t>
                        </m:r>
                        <m:r>
                          <m:rPr>
                            <m:nor/>
                          </m:rPr>
                          <a:rPr lang="pt-BR" sz="2400" baseline="-25000" dirty="0"/>
                          <m:t>0,8</m:t>
                        </m:r>
                        <m:r>
                          <m:rPr>
                            <m:nor/>
                          </m:rPr>
                          <a:rPr lang="pt-BR" sz="2400" baseline="-25000" dirty="0"/>
                          <m:t>p</m:t>
                        </m:r>
                        <m:r>
                          <m:rPr>
                            <m:nor/>
                          </m:rPr>
                          <a:rPr lang="pt-BR" sz="2400" dirty="0"/>
                          <m:t> +</m:t>
                        </m:r>
                        <m:r>
                          <m:rPr>
                            <m:nor/>
                          </m:rPr>
                          <a:rPr lang="pt-BR" sz="2400" dirty="0"/>
                          <m:t>V</m:t>
                        </m:r>
                        <m:r>
                          <m:rPr>
                            <m:nor/>
                          </m:rPr>
                          <a:rPr lang="pt-BR" sz="2400" baseline="-25000" dirty="0"/>
                          <m:t>0,2</m:t>
                        </m:r>
                        <m:r>
                          <m:rPr>
                            <m:nor/>
                          </m:rPr>
                          <a:rPr lang="pt-BR" sz="2400" baseline="-25000" dirty="0"/>
                          <m:t>p</m:t>
                        </m:r>
                        <m:r>
                          <m:rPr>
                            <m:nor/>
                          </m:rPr>
                          <a:rPr lang="pt-BR" sz="2400" dirty="0"/>
                          <m:t>)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2400" dirty="0"/>
              </a:p>
              <a:p>
                <a:pPr algn="ctr">
                  <a:lnSpc>
                    <a:spcPct val="120000"/>
                  </a:lnSpc>
                  <a:buNone/>
                </a:pPr>
                <a:endParaRPr lang="pt-BR" sz="1000" dirty="0"/>
              </a:p>
              <a:p>
                <a:pPr marL="890588" indent="0" algn="just">
                  <a:buNone/>
                </a:pPr>
                <a:r>
                  <a:rPr lang="pt-BR" sz="2000" dirty="0"/>
                  <a:t>V – Velocidade média (m/s)</a:t>
                </a:r>
              </a:p>
              <a:p>
                <a:pPr lvl="2" algn="just">
                  <a:buNone/>
                </a:pPr>
                <a:r>
                  <a:rPr lang="pt-BR" sz="2000" dirty="0"/>
                  <a:t>V</a:t>
                </a:r>
                <a:r>
                  <a:rPr lang="pt-BR" sz="2000" baseline="-25000" dirty="0"/>
                  <a:t>0,2P</a:t>
                </a:r>
                <a:r>
                  <a:rPr lang="pt-BR" sz="2000" dirty="0"/>
                  <a:t> , V</a:t>
                </a:r>
                <a:r>
                  <a:rPr lang="pt-BR" sz="2000" baseline="-25000" dirty="0"/>
                  <a:t>0,6P</a:t>
                </a:r>
                <a:r>
                  <a:rPr lang="pt-BR" sz="2000" dirty="0"/>
                  <a:t>, V</a:t>
                </a:r>
                <a:r>
                  <a:rPr lang="pt-BR" sz="2000" baseline="-25000" dirty="0"/>
                  <a:t>0,8P</a:t>
                </a:r>
                <a:r>
                  <a:rPr lang="pt-BR" sz="2000" dirty="0"/>
                  <a:t>– Velocidade a 20%, 60% e 80% da profundidade (m/s)</a:t>
                </a:r>
              </a:p>
              <a:p>
                <a:pPr algn="ctr">
                  <a:buNone/>
                </a:pPr>
                <a:endParaRPr lang="pt-BR" sz="2000" dirty="0"/>
              </a:p>
              <a:p>
                <a:pPr>
                  <a:buNone/>
                </a:pPr>
                <a:r>
                  <a:rPr lang="pt-BR" sz="2400" dirty="0"/>
                  <a:t>Cálculo da Vazão (Q):</a:t>
                </a:r>
              </a:p>
              <a:p>
                <a:pPr>
                  <a:buNone/>
                </a:pPr>
                <a:r>
                  <a:rPr lang="pt-BR" sz="2400" dirty="0"/>
                  <a:t>		Q = V </a:t>
                </a:r>
                <a:r>
                  <a:rPr lang="pt-BR" sz="2400" baseline="30000" dirty="0"/>
                  <a:t>.</a:t>
                </a:r>
                <a:r>
                  <a:rPr lang="pt-BR" sz="2400" dirty="0"/>
                  <a:t> S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sz="2400" i="1">
                        <a:latin typeface="Cambria Math" panose="02040503050406030204" pitchFamily="18" charset="0"/>
                      </a:rPr>
                      <m:t> =  </m:t>
                    </m:r>
                    <m:nary>
                      <m:naryPr>
                        <m:chr m:val="∑"/>
                        <m:limLoc m:val="undOvr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pt-BR" sz="2400" dirty="0"/>
              </a:p>
              <a:p>
                <a:pPr algn="just">
                  <a:lnSpc>
                    <a:spcPct val="170000"/>
                  </a:lnSpc>
                  <a:buNone/>
                </a:pPr>
                <a:r>
                  <a:rPr lang="pt-BR" sz="2400" dirty="0"/>
                  <a:t>		</a:t>
                </a:r>
                <a:r>
                  <a:rPr lang="pt-BR" sz="2000" dirty="0"/>
                  <a:t>Q – vazão (m</a:t>
                </a:r>
                <a:r>
                  <a:rPr lang="pt-BR" sz="2000" baseline="30000" dirty="0"/>
                  <a:t>3</a:t>
                </a:r>
                <a:r>
                  <a:rPr lang="pt-BR" sz="2000" dirty="0"/>
                  <a:t>/s)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pt-BR" sz="2000" dirty="0"/>
                  <a:t>		S – seção do rio (m²)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pt-BR" sz="2000" dirty="0"/>
                  <a:t>		</a:t>
                </a:r>
                <a:r>
                  <a:rPr lang="pt-BR" sz="2000" dirty="0" err="1"/>
                  <a:t>Qi</a:t>
                </a:r>
                <a:r>
                  <a:rPr lang="pt-BR" sz="2000" dirty="0"/>
                  <a:t> – vazão medida na subseção “i”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pt-BR" sz="2000" dirty="0"/>
                  <a:t>		Si – área da subseção “i”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pt-BR" sz="2000" dirty="0"/>
                  <a:t>		i – número da subseção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14356"/>
                <a:ext cx="8892480" cy="6027012"/>
              </a:xfrm>
              <a:blipFill rotWithShape="0">
                <a:blip r:embed="rId5"/>
                <a:stretch>
                  <a:fillRect l="-1028" t="-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Posições de medição do molinete de acordo com a profundidade do rio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72695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Profundidades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 de medição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0,15 a 0,60 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 P</a:t>
                      </a:r>
                    </a:p>
                    <a:p>
                      <a:pPr algn="ctr"/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0,60 a 1,20 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 P e 0,8 P</a:t>
                      </a:r>
                    </a:p>
                    <a:p>
                      <a:pPr algn="ctr"/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1,20 a 2,00 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 P; 0,6 P e 0,8 P</a:t>
                      </a:r>
                    </a:p>
                    <a:p>
                      <a:pPr algn="ctr"/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2,00 a 4,00 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 P; 0,4 P; 0,6 P e 0,8 P</a:t>
                      </a:r>
                    </a:p>
                    <a:p>
                      <a:pPr algn="ctr"/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acima de 4,00 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 P; 0,4 P; 0,6 P; 0,8 P e F.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063405" y="6322932"/>
            <a:ext cx="5017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S= Superfície, P = profundidade, F = fundo</a:t>
            </a:r>
            <a:endParaRPr lang="pt-BR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Posições de medição do molinete de acordo com a </a:t>
            </a:r>
            <a:r>
              <a:rPr lang="en-US" sz="3600" b="1" dirty="0">
                <a:solidFill>
                  <a:srgbClr val="FF0000"/>
                </a:solidFill>
              </a:rPr>
              <a:t>profundidade</a:t>
            </a:r>
            <a:r>
              <a:rPr lang="en-US" sz="3600" dirty="0"/>
              <a:t> do rio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99409" y="6021288"/>
            <a:ext cx="4945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S= Superfície, P = profundidade, F = fundo</a:t>
            </a:r>
            <a:endParaRPr lang="pt-BR"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E9D784-F59F-4649-A066-B05F4DEF6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1176"/>
          <a:stretch/>
        </p:blipFill>
        <p:spPr>
          <a:xfrm>
            <a:off x="0" y="1467716"/>
            <a:ext cx="9144000" cy="4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Posições de medição do molinete de acordo com a </a:t>
            </a:r>
            <a:r>
              <a:rPr lang="en-US" sz="3600" b="1" dirty="0" err="1">
                <a:solidFill>
                  <a:srgbClr val="FF0000"/>
                </a:solidFill>
              </a:rPr>
              <a:t>largura</a:t>
            </a:r>
            <a:r>
              <a:rPr lang="en-US" sz="3600" dirty="0"/>
              <a:t> do rio</a:t>
            </a:r>
            <a:endParaRPr lang="pt-BR" sz="3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61E358-9013-4498-A455-9675F4FDA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363" r="14163"/>
          <a:stretch/>
        </p:blipFill>
        <p:spPr>
          <a:xfrm>
            <a:off x="323527" y="2066351"/>
            <a:ext cx="8532173" cy="39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589"/>
            <a:ext cx="8229600" cy="778098"/>
          </a:xfrm>
        </p:spPr>
        <p:txBody>
          <a:bodyPr>
            <a:normAutofit/>
          </a:bodyPr>
          <a:lstStyle/>
          <a:p>
            <a:r>
              <a:rPr lang="pt-BR" dirty="0"/>
              <a:t>Hidrometria - Régua linimétrica</a:t>
            </a:r>
          </a:p>
        </p:txBody>
      </p:sp>
      <p:pic>
        <p:nvPicPr>
          <p:cNvPr id="4" name="Espaço Reservado para Conteúdo 3" descr="4 - Régua linimétri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835" y="821033"/>
            <a:ext cx="2448272" cy="3264363"/>
          </a:xfrm>
        </p:spPr>
      </p:pic>
      <p:pic>
        <p:nvPicPr>
          <p:cNvPr id="3074" name="Picture 2" descr="Teresópolis Online: MENOR VAZÃO DO ANO NOS RIOS DE TERESÓPOLIS ...">
            <a:extLst>
              <a:ext uri="{FF2B5EF4-FFF2-40B4-BE49-F238E27FC236}">
                <a16:creationId xmlns:a16="http://schemas.microsoft.com/office/drawing/2014/main" id="{EC89137B-FF67-407A-AFCE-03C1559B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5" y="4137504"/>
            <a:ext cx="3580292" cy="26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DROLOGIA">
            <a:extLst>
              <a:ext uri="{FF2B5EF4-FFF2-40B4-BE49-F238E27FC236}">
                <a16:creationId xmlns:a16="http://schemas.microsoft.com/office/drawing/2014/main" id="{99AE7289-20F4-49DB-86B8-9FB13A54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64" y="845316"/>
            <a:ext cx="4248472" cy="32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PS Módulo 12">
            <a:extLst>
              <a:ext uri="{FF2B5EF4-FFF2-40B4-BE49-F238E27FC236}">
                <a16:creationId xmlns:a16="http://schemas.microsoft.com/office/drawing/2014/main" id="{56D6B985-169D-4D8A-9E63-D37286916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4" y="4178678"/>
            <a:ext cx="4660712" cy="26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589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dirty="0"/>
              <a:t>Hidrometria - Régua linimétrica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5CC61E9-0F44-43E0-A4DA-C053912B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67240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800" dirty="0"/>
              <a:t>Medições de vazão (</a:t>
            </a:r>
            <a:r>
              <a:rPr lang="pt-BR" sz="2800" dirty="0">
                <a:solidFill>
                  <a:srgbClr val="FF0000"/>
                </a:solidFill>
              </a:rPr>
              <a:t>Q</a:t>
            </a:r>
            <a:r>
              <a:rPr lang="pt-BR" sz="2800" dirty="0"/>
              <a:t>) com molinete hidrométrico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800" dirty="0"/>
              <a:t>Medições de altura d’água (</a:t>
            </a:r>
            <a:r>
              <a:rPr lang="pt-BR" sz="2800" dirty="0">
                <a:solidFill>
                  <a:srgbClr val="FF0000"/>
                </a:solidFill>
              </a:rPr>
              <a:t>h</a:t>
            </a:r>
            <a:r>
              <a:rPr lang="pt-BR" sz="2800" dirty="0"/>
              <a:t>) em uma seção do rio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800" dirty="0"/>
              <a:t>Obtenção da </a:t>
            </a:r>
            <a:r>
              <a:rPr lang="pt-BR" sz="2800" b="1" dirty="0">
                <a:solidFill>
                  <a:srgbClr val="FF0000"/>
                </a:solidFill>
              </a:rPr>
              <a:t>curva-chave</a:t>
            </a:r>
            <a:r>
              <a:rPr lang="pt-BR" sz="2800" dirty="0"/>
              <a:t> da seção do rio</a:t>
            </a:r>
          </a:p>
        </p:txBody>
      </p:sp>
    </p:spTree>
    <p:extLst>
      <p:ext uri="{BB962C8B-B14F-4D97-AF65-F5344CB8AC3E}">
        <p14:creationId xmlns:p14="http://schemas.microsoft.com/office/powerpoint/2010/main" val="369776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500" y="188640"/>
            <a:ext cx="8229600" cy="706090"/>
          </a:xfrm>
        </p:spPr>
        <p:txBody>
          <a:bodyPr>
            <a:normAutofit/>
          </a:bodyPr>
          <a:lstStyle/>
          <a:p>
            <a:pPr lvl="1" algn="ctr"/>
            <a:r>
              <a:rPr lang="pt-BR" sz="3600" b="1" dirty="0"/>
              <a:t>Curva-chave da seção do rio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352928" cy="54586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Equação que relaciona altura d’água (h) e vazão  (Q)</a:t>
            </a:r>
          </a:p>
          <a:p>
            <a:pPr marL="0" indent="0" algn="just">
              <a:buNone/>
            </a:pPr>
            <a:endParaRPr lang="pt-BR" sz="1900" dirty="0"/>
          </a:p>
          <a:p>
            <a:pPr marL="0" indent="0" algn="just">
              <a:buNone/>
            </a:pPr>
            <a:r>
              <a:rPr lang="pt-BR" sz="2800" dirty="0"/>
              <a:t>Procedimento:</a:t>
            </a:r>
          </a:p>
          <a:p>
            <a:pPr marL="531813" indent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/>
              <a:t>	</a:t>
            </a:r>
            <a:r>
              <a:rPr lang="pt-BR" sz="2600" dirty="0"/>
              <a:t>Leituras de </a:t>
            </a:r>
            <a:r>
              <a:rPr lang="pt-BR" sz="2600" dirty="0">
                <a:solidFill>
                  <a:srgbClr val="FF0000"/>
                </a:solidFill>
              </a:rPr>
              <a:t>velocidade (V)</a:t>
            </a:r>
            <a:r>
              <a:rPr lang="pt-BR" sz="2600" dirty="0"/>
              <a:t> c/ </a:t>
            </a:r>
            <a:r>
              <a:rPr lang="pt-BR" sz="2600" dirty="0">
                <a:solidFill>
                  <a:srgbClr val="FF0000"/>
                </a:solidFill>
              </a:rPr>
              <a:t>molinete</a:t>
            </a:r>
            <a:r>
              <a:rPr lang="pt-BR" sz="2600" dirty="0"/>
              <a:t> hidrométrico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dirty="0"/>
              <a:t>		V = a + b RPS</a:t>
            </a:r>
          </a:p>
          <a:p>
            <a:pPr marL="989013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dirty="0"/>
              <a:t>Conversão de V em Q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dirty="0"/>
              <a:t>		Q = V x S</a:t>
            </a:r>
          </a:p>
          <a:p>
            <a:pPr marL="989013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dirty="0"/>
              <a:t>Leitura de altura d’água (h) com linímetros ou linígrafos</a:t>
            </a:r>
          </a:p>
          <a:p>
            <a:pPr marL="989013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dirty="0"/>
              <a:t>Equação de regressão:	Q = f(h)</a:t>
            </a:r>
          </a:p>
          <a:p>
            <a:pPr marL="989013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dirty="0"/>
              <a:t>Mínimo de 6 pontos para elaborar uma curva chave</a:t>
            </a:r>
          </a:p>
        </p:txBody>
      </p:sp>
    </p:spTree>
    <p:extLst>
      <p:ext uri="{BB962C8B-B14F-4D97-AF65-F5344CB8AC3E}">
        <p14:creationId xmlns:p14="http://schemas.microsoft.com/office/powerpoint/2010/main" val="361504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2990" y="1166018"/>
            <a:ext cx="7738019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/>
              <a:t>Equações:	 Q = f(h)</a:t>
            </a:r>
            <a:endParaRPr lang="en-US" dirty="0"/>
          </a:p>
          <a:p>
            <a:pPr algn="just">
              <a:buNone/>
            </a:pPr>
            <a:r>
              <a:rPr lang="en-US" sz="2800" dirty="0"/>
              <a:t>		</a:t>
            </a:r>
            <a:r>
              <a:rPr lang="en-US" sz="2400" dirty="0"/>
              <a:t>Q – vazão (m</a:t>
            </a:r>
            <a:r>
              <a:rPr lang="en-US" sz="2400" baseline="30000" dirty="0"/>
              <a:t>3</a:t>
            </a:r>
            <a:r>
              <a:rPr lang="en-US" sz="2400" dirty="0"/>
              <a:t>/s)</a:t>
            </a:r>
          </a:p>
          <a:p>
            <a:pPr algn="just">
              <a:buNone/>
            </a:pPr>
            <a:r>
              <a:rPr lang="en-US" sz="2400" dirty="0"/>
              <a:t>		h – nível d’água (m)</a:t>
            </a:r>
          </a:p>
          <a:p>
            <a:pPr algn="just">
              <a:buNone/>
            </a:pPr>
            <a:endParaRPr lang="en-US" sz="2800" dirty="0"/>
          </a:p>
          <a:p>
            <a:pPr algn="just">
              <a:buNone/>
            </a:pPr>
            <a:r>
              <a:rPr lang="en-US" sz="2800" dirty="0"/>
              <a:t>Modelos:</a:t>
            </a:r>
          </a:p>
          <a:p>
            <a:pPr algn="just">
              <a:buNone/>
            </a:pPr>
            <a:r>
              <a:rPr lang="en-US" sz="2800" dirty="0"/>
              <a:t>		</a:t>
            </a:r>
            <a:r>
              <a:rPr lang="en-US" sz="2800" dirty="0">
                <a:solidFill>
                  <a:srgbClr val="FF0000"/>
                </a:solidFill>
              </a:rPr>
              <a:t>Exponencial</a:t>
            </a:r>
            <a:r>
              <a:rPr lang="en-US" sz="2800" dirty="0"/>
              <a:t>			</a:t>
            </a:r>
            <a:r>
              <a:rPr lang="en-US" sz="2800" dirty="0">
                <a:solidFill>
                  <a:srgbClr val="0000FF"/>
                </a:solidFill>
              </a:rPr>
              <a:t>Polinomial</a:t>
            </a:r>
            <a:endParaRPr lang="pt-BR" sz="2800" dirty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pt-BR" sz="2800" dirty="0"/>
              <a:t>		</a:t>
            </a:r>
            <a:r>
              <a:rPr lang="pt-BR" sz="2800" dirty="0">
                <a:solidFill>
                  <a:srgbClr val="FF0000"/>
                </a:solidFill>
              </a:rPr>
              <a:t>Q = a (h – </a:t>
            </a:r>
            <a:r>
              <a:rPr lang="pt-BR" sz="2800" dirty="0" err="1">
                <a:solidFill>
                  <a:srgbClr val="FF0000"/>
                </a:solidFill>
              </a:rPr>
              <a:t>ho</a:t>
            </a:r>
            <a:r>
              <a:rPr lang="pt-BR" sz="2800" dirty="0">
                <a:solidFill>
                  <a:srgbClr val="FF0000"/>
                </a:solidFill>
              </a:rPr>
              <a:t>)</a:t>
            </a:r>
            <a:r>
              <a:rPr lang="pt-BR" sz="2800" baseline="30000" dirty="0">
                <a:solidFill>
                  <a:srgbClr val="FF0000"/>
                </a:solidFill>
              </a:rPr>
              <a:t>b</a:t>
            </a:r>
            <a:r>
              <a:rPr lang="pt-BR" sz="2800" baseline="30000" dirty="0"/>
              <a:t>		</a:t>
            </a:r>
            <a:r>
              <a:rPr lang="pt-BR" sz="2800" dirty="0">
                <a:solidFill>
                  <a:srgbClr val="0000FF"/>
                </a:solidFill>
              </a:rPr>
              <a:t>Q = a + b</a:t>
            </a:r>
            <a:r>
              <a:rPr lang="pt-BR" sz="2800" baseline="30000" dirty="0">
                <a:solidFill>
                  <a:srgbClr val="0000FF"/>
                </a:solidFill>
              </a:rPr>
              <a:t>.</a:t>
            </a:r>
            <a:r>
              <a:rPr lang="pt-BR" sz="2800" dirty="0">
                <a:solidFill>
                  <a:srgbClr val="0000FF"/>
                </a:solidFill>
              </a:rPr>
              <a:t>h + c</a:t>
            </a:r>
            <a:r>
              <a:rPr lang="pt-BR" sz="2800" baseline="30000" dirty="0">
                <a:solidFill>
                  <a:srgbClr val="0000FF"/>
                </a:solidFill>
              </a:rPr>
              <a:t> .</a:t>
            </a:r>
            <a:r>
              <a:rPr lang="pt-BR" sz="2800" dirty="0">
                <a:solidFill>
                  <a:srgbClr val="0000FF"/>
                </a:solidFill>
              </a:rPr>
              <a:t>h</a:t>
            </a:r>
            <a:r>
              <a:rPr lang="pt-BR" sz="2800" baseline="30000" dirty="0">
                <a:solidFill>
                  <a:srgbClr val="0000FF"/>
                </a:solidFill>
              </a:rPr>
              <a:t>2</a:t>
            </a:r>
            <a:endParaRPr lang="pt-BR" sz="2800" dirty="0">
              <a:solidFill>
                <a:srgbClr val="0000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DFE30BC-8A6B-4052-8537-A703525FA059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pt-BR" sz="3600" b="1" kern="0" dirty="0">
                <a:solidFill>
                  <a:sysClr val="windowText" lastClr="000000"/>
                </a:solidFill>
              </a:rPr>
              <a:t>Curva-chave da seção do rio</a:t>
            </a:r>
            <a:endParaRPr lang="pt-BR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7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420" y="833820"/>
            <a:ext cx="7355160" cy="594916"/>
          </a:xfrm>
        </p:spPr>
        <p:txBody>
          <a:bodyPr>
            <a:noAutofit/>
          </a:bodyPr>
          <a:lstStyle/>
          <a:p>
            <a:r>
              <a:rPr lang="en-US" sz="3600" dirty="0"/>
              <a:t>Exponencial</a:t>
            </a:r>
            <a:endParaRPr lang="pt-BR" sz="3600" dirty="0"/>
          </a:p>
        </p:txBody>
      </p:sp>
      <p:pic>
        <p:nvPicPr>
          <p:cNvPr id="4" name="Espaço Reservado para Conteúdo 3" descr="exponenci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95576"/>
            <a:ext cx="9118041" cy="4857760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7A90ABD-6EFC-4716-AC41-D66EAE2E0281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pt-BR" sz="3600" b="1" kern="0" dirty="0">
                <a:solidFill>
                  <a:sysClr val="windowText" lastClr="000000"/>
                </a:solidFill>
              </a:rPr>
              <a:t>Curva-chave da seção do rio</a:t>
            </a:r>
            <a:endParaRPr lang="pt-BR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0" y="1700808"/>
            <a:ext cx="194421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100" dirty="0"/>
              <a:t>Q = 0,019 h</a:t>
            </a:r>
            <a:r>
              <a:rPr lang="pt-BR" sz="2100" baseline="30000" dirty="0"/>
              <a:t>3,4577</a:t>
            </a:r>
            <a:endParaRPr lang="pt-BR" sz="2100" baseline="-25000" dirty="0"/>
          </a:p>
          <a:p>
            <a:r>
              <a:rPr lang="pt-BR" sz="2100" dirty="0"/>
              <a:t>R</a:t>
            </a:r>
            <a:r>
              <a:rPr lang="pt-BR" sz="2100" baseline="30000" dirty="0"/>
              <a:t>2</a:t>
            </a:r>
            <a:r>
              <a:rPr lang="pt-BR" sz="2100" dirty="0"/>
              <a:t> = 0,6367</a:t>
            </a:r>
          </a:p>
        </p:txBody>
      </p:sp>
    </p:spTree>
    <p:extLst>
      <p:ext uri="{BB962C8B-B14F-4D97-AF65-F5344CB8AC3E}">
        <p14:creationId xmlns:p14="http://schemas.microsoft.com/office/powerpoint/2010/main" val="32988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heraclito_de_efeso_nos_nao_podemos_nunca_entrar_no_mesm_lx48r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96752"/>
            <a:ext cx="8686800" cy="456057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en-US" sz="3600" dirty="0"/>
              <a:t>Polinomial</a:t>
            </a:r>
            <a:endParaRPr lang="pt-BR" sz="3600" dirty="0"/>
          </a:p>
        </p:txBody>
      </p:sp>
      <p:pic>
        <p:nvPicPr>
          <p:cNvPr id="4" name="Espaço Reservado para Conteúdo 3" descr="polinomi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8978456" cy="4572008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A5FFF9C-BC08-41D4-8623-0E219DCA3658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pt-BR" sz="3600" b="1" kern="0" dirty="0">
                <a:solidFill>
                  <a:sysClr val="windowText" lastClr="000000"/>
                </a:solidFill>
              </a:rPr>
              <a:t>Curva-chave da seção do rio</a:t>
            </a:r>
            <a:endParaRPr lang="pt-BR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7784" y="1628800"/>
            <a:ext cx="381642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100" dirty="0"/>
              <a:t>Q = 0,219 h</a:t>
            </a:r>
            <a:r>
              <a:rPr lang="pt-BR" sz="2100" baseline="30000" dirty="0"/>
              <a:t>2</a:t>
            </a:r>
            <a:r>
              <a:rPr lang="pt-BR" sz="2100" dirty="0"/>
              <a:t> – 0,5059 h + 0,3519</a:t>
            </a:r>
            <a:endParaRPr lang="pt-BR" sz="2100" baseline="-25000" dirty="0"/>
          </a:p>
          <a:p>
            <a:pPr algn="ctr"/>
            <a:r>
              <a:rPr lang="pt-BR" sz="2100" dirty="0"/>
              <a:t>R</a:t>
            </a:r>
            <a:r>
              <a:rPr lang="pt-BR" sz="2100" baseline="30000" dirty="0"/>
              <a:t>2</a:t>
            </a:r>
            <a:r>
              <a:rPr lang="pt-BR" sz="2100" dirty="0"/>
              <a:t> = 0,8253</a:t>
            </a:r>
          </a:p>
        </p:txBody>
      </p:sp>
    </p:spTree>
    <p:extLst>
      <p:ext uri="{BB962C8B-B14F-4D97-AF65-F5344CB8AC3E}">
        <p14:creationId xmlns:p14="http://schemas.microsoft.com/office/powerpoint/2010/main" val="346918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254" y="34202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/>
              <a:t>Hidrometria - Linígrafos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4248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Linígrafo = Linímetro automático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/>
              <a:t>Facilidade de leitura e registro de dados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/>
              <a:t>Várias leituras diárias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/>
              <a:t>Maior precisão em locais c/ grande oscilação de vazão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pt-BR" sz="2600" dirty="0"/>
              <a:t>	Ex.: pequenos rios em zonas urbanas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/>
              <a:t>Determinação da vazão: </a:t>
            </a:r>
            <a:r>
              <a:rPr lang="pt-BR" sz="2600" dirty="0">
                <a:solidFill>
                  <a:srgbClr val="FF0000"/>
                </a:solidFill>
              </a:rPr>
              <a:t>Curva-chave</a:t>
            </a:r>
            <a:r>
              <a:rPr lang="pt-BR" sz="2600" dirty="0"/>
              <a:t> da seção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6 - Linígrafo de bo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50529"/>
            <a:ext cx="4086663" cy="550280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01673"/>
          </a:xfrm>
        </p:spPr>
        <p:txBody>
          <a:bodyPr>
            <a:noAutofit/>
          </a:bodyPr>
          <a:lstStyle/>
          <a:p>
            <a:r>
              <a:rPr lang="en-US" sz="3600" dirty="0"/>
              <a:t>Hidrometria: Linígrafos</a:t>
            </a:r>
            <a:endParaRPr lang="pt-BR" sz="3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7D0840-1945-4653-823D-035BBD928F86}"/>
              </a:ext>
            </a:extLst>
          </p:cNvPr>
          <p:cNvSpPr/>
          <p:nvPr/>
        </p:nvSpPr>
        <p:spPr>
          <a:xfrm>
            <a:off x="4932040" y="1109690"/>
            <a:ext cx="2433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pt-BR" sz="2400" dirty="0">
                <a:solidFill>
                  <a:srgbClr val="0000FF"/>
                </a:solidFill>
              </a:rPr>
              <a:t>Linígrafo de boia</a:t>
            </a:r>
          </a:p>
        </p:txBody>
      </p:sp>
      <p:pic>
        <p:nvPicPr>
          <p:cNvPr id="6146" name="Picture 2" descr="nstalação de um linígrafo de bóia. Fonte: Santos et al. (2001) Os ...">
            <a:extLst>
              <a:ext uri="{FF2B5EF4-FFF2-40B4-BE49-F238E27FC236}">
                <a16:creationId xmlns:a16="http://schemas.microsoft.com/office/drawing/2014/main" id="{D80A4E30-33FF-4EC7-A62D-CF1E6EE8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63" y="1772816"/>
            <a:ext cx="4979382" cy="38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01673"/>
          </a:xfrm>
        </p:spPr>
        <p:txBody>
          <a:bodyPr>
            <a:noAutofit/>
          </a:bodyPr>
          <a:lstStyle/>
          <a:p>
            <a:r>
              <a:rPr lang="en-US" sz="3600" dirty="0"/>
              <a:t>Hidrometria: Linígrafos</a:t>
            </a:r>
            <a:endParaRPr lang="pt-BR" sz="3600" dirty="0"/>
          </a:p>
        </p:txBody>
      </p:sp>
      <p:pic>
        <p:nvPicPr>
          <p:cNvPr id="5122" name="Picture 2" descr="Index of /leb/disciplinas/Fernando/leb1440/Aula 5/Transparencias">
            <a:extLst>
              <a:ext uri="{FF2B5EF4-FFF2-40B4-BE49-F238E27FC236}">
                <a16:creationId xmlns:a16="http://schemas.microsoft.com/office/drawing/2014/main" id="{459D799D-655B-484B-B92C-FE4AFF7D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003"/>
            <a:ext cx="3733006" cy="6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C7D0840-1945-4653-823D-035BBD928F86}"/>
              </a:ext>
            </a:extLst>
          </p:cNvPr>
          <p:cNvSpPr/>
          <p:nvPr/>
        </p:nvSpPr>
        <p:spPr>
          <a:xfrm>
            <a:off x="4257194" y="701673"/>
            <a:ext cx="2857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pt-BR" sz="2400" dirty="0">
                <a:solidFill>
                  <a:srgbClr val="0000FF"/>
                </a:solidFill>
              </a:rPr>
              <a:t>Linígrafo pneumático</a:t>
            </a:r>
          </a:p>
        </p:txBody>
      </p:sp>
      <p:pic>
        <p:nvPicPr>
          <p:cNvPr id="5124" name="Picture 4" descr="Questão Ambiental">
            <a:extLst>
              <a:ext uri="{FF2B5EF4-FFF2-40B4-BE49-F238E27FC236}">
                <a16:creationId xmlns:a16="http://schemas.microsoft.com/office/drawing/2014/main" id="{0BC5D592-C2A2-45F2-9489-23C151B1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5709"/>
            <a:ext cx="4115866" cy="52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pt-BR" dirty="0"/>
              <a:t>Localização do Posto Fluviométrico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18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1 – Evitar:</a:t>
            </a:r>
          </a:p>
          <a:p>
            <a:pPr marL="531813" indent="0">
              <a:buNone/>
            </a:pPr>
            <a:r>
              <a:rPr lang="pt-BR" sz="2600" dirty="0"/>
              <a:t>- curvas</a:t>
            </a:r>
          </a:p>
          <a:p>
            <a:pPr marL="531813" indent="0">
              <a:buNone/>
            </a:pPr>
            <a:r>
              <a:rPr lang="pt-BR" sz="2600" dirty="0"/>
              <a:t>- bancos de areia</a:t>
            </a:r>
          </a:p>
          <a:p>
            <a:pPr marL="531813" indent="0">
              <a:buNone/>
            </a:pPr>
            <a:r>
              <a:rPr lang="pt-BR" sz="2600" dirty="0"/>
              <a:t>- seções espraiadas</a:t>
            </a:r>
          </a:p>
          <a:p>
            <a:pPr marL="531813" indent="0">
              <a:buNone/>
            </a:pPr>
            <a:r>
              <a:rPr lang="pt-BR" sz="2600" dirty="0"/>
              <a:t>- pontos de extravasamento</a:t>
            </a:r>
          </a:p>
          <a:p>
            <a:pPr marL="531813" indent="0">
              <a:buNone/>
            </a:pPr>
            <a:r>
              <a:rPr lang="pt-BR" sz="2600" dirty="0"/>
              <a:t>- remansos </a:t>
            </a:r>
            <a:r>
              <a:rPr lang="pt-BR" sz="2300" dirty="0"/>
              <a:t>(proximidade de barragens, entrada de afluentes etc.)</a:t>
            </a:r>
          </a:p>
          <a:p>
            <a:pPr marL="531813" indent="0">
              <a:buNone/>
            </a:pPr>
            <a:r>
              <a:rPr lang="pt-BR" sz="2600" dirty="0"/>
              <a:t>- corredeiras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800" dirty="0"/>
              <a:t>2 – Preferir seções estreitas e profundas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800" dirty="0"/>
              <a:t>3 – Avaliar </a:t>
            </a:r>
            <a:r>
              <a:rPr lang="pt-BR" sz="2800" dirty="0" err="1"/>
              <a:t>BHs</a:t>
            </a:r>
            <a:r>
              <a:rPr lang="pt-BR" sz="2800" dirty="0"/>
              <a:t> de diferentes tamanhos</a:t>
            </a:r>
          </a:p>
          <a:p>
            <a:endParaRPr lang="pt-B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VID-20200212-WA003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pt-BR" sz="4000" dirty="0">
                <a:latin typeface="+mn-lt"/>
              </a:rPr>
              <a:t>Vazões de interesse hidrológico</a:t>
            </a:r>
            <a:br>
              <a:rPr lang="pt-BR" sz="4400" dirty="0">
                <a:latin typeface="+mn-lt"/>
              </a:rPr>
            </a:br>
            <a:r>
              <a:rPr lang="pt-BR" sz="3600" dirty="0">
                <a:latin typeface="+mn-lt"/>
              </a:rPr>
              <a:t>Métodos de determinação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1"/>
            <a:ext cx="8712968" cy="4248471"/>
          </a:xfrm>
        </p:spPr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pt-BR" sz="2800" dirty="0">
                <a:solidFill>
                  <a:srgbClr val="0000FF"/>
                </a:solidFill>
              </a:rPr>
              <a:t>Vazão máxima (</a:t>
            </a:r>
            <a:r>
              <a:rPr lang="pt-BR" sz="2800" dirty="0" err="1">
                <a:solidFill>
                  <a:srgbClr val="0000FF"/>
                </a:solidFill>
              </a:rPr>
              <a:t>Q</a:t>
            </a:r>
            <a:r>
              <a:rPr lang="pt-BR" sz="2800" baseline="-25000" dirty="0" err="1">
                <a:solidFill>
                  <a:srgbClr val="0000FF"/>
                </a:solidFill>
              </a:rPr>
              <a:t>máx</a:t>
            </a:r>
            <a:r>
              <a:rPr lang="pt-BR" sz="2800" dirty="0">
                <a:solidFill>
                  <a:srgbClr val="0000FF"/>
                </a:solidFill>
              </a:rPr>
              <a:t>)</a:t>
            </a:r>
          </a:p>
          <a:p>
            <a:pPr lvl="0" algn="just">
              <a:buNone/>
            </a:pPr>
            <a:r>
              <a:rPr lang="pt-BR" sz="2800" dirty="0"/>
              <a:t>	Controle: Nível d’água, cheias, extravasamento</a:t>
            </a:r>
          </a:p>
          <a:p>
            <a:pPr lvl="0" algn="just">
              <a:buNone/>
            </a:pPr>
            <a:r>
              <a:rPr lang="pt-BR" sz="2800" dirty="0"/>
              <a:t>	Projetos: vertedores, bueiros, pontes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800" dirty="0">
                <a:solidFill>
                  <a:srgbClr val="0000FF"/>
                </a:solidFill>
              </a:rPr>
              <a:t>Vazão mínima (</a:t>
            </a:r>
            <a:r>
              <a:rPr lang="pt-BR" sz="2800" dirty="0" err="1">
                <a:solidFill>
                  <a:srgbClr val="0000FF"/>
                </a:solidFill>
              </a:rPr>
              <a:t>Q</a:t>
            </a:r>
            <a:r>
              <a:rPr lang="pt-BR" sz="2800" baseline="-25000" dirty="0" err="1">
                <a:solidFill>
                  <a:srgbClr val="0000FF"/>
                </a:solidFill>
              </a:rPr>
              <a:t>mín</a:t>
            </a:r>
            <a:r>
              <a:rPr lang="pt-BR" sz="2800" dirty="0">
                <a:solidFill>
                  <a:srgbClr val="0000FF"/>
                </a:solidFill>
              </a:rPr>
              <a:t>)</a:t>
            </a:r>
          </a:p>
          <a:p>
            <a:pPr algn="just">
              <a:buNone/>
            </a:pPr>
            <a:r>
              <a:rPr lang="pt-BR" sz="2800" dirty="0"/>
              <a:t>	Controle: ações emergenciais (racionamento)</a:t>
            </a:r>
          </a:p>
          <a:p>
            <a:pPr algn="just">
              <a:buNone/>
            </a:pPr>
            <a:r>
              <a:rPr lang="pt-BR" sz="2800" dirty="0"/>
              <a:t>	Projetos: captação a fio d’água e barragens</a:t>
            </a:r>
          </a:p>
          <a:p>
            <a:pPr algn="just">
              <a:buNone/>
            </a:pPr>
            <a:endParaRPr lang="pt-BR" sz="2800" dirty="0"/>
          </a:p>
          <a:p>
            <a:pPr lvl="0" algn="just">
              <a:buNone/>
            </a:pPr>
            <a:r>
              <a:rPr lang="pt-BR" sz="2800" dirty="0">
                <a:solidFill>
                  <a:srgbClr val="0000FF"/>
                </a:solidFill>
              </a:rPr>
              <a:t>Vazão média (</a:t>
            </a:r>
            <a:r>
              <a:rPr lang="pt-BR" sz="2800" dirty="0" err="1">
                <a:solidFill>
                  <a:srgbClr val="0000FF"/>
                </a:solidFill>
              </a:rPr>
              <a:t>Q</a:t>
            </a:r>
            <a:r>
              <a:rPr lang="pt-BR" sz="2800" baseline="-25000" dirty="0" err="1">
                <a:solidFill>
                  <a:srgbClr val="0000FF"/>
                </a:solidFill>
              </a:rPr>
              <a:t>m</a:t>
            </a:r>
            <a:r>
              <a:rPr lang="pt-BR" sz="2800" dirty="0">
                <a:solidFill>
                  <a:srgbClr val="0000FF"/>
                </a:solidFill>
              </a:rPr>
              <a:t>)</a:t>
            </a:r>
          </a:p>
          <a:p>
            <a:pPr marL="358775" indent="0">
              <a:buNone/>
            </a:pPr>
            <a:r>
              <a:rPr lang="pt-BR" sz="2800" dirty="0"/>
              <a:t>Controle: comparação com situação momentânea (racionamento)</a:t>
            </a:r>
          </a:p>
          <a:p>
            <a:pPr marL="358775" indent="0">
              <a:buNone/>
            </a:pPr>
            <a:r>
              <a:rPr lang="pt-BR" sz="2800" dirty="0"/>
              <a:t>Projetos: barragens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Vazão máxima (Q</a:t>
            </a:r>
            <a:r>
              <a:rPr lang="pt-BR" sz="3600" b="1" baseline="-25000" dirty="0"/>
              <a:t>max</a:t>
            </a:r>
            <a:r>
              <a:rPr lang="pt-BR" sz="3600" b="1" dirty="0"/>
              <a:t>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80728"/>
            <a:ext cx="7818060" cy="100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Utilizada em obras de controle</a:t>
            </a:r>
          </a:p>
          <a:p>
            <a:pPr marL="0" indent="0">
              <a:buNone/>
            </a:pPr>
            <a:r>
              <a:rPr lang="pt-BR" sz="2800" dirty="0"/>
              <a:t>Ex.: Dimensionamento de vertedores</a:t>
            </a:r>
          </a:p>
          <a:p>
            <a:pPr marL="0" indent="0"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Barragem.jpg"/>
          <p:cNvPicPr>
            <a:picLocks noChangeAspect="1"/>
          </p:cNvPicPr>
          <p:nvPr/>
        </p:nvPicPr>
        <p:blipFill rotWithShape="1">
          <a:blip r:embed="rId2" cstate="print"/>
          <a:srcRect t="4204"/>
          <a:stretch/>
        </p:blipFill>
        <p:spPr>
          <a:xfrm>
            <a:off x="428596" y="1916832"/>
            <a:ext cx="8001024" cy="49227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57752" y="44291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Barragem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b="1" dirty="0"/>
              <a:t>Vazão máxima (Q</a:t>
            </a:r>
            <a:r>
              <a:rPr lang="pt-BR" sz="3600" b="1" baseline="-25000" dirty="0"/>
              <a:t>max</a:t>
            </a:r>
            <a:r>
              <a:rPr lang="pt-BR" sz="3600" b="1" dirty="0"/>
              <a:t>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66018"/>
            <a:ext cx="8784976" cy="52153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t-BR" sz="3600" dirty="0"/>
              <a:t>Dados medidos</a:t>
            </a:r>
          </a:p>
          <a:p>
            <a:pPr>
              <a:lnSpc>
                <a:spcPct val="170000"/>
              </a:lnSpc>
              <a:buNone/>
            </a:pPr>
            <a:r>
              <a:rPr lang="pt-BR" sz="2800" dirty="0"/>
              <a:t>	</a:t>
            </a:r>
            <a:r>
              <a:rPr lang="pt-BR" sz="3400" dirty="0">
                <a:solidFill>
                  <a:srgbClr val="0000FF"/>
                </a:solidFill>
              </a:rPr>
              <a:t>Série ideal:  n ≥ 25 anos</a:t>
            </a:r>
          </a:p>
          <a:p>
            <a:pPr>
              <a:buNone/>
            </a:pPr>
            <a:r>
              <a:rPr lang="pt-BR" sz="2800" dirty="0"/>
              <a:t>		- Análise estatística de dados medidos</a:t>
            </a:r>
          </a:p>
          <a:p>
            <a:pPr>
              <a:lnSpc>
                <a:spcPct val="160000"/>
              </a:lnSpc>
              <a:buNone/>
            </a:pPr>
            <a:r>
              <a:rPr lang="pt-BR" sz="2600" dirty="0"/>
              <a:t>	</a:t>
            </a:r>
            <a:r>
              <a:rPr lang="pt-BR" sz="3400" dirty="0">
                <a:solidFill>
                  <a:srgbClr val="00B050"/>
                </a:solidFill>
              </a:rPr>
              <a:t>Série intermediária: 3 a 25 anos</a:t>
            </a:r>
          </a:p>
          <a:p>
            <a:pPr>
              <a:buNone/>
            </a:pPr>
            <a:r>
              <a:rPr lang="pt-BR" sz="2600" dirty="0"/>
              <a:t>		</a:t>
            </a:r>
            <a:r>
              <a:rPr lang="pt-BR" sz="3100" dirty="0"/>
              <a:t>- Métodos chuva-vazão calibrados (Racional, I Pai Wu etc.)</a:t>
            </a:r>
          </a:p>
          <a:p>
            <a:pPr>
              <a:buNone/>
            </a:pPr>
            <a:r>
              <a:rPr lang="pt-BR" sz="3100" dirty="0"/>
              <a:t>		- Método da hidrógrafa unitária</a:t>
            </a:r>
          </a:p>
          <a:p>
            <a:pPr>
              <a:buNone/>
            </a:pPr>
            <a:r>
              <a:rPr lang="pt-BR" sz="3100" dirty="0"/>
              <a:t>		- Relação chuva medida x vazão medida</a:t>
            </a:r>
          </a:p>
          <a:p>
            <a:pPr>
              <a:buNone/>
            </a:pPr>
            <a:r>
              <a:rPr lang="pt-BR" sz="3100" dirty="0"/>
              <a:t>		- Extrapolação por regra de três (períodos de retorno maiores)</a:t>
            </a:r>
          </a:p>
          <a:p>
            <a:pPr>
              <a:buNone/>
            </a:pPr>
            <a:endParaRPr lang="pt-BR" sz="1500" dirty="0"/>
          </a:p>
          <a:p>
            <a:pPr>
              <a:lnSpc>
                <a:spcPct val="160000"/>
              </a:lnSpc>
              <a:buNone/>
            </a:pPr>
            <a:r>
              <a:rPr lang="pt-BR" sz="2600" dirty="0"/>
              <a:t>	</a:t>
            </a:r>
            <a:r>
              <a:rPr lang="pt-BR" sz="3400" dirty="0">
                <a:solidFill>
                  <a:srgbClr val="FF0000"/>
                </a:solidFill>
              </a:rPr>
              <a:t>Série inexistente ou pequena: &lt; 3 anos</a:t>
            </a:r>
            <a:br>
              <a:rPr lang="pt-BR" sz="3100" dirty="0"/>
            </a:br>
            <a:r>
              <a:rPr lang="pt-BR" sz="2600" dirty="0"/>
              <a:t>	</a:t>
            </a:r>
            <a:r>
              <a:rPr lang="pt-BR" sz="3100" dirty="0"/>
              <a:t>- Métodos chuva-vazão calibrados (Racional, I Pai Wu etc.)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b="1" dirty="0"/>
              <a:t>Vazão máxima (Q</a:t>
            </a:r>
            <a:r>
              <a:rPr lang="pt-BR" sz="3600" b="1" baseline="-25000" dirty="0"/>
              <a:t>max</a:t>
            </a:r>
            <a:r>
              <a:rPr lang="pt-BR" sz="3600" b="1" dirty="0"/>
              <a:t>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895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dirty="0"/>
              <a:t>Série ideal de dados medidos: </a:t>
            </a:r>
          </a:p>
          <a:p>
            <a:pPr>
              <a:lnSpc>
                <a:spcPct val="150000"/>
              </a:lnSpc>
              <a:buNone/>
            </a:pPr>
            <a:r>
              <a:rPr lang="pt-BR" sz="2600" dirty="0"/>
              <a:t>		n ≥ 25 anos</a:t>
            </a:r>
          </a:p>
          <a:p>
            <a:pPr>
              <a:buNone/>
            </a:pPr>
            <a:r>
              <a:rPr lang="pt-BR" sz="2600" dirty="0"/>
              <a:t>		Análise estatística c/ P(%) e T (anos)</a:t>
            </a:r>
          </a:p>
          <a:p>
            <a:pPr>
              <a:buNone/>
            </a:pPr>
            <a:r>
              <a:rPr lang="pt-BR" sz="2000" dirty="0"/>
              <a:t>	</a:t>
            </a:r>
          </a:p>
          <a:p>
            <a:pPr>
              <a:buNone/>
            </a:pPr>
            <a:r>
              <a:rPr lang="pt-BR" sz="2800" dirty="0"/>
              <a:t>Cálculo da vazão com T anos de retorno (Q</a:t>
            </a:r>
            <a:r>
              <a:rPr lang="pt-BR" sz="2800" baseline="-25000" dirty="0"/>
              <a:t>T</a:t>
            </a:r>
            <a:r>
              <a:rPr lang="pt-BR" sz="2800" dirty="0"/>
              <a:t>) </a:t>
            </a:r>
            <a:r>
              <a:rPr lang="pt-BR" dirty="0"/>
              <a:t>	</a:t>
            </a:r>
            <a:r>
              <a:rPr lang="pt-BR" sz="2600" dirty="0"/>
              <a:t>Interpolação até T = n</a:t>
            </a:r>
          </a:p>
          <a:p>
            <a:pPr>
              <a:buNone/>
            </a:pPr>
            <a:r>
              <a:rPr lang="pt-BR" sz="2600" dirty="0"/>
              <a:t>		Extrapolação p/ T &gt; n   </a:t>
            </a:r>
            <a:r>
              <a:rPr lang="pt-BR" sz="2600" dirty="0">
                <a:sym typeface="Symbol" panose="05050102010706020507" pitchFamily="18" charset="2"/>
              </a:rPr>
              <a:t>   Modelos matemáticos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58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Haikai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A27FF95-3054-4A39-A441-8E755CF4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i="1" dirty="0"/>
              <a:t>Entrar duas vezes no mesmo rio?</a:t>
            </a:r>
          </a:p>
          <a:p>
            <a:pPr marL="0" indent="0" algn="ctr">
              <a:buNone/>
            </a:pPr>
            <a:r>
              <a:rPr lang="pt-BR" sz="3600" i="1" dirty="0"/>
              <a:t>Impossível desafio.</a:t>
            </a:r>
          </a:p>
          <a:p>
            <a:pPr marL="0" indent="0" algn="ctr">
              <a:buNone/>
            </a:pPr>
            <a:r>
              <a:rPr lang="pt-BR" sz="3600" i="1" dirty="0"/>
              <a:t>Todos mudam,</a:t>
            </a:r>
          </a:p>
          <a:p>
            <a:pPr marL="0" indent="0" algn="ctr">
              <a:buNone/>
            </a:pPr>
            <a:r>
              <a:rPr lang="pt-BR" sz="3600" i="1" dirty="0"/>
              <a:t>A entrada, a pessoa e o rio.</a:t>
            </a:r>
          </a:p>
        </p:txBody>
      </p:sp>
    </p:spTree>
    <p:extLst>
      <p:ext uri="{BB962C8B-B14F-4D97-AF65-F5344CB8AC3E}">
        <p14:creationId xmlns:p14="http://schemas.microsoft.com/office/powerpoint/2010/main" val="3149767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pt-BR" sz="3100" dirty="0"/>
              <a:t>Análise estatística de dados medidos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3143240" y="857232"/>
          <a:ext cx="557216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Seta para a direita 10"/>
          <p:cNvSpPr/>
          <p:nvPr/>
        </p:nvSpPr>
        <p:spPr>
          <a:xfrm>
            <a:off x="3071802" y="4929198"/>
            <a:ext cx="1357322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71868" y="2071678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5531254" y="857231"/>
            <a:ext cx="2672846" cy="546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 useBgFill="1">
        <p:nvSpPr>
          <p:cNvPr id="15" name="CaixaDeTexto 14"/>
          <p:cNvSpPr txBox="1"/>
          <p:nvPr/>
        </p:nvSpPr>
        <p:spPr>
          <a:xfrm>
            <a:off x="7000892" y="2428868"/>
            <a:ext cx="1857356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Mais utilizado na </a:t>
            </a:r>
            <a:r>
              <a:rPr lang="en-US" sz="3200" dirty="0" err="1">
                <a:solidFill>
                  <a:srgbClr val="FF0000"/>
                </a:solidFill>
              </a:rPr>
              <a:t>hidrologia</a:t>
            </a:r>
            <a:endParaRPr lang="pt-BR" sz="3200" dirty="0">
              <a:solidFill>
                <a:srgbClr val="FF0000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rot="16200000" flipH="1">
            <a:off x="6822297" y="1678769"/>
            <a:ext cx="1071570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Exemplo</a:t>
            </a:r>
            <a:endParaRPr lang="pt-BR" sz="3600" dirty="0"/>
          </a:p>
        </p:txBody>
      </p:sp>
      <p:pic>
        <p:nvPicPr>
          <p:cNvPr id="4" name="Espaço Reservado para Conteúdo 3" descr="ser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13" y="589150"/>
            <a:ext cx="5799455" cy="5072098"/>
          </a:xfrm>
        </p:spPr>
      </p:pic>
      <p:pic>
        <p:nvPicPr>
          <p:cNvPr id="5" name="Imagem 4" descr="camp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2905"/>
            <a:ext cx="9144000" cy="955095"/>
          </a:xfrm>
          <a:prstGeom prst="rect">
            <a:avLst/>
          </a:prstGeom>
        </p:spPr>
      </p:pic>
      <p:sp>
        <p:nvSpPr>
          <p:cNvPr id="7" name="Texto explicativo em seta para a esquerda 6"/>
          <p:cNvSpPr/>
          <p:nvPr/>
        </p:nvSpPr>
        <p:spPr>
          <a:xfrm>
            <a:off x="5940152" y="624654"/>
            <a:ext cx="2789482" cy="228601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Dados de alguma estação vêm neste formato.</a:t>
            </a:r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3460912" y="3214686"/>
            <a:ext cx="5072098" cy="264320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Aplicação da média aritmética p/ análise 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Média = Soma de todos os valores/ número de valores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pt-BR" sz="2800" dirty="0"/>
              <a:t>Limitações: baixo número de dados e de postos fluviométricos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 descr="POST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03536"/>
            <a:ext cx="9144001" cy="5254465"/>
          </a:xfrm>
        </p:spPr>
      </p:pic>
      <p:sp>
        <p:nvSpPr>
          <p:cNvPr id="5" name="Texto explicativo em seta para baixo 4"/>
          <p:cNvSpPr/>
          <p:nvPr/>
        </p:nvSpPr>
        <p:spPr>
          <a:xfrm>
            <a:off x="7215174" y="678653"/>
            <a:ext cx="1357322" cy="9286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Área grande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331640" y="880825"/>
            <a:ext cx="4740558" cy="492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Poucos postos fluviométricos</a:t>
            </a:r>
            <a:endParaRPr lang="pt-BR" sz="2600" dirty="0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A7511D1B-2342-4972-819F-05B69B4E6E7C}"/>
              </a:ext>
            </a:extLst>
          </p:cNvPr>
          <p:cNvGrpSpPr/>
          <p:nvPr/>
        </p:nvGrpSpPr>
        <p:grpSpPr>
          <a:xfrm>
            <a:off x="64071" y="2466705"/>
            <a:ext cx="7244233" cy="2258439"/>
            <a:chOff x="64071" y="2466705"/>
            <a:chExt cx="7244233" cy="2258439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167A159-B200-4385-A92C-0275662973E4}"/>
                </a:ext>
              </a:extLst>
            </p:cNvPr>
            <p:cNvSpPr/>
            <p:nvPr/>
          </p:nvSpPr>
          <p:spPr>
            <a:xfrm>
              <a:off x="6012160" y="2466705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8854EDC-5B94-4306-BAD6-03AF3D2B673F}"/>
                </a:ext>
              </a:extLst>
            </p:cNvPr>
            <p:cNvSpPr/>
            <p:nvPr/>
          </p:nvSpPr>
          <p:spPr>
            <a:xfrm>
              <a:off x="6016922" y="3224881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DE21A38-B187-4428-817C-55FAE1776D2C}"/>
                </a:ext>
              </a:extLst>
            </p:cNvPr>
            <p:cNvSpPr/>
            <p:nvPr/>
          </p:nvSpPr>
          <p:spPr>
            <a:xfrm>
              <a:off x="6187129" y="3728937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381D9BD4-DA6A-4733-BFC3-2F6F4B4710BD}"/>
                </a:ext>
              </a:extLst>
            </p:cNvPr>
            <p:cNvSpPr/>
            <p:nvPr/>
          </p:nvSpPr>
          <p:spPr>
            <a:xfrm>
              <a:off x="6133575" y="4173702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9A108B84-176F-45BA-A16E-8634D6C2E6FE}"/>
                </a:ext>
              </a:extLst>
            </p:cNvPr>
            <p:cNvSpPr/>
            <p:nvPr/>
          </p:nvSpPr>
          <p:spPr>
            <a:xfrm>
              <a:off x="6588224" y="4230768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EA409399-9A93-4D79-BE59-7989988DFFD7}"/>
                </a:ext>
              </a:extLst>
            </p:cNvPr>
            <p:cNvSpPr/>
            <p:nvPr/>
          </p:nvSpPr>
          <p:spPr>
            <a:xfrm>
              <a:off x="7092280" y="4073018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482945D1-5D1B-47AD-8981-4EA96857669D}"/>
                </a:ext>
              </a:extLst>
            </p:cNvPr>
            <p:cNvSpPr/>
            <p:nvPr/>
          </p:nvSpPr>
          <p:spPr>
            <a:xfrm>
              <a:off x="6349599" y="4509120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255D24A9-5085-4CE1-836F-EAE304B49654}"/>
                </a:ext>
              </a:extLst>
            </p:cNvPr>
            <p:cNvSpPr/>
            <p:nvPr/>
          </p:nvSpPr>
          <p:spPr>
            <a:xfrm>
              <a:off x="64071" y="2819028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E71ED832-583F-4008-8CC9-6981749E96AD}"/>
                </a:ext>
              </a:extLst>
            </p:cNvPr>
            <p:cNvSpPr/>
            <p:nvPr/>
          </p:nvSpPr>
          <p:spPr>
            <a:xfrm>
              <a:off x="5037956" y="3926706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7BDF824A-05C6-425B-9286-55996349348E}"/>
                </a:ext>
              </a:extLst>
            </p:cNvPr>
            <p:cNvSpPr/>
            <p:nvPr/>
          </p:nvSpPr>
          <p:spPr>
            <a:xfrm>
              <a:off x="4998401" y="4156974"/>
              <a:ext cx="216024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VID-20200212-WA003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119" y="116632"/>
            <a:ext cx="8229600" cy="778098"/>
          </a:xfrm>
        </p:spPr>
        <p:txBody>
          <a:bodyPr/>
          <a:lstStyle/>
          <a:p>
            <a:r>
              <a:rPr lang="pt-BR" b="1" dirty="0"/>
              <a:t>Vazão máxima (Q</a:t>
            </a:r>
            <a:r>
              <a:rPr lang="pt-BR" b="1" baseline="-25000" dirty="0"/>
              <a:t>max</a:t>
            </a:r>
            <a:r>
              <a:rPr lang="pt-BR" b="1" dirty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Série Intermediária de dados: 3 a 25 anos</a:t>
            </a:r>
          </a:p>
          <a:p>
            <a:pPr marL="442913" lvl="1" indent="0" algn="just">
              <a:buNone/>
            </a:pPr>
            <a:r>
              <a:rPr lang="pt-BR" dirty="0"/>
              <a:t>- Métodos chuva-vazão calibrados</a:t>
            </a:r>
          </a:p>
          <a:p>
            <a:pPr marL="842963" lvl="2" indent="0" algn="just">
              <a:buNone/>
            </a:pPr>
            <a:r>
              <a:rPr lang="pt-BR" dirty="0"/>
              <a:t>Racional, Racional Modificado, I Pai Wu</a:t>
            </a:r>
          </a:p>
          <a:p>
            <a:pPr marL="842963" lvl="2" indent="0" algn="just">
              <a:buNone/>
            </a:pPr>
            <a:endParaRPr lang="pt-BR" sz="1200" dirty="0"/>
          </a:p>
          <a:p>
            <a:pPr marL="717550" lvl="1" indent="-274638" algn="just">
              <a:buNone/>
            </a:pPr>
            <a:r>
              <a:rPr lang="pt-BR" dirty="0"/>
              <a:t>- Método da hidrógrafa unitária</a:t>
            </a:r>
          </a:p>
          <a:p>
            <a:pPr marL="442913" lvl="1" indent="0" algn="just">
              <a:buNone/>
            </a:pPr>
            <a:r>
              <a:rPr lang="pt-BR" sz="2400" dirty="0"/>
              <a:t>	Estimativa de vazão a partir de chuvas</a:t>
            </a:r>
          </a:p>
          <a:p>
            <a:pPr marL="442913" lvl="1" indent="0" algn="just">
              <a:buNone/>
            </a:pPr>
            <a:endParaRPr lang="pt-BR" sz="1200" dirty="0"/>
          </a:p>
          <a:p>
            <a:pPr marL="442912" lvl="1" indent="0" algn="just">
              <a:buNone/>
            </a:pPr>
            <a:r>
              <a:rPr lang="pt-BR" dirty="0"/>
              <a:t>- Relação chuva medida x vazão medida</a:t>
            </a:r>
          </a:p>
          <a:p>
            <a:pPr marL="900113" lvl="1" indent="-457200" algn="just">
              <a:buFontTx/>
              <a:buChar char="-"/>
            </a:pPr>
            <a:endParaRPr lang="pt-BR" sz="1200" dirty="0"/>
          </a:p>
          <a:p>
            <a:pPr marL="442913" lvl="1" indent="0" algn="just">
              <a:buNone/>
            </a:pPr>
            <a:r>
              <a:rPr lang="pt-BR" dirty="0"/>
              <a:t>- Extrapolação por regra de três </a:t>
            </a:r>
          </a:p>
          <a:p>
            <a:pPr marL="842963" lvl="2" indent="0" algn="just">
              <a:buNone/>
            </a:pPr>
            <a:r>
              <a:rPr lang="pt-BR" dirty="0"/>
              <a:t> (períodos de retorno maiores)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VID-20200212-WA003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Vazão máxima (Q</a:t>
            </a:r>
            <a:r>
              <a:rPr lang="pt-BR" b="1" baseline="-25000" dirty="0"/>
              <a:t>max</a:t>
            </a:r>
            <a:r>
              <a:rPr lang="pt-BR" b="1" dirty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Série inexistente ou pequena (&lt; 3 anos)</a:t>
            </a:r>
          </a:p>
          <a:p>
            <a:pPr marL="857250" lvl="1" indent="-457200" algn="just">
              <a:buFontTx/>
              <a:buChar char="-"/>
            </a:pPr>
            <a:r>
              <a:rPr lang="pt-BR" sz="2600" dirty="0"/>
              <a:t>Métodos chuva-vazão calibrados</a:t>
            </a:r>
          </a:p>
          <a:p>
            <a:pPr marL="400050" lvl="1" indent="0" algn="just">
              <a:buNone/>
            </a:pPr>
            <a:r>
              <a:rPr lang="pt-BR" sz="2600" dirty="0"/>
              <a:t>		Racional	</a:t>
            </a:r>
          </a:p>
          <a:p>
            <a:pPr marL="400050" lvl="1" indent="0" algn="just">
              <a:buNone/>
            </a:pPr>
            <a:r>
              <a:rPr lang="pt-BR" sz="2600" dirty="0"/>
              <a:t>		Racional Modificado</a:t>
            </a:r>
          </a:p>
          <a:p>
            <a:pPr marL="400050" lvl="1" indent="0" algn="just">
              <a:buNone/>
            </a:pPr>
            <a:r>
              <a:rPr lang="pt-BR" sz="2600" dirty="0"/>
              <a:t>		I Pai Wu </a:t>
            </a:r>
          </a:p>
          <a:p>
            <a:pPr marL="400050" lvl="1" indent="0" algn="just">
              <a:buNone/>
            </a:pPr>
            <a:r>
              <a:rPr lang="pt-BR" sz="2600" dirty="0"/>
              <a:t>		etc.</a:t>
            </a:r>
          </a:p>
          <a:p>
            <a:pPr marL="400050" lvl="1" indent="0" algn="just">
              <a:buNone/>
            </a:pPr>
            <a:endParaRPr lang="pt-BR" sz="2600" dirty="0"/>
          </a:p>
          <a:p>
            <a:pPr>
              <a:buNone/>
            </a:pPr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pt-BR" sz="3600" b="1" dirty="0"/>
              <a:t>Vazão mínima (</a:t>
            </a:r>
            <a:r>
              <a:rPr lang="pt-BR" sz="3600" b="1" dirty="0" err="1"/>
              <a:t>Q</a:t>
            </a:r>
            <a:r>
              <a:rPr lang="pt-BR" sz="3600" b="1" baseline="-25000" dirty="0" err="1"/>
              <a:t>min</a:t>
            </a:r>
            <a:r>
              <a:rPr lang="pt-BR" sz="3600" b="1" dirty="0"/>
              <a:t>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Utilizada em captação a fio d’água (processo de outorga)</a:t>
            </a:r>
          </a:p>
          <a:p>
            <a:endParaRPr lang="pt-BR" dirty="0"/>
          </a:p>
        </p:txBody>
      </p:sp>
      <p:pic>
        <p:nvPicPr>
          <p:cNvPr id="4" name="Imagem 3" descr="burza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14488"/>
            <a:ext cx="9144021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Vazão mínima (</a:t>
            </a:r>
            <a:r>
              <a:rPr lang="pt-BR" b="1" dirty="0" err="1"/>
              <a:t>Q</a:t>
            </a:r>
            <a:r>
              <a:rPr lang="pt-BR" b="1" baseline="-25000" dirty="0" err="1"/>
              <a:t>min</a:t>
            </a:r>
            <a:r>
              <a:rPr lang="pt-BR" b="1" dirty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Planejamento e gestão de recursos hídricos em </a:t>
            </a:r>
            <a:r>
              <a:rPr lang="pt-BR" sz="2800" dirty="0" err="1"/>
              <a:t>BHs</a:t>
            </a:r>
            <a:endParaRPr lang="pt-BR" sz="2800" dirty="0"/>
          </a:p>
        </p:txBody>
      </p:sp>
      <p:pic>
        <p:nvPicPr>
          <p:cNvPr id="4" name="Imagem 3" descr="Aula1_transp16_BH Piracica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044"/>
            <a:ext cx="8920976" cy="50849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Vazão mínima (</a:t>
            </a:r>
            <a:r>
              <a:rPr lang="pt-BR" b="1" dirty="0" err="1"/>
              <a:t>Q</a:t>
            </a:r>
            <a:r>
              <a:rPr lang="pt-BR" b="1" baseline="-25000" dirty="0" err="1"/>
              <a:t>min</a:t>
            </a:r>
            <a:r>
              <a:rPr lang="pt-BR" b="1" dirty="0"/>
              <a:t>)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u="sng" dirty="0"/>
              <a:t>Situações</a:t>
            </a:r>
            <a:r>
              <a:rPr lang="pt-BR" dirty="0"/>
              <a:t>:</a:t>
            </a:r>
          </a:p>
          <a:p>
            <a:pPr algn="just">
              <a:buNone/>
            </a:pPr>
            <a:r>
              <a:rPr lang="pt-BR" dirty="0"/>
              <a:t>Série de dados ideal (≥ 10 anos)</a:t>
            </a:r>
          </a:p>
          <a:p>
            <a:pPr lvl="1" algn="just">
              <a:buNone/>
            </a:pPr>
            <a:r>
              <a:rPr lang="pt-BR" dirty="0"/>
              <a:t> Análise estatística de dados medidos</a:t>
            </a:r>
          </a:p>
          <a:p>
            <a:pPr lvl="1" algn="just">
              <a:buNone/>
            </a:pPr>
            <a:endParaRPr lang="pt-BR" dirty="0"/>
          </a:p>
          <a:p>
            <a:pPr algn="just">
              <a:buNone/>
            </a:pPr>
            <a:r>
              <a:rPr lang="pt-BR" dirty="0"/>
              <a:t>Série inexistente ou pequena (&lt; 3 anos)</a:t>
            </a:r>
          </a:p>
          <a:p>
            <a:pPr lvl="1" algn="just">
              <a:buNone/>
            </a:pPr>
            <a:r>
              <a:rPr lang="pt-BR" dirty="0"/>
              <a:t>Regionalização hidrológica</a:t>
            </a:r>
          </a:p>
          <a:p>
            <a:pPr lvl="1"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HIDROMETRIA</a:t>
            </a:r>
            <a:br>
              <a:rPr lang="en-US" dirty="0"/>
            </a:br>
            <a:r>
              <a:rPr lang="en-US" sz="3600" dirty="0"/>
              <a:t>Medição da vazão dos rios</a:t>
            </a:r>
            <a:endParaRPr lang="pt-BR" sz="3600" dirty="0"/>
          </a:p>
        </p:txBody>
      </p:sp>
      <p:pic>
        <p:nvPicPr>
          <p:cNvPr id="4" name="Espaço Reservado para Conteúdo 3" descr="isotaqui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64904"/>
            <a:ext cx="8946806" cy="1758097"/>
          </a:xfr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07ADEE83-F2E5-4C38-BA8B-81B457E98161}"/>
              </a:ext>
            </a:extLst>
          </p:cNvPr>
          <p:cNvGrpSpPr/>
          <p:nvPr/>
        </p:nvGrpSpPr>
        <p:grpSpPr>
          <a:xfrm>
            <a:off x="341052" y="2780928"/>
            <a:ext cx="6802716" cy="3877979"/>
            <a:chOff x="341052" y="1482106"/>
            <a:chExt cx="6802716" cy="3877979"/>
          </a:xfrm>
        </p:grpSpPr>
        <p:sp>
          <p:nvSpPr>
            <p:cNvPr id="5" name="CaixaDeTexto 4"/>
            <p:cNvSpPr txBox="1"/>
            <p:nvPr/>
          </p:nvSpPr>
          <p:spPr>
            <a:xfrm>
              <a:off x="341052" y="2839513"/>
              <a:ext cx="1810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Velocidade (m/s)</a:t>
              </a:r>
              <a:endParaRPr lang="pt-BR" dirty="0"/>
            </a:p>
          </p:txBody>
        </p:sp>
        <p:cxnSp>
          <p:nvCxnSpPr>
            <p:cNvPr id="7" name="Conector de seta reta 6"/>
            <p:cNvCxnSpPr>
              <a:cxnSpLocks/>
            </p:cNvCxnSpPr>
            <p:nvPr/>
          </p:nvCxnSpPr>
          <p:spPr>
            <a:xfrm>
              <a:off x="4211960" y="1482106"/>
              <a:ext cx="1360172" cy="22326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4860032" y="3857628"/>
              <a:ext cx="2283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Velocidade máxima</a:t>
              </a:r>
              <a:endParaRPr lang="pt-BR" sz="2200" dirty="0"/>
            </a:p>
          </p:txBody>
        </p:sp>
        <p:cxnSp>
          <p:nvCxnSpPr>
            <p:cNvPr id="10" name="Conector de seta reta 9"/>
            <p:cNvCxnSpPr/>
            <p:nvPr/>
          </p:nvCxnSpPr>
          <p:spPr>
            <a:xfrm rot="5400000">
              <a:off x="1643042" y="2928934"/>
              <a:ext cx="2714644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639490" y="4929198"/>
              <a:ext cx="46525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Linhas isotáquicas (mesma velocidade)</a:t>
              </a:r>
              <a:endParaRPr lang="pt-BR" sz="2200" dirty="0"/>
            </a:p>
          </p:txBody>
        </p:sp>
      </p:grpSp>
      <p:cxnSp>
        <p:nvCxnSpPr>
          <p:cNvPr id="12" name="Conector de seta reta 9">
            <a:extLst>
              <a:ext uri="{FF2B5EF4-FFF2-40B4-BE49-F238E27FC236}">
                <a16:creationId xmlns:a16="http://schemas.microsoft.com/office/drawing/2014/main" id="{014F9825-A645-4B80-BAEB-722951A32928}"/>
              </a:ext>
            </a:extLst>
          </p:cNvPr>
          <p:cNvCxnSpPr>
            <a:cxnSpLocks/>
          </p:cNvCxnSpPr>
          <p:nvPr/>
        </p:nvCxnSpPr>
        <p:spPr>
          <a:xfrm flipH="1">
            <a:off x="2726177" y="3310966"/>
            <a:ext cx="1024286" cy="2790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">
            <a:extLst>
              <a:ext uri="{FF2B5EF4-FFF2-40B4-BE49-F238E27FC236}">
                <a16:creationId xmlns:a16="http://schemas.microsoft.com/office/drawing/2014/main" id="{1B83624D-CB31-44D5-8058-D1264C3F432B}"/>
              </a:ext>
            </a:extLst>
          </p:cNvPr>
          <p:cNvCxnSpPr>
            <a:cxnSpLocks/>
          </p:cNvCxnSpPr>
          <p:nvPr/>
        </p:nvCxnSpPr>
        <p:spPr>
          <a:xfrm flipH="1">
            <a:off x="2952056" y="3162037"/>
            <a:ext cx="1024286" cy="2939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363132" y="1948770"/>
            <a:ext cx="422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RIO - SEÇÃO MOLHADA</a:t>
            </a:r>
            <a:endParaRPr lang="pt-BR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Padrões de Q</a:t>
            </a:r>
            <a:r>
              <a:rPr lang="pt-BR" baseline="-25000" dirty="0"/>
              <a:t>mín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435280" cy="4525963"/>
          </a:xfrm>
        </p:spPr>
        <p:txBody>
          <a:bodyPr/>
          <a:lstStyle/>
          <a:p>
            <a:pPr marL="1252538" indent="-1252538" algn="just">
              <a:buNone/>
            </a:pPr>
            <a:r>
              <a:rPr lang="pt-BR" dirty="0"/>
              <a:t>Q</a:t>
            </a:r>
            <a:r>
              <a:rPr lang="pt-BR" baseline="-25000" dirty="0"/>
              <a:t>7,10</a:t>
            </a:r>
            <a:r>
              <a:rPr lang="pt-BR" dirty="0"/>
              <a:t> – Vazão mínima de 7 dias consecutivos e com período de retorno de 10 anos</a:t>
            </a:r>
          </a:p>
          <a:p>
            <a:pPr marL="1252538" indent="-1252538" algn="just">
              <a:buNone/>
            </a:pPr>
            <a:endParaRPr lang="pt-BR" sz="1200" dirty="0"/>
          </a:p>
          <a:p>
            <a:pPr marL="1252538" indent="-1252538" algn="just">
              <a:buNone/>
            </a:pPr>
            <a:r>
              <a:rPr lang="pt-BR" dirty="0"/>
              <a:t>  Q</a:t>
            </a:r>
            <a:r>
              <a:rPr lang="pt-BR" baseline="-25000" dirty="0"/>
              <a:t>90</a:t>
            </a:r>
            <a:r>
              <a:rPr lang="pt-BR" dirty="0"/>
              <a:t> – vazão mínima esperada em 90% do tempo (ano hidrológico)</a:t>
            </a:r>
          </a:p>
          <a:p>
            <a:pPr marL="1252538" indent="-1252538" algn="just">
              <a:buNone/>
            </a:pPr>
            <a:endParaRPr lang="pt-BR" sz="1200" dirty="0"/>
          </a:p>
          <a:p>
            <a:pPr marL="1252538" indent="-1252538" algn="just">
              <a:buNone/>
            </a:pPr>
            <a:r>
              <a:rPr lang="pt-BR" dirty="0"/>
              <a:t>  Q</a:t>
            </a:r>
            <a:r>
              <a:rPr lang="pt-BR" baseline="-25000" dirty="0"/>
              <a:t>95</a:t>
            </a:r>
            <a:r>
              <a:rPr lang="pt-BR" dirty="0"/>
              <a:t> – vazão mínima esperada em 95% do tempo (ano hidrológico)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645"/>
            <a:ext cx="9144000" cy="54240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592"/>
            <a:ext cx="8229600" cy="566272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Determinação de Q</a:t>
            </a:r>
            <a:r>
              <a:rPr lang="pt-BR" sz="4000" baseline="-25000" dirty="0"/>
              <a:t>90</a:t>
            </a:r>
            <a:r>
              <a:rPr lang="pt-BR" sz="4000" dirty="0"/>
              <a:t> e Q</a:t>
            </a:r>
            <a:r>
              <a:rPr lang="pt-BR" sz="4000" baseline="-25000" dirty="0"/>
              <a:t>95</a:t>
            </a:r>
            <a:endParaRPr lang="pt-BR" sz="36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1217817" y="3444865"/>
            <a:ext cx="7602655" cy="2072367"/>
            <a:chOff x="1547664" y="3174991"/>
            <a:chExt cx="7084929" cy="2072367"/>
          </a:xfrm>
        </p:grpSpPr>
        <p:sp>
          <p:nvSpPr>
            <p:cNvPr id="3" name="CaixaDeTexto 2"/>
            <p:cNvSpPr txBox="1"/>
            <p:nvPr/>
          </p:nvSpPr>
          <p:spPr>
            <a:xfrm>
              <a:off x="7022087" y="3174991"/>
              <a:ext cx="1610506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/>
                <a:t> Q</a:t>
              </a:r>
              <a:r>
                <a:rPr lang="pt-BR" sz="2000" baseline="-25000" dirty="0"/>
                <a:t>90 </a:t>
              </a:r>
              <a:r>
                <a:rPr lang="pt-BR" sz="2000" dirty="0"/>
                <a:t>= 21,6 m</a:t>
              </a:r>
              <a:r>
                <a:rPr lang="pt-BR" sz="2000" baseline="30000" dirty="0"/>
                <a:t>3</a:t>
              </a:r>
              <a:r>
                <a:rPr lang="pt-BR" sz="2000" dirty="0"/>
                <a:t>/s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022087" y="3801894"/>
              <a:ext cx="1610506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/>
                <a:t> Q</a:t>
              </a:r>
              <a:r>
                <a:rPr lang="pt-BR" sz="2000" baseline="-25000" dirty="0"/>
                <a:t>95</a:t>
              </a:r>
              <a:r>
                <a:rPr lang="pt-BR" sz="2000" dirty="0"/>
                <a:t> = 18,7 m</a:t>
              </a:r>
              <a:r>
                <a:rPr lang="pt-BR" sz="2000" baseline="30000" dirty="0"/>
                <a:t>3</a:t>
              </a:r>
              <a:r>
                <a:rPr lang="pt-BR" sz="2000" dirty="0"/>
                <a:t>/s</a:t>
              </a: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1547664" y="4722062"/>
              <a:ext cx="6165130" cy="521532"/>
              <a:chOff x="1115616" y="5308600"/>
              <a:chExt cx="6957218" cy="418306"/>
            </a:xfrm>
          </p:grpSpPr>
          <p:cxnSp>
            <p:nvCxnSpPr>
              <p:cNvPr id="7" name="Conector reto 6"/>
              <p:cNvCxnSpPr/>
              <p:nvPr/>
            </p:nvCxnSpPr>
            <p:spPr>
              <a:xfrm flipH="1" flipV="1">
                <a:off x="8070850" y="5308600"/>
                <a:ext cx="1984" cy="418306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H="1">
                <a:off x="1115616" y="5308600"/>
                <a:ext cx="6955234" cy="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o 12"/>
            <p:cNvGrpSpPr/>
            <p:nvPr/>
          </p:nvGrpSpPr>
          <p:grpSpPr>
            <a:xfrm>
              <a:off x="1555033" y="4825287"/>
              <a:ext cx="6521327" cy="422071"/>
              <a:chOff x="1153486" y="5308600"/>
              <a:chExt cx="6955234" cy="418306"/>
            </a:xfrm>
          </p:grpSpPr>
          <p:cxnSp>
            <p:nvCxnSpPr>
              <p:cNvPr id="14" name="Conector reto 13"/>
              <p:cNvCxnSpPr/>
              <p:nvPr/>
            </p:nvCxnSpPr>
            <p:spPr>
              <a:xfrm flipH="1" flipV="1">
                <a:off x="8085997" y="5308600"/>
                <a:ext cx="1984" cy="41830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de seta reta 14"/>
              <p:cNvCxnSpPr/>
              <p:nvPr/>
            </p:nvCxnSpPr>
            <p:spPr>
              <a:xfrm flipH="1">
                <a:off x="1153486" y="5308600"/>
                <a:ext cx="6955234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/>
              <a:t>Fluviograma de um rio (1 ano)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 descr="Fluviograma de um a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1665" cy="514351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pt-BR" dirty="0"/>
              <a:t>Situações de captação (Q</a:t>
            </a:r>
            <a:r>
              <a:rPr lang="pt-BR" baseline="-25000" dirty="0"/>
              <a:t>capt</a:t>
            </a:r>
            <a:r>
              <a:rPr lang="pt-BR" dirty="0"/>
              <a:t>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/>
              <a:t>1)  </a:t>
            </a:r>
            <a:r>
              <a:rPr lang="pt-BR" dirty="0">
                <a:solidFill>
                  <a:srgbClr val="0000FF"/>
                </a:solidFill>
              </a:rPr>
              <a:t>Q</a:t>
            </a:r>
            <a:r>
              <a:rPr lang="pt-BR" baseline="-25000" dirty="0">
                <a:solidFill>
                  <a:srgbClr val="0000FF"/>
                </a:solidFill>
              </a:rPr>
              <a:t>1</a:t>
            </a:r>
            <a:r>
              <a:rPr lang="pt-BR" dirty="0"/>
              <a:t> &lt; Q</a:t>
            </a:r>
            <a:r>
              <a:rPr lang="pt-BR" baseline="-25000" dirty="0"/>
              <a:t>mín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sz="2800" dirty="0"/>
              <a:t>Captação a fio d’água 		</a:t>
            </a:r>
            <a:r>
              <a:rPr lang="pt-BR" sz="2600" dirty="0"/>
              <a:t>(Q</a:t>
            </a:r>
            <a:r>
              <a:rPr lang="pt-BR" sz="2600" baseline="-25000" dirty="0"/>
              <a:t>min</a:t>
            </a:r>
            <a:r>
              <a:rPr lang="pt-BR" sz="2600" dirty="0"/>
              <a:t> é suficiente)</a:t>
            </a:r>
          </a:p>
          <a:p>
            <a:pPr marL="400050" lvl="1" indent="0" algn="just">
              <a:buNone/>
            </a:pPr>
            <a:r>
              <a:rPr lang="pt-BR" dirty="0"/>
              <a:t>	Q</a:t>
            </a:r>
            <a:r>
              <a:rPr lang="pt-BR" baseline="-25000" dirty="0"/>
              <a:t>capt</a:t>
            </a:r>
            <a:r>
              <a:rPr lang="pt-BR" dirty="0"/>
              <a:t> = fração de Q</a:t>
            </a:r>
            <a:r>
              <a:rPr lang="pt-BR" baseline="-25000" dirty="0"/>
              <a:t>min</a:t>
            </a:r>
            <a:r>
              <a:rPr lang="pt-BR" dirty="0"/>
              <a:t> 	</a:t>
            </a:r>
            <a:r>
              <a:rPr lang="pt-BR" sz="2600" dirty="0"/>
              <a:t>(Depende da legislação)</a:t>
            </a:r>
          </a:p>
          <a:p>
            <a:pPr marL="400050" lvl="1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2)  Q</a:t>
            </a:r>
            <a:r>
              <a:rPr lang="pt-BR" baseline="-25000" dirty="0"/>
              <a:t>mín</a:t>
            </a:r>
            <a:r>
              <a:rPr lang="pt-BR" dirty="0"/>
              <a:t> &lt;  </a:t>
            </a:r>
            <a:r>
              <a:rPr lang="pt-BR" dirty="0">
                <a:solidFill>
                  <a:srgbClr val="0000FF"/>
                </a:solidFill>
              </a:rPr>
              <a:t>Q</a:t>
            </a:r>
            <a:r>
              <a:rPr lang="pt-BR" baseline="-25000" dirty="0">
                <a:solidFill>
                  <a:srgbClr val="0000FF"/>
                </a:solidFill>
              </a:rPr>
              <a:t>2</a:t>
            </a:r>
            <a:r>
              <a:rPr lang="pt-BR" dirty="0"/>
              <a:t> </a:t>
            </a:r>
            <a:r>
              <a:rPr lang="pt-BR" dirty="0">
                <a:sym typeface="Symbol" panose="05050102010706020507" pitchFamily="18" charset="2"/>
              </a:rPr>
              <a:t></a:t>
            </a:r>
            <a:r>
              <a:rPr lang="pt-BR" dirty="0"/>
              <a:t> Q</a:t>
            </a:r>
            <a:r>
              <a:rPr lang="pt-BR" baseline="-25000" dirty="0"/>
              <a:t>m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	Captação c/ barramento 	 </a:t>
            </a:r>
            <a:r>
              <a:rPr lang="pt-BR" sz="2600" dirty="0"/>
              <a:t>(Q</a:t>
            </a:r>
            <a:r>
              <a:rPr lang="pt-BR" sz="2600" baseline="-25000" dirty="0"/>
              <a:t>min</a:t>
            </a:r>
            <a:r>
              <a:rPr lang="pt-BR" sz="2600" dirty="0"/>
              <a:t> insuficiente)</a:t>
            </a:r>
          </a:p>
          <a:p>
            <a:pPr marL="0" indent="0" algn="just">
              <a:buNone/>
            </a:pPr>
            <a:r>
              <a:rPr lang="pt-BR" dirty="0"/>
              <a:t>	Déficit </a:t>
            </a:r>
            <a:r>
              <a:rPr lang="pt-BR" sz="2600" dirty="0"/>
              <a:t>(período seco)</a:t>
            </a:r>
            <a:r>
              <a:rPr lang="pt-BR" dirty="0"/>
              <a:t>   ≤   Excedente </a:t>
            </a:r>
            <a:r>
              <a:rPr lang="pt-BR" sz="2600" dirty="0"/>
              <a:t>(período úmido)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>3)  </a:t>
            </a:r>
            <a:r>
              <a:rPr lang="pt-BR" dirty="0">
                <a:solidFill>
                  <a:srgbClr val="0000FF"/>
                </a:solidFill>
              </a:rPr>
              <a:t>Q</a:t>
            </a:r>
            <a:r>
              <a:rPr lang="pt-BR" baseline="-25000" dirty="0">
                <a:solidFill>
                  <a:srgbClr val="0000FF"/>
                </a:solidFill>
              </a:rPr>
              <a:t>3</a:t>
            </a:r>
            <a:r>
              <a:rPr lang="pt-BR" dirty="0"/>
              <a:t> &gt; Qm</a:t>
            </a:r>
          </a:p>
          <a:p>
            <a:pPr marL="0" indent="0" algn="just">
              <a:buNone/>
            </a:pPr>
            <a:r>
              <a:rPr lang="pt-BR" dirty="0"/>
              <a:t>	Captação impossível 	</a:t>
            </a:r>
            <a:r>
              <a:rPr lang="pt-BR" sz="3100" dirty="0"/>
              <a:t>(mesmo c/ barramento)</a:t>
            </a:r>
          </a:p>
          <a:p>
            <a:pPr marL="0" indent="0" algn="just">
              <a:buNone/>
            </a:pPr>
            <a:r>
              <a:rPr lang="pt-BR" dirty="0"/>
              <a:t>	 Déficit </a:t>
            </a:r>
            <a:r>
              <a:rPr lang="pt-BR" sz="2800" dirty="0"/>
              <a:t>(período seco)</a:t>
            </a:r>
            <a:r>
              <a:rPr lang="pt-BR" dirty="0"/>
              <a:t>   &gt;   Excedente </a:t>
            </a:r>
            <a:r>
              <a:rPr lang="pt-BR" sz="2800" dirty="0"/>
              <a:t>(período úmido)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Considerações</a:t>
            </a:r>
            <a:r>
              <a:rPr lang="en-US" dirty="0"/>
              <a:t> - Q</a:t>
            </a:r>
            <a:r>
              <a:rPr lang="en-US" baseline="-25000" dirty="0"/>
              <a:t>capt</a:t>
            </a:r>
            <a:endParaRPr lang="pt-BR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3800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Vazão média de longo período (Q</a:t>
            </a:r>
            <a:r>
              <a:rPr lang="pt-BR" baseline="-25000" dirty="0"/>
              <a:t>m</a:t>
            </a:r>
            <a:r>
              <a:rPr lang="pt-BR" dirty="0"/>
              <a:t>)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sz="2800" dirty="0"/>
              <a:t>Máxima vazão possível de ser captada</a:t>
            </a:r>
          </a:p>
          <a:p>
            <a:pPr marL="0" indent="0" algn="just">
              <a:buNone/>
            </a:pPr>
            <a:r>
              <a:rPr lang="pt-BR" sz="2800" dirty="0"/>
              <a:t>	Captação com barramento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Na prática:</a:t>
            </a:r>
          </a:p>
          <a:p>
            <a:pPr marL="0" indent="0" algn="just">
              <a:buNone/>
            </a:pPr>
            <a:r>
              <a:rPr lang="pt-BR" dirty="0"/>
              <a:t>	Q</a:t>
            </a:r>
            <a:r>
              <a:rPr lang="pt-BR" baseline="-25000" dirty="0"/>
              <a:t>capt máx</a:t>
            </a:r>
            <a:r>
              <a:rPr lang="pt-BR" dirty="0"/>
              <a:t> = 50% a 70% Qm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sz="2800" dirty="0"/>
              <a:t>Evaporação no espelho d’água do reservatório</a:t>
            </a:r>
          </a:p>
          <a:p>
            <a:pPr marL="0" indent="0" algn="just">
              <a:buNone/>
            </a:pPr>
            <a:r>
              <a:rPr lang="pt-BR" sz="2800" dirty="0"/>
              <a:t>	Necessidade de manter Q</a:t>
            </a:r>
            <a:r>
              <a:rPr lang="pt-BR" sz="2800" baseline="-25000" dirty="0"/>
              <a:t>mín</a:t>
            </a:r>
            <a:r>
              <a:rPr lang="pt-BR" sz="2800" dirty="0"/>
              <a:t> a jusante</a:t>
            </a:r>
          </a:p>
          <a:p>
            <a:pPr marL="0" indent="0" algn="just">
              <a:buNone/>
            </a:pPr>
            <a:r>
              <a:rPr lang="pt-BR" dirty="0"/>
              <a:t>					</a:t>
            </a:r>
            <a:r>
              <a:rPr lang="pt-BR" sz="2400" dirty="0"/>
              <a:t>(Usuários abaixo da barragem)</a:t>
            </a:r>
            <a:r>
              <a:rPr lang="pt-BR" dirty="0"/>
              <a:t>.</a:t>
            </a:r>
          </a:p>
          <a:p>
            <a:pPr marL="400050" lvl="1" indent="0" algn="ctr">
              <a:lnSpc>
                <a:spcPct val="160000"/>
              </a:lnSpc>
              <a:buNone/>
            </a:pPr>
            <a:r>
              <a:rPr lang="pt-BR" sz="3200" dirty="0">
                <a:solidFill>
                  <a:srgbClr val="0000FF"/>
                </a:solidFill>
              </a:rPr>
              <a:t>50% Q</a:t>
            </a:r>
            <a:r>
              <a:rPr lang="pt-BR" sz="3200" baseline="-25000" dirty="0">
                <a:solidFill>
                  <a:srgbClr val="0000FF"/>
                </a:solidFill>
              </a:rPr>
              <a:t>m </a:t>
            </a:r>
            <a:r>
              <a:rPr lang="pt-BR" sz="3200" dirty="0">
                <a:solidFill>
                  <a:srgbClr val="0000FF"/>
                </a:solidFill>
              </a:rPr>
              <a:t> ≤  Q</a:t>
            </a:r>
            <a:r>
              <a:rPr lang="pt-BR" sz="3200" baseline="-25000" dirty="0">
                <a:solidFill>
                  <a:srgbClr val="0000FF"/>
                </a:solidFill>
              </a:rPr>
              <a:t>capt máx</a:t>
            </a:r>
            <a:r>
              <a:rPr lang="pt-BR" sz="3200" dirty="0">
                <a:solidFill>
                  <a:srgbClr val="0000FF"/>
                </a:solidFill>
              </a:rPr>
              <a:t>  ≤  70% Q</a:t>
            </a:r>
            <a:r>
              <a:rPr lang="pt-BR" sz="3200" baseline="-25000" dirty="0">
                <a:solidFill>
                  <a:srgbClr val="0000FF"/>
                </a:solidFill>
              </a:rPr>
              <a:t>m</a:t>
            </a:r>
            <a:r>
              <a:rPr lang="pt-BR" sz="3200" dirty="0">
                <a:solidFill>
                  <a:srgbClr val="0000FF"/>
                </a:solidFill>
              </a:rPr>
              <a:t>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lvl="1" algn="ctr"/>
            <a:r>
              <a:rPr lang="pt-BR" sz="2800" b="1" dirty="0">
                <a:solidFill>
                  <a:srgbClr val="FFC000"/>
                </a:solidFill>
              </a:rPr>
              <a:t>Regionalização de vazões</a:t>
            </a:r>
            <a:endParaRPr lang="pt-BR" sz="28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Métodos</a:t>
            </a:r>
          </a:p>
          <a:p>
            <a:pPr lvl="1">
              <a:lnSpc>
                <a:spcPct val="200000"/>
              </a:lnSpc>
              <a:buNone/>
            </a:pPr>
            <a:r>
              <a:rPr lang="pt-BR" dirty="0"/>
              <a:t>Método da Vazão Específica</a:t>
            </a:r>
          </a:p>
          <a:p>
            <a:pPr lvl="1">
              <a:lnSpc>
                <a:spcPct val="200000"/>
              </a:lnSpc>
              <a:buNone/>
            </a:pPr>
            <a:r>
              <a:rPr lang="pt-BR" dirty="0"/>
              <a:t> Método da Regressão Múltipla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Método da vazão específica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 descr="Sub-bacia_Parana Tietê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35199"/>
            <a:ext cx="8391684" cy="582280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361"/>
          </a:xfrm>
        </p:spPr>
        <p:txBody>
          <a:bodyPr/>
          <a:lstStyle/>
          <a:p>
            <a:r>
              <a:rPr lang="pt-BR" b="1" dirty="0"/>
              <a:t>Método da Vazão Específica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12538"/>
            <a:ext cx="8229600" cy="4228829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pt-BR" sz="2400" dirty="0"/>
              <a:t>Qesp = Vazão especifica (m³/s)</a:t>
            </a:r>
          </a:p>
          <a:p>
            <a:pPr lvl="1">
              <a:lnSpc>
                <a:spcPct val="170000"/>
              </a:lnSpc>
              <a:buNone/>
            </a:pPr>
            <a:r>
              <a:rPr lang="pt-BR" sz="2400" dirty="0"/>
              <a:t>Q  = Vazão média da bacia (m³/s)</a:t>
            </a:r>
          </a:p>
          <a:p>
            <a:pPr lvl="1">
              <a:lnSpc>
                <a:spcPct val="170000"/>
              </a:lnSpc>
              <a:buNone/>
            </a:pPr>
            <a:r>
              <a:rPr lang="pt-BR" sz="2400" dirty="0"/>
              <a:t>  A = área da bacia (km²)</a:t>
            </a:r>
          </a:p>
          <a:p>
            <a:pPr lvl="1">
              <a:buNone/>
            </a:pPr>
            <a:endParaRPr lang="pt-BR" sz="1200" dirty="0"/>
          </a:p>
          <a:p>
            <a:pPr lvl="1">
              <a:buNone/>
            </a:pPr>
            <a:r>
              <a:rPr lang="pt-BR" sz="2400" dirty="0"/>
              <a:t>Q</a:t>
            </a:r>
            <a:r>
              <a:rPr lang="pt-BR" sz="2400" baseline="-25000" dirty="0"/>
              <a:t>1 </a:t>
            </a:r>
            <a:r>
              <a:rPr lang="pt-BR" sz="2400" dirty="0"/>
              <a:t> = Vazão média da sub-bacia ou área de contribuição   </a:t>
            </a:r>
            <a:br>
              <a:rPr lang="pt-BR" sz="2400" dirty="0"/>
            </a:br>
            <a:r>
              <a:rPr lang="pt-BR" sz="2400" dirty="0"/>
              <a:t>      dentro da bacia (m³/s)</a:t>
            </a:r>
            <a:endParaRPr lang="pt-BR" sz="2400" baseline="-25000" dirty="0"/>
          </a:p>
          <a:p>
            <a:pPr lvl="1">
              <a:lnSpc>
                <a:spcPct val="170000"/>
              </a:lnSpc>
              <a:buNone/>
            </a:pPr>
            <a:r>
              <a:rPr lang="pt-BR" sz="2400" dirty="0"/>
              <a:t>A</a:t>
            </a:r>
            <a:r>
              <a:rPr lang="pt-BR" sz="2400" baseline="-25000" dirty="0"/>
              <a:t>1</a:t>
            </a:r>
            <a:r>
              <a:rPr lang="pt-BR" sz="2400" dirty="0"/>
              <a:t> = área especifica dentro da bacia (km²)</a:t>
            </a:r>
            <a:endParaRPr lang="pt-BR" sz="2400" baseline="-25000" dirty="0"/>
          </a:p>
          <a:p>
            <a:pPr lvl="1">
              <a:buNone/>
            </a:pPr>
            <a:endParaRPr lang="pt-BR" sz="1200" dirty="0"/>
          </a:p>
          <a:p>
            <a:pPr lvl="2">
              <a:lnSpc>
                <a:spcPct val="120000"/>
              </a:lnSpc>
              <a:buNone/>
            </a:pPr>
            <a:r>
              <a:rPr lang="pt-BR" dirty="0" err="1">
                <a:solidFill>
                  <a:srgbClr val="FF0000"/>
                </a:solidFill>
              </a:rPr>
              <a:t>Obs</a:t>
            </a:r>
            <a:r>
              <a:rPr lang="pt-BR" dirty="0">
                <a:solidFill>
                  <a:srgbClr val="FF0000"/>
                </a:solidFill>
              </a:rPr>
              <a:t>: A</a:t>
            </a:r>
            <a:r>
              <a:rPr lang="pt-BR" baseline="-25000" dirty="0">
                <a:solidFill>
                  <a:srgbClr val="FF0000"/>
                </a:solidFill>
              </a:rPr>
              <a:t>1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  <a:latin typeface="Calibri"/>
              </a:rPr>
              <a:t>≤ 0,1 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449263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354716" y="1124744"/>
            <a:ext cx="8434567" cy="991582"/>
            <a:chOff x="505507" y="1355982"/>
            <a:chExt cx="8434567" cy="991582"/>
          </a:xfrm>
        </p:grpSpPr>
        <p:pic>
          <p:nvPicPr>
            <p:cNvPr id="92161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5507" y="1355982"/>
              <a:ext cx="3495902" cy="991582"/>
            </a:xfrm>
            <a:prstGeom prst="rect">
              <a:avLst/>
            </a:prstGeom>
            <a:noFill/>
          </p:spPr>
        </p:pic>
        <p:pic>
          <p:nvPicPr>
            <p:cNvPr id="92164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45367" y="1498376"/>
              <a:ext cx="3194707" cy="706794"/>
            </a:xfrm>
            <a:prstGeom prst="rect">
              <a:avLst/>
            </a:prstGeom>
            <a:noFill/>
          </p:spPr>
        </p:pic>
        <p:sp>
          <p:nvSpPr>
            <p:cNvPr id="9" name="Seta para a direita 8"/>
            <p:cNvSpPr/>
            <p:nvPr/>
          </p:nvSpPr>
          <p:spPr>
            <a:xfrm>
              <a:off x="4623355" y="1642086"/>
              <a:ext cx="500066" cy="428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1" name="Conector reto 10"/>
          <p:cNvCxnSpPr/>
          <p:nvPr/>
        </p:nvCxnSpPr>
        <p:spPr>
          <a:xfrm>
            <a:off x="1000100" y="2564904"/>
            <a:ext cx="71438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00100" y="3198908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017182" y="4639068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pt-BR" b="1" dirty="0"/>
              <a:t>Método da Regressão Múltipla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 algn="just">
              <a:buNone/>
            </a:pPr>
            <a:r>
              <a:rPr lang="pt-BR" dirty="0"/>
              <a:t> “Regionalização das Variáveis Hidrológicas para o Estado de São Paulo” (DAEE, 1988)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Divisão de SP: 21 regiões hidrologicamente homogêneas</a:t>
            </a:r>
          </a:p>
          <a:p>
            <a:pPr marL="0" indent="0" algn="just">
              <a:buNone/>
            </a:pPr>
            <a:r>
              <a:rPr lang="pt-BR" dirty="0"/>
              <a:t>Em cada região:</a:t>
            </a:r>
          </a:p>
          <a:p>
            <a:pPr marL="0" indent="0" algn="just">
              <a:buNone/>
            </a:pPr>
            <a:r>
              <a:rPr lang="pt-BR" dirty="0"/>
              <a:t>	Dados fluviométricos	 (307 postos)</a:t>
            </a:r>
          </a:p>
          <a:p>
            <a:pPr marL="0" indent="0" algn="just">
              <a:buNone/>
            </a:pPr>
            <a:r>
              <a:rPr lang="pt-BR" dirty="0"/>
              <a:t>	Dados pluviométricos (444 postos)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Método da Regressão Múltipla</a:t>
            </a:r>
            <a:br>
              <a:rPr lang="pt-BR" b="1" dirty="0"/>
            </a:br>
            <a:r>
              <a:rPr lang="pt-BR" sz="3100" dirty="0"/>
              <a:t>Regionalização das Variáveis Hidrológicas – São Paulo</a:t>
            </a:r>
          </a:p>
        </p:txBody>
      </p:sp>
      <p:pic>
        <p:nvPicPr>
          <p:cNvPr id="6" name="Espaço Reservado para Conteúdo 3" descr="HIDROLtransp 4-1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70" b="5828"/>
          <a:stretch/>
        </p:blipFill>
        <p:spPr>
          <a:xfrm>
            <a:off x="370384" y="1196752"/>
            <a:ext cx="8316416" cy="5616624"/>
          </a:xfrm>
        </p:spPr>
      </p:pic>
    </p:spTree>
    <p:extLst>
      <p:ext uri="{BB962C8B-B14F-4D97-AF65-F5344CB8AC3E}">
        <p14:creationId xmlns:p14="http://schemas.microsoft.com/office/powerpoint/2010/main" val="97998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pt-BR"/>
              <a:t>Hidrometria - Molinete Hidrométrico</a:t>
            </a:r>
          </a:p>
        </p:txBody>
      </p:sp>
      <p:pic>
        <p:nvPicPr>
          <p:cNvPr id="1028" name="Picture 4" descr="FUMINDUSTRIAL ASESORES AMBIENTALES S.A.S - Molinete">
            <a:extLst>
              <a:ext uri="{FF2B5EF4-FFF2-40B4-BE49-F238E27FC236}">
                <a16:creationId xmlns:a16="http://schemas.microsoft.com/office/drawing/2014/main" id="{4D0C2D22-3998-4E36-8616-685FF3ED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05" y="980728"/>
            <a:ext cx="3037330" cy="56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rcy Aguiar : VAZÃO EM RIOS">
            <a:extLst>
              <a:ext uri="{FF2B5EF4-FFF2-40B4-BE49-F238E27FC236}">
                <a16:creationId xmlns:a16="http://schemas.microsoft.com/office/drawing/2014/main" id="{30D69569-674A-427D-B479-0DE5D815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1635"/>
            <a:ext cx="3528392" cy="28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ÁLISE PRELIMINAR DA QUALIDADE E QUANTIDADE DA ÁGUA DO RIBEIRÃO ...">
            <a:extLst>
              <a:ext uri="{FF2B5EF4-FFF2-40B4-BE49-F238E27FC236}">
                <a16:creationId xmlns:a16="http://schemas.microsoft.com/office/drawing/2014/main" id="{9D0425A2-83E2-4457-BE7E-1EF4D9B0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62" y="980728"/>
            <a:ext cx="3151845" cy="25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ao_francisco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701"/>
          <a:stretch/>
        </p:blipFill>
        <p:spPr>
          <a:xfrm>
            <a:off x="3067563" y="1"/>
            <a:ext cx="6076437" cy="685799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57297"/>
            <a:ext cx="3851920" cy="1484784"/>
          </a:xfrm>
        </p:spPr>
        <p:txBody>
          <a:bodyPr>
            <a:normAutofit/>
          </a:bodyPr>
          <a:lstStyle/>
          <a:p>
            <a:r>
              <a:rPr lang="pt-BR" sz="3600" b="1" dirty="0"/>
              <a:t>Regionalização</a:t>
            </a:r>
            <a:br>
              <a:rPr lang="pt-BR" sz="3600" b="1" dirty="0"/>
            </a:br>
            <a:r>
              <a:rPr lang="pt-BR" sz="3600" b="1" dirty="0"/>
              <a:t>Regressão Múltipla</a:t>
            </a:r>
            <a:endParaRPr lang="pt-BR" sz="3600" dirty="0"/>
          </a:p>
        </p:txBody>
      </p:sp>
      <p:pic>
        <p:nvPicPr>
          <p:cNvPr id="3" name="Regionalzação_Método 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609" y="188640"/>
            <a:ext cx="8229600" cy="764704"/>
          </a:xfrm>
        </p:spPr>
        <p:txBody>
          <a:bodyPr>
            <a:normAutofit/>
          </a:bodyPr>
          <a:lstStyle/>
          <a:p>
            <a:r>
              <a:rPr lang="pt-BR" dirty="0"/>
              <a:t>Regressão Múltipla - 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dirty="0"/>
              <a:t>Análise estatística – Regressão múltipla (várias variáveis)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/>
              <a:t>Vários modelos de equações</a:t>
            </a:r>
          </a:p>
          <a:p>
            <a:pPr marL="0" indent="0" algn="just">
              <a:buNone/>
            </a:pPr>
            <a:r>
              <a:rPr lang="pt-BR" sz="2800" dirty="0"/>
              <a:t>	Linear			Quadrática		Cúbica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/>
              <a:t>	Exponencial		Potencial 		etc.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/>
              <a:t>Teste de significância das variáveis analisadas (Teste F)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/>
              <a:t>Descarte das variáveis não significativas</a:t>
            </a:r>
          </a:p>
          <a:p>
            <a:pPr>
              <a:lnSpc>
                <a:spcPct val="150000"/>
              </a:lnSpc>
            </a:pPr>
            <a:endParaRPr lang="pt-BR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483" y="4349368"/>
            <a:ext cx="8229600" cy="2536016"/>
          </a:xfrm>
        </p:spPr>
        <p:txBody>
          <a:bodyPr/>
          <a:lstStyle/>
          <a:p>
            <a:pPr algn="just">
              <a:buNone/>
            </a:pPr>
            <a:r>
              <a:rPr lang="pt-BR" dirty="0"/>
              <a:t>	 	</a:t>
            </a:r>
          </a:p>
          <a:p>
            <a:pPr algn="just">
              <a:buNone/>
            </a:pPr>
            <a:endParaRPr lang="pt-BR" sz="1500" dirty="0"/>
          </a:p>
          <a:p>
            <a:pPr algn="just">
              <a:lnSpc>
                <a:spcPct val="150000"/>
              </a:lnSpc>
              <a:buNone/>
            </a:pPr>
            <a:r>
              <a:rPr lang="pt-BR" sz="2800" dirty="0"/>
              <a:t>Q</a:t>
            </a:r>
            <a:r>
              <a:rPr lang="pt-BR" sz="2800" baseline="-25000" dirty="0"/>
              <a:t>esp</a:t>
            </a:r>
            <a:r>
              <a:rPr lang="pt-BR" sz="2800" baseline="-50000" dirty="0"/>
              <a:t>1</a:t>
            </a:r>
            <a:r>
              <a:rPr lang="pt-BR" sz="2800" dirty="0"/>
              <a:t>- vazão específica da bacia (L/s/km</a:t>
            </a:r>
            <a:r>
              <a:rPr lang="pt-BR" sz="2800" baseline="30000" dirty="0"/>
              <a:t>2</a:t>
            </a:r>
            <a:r>
              <a:rPr lang="pt-BR" sz="2800" dirty="0"/>
              <a:t>)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800" dirty="0"/>
              <a:t>P – precipitação anual média (mm/ano)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329228" y="5401352"/>
            <a:ext cx="71438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67400" y="6119844"/>
            <a:ext cx="2880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27584" y="620688"/>
                <a:ext cx="7200800" cy="179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pt-B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𝑒𝑠𝑝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𝐷𝑑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𝐼𝑒𝑞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𝐾𝑐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,…)</m:t>
                    </m:r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𝑒𝑠𝑝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𝐷𝑑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𝐼𝑒𝑞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𝐾𝑐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,…)</m:t>
                    </m:r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20688"/>
                <a:ext cx="7200800" cy="1799532"/>
              </a:xfrm>
              <a:prstGeom prst="rect">
                <a:avLst/>
              </a:prstGeom>
              <a:blipFill rotWithShape="0">
                <a:blip r:embed="rId4"/>
                <a:stretch>
                  <a:fillRect b="-3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614564" y="4285726"/>
                <a:ext cx="3293530" cy="699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𝑒𝑠𝑝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pt-BR" sz="32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564" y="4285726"/>
                <a:ext cx="3293530" cy="6993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74092"/>
          </a:xfrm>
        </p:spPr>
        <p:txBody>
          <a:bodyPr>
            <a:normAutofit fontScale="90000"/>
          </a:bodyPr>
          <a:lstStyle/>
          <a:p>
            <a:r>
              <a:rPr lang="pt-BR" dirty="0"/>
              <a:t>Teste de Modelos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57200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dirty="0">
                <a:solidFill>
                  <a:srgbClr val="0000FF"/>
                </a:solidFill>
              </a:rPr>
              <a:t>Resultado</a:t>
            </a:r>
            <a:r>
              <a:rPr lang="pt-BR" sz="3800" dirty="0"/>
              <a:t>: Ajuste com </a:t>
            </a:r>
            <a:r>
              <a:rPr lang="pt-BR" sz="3800" dirty="0">
                <a:solidFill>
                  <a:srgbClr val="0000FF"/>
                </a:solidFill>
              </a:rPr>
              <a:t>equação linear </a:t>
            </a:r>
          </a:p>
          <a:p>
            <a:r>
              <a:rPr lang="pt-BR" sz="3300" dirty="0"/>
              <a:t>Variável: P (chuva anual média</a:t>
            </a:r>
            <a:r>
              <a:rPr lang="pt-BR" dirty="0"/>
              <a:t>)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3491880" y="3715444"/>
            <a:ext cx="2880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772"/>
            <a:ext cx="8229600" cy="1152129"/>
          </a:xfrm>
        </p:spPr>
        <p:txBody>
          <a:bodyPr>
            <a:noAutofit/>
          </a:bodyPr>
          <a:lstStyle/>
          <a:p>
            <a:r>
              <a:rPr lang="pt-BR" sz="3600"/>
              <a:t>Regionalização Hidrológica - SP</a:t>
            </a:r>
            <a:br>
              <a:rPr lang="pt-BR" sz="3600"/>
            </a:br>
            <a:r>
              <a:rPr lang="pt-BR" sz="3600"/>
              <a:t>Exercício de Fixação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dirty="0"/>
              <a:t>Ribeirão no município de Araraquara-SP</a:t>
            </a:r>
          </a:p>
          <a:p>
            <a:pPr marL="0" lvl="0" indent="0">
              <a:buNone/>
            </a:pPr>
            <a:r>
              <a:rPr lang="pt-BR" dirty="0"/>
              <a:t>Área de contribuição A = 200 km</a:t>
            </a:r>
            <a:r>
              <a:rPr lang="pt-BR" baseline="30000" dirty="0"/>
              <a:t>2</a:t>
            </a:r>
            <a:r>
              <a:rPr lang="pt-BR" dirty="0"/>
              <a:t>.</a:t>
            </a:r>
          </a:p>
          <a:p>
            <a:pPr marL="0" lvl="0" indent="0">
              <a:buNone/>
            </a:pPr>
            <a:endParaRPr lang="pt-BR" sz="1800" dirty="0"/>
          </a:p>
          <a:p>
            <a:pPr marL="0" lvl="0" indent="0">
              <a:buNone/>
            </a:pPr>
            <a:r>
              <a:rPr lang="pt-BR" dirty="0"/>
              <a:t>Estimar:</a:t>
            </a:r>
          </a:p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pt-BR" dirty="0"/>
              <a:t>Vazão média de longo período ( Q );</a:t>
            </a:r>
          </a:p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pt-BR" dirty="0"/>
              <a:t>Vazões mínimas Q</a:t>
            </a:r>
            <a:r>
              <a:rPr lang="pt-BR" baseline="-25000" dirty="0"/>
              <a:t>90</a:t>
            </a:r>
            <a:r>
              <a:rPr lang="pt-BR" dirty="0"/>
              <a:t>, Q</a:t>
            </a:r>
            <a:r>
              <a:rPr lang="pt-BR" baseline="-25000" dirty="0"/>
              <a:t>95</a:t>
            </a:r>
            <a:r>
              <a:rPr lang="pt-BR" dirty="0"/>
              <a:t> e Q</a:t>
            </a:r>
            <a:r>
              <a:rPr lang="pt-BR" baseline="-25000" dirty="0"/>
              <a:t>7,10</a:t>
            </a:r>
            <a:r>
              <a:rPr lang="pt-BR" dirty="0"/>
              <a:t> </a:t>
            </a:r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6372200" y="3947124"/>
            <a:ext cx="28803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6853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Vazão Específica de longo período (Q</a:t>
            </a:r>
            <a:r>
              <a:rPr lang="pt-BR" sz="3600" baseline="-25000" dirty="0"/>
              <a:t>esp</a:t>
            </a:r>
            <a:r>
              <a:rPr lang="pt-BR" sz="36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92415"/>
            <a:ext cx="8229600" cy="2005683"/>
          </a:xfrm>
        </p:spPr>
        <p:txBody>
          <a:bodyPr/>
          <a:lstStyle/>
          <a:p>
            <a:pPr marL="514350" indent="-514350" algn="just">
              <a:buAutoNum type="arabicParenR"/>
            </a:pPr>
            <a:r>
              <a:rPr lang="pt-BR" dirty="0"/>
              <a:t>Localizar o município escolhido no Mapa 1, entre as regiões hidrológicas. </a:t>
            </a:r>
          </a:p>
          <a:p>
            <a:pPr marL="0" indent="0" algn="just">
              <a:buNone/>
            </a:pPr>
            <a:r>
              <a:rPr lang="pt-BR" dirty="0"/>
              <a:t>	Município de </a:t>
            </a:r>
            <a:r>
              <a:rPr lang="pt-BR" dirty="0">
                <a:solidFill>
                  <a:srgbClr val="0000FF"/>
                </a:solidFill>
              </a:rPr>
              <a:t>Araraquara</a:t>
            </a:r>
            <a:r>
              <a:rPr lang="pt-BR" dirty="0"/>
              <a:t>.</a:t>
            </a:r>
          </a:p>
        </p:txBody>
      </p:sp>
      <p:cxnSp>
        <p:nvCxnSpPr>
          <p:cNvPr id="5" name="Conector reto 4"/>
          <p:cNvCxnSpPr>
            <a:cxnSpLocks/>
          </p:cNvCxnSpPr>
          <p:nvPr/>
        </p:nvCxnSpPr>
        <p:spPr>
          <a:xfrm>
            <a:off x="7452320" y="1916832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403824" y="192729"/>
            <a:ext cx="8229600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Regionalização Hidrológica - SP</a:t>
            </a:r>
            <a:br>
              <a:rPr lang="pt-BR" sz="3600" dirty="0"/>
            </a:br>
            <a:r>
              <a:rPr lang="pt-BR" sz="3600" dirty="0"/>
              <a:t>Exercício de Fixação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IDROLtransp 4-1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8" t="8844" r="4325" b="11306"/>
          <a:stretch/>
        </p:blipFill>
        <p:spPr>
          <a:xfrm>
            <a:off x="5266" y="881336"/>
            <a:ext cx="9004840" cy="5976664"/>
          </a:xfrm>
        </p:spPr>
      </p:pic>
      <p:sp>
        <p:nvSpPr>
          <p:cNvPr id="7" name="CaixaDeTexto 6"/>
          <p:cNvSpPr txBox="1"/>
          <p:nvPr/>
        </p:nvSpPr>
        <p:spPr>
          <a:xfrm>
            <a:off x="7074510" y="958657"/>
            <a:ext cx="1794916" cy="9541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Araraquara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Região</a:t>
            </a:r>
            <a:r>
              <a:rPr lang="en-US" sz="2800" dirty="0">
                <a:solidFill>
                  <a:srgbClr val="FF0000"/>
                </a:solidFill>
              </a:rPr>
              <a:t> M</a:t>
            </a:r>
            <a:endParaRPr lang="pt-BR" sz="2800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4644008" y="1463846"/>
            <a:ext cx="2376264" cy="131708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4563632" y="2823132"/>
            <a:ext cx="642372" cy="352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203848" y="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MAPA 1</a:t>
            </a:r>
            <a:endParaRPr lang="pt-BR" sz="3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255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4000" dirty="0"/>
              <a:t>Regionalização Hidrológica - SP</a:t>
            </a:r>
            <a:br>
              <a:rPr lang="pt-BR" sz="4000" dirty="0"/>
            </a:br>
            <a:r>
              <a:rPr lang="pt-BR" sz="3600" dirty="0"/>
              <a:t>Vazão de longo período (Q</a:t>
            </a:r>
            <a:r>
              <a:rPr lang="pt-BR" sz="3600" baseline="-25000" dirty="0"/>
              <a:t>esp</a:t>
            </a:r>
            <a:r>
              <a:rPr lang="pt-BR" sz="36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Tabela 1</a:t>
            </a:r>
          </a:p>
          <a:p>
            <a:pPr marL="984250" indent="-984250" algn="just">
              <a:buNone/>
            </a:pPr>
            <a:r>
              <a:rPr lang="pt-BR" dirty="0"/>
              <a:t>	Procurar parâmetros “a” e “b” da equação de vazão específica.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Mapa 2 - Estimativa de P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6257988" y="980728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339752" y="3645024"/>
                <a:ext cx="3293530" cy="699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𝑒𝑠𝑝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pt-BR" sz="32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45024"/>
                <a:ext cx="3293530" cy="6993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4370044" y="4781496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627932"/>
              </p:ext>
            </p:extLst>
          </p:nvPr>
        </p:nvGraphicFramePr>
        <p:xfrm>
          <a:off x="-31" y="803525"/>
          <a:ext cx="9001179" cy="4533079"/>
        </p:xfrm>
        <a:graphic>
          <a:graphicData uri="http://schemas.openxmlformats.org/drawingml/2006/table">
            <a:tbl>
              <a:tblPr/>
              <a:tblGrid>
                <a:gridCol w="427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5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5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5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05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1640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695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7695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948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latin typeface="Times New Roman"/>
                          <a:ea typeface="Times New Roman"/>
                        </a:rPr>
                        <a:t>Região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Média plu (Q)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Valores de XT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Valores de 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A e B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latin typeface="Times New Roman"/>
                          <a:ea typeface="Times New Roman"/>
                        </a:rPr>
                        <a:t>Curvas de Permanência </a:t>
                      </a:r>
                      <a:r>
                        <a:rPr lang="pt-BR" sz="600" dirty="0" err="1">
                          <a:latin typeface="Times New Roman"/>
                          <a:ea typeface="Times New Roman"/>
                        </a:rPr>
                        <a:t>qp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/>
                          <a:ea typeface="Times New Roman"/>
                        </a:rPr>
                        <a:t>a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/>
                          <a:ea typeface="Times New Roman"/>
                        </a:rPr>
                        <a:t>b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Período de Retorno T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latin typeface="Times New Roman"/>
                          <a:ea typeface="Times New Roman"/>
                        </a:rPr>
                        <a:t>A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B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Frequência Acumulada (P) em porcentagem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100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30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60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70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75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80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85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90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95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100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A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-22,14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0,0292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0,607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0,3532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0,0398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2,608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2,045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1,618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1,325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1,165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1,093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0,693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0,535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0,443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0,393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0,348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0,260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B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-29,47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0,0315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0,607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0,4174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0,0426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2,150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1,734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1,505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1,366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1,153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0,994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0,745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0,430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0,371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0,165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C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-29,47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0,0315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0,748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0,4174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0,0426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2,150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1,734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1,505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1,366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1,153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0,994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0,745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0,430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0,371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0,165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D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-22,14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0,0292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0,607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0,5734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0,0329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1,947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1,597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1,394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1,271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1,193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1,111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0,996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0,897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0,820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0,727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0,687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0,607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0,560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E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-22,14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0,0292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0,607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0,4775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0,0330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2,142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1,676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1,496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1,372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1,278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1,160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0,960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0,834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0,744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0,664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0,504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0,358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F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-22,14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0,0292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0,607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latin typeface="Times New Roman"/>
                          <a:ea typeface="Times New Roman"/>
                        </a:rPr>
                        <a:t>0,6434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0,0252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1,797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1,533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1,400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1,297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1,232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1,165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1,003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0,905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0,822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0,743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0,558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0,465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G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-26,23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0,0278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0,632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0,561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0,496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0,461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0,4089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0,0332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2,396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1,983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1,664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1,442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1,255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1,121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0,506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0,469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0,363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0,223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H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-29,47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0,0315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0,748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0,4951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0,0279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2,089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1,788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1,579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1,239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1,118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0,957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0,845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0,664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0,538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0,490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0,434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0,324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I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-29,47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0,0315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0,655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0,607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0,6276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0,0283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1,913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1,538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1,365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1,270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1,173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1,103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0,980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0,895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0,808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0,740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0,705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0,673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0,635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0,585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0,413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</a:rPr>
                        <a:t>J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-29,47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0,0315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0,655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0,607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0,4741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/>
                          <a:ea typeface="Times New Roman"/>
                        </a:rPr>
                        <a:t>0,0342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2,272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1,792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1,526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1,366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/>
                          <a:ea typeface="Times New Roman"/>
                        </a:rPr>
                        <a:t>1,231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1,125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0,948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0,807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0,715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0,628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0,596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0,566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0,462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0,414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0,288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</a:rPr>
                        <a:t>K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-26,23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0,0278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0,658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0,639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0,626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0,595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0,572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0,4951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0,0279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2,089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1,788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1,579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1,389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1,239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1,118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0,957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0,845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0,750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0,664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0,627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0,590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0,538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0,490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0,434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0,324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</a:rPr>
                        <a:t>L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-26,23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0,0278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0,759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0,733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0,717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0,6537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0,0267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1,770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1,517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1,390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1,225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1,158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1,012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0,827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0,748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0,717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0,667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0,527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M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-4,62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0,0098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0,759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0,733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0,717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0,6141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0,0257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1,970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1,666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1,468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1,294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1,096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0,961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0,790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0,714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0,604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0,570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0,516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N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-26,23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0,0278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0,639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0,572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0,4119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0,0295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2,396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1,983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1,664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1,442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1,255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1,121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0,506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0,469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0,363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0,223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O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-26,23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0,0278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0,689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0,639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0,572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0,3599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0,0312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2,408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2,010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1,538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1,179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0,935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0,775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0,505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0,462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0,418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0,316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0,170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P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-26,23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0,0278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0,619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0,577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0,552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0,535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0,492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0,459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0,3599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0,0312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2,408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2,010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1,750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1,538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1,179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0,935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0,775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0,645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0,505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0,462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0,418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0,316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0,170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Q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-4,62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0,0098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0,633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0,572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0,533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0,504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0,358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0,6537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0,0267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1,770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1,517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1,390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1,225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1,158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1,012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0,915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0,827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0,748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0,717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0,667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0,527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R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-4,62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0,0098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0,661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0,568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0,6141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0,0257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1,940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1,640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1,453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1,320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1,203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1,113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0,967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0,873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0,803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0,713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0,577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0,527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0,463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S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-4,62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0,0098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0,661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0,568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0,5218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0,0284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2,325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1,823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1,588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1,352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1,188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1,097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0,925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0,708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0,633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0,563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0,525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0,488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0,293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T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-4,62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0,0098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0,661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0,629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0,610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0,568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0,546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0,4119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0,0295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2,471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2,156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1,751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1,468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1,324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1,109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0,880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0,517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0,380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0,316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0,241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Arial"/>
                          <a:ea typeface="Times New Roman"/>
                        </a:rPr>
                        <a:t>U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-4,62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0,0098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0,594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0,518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0,469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0,433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0,330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0,240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0,4119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latin typeface="Times New Roman"/>
                          <a:ea typeface="Times New Roman"/>
                        </a:rPr>
                        <a:t>0,0295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2,471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2,156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1,751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1,468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1,324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1,109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0,880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0,781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0,674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0,581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latin typeface="Times New Roman"/>
                          <a:ea typeface="Times New Roman"/>
                        </a:rPr>
                        <a:t>0,517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0,481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0,429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0,380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latin typeface="Times New Roman"/>
                          <a:ea typeface="Times New Roman"/>
                        </a:rPr>
                        <a:t>0,316</a:t>
                      </a:r>
                      <a:endParaRPr lang="pt-BR" sz="70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latin typeface="Times New Roman"/>
                          <a:ea typeface="Times New Roman"/>
                        </a:rPr>
                        <a:t>0,241</a:t>
                      </a:r>
                      <a:endParaRPr lang="pt-BR" sz="700" dirty="0">
                        <a:latin typeface="Times New Roman"/>
                        <a:ea typeface="Times New Roman"/>
                      </a:endParaRPr>
                    </a:p>
                  </a:txBody>
                  <a:tcPr marL="38116" marR="38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93702" y="5825987"/>
            <a:ext cx="1692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a = -4,62</a:t>
            </a:r>
          </a:p>
          <a:p>
            <a:r>
              <a:rPr lang="pt-BR" sz="2200" dirty="0"/>
              <a:t>b = 0,0098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428596" y="3803921"/>
            <a:ext cx="571488" cy="192882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de cantos arredondados 11"/>
          <p:cNvSpPr/>
          <p:nvPr/>
        </p:nvSpPr>
        <p:spPr>
          <a:xfrm>
            <a:off x="7929586" y="1080872"/>
            <a:ext cx="714380" cy="214314"/>
          </a:xfrm>
          <a:prstGeom prst="roundRect">
            <a:avLst/>
          </a:prstGeom>
          <a:solidFill>
            <a:srgbClr val="EFFD35">
              <a:alpha val="29000"/>
            </a:srgbClr>
          </a:solidFill>
          <a:ln>
            <a:solidFill>
              <a:srgbClr val="EFF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>
            <a:stCxn id="12" idx="2"/>
          </p:cNvCxnSpPr>
          <p:nvPr/>
        </p:nvCxnSpPr>
        <p:spPr>
          <a:xfrm rot="5400000">
            <a:off x="7108049" y="2473913"/>
            <a:ext cx="235745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7380312" y="5737113"/>
            <a:ext cx="1763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q</a:t>
            </a:r>
            <a:r>
              <a:rPr lang="pt-BR" sz="2200" baseline="-25000" dirty="0"/>
              <a:t>90</a:t>
            </a:r>
            <a:r>
              <a:rPr lang="pt-BR" sz="2200" dirty="0"/>
              <a:t> = 0,570</a:t>
            </a:r>
          </a:p>
          <a:p>
            <a:r>
              <a:rPr lang="pt-BR" sz="2200" dirty="0"/>
              <a:t>q</a:t>
            </a:r>
            <a:r>
              <a:rPr lang="pt-BR" sz="2200" baseline="-25000" dirty="0"/>
              <a:t>95</a:t>
            </a:r>
            <a:r>
              <a:rPr lang="pt-BR" sz="2200" dirty="0"/>
              <a:t> = 0,516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7815764" y="3732483"/>
            <a:ext cx="471012" cy="200026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428992" y="3661045"/>
            <a:ext cx="1142992" cy="207170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4499992" y="5827911"/>
            <a:ext cx="1857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A = 0,6141 </a:t>
            </a:r>
          </a:p>
          <a:p>
            <a:r>
              <a:rPr lang="pt-BR" sz="2200" dirty="0"/>
              <a:t>B = 0,0257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200224" y="1124744"/>
            <a:ext cx="347439" cy="144016"/>
          </a:xfrm>
          <a:prstGeom prst="roundRect">
            <a:avLst/>
          </a:prstGeom>
          <a:solidFill>
            <a:srgbClr val="EFFD35">
              <a:alpha val="48000"/>
            </a:srgbClr>
          </a:solidFill>
          <a:ln>
            <a:solidFill>
              <a:srgbClr val="EFF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/>
          <p:cNvCxnSpPr/>
          <p:nvPr/>
        </p:nvCxnSpPr>
        <p:spPr>
          <a:xfrm flipH="1">
            <a:off x="1356496" y="1268760"/>
            <a:ext cx="794" cy="201815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0" y="3574726"/>
            <a:ext cx="9001156" cy="214314"/>
          </a:xfrm>
          <a:prstGeom prst="rect">
            <a:avLst/>
          </a:prstGeom>
          <a:solidFill>
            <a:srgbClr val="EFFD35">
              <a:alpha val="36000"/>
            </a:srgbClr>
          </a:solidFill>
          <a:ln>
            <a:solidFill>
              <a:srgbClr val="EFF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2231476" y="5825987"/>
            <a:ext cx="1568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/>
              <a:t>XT</a:t>
            </a:r>
            <a:r>
              <a:rPr lang="pt-BR" sz="2200" baseline="-25000" dirty="0"/>
              <a:t>10</a:t>
            </a:r>
            <a:r>
              <a:rPr lang="pt-BR" sz="2200" dirty="0"/>
              <a:t> = 0,759</a:t>
            </a:r>
          </a:p>
        </p:txBody>
      </p:sp>
      <p:cxnSp>
        <p:nvCxnSpPr>
          <p:cNvPr id="31" name="Conector de seta reta 30"/>
          <p:cNvCxnSpPr/>
          <p:nvPr/>
        </p:nvCxnSpPr>
        <p:spPr>
          <a:xfrm>
            <a:off x="1357290" y="3732483"/>
            <a:ext cx="1113938" cy="200026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179512" y="3770372"/>
            <a:ext cx="28560" cy="1962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-15656" y="5821285"/>
            <a:ext cx="4251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/>
              <a:t>M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203848" y="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TABELA 1</a:t>
            </a:r>
            <a:endParaRPr lang="pt-BR" sz="3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3" descr="HIDROLtransp 4.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">
            <a:off x="0" y="300"/>
            <a:ext cx="9144000" cy="68266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IDROLtransp 4.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0000">
            <a:off x="0" y="31399"/>
            <a:ext cx="9144000" cy="6826602"/>
          </a:xfrm>
        </p:spPr>
      </p:pic>
      <p:sp>
        <p:nvSpPr>
          <p:cNvPr id="5" name="Elipse 4"/>
          <p:cNvSpPr/>
          <p:nvPr/>
        </p:nvSpPr>
        <p:spPr>
          <a:xfrm>
            <a:off x="3929058" y="2643182"/>
            <a:ext cx="928694" cy="785818"/>
          </a:xfrm>
          <a:prstGeom prst="ellipse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rot="5400000" flipH="1" flipV="1">
            <a:off x="4822033" y="1750207"/>
            <a:ext cx="1214446" cy="1143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8656666" y="1630510"/>
            <a:ext cx="428628" cy="214314"/>
          </a:xfrm>
          <a:prstGeom prst="ellipse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6000760" y="1673250"/>
            <a:ext cx="2643206" cy="341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03848" y="0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MAPA 2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4507915" y="5949280"/>
            <a:ext cx="2507931" cy="589072"/>
          </a:xfrm>
          <a:prstGeom prst="rect">
            <a:avLst/>
          </a:prstGeom>
          <a:ln w="508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00FF"/>
                </a:solidFill>
              </a:rPr>
              <a:t>P  = 1260 mm/ano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4574280" y="6105776"/>
            <a:ext cx="285752" cy="15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Cálculo da vazão de longo período (Q</a:t>
            </a:r>
            <a:r>
              <a:rPr lang="pt-BR" sz="3600" baseline="-25000" dirty="0"/>
              <a:t>esp</a:t>
            </a:r>
            <a:r>
              <a:rPr lang="pt-BR" sz="36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BR" dirty="0"/>
              <a:t>a = -4,62</a:t>
            </a:r>
          </a:p>
          <a:p>
            <a:pPr>
              <a:lnSpc>
                <a:spcPct val="150000"/>
              </a:lnSpc>
              <a:buNone/>
            </a:pPr>
            <a:r>
              <a:rPr lang="pt-BR" dirty="0"/>
              <a:t>b = 0,0098</a:t>
            </a:r>
          </a:p>
          <a:p>
            <a:pPr>
              <a:lnSpc>
                <a:spcPct val="150000"/>
              </a:lnSpc>
              <a:buNone/>
            </a:pPr>
            <a:r>
              <a:rPr lang="pt-BR" dirty="0"/>
              <a:t>P  = 1260 mm/ano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Q</a:t>
            </a:r>
            <a:r>
              <a:rPr lang="en-US" baseline="-25000" dirty="0"/>
              <a:t>esp</a:t>
            </a:r>
            <a:r>
              <a:rPr lang="en-US" dirty="0"/>
              <a:t>= a + b P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Q</a:t>
            </a:r>
            <a:r>
              <a:rPr lang="en-US" baseline="-25000" dirty="0"/>
              <a:t>esp</a:t>
            </a:r>
            <a:r>
              <a:rPr lang="en-US" dirty="0"/>
              <a:t>= -4,62 + 0,0098 x 1260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Q</a:t>
            </a:r>
            <a:r>
              <a:rPr lang="en-US" baseline="-25000" dirty="0"/>
              <a:t>esp </a:t>
            </a:r>
            <a:r>
              <a:rPr lang="en-US" dirty="0"/>
              <a:t>= 7,728 L/s/km²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500034" y="3327268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339752" y="4105208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39552" y="4135012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00034" y="4911364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00034" y="5692800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429520" y="634756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799" y="819200"/>
            <a:ext cx="8031804" cy="60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3200" dirty="0"/>
              <a:t>Método de medição: operador dentro do rio</a:t>
            </a:r>
            <a:endParaRPr lang="pt-BR" sz="3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da vazão média (Q)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A = 200 km</a:t>
            </a:r>
            <a:r>
              <a:rPr lang="pt-BR" baseline="30000" dirty="0"/>
              <a:t>2</a:t>
            </a:r>
          </a:p>
          <a:p>
            <a:pPr>
              <a:buNone/>
            </a:pPr>
            <a:r>
              <a:rPr lang="en-US" dirty="0" err="1"/>
              <a:t>Q</a:t>
            </a:r>
            <a:r>
              <a:rPr lang="en-US" baseline="-25000" dirty="0" err="1"/>
              <a:t>esp</a:t>
            </a:r>
            <a:r>
              <a:rPr lang="en-US" baseline="-25000" dirty="0"/>
              <a:t> </a:t>
            </a:r>
            <a:r>
              <a:rPr lang="en-US" dirty="0"/>
              <a:t>= 7,728 L/s/Km²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Q = 7,728 x 200</a:t>
            </a:r>
          </a:p>
          <a:p>
            <a:pPr>
              <a:buNone/>
            </a:pPr>
            <a:r>
              <a:rPr lang="en-US" dirty="0"/>
              <a:t>Q = 1545,6 L/s ou 1,546 m³/s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143768" y="642918"/>
            <a:ext cx="28575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71472" y="2285992"/>
            <a:ext cx="57150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500430" y="3286124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57224" y="3429000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571472" y="4005064"/>
            <a:ext cx="28575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71472" y="4643446"/>
            <a:ext cx="28575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01988" y="3047601"/>
                <a:ext cx="2908873" cy="635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𝑒𝑠𝑝</m:t>
                              </m:r>
                            </m:sub>
                          </m:sSub>
                        </m:e>
                      </m:acc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8" y="3047601"/>
                <a:ext cx="2908873" cy="635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Vazões mínimas (</a:t>
            </a:r>
            <a:r>
              <a:rPr lang="pt-BR" dirty="0"/>
              <a:t>Q</a:t>
            </a:r>
            <a:r>
              <a:rPr lang="pt-BR" baseline="-25000" dirty="0"/>
              <a:t>90</a:t>
            </a:r>
            <a:r>
              <a:rPr lang="pt-BR" dirty="0"/>
              <a:t> ;Q</a:t>
            </a:r>
            <a:r>
              <a:rPr lang="pt-BR" baseline="-25000" dirty="0"/>
              <a:t>95</a:t>
            </a:r>
            <a:r>
              <a:rPr lang="pt-BR" dirty="0"/>
              <a:t> ;Q</a:t>
            </a:r>
            <a:r>
              <a:rPr lang="pt-BR" baseline="-25000" dirty="0"/>
              <a:t>7,10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Q</a:t>
            </a:r>
            <a:r>
              <a:rPr lang="pt-BR" baseline="-25000" dirty="0"/>
              <a:t>90</a:t>
            </a:r>
            <a:r>
              <a:rPr lang="pt-BR" dirty="0"/>
              <a:t> = q</a:t>
            </a:r>
            <a:r>
              <a:rPr lang="pt-BR" baseline="-25000" dirty="0"/>
              <a:t>90</a:t>
            </a:r>
            <a:r>
              <a:rPr lang="pt-BR" dirty="0"/>
              <a:t> .Q        		Q</a:t>
            </a:r>
            <a:r>
              <a:rPr lang="pt-BR" baseline="-25000" dirty="0"/>
              <a:t>90</a:t>
            </a:r>
            <a:r>
              <a:rPr lang="pt-BR" dirty="0"/>
              <a:t> = 0,570 x </a:t>
            </a:r>
            <a:r>
              <a:rPr lang="en-US" dirty="0"/>
              <a:t>1545,6</a:t>
            </a:r>
            <a:endParaRPr lang="pt-BR" dirty="0"/>
          </a:p>
          <a:p>
            <a:pPr>
              <a:buNone/>
            </a:pPr>
            <a:r>
              <a:rPr lang="pt-BR" dirty="0"/>
              <a:t>Q</a:t>
            </a:r>
            <a:r>
              <a:rPr lang="pt-BR" baseline="-25000" dirty="0"/>
              <a:t>95</a:t>
            </a:r>
            <a:r>
              <a:rPr lang="pt-BR" dirty="0"/>
              <a:t> = q</a:t>
            </a:r>
            <a:r>
              <a:rPr lang="pt-BR" baseline="-25000" dirty="0"/>
              <a:t>95</a:t>
            </a:r>
            <a:r>
              <a:rPr lang="pt-BR" dirty="0"/>
              <a:t> .Q        		Q</a:t>
            </a:r>
            <a:r>
              <a:rPr lang="pt-BR" baseline="-25000" dirty="0"/>
              <a:t>95 </a:t>
            </a:r>
            <a:r>
              <a:rPr lang="pt-BR" dirty="0"/>
              <a:t>= 0,516 x </a:t>
            </a:r>
            <a:r>
              <a:rPr lang="en-US" dirty="0"/>
              <a:t>1545,6</a:t>
            </a:r>
            <a:r>
              <a:rPr lang="pt-BR" dirty="0"/>
              <a:t>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pt-BR" dirty="0">
                <a:solidFill>
                  <a:srgbClr val="0000FF"/>
                </a:solidFill>
              </a:rPr>
              <a:t>Q</a:t>
            </a:r>
            <a:r>
              <a:rPr lang="pt-BR" baseline="-25000" dirty="0">
                <a:solidFill>
                  <a:srgbClr val="0000FF"/>
                </a:solidFill>
              </a:rPr>
              <a:t>90 </a:t>
            </a:r>
            <a:r>
              <a:rPr lang="pt-BR" dirty="0">
                <a:solidFill>
                  <a:srgbClr val="0000FF"/>
                </a:solidFill>
              </a:rPr>
              <a:t>= 880,9 L/s		Q</a:t>
            </a:r>
            <a:r>
              <a:rPr lang="pt-BR" baseline="-25000" dirty="0">
                <a:solidFill>
                  <a:srgbClr val="0000FF"/>
                </a:solidFill>
              </a:rPr>
              <a:t>95 </a:t>
            </a:r>
            <a:r>
              <a:rPr lang="pt-BR" dirty="0">
                <a:solidFill>
                  <a:srgbClr val="0000FF"/>
                </a:solidFill>
              </a:rPr>
              <a:t>= 797,5 L/s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143108" y="1714488"/>
            <a:ext cx="28575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143108" y="2285992"/>
            <a:ext cx="28575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ta para a direita 5"/>
          <p:cNvSpPr/>
          <p:nvPr/>
        </p:nvSpPr>
        <p:spPr>
          <a:xfrm>
            <a:off x="3071802" y="1867525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071802" y="2349163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IDROLtransp 4-16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0" t="14917" r="6761" b="7305"/>
          <a:stretch/>
        </p:blipFill>
        <p:spPr>
          <a:xfrm>
            <a:off x="225888" y="620688"/>
            <a:ext cx="8954624" cy="6109229"/>
          </a:xfrm>
        </p:spPr>
      </p:pic>
      <p:sp>
        <p:nvSpPr>
          <p:cNvPr id="5" name="Elipse 4"/>
          <p:cNvSpPr/>
          <p:nvPr/>
        </p:nvSpPr>
        <p:spPr>
          <a:xfrm>
            <a:off x="4139952" y="2564904"/>
            <a:ext cx="1296144" cy="114357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67544" y="5935212"/>
            <a:ext cx="1242376" cy="30570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203848" y="28888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MAPA 3</a:t>
            </a:r>
            <a:endParaRPr lang="pt-BR" sz="3600" dirty="0"/>
          </a:p>
        </p:txBody>
      </p:sp>
      <p:sp>
        <p:nvSpPr>
          <p:cNvPr id="8" name="Retângulo 7"/>
          <p:cNvSpPr/>
          <p:nvPr/>
        </p:nvSpPr>
        <p:spPr>
          <a:xfrm>
            <a:off x="1951576" y="5078125"/>
            <a:ext cx="1579278" cy="1143070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FF0000"/>
                </a:solidFill>
              </a:rPr>
              <a:t>Região Z</a:t>
            </a:r>
          </a:p>
          <a:p>
            <a:pPr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FF0000"/>
                </a:solidFill>
              </a:rPr>
              <a:t>C</a:t>
            </a:r>
            <a:r>
              <a:rPr lang="pt-BR" sz="2400" b="1" baseline="-25000" dirty="0">
                <a:solidFill>
                  <a:srgbClr val="FF0000"/>
                </a:solidFill>
              </a:rPr>
              <a:t>7,m</a:t>
            </a:r>
            <a:r>
              <a:rPr lang="pt-BR" sz="2400" b="1" dirty="0">
                <a:solidFill>
                  <a:srgbClr val="FF0000"/>
                </a:solidFill>
              </a:rPr>
              <a:t>  = 0,85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Vazões mínimas (</a:t>
            </a:r>
            <a:r>
              <a:rPr lang="pt-BR" dirty="0"/>
              <a:t>Q</a:t>
            </a:r>
            <a:r>
              <a:rPr lang="pt-BR" baseline="-25000" dirty="0"/>
              <a:t>90</a:t>
            </a:r>
            <a:r>
              <a:rPr lang="pt-BR" dirty="0"/>
              <a:t> ;Q</a:t>
            </a:r>
            <a:r>
              <a:rPr lang="pt-BR" baseline="-25000" dirty="0"/>
              <a:t>95</a:t>
            </a:r>
            <a:r>
              <a:rPr lang="pt-BR" dirty="0"/>
              <a:t> ;Q</a:t>
            </a:r>
            <a:r>
              <a:rPr lang="pt-BR" baseline="-25000" dirty="0"/>
              <a:t>7,10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dirty="0"/>
              <a:t>Mapa 3:  Araraquara   →   Região Z</a:t>
            </a:r>
          </a:p>
          <a:p>
            <a:pPr>
              <a:buNone/>
            </a:pPr>
            <a:r>
              <a:rPr lang="pt-BR" dirty="0"/>
              <a:t>		C</a:t>
            </a:r>
            <a:r>
              <a:rPr lang="pt-BR" baseline="-25000" dirty="0"/>
              <a:t>7,m</a:t>
            </a:r>
            <a:r>
              <a:rPr lang="pt-BR" dirty="0"/>
              <a:t> = 0,85</a:t>
            </a:r>
          </a:p>
          <a:p>
            <a:pPr>
              <a:lnSpc>
                <a:spcPct val="170000"/>
              </a:lnSpc>
              <a:buNone/>
            </a:pPr>
            <a:r>
              <a:rPr lang="pt-BR" dirty="0"/>
              <a:t>Tabela 1: Região M    →XT</a:t>
            </a:r>
            <a:r>
              <a:rPr lang="pt-BR" baseline="-25000" dirty="0"/>
              <a:t>10</a:t>
            </a:r>
            <a:r>
              <a:rPr lang="pt-BR" dirty="0"/>
              <a:t> = 0,759</a:t>
            </a:r>
          </a:p>
          <a:p>
            <a:pPr>
              <a:buNone/>
            </a:pPr>
            <a:r>
              <a:rPr lang="pt-BR" dirty="0"/>
              <a:t>				         A = 0,6141</a:t>
            </a:r>
          </a:p>
          <a:p>
            <a:pPr>
              <a:buNone/>
            </a:pPr>
            <a:r>
              <a:rPr lang="pt-BR" dirty="0"/>
              <a:t>				         B = 0,0257</a:t>
            </a:r>
          </a:p>
          <a:p>
            <a:pPr>
              <a:buNone/>
            </a:pPr>
            <a:r>
              <a:rPr lang="pt-BR" dirty="0"/>
              <a:t>	</a:t>
            </a:r>
          </a:p>
          <a:p>
            <a:pPr>
              <a:buNone/>
            </a:pPr>
            <a:r>
              <a:rPr lang="pt-BR" dirty="0"/>
              <a:t>Q</a:t>
            </a:r>
            <a:r>
              <a:rPr lang="pt-BR" baseline="-25000" dirty="0"/>
              <a:t>7,10</a:t>
            </a:r>
            <a:r>
              <a:rPr lang="pt-BR" dirty="0"/>
              <a:t> = C</a:t>
            </a:r>
            <a:r>
              <a:rPr lang="pt-BR" baseline="-25000" dirty="0"/>
              <a:t>7,m</a:t>
            </a:r>
            <a:r>
              <a:rPr lang="pt-BR" dirty="0"/>
              <a:t>  x  XT</a:t>
            </a:r>
            <a:r>
              <a:rPr lang="pt-BR" baseline="-25000" dirty="0"/>
              <a:t>10</a:t>
            </a:r>
            <a:r>
              <a:rPr lang="pt-BR" dirty="0"/>
              <a:t>  x  (A + B) x Q </a:t>
            </a:r>
          </a:p>
          <a:p>
            <a:pPr>
              <a:lnSpc>
                <a:spcPct val="170000"/>
              </a:lnSpc>
              <a:buNone/>
            </a:pPr>
            <a:r>
              <a:rPr lang="pt-BR" dirty="0"/>
              <a:t>Q</a:t>
            </a:r>
            <a:r>
              <a:rPr lang="pt-BR" baseline="-25000" dirty="0"/>
              <a:t>7,10</a:t>
            </a:r>
            <a:r>
              <a:rPr lang="pt-BR" dirty="0"/>
              <a:t> = 0,85  x  0,759  x  (0,6141 + 0,0257) x 1545,6</a:t>
            </a:r>
          </a:p>
          <a:p>
            <a:pPr>
              <a:buNone/>
            </a:pPr>
            <a:r>
              <a:rPr lang="pt-BR" dirty="0"/>
              <a:t>Q</a:t>
            </a:r>
            <a:r>
              <a:rPr lang="pt-BR" baseline="-25000" dirty="0"/>
              <a:t>7,10</a:t>
            </a:r>
            <a:r>
              <a:rPr lang="pt-BR" dirty="0"/>
              <a:t> = 637,9 L/s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pt-BR" dirty="0"/>
              <a:t>Conclusão: Q</a:t>
            </a:r>
            <a:r>
              <a:rPr lang="pt-BR" baseline="-25000" dirty="0"/>
              <a:t>7,10  </a:t>
            </a:r>
            <a:r>
              <a:rPr lang="pt-BR" dirty="0"/>
              <a:t>&lt;  Q</a:t>
            </a:r>
            <a:r>
              <a:rPr lang="pt-BR" baseline="-25000" dirty="0"/>
              <a:t>95  </a:t>
            </a:r>
            <a:r>
              <a:rPr lang="pt-BR" dirty="0"/>
              <a:t>&lt;  Q</a:t>
            </a:r>
            <a:r>
              <a:rPr lang="pt-BR" baseline="-25000" dirty="0"/>
              <a:t>90		</a:t>
            </a:r>
            <a:r>
              <a:rPr lang="pt-BR" dirty="0"/>
              <a:t>(Q</a:t>
            </a:r>
            <a:r>
              <a:rPr lang="pt-BR" baseline="-25000" dirty="0"/>
              <a:t>7,10 </a:t>
            </a:r>
            <a:r>
              <a:rPr lang="pt-BR" dirty="0">
                <a:sym typeface="Symbol"/>
              </a:rPr>
              <a:t></a:t>
            </a:r>
            <a:r>
              <a:rPr lang="pt-BR" dirty="0"/>
              <a:t> Q</a:t>
            </a:r>
            <a:r>
              <a:rPr lang="pt-BR" baseline="-25000" dirty="0"/>
              <a:t>98</a:t>
            </a:r>
            <a:r>
              <a:rPr lang="pt-BR" dirty="0"/>
              <a:t>)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457260" y="4145090"/>
            <a:ext cx="214884" cy="39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/>
              <a:t>Exercício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6893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pt-BR" dirty="0"/>
              <a:t>Com o valor da Q</a:t>
            </a:r>
            <a:r>
              <a:rPr lang="pt-BR" baseline="-25000" dirty="0"/>
              <a:t>7,10</a:t>
            </a:r>
            <a:r>
              <a:rPr lang="pt-BR" dirty="0"/>
              <a:t> do exercício anterior, calcule o volume e área do espelho d’água do reservatório necessário para manter uma vazão firme (</a:t>
            </a:r>
            <a:r>
              <a:rPr lang="pt-BR" dirty="0" err="1"/>
              <a:t>Q</a:t>
            </a:r>
            <a:r>
              <a:rPr lang="pt-BR" baseline="-25000" dirty="0" err="1"/>
              <a:t>f</a:t>
            </a:r>
            <a:r>
              <a:rPr lang="pt-BR" dirty="0"/>
              <a:t>) a jusante, de acordo com os dados a seguir:</a:t>
            </a:r>
          </a:p>
          <a:p>
            <a:pPr>
              <a:buNone/>
            </a:pPr>
            <a:r>
              <a:rPr lang="pt-BR" u="sng" dirty="0"/>
              <a:t>Dados</a:t>
            </a:r>
            <a:r>
              <a:rPr lang="pt-BR" dirty="0"/>
              <a:t>:</a:t>
            </a:r>
          </a:p>
          <a:p>
            <a:pPr>
              <a:buNone/>
            </a:pPr>
            <a:r>
              <a:rPr lang="pt-BR" dirty="0"/>
              <a:t>Profundidade média do reservatório: </a:t>
            </a:r>
            <a:r>
              <a:rPr lang="pt-BR" dirty="0" err="1"/>
              <a:t>h</a:t>
            </a:r>
            <a:r>
              <a:rPr lang="pt-BR" baseline="-25000" dirty="0" err="1"/>
              <a:t>R</a:t>
            </a:r>
            <a:r>
              <a:rPr lang="pt-BR" dirty="0"/>
              <a:t> = 2,5 m</a:t>
            </a:r>
          </a:p>
          <a:p>
            <a:pPr>
              <a:buNone/>
            </a:pPr>
            <a:r>
              <a:rPr lang="pt-BR" dirty="0"/>
              <a:t>Q</a:t>
            </a:r>
            <a:r>
              <a:rPr lang="pt-BR" baseline="-25000" dirty="0"/>
              <a:t>7,10</a:t>
            </a:r>
            <a:r>
              <a:rPr lang="pt-BR" dirty="0"/>
              <a:t> = 638 L/s</a:t>
            </a:r>
          </a:p>
          <a:p>
            <a:pPr>
              <a:buNone/>
            </a:pPr>
            <a:r>
              <a:rPr lang="pt-BR" dirty="0"/>
              <a:t>Vazão outorgada a fio d’água: Q</a:t>
            </a:r>
            <a:r>
              <a:rPr lang="pt-BR" baseline="-25000" dirty="0"/>
              <a:t>out</a:t>
            </a:r>
            <a:r>
              <a:rPr lang="pt-BR" dirty="0"/>
              <a:t> = 10 L/s</a:t>
            </a:r>
          </a:p>
          <a:p>
            <a:pPr>
              <a:buNone/>
            </a:pPr>
            <a:r>
              <a:rPr lang="pt-BR" dirty="0"/>
              <a:t>Vazão demandada: Q</a:t>
            </a:r>
            <a:r>
              <a:rPr lang="pt-BR" baseline="-25000" dirty="0"/>
              <a:t>d</a:t>
            </a:r>
            <a:r>
              <a:rPr lang="pt-BR" dirty="0"/>
              <a:t> = 120 L/s</a:t>
            </a:r>
          </a:p>
          <a:p>
            <a:pPr marL="0" lvl="0" indent="0" algn="just"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das vazões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3000" dirty="0"/>
              <a:t>Vazão a jusante do reservatório:</a:t>
            </a:r>
          </a:p>
          <a:p>
            <a:pPr>
              <a:buNone/>
            </a:pPr>
            <a:endParaRPr lang="pt-BR" sz="3000" dirty="0"/>
          </a:p>
          <a:p>
            <a:pPr>
              <a:buNone/>
            </a:pPr>
            <a:r>
              <a:rPr lang="pt-BR" sz="3000" dirty="0"/>
              <a:t>	Q</a:t>
            </a:r>
            <a:r>
              <a:rPr lang="pt-BR" sz="3000" baseline="-25000" dirty="0"/>
              <a:t>j</a:t>
            </a:r>
            <a:r>
              <a:rPr lang="pt-BR" sz="3000" dirty="0"/>
              <a:t> = Q</a:t>
            </a:r>
            <a:r>
              <a:rPr lang="pt-BR" sz="3000" baseline="-25000" dirty="0"/>
              <a:t>7,10</a:t>
            </a:r>
            <a:r>
              <a:rPr lang="pt-BR" sz="3000" dirty="0"/>
              <a:t> – Q</a:t>
            </a:r>
            <a:r>
              <a:rPr lang="pt-BR" sz="3000" baseline="-25000" dirty="0"/>
              <a:t>out</a:t>
            </a:r>
            <a:r>
              <a:rPr lang="pt-BR" sz="3000" dirty="0"/>
              <a:t> = 628 L/s</a:t>
            </a:r>
          </a:p>
          <a:p>
            <a:pPr>
              <a:buNone/>
            </a:pPr>
            <a:endParaRPr lang="en-US" sz="3000" dirty="0"/>
          </a:p>
          <a:p>
            <a:pPr>
              <a:buNone/>
            </a:pPr>
            <a:r>
              <a:rPr lang="pt-BR" sz="3000" dirty="0"/>
              <a:t> Vazão firme (jusante + demanda):</a:t>
            </a:r>
          </a:p>
          <a:p>
            <a:pPr>
              <a:lnSpc>
                <a:spcPct val="150000"/>
              </a:lnSpc>
              <a:buNone/>
            </a:pPr>
            <a:r>
              <a:rPr lang="pt-BR" sz="3000" dirty="0"/>
              <a:t>	Q</a:t>
            </a:r>
            <a:r>
              <a:rPr lang="pt-BR" sz="3000" baseline="-25000" dirty="0"/>
              <a:t>F</a:t>
            </a:r>
            <a:r>
              <a:rPr lang="pt-BR" sz="3000" dirty="0"/>
              <a:t> = Q</a:t>
            </a:r>
            <a:r>
              <a:rPr lang="pt-BR" sz="3000" baseline="-25000" dirty="0"/>
              <a:t>j</a:t>
            </a:r>
            <a:r>
              <a:rPr lang="pt-BR" sz="3000" dirty="0"/>
              <a:t> + Q</a:t>
            </a:r>
            <a:r>
              <a:rPr lang="pt-BR" sz="3000" baseline="-25000" dirty="0"/>
              <a:t>d</a:t>
            </a:r>
            <a:r>
              <a:rPr lang="pt-BR" sz="3000" dirty="0"/>
              <a:t> = 628 + 120 = 748 L/s  ou  0,748 m</a:t>
            </a:r>
            <a:r>
              <a:rPr lang="pt-BR" sz="3000" baseline="30000" dirty="0"/>
              <a:t>3</a:t>
            </a:r>
            <a:r>
              <a:rPr lang="pt-BR" sz="3000" dirty="0"/>
              <a:t>/s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Autofit/>
          </a:bodyPr>
          <a:lstStyle/>
          <a:p>
            <a:r>
              <a:rPr lang="pt-BR" sz="3200" u="sng" dirty="0"/>
              <a:t>Cálculo do volume do reservatório (T = 10 anos)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pt-BR" dirty="0"/>
          </a:p>
          <a:p>
            <a:pPr>
              <a:buNone/>
            </a:pPr>
            <a:r>
              <a:rPr lang="en-US" dirty="0"/>
              <a:t>Onde:</a:t>
            </a:r>
            <a:endParaRPr lang="pt-BR" dirty="0"/>
          </a:p>
          <a:p>
            <a:pPr lvl="1">
              <a:buNone/>
            </a:pPr>
            <a:r>
              <a:rPr lang="pt-BR" dirty="0"/>
              <a:t>Q</a:t>
            </a:r>
            <a:r>
              <a:rPr lang="pt-BR" baseline="-25000" dirty="0"/>
              <a:t>F</a:t>
            </a:r>
            <a:r>
              <a:rPr lang="pt-BR" dirty="0"/>
              <a:t> – vazão firme de saída do reservatório (m</a:t>
            </a:r>
            <a:r>
              <a:rPr lang="pt-BR" baseline="30000" dirty="0"/>
              <a:t>3</a:t>
            </a:r>
            <a:r>
              <a:rPr lang="pt-BR" dirty="0"/>
              <a:t>/s)</a:t>
            </a:r>
          </a:p>
          <a:p>
            <a:pPr lvl="1">
              <a:buNone/>
            </a:pPr>
            <a:r>
              <a:rPr lang="pt-BR" dirty="0"/>
              <a:t>Q – vazão média de longo período (m</a:t>
            </a:r>
            <a:r>
              <a:rPr lang="pt-BR" baseline="30000" dirty="0"/>
              <a:t>3</a:t>
            </a:r>
            <a:r>
              <a:rPr lang="pt-BR" dirty="0"/>
              <a:t>/s)</a:t>
            </a:r>
          </a:p>
          <a:p>
            <a:pPr lvl="1">
              <a:buNone/>
            </a:pPr>
            <a:r>
              <a:rPr lang="pt-BR" dirty="0"/>
              <a:t>F</a:t>
            </a:r>
            <a:r>
              <a:rPr lang="pt-BR" baseline="-25000" dirty="0"/>
              <a:t>E</a:t>
            </a:r>
            <a:r>
              <a:rPr lang="pt-BR" dirty="0"/>
              <a:t> – fator de evaporação do espelho d’água</a:t>
            </a:r>
          </a:p>
          <a:p>
            <a:pPr lvl="1">
              <a:buNone/>
            </a:pPr>
            <a:r>
              <a:rPr lang="pt-BR" dirty="0"/>
              <a:t>K – número médio de segundos em um mês</a:t>
            </a:r>
          </a:p>
          <a:p>
            <a:endParaRPr lang="pt-BR" dirty="0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rot="10800000">
            <a:off x="1014168" y="4523188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188413" y="1330465"/>
                <a:ext cx="6817315" cy="11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𝑉𝑅</m:t>
                          </m:r>
                        </m:e>
                        <m:sub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pt-BR" sz="3200" i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𝑋𝑇</m:t>
                                      </m:r>
                                    </m:e>
                                    <m:sub>
                                      <m:r>
                                        <a:rPr lang="pt-BR" sz="32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  <m:r>
                                    <a:rPr lang="pt-BR" sz="3200" i="0">
                                      <a:latin typeface="Cambria Math" panose="02040503050406030204" pitchFamily="18" charset="0"/>
                                    </a:rPr>
                                    <m:t> ∙ </m:t>
                                  </m:r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pt-BR" sz="3200" i="0">
                                      <a:latin typeface="Cambria Math" panose="02040503050406030204" pitchFamily="18" charset="0"/>
                                    </a:rPr>
                                    <m:t> ∙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BR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4 ∙ 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e>
                            <m:sub>
                              <m:r>
                                <a:rPr lang="pt-BR" sz="32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 ∙ </m:t>
                          </m:r>
                          <m:acc>
                            <m:accPr>
                              <m:chr m:val="̅"/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den>
                      </m:f>
                      <m:r>
                        <a:rPr lang="pt-BR" sz="32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pt-BR" sz="32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2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413" y="1330465"/>
                <a:ext cx="6817315" cy="11826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9631"/>
            <a:ext cx="8229600" cy="778098"/>
          </a:xfrm>
        </p:spPr>
        <p:txBody>
          <a:bodyPr/>
          <a:lstStyle/>
          <a:p>
            <a:r>
              <a:rPr lang="en-US" dirty="0"/>
              <a:t>Considerações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dirty="0"/>
              <a:t>                                                                   =2.628.000</a:t>
            </a:r>
          </a:p>
          <a:p>
            <a:pPr>
              <a:buNone/>
            </a:pPr>
            <a:endParaRPr lang="en-US" dirty="0"/>
          </a:p>
          <a:p>
            <a:pPr marL="0" indent="0" algn="just">
              <a:buNone/>
            </a:pPr>
            <a:r>
              <a:rPr lang="pt-BR" dirty="0"/>
              <a:t>Região Sudeste </a:t>
            </a:r>
          </a:p>
          <a:p>
            <a:pPr marL="534988" indent="0" algn="just">
              <a:buNone/>
            </a:pPr>
            <a:r>
              <a:rPr lang="pt-BR" dirty="0"/>
              <a:t>Considerar perdas de 20% por evaporação no espelho  de água:</a:t>
            </a:r>
          </a:p>
          <a:p>
            <a:pPr marL="0" indent="0" algn="just">
              <a:buNone/>
            </a:pPr>
            <a:r>
              <a:rPr lang="pt-BR" dirty="0"/>
              <a:t>		F</a:t>
            </a:r>
            <a:r>
              <a:rPr lang="pt-BR" baseline="-25000" dirty="0"/>
              <a:t>E</a:t>
            </a:r>
            <a:r>
              <a:rPr lang="pt-BR" dirty="0"/>
              <a:t> = 1,2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63776" y="1412776"/>
                <a:ext cx="6624736" cy="1003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2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0">
                              <a:latin typeface="Cambria Math" panose="02040503050406030204" pitchFamily="18" charset="0"/>
                            </a:rPr>
                            <m:t>  60 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den>
                          </m:f>
                          <m:r>
                            <a:rPr lang="pt-BR" sz="2200" i="0">
                              <a:latin typeface="Cambria Math" panose="02040503050406030204" pitchFamily="18" charset="0"/>
                            </a:rPr>
                            <m:t>  ×  60 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pt-BR" sz="2200" i="0">
                              <a:latin typeface="Cambria Math" panose="02040503050406030204" pitchFamily="18" charset="0"/>
                            </a:rPr>
                            <m:t>  ×  24 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𝑑𝑖𝑎</m:t>
                              </m:r>
                            </m:den>
                          </m:f>
                          <m:r>
                            <a:rPr lang="pt-BR" sz="2200" i="0">
                              <a:latin typeface="Cambria Math" panose="02040503050406030204" pitchFamily="18" charset="0"/>
                            </a:rPr>
                            <m:t>  ×  365 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𝑑𝑖𝑎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𝑎𝑛𝑜</m:t>
                              </m:r>
                            </m:den>
                          </m:f>
                          <m:r>
                            <a:rPr lang="pt-BR" sz="2200" i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pt-BR" sz="2200" i="0"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200" i="0">
                              <a:latin typeface="Cambria Math" panose="02040503050406030204" pitchFamily="18" charset="0"/>
                            </a:rPr>
                            <m:t>ê</m:t>
                          </m:r>
                          <m:f>
                            <m:fPr>
                              <m:type m:val="lin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𝑛𝑜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6" y="1412776"/>
                <a:ext cx="6624736" cy="1003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Cálculo de VR</a:t>
            </a:r>
            <a:r>
              <a:rPr lang="pt-BR" baseline="-25000"/>
              <a:t>10</a:t>
            </a:r>
            <a:r>
              <a:rPr lang="pt-BR"/>
              <a:t> e h</a:t>
            </a:r>
            <a:r>
              <a:rPr lang="pt-BR" baseline="-25000"/>
              <a:t>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VR</a:t>
            </a:r>
            <a:r>
              <a:rPr lang="en-US" baseline="-25000" dirty="0"/>
              <a:t>10</a:t>
            </a:r>
            <a:r>
              <a:rPr lang="en-US" dirty="0"/>
              <a:t> = 19636,7 m³</a:t>
            </a:r>
          </a:p>
          <a:p>
            <a:pPr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h</a:t>
            </a:r>
            <a:r>
              <a:rPr lang="pt-BR" baseline="-25000" dirty="0"/>
              <a:t>R</a:t>
            </a:r>
            <a:r>
              <a:rPr lang="pt-BR" dirty="0"/>
              <a:t> = 2,5 m	</a:t>
            </a:r>
            <a:r>
              <a:rPr lang="pt-BR" dirty="0">
                <a:sym typeface="Symbol"/>
              </a:rPr>
              <a:t></a:t>
            </a:r>
            <a:r>
              <a:rPr lang="pt-BR" dirty="0"/>
              <a:t>	A</a:t>
            </a:r>
            <a:r>
              <a:rPr lang="pt-BR" baseline="-25000" dirty="0"/>
              <a:t>R</a:t>
            </a:r>
            <a:r>
              <a:rPr lang="pt-BR" dirty="0"/>
              <a:t> = 19.636,7 ÷ 2,5 = 7854,7 m</a:t>
            </a:r>
            <a:r>
              <a:rPr lang="pt-BR" baseline="30000" dirty="0"/>
              <a:t>2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dirty="0"/>
              <a:t>(</a:t>
            </a:r>
            <a:r>
              <a:rPr lang="pt-BR" dirty="0">
                <a:sym typeface="Symbol"/>
              </a:rPr>
              <a:t>equivalente à </a:t>
            </a:r>
            <a:r>
              <a:rPr lang="pt-BR" dirty="0"/>
              <a:t>superfície do lago da Engenharia)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11560" y="1700808"/>
                <a:ext cx="7920880" cy="872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𝑉𝑅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0" i="0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748 −0,759 ∙ 0,6141 ∙ 1,546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4 ∙ 0,759 ∙ 0,0257 ∙ 1</m:t>
                          </m:r>
                          <m:r>
                            <a:rPr lang="pt-BR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546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∙2628000∙1,2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0808"/>
                <a:ext cx="7920880" cy="872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Exercício 1 (Extra-classe):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pt-BR" dirty="0"/>
              <a:t>a) Refaça o exercício da aula considerando os mesmos dados de entrada, com exceção de P = 1374 mm/ano.</a:t>
            </a:r>
          </a:p>
          <a:p>
            <a:pPr marL="0" indent="0" algn="just">
              <a:buNone/>
            </a:pPr>
            <a:r>
              <a:rPr lang="pt-BR" b="1" dirty="0"/>
              <a:t> </a:t>
            </a:r>
            <a:endParaRPr lang="pt-BR" dirty="0"/>
          </a:p>
          <a:p>
            <a:pPr marL="0" lvl="0" indent="0" algn="just">
              <a:buNone/>
            </a:pPr>
            <a:r>
              <a:rPr lang="pt-BR" dirty="0"/>
              <a:t>b) Refaça o mesmo exercício utilizando o software online do DAEE e considerando:</a:t>
            </a:r>
          </a:p>
          <a:p>
            <a:pPr marL="0" indent="0" algn="just">
              <a:buNone/>
            </a:pPr>
            <a:r>
              <a:rPr lang="en-US" dirty="0"/>
              <a:t>	Lat. 21</a:t>
            </a:r>
            <a:r>
              <a:rPr lang="en-US" dirty="0">
                <a:latin typeface="Calibri"/>
              </a:rPr>
              <a:t>°</a:t>
            </a:r>
            <a:r>
              <a:rPr lang="en-US" dirty="0"/>
              <a:t>45’ S</a:t>
            </a:r>
            <a:endParaRPr lang="pt-BR" dirty="0"/>
          </a:p>
          <a:p>
            <a:pPr marL="0" indent="0" algn="just">
              <a:buNone/>
            </a:pPr>
            <a:r>
              <a:rPr lang="en-US" dirty="0"/>
              <a:t>	Long.48</a:t>
            </a:r>
            <a:r>
              <a:rPr lang="en-US" dirty="0">
                <a:latin typeface="Calibri"/>
              </a:rPr>
              <a:t>°</a:t>
            </a:r>
            <a:r>
              <a:rPr lang="en-US" dirty="0"/>
              <a:t>15’ O</a:t>
            </a:r>
            <a:endParaRPr lang="pt-BR" dirty="0"/>
          </a:p>
          <a:p>
            <a:pPr marL="0" indent="0" algn="just">
              <a:buNone/>
            </a:pPr>
            <a:r>
              <a:rPr lang="de-DE" dirty="0"/>
              <a:t>	Website DAEE: </a:t>
            </a:r>
            <a:r>
              <a:rPr lang="de-DE" u="sng" dirty="0">
                <a:hlinkClick r:id="rId2"/>
              </a:rPr>
              <a:t>www.daee.sp.gov.br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	Link: Hidrometeorologia → Banco de dados </a:t>
            </a:r>
            <a:br>
              <a:rPr lang="pt-BR" dirty="0"/>
            </a:br>
            <a:r>
              <a:rPr lang="pt-BR" dirty="0"/>
              <a:t>		hidrológicos → Regionalização hidrológica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Autofit/>
          </a:bodyPr>
          <a:lstStyle/>
          <a:p>
            <a:r>
              <a:rPr lang="en-US" sz="3200" dirty="0"/>
              <a:t>Método de medição: operador fora do rio</a:t>
            </a:r>
            <a:endParaRPr lang="pt-B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0172" y="928669"/>
            <a:ext cx="7872268" cy="588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2 (Extra-Classe)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u="sng" dirty="0"/>
              <a:t>Dados</a:t>
            </a:r>
            <a:r>
              <a:rPr lang="pt-BR" dirty="0"/>
              <a:t>:</a:t>
            </a:r>
          </a:p>
          <a:p>
            <a:pPr algn="just">
              <a:buNone/>
            </a:pPr>
            <a:r>
              <a:rPr lang="pt-BR" dirty="0"/>
              <a:t>Local: Ituverava, SP</a:t>
            </a:r>
          </a:p>
          <a:p>
            <a:pPr algn="just">
              <a:buNone/>
            </a:pPr>
            <a:r>
              <a:rPr lang="pt-BR" dirty="0"/>
              <a:t>Área da BH: 150 km</a:t>
            </a:r>
            <a:r>
              <a:rPr lang="pt-BR" baseline="30000" dirty="0"/>
              <a:t>2</a:t>
            </a:r>
            <a:endParaRPr lang="pt-BR" dirty="0"/>
          </a:p>
          <a:p>
            <a:pPr algn="just">
              <a:buNone/>
            </a:pPr>
            <a:r>
              <a:rPr lang="pt-BR" dirty="0"/>
              <a:t>Q</a:t>
            </a:r>
            <a:r>
              <a:rPr lang="pt-BR" baseline="-25000" dirty="0"/>
              <a:t>out</a:t>
            </a:r>
            <a:r>
              <a:rPr lang="pt-BR" dirty="0"/>
              <a:t> = 0 L/s </a:t>
            </a:r>
            <a:r>
              <a:rPr lang="pt-BR" sz="2200" dirty="0"/>
              <a:t>(bacia crítica, outorga a fio d’água esgotada)</a:t>
            </a:r>
          </a:p>
          <a:p>
            <a:pPr algn="just">
              <a:buNone/>
            </a:pPr>
            <a:r>
              <a:rPr lang="pt-BR" dirty="0"/>
              <a:t>Q</a:t>
            </a:r>
            <a:r>
              <a:rPr lang="pt-BR" baseline="-25000" dirty="0"/>
              <a:t>d</a:t>
            </a:r>
            <a:r>
              <a:rPr lang="pt-BR" dirty="0"/>
              <a:t> = 100 L/s</a:t>
            </a:r>
          </a:p>
          <a:p>
            <a:pPr algn="just">
              <a:buNone/>
            </a:pPr>
            <a:r>
              <a:rPr lang="pt-BR" dirty="0"/>
              <a:t>h</a:t>
            </a:r>
            <a:r>
              <a:rPr lang="pt-BR" baseline="-25000" dirty="0"/>
              <a:t>R</a:t>
            </a:r>
            <a:r>
              <a:rPr lang="pt-BR" dirty="0"/>
              <a:t> = 3,0 m</a:t>
            </a:r>
          </a:p>
          <a:p>
            <a:pPr algn="just"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u="sng" dirty="0"/>
              <a:t>Pede-se</a:t>
            </a:r>
            <a:r>
              <a:rPr lang="pt-BR" dirty="0"/>
              <a:t>:</a:t>
            </a:r>
          </a:p>
          <a:p>
            <a:pPr algn="just">
              <a:lnSpc>
                <a:spcPct val="160000"/>
              </a:lnSpc>
              <a:buNone/>
            </a:pPr>
            <a:r>
              <a:rPr lang="pt-BR" dirty="0" err="1"/>
              <a:t>Q</a:t>
            </a:r>
            <a:r>
              <a:rPr lang="pt-BR" baseline="-25000" dirty="0" err="1"/>
              <a:t>esp</a:t>
            </a:r>
            <a:r>
              <a:rPr lang="pt-BR" dirty="0"/>
              <a:t>, Q, Q</a:t>
            </a:r>
            <a:r>
              <a:rPr lang="pt-BR" baseline="-25000" dirty="0"/>
              <a:t>90,</a:t>
            </a:r>
            <a:r>
              <a:rPr lang="pt-BR" dirty="0"/>
              <a:t> Q</a:t>
            </a:r>
            <a:r>
              <a:rPr lang="pt-BR" baseline="-25000" dirty="0"/>
              <a:t>95</a:t>
            </a:r>
            <a:r>
              <a:rPr lang="pt-BR" dirty="0"/>
              <a:t> Q</a:t>
            </a:r>
            <a:r>
              <a:rPr lang="pt-BR" baseline="-25000" dirty="0"/>
              <a:t>7,10</a:t>
            </a:r>
            <a:r>
              <a:rPr lang="pt-BR" dirty="0"/>
              <a:t> e VR</a:t>
            </a:r>
            <a:r>
              <a:rPr lang="pt-BR" baseline="-25000" dirty="0"/>
              <a:t>10</a:t>
            </a:r>
          </a:p>
          <a:p>
            <a:pPr algn="just">
              <a:buNone/>
            </a:pPr>
            <a:endParaRPr lang="pt-BR" dirty="0"/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57404" y="5456116"/>
            <a:ext cx="61615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319240" y="5457704"/>
            <a:ext cx="28575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925" y="0"/>
            <a:ext cx="8229600" cy="692696"/>
          </a:xfrm>
        </p:spPr>
        <p:txBody>
          <a:bodyPr>
            <a:noAutofit/>
          </a:bodyPr>
          <a:lstStyle/>
          <a:p>
            <a:r>
              <a:rPr lang="en-US" sz="3600" dirty="0"/>
              <a:t>Referências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92088"/>
            <a:ext cx="8568952" cy="5949280"/>
          </a:xfrm>
        </p:spPr>
        <p:txBody>
          <a:bodyPr>
            <a:noAutofit/>
          </a:bodyPr>
          <a:lstStyle/>
          <a:p>
            <a:r>
              <a:rPr lang="pt-BR" sz="1800" dirty="0"/>
              <a:t>Pensamento</a:t>
            </a:r>
            <a:r>
              <a:rPr lang="en-US" sz="1800" dirty="0"/>
              <a:t>:</a:t>
            </a:r>
            <a:r>
              <a:rPr lang="pt-BR" sz="1800" dirty="0">
                <a:hlinkClick r:id="rId2"/>
              </a:rPr>
              <a:t> https://www.pensador.com/frase/MzA5Mzg/</a:t>
            </a:r>
            <a:endParaRPr lang="pt-BR" sz="1800" dirty="0"/>
          </a:p>
          <a:p>
            <a:r>
              <a:rPr lang="en-US" sz="1800" dirty="0"/>
              <a:t>Linhas Isotáquicas: </a:t>
            </a:r>
            <a:r>
              <a:rPr lang="en-US" sz="1800" dirty="0" err="1"/>
              <a:t>Stosic</a:t>
            </a:r>
            <a:r>
              <a:rPr lang="en-US" sz="1800" dirty="0"/>
              <a:t>, B., Sacramento, V., Filho, M. C., </a:t>
            </a:r>
            <a:r>
              <a:rPr lang="en-US" sz="1800" dirty="0" err="1"/>
              <a:t>Cantalice</a:t>
            </a:r>
            <a:r>
              <a:rPr lang="en-US" sz="1800" dirty="0"/>
              <a:t>, J. R. B., &amp; Singh, V. P. (2016). Computational Approach to Improving the Efficiency of River Discharge Measurement. </a:t>
            </a:r>
            <a:r>
              <a:rPr lang="en-US" sz="1800" i="1" dirty="0"/>
              <a:t>Journal of Hydrologic Engineering</a:t>
            </a:r>
            <a:r>
              <a:rPr lang="en-US" sz="1800" dirty="0"/>
              <a:t>, </a:t>
            </a:r>
            <a:r>
              <a:rPr lang="en-US" sz="1800" i="1" dirty="0"/>
              <a:t>21</a:t>
            </a:r>
            <a:r>
              <a:rPr lang="en-US" sz="1800" dirty="0"/>
              <a:t>(12), 04016049.</a:t>
            </a:r>
          </a:p>
          <a:p>
            <a:r>
              <a:rPr lang="pt-BR" sz="1800" dirty="0"/>
              <a:t>Pinheiro, A., &amp; </a:t>
            </a:r>
            <a:r>
              <a:rPr lang="pt-BR" sz="1800" dirty="0" err="1"/>
              <a:t>Badia</a:t>
            </a:r>
            <a:r>
              <a:rPr lang="pt-BR" sz="1800" dirty="0"/>
              <a:t>, S. B. (2008). Efeitos da curva-chave sobre a curva de permanência dos escoamentos em uma bacia agrícola. </a:t>
            </a:r>
            <a:r>
              <a:rPr lang="pt-BR" sz="1800" i="1" dirty="0"/>
              <a:t>Revista de Estudos Ambientais</a:t>
            </a:r>
            <a:r>
              <a:rPr lang="pt-BR" sz="1800" dirty="0"/>
              <a:t>, </a:t>
            </a:r>
            <a:r>
              <a:rPr lang="pt-BR" sz="1800" i="1" dirty="0"/>
              <a:t>10</a:t>
            </a:r>
            <a:r>
              <a:rPr lang="pt-BR" sz="1800" dirty="0"/>
              <a:t>(2), 64-70.</a:t>
            </a:r>
          </a:p>
          <a:p>
            <a:r>
              <a:rPr lang="en-US" sz="1800" dirty="0"/>
              <a:t>Postos fluviométricos. </a:t>
            </a:r>
            <a:r>
              <a:rPr lang="pt-BR" sz="1800" dirty="0">
                <a:hlinkClick r:id="rId3"/>
              </a:rPr>
              <a:t>http://portal1.snirh.gov.br/ana/apps/webappviewer/index.html?id=e1abba60063d4c13a5594c5c8b4cba51</a:t>
            </a:r>
            <a:endParaRPr lang="pt-BR" sz="1800" dirty="0"/>
          </a:p>
          <a:p>
            <a:r>
              <a:rPr lang="pt-BR" sz="1800" dirty="0"/>
              <a:t>Posto Fluviométrico </a:t>
            </a:r>
            <a:r>
              <a:rPr lang="en-US" sz="1800" dirty="0"/>
              <a:t>Artemis – Rio Piracicaba:</a:t>
            </a:r>
            <a:r>
              <a:rPr lang="pt-BR" sz="1800" dirty="0">
                <a:hlinkClick r:id="rId4"/>
              </a:rPr>
              <a:t>http://www.hidrologia.daee.sp.gov.br/</a:t>
            </a:r>
            <a:endParaRPr lang="pt-BR" sz="1800" dirty="0"/>
          </a:p>
          <a:p>
            <a:r>
              <a:rPr lang="pt-BR" sz="1800" dirty="0"/>
              <a:t>Captação a fio de </a:t>
            </a:r>
            <a:r>
              <a:rPr lang="en-US" sz="1800" dirty="0"/>
              <a:t>água:</a:t>
            </a:r>
            <a:r>
              <a:rPr lang="pt-BR" sz="1800" dirty="0">
                <a:hlinkClick r:id="rId5"/>
              </a:rPr>
              <a:t> http://www.ourofino.mg.gov.br/noticias.</a:t>
            </a:r>
            <a:r>
              <a:rPr lang="pt-BR" sz="1800" dirty="0" err="1">
                <a:hlinkClick r:id="rId5"/>
              </a:rPr>
              <a:t>php</a:t>
            </a:r>
            <a:r>
              <a:rPr lang="pt-BR" sz="1800" dirty="0">
                <a:hlinkClick r:id="rId5"/>
              </a:rPr>
              <a:t>?</a:t>
            </a:r>
            <a:r>
              <a:rPr lang="pt-BR" sz="1800" dirty="0" err="1">
                <a:hlinkClick r:id="rId5"/>
              </a:rPr>
              <a:t>title</a:t>
            </a:r>
            <a:r>
              <a:rPr lang="pt-BR" sz="1800" dirty="0">
                <a:hlinkClick r:id="rId5"/>
              </a:rPr>
              <a:t>=</a:t>
            </a:r>
            <a:r>
              <a:rPr lang="pt-BR" sz="1800" dirty="0" err="1">
                <a:hlinkClick r:id="rId5"/>
              </a:rPr>
              <a:t>captacao-burza-tambem-passa-por-servico-de-desassoreamento</a:t>
            </a:r>
            <a:endParaRPr lang="pt-BR" sz="1800" dirty="0"/>
          </a:p>
          <a:p>
            <a:r>
              <a:rPr lang="en-US" sz="1800" dirty="0"/>
              <a:t>Fluviograma de um ano: </a:t>
            </a:r>
            <a:r>
              <a:rPr lang="pt-BR" sz="1800" dirty="0"/>
              <a:t>KICH, Elisa de Mello, Maurício Dambrós MELATI, and Francisco Fernando Noronha MARCUZZO. "Estudo do regime hídrico pluvial e fluvial na sub-bacia 86 visando a determinação do seu ano hidrológico." (2015).</a:t>
            </a:r>
          </a:p>
          <a:p>
            <a:r>
              <a:rPr lang="en-US" sz="1800" dirty="0"/>
              <a:t>Mapa da </a:t>
            </a:r>
            <a:r>
              <a:rPr lang="pt-BR" sz="1800" dirty="0"/>
              <a:t>vazão específica do </a:t>
            </a:r>
            <a:r>
              <a:rPr lang="en-US" sz="1800" dirty="0"/>
              <a:t>Rio São Francisco: </a:t>
            </a:r>
            <a:r>
              <a:rPr lang="pt-BR" sz="1800" dirty="0"/>
              <a:t>Pruski, F. F., Pereira, S. B., Novaes, L. F. D., Silva, D. D. D., &amp; Ramos, M. M. (2004). Precipitação média anual e vazão específica média de longa duração, na Bacia do São Francisco. </a:t>
            </a:r>
            <a:r>
              <a:rPr lang="pt-BR" sz="1800" i="1" dirty="0"/>
              <a:t>Revista Brasileira de Engenharia Agrícola e Ambiental</a:t>
            </a:r>
            <a:r>
              <a:rPr lang="pt-BR" sz="1800" dirty="0"/>
              <a:t>, </a:t>
            </a:r>
            <a:r>
              <a:rPr lang="pt-BR" sz="1800" i="1" dirty="0"/>
              <a:t>8</a:t>
            </a:r>
            <a:r>
              <a:rPr lang="pt-BR" sz="1800" dirty="0"/>
              <a:t>(2-3), 247-253.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343872" cy="764704"/>
          </a:xfrm>
        </p:spPr>
        <p:txBody>
          <a:bodyPr>
            <a:normAutofit/>
          </a:bodyPr>
          <a:lstStyle/>
          <a:p>
            <a:r>
              <a:rPr lang="en-US" sz="3600" dirty="0"/>
              <a:t>Medição de vazão com molinete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81336"/>
            <a:ext cx="8229600" cy="30993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Escolher a seção de medição no rio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Escoamento  com baixa turbulência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Trecho o mais retilíneo possível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Limites de velocidade: 0,3 a 1,2 m/s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/>
              <a:t>Posicionar o molinete na água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 Várias profundidades e posições na seção do curso d’água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  <p:pic>
        <p:nvPicPr>
          <p:cNvPr id="5" name="Picture 2" descr="Medição de vazão">
            <a:extLst>
              <a:ext uri="{FF2B5EF4-FFF2-40B4-BE49-F238E27FC236}">
                <a16:creationId xmlns:a16="http://schemas.microsoft.com/office/drawing/2014/main" id="{48BAA60D-3AF8-4A2E-9911-EE726B9B7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/>
          <a:stretch/>
        </p:blipFill>
        <p:spPr bwMode="auto">
          <a:xfrm>
            <a:off x="946572" y="3861048"/>
            <a:ext cx="7009804" cy="299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343872" cy="1143000"/>
          </a:xfrm>
        </p:spPr>
        <p:txBody>
          <a:bodyPr>
            <a:normAutofit/>
          </a:bodyPr>
          <a:lstStyle/>
          <a:p>
            <a:r>
              <a:rPr lang="en-US" dirty="0"/>
              <a:t>Medição de vazão com molinete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38234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3000" dirty="0"/>
                  <a:t>Princípio de funcionamento: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pt-BR" sz="2800" dirty="0"/>
                  <a:t>Hélice do molinete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pt-BR" sz="2400" dirty="0"/>
                  <a:t>Giro proporcional à velocidade da água</a:t>
                </a:r>
              </a:p>
              <a:p>
                <a:pPr marL="0" indent="0" algn="just">
                  <a:buNone/>
                </a:pPr>
                <a:endParaRPr lang="pt-BR" sz="1200" dirty="0"/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pt-BR" sz="2400" dirty="0"/>
                  <a:t>Aparelho emite pulso elétrico p/ um contador a cada 10 giros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pt-BR" sz="2400" dirty="0"/>
                  <a:t>Pulso elétrico convertido em sinal sonoro ou luminoso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pt-BR" sz="2400" dirty="0"/>
                  <a:t>Operador cronometra tempo e conta nº de pulsos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pt-BR" sz="2400" dirty="0"/>
                  <a:t>Cálculo da velocidade de escoamento:</a:t>
                </a:r>
              </a:p>
              <a:p>
                <a:pPr marL="457200" lvl="1" indent="0" algn="just">
                  <a:lnSpc>
                    <a:spcPct val="150000"/>
                  </a:lnSpc>
                  <a:buNone/>
                </a:pPr>
                <a:r>
                  <a:rPr lang="pt-BR" sz="2400" b="0" dirty="0"/>
                  <a:t>	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∙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𝑅𝑃𝑆</m:t>
                    </m:r>
                  </m:oMath>
                </a14:m>
                <a:r>
                  <a:rPr lang="pt-BR" dirty="0"/>
                  <a:t> </a:t>
                </a:r>
              </a:p>
              <a:p>
                <a:pPr marL="457200" lvl="1" indent="0" algn="just">
                  <a:lnSpc>
                    <a:spcPct val="150000"/>
                  </a:lnSpc>
                  <a:buNone/>
                </a:pPr>
                <a:r>
                  <a:rPr lang="pt-BR" sz="2400" dirty="0"/>
                  <a:t>	</a:t>
                </a:r>
                <a:r>
                  <a:rPr lang="pt-B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pt-B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</a:t>
                </a:r>
                <a:r>
                  <a:rPr lang="pt-B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</a:t>
                </a:r>
                <a:r>
                  <a:rPr lang="pt-BR" sz="2400" dirty="0"/>
                  <a:t>  – coeficientes de regressão linear</a:t>
                </a:r>
              </a:p>
              <a:p>
                <a:pPr marL="457200" lvl="1" indent="0" algn="just">
                  <a:buNone/>
                </a:pPr>
                <a:r>
                  <a:rPr lang="pt-BR" sz="2400" dirty="0"/>
                  <a:t>	</a:t>
                </a:r>
                <a:r>
                  <a:rPr lang="pt-B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RPS</a:t>
                </a:r>
                <a:r>
                  <a:rPr lang="pt-BR" sz="2400" dirty="0"/>
                  <a:t> – nº de rotações por segundo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382344"/>
              </a:xfrm>
              <a:blipFill>
                <a:blip r:embed="rId4"/>
                <a:stretch>
                  <a:fillRect l="-1704" t="-1361" b="-37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001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3546</Words>
  <Application>Microsoft Office PowerPoint</Application>
  <PresentationFormat>Apresentação na tela (4:3)</PresentationFormat>
  <Paragraphs>1032</Paragraphs>
  <Slides>71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Cambria Math</vt:lpstr>
      <vt:lpstr>Times New Roman</vt:lpstr>
      <vt:lpstr>Wingdings</vt:lpstr>
      <vt:lpstr>Tema do Office</vt:lpstr>
      <vt:lpstr>Apresentação do PowerPoint</vt:lpstr>
      <vt:lpstr>Apresentação do PowerPoint</vt:lpstr>
      <vt:lpstr>Haikai</vt:lpstr>
      <vt:lpstr>HIDROMETRIA Medição da vazão dos rios</vt:lpstr>
      <vt:lpstr>Hidrometria - Molinete Hidrométrico</vt:lpstr>
      <vt:lpstr>Método de medição: operador dentro do rio</vt:lpstr>
      <vt:lpstr>Método de medição: operador fora do rio</vt:lpstr>
      <vt:lpstr>Medição de vazão com molinete</vt:lpstr>
      <vt:lpstr>Medição de vazão com molinete</vt:lpstr>
      <vt:lpstr>Posicionamento do molinete e construção das isotáquias</vt:lpstr>
      <vt:lpstr>Fórmulas</vt:lpstr>
      <vt:lpstr>Posições de medição do molinete de acordo com a profundidade do rio</vt:lpstr>
      <vt:lpstr>Posições de medição do molinete de acordo com a profundidade do rio</vt:lpstr>
      <vt:lpstr>Posições de medição do molinete de acordo com a largura do rio</vt:lpstr>
      <vt:lpstr>Hidrometria - Régua linimétrica</vt:lpstr>
      <vt:lpstr>Hidrometria - Régua linimétrica</vt:lpstr>
      <vt:lpstr>Curva-chave da seção do rio</vt:lpstr>
      <vt:lpstr>Apresentação do PowerPoint</vt:lpstr>
      <vt:lpstr>Exponencial</vt:lpstr>
      <vt:lpstr>Polinomial</vt:lpstr>
      <vt:lpstr>Hidrometria - Linígrafos</vt:lpstr>
      <vt:lpstr>Hidrometria: Linígrafos</vt:lpstr>
      <vt:lpstr>Hidrometria: Linígrafos</vt:lpstr>
      <vt:lpstr>Localização do Posto Fluviométrico</vt:lpstr>
      <vt:lpstr>Apresentação do PowerPoint</vt:lpstr>
      <vt:lpstr>Vazões de interesse hidrológico Métodos de determinação</vt:lpstr>
      <vt:lpstr>Vazão máxima (Qmax)</vt:lpstr>
      <vt:lpstr>Vazão máxima (Qmax)</vt:lpstr>
      <vt:lpstr>Vazão máxima (Qmax)</vt:lpstr>
      <vt:lpstr>Análise estatística de dados medidos</vt:lpstr>
      <vt:lpstr>Exemplo</vt:lpstr>
      <vt:lpstr>Limitações: baixo número de dados e de postos fluviométricos </vt:lpstr>
      <vt:lpstr>Apresentação do PowerPoint</vt:lpstr>
      <vt:lpstr>Vazão máxima (Qmax)</vt:lpstr>
      <vt:lpstr>Apresentação do PowerPoint</vt:lpstr>
      <vt:lpstr>Vazão máxima (Qmax)</vt:lpstr>
      <vt:lpstr>Vazão mínima (Qmin)</vt:lpstr>
      <vt:lpstr>Vazão mínima (Qmin)</vt:lpstr>
      <vt:lpstr>Vazão mínima (Qmin) </vt:lpstr>
      <vt:lpstr>Padrões de Qmín</vt:lpstr>
      <vt:lpstr>Determinação de Q90 e Q95</vt:lpstr>
      <vt:lpstr>Fluviograma de um rio (1 ano) </vt:lpstr>
      <vt:lpstr>Situações de captação (Qcapt):</vt:lpstr>
      <vt:lpstr>Considerações - Qcapt</vt:lpstr>
      <vt:lpstr>Regionalização de vazões</vt:lpstr>
      <vt:lpstr>Método da vazão específica </vt:lpstr>
      <vt:lpstr>Método da Vazão Específica</vt:lpstr>
      <vt:lpstr>Método da Regressão Múltipla</vt:lpstr>
      <vt:lpstr>Método da Regressão Múltipla Regionalização das Variáveis Hidrológicas – São Paulo</vt:lpstr>
      <vt:lpstr>Regionalização Regressão Múltipla</vt:lpstr>
      <vt:lpstr>Regressão Múltipla - Métodos</vt:lpstr>
      <vt:lpstr>Teste de Modelos</vt:lpstr>
      <vt:lpstr>Regionalização Hidrológica - SP Exercício de Fixação</vt:lpstr>
      <vt:lpstr>Vazão Específica de longo período (Qesp)</vt:lpstr>
      <vt:lpstr>Apresentação do PowerPoint</vt:lpstr>
      <vt:lpstr>Regionalização Hidrológica - SP Vazão de longo período (Qesp)</vt:lpstr>
      <vt:lpstr>Apresentação do PowerPoint</vt:lpstr>
      <vt:lpstr>Apresentação do PowerPoint</vt:lpstr>
      <vt:lpstr>Cálculo da vazão de longo período (Qesp)</vt:lpstr>
      <vt:lpstr>Cálculo da vazão média (Q)</vt:lpstr>
      <vt:lpstr>Vazões mínimas (Q90 ;Q95 ;Q7,10)</vt:lpstr>
      <vt:lpstr>Apresentação do PowerPoint</vt:lpstr>
      <vt:lpstr>Vazões mínimas (Q90 ;Q95 ;Q7,10)</vt:lpstr>
      <vt:lpstr>Exercício 2</vt:lpstr>
      <vt:lpstr>Cálculo das vazões</vt:lpstr>
      <vt:lpstr>Cálculo do volume do reservatório (T = 10 anos)</vt:lpstr>
      <vt:lpstr>Considerações</vt:lpstr>
      <vt:lpstr>Cálculo de VR10 e hR</vt:lpstr>
      <vt:lpstr>Exercício 1 (Extra-classe):</vt:lpstr>
      <vt:lpstr>Exercício 2 (Extra-Classe)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</dc:creator>
  <cp:lastModifiedBy>Fernando</cp:lastModifiedBy>
  <cp:revision>310</cp:revision>
  <dcterms:created xsi:type="dcterms:W3CDTF">2020-03-18T13:27:11Z</dcterms:created>
  <dcterms:modified xsi:type="dcterms:W3CDTF">2022-05-18T13:09:33Z</dcterms:modified>
</cp:coreProperties>
</file>