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437" r:id="rId2"/>
    <p:sldId id="312" r:id="rId3"/>
    <p:sldId id="299" r:id="rId4"/>
    <p:sldId id="428" r:id="rId5"/>
    <p:sldId id="427" r:id="rId6"/>
    <p:sldId id="429" r:id="rId7"/>
    <p:sldId id="430" r:id="rId8"/>
    <p:sldId id="432" r:id="rId9"/>
    <p:sldId id="433" r:id="rId10"/>
    <p:sldId id="434" r:id="rId11"/>
    <p:sldId id="436" r:id="rId12"/>
    <p:sldId id="435" r:id="rId13"/>
    <p:sldId id="426" r:id="rId14"/>
    <p:sldId id="410" r:id="rId15"/>
    <p:sldId id="411" r:id="rId16"/>
    <p:sldId id="412" r:id="rId17"/>
    <p:sldId id="413" r:id="rId18"/>
    <p:sldId id="415" r:id="rId19"/>
    <p:sldId id="416" r:id="rId20"/>
    <p:sldId id="417" r:id="rId21"/>
    <p:sldId id="418" r:id="rId22"/>
    <p:sldId id="419" r:id="rId23"/>
    <p:sldId id="421" r:id="rId24"/>
    <p:sldId id="420" r:id="rId25"/>
    <p:sldId id="422" r:id="rId26"/>
    <p:sldId id="423" r:id="rId27"/>
    <p:sldId id="424" r:id="rId28"/>
    <p:sldId id="425" r:id="rId29"/>
    <p:sldId id="367" r:id="rId30"/>
    <p:sldId id="332" r:id="rId31"/>
    <p:sldId id="375" r:id="rId32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252" userDrawn="1">
          <p15:clr>
            <a:srgbClr val="A4A3A4"/>
          </p15:clr>
        </p15:guide>
        <p15:guide id="3" orient="horz" pos="30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0096FF"/>
    <a:srgbClr val="0432FF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09"/>
    <p:restoredTop sz="96327"/>
  </p:normalViewPr>
  <p:slideViewPr>
    <p:cSldViewPr snapToGrid="0" snapToObjects="1" showGuides="1">
      <p:cViewPr varScale="1">
        <p:scale>
          <a:sx n="93" d="100"/>
          <a:sy n="93" d="100"/>
        </p:scale>
        <p:origin x="320" y="208"/>
      </p:cViewPr>
      <p:guideLst>
        <p:guide pos="2252"/>
        <p:guide orient="horz" pos="30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7EA44-C37E-AD41-BDA5-1837F4EF4681}" type="datetimeFigureOut">
              <a:rPr lang="en-CL" smtClean="0"/>
              <a:t>21-11-23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368B4-CA77-2749-A829-D7A609EFB4D2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6198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45CE-713B-3E4C-86E6-BC5ED5352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2C9ED-AC07-2F4F-8989-D729D7F56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95B6D-BF38-D249-8FBC-67D8479A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21-11-23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11AF3-B976-A643-A110-9DB4ED8A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3C11B-69A5-1343-BE52-B75D1469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385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E457-825D-504D-A230-7C77796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288F8-7CCC-1844-8BF9-96064FA31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B62AF-5989-1649-86AA-8F1A6280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21-11-23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CCB5-DC5A-004E-99C4-E938F972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CB507-AFCC-9444-B68D-847BE17B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6178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25964-30BD-AE42-9498-7582713FC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CBB8-118D-014F-98D9-9D2D729A6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E7E3E-7586-5043-8B9E-2E5CD924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21-11-23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85B70-46A6-104C-87E7-36338863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96482-0A11-8D49-9296-93F5B4B4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52917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6F3D-B0D0-7C4E-91B3-B59A8423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67A1A-BCA2-1B4F-AEE8-F13205820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ED25-E8D0-F54A-B013-488C4254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21-11-23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B787E-C3D2-F14B-AF89-7579BC33C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8BD39-EC18-0F41-8C36-7E0642A3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4397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1B12-249F-3D4E-A933-CAF64639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AFC3A-D746-4E4E-8263-9C3AA2462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4B8F8-B31F-514D-B3D5-DF41E55C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21-11-23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A1CF3-9392-2245-98F4-9B6DAABA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E339F-7277-4D4F-98C6-C2AEC6BF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7105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1A1E-D413-6941-B42B-F55892BD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EB4C3-C9E1-7048-A8DA-60BA82DE8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AB30E-B6F5-B44E-BCA8-ACAB48754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B6E1C-C668-8845-859B-714BCD14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21-11-23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24D08-3E99-094A-98A4-0162F20E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92F45-BF2F-4D45-98FC-0AAC594B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025904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05AD-E83D-6A41-8A2A-433BD08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75887-9414-D644-B093-3EE91D44B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2E4A7-0B10-AA40-9A2C-9F2CEB0FE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0D5B1-0477-E04E-B23A-52EAC5D37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FECD5-E2EA-A34E-A005-72C4CC1DD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280E0-4344-A446-AAB3-0C19287D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21-11-23</a:t>
            </a:fld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22F3FC-E41A-4242-ACD7-604A0368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2A17A-0884-2B45-B3AE-9B92D79C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17825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336-1E37-D34D-8D93-27E36E2D9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01ECD-4239-514F-9B01-1429F224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21-11-23</a:t>
            </a:fld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C8E5F-A134-C34A-ADCF-48A7042F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6A999-2BA3-AA4B-888C-E76CBBE4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79099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9DD8F-A7E5-6249-ABA7-F86037038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21-11-23</a:t>
            </a:fld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C3E8F-E132-AD40-B659-FA9DAB05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E8FC-F35D-8045-B843-2BB0CB5B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96377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C03B-233E-144D-8282-BB87F3D5E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122B-94B5-4241-A0A5-5D231DDA1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AD345-E1F0-CB4D-A289-83A6E23E8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4B5D2-62A2-E345-BFAE-07B58AE0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21-11-23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677D0-0FFD-BB45-9A81-D4201197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C02B8-6624-A547-ADDB-0AAA5C4A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4183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9530-2633-F748-AD38-0C658197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A0CC3-750B-C84D-8A7F-9A433CDE6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67FC2-2317-234F-A28A-00FDB1DCD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855F5-FAD0-8C45-8661-5F3337A18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21-11-23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61CA4-9723-B744-95B8-0A504F50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3BA51-9EF2-E34F-85A8-2E992DE8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64993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C5AB1-316E-6348-9226-D55A2120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DA655-752B-6D41-960F-954E36AD8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E1875-EBF7-BE4B-90B6-993C81451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5B4B-E04E-F549-BD65-BDD4A878942C}" type="datetimeFigureOut">
              <a:rPr lang="en-CL" smtClean="0"/>
              <a:t>21-11-23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53DE5-AAF6-F54C-90D7-F2885B584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46AF-C67E-BC40-8BE2-E8D70D1C4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23448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F8304F-AE90-8244-80AA-4AF993912AAF}"/>
              </a:ext>
            </a:extLst>
          </p:cNvPr>
          <p:cNvSpPr txBox="1"/>
          <p:nvPr/>
        </p:nvSpPr>
        <p:spPr>
          <a:xfrm>
            <a:off x="-16626" y="0"/>
            <a:ext cx="12208625" cy="15411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Oxidação de lipídeos e DNA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56DB6-BFE5-4F89-C93D-C47763327D62}"/>
              </a:ext>
            </a:extLst>
          </p:cNvPr>
          <p:cNvSpPr txBox="1"/>
          <p:nvPr/>
        </p:nvSpPr>
        <p:spPr>
          <a:xfrm>
            <a:off x="145774" y="1715786"/>
            <a:ext cx="58044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QBQ2509: Bioquímica Redox</a:t>
            </a:r>
          </a:p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QBQ5893: Processos Redox em Bioquímica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Dr. Danilo B.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Medinas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B601BC-4FFD-D00A-6A10-98300C07B030}"/>
              </a:ext>
            </a:extLst>
          </p:cNvPr>
          <p:cNvSpPr txBox="1"/>
          <p:nvPr/>
        </p:nvSpPr>
        <p:spPr>
          <a:xfrm>
            <a:off x="426619" y="3746485"/>
            <a:ext cx="5242761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Material de estudo para prova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Halliwell: Capítulos 5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Manuscritos citados</a:t>
            </a:r>
          </a:p>
        </p:txBody>
      </p:sp>
      <p:pic>
        <p:nvPicPr>
          <p:cNvPr id="7" name="Picture 2" descr="631 Dna Damage Illustrations &amp; Clip Art - iStock">
            <a:extLst>
              <a:ext uri="{FF2B5EF4-FFF2-40B4-BE49-F238E27FC236}">
                <a16:creationId xmlns:a16="http://schemas.microsoft.com/office/drawing/2014/main" id="{233C3AEC-C35F-6C11-6E13-B7A0DDDD5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191" y="2781420"/>
            <a:ext cx="2651589" cy="361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38C00C-5544-6434-0953-4043034C7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549" y="3023360"/>
            <a:ext cx="2750877" cy="337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1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Lipoperoxidação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O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Singlete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1950F-9467-B03A-F1A9-F3CF90B1E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83882"/>
            <a:ext cx="7772400" cy="394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49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Colesterol também sofre Oxidação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F7BF4-77DC-065B-37A1-132E92DC4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0" y="1272323"/>
            <a:ext cx="6896100" cy="55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41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Consequências da </a:t>
            </a:r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Lipoperoxidação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7F244D-CE94-7583-8C80-DA55C898BDF0}"/>
              </a:ext>
            </a:extLst>
          </p:cNvPr>
          <p:cNvSpPr txBox="1"/>
          <p:nvPr/>
        </p:nvSpPr>
        <p:spPr>
          <a:xfrm>
            <a:off x="628651" y="1701226"/>
            <a:ext cx="35831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Fluidez da membrana alterada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Permeabilidade da membrana comprometida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Perda de função de proteínas de membrana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Morte celular: </a:t>
            </a:r>
            <a:r>
              <a:rPr lang="pt-BR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ferroptosis</a:t>
            </a:r>
            <a:endParaRPr lang="pt-BR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quantidade de </a:t>
            </a:r>
            <a:r>
              <a:rPr lang="pt-BR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PUFAs</a:t>
            </a:r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mais suscetível a célula está para morrer por </a:t>
            </a:r>
            <a:r>
              <a:rPr lang="pt-BR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ferroptosis</a:t>
            </a:r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8937D-AA17-8A52-B80E-18342CA28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281555"/>
            <a:ext cx="7772400" cy="54309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D80F90-144E-16AA-2564-4106FEF6B52E}"/>
              </a:ext>
            </a:extLst>
          </p:cNvPr>
          <p:cNvSpPr txBox="1"/>
          <p:nvPr/>
        </p:nvSpPr>
        <p:spPr>
          <a:xfrm>
            <a:off x="4565101" y="6450444"/>
            <a:ext cx="2898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Dos Santos </a:t>
            </a:r>
            <a:r>
              <a:rPr lang="en-CL" sz="12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, Trends Cell Biol, 2023</a:t>
            </a:r>
          </a:p>
        </p:txBody>
      </p:sp>
    </p:spTree>
    <p:extLst>
      <p:ext uri="{BB962C8B-B14F-4D97-AF65-F5344CB8AC3E}">
        <p14:creationId xmlns:p14="http://schemas.microsoft.com/office/powerpoint/2010/main" val="3296095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xplosion 2 24">
            <a:extLst>
              <a:ext uri="{FF2B5EF4-FFF2-40B4-BE49-F238E27FC236}">
                <a16:creationId xmlns:a16="http://schemas.microsoft.com/office/drawing/2014/main" id="{21CCD56C-F93B-1229-C5DB-99A029B2D05D}"/>
              </a:ext>
            </a:extLst>
          </p:cNvPr>
          <p:cNvSpPr/>
          <p:nvPr/>
        </p:nvSpPr>
        <p:spPr>
          <a:xfrm rot="592277">
            <a:off x="9333343" y="4080316"/>
            <a:ext cx="2768600" cy="1716184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 do DNA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9F604-A536-5BE4-60E1-FA19FED69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217" y="2052196"/>
            <a:ext cx="2418539" cy="480580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411DEF6-D10F-109E-840E-98D88DD6D523}"/>
              </a:ext>
            </a:extLst>
          </p:cNvPr>
          <p:cNvCxnSpPr>
            <a:cxnSpLocks/>
          </p:cNvCxnSpPr>
          <p:nvPr/>
        </p:nvCxnSpPr>
        <p:spPr>
          <a:xfrm flipH="1">
            <a:off x="8602113" y="3676135"/>
            <a:ext cx="51114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AFC1806-7DC5-7ADF-B01D-C572B0092BCB}"/>
              </a:ext>
            </a:extLst>
          </p:cNvPr>
          <p:cNvSpPr txBox="1"/>
          <p:nvPr/>
        </p:nvSpPr>
        <p:spPr>
          <a:xfrm>
            <a:off x="9181330" y="3202113"/>
            <a:ext cx="2953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Grupos fosfato podem coordenar íons metálicos como </a:t>
            </a:r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pt-BR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b="1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pt-BR" b="1" baseline="300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86CC61-66D3-56BC-0F23-4EBBBA3BB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52" y="1397752"/>
            <a:ext cx="2320443" cy="2031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FC9DDB-7C80-004D-29D8-9D7804CAB0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6" b="2162"/>
          <a:stretch/>
        </p:blipFill>
        <p:spPr>
          <a:xfrm>
            <a:off x="2729033" y="1511990"/>
            <a:ext cx="2320442" cy="4915894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47B56387-3D10-A0FC-C0CE-5960CC183816}"/>
              </a:ext>
            </a:extLst>
          </p:cNvPr>
          <p:cNvSpPr/>
          <p:nvPr/>
        </p:nvSpPr>
        <p:spPr>
          <a:xfrm rot="20972419">
            <a:off x="1797750" y="3442653"/>
            <a:ext cx="1097436" cy="1284808"/>
          </a:xfrm>
          <a:custGeom>
            <a:avLst/>
            <a:gdLst>
              <a:gd name="connsiteX0" fmla="*/ 0 w 778476"/>
              <a:gd name="connsiteY0" fmla="*/ 0 h 1173892"/>
              <a:gd name="connsiteX1" fmla="*/ 160638 w 778476"/>
              <a:gd name="connsiteY1" fmla="*/ 753762 h 1173892"/>
              <a:gd name="connsiteX2" fmla="*/ 778476 w 778476"/>
              <a:gd name="connsiteY2" fmla="*/ 1173892 h 117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8476" h="1173892">
                <a:moveTo>
                  <a:pt x="0" y="0"/>
                </a:moveTo>
                <a:cubicBezTo>
                  <a:pt x="15446" y="279056"/>
                  <a:pt x="30892" y="558113"/>
                  <a:pt x="160638" y="753762"/>
                </a:cubicBezTo>
                <a:cubicBezTo>
                  <a:pt x="290384" y="949411"/>
                  <a:pt x="534430" y="1061651"/>
                  <a:pt x="778476" y="1173892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6C6322-C304-38F4-B332-3FE45C05DAA0}"/>
              </a:ext>
            </a:extLst>
          </p:cNvPr>
          <p:cNvCxnSpPr>
            <a:cxnSpLocks/>
          </p:cNvCxnSpPr>
          <p:nvPr/>
        </p:nvCxnSpPr>
        <p:spPr>
          <a:xfrm flipV="1">
            <a:off x="4806778" y="2052196"/>
            <a:ext cx="1482811" cy="338477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7BF4AFE-46E3-36B5-1D77-2F8240A62C3D}"/>
              </a:ext>
            </a:extLst>
          </p:cNvPr>
          <p:cNvCxnSpPr>
            <a:cxnSpLocks/>
          </p:cNvCxnSpPr>
          <p:nvPr/>
        </p:nvCxnSpPr>
        <p:spPr>
          <a:xfrm>
            <a:off x="4806778" y="5436973"/>
            <a:ext cx="2075936" cy="117126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F0B11AD-5B34-1E8B-9381-93897E7B4205}"/>
              </a:ext>
            </a:extLst>
          </p:cNvPr>
          <p:cNvSpPr txBox="1"/>
          <p:nvPr/>
        </p:nvSpPr>
        <p:spPr>
          <a:xfrm>
            <a:off x="9181330" y="4615243"/>
            <a:ext cx="295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Reação de 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Fenton local</a:t>
            </a:r>
            <a:endParaRPr lang="pt-BR" b="1" baseline="30000" dirty="0">
              <a:solidFill>
                <a:srgbClr val="009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381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Bases Nitrogenadas do DNA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24D118-AD22-F0A1-3E41-C93A670C4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058" y="1557606"/>
            <a:ext cx="3768811" cy="5124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543C69-0F4B-031D-A2B6-161328FAF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71" y="1263535"/>
            <a:ext cx="6125891" cy="55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83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23EA468-3A99-97AC-6370-21F71ADB597A}"/>
              </a:ext>
            </a:extLst>
          </p:cNvPr>
          <p:cNvSpPr/>
          <p:nvPr/>
        </p:nvSpPr>
        <p:spPr>
          <a:xfrm>
            <a:off x="494270" y="3520265"/>
            <a:ext cx="11207579" cy="3177097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Sítios de Modificação no DNA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34262E-DE89-0949-5B32-A1D480266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988" y="3590013"/>
            <a:ext cx="8901396" cy="30222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3F2C51B-22B2-A7C0-E4C1-B6A2A285E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400050"/>
            <a:ext cx="67818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F50BCA-65E6-A811-5D3E-66EF206FF071}"/>
              </a:ext>
            </a:extLst>
          </p:cNvPr>
          <p:cNvSpPr txBox="1"/>
          <p:nvPr/>
        </p:nvSpPr>
        <p:spPr>
          <a:xfrm>
            <a:off x="646045" y="4639460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Oxidação 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Hidrólise </a:t>
            </a:r>
          </a:p>
          <a:p>
            <a:r>
              <a:rPr lang="pt-BR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Metilação</a:t>
            </a:r>
            <a:endParaRPr lang="pt-BR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B024E-A2A3-1D0E-B15C-BF301904519C}"/>
              </a:ext>
            </a:extLst>
          </p:cNvPr>
          <p:cNvSpPr txBox="1"/>
          <p:nvPr/>
        </p:nvSpPr>
        <p:spPr>
          <a:xfrm>
            <a:off x="7973691" y="2937625"/>
            <a:ext cx="320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sites.google.com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/site/bi6101dnarepair/damage-detection-response/types-of-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-damage</a:t>
            </a:r>
            <a:endParaRPr lang="en-C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80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Radiação UV Gera Dímeros de Timina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D746B-C2B8-E1AA-0EE7-561F1C8EE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567" y="1508383"/>
            <a:ext cx="4884866" cy="462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73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Ataque ao DNA pelo OH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endParaRPr lang="pt-BR" sz="4000" b="1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6C96F-1A70-D253-9EE5-D6D052B3A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893" y="2142531"/>
            <a:ext cx="8461069" cy="4537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0BEF7E-1EF0-0F6A-8846-ABA8F7AA1CD3}"/>
              </a:ext>
            </a:extLst>
          </p:cNvPr>
          <p:cNvSpPr txBox="1"/>
          <p:nvPr/>
        </p:nvSpPr>
        <p:spPr>
          <a:xfrm>
            <a:off x="83629" y="1619967"/>
            <a:ext cx="295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Oxidação da Guanina</a:t>
            </a:r>
            <a:endParaRPr lang="pt-BR" b="1" baseline="30000" dirty="0">
              <a:solidFill>
                <a:srgbClr val="009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A11F2E2-77C4-2871-D7DF-1020E9C67BD7}"/>
              </a:ext>
            </a:extLst>
          </p:cNvPr>
          <p:cNvSpPr/>
          <p:nvPr/>
        </p:nvSpPr>
        <p:spPr>
          <a:xfrm>
            <a:off x="3378200" y="4868702"/>
            <a:ext cx="1943100" cy="170989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460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E4A94A-549B-BDF9-65B1-A7DF96AC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38" y="3396839"/>
            <a:ext cx="2211987" cy="16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85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Ataque ao DNA pelo OH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endParaRPr lang="pt-BR" sz="4000" b="1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0BEF7E-1EF0-0F6A-8846-ABA8F7AA1CD3}"/>
              </a:ext>
            </a:extLst>
          </p:cNvPr>
          <p:cNvSpPr txBox="1"/>
          <p:nvPr/>
        </p:nvSpPr>
        <p:spPr>
          <a:xfrm>
            <a:off x="83629" y="1619967"/>
            <a:ext cx="295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Oxidação da Citosina</a:t>
            </a:r>
            <a:endParaRPr lang="pt-BR" b="1" baseline="30000" dirty="0">
              <a:solidFill>
                <a:srgbClr val="009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8D5EF-F655-0744-8523-FF3EE95F7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436" y="2345731"/>
            <a:ext cx="65405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40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Ataque ao DNA pelo OH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endParaRPr lang="pt-BR" sz="4000" b="1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0BEF7E-1EF0-0F6A-8846-ABA8F7AA1CD3}"/>
              </a:ext>
            </a:extLst>
          </p:cNvPr>
          <p:cNvSpPr txBox="1"/>
          <p:nvPr/>
        </p:nvSpPr>
        <p:spPr>
          <a:xfrm>
            <a:off x="83629" y="1619967"/>
            <a:ext cx="295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Oxidação da Citosina</a:t>
            </a:r>
            <a:endParaRPr lang="pt-BR" b="1" baseline="30000" dirty="0">
              <a:solidFill>
                <a:srgbClr val="009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A4EA7-776A-E192-F4ED-2F329416D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253" y="2648825"/>
            <a:ext cx="9238208" cy="31226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9F5D5C-639A-04A0-103E-7BA3C57A6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14" y="3306602"/>
            <a:ext cx="12446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37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Tópicos e metas da aula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982585"/>
            <a:ext cx="115773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Recapitular estrutura de lipídeos e membranas.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Pré-requisito para racionalizar alvos e consequências da </a:t>
            </a:r>
            <a:r>
              <a:rPr lang="pt-BR" sz="20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lipoperoxidação</a:t>
            </a: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Início e propagação da </a:t>
            </a:r>
            <a:r>
              <a:rPr lang="pt-BR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lipoperoxidação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Entender os mecanismos químicos de modificação de lipídeos e danos a membranas e suas consequências.</a:t>
            </a:r>
            <a:endParaRPr lang="pt-BR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Recapitular estrutura de nucleotídeos e DNA.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Reconhecer fatores determinantes para oxidação do DNA e suas consequências.</a:t>
            </a: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oxidação no DNA e espécies envolvidas.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Conhecer mecanismos de modificação da molécula de DNA e seu potencial envolvimento em mutações.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reparo do DNA.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Racionalizar mecanismos celulares de defesa contra alterações no DNA e sua importância na homeostase celular.</a:t>
            </a:r>
            <a:endParaRPr lang="pt-BR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sz="20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83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Ataque ao DNA pelo OH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endParaRPr lang="pt-BR" sz="4000" b="1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0BEF7E-1EF0-0F6A-8846-ABA8F7AA1CD3}"/>
              </a:ext>
            </a:extLst>
          </p:cNvPr>
          <p:cNvSpPr txBox="1"/>
          <p:nvPr/>
        </p:nvSpPr>
        <p:spPr>
          <a:xfrm>
            <a:off x="83629" y="1619967"/>
            <a:ext cx="295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Oxidação da Timina</a:t>
            </a:r>
            <a:endParaRPr lang="pt-BR" b="1" baseline="30000" dirty="0">
              <a:solidFill>
                <a:srgbClr val="009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FCDAE-8565-7B12-500B-8115CB81B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5731"/>
            <a:ext cx="4489450" cy="384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17DE4-EAB1-F0D0-5074-A630D7CDB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1352435"/>
            <a:ext cx="3695065" cy="223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26A04D-B9B3-073B-13F0-2A55485C3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550" y="3587635"/>
            <a:ext cx="3883660" cy="319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8-hidroxiguanine é um produto do ataque de outros oxidantes também</a:t>
            </a:r>
            <a:endParaRPr lang="pt-BR" sz="4000" b="1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1CDF0E-E352-DDBD-5102-938856AE4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327" y="2948984"/>
            <a:ext cx="6972300" cy="309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9722DC-DE41-EB9F-E6B0-C647FB52C32A}"/>
              </a:ext>
            </a:extLst>
          </p:cNvPr>
          <p:cNvSpPr txBox="1"/>
          <p:nvPr/>
        </p:nvSpPr>
        <p:spPr>
          <a:xfrm>
            <a:off x="708038" y="1921593"/>
            <a:ext cx="924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Ataque por radical carbonato e oxigênio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singlete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também levam a formação de 8OHG</a:t>
            </a:r>
            <a:endParaRPr lang="pt-BR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303FDA-1079-664D-CC85-A6E5C85D9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38" y="3429000"/>
            <a:ext cx="2211987" cy="16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69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2805192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ONOO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podem causar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cloração e </a:t>
            </a:r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nitração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bases, respectivamente</a:t>
            </a:r>
            <a:endParaRPr lang="pt-BR" sz="4000" b="1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718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2123268"/>
            <a:ext cx="12208625" cy="2557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 literatura indicando que o </a:t>
            </a:r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mtDNA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sofre mais oxidação que o DNA nuclear, mas esse assunto é controverso</a:t>
            </a:r>
            <a:endParaRPr lang="pt-BR" sz="4000" b="1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58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Consequências do dano oxidativo ao DNA? </a:t>
            </a:r>
            <a:endParaRPr lang="pt-BR" sz="4000" b="1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9722DC-DE41-EB9F-E6B0-C647FB52C32A}"/>
              </a:ext>
            </a:extLst>
          </p:cNvPr>
          <p:cNvSpPr txBox="1"/>
          <p:nvPr/>
        </p:nvSpPr>
        <p:spPr>
          <a:xfrm>
            <a:off x="708038" y="1565132"/>
            <a:ext cx="9541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 pareamento de bases                         Mutações</a:t>
            </a:r>
            <a:endParaRPr lang="pt-BR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4EF9189-E73E-4F43-7B91-8AD5125DCD98}"/>
              </a:ext>
            </a:extLst>
          </p:cNvPr>
          <p:cNvCxnSpPr/>
          <p:nvPr/>
        </p:nvCxnSpPr>
        <p:spPr>
          <a:xfrm>
            <a:off x="5880100" y="1906291"/>
            <a:ext cx="204577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D163FE1-59C8-0DF9-F175-1F2E880D9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2198317"/>
            <a:ext cx="7772400" cy="165545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DD645D7-3275-E421-A8AF-891806006392}"/>
              </a:ext>
            </a:extLst>
          </p:cNvPr>
          <p:cNvSpPr/>
          <p:nvPr/>
        </p:nvSpPr>
        <p:spPr>
          <a:xfrm>
            <a:off x="2045991" y="2275807"/>
            <a:ext cx="821410" cy="650929"/>
          </a:xfrm>
          <a:prstGeom prst="roundRect">
            <a:avLst/>
          </a:prstGeom>
          <a:solidFill>
            <a:srgbClr val="00B050">
              <a:alpha val="25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A356B0-8CC1-B781-9B24-3B1C9543F735}"/>
              </a:ext>
            </a:extLst>
          </p:cNvPr>
          <p:cNvSpPr/>
          <p:nvPr/>
        </p:nvSpPr>
        <p:spPr>
          <a:xfrm>
            <a:off x="8944890" y="2275806"/>
            <a:ext cx="821410" cy="650929"/>
          </a:xfrm>
          <a:prstGeom prst="roundRect">
            <a:avLst/>
          </a:prstGeom>
          <a:solidFill>
            <a:srgbClr val="FF0000">
              <a:alpha val="25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1A9B2-3A49-8B81-9D7F-1025B66F1133}"/>
              </a:ext>
            </a:extLst>
          </p:cNvPr>
          <p:cNvSpPr txBox="1"/>
          <p:nvPr/>
        </p:nvSpPr>
        <p:spPr>
          <a:xfrm>
            <a:off x="708038" y="4229726"/>
            <a:ext cx="53543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Silenciamento de genes</a:t>
            </a:r>
          </a:p>
          <a:p>
            <a:endParaRPr lang="pt-BR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Doenças como câncer</a:t>
            </a:r>
          </a:p>
          <a:p>
            <a:endParaRPr lang="pt-BR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Senescência e morte celular</a:t>
            </a:r>
          </a:p>
        </p:txBody>
      </p:sp>
    </p:spTree>
    <p:extLst>
      <p:ext uri="{BB962C8B-B14F-4D97-AF65-F5344CB8AC3E}">
        <p14:creationId xmlns:p14="http://schemas.microsoft.com/office/powerpoint/2010/main" val="2799132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Reparo</a:t>
            </a:r>
            <a:endParaRPr lang="pt-BR" sz="4000" b="1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F36A5E-BAF2-F0AB-2B49-3ED82506B309}"/>
              </a:ext>
            </a:extLst>
          </p:cNvPr>
          <p:cNvSpPr txBox="1"/>
          <p:nvPr/>
        </p:nvSpPr>
        <p:spPr>
          <a:xfrm>
            <a:off x="708038" y="1565132"/>
            <a:ext cx="4852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Reversão direta da lesão </a:t>
            </a:r>
            <a:endParaRPr lang="pt-BR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AA2F10-1D44-DB51-C6EB-9F919A70AF9C}"/>
              </a:ext>
            </a:extLst>
          </p:cNvPr>
          <p:cNvSpPr txBox="1"/>
          <p:nvPr/>
        </p:nvSpPr>
        <p:spPr>
          <a:xfrm>
            <a:off x="1243391" y="2600936"/>
            <a:ext cx="102563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DNA-</a:t>
            </a:r>
            <a:r>
              <a:rPr lang="pt-BR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fotoliase</a:t>
            </a:r>
            <a:endParaRPr lang="pt-B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Enzimas que hidrolisam bases modificadas e impedem sua incorporação ao DNA (Ex. NUDT1, hidrolisa 8OHdGTP e outros)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Reparo por excisão de nucleotídeos: dímeros pirimidina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Reparo por excisão de bases: bases oxidadas (</a:t>
            </a:r>
            <a:r>
              <a:rPr lang="pt-BR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8OHG)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Reparo por mal pareamento (erros no processo de replicação) </a:t>
            </a:r>
          </a:p>
        </p:txBody>
      </p:sp>
    </p:spTree>
    <p:extLst>
      <p:ext uri="{BB962C8B-B14F-4D97-AF65-F5344CB8AC3E}">
        <p14:creationId xmlns:p14="http://schemas.microsoft.com/office/powerpoint/2010/main" val="3906127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F9FD0C8-2737-5523-F45C-4557FA56396F}"/>
              </a:ext>
            </a:extLst>
          </p:cNvPr>
          <p:cNvGrpSpPr>
            <a:grpSpLocks noChangeAspect="1"/>
          </p:cNvGrpSpPr>
          <p:nvPr/>
        </p:nvGrpSpPr>
        <p:grpSpPr>
          <a:xfrm>
            <a:off x="2521871" y="-55261"/>
            <a:ext cx="6475374" cy="6913261"/>
            <a:chOff x="2070315" y="0"/>
            <a:chExt cx="5189448" cy="554037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572EB0B-D34D-E320-A7B1-16EBD95AC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0315" y="0"/>
              <a:ext cx="5162550" cy="27305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10CA8B-6B64-F5CE-676C-0E67CD618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0863" y="2714626"/>
              <a:ext cx="5168900" cy="2825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9291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Reparo</a:t>
            </a:r>
            <a:endParaRPr lang="pt-BR" sz="4000" b="1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F36A5E-BAF2-F0AB-2B49-3ED82506B309}"/>
              </a:ext>
            </a:extLst>
          </p:cNvPr>
          <p:cNvSpPr txBox="1"/>
          <p:nvPr/>
        </p:nvSpPr>
        <p:spPr>
          <a:xfrm>
            <a:off x="708038" y="1565132"/>
            <a:ext cx="112261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Recombinação homologa </a:t>
            </a:r>
          </a:p>
          <a:p>
            <a:endParaRPr lang="pt-BR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União de extremidades não homologas (quebra de fita dupla)</a:t>
            </a:r>
          </a:p>
        </p:txBody>
      </p:sp>
    </p:spTree>
    <p:extLst>
      <p:ext uri="{BB962C8B-B14F-4D97-AF65-F5344CB8AC3E}">
        <p14:creationId xmlns:p14="http://schemas.microsoft.com/office/powerpoint/2010/main" val="3266792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Doenças relacionadas a problemas nos sistemas de reparo do DNA </a:t>
            </a:r>
            <a:endParaRPr lang="pt-BR" sz="4000" b="1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F36A5E-BAF2-F0AB-2B49-3ED82506B309}"/>
              </a:ext>
            </a:extLst>
          </p:cNvPr>
          <p:cNvSpPr txBox="1"/>
          <p:nvPr/>
        </p:nvSpPr>
        <p:spPr>
          <a:xfrm>
            <a:off x="708038" y="1565132"/>
            <a:ext cx="4783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Xeroderma</a:t>
            </a:r>
            <a:r>
              <a:rPr lang="pt-B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pigmentosum</a:t>
            </a:r>
            <a:endParaRPr lang="pt-BR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A7ED8-FB30-AA22-EEB2-90268E5C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2767592"/>
            <a:ext cx="5333863" cy="3601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8DDFBA-080B-DFCA-6F3D-C02B62BB7086}"/>
              </a:ext>
            </a:extLst>
          </p:cNvPr>
          <p:cNvSpPr txBox="1"/>
          <p:nvPr/>
        </p:nvSpPr>
        <p:spPr>
          <a:xfrm>
            <a:off x="3792164" y="6369140"/>
            <a:ext cx="2303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Castro </a:t>
            </a:r>
            <a:r>
              <a:rPr lang="en-CL" sz="12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, Front Genet,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6681A2-BD4D-8A53-30A8-42AE2A692A74}"/>
              </a:ext>
            </a:extLst>
          </p:cNvPr>
          <p:cNvSpPr txBox="1"/>
          <p:nvPr/>
        </p:nvSpPr>
        <p:spPr>
          <a:xfrm>
            <a:off x="7042764" y="4891813"/>
            <a:ext cx="41665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Defeitos em:</a:t>
            </a:r>
          </a:p>
          <a:p>
            <a:endParaRPr lang="pt-BR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Reparo por excisão de nucleotídeos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37899D-EB81-1101-410F-3A6E59F53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848" y="2149907"/>
            <a:ext cx="2545051" cy="2408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A78801-DBED-18CB-F748-01E2D9069F2E}"/>
              </a:ext>
            </a:extLst>
          </p:cNvPr>
          <p:cNvSpPr txBox="1"/>
          <p:nvPr/>
        </p:nvSpPr>
        <p:spPr>
          <a:xfrm>
            <a:off x="7103677" y="1816862"/>
            <a:ext cx="4044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Acumulação de dímeros de pirimidina</a:t>
            </a:r>
          </a:p>
          <a:p>
            <a:pPr algn="ctr"/>
            <a:endParaRPr lang="en-C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00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Recapitulando as metas da aula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325040"/>
            <a:ext cx="115773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 de lipídeos e membranas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Mecanismos de início e propagação de lipoperoxidação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Consequências da peroxidação de membranas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 do DNA e nucleotídeos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Lesões oxidativas no DNA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reparo no DNA e doenças relacionadas</a:t>
            </a:r>
          </a:p>
        </p:txBody>
      </p:sp>
    </p:spTree>
    <p:extLst>
      <p:ext uri="{BB962C8B-B14F-4D97-AF65-F5344CB8AC3E}">
        <p14:creationId xmlns:p14="http://schemas.microsoft.com/office/powerpoint/2010/main" val="12193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 de Lipídeos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5B395E-AB35-FAF6-E1FF-F207A72A4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24" y="2201333"/>
            <a:ext cx="3378081" cy="465666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D5820E2-6826-B939-6137-FF860CCB7A20}"/>
              </a:ext>
            </a:extLst>
          </p:cNvPr>
          <p:cNvSpPr txBox="1"/>
          <p:nvPr/>
        </p:nvSpPr>
        <p:spPr>
          <a:xfrm>
            <a:off x="839788" y="1832001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Ácidos graxos saturados e insaturados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913F3B-2394-4935-EAFF-D6666E47A486}"/>
              </a:ext>
            </a:extLst>
          </p:cNvPr>
          <p:cNvSpPr txBox="1"/>
          <p:nvPr/>
        </p:nvSpPr>
        <p:spPr>
          <a:xfrm>
            <a:off x="4548463" y="6394746"/>
            <a:ext cx="90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PUFAs</a:t>
            </a:r>
          </a:p>
        </p:txBody>
      </p: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8884A2C2-9F9F-DBFC-6E56-58CC74AAAFAB}"/>
              </a:ext>
            </a:extLst>
          </p:cNvPr>
          <p:cNvSpPr/>
          <p:nvPr/>
        </p:nvSpPr>
        <p:spPr>
          <a:xfrm rot="16200000">
            <a:off x="3554806" y="6066177"/>
            <a:ext cx="102794" cy="812800"/>
          </a:xfrm>
          <a:prstGeom prst="lef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085200D8-67DF-5FD0-44DE-0B5197AA5279}"/>
              </a:ext>
            </a:extLst>
          </p:cNvPr>
          <p:cNvCxnSpPr>
            <a:cxnSpLocks/>
          </p:cNvCxnSpPr>
          <p:nvPr/>
        </p:nvCxnSpPr>
        <p:spPr>
          <a:xfrm>
            <a:off x="3606203" y="6523975"/>
            <a:ext cx="994533" cy="55437"/>
          </a:xfrm>
          <a:prstGeom prst="bentConnector3">
            <a:avLst>
              <a:gd name="adj1" fmla="val 56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D3E47965-B98D-186E-6447-024A0BAA9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308" y="2547575"/>
            <a:ext cx="2251153" cy="38471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38A2025-B05D-36E4-E981-9AFC6CAF0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637" y="2547575"/>
            <a:ext cx="1903779" cy="322533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6A8DC2A-0732-F64F-357B-1D4BE2237DC8}"/>
              </a:ext>
            </a:extLst>
          </p:cNvPr>
          <p:cNvSpPr txBox="1"/>
          <p:nvPr/>
        </p:nvSpPr>
        <p:spPr>
          <a:xfrm>
            <a:off x="5552483" y="1832001"/>
            <a:ext cx="587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Insaturações contribuem para a fluidez das membranas</a:t>
            </a:r>
          </a:p>
        </p:txBody>
      </p:sp>
    </p:spTree>
    <p:extLst>
      <p:ext uri="{BB962C8B-B14F-4D97-AF65-F5344CB8AC3E}">
        <p14:creationId xmlns:p14="http://schemas.microsoft.com/office/powerpoint/2010/main" val="2062012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Bibliografia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876367"/>
            <a:ext cx="11577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Halliwell and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Gutteridge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Free Radicals in Biology and Medicine, 5</a:t>
            </a:r>
            <a:r>
              <a:rPr lang="en-US" sz="28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Edition, 2015.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Donald </a:t>
            </a:r>
            <a:r>
              <a:rPr lang="pt-BR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Voet</a:t>
            </a: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Judith G. </a:t>
            </a:r>
            <a:r>
              <a:rPr lang="pt-BR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Voet</a:t>
            </a: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Bioquímica, 4ª edição, 2013.</a:t>
            </a: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Manuscritos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citados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96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Questões de Acompanhamento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210BF9-75FD-725E-DDE6-B0809A0D68C1}"/>
              </a:ext>
            </a:extLst>
          </p:cNvPr>
          <p:cNvSpPr txBox="1"/>
          <p:nvPr/>
        </p:nvSpPr>
        <p:spPr>
          <a:xfrm>
            <a:off x="599104" y="1886712"/>
            <a:ext cx="10977163" cy="390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Esquematize o início e propagação de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lipoperoxidação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 Como a cadeia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radicalar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pode ser terminada?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Como ocorre a morte por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ferroptosis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Explique a vulnerabilidade do DNA a metais de transição como ferro.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Que modificação no DNA pode ser mais mutagênica?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Quais sistemas de reparo de DNA mamíferos devem utilizar para dímeros de timina?</a:t>
            </a:r>
          </a:p>
        </p:txBody>
      </p:sp>
    </p:spTree>
    <p:extLst>
      <p:ext uri="{BB962C8B-B14F-4D97-AF65-F5344CB8AC3E}">
        <p14:creationId xmlns:p14="http://schemas.microsoft.com/office/powerpoint/2010/main" val="2839852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Colesterol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A8DC2A-0732-F64F-357B-1D4BE2237DC8}"/>
              </a:ext>
            </a:extLst>
          </p:cNvPr>
          <p:cNvSpPr txBox="1"/>
          <p:nvPr/>
        </p:nvSpPr>
        <p:spPr>
          <a:xfrm>
            <a:off x="839788" y="1843152"/>
            <a:ext cx="600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Colesterol também contribui para as propriedades biofísicas de membrana controlando sua fluidez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BE548-63C7-509D-7A29-9312E64AD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764332"/>
            <a:ext cx="7772400" cy="391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27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11CB8-8021-3B13-F8F9-5D0BEE949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73" y="1336533"/>
            <a:ext cx="6053253" cy="3058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488BE3-5F7A-D6AB-F819-969C96873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644" y="4052433"/>
            <a:ext cx="7772400" cy="28055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AC2628-FDC1-24F5-425D-0ECF788A996A}"/>
              </a:ext>
            </a:extLst>
          </p:cNvPr>
          <p:cNvSpPr txBox="1"/>
          <p:nvPr/>
        </p:nvSpPr>
        <p:spPr>
          <a:xfrm>
            <a:off x="7081024" y="2650318"/>
            <a:ext cx="4525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Fluidez da membrana: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fator a se considerar ao analisar a acessibilidade de lipídeos a oxidantes</a:t>
            </a:r>
            <a:endParaRPr lang="pt-BR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74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Rancificação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C2628-FDC1-24F5-425D-0ECF788A996A}"/>
              </a:ext>
            </a:extLst>
          </p:cNvPr>
          <p:cNvSpPr txBox="1"/>
          <p:nvPr/>
        </p:nvSpPr>
        <p:spPr>
          <a:xfrm>
            <a:off x="6423799" y="2811218"/>
            <a:ext cx="4525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 de oxidação de gorduras que altera as propriedades nutritivas e sensoriais dos alimentos.</a:t>
            </a:r>
          </a:p>
        </p:txBody>
      </p:sp>
      <p:pic>
        <p:nvPicPr>
          <p:cNvPr id="5122" name="Picture 2" descr="Manteiga fora ou dentro da geladeira? Manteiga fora da geladeira">
            <a:extLst>
              <a:ext uri="{FF2B5EF4-FFF2-40B4-BE49-F238E27FC236}">
                <a16:creationId xmlns:a16="http://schemas.microsoft.com/office/drawing/2014/main" id="{5D80AB20-E013-C17F-24E4-075D1DB4C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954" y="4769227"/>
            <a:ext cx="2707160" cy="180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FD7E3E-146E-B214-2912-0AE7C48900B3}"/>
              </a:ext>
            </a:extLst>
          </p:cNvPr>
          <p:cNvSpPr txBox="1"/>
          <p:nvPr/>
        </p:nvSpPr>
        <p:spPr>
          <a:xfrm>
            <a:off x="6423799" y="5000805"/>
            <a:ext cx="452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Mecanismos???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AE64A74E-911E-79A2-5DF9-6D6E2C3DF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97" y="1456303"/>
            <a:ext cx="4289937" cy="270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799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Início - Ataque a cadeia de carbono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EA271-7DEF-F259-FAB5-D919009BD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352904"/>
            <a:ext cx="5676900" cy="1498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89AD91-944F-DBED-45E3-DFEFB18D0243}"/>
              </a:ext>
            </a:extLst>
          </p:cNvPr>
          <p:cNvSpPr txBox="1"/>
          <p:nvPr/>
        </p:nvSpPr>
        <p:spPr>
          <a:xfrm>
            <a:off x="628650" y="1701226"/>
            <a:ext cx="487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Radical OH</a:t>
            </a:r>
            <a:r>
              <a:rPr lang="pt-BR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pode se adicionar ou abstrair H</a:t>
            </a:r>
            <a:r>
              <a:rPr lang="pt-BR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38CC5C-CC54-4D92-6496-ACACDC59E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19" y="3695700"/>
            <a:ext cx="4203700" cy="87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209C73-16B8-A14C-108E-055AC3C057B4}"/>
              </a:ext>
            </a:extLst>
          </p:cNvPr>
          <p:cNvSpPr txBox="1"/>
          <p:nvPr/>
        </p:nvSpPr>
        <p:spPr>
          <a:xfrm>
            <a:off x="628650" y="5411213"/>
            <a:ext cx="5676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Outros radicais,  HO</a:t>
            </a:r>
            <a:r>
              <a:rPr lang="pt-BR" sz="18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</a:t>
            </a:r>
            <a:r>
              <a:rPr lang="pt-BR" sz="18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</a:t>
            </a:r>
            <a:r>
              <a:rPr lang="pt-BR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podem abstrair  H</a:t>
            </a:r>
            <a:r>
              <a:rPr lang="pt-BR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PUFAs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acordo com seu potencial de redução </a:t>
            </a:r>
            <a:endParaRPr lang="pt-BR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DBFC08-F610-0118-5900-318E3C05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160" y="1263535"/>
            <a:ext cx="3230331" cy="55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27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Propagação da </a:t>
            </a:r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Lipoperoxidação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8DF34-AA2C-190E-F850-7AFD47480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425" y="1263535"/>
            <a:ext cx="7720363" cy="55944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1DC6D2-F2B3-C574-D5F8-D5F128D51A7F}"/>
              </a:ext>
            </a:extLst>
          </p:cNvPr>
          <p:cNvSpPr txBox="1"/>
          <p:nvPr/>
        </p:nvSpPr>
        <p:spPr>
          <a:xfrm>
            <a:off x="111962" y="1865380"/>
            <a:ext cx="3788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pt-BR" sz="2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ROO</a:t>
            </a:r>
            <a:r>
              <a:rPr lang="pt-BR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endParaRPr lang="pt-B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50D87D-038F-E535-D5E7-DCAEE6DBE0BF}"/>
              </a:ext>
            </a:extLst>
          </p:cNvPr>
          <p:cNvCxnSpPr>
            <a:cxnSpLocks/>
          </p:cNvCxnSpPr>
          <p:nvPr/>
        </p:nvCxnSpPr>
        <p:spPr>
          <a:xfrm>
            <a:off x="1800225" y="2096212"/>
            <a:ext cx="64293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0D2422D-FE1A-6EC4-0EF3-955EF1DD892B}"/>
              </a:ext>
            </a:extLst>
          </p:cNvPr>
          <p:cNvSpPr txBox="1"/>
          <p:nvPr/>
        </p:nvSpPr>
        <p:spPr>
          <a:xfrm>
            <a:off x="163137" y="2575530"/>
            <a:ext cx="37885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[O</a:t>
            </a:r>
            <a:r>
              <a:rPr lang="pt-BR" sz="2400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é mais elevada na membrana e determina a taxa de propagação da </a:t>
            </a:r>
            <a:r>
              <a:rPr lang="pt-BR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lipoperoxidação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ou seja, formação em cadeia de mais radicais de lipídeos através de ROO</a:t>
            </a:r>
            <a:r>
              <a:rPr lang="pt-BR" sz="2400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44F343-6A35-E9B3-766B-AC62428E927B}"/>
              </a:ext>
            </a:extLst>
          </p:cNvPr>
          <p:cNvSpPr txBox="1"/>
          <p:nvPr/>
        </p:nvSpPr>
        <p:spPr>
          <a:xfrm>
            <a:off x="-130934" y="5389630"/>
            <a:ext cx="45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</a:t>
            </a:r>
            <a:r>
              <a:rPr lang="pt-BR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CH          ROOH + C</a:t>
            </a:r>
            <a:r>
              <a:rPr lang="pt-BR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endParaRPr lang="pt-B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A8F458-D28E-BE5E-D1E0-7833336828A9}"/>
              </a:ext>
            </a:extLst>
          </p:cNvPr>
          <p:cNvCxnSpPr>
            <a:cxnSpLocks/>
          </p:cNvCxnSpPr>
          <p:nvPr/>
        </p:nvCxnSpPr>
        <p:spPr>
          <a:xfrm>
            <a:off x="1800220" y="5620462"/>
            <a:ext cx="64293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732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Propagação da </a:t>
            </a:r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Lipoperoxidação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44F343-6A35-E9B3-766B-AC62428E927B}"/>
              </a:ext>
            </a:extLst>
          </p:cNvPr>
          <p:cNvSpPr txBox="1"/>
          <p:nvPr/>
        </p:nvSpPr>
        <p:spPr>
          <a:xfrm>
            <a:off x="-16626" y="1517717"/>
            <a:ext cx="657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ROOH + Fe</a:t>
            </a:r>
            <a:r>
              <a:rPr lang="pt-BR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pt-BR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RO</a:t>
            </a:r>
            <a:r>
              <a:rPr lang="pt-BR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H2O + Fe</a:t>
            </a:r>
            <a:r>
              <a:rPr lang="pt-BR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A8F458-D28E-BE5E-D1E0-7833336828A9}"/>
              </a:ext>
            </a:extLst>
          </p:cNvPr>
          <p:cNvCxnSpPr>
            <a:cxnSpLocks/>
          </p:cNvCxnSpPr>
          <p:nvPr/>
        </p:nvCxnSpPr>
        <p:spPr>
          <a:xfrm>
            <a:off x="2986102" y="1748549"/>
            <a:ext cx="64293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7A7677C-A937-B24B-D774-F7B3D336F052}"/>
              </a:ext>
            </a:extLst>
          </p:cNvPr>
          <p:cNvSpPr txBox="1"/>
          <p:nvPr/>
        </p:nvSpPr>
        <p:spPr>
          <a:xfrm>
            <a:off x="111975" y="2210214"/>
            <a:ext cx="450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pt-BR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CH          ROH + C</a:t>
            </a:r>
            <a:r>
              <a:rPr lang="pt-BR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endParaRPr lang="pt-B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560F0D-88B9-0B93-183E-D10E66A686BC}"/>
              </a:ext>
            </a:extLst>
          </p:cNvPr>
          <p:cNvCxnSpPr>
            <a:cxnSpLocks/>
          </p:cNvCxnSpPr>
          <p:nvPr/>
        </p:nvCxnSpPr>
        <p:spPr>
          <a:xfrm>
            <a:off x="2043129" y="2441046"/>
            <a:ext cx="64293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6567262-76E9-4C01-2847-3375168F4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59"/>
          <a:stretch/>
        </p:blipFill>
        <p:spPr>
          <a:xfrm>
            <a:off x="4614876" y="1974414"/>
            <a:ext cx="6946508" cy="456652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4EB3B7-4504-67EB-3F02-ABCCED1FAB42}"/>
              </a:ext>
            </a:extLst>
          </p:cNvPr>
          <p:cNvCxnSpPr/>
          <p:nvPr/>
        </p:nvCxnSpPr>
        <p:spPr>
          <a:xfrm>
            <a:off x="3585012" y="3714750"/>
            <a:ext cx="102986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BF1C995-4AE3-CD47-1EB5-75A98657B4A2}"/>
              </a:ext>
            </a:extLst>
          </p:cNvPr>
          <p:cNvCxnSpPr/>
          <p:nvPr/>
        </p:nvCxnSpPr>
        <p:spPr>
          <a:xfrm>
            <a:off x="3585012" y="3857624"/>
            <a:ext cx="102986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234862-5461-B6D0-7580-718D6061AF02}"/>
              </a:ext>
            </a:extLst>
          </p:cNvPr>
          <p:cNvCxnSpPr/>
          <p:nvPr/>
        </p:nvCxnSpPr>
        <p:spPr>
          <a:xfrm>
            <a:off x="3585012" y="6038849"/>
            <a:ext cx="102986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B8A5E28-6543-1B5D-8D65-77567FF543F7}"/>
              </a:ext>
            </a:extLst>
          </p:cNvPr>
          <p:cNvSpPr txBox="1"/>
          <p:nvPr/>
        </p:nvSpPr>
        <p:spPr>
          <a:xfrm>
            <a:off x="321468" y="3857624"/>
            <a:ext cx="29861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Reações tipo Fenton com hidroperóxidos de lipídeos catalisadas por ferro biológico</a:t>
            </a:r>
          </a:p>
        </p:txBody>
      </p:sp>
    </p:spTree>
    <p:extLst>
      <p:ext uri="{BB962C8B-B14F-4D97-AF65-F5344CB8AC3E}">
        <p14:creationId xmlns:p14="http://schemas.microsoft.com/office/powerpoint/2010/main" val="56882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9214</TotalTime>
  <Words>795</Words>
  <Application>Microsoft Macintosh PowerPoint</Application>
  <PresentationFormat>Widescreen</PresentationFormat>
  <Paragraphs>132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Danilo Bilches Medinas</dc:creator>
  <cp:lastModifiedBy>Danilo Bilches Medinas</cp:lastModifiedBy>
  <cp:revision>268</cp:revision>
  <dcterms:created xsi:type="dcterms:W3CDTF">2022-04-06T18:25:04Z</dcterms:created>
  <dcterms:modified xsi:type="dcterms:W3CDTF">2023-11-21T17:32:49Z</dcterms:modified>
</cp:coreProperties>
</file>