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63" r:id="rId6"/>
    <p:sldId id="264" r:id="rId7"/>
    <p:sldId id="259" r:id="rId8"/>
    <p:sldId id="260" r:id="rId9"/>
    <p:sldId id="265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242B-6832-184C-804A-73363678EBBE}" type="datetimeFigureOut">
              <a:rPr lang="en-US" smtClean="0"/>
              <a:t>19/11/21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7DCD-A7EF-1C49-8569-6712F481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1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242B-6832-184C-804A-73363678EBBE}" type="datetimeFigureOut">
              <a:rPr lang="en-US" smtClean="0"/>
              <a:t>19/11/21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7DCD-A7EF-1C49-8569-6712F481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8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242B-6832-184C-804A-73363678EBBE}" type="datetimeFigureOut">
              <a:rPr lang="en-US" smtClean="0"/>
              <a:t>19/11/21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7DCD-A7EF-1C49-8569-6712F481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4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242B-6832-184C-804A-73363678EBBE}" type="datetimeFigureOut">
              <a:rPr lang="en-US" smtClean="0"/>
              <a:t>19/11/21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7DCD-A7EF-1C49-8569-6712F481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60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242B-6832-184C-804A-73363678EBBE}" type="datetimeFigureOut">
              <a:rPr lang="en-US" smtClean="0"/>
              <a:t>19/11/21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7DCD-A7EF-1C49-8569-6712F481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6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242B-6832-184C-804A-73363678EBBE}" type="datetimeFigureOut">
              <a:rPr lang="en-US" smtClean="0"/>
              <a:t>19/11/21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7DCD-A7EF-1C49-8569-6712F481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8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242B-6832-184C-804A-73363678EBBE}" type="datetimeFigureOut">
              <a:rPr lang="en-US" smtClean="0"/>
              <a:t>19/11/21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7DCD-A7EF-1C49-8569-6712F481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8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242B-6832-184C-804A-73363678EBBE}" type="datetimeFigureOut">
              <a:rPr lang="en-US" smtClean="0"/>
              <a:t>19/11/21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7DCD-A7EF-1C49-8569-6712F481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0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242B-6832-184C-804A-73363678EBBE}" type="datetimeFigureOut">
              <a:rPr lang="en-US" smtClean="0"/>
              <a:t>19/11/21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7DCD-A7EF-1C49-8569-6712F481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1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242B-6832-184C-804A-73363678EBBE}" type="datetimeFigureOut">
              <a:rPr lang="en-US" smtClean="0"/>
              <a:t>19/11/21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7DCD-A7EF-1C49-8569-6712F481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06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242B-6832-184C-804A-73363678EBBE}" type="datetimeFigureOut">
              <a:rPr lang="en-US" smtClean="0"/>
              <a:t>19/11/21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7DCD-A7EF-1C49-8569-6712F481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1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9242B-6832-184C-804A-73363678EBBE}" type="datetimeFigureOut">
              <a:rPr lang="en-US" smtClean="0"/>
              <a:t>19/11/21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B7DCD-A7EF-1C49-8569-6712F481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Controle de constitucionalidade no Direito brasileiro</a:t>
            </a:r>
            <a:endParaRPr lang="pt-B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r>
              <a:rPr lang="en-US" dirty="0" smtClean="0"/>
              <a:t>Professor </a:t>
            </a:r>
            <a:r>
              <a:rPr lang="pt-BR" dirty="0" smtClean="0"/>
              <a:t>Associado </a:t>
            </a:r>
            <a:r>
              <a:rPr lang="en-US" dirty="0" smtClean="0"/>
              <a:t>José Levi</a:t>
            </a:r>
          </a:p>
          <a:p>
            <a:r>
              <a:rPr lang="en-US" dirty="0" smtClean="0"/>
              <a:t>Mello </a:t>
            </a:r>
            <a:r>
              <a:rPr lang="en-US" dirty="0" smtClean="0"/>
              <a:t>do Amaral </a:t>
            </a:r>
            <a:r>
              <a:rPr lang="en-US" dirty="0" smtClean="0"/>
              <a:t>J</a:t>
            </a:r>
            <a:r>
              <a:rPr lang="en-US" dirty="0" smtClean="0"/>
              <a:t>únior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63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Conclusão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modelo brasileiro seria “misto”?</a:t>
            </a:r>
          </a:p>
          <a:p>
            <a:r>
              <a:rPr lang="pt-BR" dirty="0" smtClean="0"/>
              <a:t>O STF seria um Tribunal Constitucional?</a:t>
            </a:r>
          </a:p>
          <a:p>
            <a:r>
              <a:rPr lang="pt-BR" dirty="0" smtClean="0"/>
              <a:t>Qual seria </a:t>
            </a:r>
            <a:r>
              <a:rPr lang="pt-BR" smtClean="0"/>
              <a:t>a característica essencial de um </a:t>
            </a:r>
            <a:r>
              <a:rPr lang="pt-BR" dirty="0" smtClean="0"/>
              <a:t>modelo verdadeiramente concentrado?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2247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Sugestão de leitura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AMARAL JÚNIOR, </a:t>
            </a:r>
            <a:r>
              <a:rPr lang="pt-BR" dirty="0" smtClean="0"/>
              <a:t>José Levi Mello do. </a:t>
            </a:r>
            <a:r>
              <a:rPr lang="pt-BR" i="1" dirty="0" smtClean="0"/>
              <a:t>Controle de constitucionalidade: </a:t>
            </a:r>
            <a:r>
              <a:rPr lang="pt-BR" i="1" dirty="0" err="1" smtClean="0"/>
              <a:t>evolução</a:t>
            </a:r>
            <a:r>
              <a:rPr lang="pt-BR" i="1" dirty="0" smtClean="0"/>
              <a:t> brasileira determinada pela falta do </a:t>
            </a:r>
            <a:r>
              <a:rPr lang="pt-BR" dirty="0" err="1" smtClean="0"/>
              <a:t>stare</a:t>
            </a:r>
            <a:r>
              <a:rPr lang="pt-BR" dirty="0" smtClean="0"/>
              <a:t> </a:t>
            </a:r>
            <a:r>
              <a:rPr lang="pt-BR" dirty="0" err="1" smtClean="0"/>
              <a:t>decisis</a:t>
            </a:r>
            <a:r>
              <a:rPr lang="pt-BR" dirty="0" smtClean="0"/>
              <a:t> </a:t>
            </a:r>
            <a:r>
              <a:rPr lang="pt-BR" b="1" dirty="0" smtClean="0"/>
              <a:t>in </a:t>
            </a:r>
            <a:r>
              <a:rPr lang="pt-BR" dirty="0" smtClean="0"/>
              <a:t>Revista dos Tribunais, vol. 920, 2012, p. 133-149.</a:t>
            </a:r>
          </a:p>
          <a:p>
            <a:endParaRPr lang="pt-BR" dirty="0"/>
          </a:p>
          <a:p>
            <a:endParaRPr lang="pt-BR" dirty="0" smtClean="0"/>
          </a:p>
          <a:p>
            <a:pPr marL="0" indent="0" algn="r">
              <a:buNone/>
            </a:pPr>
            <a:r>
              <a:rPr lang="pt-BR" b="1" dirty="0" smtClean="0"/>
              <a:t>Muito obrigado!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30272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Origem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Decreto </a:t>
            </a:r>
            <a:r>
              <a:rPr lang="pt-BR" dirty="0" err="1" smtClean="0"/>
              <a:t>n</a:t>
            </a:r>
            <a:r>
              <a:rPr lang="pt-BR" dirty="0" smtClean="0"/>
              <a:t>. 848, de 11.out.1890</a:t>
            </a:r>
          </a:p>
          <a:p>
            <a:pPr lvl="1"/>
            <a:r>
              <a:rPr lang="pt-BR" dirty="0" smtClean="0"/>
              <a:t>Supremo Tribunal Federal</a:t>
            </a:r>
          </a:p>
          <a:p>
            <a:pPr lvl="1"/>
            <a:r>
              <a:rPr lang="pt-BR" dirty="0" smtClean="0"/>
              <a:t>Recurso Extraordinário</a:t>
            </a:r>
          </a:p>
          <a:p>
            <a:r>
              <a:rPr lang="pt-BR" dirty="0" smtClean="0"/>
              <a:t>Problema: falta do </a:t>
            </a:r>
            <a:r>
              <a:rPr lang="pt-BR" i="1" dirty="0" err="1" smtClean="0"/>
              <a:t>stare</a:t>
            </a:r>
            <a:r>
              <a:rPr lang="pt-BR" i="1" dirty="0" smtClean="0"/>
              <a:t> </a:t>
            </a:r>
            <a:r>
              <a:rPr lang="pt-BR" i="1" dirty="0" err="1" smtClean="0"/>
              <a:t>decisis</a:t>
            </a:r>
            <a:r>
              <a:rPr lang="pt-BR" i="1" dirty="0" smtClean="0"/>
              <a:t> et non quieta </a:t>
            </a:r>
            <a:r>
              <a:rPr lang="pt-BR" i="1" dirty="0" err="1" smtClean="0"/>
              <a:t>movere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93208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Sucedâneos ao “</a:t>
            </a:r>
            <a:r>
              <a:rPr lang="pt-BR" b="1" dirty="0" err="1" smtClean="0"/>
              <a:t>stare</a:t>
            </a:r>
            <a:r>
              <a:rPr lang="pt-BR" b="1" dirty="0" smtClean="0"/>
              <a:t> </a:t>
            </a:r>
            <a:r>
              <a:rPr lang="pt-BR" b="1" dirty="0" err="1" smtClean="0"/>
              <a:t>decisis</a:t>
            </a:r>
            <a:r>
              <a:rPr lang="pt-BR" b="1" dirty="0" smtClean="0"/>
              <a:t>”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Suspensão pelo </a:t>
            </a:r>
            <a:r>
              <a:rPr lang="pt-BR" b="1" dirty="0" smtClean="0"/>
              <a:t>Senado*: </a:t>
            </a:r>
            <a:r>
              <a:rPr lang="pt-BR" dirty="0" smtClean="0"/>
              <a:t>Constituição de 1934, art. 91, inciso IV; Constituição de 1988, art. 52, inciso </a:t>
            </a:r>
            <a:r>
              <a:rPr lang="pt-BR" dirty="0" err="1" smtClean="0"/>
              <a:t>X</a:t>
            </a:r>
            <a:endParaRPr lang="pt-BR" dirty="0" smtClean="0"/>
          </a:p>
          <a:p>
            <a:r>
              <a:rPr lang="pt-BR" b="1" i="1" dirty="0" err="1" smtClean="0"/>
              <a:t>Full</a:t>
            </a:r>
            <a:r>
              <a:rPr lang="pt-BR" b="1" i="1" dirty="0" smtClean="0"/>
              <a:t> </a:t>
            </a:r>
            <a:r>
              <a:rPr lang="pt-BR" b="1" i="1" dirty="0" err="1" smtClean="0"/>
              <a:t>bench</a:t>
            </a:r>
            <a:r>
              <a:rPr lang="pt-BR" b="1" i="1" dirty="0" smtClean="0"/>
              <a:t>: </a:t>
            </a:r>
            <a:r>
              <a:rPr lang="pt-BR" dirty="0" smtClean="0"/>
              <a:t>Constituição de 1934, art. 179, hoje: Constituição de 1988, art. 97</a:t>
            </a:r>
          </a:p>
          <a:p>
            <a:r>
              <a:rPr lang="pt-BR" b="1" dirty="0" smtClean="0"/>
              <a:t>Representação </a:t>
            </a:r>
            <a:r>
              <a:rPr lang="pt-BR" b="1" dirty="0" smtClean="0"/>
              <a:t>interventiva**: </a:t>
            </a:r>
            <a:r>
              <a:rPr lang="pt-BR" dirty="0" smtClean="0"/>
              <a:t>hoje na </a:t>
            </a:r>
            <a:r>
              <a:rPr lang="pt-BR" dirty="0" err="1" smtClean="0"/>
              <a:t>Constituição</a:t>
            </a:r>
            <a:r>
              <a:rPr lang="pt-BR" dirty="0" smtClean="0"/>
              <a:t> de 1988, art. 34, inciso VII, combinado com o art. 36, § 3º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06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(suspens</a:t>
            </a:r>
            <a:r>
              <a:rPr lang="pt-BR" b="1" dirty="0" smtClean="0"/>
              <a:t>ão pelo Senado*)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3292"/>
            <a:ext cx="8229600" cy="5344840"/>
          </a:xfrm>
        </p:spPr>
        <p:txBody>
          <a:bodyPr/>
          <a:lstStyle/>
          <a:p>
            <a:r>
              <a:rPr lang="pt-BR" dirty="0" smtClean="0"/>
              <a:t>Facultatividade ou obrigatoriedade?</a:t>
            </a:r>
          </a:p>
          <a:p>
            <a:r>
              <a:rPr lang="pt-BR" dirty="0" smtClean="0"/>
              <a:t>S</a:t>
            </a:r>
            <a:r>
              <a:rPr lang="pt-BR" dirty="0" smtClean="0"/>
              <a:t>ó d</a:t>
            </a:r>
            <a:r>
              <a:rPr lang="pt-BR" dirty="0" smtClean="0"/>
              <a:t>ifuso ou concentrado tamb</a:t>
            </a:r>
            <a:r>
              <a:rPr lang="pt-BR" dirty="0" smtClean="0"/>
              <a:t>ém</a:t>
            </a:r>
            <a:r>
              <a:rPr lang="pt-BR" dirty="0" smtClean="0"/>
              <a:t>?</a:t>
            </a:r>
          </a:p>
          <a:p>
            <a:r>
              <a:rPr lang="pt-BR" i="1" dirty="0" err="1" smtClean="0"/>
              <a:t>Ex</a:t>
            </a:r>
            <a:r>
              <a:rPr lang="pt-BR" i="1" dirty="0" smtClean="0"/>
              <a:t> </a:t>
            </a:r>
            <a:r>
              <a:rPr lang="pt-BR" i="1" dirty="0" err="1" smtClean="0"/>
              <a:t>tunc</a:t>
            </a:r>
            <a:r>
              <a:rPr lang="pt-BR" i="1" dirty="0" smtClean="0"/>
              <a:t> </a:t>
            </a:r>
            <a:r>
              <a:rPr lang="pt-BR" dirty="0" smtClean="0"/>
              <a:t>ou </a:t>
            </a:r>
            <a:r>
              <a:rPr lang="pt-BR" i="1" dirty="0" err="1" smtClean="0"/>
              <a:t>ex</a:t>
            </a:r>
            <a:r>
              <a:rPr lang="pt-BR" i="1" dirty="0" smtClean="0"/>
              <a:t> nunc</a:t>
            </a:r>
            <a:r>
              <a:rPr lang="pt-BR" dirty="0" smtClean="0"/>
              <a:t>? Por</a:t>
            </a:r>
            <a:r>
              <a:rPr lang="pt-BR" dirty="0" smtClean="0"/>
              <a:t>ém</a:t>
            </a:r>
            <a:r>
              <a:rPr lang="pt-BR" dirty="0" smtClean="0"/>
              <a:t>: Decreto </a:t>
            </a:r>
            <a:r>
              <a:rPr lang="pt-BR" dirty="0" err="1" smtClean="0"/>
              <a:t>n</a:t>
            </a:r>
            <a:r>
              <a:rPr lang="pt-BR" dirty="0" smtClean="0"/>
              <a:t>. 2.346, de 10.10.1997.</a:t>
            </a:r>
          </a:p>
          <a:p>
            <a:r>
              <a:rPr lang="pt-BR" dirty="0" smtClean="0"/>
              <a:t>S</a:t>
            </a:r>
            <a:r>
              <a:rPr lang="pt-BR" dirty="0" smtClean="0"/>
              <a:t>ó </a:t>
            </a:r>
            <a:r>
              <a:rPr lang="pt-BR" b="1" i="1" dirty="0" smtClean="0"/>
              <a:t>com</a:t>
            </a:r>
            <a:r>
              <a:rPr lang="pt-BR" dirty="0" smtClean="0"/>
              <a:t> ou tamb</a:t>
            </a:r>
            <a:r>
              <a:rPr lang="pt-BR" dirty="0" smtClean="0"/>
              <a:t>ém </a:t>
            </a:r>
            <a:r>
              <a:rPr lang="pt-BR" b="1" i="1" dirty="0" smtClean="0"/>
              <a:t>sem</a:t>
            </a:r>
            <a:r>
              <a:rPr lang="pt-BR" dirty="0" smtClean="0"/>
              <a:t> redu</a:t>
            </a:r>
            <a:r>
              <a:rPr lang="pt-BR" dirty="0" smtClean="0"/>
              <a:t>ção de texto? Sim, por exemplo, Resolução </a:t>
            </a:r>
            <a:r>
              <a:rPr lang="pt-BR" dirty="0" err="1" smtClean="0"/>
              <a:t>n</a:t>
            </a:r>
            <a:r>
              <a:rPr lang="pt-BR" dirty="0" smtClean="0"/>
              <a:t>. 52, de 2005.</a:t>
            </a:r>
          </a:p>
          <a:p>
            <a:r>
              <a:rPr lang="pt-BR" dirty="0" smtClean="0"/>
              <a:t>Só leis </a:t>
            </a:r>
            <a:r>
              <a:rPr lang="pt-BR" b="1" dirty="0" smtClean="0"/>
              <a:t>federais</a:t>
            </a:r>
            <a:r>
              <a:rPr lang="pt-BR" dirty="0" smtClean="0"/>
              <a:t> ou também </a:t>
            </a:r>
            <a:r>
              <a:rPr lang="pt-BR" b="1" dirty="0" smtClean="0"/>
              <a:t>estaduais</a:t>
            </a:r>
            <a:r>
              <a:rPr lang="pt-BR" dirty="0" smtClean="0"/>
              <a:t> e </a:t>
            </a:r>
            <a:r>
              <a:rPr lang="pt-BR" b="1" dirty="0" smtClean="0"/>
              <a:t>municipais</a:t>
            </a:r>
            <a:r>
              <a:rPr lang="pt-BR" dirty="0" smtClean="0"/>
              <a:t>?</a:t>
            </a:r>
          </a:p>
          <a:p>
            <a:pPr marL="0" indent="0">
              <a:buNone/>
            </a:pPr>
            <a:r>
              <a:rPr lang="pt-BR" sz="2400" b="1" dirty="0" smtClean="0"/>
              <a:t>Sugestões: </a:t>
            </a:r>
            <a:r>
              <a:rPr lang="pt-BR" sz="2400" dirty="0" smtClean="0"/>
              <a:t>MS </a:t>
            </a:r>
            <a:r>
              <a:rPr lang="pt-BR" sz="2400" dirty="0" err="1" smtClean="0"/>
              <a:t>n</a:t>
            </a:r>
            <a:r>
              <a:rPr lang="pt-BR" sz="2400" dirty="0" smtClean="0"/>
              <a:t>. 16.512/DF, Rel. Min. Oswaldo Trigueiro, 25.05.66; RCL </a:t>
            </a:r>
            <a:r>
              <a:rPr lang="pt-BR" sz="2400" dirty="0" err="1" smtClean="0"/>
              <a:t>n</a:t>
            </a:r>
            <a:r>
              <a:rPr lang="pt-BR" sz="2400" dirty="0" smtClean="0"/>
              <a:t>. 4.335/AC, Rel. Min. Gilmar Mendes, 20.03.14.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08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(evolu</a:t>
            </a:r>
            <a:r>
              <a:rPr lang="pt-BR" b="1" dirty="0" smtClean="0"/>
              <a:t>ção da intervenção**)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Constitui</a:t>
            </a:r>
            <a:r>
              <a:rPr lang="pt-BR" b="1" dirty="0" smtClean="0"/>
              <a:t>ção de 1934: art. 12, § 2º </a:t>
            </a:r>
            <a:r>
              <a:rPr lang="pt-BR" sz="2400" dirty="0" smtClean="0"/>
              <a:t>(“Ocorrendo o primeiro caso do nº V, a intervenção só se efetuará depois que a Corte Suprema, mediante provocação do Procurador-Geral da República, tomar conhecimento da lei que a tenha decretado e lhe declarar a constitucionalidade.”)</a:t>
            </a:r>
            <a:endParaRPr lang="pt-BR" sz="2400" dirty="0" smtClean="0"/>
          </a:p>
          <a:p>
            <a:r>
              <a:rPr lang="pt-BR" b="1" dirty="0" smtClean="0"/>
              <a:t>Constituição de 1946: art. 8º, parágrafo único</a:t>
            </a:r>
            <a:r>
              <a:rPr lang="pt-BR" dirty="0" smtClean="0"/>
              <a:t> </a:t>
            </a:r>
            <a:r>
              <a:rPr lang="pt-BR" sz="2600" dirty="0" smtClean="0"/>
              <a:t>(“</a:t>
            </a:r>
            <a:r>
              <a:rPr lang="pt-BR" sz="2600" dirty="0" smtClean="0"/>
              <a:t>Parágrafo único - No caso do nº VII, o ato arguido de inconstitucionalidade será submetido pelo Procurador-Geral da República ao exame do Supremo Tribunal Federal, e, se este a declarar, será decretada a intervenção.</a:t>
            </a:r>
            <a:r>
              <a:rPr lang="pt-BR" sz="2600" dirty="0" smtClean="0"/>
              <a:t>”)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545014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(princ</a:t>
            </a:r>
            <a:r>
              <a:rPr lang="pt-BR" b="1" dirty="0" smtClean="0"/>
              <a:t>ípios sensíveis)</a:t>
            </a:r>
            <a:br>
              <a:rPr lang="pt-BR" b="1" dirty="0" smtClean="0"/>
            </a:br>
            <a:r>
              <a:rPr lang="pt-BR" dirty="0" smtClean="0"/>
              <a:t>Constituição de 1988, art. 34, inciso VII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84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400" dirty="0" smtClean="0"/>
              <a:t>a) forma republicana, sistema representativo e regime democrático;</a:t>
            </a:r>
          </a:p>
          <a:p>
            <a:pPr marL="0" indent="0">
              <a:buNone/>
            </a:pPr>
            <a:r>
              <a:rPr lang="pt-BR" sz="3400" dirty="0" err="1" smtClean="0"/>
              <a:t>b</a:t>
            </a:r>
            <a:r>
              <a:rPr lang="pt-BR" sz="3400" dirty="0" smtClean="0"/>
              <a:t>) direitos da pessoa humana;</a:t>
            </a:r>
          </a:p>
          <a:p>
            <a:pPr marL="0" indent="0">
              <a:buNone/>
            </a:pPr>
            <a:r>
              <a:rPr lang="pt-BR" sz="3400" dirty="0" err="1" smtClean="0"/>
              <a:t>c</a:t>
            </a:r>
            <a:r>
              <a:rPr lang="pt-BR" sz="3400" dirty="0" smtClean="0"/>
              <a:t>) autonomia municipal;</a:t>
            </a:r>
          </a:p>
          <a:p>
            <a:pPr marL="0" indent="0">
              <a:buNone/>
            </a:pPr>
            <a:r>
              <a:rPr lang="pt-BR" sz="3400" dirty="0" err="1" smtClean="0"/>
              <a:t>d</a:t>
            </a:r>
            <a:r>
              <a:rPr lang="pt-BR" sz="3400" dirty="0" smtClean="0"/>
              <a:t>) prestação de contas da administração pública, direta e indireta.</a:t>
            </a:r>
          </a:p>
          <a:p>
            <a:pPr marL="0" indent="0">
              <a:buNone/>
            </a:pPr>
            <a:r>
              <a:rPr lang="pt-BR" sz="3400" dirty="0" smtClean="0"/>
              <a:t>e) aplicação do mínimo exigido da receita resultante de impostos estaduais, compreendida a proveniente de transferências, na manutenção e desenvolvimento do ensino e nas ações e serviços públicos de saúde.</a:t>
            </a:r>
          </a:p>
          <a:p>
            <a:endParaRPr lang="pt-BR" dirty="0" smtClean="0"/>
          </a:p>
          <a:p>
            <a:r>
              <a:rPr lang="pt-BR" b="1" dirty="0" smtClean="0"/>
              <a:t>BUZAID, </a:t>
            </a:r>
            <a:r>
              <a:rPr lang="pt-BR" dirty="0" smtClean="0"/>
              <a:t>Alfredo. </a:t>
            </a:r>
            <a:r>
              <a:rPr lang="pt-BR" i="1" dirty="0" smtClean="0"/>
              <a:t>Da </a:t>
            </a:r>
            <a:r>
              <a:rPr lang="pt-BR" i="1" dirty="0" err="1" smtClean="0"/>
              <a:t>ação</a:t>
            </a:r>
            <a:r>
              <a:rPr lang="pt-BR" i="1" dirty="0" smtClean="0"/>
              <a:t> direta de </a:t>
            </a:r>
            <a:r>
              <a:rPr lang="pt-BR" i="1" dirty="0" err="1" smtClean="0"/>
              <a:t>declaração</a:t>
            </a:r>
            <a:r>
              <a:rPr lang="pt-BR" i="1" dirty="0" smtClean="0"/>
              <a:t> de inconstitucionalidade no direito brasileiro. </a:t>
            </a:r>
            <a:r>
              <a:rPr lang="pt-BR" dirty="0" err="1" smtClean="0"/>
              <a:t>São</a:t>
            </a:r>
            <a:r>
              <a:rPr lang="pt-BR" dirty="0" smtClean="0"/>
              <a:t> Paulo: Saraiva, 1958.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3502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Sucedâneos ao “</a:t>
            </a:r>
            <a:r>
              <a:rPr lang="pt-BR" b="1" dirty="0" err="1" smtClean="0"/>
              <a:t>stare</a:t>
            </a:r>
            <a:r>
              <a:rPr lang="pt-BR" b="1" dirty="0" smtClean="0"/>
              <a:t> </a:t>
            </a:r>
            <a:r>
              <a:rPr lang="pt-BR" b="1" dirty="0" err="1" smtClean="0"/>
              <a:t>decisis</a:t>
            </a:r>
            <a:r>
              <a:rPr lang="pt-BR" b="1" dirty="0" smtClean="0"/>
              <a:t>”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Representação de inconstitucionalidade: </a:t>
            </a:r>
            <a:r>
              <a:rPr lang="pt-BR" dirty="0" smtClean="0"/>
              <a:t>Emenda Constitucional </a:t>
            </a:r>
            <a:r>
              <a:rPr lang="pt-BR" dirty="0" err="1" smtClean="0"/>
              <a:t>n</a:t>
            </a:r>
            <a:r>
              <a:rPr lang="pt-BR" dirty="0" smtClean="0"/>
              <a:t>. 16, de 26.nov.1965</a:t>
            </a:r>
          </a:p>
          <a:p>
            <a:r>
              <a:rPr lang="pt-BR" b="1" dirty="0" smtClean="0"/>
              <a:t>Representação interpretativa: </a:t>
            </a:r>
            <a:r>
              <a:rPr lang="pt-BR" dirty="0" smtClean="0"/>
              <a:t>Emenda Constitucional </a:t>
            </a:r>
            <a:r>
              <a:rPr lang="pt-BR" dirty="0" err="1" smtClean="0"/>
              <a:t>n</a:t>
            </a:r>
            <a:r>
              <a:rPr lang="pt-BR" dirty="0" smtClean="0"/>
              <a:t>. 07, de 13.abr.1977</a:t>
            </a:r>
          </a:p>
          <a:p>
            <a:r>
              <a:rPr lang="pt-BR" b="1" dirty="0" smtClean="0"/>
              <a:t>ADI e rol de legitimados </a:t>
            </a:r>
            <a:r>
              <a:rPr lang="pt-BR" dirty="0" smtClean="0"/>
              <a:t>(Constituição de 1988, art. 103)</a:t>
            </a:r>
          </a:p>
          <a:p>
            <a:r>
              <a:rPr lang="pt-BR" b="1" dirty="0" smtClean="0"/>
              <a:t>Efeito vinculante </a:t>
            </a:r>
            <a:r>
              <a:rPr lang="pt-BR" dirty="0" smtClean="0"/>
              <a:t>(Emenda Constitucional </a:t>
            </a:r>
            <a:r>
              <a:rPr lang="pt-BR" dirty="0" err="1" smtClean="0"/>
              <a:t>n</a:t>
            </a:r>
            <a:r>
              <a:rPr lang="pt-BR" dirty="0" smtClean="0"/>
              <a:t>. 03, de 17.mar.1993)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747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Sucedâneos ao “</a:t>
            </a:r>
            <a:r>
              <a:rPr lang="pt-BR" b="1" dirty="0" err="1" smtClean="0"/>
              <a:t>stare</a:t>
            </a:r>
            <a:r>
              <a:rPr lang="pt-BR" b="1" dirty="0" smtClean="0"/>
              <a:t> </a:t>
            </a:r>
            <a:r>
              <a:rPr lang="pt-BR" b="1" dirty="0" err="1" smtClean="0"/>
              <a:t>decisis</a:t>
            </a:r>
            <a:r>
              <a:rPr lang="pt-BR" b="1" dirty="0" smtClean="0"/>
              <a:t>”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Súmula vinculante </a:t>
            </a:r>
            <a:r>
              <a:rPr lang="pt-BR" dirty="0" smtClean="0"/>
              <a:t>(Emenda Constitucional </a:t>
            </a:r>
            <a:r>
              <a:rPr lang="pt-BR" dirty="0" err="1" smtClean="0"/>
              <a:t>n</a:t>
            </a:r>
            <a:r>
              <a:rPr lang="pt-BR" dirty="0" smtClean="0"/>
              <a:t>. 45, de 30.dez.2004)</a:t>
            </a:r>
          </a:p>
          <a:p>
            <a:r>
              <a:rPr lang="pt-BR" b="1" dirty="0" smtClean="0"/>
              <a:t>Repercussão geral </a:t>
            </a:r>
            <a:r>
              <a:rPr lang="pt-BR" dirty="0" smtClean="0"/>
              <a:t>(idem + a sua regulamentação legal e, hoje, NCPC)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1467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</a:t>
            </a:r>
            <a:r>
              <a:rPr lang="pt-BR" b="1" dirty="0" smtClean="0"/>
              <a:t>écnicas decisórias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81755"/>
          </a:xfrm>
        </p:spPr>
        <p:txBody>
          <a:bodyPr>
            <a:normAutofit fontScale="77500" lnSpcReduction="20000"/>
          </a:bodyPr>
          <a:lstStyle/>
          <a:p>
            <a:r>
              <a:rPr lang="pt-BR" sz="3900" b="1" dirty="0" smtClean="0"/>
              <a:t>Com</a:t>
            </a:r>
            <a:r>
              <a:rPr lang="pt-BR" sz="3900" dirty="0" smtClean="0"/>
              <a:t> redu</a:t>
            </a:r>
            <a:r>
              <a:rPr lang="pt-BR" sz="3900" dirty="0" smtClean="0"/>
              <a:t>ção de texto</a:t>
            </a:r>
          </a:p>
          <a:p>
            <a:r>
              <a:rPr lang="pt-BR" sz="3900" b="1" dirty="0" smtClean="0"/>
              <a:t>Sem</a:t>
            </a:r>
            <a:r>
              <a:rPr lang="pt-BR" sz="3900" dirty="0" smtClean="0"/>
              <a:t> redução de texto</a:t>
            </a:r>
          </a:p>
          <a:p>
            <a:r>
              <a:rPr lang="pt-BR" sz="3900" dirty="0" smtClean="0"/>
              <a:t>Interpretação conforme à Constituição</a:t>
            </a:r>
          </a:p>
          <a:p>
            <a:r>
              <a:rPr lang="pt-BR" sz="3900" dirty="0" smtClean="0"/>
              <a:t>Apelo ao legislador</a:t>
            </a:r>
          </a:p>
          <a:p>
            <a:r>
              <a:rPr lang="pt-BR" sz="3900" dirty="0" smtClean="0"/>
              <a:t>Omissões parciais e totais</a:t>
            </a:r>
          </a:p>
          <a:p>
            <a:r>
              <a:rPr lang="pt-BR" sz="3900" dirty="0" smtClean="0"/>
              <a:t>Leis </a:t>
            </a:r>
            <a:r>
              <a:rPr lang="pt-BR" sz="3900" i="1" dirty="0" smtClean="0"/>
              <a:t>ainda</a:t>
            </a:r>
            <a:r>
              <a:rPr lang="pt-BR" sz="3900" dirty="0" smtClean="0"/>
              <a:t> constitucionais</a:t>
            </a:r>
          </a:p>
          <a:p>
            <a:r>
              <a:rPr lang="pt-BR" sz="3900" dirty="0" smtClean="0"/>
              <a:t>Sentenças aditivas</a:t>
            </a:r>
          </a:p>
          <a:p>
            <a:pPr marL="0" indent="0">
              <a:buNone/>
            </a:pPr>
            <a:endParaRPr lang="pt-BR" sz="3600" dirty="0" smtClean="0"/>
          </a:p>
          <a:p>
            <a:pPr marL="0" indent="0">
              <a:buNone/>
            </a:pPr>
            <a:r>
              <a:rPr lang="pt-BR" sz="3600" b="1" dirty="0" smtClean="0"/>
              <a:t>Sugestões: </a:t>
            </a:r>
            <a:r>
              <a:rPr lang="pt-BR" sz="3600" dirty="0" err="1" smtClean="0"/>
              <a:t>Rp</a:t>
            </a:r>
            <a:r>
              <a:rPr lang="pt-BR" sz="3600" dirty="0" smtClean="0"/>
              <a:t> </a:t>
            </a:r>
            <a:r>
              <a:rPr lang="pt-BR" sz="3600" dirty="0" err="1" smtClean="0"/>
              <a:t>n</a:t>
            </a:r>
            <a:r>
              <a:rPr lang="pt-BR" sz="3600" dirty="0" smtClean="0"/>
              <a:t>. 1.417-7/DF, Rel. Min. Moreira Alves, 09.12.87; </a:t>
            </a:r>
            <a:r>
              <a:rPr lang="pt-BR" sz="3600" dirty="0" smtClean="0"/>
              <a:t>HC </a:t>
            </a:r>
            <a:r>
              <a:rPr lang="pt-BR" sz="3600" dirty="0" err="1" smtClean="0"/>
              <a:t>n</a:t>
            </a:r>
            <a:r>
              <a:rPr lang="pt-BR" sz="3600" dirty="0" smtClean="0"/>
              <a:t>. 70.514-6/RS, Rel. Min. Sydney Sanches, 23.03.94; RE </a:t>
            </a:r>
            <a:r>
              <a:rPr lang="pt-BR" sz="3600" dirty="0" err="1" smtClean="0"/>
              <a:t>n</a:t>
            </a:r>
            <a:r>
              <a:rPr lang="pt-BR" sz="3600" dirty="0" smtClean="0"/>
              <a:t>. 172.058-1/SC, Rel. Min. Marco Aurélio, 30.06.95.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567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687</Words>
  <Application>Microsoft Macintosh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Controle de constitucionalidade no Direito brasileiro</vt:lpstr>
      <vt:lpstr>Origem</vt:lpstr>
      <vt:lpstr>Sucedâneos ao “stare decisis”</vt:lpstr>
      <vt:lpstr>(suspensão pelo Senado*)</vt:lpstr>
      <vt:lpstr>(evolução da intervenção**)</vt:lpstr>
      <vt:lpstr>(princípios sensíveis) Constituição de 1988, art. 34, inciso VII</vt:lpstr>
      <vt:lpstr>Sucedâneos ao “stare decisis”</vt:lpstr>
      <vt:lpstr>Sucedâneos ao “stare decisis”</vt:lpstr>
      <vt:lpstr>Técnicas decisórias</vt:lpstr>
      <vt:lpstr>Conclusão</vt:lpstr>
      <vt:lpstr>Sugestão de leitura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Controle de constitucionalidade no Direito brasileiro</dc:title>
  <dc:creator>José Levi Mello do Amaral Júnior</dc:creator>
  <cp:lastModifiedBy>José Levi Mello do Amaral Júnior</cp:lastModifiedBy>
  <cp:revision>17</cp:revision>
  <dcterms:created xsi:type="dcterms:W3CDTF">2021-06-24T02:06:33Z</dcterms:created>
  <dcterms:modified xsi:type="dcterms:W3CDTF">2021-11-20T01:30:38Z</dcterms:modified>
</cp:coreProperties>
</file>