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sldIdLst>
    <p:sldId id="256" r:id="rId3"/>
    <p:sldId id="257" r:id="rId4"/>
    <p:sldId id="258" r:id="rId5"/>
    <p:sldId id="260" r:id="rId6"/>
    <p:sldId id="261" r:id="rId7"/>
    <p:sldId id="263" r:id="rId8"/>
    <p:sldId id="265" r:id="rId9"/>
    <p:sldId id="264" r:id="rId10"/>
    <p:sldId id="266" r:id="rId11"/>
    <p:sldId id="268" r:id="rId12"/>
    <p:sldId id="267" r:id="rId13"/>
    <p:sldId id="259" r:id="rId14"/>
    <p:sldId id="262" r:id="rId15"/>
    <p:sldId id="269" r:id="rId16"/>
    <p:sldId id="270" r:id="rId17"/>
    <p:sldId id="271" r:id="rId18"/>
    <p:sldId id="274" r:id="rId19"/>
    <p:sldId id="273" r:id="rId20"/>
    <p:sldId id="272" r:id="rId21"/>
    <p:sldId id="278" r:id="rId22"/>
    <p:sldId id="282" r:id="rId23"/>
    <p:sldId id="279" r:id="rId24"/>
    <p:sldId id="293" r:id="rId25"/>
    <p:sldId id="280" r:id="rId26"/>
    <p:sldId id="294" r:id="rId27"/>
    <p:sldId id="296" r:id="rId28"/>
    <p:sldId id="297" r:id="rId29"/>
    <p:sldId id="299" r:id="rId30"/>
    <p:sldId id="298" r:id="rId31"/>
    <p:sldId id="301" r:id="rId32"/>
    <p:sldId id="281" r:id="rId33"/>
    <p:sldId id="283" r:id="rId34"/>
    <p:sldId id="284" r:id="rId35"/>
    <p:sldId id="285" r:id="rId36"/>
    <p:sldId id="286" r:id="rId37"/>
    <p:sldId id="288" r:id="rId38"/>
    <p:sldId id="289" r:id="rId39"/>
    <p:sldId id="290" r:id="rId40"/>
    <p:sldId id="291" r:id="rId41"/>
    <p:sldId id="277" r:id="rId4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pt-BR" smtClean="0"/>
              <a:t>Clique para editar o título mestre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pt-BR">
              <a:solidFill>
                <a:srgbClr val="DFDCB7"/>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8268C6B-F72A-4F43-A394-5510F6508978}" type="slidenum">
              <a:rPr lang="pt-BR" smtClean="0"/>
              <a:pPr/>
              <a:t>‹nº›</a:t>
            </a:fld>
            <a:endParaRPr lang="pt-B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5" name="Footer Placeholder 4"/>
          <p:cNvSpPr>
            <a:spLocks noGrp="1"/>
          </p:cNvSpPr>
          <p:nvPr>
            <p:ph type="ftr" sz="quarter" idx="11"/>
          </p:nvPr>
        </p:nvSpPr>
        <p:spPr/>
        <p:txBody>
          <a:bodyPr/>
          <a:lstStyle/>
          <a:p>
            <a:endParaRPr lang="pt-BR">
              <a:solidFill>
                <a:srgbClr val="DFDCB7"/>
              </a:solidFill>
            </a:endParaRPr>
          </a:p>
        </p:txBody>
      </p:sp>
      <p:sp>
        <p:nvSpPr>
          <p:cNvPr id="6" name="Slide Number Placeholder 5"/>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pt-BR" smtClean="0"/>
              <a:t>Clique para editar o título mestre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5" name="Footer Placeholder 4"/>
          <p:cNvSpPr>
            <a:spLocks noGrp="1"/>
          </p:cNvSpPr>
          <p:nvPr>
            <p:ph type="ftr" sz="quarter" idx="11"/>
          </p:nvPr>
        </p:nvSpPr>
        <p:spPr/>
        <p:txBody>
          <a:bodyPr/>
          <a:lstStyle/>
          <a:p>
            <a:endParaRPr lang="pt-BR">
              <a:solidFill>
                <a:srgbClr val="DFDCB7"/>
              </a:solidFill>
            </a:endParaRPr>
          </a:p>
        </p:txBody>
      </p:sp>
      <p:sp>
        <p:nvSpPr>
          <p:cNvPr id="6" name="Slide Number Placeholder 5"/>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pt-BR" smtClean="0"/>
              <a:t>Clique para editar o título mestre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pt-BR">
              <a:solidFill>
                <a:srgbClr val="DFDCB7"/>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8268C6B-F72A-4F43-A394-5510F6508978}" type="slidenum">
              <a:rPr lang="pt-BR" smtClean="0"/>
              <a:pPr/>
              <a:t>‹nº›</a:t>
            </a:fld>
            <a:endParaRPr lang="pt-B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5" name="Footer Placeholder 4"/>
          <p:cNvSpPr>
            <a:spLocks noGrp="1"/>
          </p:cNvSpPr>
          <p:nvPr>
            <p:ph type="ftr" sz="quarter" idx="11"/>
          </p:nvPr>
        </p:nvSpPr>
        <p:spPr/>
        <p:txBody>
          <a:bodyPr/>
          <a:lstStyle/>
          <a:p>
            <a:endParaRPr lang="pt-BR">
              <a:solidFill>
                <a:srgbClr val="DFDCB7"/>
              </a:solidFill>
            </a:endParaRPr>
          </a:p>
        </p:txBody>
      </p:sp>
      <p:sp>
        <p:nvSpPr>
          <p:cNvPr id="6" name="Slide Number Placeholder 5"/>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5" name="Footer Placeholder 4"/>
          <p:cNvSpPr>
            <a:spLocks noGrp="1"/>
          </p:cNvSpPr>
          <p:nvPr>
            <p:ph type="ftr" sz="quarter" idx="11"/>
          </p:nvPr>
        </p:nvSpPr>
        <p:spPr/>
        <p:txBody>
          <a:bodyPr/>
          <a:lstStyle/>
          <a:p>
            <a:endParaRPr lang="pt-BR">
              <a:solidFill>
                <a:srgbClr val="DFDCB7"/>
              </a:solidFill>
            </a:endParaRPr>
          </a:p>
        </p:txBody>
      </p:sp>
      <p:sp>
        <p:nvSpPr>
          <p:cNvPr id="6" name="Slide Number Placeholder 5"/>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5" name="Date Placeholder 4"/>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6" name="Footer Placeholder 5"/>
          <p:cNvSpPr>
            <a:spLocks noGrp="1"/>
          </p:cNvSpPr>
          <p:nvPr>
            <p:ph type="ftr" sz="quarter" idx="11"/>
          </p:nvPr>
        </p:nvSpPr>
        <p:spPr/>
        <p:txBody>
          <a:bodyPr/>
          <a:lstStyle/>
          <a:p>
            <a:endParaRPr lang="pt-BR">
              <a:solidFill>
                <a:srgbClr val="DFDCB7"/>
              </a:solidFill>
            </a:endParaRPr>
          </a:p>
        </p:txBody>
      </p:sp>
      <p:sp>
        <p:nvSpPr>
          <p:cNvPr id="7" name="Slide Number Placeholder 6"/>
          <p:cNvSpPr>
            <a:spLocks noGrp="1"/>
          </p:cNvSpPr>
          <p:nvPr>
            <p:ph type="sldNum" sz="quarter" idx="12"/>
          </p:nvPr>
        </p:nvSpPr>
        <p:spPr/>
        <p:txBody>
          <a:bodyPr/>
          <a:lstStyle/>
          <a:p>
            <a:fld id="{68268C6B-F72A-4F43-A394-5510F6508978}" type="slidenum">
              <a:rPr lang="pt-BR" smtClean="0"/>
              <a:pPr/>
              <a:t>‹nº›</a:t>
            </a:fld>
            <a:endParaRPr lang="pt-BR"/>
          </a:p>
        </p:txBody>
      </p:sp>
      <p:sp>
        <p:nvSpPr>
          <p:cNvPr id="9" name="Content Placeholder 8"/>
          <p:cNvSpPr>
            <a:spLocks noGrp="1"/>
          </p:cNvSpPr>
          <p:nvPr>
            <p:ph sz="quarter" idx="13"/>
          </p:nvPr>
        </p:nvSpPr>
        <p:spPr>
          <a:xfrm>
            <a:off x="1042416" y="2313432"/>
            <a:ext cx="3419856" cy="349300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8" name="Footer Placeholder 7"/>
          <p:cNvSpPr>
            <a:spLocks noGrp="1"/>
          </p:cNvSpPr>
          <p:nvPr>
            <p:ph type="ftr" sz="quarter" idx="11"/>
          </p:nvPr>
        </p:nvSpPr>
        <p:spPr/>
        <p:txBody>
          <a:bodyPr/>
          <a:lstStyle/>
          <a:p>
            <a:endParaRPr lang="pt-BR">
              <a:solidFill>
                <a:srgbClr val="DFDCB7"/>
              </a:solidFill>
            </a:endParaRPr>
          </a:p>
        </p:txBody>
      </p:sp>
      <p:sp>
        <p:nvSpPr>
          <p:cNvPr id="9" name="Slide Number Placeholder 8"/>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4" name="Footer Placeholder 3"/>
          <p:cNvSpPr>
            <a:spLocks noGrp="1"/>
          </p:cNvSpPr>
          <p:nvPr>
            <p:ph type="ftr" sz="quarter" idx="11"/>
          </p:nvPr>
        </p:nvSpPr>
        <p:spPr/>
        <p:txBody>
          <a:bodyPr/>
          <a:lstStyle/>
          <a:p>
            <a:endParaRPr lang="pt-BR">
              <a:solidFill>
                <a:srgbClr val="DFDCB7"/>
              </a:solidFill>
            </a:endParaRPr>
          </a:p>
        </p:txBody>
      </p:sp>
      <p:sp>
        <p:nvSpPr>
          <p:cNvPr id="5" name="Slide Number Placeholder 4"/>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3" name="Footer Placeholder 2"/>
          <p:cNvSpPr>
            <a:spLocks noGrp="1"/>
          </p:cNvSpPr>
          <p:nvPr>
            <p:ph type="ftr" sz="quarter" idx="11"/>
          </p:nvPr>
        </p:nvSpPr>
        <p:spPr/>
        <p:txBody>
          <a:bodyPr/>
          <a:lstStyle/>
          <a:p>
            <a:endParaRPr lang="pt-BR">
              <a:solidFill>
                <a:srgbClr val="DFDCB7"/>
              </a:solidFill>
            </a:endParaRPr>
          </a:p>
        </p:txBody>
      </p:sp>
      <p:sp>
        <p:nvSpPr>
          <p:cNvPr id="4" name="Slide Number Placeholder 3"/>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7" name="Slide Number Placeholder 6"/>
          <p:cNvSpPr>
            <a:spLocks noGrp="1"/>
          </p:cNvSpPr>
          <p:nvPr>
            <p:ph type="sldNum" sz="quarter" idx="12"/>
          </p:nvPr>
        </p:nvSpPr>
        <p:spPr/>
        <p:txBody>
          <a:bodyPr/>
          <a:lstStyle/>
          <a:p>
            <a:fld id="{68268C6B-F72A-4F43-A394-5510F6508978}" type="slidenum">
              <a:rPr lang="pt-BR" smtClean="0"/>
              <a:pPr/>
              <a:t>‹nº›</a:t>
            </a:fld>
            <a:endParaRPr lang="pt-B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pt-BR">
              <a:solidFill>
                <a:srgbClr val="DFDCB7"/>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pt-BR" smtClean="0"/>
              <a:t>Clique para editar o título mestre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5" name="Footer Placeholder 4"/>
          <p:cNvSpPr>
            <a:spLocks noGrp="1"/>
          </p:cNvSpPr>
          <p:nvPr>
            <p:ph type="ftr" sz="quarter" idx="11"/>
          </p:nvPr>
        </p:nvSpPr>
        <p:spPr/>
        <p:txBody>
          <a:bodyPr/>
          <a:lstStyle/>
          <a:p>
            <a:endParaRPr lang="pt-BR">
              <a:solidFill>
                <a:srgbClr val="DFDCB7"/>
              </a:solidFill>
            </a:endParaRPr>
          </a:p>
        </p:txBody>
      </p:sp>
      <p:sp>
        <p:nvSpPr>
          <p:cNvPr id="6" name="Slide Number Placeholder 5"/>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pt-BR" smtClean="0"/>
              <a:t>Clique para editar o título mestre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pt-BR">
              <a:solidFill>
                <a:srgbClr val="DFDCB7"/>
              </a:solidFill>
            </a:endParaRPr>
          </a:p>
        </p:txBody>
      </p:sp>
      <p:sp>
        <p:nvSpPr>
          <p:cNvPr id="7" name="Slide Number Placeholder 6"/>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5" name="Footer Placeholder 4"/>
          <p:cNvSpPr>
            <a:spLocks noGrp="1"/>
          </p:cNvSpPr>
          <p:nvPr>
            <p:ph type="ftr" sz="quarter" idx="11"/>
          </p:nvPr>
        </p:nvSpPr>
        <p:spPr/>
        <p:txBody>
          <a:bodyPr/>
          <a:lstStyle/>
          <a:p>
            <a:endParaRPr lang="pt-BR">
              <a:solidFill>
                <a:srgbClr val="DFDCB7"/>
              </a:solidFill>
            </a:endParaRPr>
          </a:p>
        </p:txBody>
      </p:sp>
      <p:sp>
        <p:nvSpPr>
          <p:cNvPr id="6" name="Slide Number Placeholder 5"/>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pt-BR" smtClean="0"/>
              <a:t>Clique para editar o título mestre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5" name="Footer Placeholder 4"/>
          <p:cNvSpPr>
            <a:spLocks noGrp="1"/>
          </p:cNvSpPr>
          <p:nvPr>
            <p:ph type="ftr" sz="quarter" idx="11"/>
          </p:nvPr>
        </p:nvSpPr>
        <p:spPr/>
        <p:txBody>
          <a:bodyPr/>
          <a:lstStyle/>
          <a:p>
            <a:endParaRPr lang="pt-BR">
              <a:solidFill>
                <a:srgbClr val="DFDCB7"/>
              </a:solidFill>
            </a:endParaRPr>
          </a:p>
        </p:txBody>
      </p:sp>
      <p:sp>
        <p:nvSpPr>
          <p:cNvPr id="6" name="Slide Number Placeholder 5"/>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5" name="Footer Placeholder 4"/>
          <p:cNvSpPr>
            <a:spLocks noGrp="1"/>
          </p:cNvSpPr>
          <p:nvPr>
            <p:ph type="ftr" sz="quarter" idx="11"/>
          </p:nvPr>
        </p:nvSpPr>
        <p:spPr/>
        <p:txBody>
          <a:bodyPr/>
          <a:lstStyle/>
          <a:p>
            <a:endParaRPr lang="pt-BR">
              <a:solidFill>
                <a:srgbClr val="DFDCB7"/>
              </a:solidFill>
            </a:endParaRPr>
          </a:p>
        </p:txBody>
      </p:sp>
      <p:sp>
        <p:nvSpPr>
          <p:cNvPr id="6" name="Slide Number Placeholder 5"/>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5" name="Date Placeholder 4"/>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6" name="Footer Placeholder 5"/>
          <p:cNvSpPr>
            <a:spLocks noGrp="1"/>
          </p:cNvSpPr>
          <p:nvPr>
            <p:ph type="ftr" sz="quarter" idx="11"/>
          </p:nvPr>
        </p:nvSpPr>
        <p:spPr/>
        <p:txBody>
          <a:bodyPr/>
          <a:lstStyle/>
          <a:p>
            <a:endParaRPr lang="pt-BR">
              <a:solidFill>
                <a:srgbClr val="DFDCB7"/>
              </a:solidFill>
            </a:endParaRPr>
          </a:p>
        </p:txBody>
      </p:sp>
      <p:sp>
        <p:nvSpPr>
          <p:cNvPr id="7" name="Slide Number Placeholder 6"/>
          <p:cNvSpPr>
            <a:spLocks noGrp="1"/>
          </p:cNvSpPr>
          <p:nvPr>
            <p:ph type="sldNum" sz="quarter" idx="12"/>
          </p:nvPr>
        </p:nvSpPr>
        <p:spPr/>
        <p:txBody>
          <a:bodyPr/>
          <a:lstStyle/>
          <a:p>
            <a:fld id="{68268C6B-F72A-4F43-A394-5510F6508978}" type="slidenum">
              <a:rPr lang="pt-BR" smtClean="0"/>
              <a:pPr/>
              <a:t>‹nº›</a:t>
            </a:fld>
            <a:endParaRPr lang="pt-BR"/>
          </a:p>
        </p:txBody>
      </p:sp>
      <p:sp>
        <p:nvSpPr>
          <p:cNvPr id="9" name="Content Placeholder 8"/>
          <p:cNvSpPr>
            <a:spLocks noGrp="1"/>
          </p:cNvSpPr>
          <p:nvPr>
            <p:ph sz="quarter" idx="13"/>
          </p:nvPr>
        </p:nvSpPr>
        <p:spPr>
          <a:xfrm>
            <a:off x="1042416" y="2313432"/>
            <a:ext cx="3419856" cy="349300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8" name="Footer Placeholder 7"/>
          <p:cNvSpPr>
            <a:spLocks noGrp="1"/>
          </p:cNvSpPr>
          <p:nvPr>
            <p:ph type="ftr" sz="quarter" idx="11"/>
          </p:nvPr>
        </p:nvSpPr>
        <p:spPr/>
        <p:txBody>
          <a:bodyPr/>
          <a:lstStyle/>
          <a:p>
            <a:endParaRPr lang="pt-BR">
              <a:solidFill>
                <a:srgbClr val="DFDCB7"/>
              </a:solidFill>
            </a:endParaRPr>
          </a:p>
        </p:txBody>
      </p:sp>
      <p:sp>
        <p:nvSpPr>
          <p:cNvPr id="9" name="Slide Number Placeholder 8"/>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4" name="Footer Placeholder 3"/>
          <p:cNvSpPr>
            <a:spLocks noGrp="1"/>
          </p:cNvSpPr>
          <p:nvPr>
            <p:ph type="ftr" sz="quarter" idx="11"/>
          </p:nvPr>
        </p:nvSpPr>
        <p:spPr/>
        <p:txBody>
          <a:bodyPr/>
          <a:lstStyle/>
          <a:p>
            <a:endParaRPr lang="pt-BR">
              <a:solidFill>
                <a:srgbClr val="DFDCB7"/>
              </a:solidFill>
            </a:endParaRPr>
          </a:p>
        </p:txBody>
      </p:sp>
      <p:sp>
        <p:nvSpPr>
          <p:cNvPr id="5" name="Slide Number Placeholder 4"/>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3" name="Footer Placeholder 2"/>
          <p:cNvSpPr>
            <a:spLocks noGrp="1"/>
          </p:cNvSpPr>
          <p:nvPr>
            <p:ph type="ftr" sz="quarter" idx="11"/>
          </p:nvPr>
        </p:nvSpPr>
        <p:spPr/>
        <p:txBody>
          <a:bodyPr/>
          <a:lstStyle/>
          <a:p>
            <a:endParaRPr lang="pt-BR">
              <a:solidFill>
                <a:srgbClr val="DFDCB7"/>
              </a:solidFill>
            </a:endParaRPr>
          </a:p>
        </p:txBody>
      </p:sp>
      <p:sp>
        <p:nvSpPr>
          <p:cNvPr id="4" name="Slide Number Placeholder 3"/>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7" name="Slide Number Placeholder 6"/>
          <p:cNvSpPr>
            <a:spLocks noGrp="1"/>
          </p:cNvSpPr>
          <p:nvPr>
            <p:ph type="sldNum" sz="quarter" idx="12"/>
          </p:nvPr>
        </p:nvSpPr>
        <p:spPr/>
        <p:txBody>
          <a:bodyPr/>
          <a:lstStyle/>
          <a:p>
            <a:fld id="{68268C6B-F72A-4F43-A394-5510F6508978}" type="slidenum">
              <a:rPr lang="pt-BR" smtClean="0"/>
              <a:pPr/>
              <a:t>‹nº›</a:t>
            </a:fld>
            <a:endParaRPr lang="pt-B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pt-BR">
              <a:solidFill>
                <a:srgbClr val="DFDCB7"/>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pt-BR" smtClean="0"/>
              <a:t>Clique para editar o título mestre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pt-BR" smtClean="0"/>
              <a:t>Clique para editar o título mestre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pt-BR">
              <a:solidFill>
                <a:srgbClr val="DFDCB7"/>
              </a:solidFill>
            </a:endParaRPr>
          </a:p>
        </p:txBody>
      </p:sp>
      <p:sp>
        <p:nvSpPr>
          <p:cNvPr id="7" name="Slide Number Placeholder 6"/>
          <p:cNvSpPr>
            <a:spLocks noGrp="1"/>
          </p:cNvSpPr>
          <p:nvPr>
            <p:ph type="sldNum" sz="quarter" idx="12"/>
          </p:nvPr>
        </p:nvSpPr>
        <p:spPr/>
        <p:txBody>
          <a:bodyPr/>
          <a:lstStyle/>
          <a:p>
            <a:fld id="{68268C6B-F72A-4F43-A394-5510F6508978}"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pt-BR">
              <a:solidFill>
                <a:srgbClr val="DFDCB7"/>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8268C6B-F72A-4F43-A394-5510F6508978}"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63EFC42-60EB-45E5-B981-CA6677DE5957}" type="datetimeFigureOut">
              <a:rPr lang="pt-BR" smtClean="0">
                <a:solidFill>
                  <a:srgbClr val="DFDCB7"/>
                </a:solidFill>
              </a:rPr>
              <a:pPr/>
              <a:t>24/10/2017</a:t>
            </a:fld>
            <a:endParaRPr lang="pt-BR">
              <a:solidFill>
                <a:srgbClr val="DFDCB7"/>
              </a:solidFill>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pt-BR">
              <a:solidFill>
                <a:srgbClr val="DFDCB7"/>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8268C6B-F72A-4F43-A394-5510F6508978}"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ite.cfp.org.br/wp-content/uploads/2012/07/Caderno_AF.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ubmed/?term=King%20LA%5bAuthor%5d&amp;cauthor=true&amp;cauthor_uid=17382831" TargetMode="External"/><Relationship Id="rId2" Type="http://schemas.openxmlformats.org/officeDocument/2006/relationships/hyperlink" Target="https://www.ncbi.nlm.nih.gov/pubmed/?term=Nutt%20D%5bAuthor%5d&amp;cauthor=true&amp;cauthor_uid=17382831" TargetMode="External"/><Relationship Id="rId1" Type="http://schemas.openxmlformats.org/officeDocument/2006/relationships/slideLayout" Target="../slideLayouts/slideLayout2.xml"/><Relationship Id="rId5" Type="http://schemas.openxmlformats.org/officeDocument/2006/relationships/hyperlink" Target="https://www.ncbi.nlm.nih.gov/pubmed/?term=Blakemore%20C%5bAuthor%5d&amp;cauthor=true&amp;cauthor_uid=17382831" TargetMode="External"/><Relationship Id="rId4" Type="http://schemas.openxmlformats.org/officeDocument/2006/relationships/hyperlink" Target="https://www.ncbi.nlm.nih.gov/pubmed/?term=Saulsbury%20W%5bAuthor%5d&amp;cauthor=true&amp;cauthor_uid=17382831"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aEl5I12mIII" TargetMode="External"/><Relationship Id="rId2" Type="http://schemas.openxmlformats.org/officeDocument/2006/relationships/hyperlink" Target="http://www.bbc.com/portuguese/internacional-3895912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16016" y="2348880"/>
            <a:ext cx="3313355" cy="2493804"/>
          </a:xfrm>
        </p:spPr>
        <p:txBody>
          <a:bodyPr>
            <a:normAutofit fontScale="90000"/>
          </a:bodyPr>
          <a:lstStyle/>
          <a:p>
            <a:r>
              <a:rPr lang="pt-BR" dirty="0" smtClean="0"/>
              <a:t>Redução de danos à saúde no uso de álcool e outras drogas</a:t>
            </a:r>
            <a:endParaRPr lang="pt-BR" dirty="0"/>
          </a:p>
        </p:txBody>
      </p:sp>
    </p:spTree>
    <p:extLst>
      <p:ext uri="{BB962C8B-B14F-4D97-AF65-F5344CB8AC3E}">
        <p14:creationId xmlns:p14="http://schemas.microsoft.com/office/powerpoint/2010/main" val="785691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Guerra do ópio</a:t>
            </a:r>
            <a:endParaRPr lang="pt-BR" dirty="0"/>
          </a:p>
        </p:txBody>
      </p:sp>
      <p:sp>
        <p:nvSpPr>
          <p:cNvPr id="3" name="Espaço Reservado para Conteúdo 2"/>
          <p:cNvSpPr>
            <a:spLocks noGrp="1"/>
          </p:cNvSpPr>
          <p:nvPr>
            <p:ph idx="1"/>
          </p:nvPr>
        </p:nvSpPr>
        <p:spPr/>
        <p:txBody>
          <a:bodyPr>
            <a:normAutofit fontScale="85000" lnSpcReduction="10000"/>
          </a:bodyPr>
          <a:lstStyle/>
          <a:p>
            <a:r>
              <a:rPr lang="pt-BR" dirty="0" smtClean="0">
                <a:effectLst/>
                <a:latin typeface="Arial"/>
                <a:ea typeface="Arial"/>
              </a:rPr>
              <a:t>No ano de 1838, pela primeira vez na longa história da China, o saldo comercial do país foi negativo. A Inglaterra já não se interessava pela compra legal dos metais preciosos, e o ópio passou a ser contrabandeado principalmente pelo médico Dr. </a:t>
            </a:r>
            <a:r>
              <a:rPr lang="pt-BR" dirty="0" err="1" smtClean="0">
                <a:effectLst/>
                <a:latin typeface="Arial"/>
                <a:ea typeface="Arial"/>
              </a:rPr>
              <a:t>Matheson</a:t>
            </a:r>
            <a:r>
              <a:rPr lang="pt-BR" dirty="0" smtClean="0">
                <a:effectLst/>
                <a:latin typeface="Arial"/>
                <a:ea typeface="Arial"/>
              </a:rPr>
              <a:t>, da </a:t>
            </a:r>
            <a:r>
              <a:rPr lang="pt-BR" dirty="0" err="1" smtClean="0">
                <a:effectLst/>
                <a:latin typeface="Arial"/>
                <a:ea typeface="Arial"/>
              </a:rPr>
              <a:t>East</a:t>
            </a:r>
            <a:r>
              <a:rPr lang="pt-BR" dirty="0" smtClean="0">
                <a:effectLst/>
                <a:latin typeface="Arial"/>
                <a:ea typeface="Arial"/>
              </a:rPr>
              <a:t> Índia </a:t>
            </a:r>
            <a:r>
              <a:rPr lang="pt-BR" dirty="0" err="1" smtClean="0">
                <a:effectLst/>
                <a:latin typeface="Arial"/>
                <a:ea typeface="Arial"/>
              </a:rPr>
              <a:t>Company</a:t>
            </a:r>
            <a:r>
              <a:rPr lang="pt-BR" dirty="0" smtClean="0">
                <a:effectLst/>
                <a:latin typeface="Arial"/>
                <a:ea typeface="Arial"/>
              </a:rPr>
              <a:t>, e seu sócio Jardine, cônsul da Dinamarca em </a:t>
            </a:r>
            <a:r>
              <a:rPr lang="pt-BR" dirty="0" err="1" smtClean="0">
                <a:effectLst/>
                <a:latin typeface="Arial"/>
                <a:ea typeface="Arial"/>
              </a:rPr>
              <a:t>Macao</a:t>
            </a:r>
            <a:r>
              <a:rPr lang="pt-BR" dirty="0" smtClean="0">
                <a:effectLst/>
                <a:latin typeface="Arial"/>
                <a:ea typeface="Arial"/>
              </a:rPr>
              <a:t>.  No interior do Império chinês, discutiu-se sobre o que fazer: legalizar o cultivo da planta chamada “dormideira”, da qual se pode extrair o ópio, ou, efetivamente, estrangular qualquer traficante ou usuário. Venceu a segunda alternativa. </a:t>
            </a:r>
            <a:endParaRPr lang="pt-BR" dirty="0"/>
          </a:p>
        </p:txBody>
      </p:sp>
    </p:spTree>
    <p:extLst>
      <p:ext uri="{BB962C8B-B14F-4D97-AF65-F5344CB8AC3E}">
        <p14:creationId xmlns:p14="http://schemas.microsoft.com/office/powerpoint/2010/main" val="683721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Manufatura do ópio na Índia</a:t>
            </a:r>
            <a:br>
              <a:rPr lang="pt-BR" dirty="0" smtClean="0"/>
            </a:br>
            <a:r>
              <a:rPr lang="pt-BR" dirty="0" smtClean="0"/>
              <a:t>1900</a:t>
            </a:r>
            <a:endParaRPr lang="pt-BR" dirty="0"/>
          </a:p>
        </p:txBody>
      </p:sp>
      <p:pic>
        <p:nvPicPr>
          <p:cNvPr id="4" name="image19.png"/>
          <p:cNvPicPr>
            <a:picLocks noGrp="1"/>
          </p:cNvPicPr>
          <p:nvPr>
            <p:ph idx="1"/>
          </p:nvPr>
        </p:nvPicPr>
        <p:blipFill>
          <a:blip r:embed="rId2"/>
          <a:stretch>
            <a:fillRect/>
          </a:stretch>
        </p:blipFill>
        <p:spPr>
          <a:xfrm>
            <a:off x="2100683" y="2324100"/>
            <a:ext cx="4661647" cy="3508375"/>
          </a:xfrm>
          <a:prstGeom prst="rect">
            <a:avLst/>
          </a:prstGeom>
          <a:ln/>
        </p:spPr>
      </p:pic>
    </p:spTree>
    <p:extLst>
      <p:ext uri="{BB962C8B-B14F-4D97-AF65-F5344CB8AC3E}">
        <p14:creationId xmlns:p14="http://schemas.microsoft.com/office/powerpoint/2010/main" val="231459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Drogas</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Dentre as substâncias psicotrópicas</a:t>
            </a:r>
          </a:p>
          <a:p>
            <a:pPr lvl="1"/>
            <a:r>
              <a:rPr lang="pt-BR" dirty="0" smtClean="0"/>
              <a:t>Medicamentos</a:t>
            </a:r>
          </a:p>
          <a:p>
            <a:pPr lvl="1"/>
            <a:r>
              <a:rPr lang="pt-BR" dirty="0" smtClean="0"/>
              <a:t>Substâncias ilegais</a:t>
            </a:r>
          </a:p>
          <a:p>
            <a:pPr lvl="1"/>
            <a:r>
              <a:rPr lang="pt-BR" dirty="0" smtClean="0"/>
              <a:t>Drogas </a:t>
            </a:r>
            <a:r>
              <a:rPr lang="pt-BR" dirty="0" err="1" smtClean="0"/>
              <a:t>enteógenas</a:t>
            </a:r>
            <a:r>
              <a:rPr lang="pt-BR" dirty="0" smtClean="0"/>
              <a:t> - intermediária: </a:t>
            </a:r>
            <a:r>
              <a:rPr lang="pt-BR" dirty="0" err="1" smtClean="0"/>
              <a:t>ayuasca</a:t>
            </a:r>
            <a:endParaRPr lang="pt-BR" dirty="0" smtClean="0"/>
          </a:p>
          <a:p>
            <a:pPr lvl="1"/>
            <a:r>
              <a:rPr lang="pt-BR" dirty="0" smtClean="0"/>
              <a:t>Substâncias legais</a:t>
            </a:r>
          </a:p>
          <a:p>
            <a:pPr lvl="1"/>
            <a:r>
              <a:rPr lang="pt-BR" dirty="0" smtClean="0"/>
              <a:t>Alimentos droga: café, açúcar refinado, chocolate. </a:t>
            </a:r>
          </a:p>
          <a:p>
            <a:pPr lvl="1"/>
            <a:r>
              <a:rPr lang="pt-BR" dirty="0" smtClean="0"/>
              <a:t>(Drogas cibernéticas ou virtuais?)</a:t>
            </a:r>
            <a:endParaRPr lang="pt-BR" dirty="0"/>
          </a:p>
        </p:txBody>
      </p:sp>
    </p:spTree>
    <p:extLst>
      <p:ext uri="{BB962C8B-B14F-4D97-AF65-F5344CB8AC3E}">
        <p14:creationId xmlns:p14="http://schemas.microsoft.com/office/powerpoint/2010/main" val="3067637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Discursos sobre as substâncias ilegais</a:t>
            </a:r>
            <a:endParaRPr lang="pt-BR" dirty="0"/>
          </a:p>
        </p:txBody>
      </p:sp>
      <p:sp>
        <p:nvSpPr>
          <p:cNvPr id="3" name="Espaço Reservado para Conteúdo 2"/>
          <p:cNvSpPr>
            <a:spLocks noGrp="1"/>
          </p:cNvSpPr>
          <p:nvPr>
            <p:ph idx="1"/>
          </p:nvPr>
        </p:nvSpPr>
        <p:spPr/>
        <p:txBody>
          <a:bodyPr/>
          <a:lstStyle/>
          <a:p>
            <a:endParaRPr lang="pt-BR" dirty="0" smtClean="0"/>
          </a:p>
          <a:p>
            <a:r>
              <a:rPr lang="pt-BR" dirty="0" smtClean="0"/>
              <a:t>O discurso da repressão e abstinência</a:t>
            </a:r>
          </a:p>
          <a:p>
            <a:r>
              <a:rPr lang="pt-BR" dirty="0" smtClean="0"/>
              <a:t>O discurso da Redução de Danos</a:t>
            </a:r>
            <a:endParaRPr lang="pt-BR" dirty="0"/>
          </a:p>
        </p:txBody>
      </p:sp>
    </p:spTree>
    <p:extLst>
      <p:ext uri="{BB962C8B-B14F-4D97-AF65-F5344CB8AC3E}">
        <p14:creationId xmlns:p14="http://schemas.microsoft.com/office/powerpoint/2010/main" val="3337618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discurso da repressão</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A mundialização do comércio de drogas, já no início do séc. XX, faz com que elas se tornem uma questão econômica de interesses múltiplos das grandes potenciais mundiais.</a:t>
            </a:r>
          </a:p>
          <a:p>
            <a:r>
              <a:rPr lang="pt-BR" dirty="0" smtClean="0"/>
              <a:t>A imigração de chineses para os EUA faz com que o ópio se torne um “problema”.</a:t>
            </a:r>
          </a:p>
          <a:p>
            <a:r>
              <a:rPr lang="pt-BR" dirty="0" smtClean="0"/>
              <a:t>1909 – Convenção Internacional do Ópio (Shangai)</a:t>
            </a:r>
          </a:p>
          <a:p>
            <a:r>
              <a:rPr lang="pt-BR" dirty="0" smtClean="0"/>
              <a:t>1911 – Conferência de Haia</a:t>
            </a:r>
            <a:endParaRPr lang="pt-BR" dirty="0"/>
          </a:p>
        </p:txBody>
      </p:sp>
    </p:spTree>
    <p:extLst>
      <p:ext uri="{BB962C8B-B14F-4D97-AF65-F5344CB8AC3E}">
        <p14:creationId xmlns:p14="http://schemas.microsoft.com/office/powerpoint/2010/main" val="2416789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A disputa em torno das “drogas”</a:t>
            </a:r>
            <a:endParaRPr lang="pt-BR" dirty="0"/>
          </a:p>
        </p:txBody>
      </p:sp>
      <p:sp>
        <p:nvSpPr>
          <p:cNvPr id="3" name="Espaço Reservado para Conteúdo 2"/>
          <p:cNvSpPr>
            <a:spLocks noGrp="1"/>
          </p:cNvSpPr>
          <p:nvPr>
            <p:ph idx="1"/>
          </p:nvPr>
        </p:nvSpPr>
        <p:spPr>
          <a:xfrm>
            <a:off x="1043492" y="2323652"/>
            <a:ext cx="7200916" cy="3841652"/>
          </a:xfrm>
        </p:spPr>
        <p:txBody>
          <a:bodyPr>
            <a:normAutofit fontScale="85000" lnSpcReduction="10000"/>
          </a:bodyPr>
          <a:lstStyle/>
          <a:p>
            <a:r>
              <a:rPr lang="pt-BR" dirty="0" smtClean="0">
                <a:latin typeface="Arial"/>
                <a:ea typeface="Arial"/>
              </a:rPr>
              <a:t>“Como </a:t>
            </a:r>
            <a:r>
              <a:rPr lang="pt-BR" dirty="0">
                <a:latin typeface="Arial"/>
                <a:ea typeface="Arial"/>
              </a:rPr>
              <a:t>em Shangai, a Turquia continuou negando-se a participar, e a Áustria-Hungria também não compareceu. A Inglaterra só queria falar da morfina e da cocaína, e a Alemanha protestava em nome dos seus poderosos laboratórios, alegando que a Suíça não estava presente e aproveitaria as restrições em benefício próprio. Portugal defendia sua indústria de ópio em </a:t>
            </a:r>
            <a:r>
              <a:rPr lang="pt-BR" dirty="0" err="1">
                <a:latin typeface="Arial"/>
                <a:ea typeface="Arial"/>
              </a:rPr>
              <a:t>Macao</a:t>
            </a:r>
            <a:r>
              <a:rPr lang="pt-BR" dirty="0">
                <a:latin typeface="Arial"/>
                <a:ea typeface="Arial"/>
              </a:rPr>
              <a:t>, e a Pérsia seus cultivos ancestrais. A Holanda estava envolvida no tráfico do ópio e da morfina, e produzia milhares de toneladas de cocaína em Java. A França se encontrava dividida entre a renda advinda do consumo do ópio na Indochina e o temor de ver-se inundada pelos produtos de suas colônias </a:t>
            </a:r>
            <a:r>
              <a:rPr lang="pt-BR" dirty="0" smtClean="0">
                <a:latin typeface="Arial"/>
                <a:ea typeface="Arial"/>
              </a:rPr>
              <a:t>[....]”. </a:t>
            </a:r>
            <a:r>
              <a:rPr lang="pt-BR" dirty="0">
                <a:latin typeface="Arial"/>
                <a:ea typeface="Arial"/>
              </a:rPr>
              <a:t>(ESCOHOTADO, 1998, p. 628, tradução nossa</a:t>
            </a:r>
            <a:endParaRPr lang="pt-BR" dirty="0"/>
          </a:p>
        </p:txBody>
      </p:sp>
    </p:spTree>
    <p:extLst>
      <p:ext uri="{BB962C8B-B14F-4D97-AF65-F5344CB8AC3E}">
        <p14:creationId xmlns:p14="http://schemas.microsoft.com/office/powerpoint/2010/main" val="2220211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492" y="1412776"/>
            <a:ext cx="7344932" cy="4752528"/>
          </a:xfrm>
        </p:spPr>
        <p:txBody>
          <a:bodyPr>
            <a:normAutofit/>
          </a:bodyPr>
          <a:lstStyle/>
          <a:p>
            <a:r>
              <a:rPr lang="pt-BR" dirty="0">
                <a:latin typeface="Arial"/>
                <a:ea typeface="Arial"/>
              </a:rPr>
              <a:t>De 1911 a 1914, por exemplo, só a Inglaterra exportou (para a China) quarenta toneladas de morfina, e em 1910 a Alemanha introduziu dez toneladas de heroína [...]. </a:t>
            </a:r>
            <a:r>
              <a:rPr lang="pt-BR" dirty="0">
                <a:solidFill>
                  <a:srgbClr val="FF0000"/>
                </a:solidFill>
                <a:latin typeface="Arial"/>
                <a:ea typeface="Arial"/>
              </a:rPr>
              <a:t>Missionários e médicos ocidentais, somados aos bons ofícios de Bayer, conseguem que durante algum tempo o Plano Sanitário Nacional institua como cura para a dependência do ópio um comprimido chamado ‘comprimido </a:t>
            </a:r>
            <a:r>
              <a:rPr lang="pt-BR" dirty="0" err="1">
                <a:solidFill>
                  <a:srgbClr val="FF0000"/>
                </a:solidFill>
                <a:latin typeface="Arial"/>
                <a:ea typeface="Arial"/>
              </a:rPr>
              <a:t>antiópio</a:t>
            </a:r>
            <a:r>
              <a:rPr lang="pt-BR" dirty="0">
                <a:solidFill>
                  <a:srgbClr val="FF0000"/>
                </a:solidFill>
                <a:latin typeface="Arial"/>
                <a:ea typeface="Arial"/>
              </a:rPr>
              <a:t>’, cujo ingrediente principal era a heroína </a:t>
            </a:r>
            <a:r>
              <a:rPr lang="pt-BR" dirty="0">
                <a:latin typeface="Arial"/>
                <a:ea typeface="Arial"/>
              </a:rPr>
              <a:t>(ESCOHOTADO, 1998, p. 535).</a:t>
            </a:r>
            <a:r>
              <a:rPr lang="pt-BR" sz="3600" dirty="0">
                <a:latin typeface="Arial"/>
                <a:ea typeface="Arial"/>
              </a:rPr>
              <a:t> </a:t>
            </a:r>
            <a:endParaRPr lang="pt-BR" dirty="0"/>
          </a:p>
        </p:txBody>
      </p:sp>
    </p:spTree>
    <p:extLst>
      <p:ext uri="{BB962C8B-B14F-4D97-AF65-F5344CB8AC3E}">
        <p14:creationId xmlns:p14="http://schemas.microsoft.com/office/powerpoint/2010/main" val="312066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492" y="1700808"/>
            <a:ext cx="7272924" cy="4392488"/>
          </a:xfrm>
        </p:spPr>
        <p:txBody>
          <a:bodyPr>
            <a:normAutofit/>
          </a:bodyPr>
          <a:lstStyle/>
          <a:p>
            <a:r>
              <a:rPr lang="pt-BR" sz="2800" dirty="0">
                <a:latin typeface="Arial"/>
                <a:ea typeface="Arial"/>
              </a:rPr>
              <a:t>Os ingleses adotaram a estratégia de estabelecer pré-condições para participar da Conferência de Haia: incluir no debate a regulação de alcaloides industrializados como a morfina e a cocaína. Desta forma, a política externa inglesa atendia às reivindicações das suas indústrias farmacêuticas que tinham nos laboratórios alemães seus principais concorrentes. </a:t>
            </a:r>
            <a:endParaRPr lang="pt-BR" sz="2800" dirty="0"/>
          </a:p>
        </p:txBody>
      </p:sp>
    </p:spTree>
    <p:extLst>
      <p:ext uri="{BB962C8B-B14F-4D97-AF65-F5344CB8AC3E}">
        <p14:creationId xmlns:p14="http://schemas.microsoft.com/office/powerpoint/2010/main" val="3067942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Relatório </a:t>
            </a:r>
            <a:r>
              <a:rPr lang="pt-BR" dirty="0" err="1" smtClean="0"/>
              <a:t>Rolleston</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Inglaterra, 1926</a:t>
            </a:r>
          </a:p>
          <a:p>
            <a:r>
              <a:rPr lang="pt-BR" dirty="0" smtClean="0">
                <a:solidFill>
                  <a:srgbClr val="000000"/>
                </a:solidFill>
                <a:latin typeface="Times New Roman"/>
              </a:rPr>
              <a:t>Estabeleceu </a:t>
            </a:r>
            <a:r>
              <a:rPr lang="pt-BR" dirty="0">
                <a:solidFill>
                  <a:srgbClr val="000000"/>
                </a:solidFill>
                <a:latin typeface="Times New Roman"/>
              </a:rPr>
              <a:t>o princípio, segundo o qual médico poderia prescrever legalmente </a:t>
            </a:r>
            <a:r>
              <a:rPr lang="pt-BR" dirty="0" smtClean="0">
                <a:solidFill>
                  <a:srgbClr val="000000"/>
                </a:solidFill>
                <a:latin typeface="Times New Roman"/>
              </a:rPr>
              <a:t>opiláceos </a:t>
            </a:r>
            <a:r>
              <a:rPr lang="pt-BR" dirty="0">
                <a:solidFill>
                  <a:srgbClr val="000000"/>
                </a:solidFill>
                <a:latin typeface="Times New Roman"/>
              </a:rPr>
              <a:t>para dependentes dessa substância, entendendo este ato médico como tratamento e não como gratificação da </a:t>
            </a:r>
            <a:r>
              <a:rPr lang="pt-BR" dirty="0" smtClean="0">
                <a:solidFill>
                  <a:srgbClr val="000000"/>
                </a:solidFill>
                <a:latin typeface="Times New Roman"/>
              </a:rPr>
              <a:t>adição.</a:t>
            </a:r>
          </a:p>
          <a:p>
            <a:r>
              <a:rPr lang="pt-BR" dirty="0" smtClean="0">
                <a:solidFill>
                  <a:srgbClr val="FF0000"/>
                </a:solidFill>
                <a:latin typeface="Times New Roman"/>
              </a:rPr>
              <a:t>A RD nasce no bojo das disputas entre o saber médico, o poderio econômico dos laboratórios e a clandestinidade das drogas</a:t>
            </a:r>
            <a:r>
              <a:rPr lang="pt-BR" dirty="0" smtClean="0">
                <a:solidFill>
                  <a:srgbClr val="000000"/>
                </a:solidFill>
                <a:latin typeface="Times New Roman"/>
              </a:rPr>
              <a:t>.</a:t>
            </a:r>
            <a:endParaRPr lang="pt-BR" dirty="0"/>
          </a:p>
        </p:txBody>
      </p:sp>
    </p:spTree>
    <p:extLst>
      <p:ext uri="{BB962C8B-B14F-4D97-AF65-F5344CB8AC3E}">
        <p14:creationId xmlns:p14="http://schemas.microsoft.com/office/powerpoint/2010/main" val="836399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 site “É de lei”</a:t>
            </a:r>
            <a:endParaRPr lang="pt-BR" dirty="0"/>
          </a:p>
        </p:txBody>
      </p:sp>
      <p:sp>
        <p:nvSpPr>
          <p:cNvPr id="3" name="Espaço Reservado para Conteúdo 2"/>
          <p:cNvSpPr>
            <a:spLocks noGrp="1"/>
          </p:cNvSpPr>
          <p:nvPr>
            <p:ph idx="1"/>
          </p:nvPr>
        </p:nvSpPr>
        <p:spPr/>
        <p:txBody>
          <a:bodyPr>
            <a:normAutofit/>
          </a:bodyPr>
          <a:lstStyle/>
          <a:p>
            <a:r>
              <a:rPr lang="pt-BR" dirty="0" smtClean="0">
                <a:solidFill>
                  <a:srgbClr val="000000"/>
                </a:solidFill>
                <a:latin typeface="Times New Roman"/>
              </a:rPr>
              <a:t>“A </a:t>
            </a:r>
            <a:r>
              <a:rPr lang="pt-BR" dirty="0">
                <a:solidFill>
                  <a:srgbClr val="000000"/>
                </a:solidFill>
                <a:latin typeface="Times New Roman"/>
              </a:rPr>
              <a:t>atuação em redução de danos hoje tem uma perspectiva mais ampla, de promoção de direitos individuais e sociais de usuário de drogas, </a:t>
            </a:r>
            <a:r>
              <a:rPr lang="pt-BR" dirty="0">
                <a:solidFill>
                  <a:srgbClr val="FF0000"/>
                </a:solidFill>
                <a:latin typeface="Times New Roman"/>
              </a:rPr>
              <a:t>mas</a:t>
            </a:r>
            <a:r>
              <a:rPr lang="pt-BR" dirty="0">
                <a:solidFill>
                  <a:srgbClr val="000000"/>
                </a:solidFill>
                <a:latin typeface="Times New Roman"/>
              </a:rPr>
              <a:t> sua origem data de 1926, na Inglaterra, com a publicação do Relatório </a:t>
            </a:r>
            <a:r>
              <a:rPr lang="pt-BR" dirty="0" err="1">
                <a:solidFill>
                  <a:srgbClr val="000000"/>
                </a:solidFill>
                <a:latin typeface="Times New Roman"/>
              </a:rPr>
              <a:t>Rolleston</a:t>
            </a:r>
            <a:r>
              <a:rPr lang="pt-BR" dirty="0">
                <a:solidFill>
                  <a:srgbClr val="000000"/>
                </a:solidFill>
                <a:latin typeface="Times New Roman"/>
              </a:rPr>
              <a:t>, a partir do qual se indicava a prescrição médica de </a:t>
            </a:r>
            <a:r>
              <a:rPr lang="pt-BR" dirty="0" err="1">
                <a:solidFill>
                  <a:srgbClr val="000000"/>
                </a:solidFill>
                <a:latin typeface="Times New Roman"/>
              </a:rPr>
              <a:t>opiáceos</a:t>
            </a:r>
            <a:r>
              <a:rPr lang="pt-BR" dirty="0">
                <a:solidFill>
                  <a:srgbClr val="000000"/>
                </a:solidFill>
                <a:latin typeface="Times New Roman"/>
              </a:rPr>
              <a:t> para dependentes químicos de heroína, como forma de prevalecer os benefícios desta administração frente aos potenciais riscos da síndrome de </a:t>
            </a:r>
            <a:r>
              <a:rPr lang="pt-BR" dirty="0" smtClean="0">
                <a:solidFill>
                  <a:srgbClr val="000000"/>
                </a:solidFill>
                <a:latin typeface="Times New Roman"/>
              </a:rPr>
              <a:t>abstinência”. </a:t>
            </a:r>
            <a:endParaRPr lang="pt-BR" dirty="0"/>
          </a:p>
        </p:txBody>
      </p:sp>
    </p:spTree>
    <p:extLst>
      <p:ext uri="{BB962C8B-B14F-4D97-AF65-F5344CB8AC3E}">
        <p14:creationId xmlns:p14="http://schemas.microsoft.com/office/powerpoint/2010/main" val="2814479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O que são drogas? Um breve histórico</a:t>
            </a:r>
          </a:p>
          <a:p>
            <a:r>
              <a:rPr lang="pt-BR" dirty="0" smtClean="0"/>
              <a:t>As primeiras conferências internacionais sobre drogas e o surgimento da redução de danos</a:t>
            </a:r>
          </a:p>
          <a:p>
            <a:r>
              <a:rPr lang="pt-BR" dirty="0" smtClean="0"/>
              <a:t>O que é redução de danos à saúde?</a:t>
            </a:r>
          </a:p>
          <a:p>
            <a:r>
              <a:rPr lang="pt-BR" dirty="0" smtClean="0"/>
              <a:t>O que é saúde?</a:t>
            </a:r>
          </a:p>
          <a:p>
            <a:pPr marL="0" indent="0">
              <a:buNone/>
            </a:pPr>
            <a:endParaRPr lang="pt-BR" dirty="0"/>
          </a:p>
        </p:txBody>
      </p:sp>
    </p:spTree>
    <p:extLst>
      <p:ext uri="{BB962C8B-B14F-4D97-AF65-F5344CB8AC3E}">
        <p14:creationId xmlns:p14="http://schemas.microsoft.com/office/powerpoint/2010/main" val="3361967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8" y="1916832"/>
            <a:ext cx="6777317" cy="3508977"/>
          </a:xfrm>
        </p:spPr>
        <p:txBody>
          <a:bodyPr/>
          <a:lstStyle/>
          <a:p>
            <a:r>
              <a:rPr lang="pt-BR" dirty="0">
                <a:solidFill>
                  <a:srgbClr val="000000"/>
                </a:solidFill>
                <a:latin typeface="Times New Roman"/>
              </a:rPr>
              <a:t>Redução de danos constitui um conjunto de medidas de saúde públicas voltada a reduzir as </a:t>
            </a:r>
            <a:r>
              <a:rPr lang="pt-BR" dirty="0" smtClean="0">
                <a:solidFill>
                  <a:srgbClr val="000000"/>
                </a:solidFill>
                <a:latin typeface="Times New Roman"/>
              </a:rPr>
              <a:t>consequências </a:t>
            </a:r>
            <a:r>
              <a:rPr lang="pt-BR" dirty="0">
                <a:solidFill>
                  <a:srgbClr val="000000"/>
                </a:solidFill>
                <a:latin typeface="Times New Roman"/>
              </a:rPr>
              <a:t>causadas pelo uso problemático de substâncias psicoativas, ou seja, aceita a possibilidade da presença de vários níveis de uso da(s) droga(s), ao mesmo tempo em que solicita ao usuário estratégias para minimizar os riscos intrínsecos a essas práticas (BIGG, 2001; TSUI, 2000 e MARLATT, 2002) </a:t>
            </a:r>
            <a:endParaRPr lang="pt-BR" dirty="0"/>
          </a:p>
        </p:txBody>
      </p:sp>
    </p:spTree>
    <p:extLst>
      <p:ext uri="{BB962C8B-B14F-4D97-AF65-F5344CB8AC3E}">
        <p14:creationId xmlns:p14="http://schemas.microsoft.com/office/powerpoint/2010/main" val="1820537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96752"/>
            <a:ext cx="8435280" cy="5328592"/>
          </a:xfrm>
        </p:spPr>
        <p:txBody>
          <a:bodyPr>
            <a:normAutofit fontScale="92500" lnSpcReduction="20000"/>
          </a:bodyPr>
          <a:lstStyle/>
          <a:p>
            <a:r>
              <a:rPr lang="pt-BR" dirty="0"/>
              <a:t>A Redução de Danos (RD), enquanto estratégia de saúde pública, se refere à políticas, programas e práticas que visam primeiramente minimizar riscos e danos de natureza biológica, psicossocial e econômica, provocados ou secundários ao uso/abuso de drogas lícitas e ilícitas, sem necessariamente requerer do usuário uma redução ou abstinência. </a:t>
            </a:r>
            <a:endParaRPr lang="pt-BR" dirty="0" smtClean="0"/>
          </a:p>
          <a:p>
            <a:r>
              <a:rPr lang="pt-BR" dirty="0" smtClean="0"/>
              <a:t>No </a:t>
            </a:r>
            <a:r>
              <a:rPr lang="pt-BR" dirty="0"/>
              <a:t>Brasil, a RD foi adotada como estratégia de saúde pública pela primeira vez em Santos-SP no ano de 1989, contudo é só no ano de 1995 no PRD CETAD na cidade de Salvador/BA que a RD tem suas ações financiadas por organizações internacionais para o combate ao HIV/AIDS. </a:t>
            </a:r>
            <a:endParaRPr lang="pt-BR" dirty="0" smtClean="0"/>
          </a:p>
          <a:p>
            <a:r>
              <a:rPr lang="pt-BR" dirty="0" smtClean="0"/>
              <a:t>No </a:t>
            </a:r>
            <a:r>
              <a:rPr lang="pt-BR" dirty="0"/>
              <a:t>ano de 2003 o governo federal reconhece a RD enquanto estratégica no cuidado aos usuários de álcool e outras drogas e a insere no Programa Nacional de Atenção Integrada aos Usuários de Álcool e outras Drogas passando assim a financiar as </a:t>
            </a:r>
            <a:r>
              <a:rPr lang="pt-BR" dirty="0" smtClean="0"/>
              <a:t>ações.</a:t>
            </a:r>
            <a:endParaRPr lang="pt-BR" dirty="0"/>
          </a:p>
        </p:txBody>
      </p:sp>
    </p:spTree>
    <p:extLst>
      <p:ext uri="{BB962C8B-B14F-4D97-AF65-F5344CB8AC3E}">
        <p14:creationId xmlns:p14="http://schemas.microsoft.com/office/powerpoint/2010/main" val="1937790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Ações da RD</a:t>
            </a:r>
            <a:endParaRPr lang="pt-BR" dirty="0"/>
          </a:p>
        </p:txBody>
      </p:sp>
      <p:sp>
        <p:nvSpPr>
          <p:cNvPr id="3" name="Espaço Reservado para Conteúdo 2"/>
          <p:cNvSpPr>
            <a:spLocks noGrp="1"/>
          </p:cNvSpPr>
          <p:nvPr>
            <p:ph idx="1"/>
          </p:nvPr>
        </p:nvSpPr>
        <p:spPr/>
        <p:txBody>
          <a:bodyPr/>
          <a:lstStyle/>
          <a:p>
            <a:r>
              <a:rPr lang="pt-BR" dirty="0" smtClean="0"/>
              <a:t>Oferecer insumos</a:t>
            </a:r>
          </a:p>
          <a:p>
            <a:pPr lvl="1"/>
            <a:r>
              <a:rPr lang="pt-BR" dirty="0" smtClean="0"/>
              <a:t>Piteira</a:t>
            </a:r>
          </a:p>
          <a:p>
            <a:pPr lvl="1"/>
            <a:r>
              <a:rPr lang="pt-BR" dirty="0" smtClean="0"/>
              <a:t>Protetor labial – calêndula, própolis</a:t>
            </a:r>
          </a:p>
          <a:p>
            <a:pPr lvl="1"/>
            <a:r>
              <a:rPr lang="pt-BR" dirty="0" smtClean="0"/>
              <a:t>Preservativos</a:t>
            </a:r>
          </a:p>
          <a:p>
            <a:pPr lvl="1"/>
            <a:r>
              <a:rPr lang="pt-BR" dirty="0" smtClean="0"/>
              <a:t>Orientações: não compartilhar cachimbo, não misturar bebidas com outras drogas, se alimentar</a:t>
            </a:r>
          </a:p>
          <a:p>
            <a:pPr lvl="1"/>
            <a:r>
              <a:rPr lang="pt-BR" dirty="0" smtClean="0"/>
              <a:t>Cuidar de si</a:t>
            </a:r>
            <a:endParaRPr lang="pt-BR" dirty="0"/>
          </a:p>
        </p:txBody>
      </p:sp>
    </p:spTree>
    <p:extLst>
      <p:ext uri="{BB962C8B-B14F-4D97-AF65-F5344CB8AC3E}">
        <p14:creationId xmlns:p14="http://schemas.microsoft.com/office/powerpoint/2010/main" val="3196785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404664"/>
            <a:ext cx="7024744" cy="1143000"/>
          </a:xfrm>
        </p:spPr>
        <p:txBody>
          <a:bodyPr/>
          <a:lstStyle/>
          <a:p>
            <a:r>
              <a:rPr lang="pt-BR" dirty="0" smtClean="0"/>
              <a:t>Orientações</a:t>
            </a:r>
            <a:endParaRPr lang="pt-BR" dirty="0"/>
          </a:p>
        </p:txBody>
      </p:sp>
      <p:pic>
        <p:nvPicPr>
          <p:cNvPr id="5" name="Espaço Reservado para Conteúd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9552" y="1556792"/>
            <a:ext cx="1944216" cy="2592288"/>
          </a:xfrm>
        </p:spPr>
      </p:pic>
      <p:pic>
        <p:nvPicPr>
          <p:cNvPr id="6" name="Espaço Reservado para Conteúdo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501680" y="1124744"/>
            <a:ext cx="3135042" cy="2304256"/>
          </a:xfrm>
        </p:spPr>
      </p:pic>
      <p:pic>
        <p:nvPicPr>
          <p:cNvPr id="1026" name="Picture 2" descr="C:\Users\Luciene\Pictures\RD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0878" y="2096861"/>
            <a:ext cx="3017912" cy="21200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uciene\Pictures\RD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4365104"/>
            <a:ext cx="3168352" cy="183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583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Perguntas centrais</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Quem é o sujeito das ações? Para quem elas são feitas?</a:t>
            </a:r>
          </a:p>
          <a:p>
            <a:r>
              <a:rPr lang="pt-BR" dirty="0" smtClean="0"/>
              <a:t>Pessoas que usam drogas, nos contextos de uso de drogas.</a:t>
            </a:r>
          </a:p>
          <a:p>
            <a:r>
              <a:rPr lang="pt-BR" dirty="0" smtClean="0"/>
              <a:t>Estão excluídas:</a:t>
            </a:r>
          </a:p>
          <a:p>
            <a:pPr lvl="1"/>
            <a:r>
              <a:rPr lang="pt-BR" dirty="0" smtClean="0"/>
              <a:t>As drogas médicas, geralmente as drogas sintéticas e o tabaco</a:t>
            </a:r>
          </a:p>
          <a:p>
            <a:pPr lvl="1"/>
            <a:r>
              <a:rPr lang="pt-BR" dirty="0" smtClean="0"/>
              <a:t>O uso de qualquer droga feito fora do contexto de uso</a:t>
            </a:r>
            <a:endParaRPr lang="pt-BR" dirty="0"/>
          </a:p>
        </p:txBody>
      </p:sp>
    </p:spTree>
    <p:extLst>
      <p:ext uri="{BB962C8B-B14F-4D97-AF65-F5344CB8AC3E}">
        <p14:creationId xmlns:p14="http://schemas.microsoft.com/office/powerpoint/2010/main" val="1878917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614778"/>
            <a:ext cx="7024744" cy="854968"/>
          </a:xfrm>
        </p:spPr>
        <p:txBody>
          <a:bodyPr>
            <a:normAutofit fontScale="90000"/>
          </a:bodyPr>
          <a:lstStyle/>
          <a:p>
            <a:r>
              <a:rPr lang="pt-BR" dirty="0" smtClean="0"/>
              <a:t>Associação Médica </a:t>
            </a:r>
            <a:br>
              <a:rPr lang="pt-BR" dirty="0" smtClean="0"/>
            </a:br>
            <a:r>
              <a:rPr lang="pt-BR" dirty="0" smtClean="0"/>
              <a:t>São Carlos do Pinhal</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706" y="2060848"/>
            <a:ext cx="1800225" cy="2543175"/>
          </a:xfrm>
        </p:spPr>
      </p:pic>
      <p:sp>
        <p:nvSpPr>
          <p:cNvPr id="5" name="CaixaDeTexto 4"/>
          <p:cNvSpPr txBox="1"/>
          <p:nvPr/>
        </p:nvSpPr>
        <p:spPr>
          <a:xfrm>
            <a:off x="2915816" y="1466756"/>
            <a:ext cx="5832648" cy="4893647"/>
          </a:xfrm>
          <a:prstGeom prst="rect">
            <a:avLst/>
          </a:prstGeom>
          <a:noFill/>
        </p:spPr>
        <p:txBody>
          <a:bodyPr wrap="square" rtlCol="0">
            <a:spAutoFit/>
          </a:bodyPr>
          <a:lstStyle/>
          <a:p>
            <a:r>
              <a:rPr lang="pt-BR" sz="2200" dirty="0" smtClean="0"/>
              <a:t>Estima-se </a:t>
            </a:r>
            <a:r>
              <a:rPr lang="pt-BR" sz="2200" dirty="0"/>
              <a:t>que 50 milhões de pessoas façam uso diário, sendo maior a incidência em mulheres acima de 50 anos com problemas médicos e </a:t>
            </a:r>
            <a:r>
              <a:rPr lang="pt-BR" sz="2200" dirty="0" smtClean="0"/>
              <a:t>psiquiátricos [??]. </a:t>
            </a:r>
            <a:r>
              <a:rPr lang="pt-BR" sz="2200" dirty="0">
                <a:solidFill>
                  <a:srgbClr val="FF0000"/>
                </a:solidFill>
              </a:rPr>
              <a:t>Atualmente 1 em cada 10 adultos recebem prescrições de </a:t>
            </a:r>
            <a:r>
              <a:rPr lang="pt-BR" sz="2200" dirty="0" err="1">
                <a:solidFill>
                  <a:srgbClr val="FF0000"/>
                </a:solidFill>
              </a:rPr>
              <a:t>BZDs</a:t>
            </a:r>
            <a:r>
              <a:rPr lang="pt-BR" sz="2200" dirty="0">
                <a:solidFill>
                  <a:srgbClr val="FF0000"/>
                </a:solidFill>
              </a:rPr>
              <a:t> a cada ano, a maioria por clínicos </a:t>
            </a:r>
            <a:r>
              <a:rPr lang="pt-BR" sz="2200" dirty="0" smtClean="0">
                <a:solidFill>
                  <a:srgbClr val="FF0000"/>
                </a:solidFill>
              </a:rPr>
              <a:t>gerais</a:t>
            </a:r>
            <a:r>
              <a:rPr lang="pt-BR" sz="2200" dirty="0" smtClean="0"/>
              <a:t>. </a:t>
            </a:r>
            <a:r>
              <a:rPr lang="pt-BR" sz="2200" dirty="0"/>
              <a:t>Os </a:t>
            </a:r>
            <a:r>
              <a:rPr lang="pt-BR" sz="2200" dirty="0" err="1"/>
              <a:t>BZDs</a:t>
            </a:r>
            <a:r>
              <a:rPr lang="pt-BR" sz="2200" dirty="0"/>
              <a:t> são responsáveis por cerca de 50% de toda a prescrição de </a:t>
            </a:r>
            <a:r>
              <a:rPr lang="pt-BR" sz="2200" dirty="0" smtClean="0"/>
              <a:t>psicotrópicos. </a:t>
            </a:r>
            <a:r>
              <a:rPr lang="pt-BR" sz="2200" dirty="0"/>
              <a:t>Estima-se que cada clínico tenha em sua lista 50 pacientes </a:t>
            </a:r>
            <a:r>
              <a:rPr lang="pt-BR" sz="2200" b="1" u="sng" dirty="0">
                <a:solidFill>
                  <a:srgbClr val="FF0000"/>
                </a:solidFill>
              </a:rPr>
              <a:t>dependentes</a:t>
            </a:r>
            <a:r>
              <a:rPr lang="pt-BR" sz="2200" dirty="0"/>
              <a:t> de </a:t>
            </a:r>
            <a:r>
              <a:rPr lang="pt-BR" sz="2200" dirty="0" err="1"/>
              <a:t>BZDs</a:t>
            </a:r>
            <a:r>
              <a:rPr lang="pt-BR" sz="2200" dirty="0"/>
              <a:t>, metade destes gostariam de parar o uso e, no entanto, </a:t>
            </a:r>
            <a:r>
              <a:rPr lang="pt-BR" sz="2200" u="sng" dirty="0">
                <a:solidFill>
                  <a:srgbClr val="FF0000"/>
                </a:solidFill>
              </a:rPr>
              <a:t>30% pensam que o uso é estimulado pelos </a:t>
            </a:r>
            <a:r>
              <a:rPr lang="pt-BR" sz="2200" u="sng" dirty="0" smtClean="0">
                <a:solidFill>
                  <a:srgbClr val="FF0000"/>
                </a:solidFill>
              </a:rPr>
              <a:t>médicos</a:t>
            </a:r>
            <a:r>
              <a:rPr lang="pt-BR" sz="2400" u="sng" dirty="0" smtClean="0">
                <a:solidFill>
                  <a:srgbClr val="FF0000"/>
                </a:solidFill>
              </a:rPr>
              <a:t>.</a:t>
            </a:r>
            <a:endParaRPr lang="pt-BR" sz="2400" u="sng" dirty="0">
              <a:solidFill>
                <a:srgbClr val="FF0000"/>
              </a:solidFill>
            </a:endParaRPr>
          </a:p>
        </p:txBody>
      </p:sp>
      <p:sp>
        <p:nvSpPr>
          <p:cNvPr id="6" name="CaixaDeTexto 5"/>
          <p:cNvSpPr txBox="1"/>
          <p:nvPr/>
        </p:nvSpPr>
        <p:spPr>
          <a:xfrm>
            <a:off x="395536" y="4941168"/>
            <a:ext cx="2016224" cy="1384995"/>
          </a:xfrm>
          <a:prstGeom prst="rect">
            <a:avLst/>
          </a:prstGeom>
          <a:noFill/>
        </p:spPr>
        <p:txBody>
          <a:bodyPr wrap="square" rtlCol="0">
            <a:spAutoFit/>
          </a:bodyPr>
          <a:lstStyle/>
          <a:p>
            <a:r>
              <a:rPr lang="pt-BR" sz="1400" dirty="0"/>
              <a:t>https://diretrizes.amb.org.br/_DIRETRIZES/abuso_e_dependencia_de_benzodiazepinicos/files/assets/common/downloads/publication.pdf</a:t>
            </a:r>
          </a:p>
        </p:txBody>
      </p:sp>
    </p:spTree>
    <p:extLst>
      <p:ext uri="{BB962C8B-B14F-4D97-AF65-F5344CB8AC3E}">
        <p14:creationId xmlns:p14="http://schemas.microsoft.com/office/powerpoint/2010/main" val="1103676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332656"/>
            <a:ext cx="7024744" cy="792088"/>
          </a:xfrm>
        </p:spPr>
        <p:txBody>
          <a:bodyPr/>
          <a:lstStyle/>
          <a:p>
            <a:r>
              <a:rPr lang="pt-BR" dirty="0" smtClean="0"/>
              <a:t>Medicalização da vida</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3536" y="1772816"/>
            <a:ext cx="2188295" cy="2717721"/>
          </a:xfrm>
        </p:spPr>
      </p:pic>
      <p:sp>
        <p:nvSpPr>
          <p:cNvPr id="5" name="CaixaDeTexto 4"/>
          <p:cNvSpPr txBox="1"/>
          <p:nvPr/>
        </p:nvSpPr>
        <p:spPr>
          <a:xfrm>
            <a:off x="539552" y="4869160"/>
            <a:ext cx="2376264" cy="1077218"/>
          </a:xfrm>
          <a:prstGeom prst="rect">
            <a:avLst/>
          </a:prstGeom>
          <a:noFill/>
        </p:spPr>
        <p:txBody>
          <a:bodyPr wrap="square" rtlCol="0">
            <a:spAutoFit/>
          </a:bodyPr>
          <a:lstStyle/>
          <a:p>
            <a:pPr lvl="0">
              <a:spcBef>
                <a:spcPct val="20000"/>
              </a:spcBef>
            </a:pPr>
            <a:r>
              <a:rPr lang="pt-BR" sz="1600" dirty="0">
                <a:solidFill>
                  <a:prstClr val="black"/>
                </a:solidFill>
                <a:hlinkClick r:id="rId3"/>
              </a:rPr>
              <a:t>https://</a:t>
            </a:r>
            <a:r>
              <a:rPr lang="pt-BR" sz="1600" dirty="0" smtClean="0">
                <a:solidFill>
                  <a:prstClr val="black"/>
                </a:solidFill>
                <a:hlinkClick r:id="rId3"/>
              </a:rPr>
              <a:t>site.cfp.org.br/wpcontent/uploads/2012/07/Caderno_AF.pdf</a:t>
            </a:r>
            <a:endParaRPr lang="pt-BR" sz="1600" dirty="0">
              <a:solidFill>
                <a:prstClr val="black"/>
              </a:solidFill>
            </a:endParaRPr>
          </a:p>
        </p:txBody>
      </p:sp>
      <p:sp>
        <p:nvSpPr>
          <p:cNvPr id="6" name="CaixaDeTexto 5"/>
          <p:cNvSpPr txBox="1"/>
          <p:nvPr/>
        </p:nvSpPr>
        <p:spPr>
          <a:xfrm>
            <a:off x="2915816" y="1345118"/>
            <a:ext cx="5904656" cy="5016758"/>
          </a:xfrm>
          <a:prstGeom prst="rect">
            <a:avLst/>
          </a:prstGeom>
          <a:noFill/>
        </p:spPr>
        <p:txBody>
          <a:bodyPr wrap="square" rtlCol="0">
            <a:spAutoFit/>
          </a:bodyPr>
          <a:lstStyle/>
          <a:p>
            <a:pPr lvl="0">
              <a:spcBef>
                <a:spcPct val="20000"/>
              </a:spcBef>
            </a:pPr>
            <a:r>
              <a:rPr lang="pt-BR" sz="2000" dirty="0">
                <a:solidFill>
                  <a:prstClr val="black"/>
                </a:solidFill>
              </a:rPr>
              <a:t>sentimentos como: tristeza, alegria e medo, passaram a ter uma medida tal, que se ultrapassarem certa métrica, considerada como a mesma para uma população, serão transformados de sentimentos legítimos em diagnósticos patológicos e, não raras vezes, as pessoas são medicadas com anfetaminas, estimulantes, dentre outras drogas denominadas de “tarja preta” pelos sérios efeitos colaterais que causam, assim como a dependência. Por exemplo, nessa métrica, chega-se ao cúmulo de estabelecer que é possível chorar a morte de uma pessoa querida por 15 dias, mais do que isso, seria indicativo de um quadro depressivo, passível de medicação</a:t>
            </a:r>
          </a:p>
        </p:txBody>
      </p:sp>
    </p:spTree>
    <p:extLst>
      <p:ext uri="{BB962C8B-B14F-4D97-AF65-F5344CB8AC3E}">
        <p14:creationId xmlns:p14="http://schemas.microsoft.com/office/powerpoint/2010/main" val="3243370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Metilfenidato: para crianças e adolescentes</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348880"/>
            <a:ext cx="7787208" cy="3240359"/>
          </a:xfrm>
        </p:spPr>
      </p:pic>
    </p:spTree>
    <p:extLst>
      <p:ext uri="{BB962C8B-B14F-4D97-AF65-F5344CB8AC3E}">
        <p14:creationId xmlns:p14="http://schemas.microsoft.com/office/powerpoint/2010/main" val="444804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620688"/>
            <a:ext cx="7024744" cy="1249208"/>
          </a:xfrm>
        </p:spPr>
        <p:txBody>
          <a:bodyPr>
            <a:normAutofit fontScale="90000"/>
          </a:bodyPr>
          <a:lstStyle/>
          <a:p>
            <a:pPr algn="ctr"/>
            <a:r>
              <a:rPr lang="en-US" sz="3100" b="1" dirty="0" smtClean="0">
                <a:solidFill>
                  <a:srgbClr val="000000"/>
                </a:solidFill>
                <a:latin typeface="arial"/>
              </a:rPr>
              <a:t/>
            </a:r>
            <a:br>
              <a:rPr lang="en-US" sz="3100" b="1" dirty="0" smtClean="0">
                <a:solidFill>
                  <a:srgbClr val="000000"/>
                </a:solidFill>
                <a:latin typeface="arial"/>
              </a:rPr>
            </a:br>
            <a:r>
              <a:rPr lang="en-US" sz="3100" b="1" dirty="0" smtClean="0">
                <a:solidFill>
                  <a:srgbClr val="000000"/>
                </a:solidFill>
                <a:latin typeface="arial"/>
              </a:rPr>
              <a:t/>
            </a:r>
            <a:br>
              <a:rPr lang="en-US" sz="3100" b="1" dirty="0" smtClean="0">
                <a:solidFill>
                  <a:srgbClr val="000000"/>
                </a:solidFill>
                <a:latin typeface="arial"/>
              </a:rPr>
            </a:br>
            <a:r>
              <a:rPr lang="en-US" sz="3100" b="1" dirty="0">
                <a:solidFill>
                  <a:srgbClr val="000000"/>
                </a:solidFill>
                <a:latin typeface="arial"/>
              </a:rPr>
              <a:t/>
            </a:r>
            <a:br>
              <a:rPr lang="en-US" sz="3100" b="1" dirty="0">
                <a:solidFill>
                  <a:srgbClr val="000000"/>
                </a:solidFill>
                <a:latin typeface="arial"/>
              </a:rPr>
            </a:br>
            <a:r>
              <a:rPr lang="en-US" sz="3100" b="1" dirty="0" smtClean="0">
                <a:solidFill>
                  <a:srgbClr val="000000"/>
                </a:solidFill>
                <a:latin typeface="arial"/>
              </a:rPr>
              <a:t/>
            </a:r>
            <a:br>
              <a:rPr lang="en-US" sz="3100" b="1" dirty="0" smtClean="0">
                <a:solidFill>
                  <a:srgbClr val="000000"/>
                </a:solidFill>
                <a:latin typeface="arial"/>
              </a:rPr>
            </a:br>
            <a:r>
              <a:rPr lang="en-US" sz="3100" b="1" dirty="0">
                <a:solidFill>
                  <a:srgbClr val="000000"/>
                </a:solidFill>
                <a:latin typeface="arial"/>
              </a:rPr>
              <a:t/>
            </a:r>
            <a:br>
              <a:rPr lang="en-US" sz="3100" b="1" dirty="0">
                <a:solidFill>
                  <a:srgbClr val="000000"/>
                </a:solidFill>
                <a:latin typeface="arial"/>
              </a:rPr>
            </a:br>
            <a:r>
              <a:rPr lang="en-US" sz="3100" b="1" dirty="0" smtClean="0">
                <a:solidFill>
                  <a:srgbClr val="000000"/>
                </a:solidFill>
                <a:latin typeface="arial"/>
              </a:rPr>
              <a:t/>
            </a:r>
            <a:br>
              <a:rPr lang="en-US" sz="3100" b="1" dirty="0" smtClean="0">
                <a:solidFill>
                  <a:srgbClr val="000000"/>
                </a:solidFill>
                <a:latin typeface="arial"/>
              </a:rPr>
            </a:br>
            <a:r>
              <a:rPr lang="en-US" sz="3100" b="1" dirty="0">
                <a:solidFill>
                  <a:srgbClr val="000000"/>
                </a:solidFill>
                <a:latin typeface="arial"/>
              </a:rPr>
              <a:t/>
            </a:r>
            <a:br>
              <a:rPr lang="en-US" sz="3100" b="1" dirty="0">
                <a:solidFill>
                  <a:srgbClr val="000000"/>
                </a:solidFill>
                <a:latin typeface="arial"/>
              </a:rPr>
            </a:br>
            <a:r>
              <a:rPr lang="en-US" sz="3100" b="1" dirty="0" smtClean="0">
                <a:solidFill>
                  <a:srgbClr val="000000"/>
                </a:solidFill>
                <a:latin typeface="arial"/>
              </a:rPr>
              <a:t/>
            </a:r>
            <a:br>
              <a:rPr lang="en-US" sz="3100" b="1" dirty="0" smtClean="0">
                <a:solidFill>
                  <a:srgbClr val="000000"/>
                </a:solidFill>
                <a:latin typeface="arial"/>
              </a:rPr>
            </a:br>
            <a:r>
              <a:rPr lang="en-US" sz="2200" b="1" dirty="0" smtClean="0">
                <a:solidFill>
                  <a:srgbClr val="000000"/>
                </a:solidFill>
                <a:latin typeface="arial"/>
              </a:rPr>
              <a:t>Development </a:t>
            </a:r>
            <a:r>
              <a:rPr lang="en-US" sz="2200" b="1" dirty="0">
                <a:solidFill>
                  <a:srgbClr val="000000"/>
                </a:solidFill>
                <a:latin typeface="arial"/>
              </a:rPr>
              <a:t>of a rational scale to assess the harm of drugs of potential misuse </a:t>
            </a:r>
            <a:r>
              <a:rPr lang="en-US" sz="2200" b="1" dirty="0" smtClean="0">
                <a:solidFill>
                  <a:srgbClr val="000000"/>
                </a:solidFill>
                <a:latin typeface="arial"/>
              </a:rPr>
              <a:t/>
            </a:r>
            <a:br>
              <a:rPr lang="en-US" sz="2200" b="1" dirty="0" smtClean="0">
                <a:solidFill>
                  <a:srgbClr val="000000"/>
                </a:solidFill>
                <a:latin typeface="arial"/>
              </a:rPr>
            </a:br>
            <a:r>
              <a:rPr lang="pt-BR" sz="1800" u="sng" dirty="0" err="1" smtClean="0">
                <a:hlinkClick r:id="rId2"/>
              </a:rPr>
              <a:t>Nutt</a:t>
            </a:r>
            <a:r>
              <a:rPr lang="pt-BR" sz="1800" u="sng" dirty="0" smtClean="0">
                <a:hlinkClick r:id="rId2"/>
              </a:rPr>
              <a:t> D</a:t>
            </a:r>
            <a:r>
              <a:rPr lang="pt-BR" sz="1800" dirty="0" smtClean="0"/>
              <a:t>,</a:t>
            </a:r>
            <a:r>
              <a:rPr lang="pt-BR" sz="1800" dirty="0"/>
              <a:t> </a:t>
            </a:r>
            <a:r>
              <a:rPr lang="pt-BR" sz="1800" u="sng" dirty="0">
                <a:hlinkClick r:id="rId3"/>
              </a:rPr>
              <a:t>King LA</a:t>
            </a:r>
            <a:r>
              <a:rPr lang="pt-BR" sz="1800" dirty="0"/>
              <a:t>, </a:t>
            </a:r>
            <a:r>
              <a:rPr lang="pt-BR" sz="1800" u="sng" dirty="0" err="1">
                <a:hlinkClick r:id="rId4"/>
              </a:rPr>
              <a:t>Saulsbury</a:t>
            </a:r>
            <a:r>
              <a:rPr lang="pt-BR" sz="1800" u="sng" dirty="0">
                <a:hlinkClick r:id="rId4"/>
              </a:rPr>
              <a:t> W</a:t>
            </a:r>
            <a:r>
              <a:rPr lang="pt-BR" sz="1800" dirty="0"/>
              <a:t>, </a:t>
            </a:r>
            <a:r>
              <a:rPr lang="pt-BR" sz="1800" u="sng" dirty="0" err="1">
                <a:hlinkClick r:id="rId5"/>
              </a:rPr>
              <a:t>Blakemore</a:t>
            </a:r>
            <a:r>
              <a:rPr lang="pt-BR" sz="1800" u="sng" dirty="0">
                <a:hlinkClick r:id="rId5"/>
              </a:rPr>
              <a:t> C</a:t>
            </a:r>
            <a:r>
              <a:rPr lang="pt-BR" dirty="0"/>
              <a:t>.</a:t>
            </a:r>
          </a:p>
        </p:txBody>
      </p:sp>
      <p:sp>
        <p:nvSpPr>
          <p:cNvPr id="3" name="Espaço Reservado para Conteúdo 2"/>
          <p:cNvSpPr>
            <a:spLocks noGrp="1"/>
          </p:cNvSpPr>
          <p:nvPr>
            <p:ph idx="1"/>
          </p:nvPr>
        </p:nvSpPr>
        <p:spPr>
          <a:xfrm>
            <a:off x="539552" y="2060848"/>
            <a:ext cx="8075240" cy="5112568"/>
          </a:xfrm>
        </p:spPr>
        <p:txBody>
          <a:bodyPr>
            <a:normAutofit fontScale="70000" lnSpcReduction="20000"/>
          </a:bodyPr>
          <a:lstStyle/>
          <a:p>
            <a:r>
              <a:rPr lang="pt-BR" dirty="0"/>
              <a:t>O uso indevido e abuso de drogas são grandes problemas de saúde. Os medicamentos nocivos são regulados de acordo com os sistemas de classificação que se referem aos danos e riscos de cada medicamento. No entanto, a metodologia e os processos dos sistemas de </a:t>
            </a:r>
            <a:r>
              <a:rPr lang="pt-BR" dirty="0" smtClean="0"/>
              <a:t>classificação, </a:t>
            </a:r>
            <a:r>
              <a:rPr lang="pt-BR" dirty="0"/>
              <a:t>geralmente não são especificados nem transparentes, o que reduz a confiança na sua precisão e prejudica as mensagens de educação em saúde. Desenvolvemos e exploramos a viabilidade do uso de uma matriz de danos de nove categorias, com um procedimento </a:t>
            </a:r>
            <a:r>
              <a:rPr lang="pt-BR" dirty="0" err="1" smtClean="0"/>
              <a:t>delphic</a:t>
            </a:r>
            <a:r>
              <a:rPr lang="pt-BR" dirty="0" smtClean="0"/>
              <a:t>, </a:t>
            </a:r>
            <a:r>
              <a:rPr lang="pt-BR" dirty="0"/>
              <a:t>para avaliar os danos de uma variedade de drogas ilícitas de forma baseada em evidências. Também incluímos cinco drogas legais de uso indevido (álcool, </a:t>
            </a:r>
            <a:r>
              <a:rPr lang="pt-BR" dirty="0" err="1"/>
              <a:t>khat</a:t>
            </a:r>
            <a:r>
              <a:rPr lang="pt-BR" dirty="0"/>
              <a:t>, solventes, nitritos </a:t>
            </a:r>
            <a:r>
              <a:rPr lang="pt-BR" dirty="0" err="1"/>
              <a:t>alquílicos</a:t>
            </a:r>
            <a:r>
              <a:rPr lang="pt-BR" dirty="0"/>
              <a:t> e tabaco) e uma que foi classificada (referência de </a:t>
            </a:r>
            <a:r>
              <a:rPr lang="pt-BR" dirty="0" err="1"/>
              <a:t>cetamina</a:t>
            </a:r>
            <a:r>
              <a:rPr lang="pt-BR" dirty="0"/>
              <a:t>) como referência. O processo provou ser viável, e produziu pontuações aproximadamente semelhantes e classificações de danos à droga quando </a:t>
            </a:r>
            <a:r>
              <a:rPr lang="pt-BR" dirty="0" smtClean="0"/>
              <a:t> ​​aplicados em </a:t>
            </a:r>
            <a:r>
              <a:rPr lang="pt-BR" dirty="0"/>
              <a:t>dois grupos separados de especialistas. O ranking de </a:t>
            </a:r>
            <a:r>
              <a:rPr lang="pt-BR" dirty="0" smtClean="0"/>
              <a:t>medicamentos, </a:t>
            </a:r>
            <a:r>
              <a:rPr lang="pt-BR" dirty="0"/>
              <a:t>nossa avaliação de </a:t>
            </a:r>
            <a:r>
              <a:rPr lang="pt-BR" dirty="0" smtClean="0"/>
              <a:t>dano, </a:t>
            </a:r>
            <a:r>
              <a:rPr lang="pt-BR" dirty="0"/>
              <a:t>diferiu daqueles usados ​​pelos sistemas regulatórios atuais. Nossa metodologia oferece um quadro e um processo sistemáticos que podem ser usados ​​por órgãos reguladores nacionais e internacionais para avaliar os danos causados ​​pelas drogas atuais e futuras</a:t>
            </a:r>
          </a:p>
        </p:txBody>
      </p:sp>
    </p:spTree>
    <p:extLst>
      <p:ext uri="{BB962C8B-B14F-4D97-AF65-F5344CB8AC3E}">
        <p14:creationId xmlns:p14="http://schemas.microsoft.com/office/powerpoint/2010/main" val="2861774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9497"/>
            <a:ext cx="7467600" cy="1143000"/>
          </a:xfrm>
        </p:spPr>
        <p:txBody>
          <a:bodyPr>
            <a:normAutofit/>
          </a:bodyPr>
          <a:lstStyle/>
          <a:p>
            <a:pPr algn="ctr"/>
            <a:r>
              <a:rPr lang="es-ES" sz="2800" dirty="0">
                <a:solidFill>
                  <a:srgbClr val="222222"/>
                </a:solidFill>
                <a:latin typeface="Arial"/>
              </a:rPr>
              <a:t> Escala de clasificación de los daños originados por las diferentes drogas</a:t>
            </a:r>
            <a:endParaRPr lang="pt-BR" sz="2800"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84784"/>
            <a:ext cx="3528392" cy="4176464"/>
          </a:xfrm>
        </p:spPr>
      </p:pic>
      <p:sp>
        <p:nvSpPr>
          <p:cNvPr id="5" name="CaixaDeTexto 4"/>
          <p:cNvSpPr txBox="1"/>
          <p:nvPr/>
        </p:nvSpPr>
        <p:spPr>
          <a:xfrm>
            <a:off x="4211960" y="1124744"/>
            <a:ext cx="4320480" cy="5355312"/>
          </a:xfrm>
          <a:prstGeom prst="rect">
            <a:avLst/>
          </a:prstGeom>
          <a:noFill/>
        </p:spPr>
        <p:txBody>
          <a:bodyPr wrap="square" rtlCol="0">
            <a:spAutoFit/>
          </a:bodyPr>
          <a:lstStyle/>
          <a:p>
            <a:r>
              <a:rPr lang="pt-BR" dirty="0"/>
              <a:t>Os </a:t>
            </a:r>
            <a:r>
              <a:rPr lang="pt-BR" dirty="0" smtClean="0"/>
              <a:t>dados foram </a:t>
            </a:r>
            <a:r>
              <a:rPr lang="pt-BR" dirty="0"/>
              <a:t>obtidos apenas a partir dos resultados do questionário obtidos de dois grupos de pessoas</a:t>
            </a:r>
            <a:r>
              <a:rPr lang="pt-BR" dirty="0" smtClean="0"/>
              <a:t>: </a:t>
            </a:r>
            <a:r>
              <a:rPr lang="pt-BR" dirty="0"/>
              <a:t>pessoas do grupo nacional de psiquiatras consultantes do Reino Unido que estavam no registro do Royal </a:t>
            </a:r>
            <a:r>
              <a:rPr lang="pt-BR" dirty="0" err="1"/>
              <a:t>College</a:t>
            </a:r>
            <a:r>
              <a:rPr lang="pt-BR" dirty="0"/>
              <a:t> </a:t>
            </a:r>
            <a:r>
              <a:rPr lang="pt-BR" dirty="0" err="1"/>
              <a:t>of</a:t>
            </a:r>
            <a:r>
              <a:rPr lang="pt-BR" dirty="0"/>
              <a:t> </a:t>
            </a:r>
            <a:r>
              <a:rPr lang="pt-BR" dirty="0" err="1"/>
              <a:t>Psychiatrists</a:t>
            </a:r>
            <a:r>
              <a:rPr lang="pt-BR" dirty="0"/>
              <a:t> como especialistas em vícios</a:t>
            </a:r>
            <a:r>
              <a:rPr lang="pt-BR" dirty="0" smtClean="0"/>
              <a:t>, </a:t>
            </a:r>
            <a:r>
              <a:rPr lang="pt-BR" dirty="0"/>
              <a:t>o segundo constituído por pessoas com experiência em uma das muitas áreas de dependência, que vão desde química, farmacologia e ciência forense, através de psiquiatria e outras especialidades médicas, incluindo epidemiologia, bem como os serviços jurídicos e </a:t>
            </a:r>
            <a:r>
              <a:rPr lang="pt-BR" dirty="0" smtClean="0"/>
              <a:t>policiais. Os </a:t>
            </a:r>
            <a:r>
              <a:rPr lang="pt-BR" dirty="0"/>
              <a:t>dados foram relatados pela primeira vez no apêndice 14 de "Classificação de </a:t>
            </a:r>
            <a:r>
              <a:rPr lang="pt-BR" dirty="0" smtClean="0"/>
              <a:t>drogas”</a:t>
            </a:r>
            <a:endParaRPr lang="pt-BR" dirty="0"/>
          </a:p>
        </p:txBody>
      </p:sp>
    </p:spTree>
    <p:extLst>
      <p:ext uri="{BB962C8B-B14F-4D97-AF65-F5344CB8AC3E}">
        <p14:creationId xmlns:p14="http://schemas.microsoft.com/office/powerpoint/2010/main" val="1567003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Drogas</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Palavra polissêmica que engloba substâncias de diferentes naturezas e origens.</a:t>
            </a:r>
          </a:p>
          <a:p>
            <a:r>
              <a:rPr lang="pt-BR" i="1" dirty="0" err="1" smtClean="0">
                <a:effectLst/>
                <a:latin typeface="Arial"/>
                <a:ea typeface="Arial"/>
              </a:rPr>
              <a:t>droog</a:t>
            </a:r>
            <a:r>
              <a:rPr lang="pt-BR" dirty="0" smtClean="0">
                <a:effectLst/>
                <a:latin typeface="Arial"/>
                <a:ea typeface="Arial"/>
              </a:rPr>
              <a:t>, provavelmente de origem holandesa, significava produtos secos ou folhas secas e fazia referência a substâncias como: canela, pimenta, noz-moscada etc., substâncias que poderiam ser utilizadas para tingimento, na alimentação, na medicina ou também para provocar prazer.</a:t>
            </a:r>
            <a:endParaRPr lang="pt-BR" dirty="0"/>
          </a:p>
        </p:txBody>
      </p:sp>
    </p:spTree>
    <p:extLst>
      <p:ext uri="{BB962C8B-B14F-4D97-AF65-F5344CB8AC3E}">
        <p14:creationId xmlns:p14="http://schemas.microsoft.com/office/powerpoint/2010/main" val="840624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778098"/>
          </a:xfrm>
        </p:spPr>
        <p:txBody>
          <a:bodyPr>
            <a:normAutofit fontScale="90000"/>
          </a:bodyPr>
          <a:lstStyle/>
          <a:p>
            <a:r>
              <a:rPr lang="pt-BR" dirty="0" smtClean="0"/>
              <a:t/>
            </a:r>
            <a:br>
              <a:rPr lang="pt-BR" dirty="0" smtClean="0"/>
            </a:br>
            <a:r>
              <a:rPr lang="pt-BR" dirty="0" smtClean="0"/>
              <a:t>Ecstasy</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025" y="1772816"/>
            <a:ext cx="2619375" cy="2571750"/>
          </a:xfrm>
        </p:spPr>
      </p:pic>
      <p:sp>
        <p:nvSpPr>
          <p:cNvPr id="5" name="CaixaDeTexto 4"/>
          <p:cNvSpPr txBox="1"/>
          <p:nvPr/>
        </p:nvSpPr>
        <p:spPr>
          <a:xfrm>
            <a:off x="3393863" y="1484784"/>
            <a:ext cx="5112568" cy="4893647"/>
          </a:xfrm>
          <a:prstGeom prst="rect">
            <a:avLst/>
          </a:prstGeom>
          <a:noFill/>
        </p:spPr>
        <p:txBody>
          <a:bodyPr wrap="square" rtlCol="0">
            <a:spAutoFit/>
          </a:bodyPr>
          <a:lstStyle/>
          <a:p>
            <a:pPr marL="274320" lvl="0" indent="-274320">
              <a:spcBef>
                <a:spcPts val="600"/>
              </a:spcBef>
              <a:buClr>
                <a:srgbClr val="FE8637"/>
              </a:buClr>
              <a:buSzPct val="70000"/>
              <a:buFont typeface="Wingdings"/>
              <a:buChar char=""/>
            </a:pPr>
            <a:r>
              <a:rPr lang="pt-BR" sz="2400" dirty="0">
                <a:solidFill>
                  <a:srgbClr val="000000"/>
                </a:solidFill>
                <a:latin typeface="Raleway"/>
              </a:rPr>
              <a:t>. Foi produzido por uma indústria farmacêutica no ano de 1914 com o intuito de ser utilizado como supressor do apetite, mas nunca foi utilizado para essa finalidade. Nos anos 60, começou a ser utilizado por psicoterapeutas para elevar o ânimo de pacientes; e na década de 70 passou a ser consumido recreativamente, sendo disseminado principalmente entre estudantes universitários. </a:t>
            </a:r>
            <a:endParaRPr lang="pt-BR" sz="2400" dirty="0">
              <a:solidFill>
                <a:prstClr val="black"/>
              </a:solidFill>
            </a:endParaRPr>
          </a:p>
        </p:txBody>
      </p:sp>
      <p:sp>
        <p:nvSpPr>
          <p:cNvPr id="6" name="CaixaDeTexto 5"/>
          <p:cNvSpPr txBox="1"/>
          <p:nvPr/>
        </p:nvSpPr>
        <p:spPr>
          <a:xfrm>
            <a:off x="323528" y="4466632"/>
            <a:ext cx="2736304" cy="646331"/>
          </a:xfrm>
          <a:prstGeom prst="rect">
            <a:avLst/>
          </a:prstGeom>
          <a:noFill/>
        </p:spPr>
        <p:txBody>
          <a:bodyPr wrap="square" rtlCol="0">
            <a:spAutoFit/>
          </a:bodyPr>
          <a:lstStyle/>
          <a:p>
            <a:r>
              <a:rPr lang="pt-BR" dirty="0"/>
              <a:t>http://brasilescola.uol.com.br/drogas/ecstasy.htm</a:t>
            </a:r>
          </a:p>
        </p:txBody>
      </p:sp>
    </p:spTree>
    <p:extLst>
      <p:ext uri="{BB962C8B-B14F-4D97-AF65-F5344CB8AC3E}">
        <p14:creationId xmlns:p14="http://schemas.microsoft.com/office/powerpoint/2010/main" val="35303334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Três casos para pensar</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hlinkClick r:id="rId2"/>
              </a:rPr>
              <a:t>Copenhague - Dinamarca</a:t>
            </a:r>
          </a:p>
          <a:p>
            <a:pPr lvl="1"/>
            <a:r>
              <a:rPr lang="pt-BR" dirty="0" smtClean="0">
                <a:hlinkClick r:id="rId2"/>
              </a:rPr>
              <a:t>http</a:t>
            </a:r>
            <a:r>
              <a:rPr lang="pt-BR" dirty="0">
                <a:hlinkClick r:id="rId2"/>
              </a:rPr>
              <a:t>://</a:t>
            </a:r>
            <a:r>
              <a:rPr lang="pt-BR" dirty="0" smtClean="0">
                <a:hlinkClick r:id="rId2"/>
              </a:rPr>
              <a:t>www.bbc.com/portuguese/geral-38562639</a:t>
            </a:r>
            <a:endParaRPr lang="pt-BR" dirty="0">
              <a:hlinkClick r:id="rId2"/>
            </a:endParaRPr>
          </a:p>
          <a:p>
            <a:r>
              <a:rPr lang="pt-BR" dirty="0" smtClean="0">
                <a:hlinkClick r:id="rId2"/>
              </a:rPr>
              <a:t>São Paulo</a:t>
            </a:r>
            <a:r>
              <a:rPr lang="pt-BR" dirty="0">
                <a:hlinkClick r:id="rId2"/>
              </a:rPr>
              <a:t> </a:t>
            </a:r>
            <a:r>
              <a:rPr lang="pt-BR" dirty="0" smtClean="0">
                <a:hlinkClick r:id="rId2"/>
              </a:rPr>
              <a:t>– Brasil</a:t>
            </a:r>
          </a:p>
          <a:p>
            <a:pPr lvl="1"/>
            <a:r>
              <a:rPr lang="pt-BR" dirty="0">
                <a:hlinkClick r:id="rId2"/>
              </a:rPr>
              <a:t>http://reducaodedanossaibamais.blogspot.com.br/2015/06/trechodo-programa-verdade-de-cada-um-do.html</a:t>
            </a:r>
            <a:endParaRPr lang="pt-BR" dirty="0" smtClean="0">
              <a:hlinkClick r:id="rId2"/>
            </a:endParaRPr>
          </a:p>
          <a:p>
            <a:r>
              <a:rPr lang="pt-BR" dirty="0" smtClean="0">
                <a:hlinkClick r:id="rId2"/>
              </a:rPr>
              <a:t>Islândia</a:t>
            </a:r>
            <a:endParaRPr lang="pt-BR" dirty="0">
              <a:hlinkClick r:id="rId2"/>
            </a:endParaRPr>
          </a:p>
          <a:p>
            <a:r>
              <a:rPr lang="pt-BR" dirty="0">
                <a:hlinkClick r:id="rId3"/>
              </a:rPr>
              <a:t>https://</a:t>
            </a:r>
            <a:r>
              <a:rPr lang="pt-BR" dirty="0" smtClean="0">
                <a:hlinkClick r:id="rId3"/>
              </a:rPr>
              <a:t>www.youtube.com/watch?v=aEl5I12mIII</a:t>
            </a:r>
            <a:endParaRPr lang="pt-BR" dirty="0" smtClean="0"/>
          </a:p>
          <a:p>
            <a:pPr marL="68580" indent="0">
              <a:buNone/>
            </a:pPr>
            <a:endParaRPr lang="pt-BR" dirty="0"/>
          </a:p>
        </p:txBody>
      </p:sp>
    </p:spTree>
    <p:extLst>
      <p:ext uri="{BB962C8B-B14F-4D97-AF65-F5344CB8AC3E}">
        <p14:creationId xmlns:p14="http://schemas.microsoft.com/office/powerpoint/2010/main" val="957071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692696"/>
            <a:ext cx="7024744" cy="1143000"/>
          </a:xfrm>
        </p:spPr>
        <p:txBody>
          <a:bodyPr/>
          <a:lstStyle/>
          <a:p>
            <a:r>
              <a:rPr lang="pt-BR" dirty="0" smtClean="0"/>
              <a:t>Refletindo sobre RD...</a:t>
            </a:r>
            <a:endParaRPr lang="pt-BR" dirty="0"/>
          </a:p>
        </p:txBody>
      </p:sp>
      <p:sp>
        <p:nvSpPr>
          <p:cNvPr id="3" name="Espaço Reservado para Conteúdo 2"/>
          <p:cNvSpPr>
            <a:spLocks noGrp="1"/>
          </p:cNvSpPr>
          <p:nvPr>
            <p:ph idx="1"/>
          </p:nvPr>
        </p:nvSpPr>
        <p:spPr>
          <a:xfrm>
            <a:off x="1043492" y="1988840"/>
            <a:ext cx="6777317" cy="3843789"/>
          </a:xfrm>
        </p:spPr>
        <p:txBody>
          <a:bodyPr>
            <a:normAutofit lnSpcReduction="10000"/>
          </a:bodyPr>
          <a:lstStyle/>
          <a:p>
            <a:r>
              <a:rPr lang="pt-BR" dirty="0"/>
              <a:t>A abordagem em Redução de Danos não pode ser reduzida a uma técnica, mas sim a um modo de trabalho, pautado por uma ética da relação baseada na autonomia, no diálogo e na </a:t>
            </a:r>
            <a:r>
              <a:rPr lang="pt-BR" dirty="0" err="1" smtClean="0"/>
              <a:t>co</a:t>
            </a:r>
            <a:r>
              <a:rPr lang="pt-BR" dirty="0" err="1"/>
              <a:t>-</a:t>
            </a:r>
            <a:r>
              <a:rPr lang="pt-BR" dirty="0" err="1" smtClean="0"/>
              <a:t>responsabilização</a:t>
            </a:r>
            <a:r>
              <a:rPr lang="pt-BR" dirty="0" smtClean="0"/>
              <a:t> profissional/usuário.  (Cartilha para agentes de saúde, Pref. RJ).</a:t>
            </a:r>
          </a:p>
          <a:p>
            <a:pPr lvl="1"/>
            <a:r>
              <a:rPr lang="pt-BR" dirty="0" smtClean="0"/>
              <a:t>O trabalho é pautado na ética e no vínculo</a:t>
            </a:r>
          </a:p>
          <a:p>
            <a:pPr lvl="1"/>
            <a:r>
              <a:rPr lang="pt-BR" dirty="0" smtClean="0"/>
              <a:t>Existe uma rede de atenção (RAPS)</a:t>
            </a:r>
            <a:endParaRPr lang="pt-BR" dirty="0"/>
          </a:p>
        </p:txBody>
      </p:sp>
    </p:spTree>
    <p:extLst>
      <p:ext uri="{BB962C8B-B14F-4D97-AF65-F5344CB8AC3E}">
        <p14:creationId xmlns:p14="http://schemas.microsoft.com/office/powerpoint/2010/main" val="2758979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620688"/>
            <a:ext cx="7024744" cy="1143000"/>
          </a:xfrm>
        </p:spPr>
        <p:txBody>
          <a:bodyPr>
            <a:normAutofit fontScale="90000"/>
          </a:bodyPr>
          <a:lstStyle/>
          <a:p>
            <a:pPr algn="ctr"/>
            <a:r>
              <a:rPr lang="pt-BR" dirty="0" smtClean="0"/>
              <a:t>O que é saúde? </a:t>
            </a:r>
            <a:br>
              <a:rPr lang="pt-BR" dirty="0" smtClean="0"/>
            </a:br>
            <a:r>
              <a:rPr lang="pt-BR" dirty="0" smtClean="0"/>
              <a:t>Modelos de atenção</a:t>
            </a:r>
            <a:endParaRPr lang="pt-BR" dirty="0"/>
          </a:p>
        </p:txBody>
      </p:sp>
      <p:graphicFrame>
        <p:nvGraphicFramePr>
          <p:cNvPr id="8" name="Espaço Reservado para Conteúdo 7"/>
          <p:cNvGraphicFramePr>
            <a:graphicFrameLocks noGrp="1"/>
          </p:cNvGraphicFramePr>
          <p:nvPr>
            <p:ph idx="1"/>
            <p:extLst>
              <p:ext uri="{D42A27DB-BD31-4B8C-83A1-F6EECF244321}">
                <p14:modId xmlns:p14="http://schemas.microsoft.com/office/powerpoint/2010/main" val="2958900049"/>
              </p:ext>
            </p:extLst>
          </p:nvPr>
        </p:nvGraphicFramePr>
        <p:xfrm>
          <a:off x="611560" y="1772815"/>
          <a:ext cx="8064896" cy="4655960"/>
        </p:xfrm>
        <a:graphic>
          <a:graphicData uri="http://schemas.openxmlformats.org/drawingml/2006/table">
            <a:tbl>
              <a:tblPr firstRow="1" firstCol="1" bandRow="1">
                <a:tableStyleId>{5C22544A-7EE6-4342-B048-85BDC9FD1C3A}</a:tableStyleId>
              </a:tblPr>
              <a:tblGrid>
                <a:gridCol w="3457504">
                  <a:extLst>
                    <a:ext uri="{9D8B030D-6E8A-4147-A177-3AD203B41FA5}">
                      <a16:colId xmlns:a16="http://schemas.microsoft.com/office/drawing/2014/main" val="20000"/>
                    </a:ext>
                  </a:extLst>
                </a:gridCol>
                <a:gridCol w="4607392">
                  <a:extLst>
                    <a:ext uri="{9D8B030D-6E8A-4147-A177-3AD203B41FA5}">
                      <a16:colId xmlns:a16="http://schemas.microsoft.com/office/drawing/2014/main" val="20001"/>
                    </a:ext>
                  </a:extLst>
                </a:gridCol>
              </a:tblGrid>
              <a:tr h="1046336">
                <a:tc>
                  <a:txBody>
                    <a:bodyPr/>
                    <a:lstStyle/>
                    <a:p>
                      <a:pPr>
                        <a:lnSpc>
                          <a:spcPct val="115000"/>
                        </a:lnSpc>
                        <a:spcAft>
                          <a:spcPts val="0"/>
                        </a:spcAft>
                      </a:pPr>
                      <a:r>
                        <a:rPr lang="es-ES_tradnl" sz="2200" dirty="0">
                          <a:effectLst/>
                        </a:rPr>
                        <a:t>Modelo Biomédico</a:t>
                      </a:r>
                      <a:endParaRPr lang="pt-BR" sz="2200" dirty="0">
                        <a:effectLst/>
                        <a:latin typeface="Calibri"/>
                        <a:ea typeface="Calibri"/>
                        <a:cs typeface="Times New Roman"/>
                      </a:endParaRPr>
                    </a:p>
                  </a:txBody>
                  <a:tcPr marL="68580" marR="68580" marT="0" marB="0"/>
                </a:tc>
                <a:tc>
                  <a:txBody>
                    <a:bodyPr/>
                    <a:lstStyle/>
                    <a:p>
                      <a:pPr>
                        <a:lnSpc>
                          <a:spcPct val="115000"/>
                        </a:lnSpc>
                        <a:spcAft>
                          <a:spcPts val="0"/>
                        </a:spcAft>
                      </a:pPr>
                      <a:r>
                        <a:rPr lang="pt-BR" sz="2200" dirty="0">
                          <a:effectLst/>
                        </a:rPr>
                        <a:t>Modelo de vigilância à </a:t>
                      </a:r>
                      <a:r>
                        <a:rPr lang="pt-BR" sz="2200" dirty="0" smtClean="0">
                          <a:effectLst/>
                        </a:rPr>
                        <a:t>saúde - biopsicossocial</a:t>
                      </a:r>
                      <a:endParaRPr lang="pt-BR" sz="22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046336">
                <a:tc>
                  <a:txBody>
                    <a:bodyPr/>
                    <a:lstStyle/>
                    <a:p>
                      <a:pPr>
                        <a:lnSpc>
                          <a:spcPct val="115000"/>
                        </a:lnSpc>
                        <a:spcAft>
                          <a:spcPts val="0"/>
                        </a:spcAft>
                      </a:pPr>
                      <a:r>
                        <a:rPr lang="pt-BR" sz="2200">
                          <a:effectLst/>
                        </a:rPr>
                        <a:t>Atenção Hospitalocêntrica</a:t>
                      </a:r>
                      <a:endParaRPr lang="pt-BR" sz="2200">
                        <a:effectLst/>
                        <a:latin typeface="Calibri"/>
                        <a:ea typeface="Calibri"/>
                        <a:cs typeface="Times New Roman"/>
                      </a:endParaRPr>
                    </a:p>
                  </a:txBody>
                  <a:tcPr marL="68580" marR="68580" marT="0" marB="0"/>
                </a:tc>
                <a:tc>
                  <a:txBody>
                    <a:bodyPr/>
                    <a:lstStyle/>
                    <a:p>
                      <a:pPr>
                        <a:lnSpc>
                          <a:spcPct val="115000"/>
                        </a:lnSpc>
                        <a:spcAft>
                          <a:spcPts val="0"/>
                        </a:spcAft>
                      </a:pPr>
                      <a:r>
                        <a:rPr lang="pt-BR" sz="2200" dirty="0">
                          <a:effectLst/>
                        </a:rPr>
                        <a:t>Rede de Atenção </a:t>
                      </a:r>
                      <a:r>
                        <a:rPr lang="pt-BR" sz="2200" b="1" dirty="0">
                          <a:solidFill>
                            <a:srgbClr val="FF0000"/>
                          </a:solidFill>
                          <a:effectLst/>
                        </a:rPr>
                        <a:t>com ênfase nas AP</a:t>
                      </a:r>
                      <a:endParaRPr lang="pt-BR" sz="2200" b="1"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046336">
                <a:tc>
                  <a:txBody>
                    <a:bodyPr/>
                    <a:lstStyle/>
                    <a:p>
                      <a:pPr>
                        <a:lnSpc>
                          <a:spcPct val="115000"/>
                        </a:lnSpc>
                        <a:spcAft>
                          <a:spcPts val="0"/>
                        </a:spcAft>
                      </a:pPr>
                      <a:r>
                        <a:rPr lang="pt-BR" sz="2200" dirty="0">
                          <a:effectLst/>
                        </a:rPr>
                        <a:t>Ações </a:t>
                      </a:r>
                      <a:r>
                        <a:rPr lang="pt-BR" sz="2200" dirty="0" smtClean="0">
                          <a:effectLst/>
                        </a:rPr>
                        <a:t>curativas - Tratar</a:t>
                      </a:r>
                      <a:endParaRPr lang="pt-BR" sz="2200" dirty="0">
                        <a:effectLst/>
                        <a:latin typeface="Calibri"/>
                        <a:ea typeface="Calibri"/>
                        <a:cs typeface="Times New Roman"/>
                      </a:endParaRPr>
                    </a:p>
                  </a:txBody>
                  <a:tcPr marL="68580" marR="68580" marT="0" marB="0"/>
                </a:tc>
                <a:tc>
                  <a:txBody>
                    <a:bodyPr/>
                    <a:lstStyle/>
                    <a:p>
                      <a:pPr>
                        <a:lnSpc>
                          <a:spcPct val="115000"/>
                        </a:lnSpc>
                        <a:spcAft>
                          <a:spcPts val="0"/>
                        </a:spcAft>
                      </a:pPr>
                      <a:r>
                        <a:rPr lang="pt-BR" sz="2200" dirty="0">
                          <a:effectLst/>
                        </a:rPr>
                        <a:t>Promoção, prevenção e atenção </a:t>
                      </a:r>
                      <a:r>
                        <a:rPr lang="pt-BR" sz="2200" dirty="0" smtClean="0">
                          <a:effectLst/>
                        </a:rPr>
                        <a:t>curativa</a:t>
                      </a:r>
                      <a:r>
                        <a:rPr lang="pt-BR" sz="2200" baseline="0" dirty="0" smtClean="0">
                          <a:effectLst/>
                          <a:latin typeface="Calibri"/>
                          <a:cs typeface="Times New Roman"/>
                        </a:rPr>
                        <a:t> - CUIDAR</a:t>
                      </a:r>
                      <a:endParaRPr lang="pt-BR" sz="2200" dirty="0" smtClean="0">
                        <a:effectLst/>
                      </a:endParaRPr>
                    </a:p>
                  </a:txBody>
                  <a:tcPr marL="68580" marR="68580" marT="0" marB="0"/>
                </a:tc>
                <a:extLst>
                  <a:ext uri="{0D108BD9-81ED-4DB2-BD59-A6C34878D82A}">
                    <a16:rowId xmlns:a16="http://schemas.microsoft.com/office/drawing/2014/main" val="10002"/>
                  </a:ext>
                </a:extLst>
              </a:tr>
              <a:tr h="1469505">
                <a:tc>
                  <a:txBody>
                    <a:bodyPr/>
                    <a:lstStyle/>
                    <a:p>
                      <a:pPr>
                        <a:lnSpc>
                          <a:spcPct val="115000"/>
                        </a:lnSpc>
                        <a:spcAft>
                          <a:spcPts val="0"/>
                        </a:spcAft>
                      </a:pPr>
                      <a:r>
                        <a:rPr lang="pt-BR" sz="2200">
                          <a:effectLst/>
                        </a:rPr>
                        <a:t>Indivíduo passivo</a:t>
                      </a:r>
                      <a:endParaRPr lang="pt-BR" sz="2200">
                        <a:effectLst/>
                        <a:latin typeface="Calibri"/>
                        <a:ea typeface="Calibri"/>
                        <a:cs typeface="Times New Roman"/>
                      </a:endParaRPr>
                    </a:p>
                  </a:txBody>
                  <a:tcPr marL="68580" marR="68580" marT="0" marB="0"/>
                </a:tc>
                <a:tc>
                  <a:txBody>
                    <a:bodyPr/>
                    <a:lstStyle/>
                    <a:p>
                      <a:pPr>
                        <a:lnSpc>
                          <a:spcPct val="115000"/>
                        </a:lnSpc>
                        <a:spcAft>
                          <a:spcPts val="0"/>
                        </a:spcAft>
                      </a:pPr>
                      <a:r>
                        <a:rPr lang="pt-BR" sz="2200" b="1" dirty="0" smtClean="0">
                          <a:solidFill>
                            <a:srgbClr val="00B050"/>
                          </a:solidFill>
                          <a:effectLst/>
                        </a:rPr>
                        <a:t>Sujeito</a:t>
                      </a:r>
                      <a:r>
                        <a:rPr lang="pt-BR" sz="2200" dirty="0" smtClean="0">
                          <a:effectLst/>
                        </a:rPr>
                        <a:t>/família/comunidade. </a:t>
                      </a:r>
                      <a:r>
                        <a:rPr lang="pt-BR" sz="2200" b="1" dirty="0" smtClean="0">
                          <a:solidFill>
                            <a:srgbClr val="00B050"/>
                          </a:solidFill>
                          <a:effectLst/>
                        </a:rPr>
                        <a:t>As práticas de saúde devem promover autonomia e cidadania</a:t>
                      </a:r>
                      <a:endParaRPr lang="pt-BR" sz="2200" b="1" dirty="0">
                        <a:solidFill>
                          <a:srgbClr val="00B050"/>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06524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620688"/>
            <a:ext cx="7024744" cy="745152"/>
          </a:xfrm>
        </p:spPr>
        <p:txBody>
          <a:bodyPr/>
          <a:lstStyle/>
          <a:p>
            <a:r>
              <a:rPr lang="pt-BR" dirty="0" smtClean="0"/>
              <a:t>REDE: trama</a:t>
            </a:r>
            <a:endParaRPr lang="pt-B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768851"/>
            <a:ext cx="3650527" cy="154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ço Reservado para Conteúdo 2"/>
          <p:cNvSpPr>
            <a:spLocks noGrp="1"/>
          </p:cNvSpPr>
          <p:nvPr>
            <p:ph idx="1"/>
          </p:nvPr>
        </p:nvSpPr>
        <p:spPr>
          <a:xfrm>
            <a:off x="1043608" y="1700808"/>
            <a:ext cx="6777317" cy="3508977"/>
          </a:xfrm>
        </p:spPr>
        <p:txBody>
          <a:bodyPr>
            <a:normAutofit fontScale="85000" lnSpcReduction="10000"/>
          </a:bodyPr>
          <a:lstStyle/>
          <a:p>
            <a:r>
              <a:rPr lang="pt-BR" dirty="0" smtClean="0"/>
              <a:t>O </a:t>
            </a:r>
            <a:r>
              <a:rPr lang="pt-BR" dirty="0"/>
              <a:t>conceito de rede de serviços regionalizadas de saúde, proposto pelo Ministério da Saúde, nos faz pensar na imagem de uma </a:t>
            </a:r>
            <a:r>
              <a:rPr lang="pt-BR" i="1" dirty="0"/>
              <a:t>“rede-trama”</a:t>
            </a:r>
            <a:r>
              <a:rPr lang="pt-BR" dirty="0"/>
              <a:t>, na imagem de um bordado em um tecido, em que os fios (linhas de cuidado) articulam-se, ligando diferentes nós (instituições), compondo uma trama que articula esse emaranhado, produzindo desenhos específicos e mutantes à medida que são alinhavados (o resultado, a trama ou o desenho produzido, seria a cuidado integral, sempre efêmero e único</a:t>
            </a:r>
            <a:r>
              <a:rPr lang="pt-BR" dirty="0" smtClean="0"/>
              <a:t>) (Lisboa, 2013)</a:t>
            </a:r>
          </a:p>
          <a:p>
            <a:endParaRPr lang="pt-BR" dirty="0"/>
          </a:p>
        </p:txBody>
      </p:sp>
    </p:spTree>
    <p:extLst>
      <p:ext uri="{BB962C8B-B14F-4D97-AF65-F5344CB8AC3E}">
        <p14:creationId xmlns:p14="http://schemas.microsoft.com/office/powerpoint/2010/main" val="3820739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548680"/>
            <a:ext cx="7024744" cy="720080"/>
          </a:xfrm>
        </p:spPr>
        <p:txBody>
          <a:bodyPr/>
          <a:lstStyle/>
          <a:p>
            <a:r>
              <a:rPr lang="pt-BR" dirty="0" smtClean="0"/>
              <a:t>REDE: armadilha</a:t>
            </a:r>
            <a:endParaRPr lang="pt-BR" dirty="0"/>
          </a:p>
        </p:txBody>
      </p:sp>
      <p:sp>
        <p:nvSpPr>
          <p:cNvPr id="3" name="Espaço Reservado para Conteúdo 2"/>
          <p:cNvSpPr>
            <a:spLocks noGrp="1"/>
          </p:cNvSpPr>
          <p:nvPr>
            <p:ph idx="1"/>
          </p:nvPr>
        </p:nvSpPr>
        <p:spPr>
          <a:xfrm>
            <a:off x="931313" y="1268760"/>
            <a:ext cx="6777317" cy="3508977"/>
          </a:xfrm>
        </p:spPr>
        <p:txBody>
          <a:bodyPr/>
          <a:lstStyle/>
          <a:p>
            <a:r>
              <a:rPr lang="pt-BR" sz="2000" dirty="0"/>
              <a:t>U</a:t>
            </a:r>
            <a:r>
              <a:rPr lang="pt-BR" sz="2000" dirty="0" smtClean="0"/>
              <a:t>tilizadas </a:t>
            </a:r>
            <a:r>
              <a:rPr lang="pt-BR" sz="2000" dirty="0"/>
              <a:t>na captura de </a:t>
            </a:r>
            <a:r>
              <a:rPr lang="pt-BR" sz="2000" dirty="0" smtClean="0"/>
              <a:t>peixes: ficam </a:t>
            </a:r>
            <a:r>
              <a:rPr lang="pt-BR" sz="2000" dirty="0"/>
              <a:t>estáticas, esticadas entre estacas, e formam labirintos, desenhados para que, uma vez dentro, os peixes nadem em direção a um reservatório final e não consigam encontrar a saída</a:t>
            </a:r>
            <a:r>
              <a:rPr lang="pt-BR" sz="2000" dirty="0" smtClean="0"/>
              <a:t>. </a:t>
            </a:r>
            <a:r>
              <a:rPr lang="pt-BR" sz="2000" dirty="0"/>
              <a:t>Há diversas entradas, mas todas levam a um destino final, o curral, onde escapar é bastante </a:t>
            </a:r>
            <a:r>
              <a:rPr lang="pt-BR" sz="2000" dirty="0" smtClean="0"/>
              <a:t>difícil</a:t>
            </a:r>
            <a:r>
              <a:rPr lang="pt-BR" sz="2000" dirty="0"/>
              <a:t> </a:t>
            </a:r>
            <a:r>
              <a:rPr lang="pt-BR" sz="2000" dirty="0" smtClean="0"/>
              <a:t>(Lisboa, 2013).</a:t>
            </a:r>
          </a:p>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717032"/>
            <a:ext cx="5256584" cy="263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801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600" dirty="0" smtClean="0"/>
              <a:t>Redução de danos:</a:t>
            </a:r>
            <a:br>
              <a:rPr lang="pt-BR" sz="3600" dirty="0" smtClean="0"/>
            </a:br>
            <a:r>
              <a:rPr lang="pt-BR" sz="3600" dirty="0" err="1" smtClean="0"/>
              <a:t>Biopoder</a:t>
            </a:r>
            <a:r>
              <a:rPr lang="pt-BR" sz="3600" dirty="0" smtClean="0"/>
              <a:t> ou promoção de autonomia?</a:t>
            </a:r>
            <a:endParaRPr lang="pt-BR" sz="3600" dirty="0"/>
          </a:p>
        </p:txBody>
      </p:sp>
      <p:sp>
        <p:nvSpPr>
          <p:cNvPr id="3" name="Espaço Reservado para Conteúdo 2"/>
          <p:cNvSpPr>
            <a:spLocks noGrp="1"/>
          </p:cNvSpPr>
          <p:nvPr>
            <p:ph idx="1"/>
          </p:nvPr>
        </p:nvSpPr>
        <p:spPr/>
        <p:txBody>
          <a:bodyPr>
            <a:normAutofit fontScale="70000" lnSpcReduction="20000"/>
          </a:bodyPr>
          <a:lstStyle/>
          <a:p>
            <a:r>
              <a:rPr lang="pt-BR" sz="2800" dirty="0" smtClean="0"/>
              <a:t>A redução de danos como uma dimensão ético-libertadora que promove a constituição de subjetividades na lida diária com as drogas.</a:t>
            </a:r>
          </a:p>
          <a:p>
            <a:r>
              <a:rPr lang="pt-BR" sz="2800" dirty="0" smtClean="0"/>
              <a:t>A redução de danos como um discurso que impõe moralmente ao indivíduo o autocuidado.</a:t>
            </a:r>
          </a:p>
          <a:p>
            <a:r>
              <a:rPr lang="pt-BR" sz="2800" dirty="0">
                <a:solidFill>
                  <a:srgbClr val="FF0000"/>
                </a:solidFill>
              </a:rPr>
              <a:t>Poder: </a:t>
            </a:r>
            <a:r>
              <a:rPr lang="pt-BR" sz="2800" dirty="0" smtClean="0">
                <a:solidFill>
                  <a:srgbClr val="FF0000"/>
                </a:solidFill>
              </a:rPr>
              <a:t>NÃO como elemento </a:t>
            </a:r>
            <a:r>
              <a:rPr lang="pt-BR" sz="2800" dirty="0">
                <a:solidFill>
                  <a:srgbClr val="FF0000"/>
                </a:solidFill>
              </a:rPr>
              <a:t>de coerção ou de </a:t>
            </a:r>
            <a:r>
              <a:rPr lang="pt-BR" sz="2800" dirty="0" smtClean="0">
                <a:solidFill>
                  <a:srgbClr val="FF0000"/>
                </a:solidFill>
              </a:rPr>
              <a:t>violência, </a:t>
            </a:r>
            <a:r>
              <a:rPr lang="pt-BR" sz="2800" dirty="0">
                <a:solidFill>
                  <a:srgbClr val="FF0000"/>
                </a:solidFill>
              </a:rPr>
              <a:t>mas </a:t>
            </a:r>
            <a:r>
              <a:rPr lang="pt-BR" sz="2800" dirty="0" smtClean="0">
                <a:solidFill>
                  <a:srgbClr val="FF0000"/>
                </a:solidFill>
              </a:rPr>
              <a:t>enquanto </a:t>
            </a:r>
            <a:r>
              <a:rPr lang="pt-BR" sz="2800" dirty="0">
                <a:solidFill>
                  <a:srgbClr val="FF0000"/>
                </a:solidFill>
              </a:rPr>
              <a:t>relação estratégica, enquanto um conjunto de tecnologias por meio das quais ele é exercido.</a:t>
            </a:r>
            <a:endParaRPr lang="pt-BR" sz="2800" dirty="0" smtClean="0">
              <a:solidFill>
                <a:srgbClr val="FF0000"/>
              </a:solidFill>
            </a:endParaRPr>
          </a:p>
          <a:p>
            <a:r>
              <a:rPr lang="pt-BR" sz="2400" dirty="0" err="1" smtClean="0"/>
              <a:t>Biopoder</a:t>
            </a:r>
            <a:r>
              <a:rPr lang="pt-BR" sz="2400" dirty="0" smtClean="0"/>
              <a:t>: </a:t>
            </a:r>
            <a:r>
              <a:rPr lang="pt-BR" sz="2400" dirty="0"/>
              <a:t>prática dos estados modernos e sua regulação dos que a ele estão sujeitos por meio de "uma explosão de técnicas numerosas e diversas para obter a subjugação dos corpos e o controle de populações"</a:t>
            </a:r>
          </a:p>
        </p:txBody>
      </p:sp>
    </p:spTree>
    <p:extLst>
      <p:ext uri="{BB962C8B-B14F-4D97-AF65-F5344CB8AC3E}">
        <p14:creationId xmlns:p14="http://schemas.microsoft.com/office/powerpoint/2010/main" val="3922472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490" y="692696"/>
            <a:ext cx="7024744" cy="792088"/>
          </a:xfrm>
        </p:spPr>
        <p:txBody>
          <a:bodyPr>
            <a:normAutofit/>
          </a:bodyPr>
          <a:lstStyle/>
          <a:p>
            <a:r>
              <a:rPr lang="pt-BR" dirty="0" smtClean="0"/>
              <a:t>O </a:t>
            </a:r>
            <a:r>
              <a:rPr lang="pt-BR" dirty="0" err="1" smtClean="0"/>
              <a:t>biopoder</a:t>
            </a:r>
            <a:endParaRPr lang="pt-BR" dirty="0"/>
          </a:p>
        </p:txBody>
      </p:sp>
      <p:sp>
        <p:nvSpPr>
          <p:cNvPr id="3" name="Espaço Reservado para Conteúdo 2"/>
          <p:cNvSpPr>
            <a:spLocks noGrp="1"/>
          </p:cNvSpPr>
          <p:nvPr>
            <p:ph idx="1"/>
          </p:nvPr>
        </p:nvSpPr>
        <p:spPr>
          <a:xfrm>
            <a:off x="1043492" y="1700808"/>
            <a:ext cx="7056900" cy="4680520"/>
          </a:xfrm>
        </p:spPr>
        <p:txBody>
          <a:bodyPr>
            <a:normAutofit fontScale="92500" lnSpcReduction="20000"/>
          </a:bodyPr>
          <a:lstStyle/>
          <a:p>
            <a:r>
              <a:rPr lang="pt-BR" sz="2400" dirty="0" smtClean="0"/>
              <a:t>O </a:t>
            </a:r>
            <a:r>
              <a:rPr lang="pt-BR" sz="2400" dirty="0"/>
              <a:t>poder se focará na preservação da </a:t>
            </a:r>
            <a:r>
              <a:rPr lang="pt-BR" sz="2400" dirty="0" smtClean="0"/>
              <a:t>vida enquanto </a:t>
            </a:r>
            <a:r>
              <a:rPr lang="pt-BR" sz="2400" dirty="0"/>
              <a:t>um fenômeno natural, </a:t>
            </a:r>
            <a:r>
              <a:rPr lang="pt-BR" sz="2400" dirty="0" smtClean="0"/>
              <a:t>biológico. </a:t>
            </a:r>
            <a:r>
              <a:rPr lang="pt-BR" sz="2400" dirty="0"/>
              <a:t>E aqui a visibilidade do poder se dará por meio da manutenção da vida, controlando casos de crise que ponham a vida em risco. </a:t>
            </a:r>
            <a:endParaRPr lang="pt-BR" sz="2400" dirty="0" smtClean="0"/>
          </a:p>
          <a:p>
            <a:r>
              <a:rPr lang="pt-BR" sz="2400" dirty="0"/>
              <a:t>A população passa a fazer parte de um “conjunto de processos” que será preciso administrar no que ela tem de “natural</a:t>
            </a:r>
            <a:r>
              <a:rPr lang="pt-BR" sz="2400" dirty="0" smtClean="0"/>
              <a:t>”: </a:t>
            </a:r>
            <a:r>
              <a:rPr lang="pt-BR" sz="2400" dirty="0"/>
              <a:t>clima, intensidade do comércio, leis, hábitos, valores morais e religiosos</a:t>
            </a:r>
            <a:r>
              <a:rPr lang="pt-BR" sz="2400" dirty="0" smtClean="0"/>
              <a:t>, etc. </a:t>
            </a:r>
            <a:r>
              <a:rPr lang="pt-BR" sz="2400" dirty="0"/>
              <a:t>Aparece ainda como o desejo dos indivíduos, isto é, é preciso deixar o desejo fluir dentro de certos limites, dentro do jogo espontâneo –</a:t>
            </a:r>
            <a:r>
              <a:rPr lang="pt-BR" sz="2400" dirty="0">
                <a:solidFill>
                  <a:srgbClr val="FF0000"/>
                </a:solidFill>
              </a:rPr>
              <a:t> e agora o problema de quem governa não é mais limitar o desejo, mas de saber dizer sim a ele. </a:t>
            </a:r>
          </a:p>
        </p:txBody>
      </p:sp>
    </p:spTree>
    <p:extLst>
      <p:ext uri="{BB962C8B-B14F-4D97-AF65-F5344CB8AC3E}">
        <p14:creationId xmlns:p14="http://schemas.microsoft.com/office/powerpoint/2010/main" val="1746767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692696"/>
            <a:ext cx="7024744" cy="1143000"/>
          </a:xfrm>
        </p:spPr>
        <p:txBody>
          <a:bodyPr/>
          <a:lstStyle/>
          <a:p>
            <a:pPr algn="ctr"/>
            <a:r>
              <a:rPr lang="pt-BR" dirty="0" smtClean="0"/>
              <a:t>Drogas e </a:t>
            </a:r>
            <a:r>
              <a:rPr lang="pt-BR" dirty="0" err="1" smtClean="0"/>
              <a:t>biopolítica</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sz="3200" dirty="0"/>
              <a:t>Na </a:t>
            </a:r>
            <a:r>
              <a:rPr lang="pt-BR" sz="3200" dirty="0" err="1"/>
              <a:t>biopolítica</a:t>
            </a:r>
            <a:r>
              <a:rPr lang="pt-BR" sz="3200" dirty="0"/>
              <a:t> já não há mais espaço para o anormal, para o que foge à regra, pois tudo já está previsto, tudo é considerado normal ou, ainda, tudo é um </a:t>
            </a:r>
            <a:r>
              <a:rPr lang="pt-BR" sz="3200" dirty="0" smtClean="0"/>
              <a:t>“caso” </a:t>
            </a:r>
            <a:r>
              <a:rPr lang="pt-BR" sz="3200" dirty="0"/>
              <a:t>de certa </a:t>
            </a:r>
            <a:r>
              <a:rPr lang="pt-BR" sz="3200" dirty="0" smtClean="0"/>
              <a:t>normalidade.</a:t>
            </a:r>
          </a:p>
          <a:p>
            <a:r>
              <a:rPr lang="pt-BR" sz="3200" dirty="0" smtClean="0"/>
              <a:t>O desafio não é mais eliminar o “anormal”, mas administrar os riscos dos “normais”.</a:t>
            </a:r>
            <a:endParaRPr lang="pt-BR" sz="3200" dirty="0"/>
          </a:p>
        </p:txBody>
      </p:sp>
    </p:spTree>
    <p:extLst>
      <p:ext uri="{BB962C8B-B14F-4D97-AF65-F5344CB8AC3E}">
        <p14:creationId xmlns:p14="http://schemas.microsoft.com/office/powerpoint/2010/main" val="723858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 que fazer? ou Como fazer?</a:t>
            </a:r>
            <a:endParaRPr lang="pt-BR" dirty="0"/>
          </a:p>
        </p:txBody>
      </p:sp>
      <p:sp>
        <p:nvSpPr>
          <p:cNvPr id="3" name="Espaço Reservado para Conteúdo 2"/>
          <p:cNvSpPr>
            <a:spLocks noGrp="1"/>
          </p:cNvSpPr>
          <p:nvPr>
            <p:ph idx="1"/>
          </p:nvPr>
        </p:nvSpPr>
        <p:spPr>
          <a:xfrm>
            <a:off x="1043492" y="2323652"/>
            <a:ext cx="7344932" cy="3913660"/>
          </a:xfrm>
        </p:spPr>
        <p:txBody>
          <a:bodyPr>
            <a:normAutofit fontScale="77500" lnSpcReduction="20000"/>
          </a:bodyPr>
          <a:lstStyle/>
          <a:p>
            <a:r>
              <a:rPr lang="pt-BR" sz="3200" dirty="0" smtClean="0"/>
              <a:t>Como realizar ações de RD que:</a:t>
            </a:r>
          </a:p>
          <a:p>
            <a:pPr lvl="1"/>
            <a:r>
              <a:rPr lang="pt-BR" sz="3200" dirty="0" smtClean="0"/>
              <a:t>Estejam apoiadas em uma compreensão ampliada de saúde, acesso aos direitos e constituição da subjetividade.</a:t>
            </a:r>
          </a:p>
          <a:p>
            <a:pPr lvl="1"/>
            <a:r>
              <a:rPr lang="pt-BR" sz="3200" dirty="0"/>
              <a:t>A</a:t>
            </a:r>
            <a:r>
              <a:rPr lang="pt-BR" sz="3200" dirty="0" smtClean="0"/>
              <a:t>barquem “as drogas” na sua historicidade (poder médico) e na sua complexidade atual.</a:t>
            </a:r>
          </a:p>
          <a:p>
            <a:pPr lvl="1"/>
            <a:r>
              <a:rPr lang="pt-BR" sz="3200" dirty="0"/>
              <a:t>Q</a:t>
            </a:r>
            <a:r>
              <a:rPr lang="pt-BR" sz="3200" dirty="0" smtClean="0"/>
              <a:t>ue promovam o indivíduo à condição de sujeito e não mero objeto das ações</a:t>
            </a:r>
            <a:endParaRPr lang="pt-BR" sz="3200" dirty="0"/>
          </a:p>
        </p:txBody>
      </p:sp>
    </p:spTree>
    <p:extLst>
      <p:ext uri="{BB962C8B-B14F-4D97-AF65-F5344CB8AC3E}">
        <p14:creationId xmlns:p14="http://schemas.microsoft.com/office/powerpoint/2010/main" val="53533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Drogas</a:t>
            </a:r>
            <a:endParaRPr lang="pt-BR" dirty="0"/>
          </a:p>
        </p:txBody>
      </p:sp>
      <p:sp>
        <p:nvSpPr>
          <p:cNvPr id="3" name="Espaço Reservado para Conteúdo 2"/>
          <p:cNvSpPr>
            <a:spLocks noGrp="1"/>
          </p:cNvSpPr>
          <p:nvPr>
            <p:ph idx="1"/>
          </p:nvPr>
        </p:nvSpPr>
        <p:spPr/>
        <p:txBody>
          <a:bodyPr>
            <a:normAutofit fontScale="85000" lnSpcReduction="10000"/>
          </a:bodyPr>
          <a:lstStyle/>
          <a:p>
            <a:r>
              <a:rPr lang="pt-BR" dirty="0">
                <a:latin typeface="Arial"/>
                <a:ea typeface="Arial"/>
              </a:rPr>
              <a:t>J</a:t>
            </a:r>
            <a:r>
              <a:rPr lang="pt-BR" dirty="0" smtClean="0">
                <a:effectLst/>
                <a:latin typeface="Arial"/>
                <a:ea typeface="Arial"/>
              </a:rPr>
              <a:t>untamente com o tráfico de pessoas, eram transportados muitos produtos, os países vendiam e compravam coisas das quais nunca tinham ouvido falar, desde alimentos, como: milho, café, açúcar, até tecidos, pedras preciosas, madeira e todo tipo de objeto ou substâncias, entre elas as substâncias que hoje chamamos de psicotrópicas, ou </a:t>
            </a:r>
            <a:r>
              <a:rPr lang="pt-BR" b="1" u="sng" dirty="0" smtClean="0">
                <a:effectLst/>
                <a:latin typeface="Arial"/>
                <a:ea typeface="Arial"/>
              </a:rPr>
              <a:t>drogas.</a:t>
            </a:r>
          </a:p>
          <a:p>
            <a:pPr lvl="0"/>
            <a:r>
              <a:rPr lang="pt-BR" dirty="0">
                <a:solidFill>
                  <a:prstClr val="black"/>
                </a:solidFill>
                <a:latin typeface="Arial"/>
                <a:ea typeface="Arial"/>
              </a:rPr>
              <a:t>Substâncias chamadas “psicotrópicas”, que alteram a consciência, a percepção e/ou o comportamento, datam da mais remota antiguidade, não sendo possível estipular o momento em que o ser humano começou a fazer uso</a:t>
            </a:r>
            <a:r>
              <a:rPr lang="pt-BR" dirty="0" smtClean="0">
                <a:solidFill>
                  <a:prstClr val="black"/>
                </a:solidFill>
                <a:latin typeface="Arial"/>
                <a:ea typeface="Arial"/>
              </a:rPr>
              <a:t>.</a:t>
            </a:r>
            <a:endParaRPr lang="pt-BR" dirty="0">
              <a:solidFill>
                <a:prstClr val="black"/>
              </a:solidFill>
            </a:endParaRPr>
          </a:p>
        </p:txBody>
      </p:sp>
    </p:spTree>
    <p:extLst>
      <p:ext uri="{BB962C8B-B14F-4D97-AF65-F5344CB8AC3E}">
        <p14:creationId xmlns:p14="http://schemas.microsoft.com/office/powerpoint/2010/main" val="21011031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3" name="Espaço Reservado para Conteúdo 2"/>
          <p:cNvSpPr>
            <a:spLocks noGrp="1"/>
          </p:cNvSpPr>
          <p:nvPr>
            <p:ph idx="1"/>
          </p:nvPr>
        </p:nvSpPr>
        <p:spPr/>
        <p:txBody>
          <a:bodyPr>
            <a:normAutofit fontScale="92500" lnSpcReduction="10000"/>
          </a:bodyPr>
          <a:lstStyle/>
          <a:p>
            <a:r>
              <a:rPr lang="en-US" dirty="0">
                <a:solidFill>
                  <a:srgbClr val="000000"/>
                </a:solidFill>
                <a:latin typeface="Times New Roman"/>
              </a:rPr>
              <a:t>BIGG, D. Substance use management: a harm reduction-principled approach to assisting the relief of drug-related problems. </a:t>
            </a:r>
            <a:r>
              <a:rPr lang="en-US" b="1" dirty="0">
                <a:solidFill>
                  <a:srgbClr val="000000"/>
                </a:solidFill>
                <a:latin typeface="Times New Roman"/>
              </a:rPr>
              <a:t>Journal of Psychoactive Drugs</a:t>
            </a:r>
            <a:r>
              <a:rPr lang="en-US" dirty="0">
                <a:solidFill>
                  <a:srgbClr val="000000"/>
                </a:solidFill>
                <a:latin typeface="Times New Roman"/>
              </a:rPr>
              <a:t>, San Francisco, v. 33, n. 1, p. 33-38, </a:t>
            </a:r>
            <a:r>
              <a:rPr lang="en-US" dirty="0" err="1">
                <a:solidFill>
                  <a:srgbClr val="000000"/>
                </a:solidFill>
                <a:latin typeface="Times New Roman"/>
              </a:rPr>
              <a:t>jan.</a:t>
            </a:r>
            <a:r>
              <a:rPr lang="en-US" dirty="0">
                <a:solidFill>
                  <a:srgbClr val="000000"/>
                </a:solidFill>
                <a:latin typeface="Times New Roman"/>
              </a:rPr>
              <a:t>/mar. 2001. </a:t>
            </a:r>
            <a:endParaRPr lang="pt-BR" dirty="0" smtClean="0">
              <a:solidFill>
                <a:srgbClr val="000000"/>
              </a:solidFill>
              <a:latin typeface="Arial"/>
            </a:endParaRPr>
          </a:p>
          <a:p>
            <a:r>
              <a:rPr lang="pt-BR" dirty="0" smtClean="0">
                <a:solidFill>
                  <a:srgbClr val="000000"/>
                </a:solidFill>
                <a:latin typeface="Arial"/>
              </a:rPr>
              <a:t>SANTOS</a:t>
            </a:r>
            <a:r>
              <a:rPr lang="pt-BR" dirty="0">
                <a:solidFill>
                  <a:srgbClr val="000000"/>
                </a:solidFill>
                <a:latin typeface="Arial"/>
              </a:rPr>
              <a:t>, </a:t>
            </a:r>
            <a:r>
              <a:rPr lang="pt-BR" dirty="0" smtClean="0">
                <a:solidFill>
                  <a:srgbClr val="000000"/>
                </a:solidFill>
                <a:latin typeface="Arial"/>
              </a:rPr>
              <a:t>V. E. </a:t>
            </a:r>
            <a:r>
              <a:rPr lang="pt-BR" dirty="0">
                <a:solidFill>
                  <a:srgbClr val="000000"/>
                </a:solidFill>
                <a:latin typeface="Arial"/>
              </a:rPr>
              <a:t>dos; SOARES, </a:t>
            </a:r>
            <a:r>
              <a:rPr lang="pt-BR" dirty="0" smtClean="0">
                <a:solidFill>
                  <a:srgbClr val="000000"/>
                </a:solidFill>
                <a:latin typeface="Arial"/>
              </a:rPr>
              <a:t>C. B.; </a:t>
            </a:r>
            <a:r>
              <a:rPr lang="pt-BR" dirty="0">
                <a:solidFill>
                  <a:srgbClr val="000000"/>
                </a:solidFill>
                <a:latin typeface="Arial"/>
              </a:rPr>
              <a:t>CAMPOS, </a:t>
            </a:r>
            <a:r>
              <a:rPr lang="pt-BR" dirty="0" smtClean="0">
                <a:solidFill>
                  <a:srgbClr val="000000"/>
                </a:solidFill>
                <a:latin typeface="Arial"/>
              </a:rPr>
              <a:t>C. M. S. </a:t>
            </a:r>
            <a:r>
              <a:rPr lang="pt-BR" dirty="0">
                <a:solidFill>
                  <a:srgbClr val="000000"/>
                </a:solidFill>
                <a:latin typeface="Arial"/>
              </a:rPr>
              <a:t>A produção científica internacional sobre redução de danos: uma análise comparativa entre MEDLINE e LILACS.</a:t>
            </a:r>
            <a:r>
              <a:rPr lang="pt-BR" b="1" dirty="0">
                <a:solidFill>
                  <a:srgbClr val="000000"/>
                </a:solidFill>
                <a:latin typeface="Arial"/>
              </a:rPr>
              <a:t> SMAD, Rev. Eletrônica Saúde Mental Álcool </a:t>
            </a:r>
            <a:r>
              <a:rPr lang="pt-BR" b="1" dirty="0" err="1">
                <a:solidFill>
                  <a:srgbClr val="000000"/>
                </a:solidFill>
                <a:latin typeface="Arial"/>
              </a:rPr>
              <a:t>Drog</a:t>
            </a:r>
            <a:r>
              <a:rPr lang="pt-BR" b="1" dirty="0">
                <a:solidFill>
                  <a:srgbClr val="000000"/>
                </a:solidFill>
                <a:latin typeface="Arial"/>
              </a:rPr>
              <a:t>. (Ed. port.)</a:t>
            </a:r>
            <a:r>
              <a:rPr lang="pt-BR" dirty="0">
                <a:solidFill>
                  <a:srgbClr val="000000"/>
                </a:solidFill>
                <a:latin typeface="Arial"/>
              </a:rPr>
              <a:t>,  Ribeirão Preto ,  v. 8, n. 1, p. 41-47, abr.  2012 .</a:t>
            </a:r>
            <a:endParaRPr lang="pt-BR" dirty="0"/>
          </a:p>
        </p:txBody>
      </p:sp>
    </p:spTree>
    <p:extLst>
      <p:ext uri="{BB962C8B-B14F-4D97-AF65-F5344CB8AC3E}">
        <p14:creationId xmlns:p14="http://schemas.microsoft.com/office/powerpoint/2010/main" val="3941659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611560" y="1484784"/>
            <a:ext cx="3657600" cy="658368"/>
          </a:xfrm>
        </p:spPr>
        <p:txBody>
          <a:bodyPr/>
          <a:lstStyle/>
          <a:p>
            <a:r>
              <a:rPr lang="pt-BR" dirty="0" smtClean="0"/>
              <a:t>Drogas: especiarias</a:t>
            </a:r>
            <a:endParaRPr lang="pt-BR" dirty="0"/>
          </a:p>
        </p:txBody>
      </p:sp>
      <p:pic>
        <p:nvPicPr>
          <p:cNvPr id="7" name="Espaço Reservado para Conteúd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3568" y="2852936"/>
            <a:ext cx="3344387" cy="1988244"/>
          </a:xfrm>
        </p:spPr>
      </p:pic>
      <p:sp>
        <p:nvSpPr>
          <p:cNvPr id="5" name="Espaço Reservado para Texto 4"/>
          <p:cNvSpPr>
            <a:spLocks noGrp="1"/>
          </p:cNvSpPr>
          <p:nvPr>
            <p:ph type="body" sz="quarter" idx="3"/>
          </p:nvPr>
        </p:nvSpPr>
        <p:spPr>
          <a:xfrm>
            <a:off x="4716016" y="1340768"/>
            <a:ext cx="3657600" cy="658368"/>
          </a:xfrm>
        </p:spPr>
        <p:txBody>
          <a:bodyPr/>
          <a:lstStyle/>
          <a:p>
            <a:r>
              <a:rPr lang="pt-BR" dirty="0" smtClean="0"/>
              <a:t>Drogas: colonização</a:t>
            </a:r>
            <a:endParaRPr lang="pt-BR" dirty="0"/>
          </a:p>
        </p:txBody>
      </p:sp>
      <p:pic>
        <p:nvPicPr>
          <p:cNvPr id="8" name="Espaço Reservado para Conteúdo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60032" y="2564904"/>
            <a:ext cx="3456384" cy="2485020"/>
          </a:xfrm>
        </p:spPr>
      </p:pic>
    </p:spTree>
    <p:extLst>
      <p:ext uri="{BB962C8B-B14F-4D97-AF65-F5344CB8AC3E}">
        <p14:creationId xmlns:p14="http://schemas.microsoft.com/office/powerpoint/2010/main" val="924566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Maconha, fumo de Angola</a:t>
            </a:r>
            <a:endParaRPr lang="pt-BR" dirty="0"/>
          </a:p>
        </p:txBody>
      </p:sp>
      <p:sp>
        <p:nvSpPr>
          <p:cNvPr id="3" name="Espaço Reservado para Conteúdo 2"/>
          <p:cNvSpPr>
            <a:spLocks noGrp="1"/>
          </p:cNvSpPr>
          <p:nvPr>
            <p:ph idx="1"/>
          </p:nvPr>
        </p:nvSpPr>
        <p:spPr/>
        <p:txBody>
          <a:bodyPr/>
          <a:lstStyle/>
          <a:p>
            <a:r>
              <a:rPr lang="pt-BR" dirty="0" smtClean="0">
                <a:effectLst/>
                <a:latin typeface="Arial"/>
                <a:ea typeface="Arial"/>
              </a:rPr>
              <a:t>Desde meados do século XVI os escravos plantavam maconha entre as plantas de cana. Os senhores permitiam que eles fumassem nos períodos de inatividade entre o trabalho, reproduzindo um uso costumeiro entre os agricultores africanos. Foi a partir desses escravos que o uso se difundiu entre os mestiços, os indígenas e até a nobreza.</a:t>
            </a:r>
            <a:endParaRPr lang="pt-BR" dirty="0"/>
          </a:p>
        </p:txBody>
      </p:sp>
    </p:spTree>
    <p:extLst>
      <p:ext uri="{BB962C8B-B14F-4D97-AF65-F5344CB8AC3E}">
        <p14:creationId xmlns:p14="http://schemas.microsoft.com/office/powerpoint/2010/main" val="23956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Revolução Psicoativa</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effectLst/>
                <a:latin typeface="Arial"/>
                <a:ea typeface="Arial"/>
              </a:rPr>
              <a:t>O movimento das grandes navegações disseminou o uso de drogas pelo mundo.</a:t>
            </a:r>
          </a:p>
          <a:p>
            <a:r>
              <a:rPr lang="pt-BR" dirty="0">
                <a:latin typeface="Arial"/>
                <a:ea typeface="Arial"/>
              </a:rPr>
              <a:t>N</a:t>
            </a:r>
            <a:r>
              <a:rPr lang="pt-BR" dirty="0" smtClean="0">
                <a:effectLst/>
                <a:latin typeface="Arial"/>
                <a:ea typeface="Arial"/>
              </a:rPr>
              <a:t>esse mesmo momento, observa-se uma mudança importante na forma como as pessoas percebem a si mesma. A emergência na língua inglesa de palavras como si mesmo (</a:t>
            </a:r>
            <a:r>
              <a:rPr lang="pt-BR" i="1" dirty="0" smtClean="0">
                <a:effectLst/>
                <a:latin typeface="Arial"/>
                <a:ea typeface="Arial"/>
              </a:rPr>
              <a:t>self</a:t>
            </a:r>
            <a:r>
              <a:rPr lang="pt-BR" dirty="0" smtClean="0">
                <a:effectLst/>
                <a:latin typeface="Arial"/>
                <a:ea typeface="Arial"/>
              </a:rPr>
              <a:t>), autoconhecimento, abnegação, autoexame, constrangimento, entre outras, ocorreu no século XVI, fazendo convergir o uso de psicoativos com uma nova experiência humana, novas formas de percepções de si mesmo e de um mundo interior. </a:t>
            </a:r>
            <a:endParaRPr lang="pt-BR" dirty="0"/>
          </a:p>
        </p:txBody>
      </p:sp>
    </p:spTree>
    <p:extLst>
      <p:ext uri="{BB962C8B-B14F-4D97-AF65-F5344CB8AC3E}">
        <p14:creationId xmlns:p14="http://schemas.microsoft.com/office/powerpoint/2010/main" val="1314348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Carlota Joaquina</a:t>
            </a:r>
            <a:endParaRPr lang="pt-BR" dirty="0"/>
          </a:p>
        </p:txBody>
      </p:sp>
      <p:pic>
        <p:nvPicPr>
          <p:cNvPr id="4" name="image23.png"/>
          <p:cNvPicPr>
            <a:picLocks noGrp="1"/>
          </p:cNvPicPr>
          <p:nvPr>
            <p:ph idx="1"/>
          </p:nvPr>
        </p:nvPicPr>
        <p:blipFill>
          <a:blip r:embed="rId2"/>
          <a:stretch>
            <a:fillRect/>
          </a:stretch>
        </p:blipFill>
        <p:spPr>
          <a:xfrm>
            <a:off x="1159669" y="2368550"/>
            <a:ext cx="6543675" cy="3419475"/>
          </a:xfrm>
          <a:prstGeom prst="rect">
            <a:avLst/>
          </a:prstGeom>
          <a:ln/>
        </p:spPr>
      </p:pic>
    </p:spTree>
    <p:extLst>
      <p:ext uri="{BB962C8B-B14F-4D97-AF65-F5344CB8AC3E}">
        <p14:creationId xmlns:p14="http://schemas.microsoft.com/office/powerpoint/2010/main" val="3323062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Drogas expansão</a:t>
            </a:r>
            <a:endParaRPr lang="pt-BR" dirty="0"/>
          </a:p>
        </p:txBody>
      </p:sp>
      <p:sp>
        <p:nvSpPr>
          <p:cNvPr id="3" name="Espaço Reservado para Conteúdo 2"/>
          <p:cNvSpPr>
            <a:spLocks noGrp="1"/>
          </p:cNvSpPr>
          <p:nvPr>
            <p:ph idx="1"/>
          </p:nvPr>
        </p:nvSpPr>
        <p:spPr/>
        <p:txBody>
          <a:bodyPr>
            <a:normAutofit lnSpcReduction="10000"/>
          </a:bodyPr>
          <a:lstStyle/>
          <a:p>
            <a:r>
              <a:rPr lang="pt-BR" dirty="0">
                <a:latin typeface="Arial"/>
                <a:ea typeface="Arial"/>
              </a:rPr>
              <a:t>O</a:t>
            </a:r>
            <a:r>
              <a:rPr lang="pt-BR" dirty="0" smtClean="0">
                <a:effectLst/>
                <a:latin typeface="Arial"/>
                <a:ea typeface="Arial"/>
              </a:rPr>
              <a:t> mundo das substâncias psicoativas acompanha transformações humanas, seja em o seu exterior, ampliando as fronteiras entre os países, ligando os territórios do planeta em uma grande expansão, seja interiorizando, conduzindo os seres humanos para dentro de si mesmos, partilhando com eles e, talvez, promovendo a percepção de sensações e sentimentos até então inomináveis.</a:t>
            </a:r>
            <a:endParaRPr lang="pt-BR" dirty="0"/>
          </a:p>
        </p:txBody>
      </p:sp>
    </p:spTree>
    <p:extLst>
      <p:ext uri="{BB962C8B-B14F-4D97-AF65-F5344CB8AC3E}">
        <p14:creationId xmlns:p14="http://schemas.microsoft.com/office/powerpoint/2010/main" val="26645689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TotalTime>
  <Words>2777</Words>
  <Application>Microsoft Office PowerPoint</Application>
  <PresentationFormat>Apresentação na tela (4:3)</PresentationFormat>
  <Paragraphs>126</Paragraphs>
  <Slides>40</Slides>
  <Notes>0</Notes>
  <HiddenSlides>0</HiddenSlides>
  <MMClips>0</MMClips>
  <ScaleCrop>false</ScaleCrop>
  <HeadingPairs>
    <vt:vector size="6" baseType="variant">
      <vt:variant>
        <vt:lpstr>Fontes usadas</vt:lpstr>
      </vt:variant>
      <vt:variant>
        <vt:i4>8</vt:i4>
      </vt:variant>
      <vt:variant>
        <vt:lpstr>Tema</vt:lpstr>
      </vt:variant>
      <vt:variant>
        <vt:i4>2</vt:i4>
      </vt:variant>
      <vt:variant>
        <vt:lpstr>Títulos de slides</vt:lpstr>
      </vt:variant>
      <vt:variant>
        <vt:i4>40</vt:i4>
      </vt:variant>
    </vt:vector>
  </HeadingPairs>
  <TitlesOfParts>
    <vt:vector size="50" baseType="lpstr">
      <vt:lpstr>Arial</vt:lpstr>
      <vt:lpstr>Arial</vt:lpstr>
      <vt:lpstr>Calibri</vt:lpstr>
      <vt:lpstr>Century Gothic</vt:lpstr>
      <vt:lpstr>Raleway</vt:lpstr>
      <vt:lpstr>Times New Roman</vt:lpstr>
      <vt:lpstr>Wingdings</vt:lpstr>
      <vt:lpstr>Wingdings 2</vt:lpstr>
      <vt:lpstr>Austin</vt:lpstr>
      <vt:lpstr>1_Austin</vt:lpstr>
      <vt:lpstr>Redução de danos à saúde no uso de álcool e outras drogas</vt:lpstr>
      <vt:lpstr>Apresentação do PowerPoint</vt:lpstr>
      <vt:lpstr>Drogas</vt:lpstr>
      <vt:lpstr>Drogas</vt:lpstr>
      <vt:lpstr>Apresentação do PowerPoint</vt:lpstr>
      <vt:lpstr>Maconha, fumo de Angola</vt:lpstr>
      <vt:lpstr>Revolução Psicoativa</vt:lpstr>
      <vt:lpstr>Carlota Joaquina</vt:lpstr>
      <vt:lpstr>Drogas expansão</vt:lpstr>
      <vt:lpstr>Guerra do ópio</vt:lpstr>
      <vt:lpstr>Manufatura do ópio na Índia 1900</vt:lpstr>
      <vt:lpstr>Drogas</vt:lpstr>
      <vt:lpstr>Discursos sobre as substâncias ilegais</vt:lpstr>
      <vt:lpstr>O discurso da repressão</vt:lpstr>
      <vt:lpstr>A disputa em torno das “drogas”</vt:lpstr>
      <vt:lpstr>Apresentação do PowerPoint</vt:lpstr>
      <vt:lpstr>Apresentação do PowerPoint</vt:lpstr>
      <vt:lpstr>Relatório Rolleston</vt:lpstr>
      <vt:lpstr>No site “É de lei”</vt:lpstr>
      <vt:lpstr>Apresentação do PowerPoint</vt:lpstr>
      <vt:lpstr>Apresentação do PowerPoint</vt:lpstr>
      <vt:lpstr>Ações da RD</vt:lpstr>
      <vt:lpstr>Orientações</vt:lpstr>
      <vt:lpstr>Perguntas centrais</vt:lpstr>
      <vt:lpstr>Associação Médica  São Carlos do Pinhal</vt:lpstr>
      <vt:lpstr>Medicalização da vida</vt:lpstr>
      <vt:lpstr>Metilfenidato: para crianças e adolescentes</vt:lpstr>
      <vt:lpstr>        Development of a rational scale to assess the harm of drugs of potential misuse  Nutt D, King LA, Saulsbury W, Blakemore C.</vt:lpstr>
      <vt:lpstr> Escala de clasificación de los daños originados por las diferentes drogas</vt:lpstr>
      <vt:lpstr> Ecstasy</vt:lpstr>
      <vt:lpstr>Três casos para pensar</vt:lpstr>
      <vt:lpstr>Refletindo sobre RD...</vt:lpstr>
      <vt:lpstr>O que é saúde?  Modelos de atenção</vt:lpstr>
      <vt:lpstr>REDE: trama</vt:lpstr>
      <vt:lpstr>REDE: armadilha</vt:lpstr>
      <vt:lpstr>Redução de danos: Biopoder ou promoção de autonomia?</vt:lpstr>
      <vt:lpstr>O biopoder</vt:lpstr>
      <vt:lpstr>Drogas e biopolítica</vt:lpstr>
      <vt:lpstr>O que fazer? ou Como fazer?</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Redução de danos à saúde no uso de álcool e outras drogas</dc:title>
  <dc:creator>Luciene</dc:creator>
  <cp:lastModifiedBy>Regina Fiorati</cp:lastModifiedBy>
  <cp:revision>43</cp:revision>
  <dcterms:created xsi:type="dcterms:W3CDTF">2017-10-20T10:04:35Z</dcterms:created>
  <dcterms:modified xsi:type="dcterms:W3CDTF">2017-10-24T14:44:57Z</dcterms:modified>
</cp:coreProperties>
</file>