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</p:sldIdLst>
  <p:sldSz cx="12192000" cy="6858000"/>
  <p:notesSz cx="6858000" cy="9144000"/>
  <p:embeddedFontLst>
    <p:embeddedFont>
      <p:font typeface="Gill Sans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5" roundtripDataSignature="AMtx7mhoapx+Gaa/bORV5JWlu1yJ32z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81E8F-1A72-406E-A52A-B97082F26AFB}">
  <a:tblStyle styleId="{E7E81E8F-1A72-406E-A52A-B97082F26A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4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14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368a35d5781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7" name="Google Shape;2007;g368a35d5781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3" name="Google Shape;2023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6" name="Google Shape;2036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0" name="Google Shape;2050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4" name="Google Shape;2064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9" name="Google Shape;2079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513990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8513990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51399083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851399083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3" name="Google Shape;191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6" name="Google Shape;1936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9" name="Google Shape;1949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368a35d5781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3" name="Google Shape;1963;g368a35d5781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368a35d5781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7" name="Google Shape;1977;g368a35d5781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368a35d5781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2" name="Google Shape;1992;g368a35d5781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r.linkedin.com/pulse/enade-2025-administra%C3%A7%C3%A3o-mais-conte%C3%BAdo-cobran%C3%A7a-menos-rosa-9spqf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base para gravação dos vídeos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1" name="Google Shape;81;p2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82" name="Google Shape;82;p2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2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368a35d5781_0_774"/>
          <p:cNvSpPr txBox="1"/>
          <p:nvPr/>
        </p:nvSpPr>
        <p:spPr>
          <a:xfrm>
            <a:off x="6093150" y="4156021"/>
            <a:ext cx="50421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Fluxograma e Representação de Processos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Simbolismo em Fluxogramas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de Processos e Correção de Etapas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0" name="Google Shape;2010;g368a35d5781_0_774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011" name="Google Shape;2011;g368a35d5781_0_774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g368a35d5781_0_774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g368a35d5781_0_774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g368a35d5781_0_774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g368a35d5781_0_774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g368a35d5781_0_774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7" name="Google Shape;2017;g368a35d5781_0_774"/>
          <p:cNvPicPr preferRelativeResize="0"/>
          <p:nvPr/>
        </p:nvPicPr>
        <p:blipFill rotWithShape="1">
          <a:blip r:embed="rId3">
            <a:alphaModFix/>
          </a:blip>
          <a:srcRect b="42928"/>
          <a:stretch/>
        </p:blipFill>
        <p:spPr>
          <a:xfrm>
            <a:off x="344045" y="0"/>
            <a:ext cx="4916004" cy="39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8" name="Google Shape;2018;g368a35d5781_0_774"/>
          <p:cNvPicPr preferRelativeResize="0"/>
          <p:nvPr/>
        </p:nvPicPr>
        <p:blipFill rotWithShape="1">
          <a:blip r:embed="rId4">
            <a:alphaModFix/>
          </a:blip>
          <a:srcRect t="15902"/>
          <a:stretch/>
        </p:blipFill>
        <p:spPr>
          <a:xfrm>
            <a:off x="352585" y="4101970"/>
            <a:ext cx="4916004" cy="269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9" name="Google Shape;2019;g368a35d5781_0_774"/>
          <p:cNvPicPr preferRelativeResize="0"/>
          <p:nvPr/>
        </p:nvPicPr>
        <p:blipFill rotWithShape="1">
          <a:blip r:embed="rId3">
            <a:alphaModFix/>
          </a:blip>
          <a:srcRect t="61702"/>
          <a:stretch/>
        </p:blipFill>
        <p:spPr>
          <a:xfrm>
            <a:off x="5268589" y="814224"/>
            <a:ext cx="4916004" cy="2626407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g368a35d5781_0_774"/>
          <p:cNvSpPr/>
          <p:nvPr/>
        </p:nvSpPr>
        <p:spPr>
          <a:xfrm rot="-636221">
            <a:off x="276725" y="6174095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116"/>
          <p:cNvSpPr txBox="1"/>
          <p:nvPr/>
        </p:nvSpPr>
        <p:spPr>
          <a:xfrm>
            <a:off x="8263781" y="1277576"/>
            <a:ext cx="287993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Logística Reversa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Sustentabilidade e Meio Ambiente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e Inovação em Processos Operacionais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6" name="Google Shape;2026;p116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027" name="Google Shape;2027;p116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116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116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116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116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116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3" name="Google Shape;2033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68" y="36320"/>
            <a:ext cx="7624788" cy="678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8" name="Google Shape;2038;p11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039" name="Google Shape;2039;p11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11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11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11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11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11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5" name="Google Shape;2045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68" y="36320"/>
            <a:ext cx="7624788" cy="6785361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117"/>
          <p:cNvSpPr/>
          <p:nvPr/>
        </p:nvSpPr>
        <p:spPr>
          <a:xfrm rot="-637344">
            <a:off x="263145" y="3652442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7" name="Google Shape;2047;p117"/>
          <p:cNvSpPr txBox="1"/>
          <p:nvPr/>
        </p:nvSpPr>
        <p:spPr>
          <a:xfrm>
            <a:off x="8263781" y="1277576"/>
            <a:ext cx="287993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Logística Reversa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Sustentabilidade e Meio Ambiente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e Inovação em Processos Operacionais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118"/>
          <p:cNvSpPr txBox="1"/>
          <p:nvPr/>
        </p:nvSpPr>
        <p:spPr>
          <a:xfrm>
            <a:off x="8260249" y="1270158"/>
            <a:ext cx="287993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Inovação (radical e incremental)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Conhecimento (tácito e explícito)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recursos e pesquisa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3" name="Google Shape;2053;p118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054" name="Google Shape;2054;p118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118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118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118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118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118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0" name="Google Shape;2060;p118"/>
          <p:cNvPicPr preferRelativeResize="0"/>
          <p:nvPr/>
        </p:nvPicPr>
        <p:blipFill rotWithShape="1">
          <a:blip r:embed="rId3">
            <a:alphaModFix/>
          </a:blip>
          <a:srcRect b="53645"/>
          <a:stretch/>
        </p:blipFill>
        <p:spPr>
          <a:xfrm>
            <a:off x="343341" y="559238"/>
            <a:ext cx="3596269" cy="464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18"/>
          <p:cNvPicPr preferRelativeResize="0"/>
          <p:nvPr/>
        </p:nvPicPr>
        <p:blipFill rotWithShape="1">
          <a:blip r:embed="rId3">
            <a:alphaModFix/>
          </a:blip>
          <a:srcRect t="47871"/>
          <a:stretch/>
        </p:blipFill>
        <p:spPr>
          <a:xfrm>
            <a:off x="4083360" y="1415974"/>
            <a:ext cx="3596269" cy="522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oogle Shape;2066;p119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2067" name="Google Shape;2067;p11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11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11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11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11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11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73" name="Google Shape;2073;p119"/>
          <p:cNvPicPr preferRelativeResize="0"/>
          <p:nvPr/>
        </p:nvPicPr>
        <p:blipFill rotWithShape="1">
          <a:blip r:embed="rId3">
            <a:alphaModFix/>
          </a:blip>
          <a:srcRect b="53645"/>
          <a:stretch/>
        </p:blipFill>
        <p:spPr>
          <a:xfrm>
            <a:off x="343341" y="559238"/>
            <a:ext cx="3596269" cy="464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119"/>
          <p:cNvPicPr preferRelativeResize="0"/>
          <p:nvPr/>
        </p:nvPicPr>
        <p:blipFill rotWithShape="1">
          <a:blip r:embed="rId3">
            <a:alphaModFix/>
          </a:blip>
          <a:srcRect t="47871"/>
          <a:stretch/>
        </p:blipFill>
        <p:spPr>
          <a:xfrm>
            <a:off x="4083360" y="1415974"/>
            <a:ext cx="3596269" cy="522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075" name="Google Shape;2075;p119"/>
          <p:cNvSpPr/>
          <p:nvPr/>
        </p:nvSpPr>
        <p:spPr>
          <a:xfrm rot="-637344">
            <a:off x="4062232" y="5533079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119"/>
          <p:cNvSpPr txBox="1"/>
          <p:nvPr/>
        </p:nvSpPr>
        <p:spPr>
          <a:xfrm>
            <a:off x="8260249" y="1270158"/>
            <a:ext cx="287993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Inovação (radical e incremental)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Conhecimento (tácito e explícito)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recursos e pesquisa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28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128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128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128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128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128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7" name="Google Shape;2087;p128"/>
          <p:cNvGrpSpPr/>
          <p:nvPr/>
        </p:nvGrpSpPr>
        <p:grpSpPr>
          <a:xfrm>
            <a:off x="7469024" y="3621697"/>
            <a:ext cx="4722976" cy="3240000"/>
            <a:chOff x="7469024" y="3621697"/>
            <a:chExt cx="4722976" cy="3240000"/>
          </a:xfrm>
        </p:grpSpPr>
        <p:sp>
          <p:nvSpPr>
            <p:cNvPr id="2088" name="Google Shape;2088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1" name="Google Shape;2091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Google Shape;2092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3" name="Google Shape;2093;p128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4" name="Google Shape;2094;p128"/>
          <p:cNvGrpSpPr/>
          <p:nvPr/>
        </p:nvGrpSpPr>
        <p:grpSpPr>
          <a:xfrm rot="10800000">
            <a:off x="0" y="0"/>
            <a:ext cx="4723200" cy="3240000"/>
            <a:chOff x="7469024" y="3621697"/>
            <a:chExt cx="4722976" cy="3240000"/>
          </a:xfrm>
        </p:grpSpPr>
        <p:sp>
          <p:nvSpPr>
            <p:cNvPr id="2095" name="Google Shape;2095;p128"/>
            <p:cNvSpPr/>
            <p:nvPr/>
          </p:nvSpPr>
          <p:spPr>
            <a:xfrm>
              <a:off x="7469025" y="3621697"/>
              <a:ext cx="4722975" cy="3240000"/>
            </a:xfrm>
            <a:prstGeom prst="triangle">
              <a:avLst>
                <a:gd name="adj" fmla="val 100000"/>
              </a:avLst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8"/>
            <p:cNvSpPr/>
            <p:nvPr/>
          </p:nvSpPr>
          <p:spPr>
            <a:xfrm>
              <a:off x="7469025" y="4696387"/>
              <a:ext cx="4722975" cy="2160000"/>
            </a:xfrm>
            <a:prstGeom prst="triangle">
              <a:avLst>
                <a:gd name="adj" fmla="val 100000"/>
              </a:avLst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8"/>
            <p:cNvSpPr/>
            <p:nvPr/>
          </p:nvSpPr>
          <p:spPr>
            <a:xfrm>
              <a:off x="7469024" y="5776387"/>
              <a:ext cx="4722975" cy="1080000"/>
            </a:xfrm>
            <a:prstGeom prst="triangle">
              <a:avLst>
                <a:gd name="adj" fmla="val 100000"/>
              </a:avLst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8" name="Google Shape;2098;p128"/>
          <p:cNvSpPr txBox="1"/>
          <p:nvPr/>
        </p:nvSpPr>
        <p:spPr>
          <a:xfrm>
            <a:off x="0" y="2283891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Dúvidas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Sugestões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Comentários</a:t>
            </a:r>
            <a:r>
              <a:rPr lang="pt-BR" sz="45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5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1399083c_0_0"/>
          <p:cNvSpPr txBox="1"/>
          <p:nvPr/>
        </p:nvSpPr>
        <p:spPr>
          <a:xfrm>
            <a:off x="-41950" y="96337"/>
            <a:ext cx="11470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 que os professores precisam saber </a:t>
            </a:r>
            <a:endParaRPr sz="41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sobre o ENADE</a:t>
            </a:r>
            <a:r>
              <a:rPr lang="pt-BR" sz="41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" name="Google Shape;90;g3851399083c_0_0"/>
          <p:cNvSpPr txBox="1"/>
          <p:nvPr/>
        </p:nvSpPr>
        <p:spPr>
          <a:xfrm>
            <a:off x="334362" y="1472054"/>
            <a:ext cx="108015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ENADE 2025 virá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mudanças relevantes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exigindo preparação mais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prova terá 46 questões e duração de 4 horas (tempo de prova também é um desafio):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objetivas específicas,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discursiva específica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apesar de única, terá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peso significativo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objetivas de formação geral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nova matriz cobra mais do que conteúdos teóricos: exige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dados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ESG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sustentabilidade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foco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resolução de problemas reais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avaliação busca um perfil de egresso com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visão sistêmica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proatividade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capacidade de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aplicar o conhecimento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lógica e evidências.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g3851399083c_0_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92" name="Google Shape;92;g3851399083c_0_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3851399083c_0_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3851399083c_0_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851399083c_0_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3851399083c_0_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3851399083c_0_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8" name="Google Shape;98;g385139908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851399083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3851399083c_0_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3851399083c_0_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851399083c_0_0"/>
          <p:cNvSpPr txBox="1"/>
          <p:nvPr/>
        </p:nvSpPr>
        <p:spPr>
          <a:xfrm>
            <a:off x="3518526" y="59589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g3851399083c_0_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104;g3851399083c_0_0"/>
          <p:cNvCxnSpPr/>
          <p:nvPr/>
        </p:nvCxnSpPr>
        <p:spPr>
          <a:xfrm>
            <a:off x="5693440" y="5808503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g3851399083c_0_0"/>
          <p:cNvSpPr txBox="1"/>
          <p:nvPr/>
        </p:nvSpPr>
        <p:spPr>
          <a:xfrm>
            <a:off x="5734541" y="5880177"/>
            <a:ext cx="56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16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ENADE 2025 - Administração - Mais Conteúdo, Mais Cobrança, Menos Tempo: Seu Curso Está Pronto?</a:t>
            </a:r>
            <a:endParaRPr sz="16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51399083c_0_20"/>
          <p:cNvSpPr txBox="1"/>
          <p:nvPr/>
        </p:nvSpPr>
        <p:spPr>
          <a:xfrm>
            <a:off x="0" y="361612"/>
            <a:ext cx="11470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Orientações para gravação do vídeo</a:t>
            </a:r>
            <a:endParaRPr sz="41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1" name="Google Shape;111;g3851399083c_0_20"/>
          <p:cNvSpPr txBox="1"/>
          <p:nvPr/>
        </p:nvSpPr>
        <p:spPr>
          <a:xfrm>
            <a:off x="701200" y="1432084"/>
            <a:ext cx="105867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apoiar os estudantes concluintes do Curso de Administração que irão realizar a prova ENADE em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23/11</a:t>
            </a:r>
            <a:r>
              <a:rPr lang="pt-BR" sz="2000"/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Conteúdo sugerido para gravação do vídeo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 e revisar as </a:t>
            </a: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e o gabarito</a:t>
            </a:r>
            <a:r>
              <a:rPr lang="pt-BR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das provas anteriores, destacando o formato da prova, conceitos abordados e dicas, se for o caso;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estimular o aluno a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aplicar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justificar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suas respostas;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conectar teoria com exemplos práticos e atuais</a:t>
            </a: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(cases, dados, análises, contextos reais)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g3851399083c_0_20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13" name="Google Shape;113;g3851399083c_0_20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851399083c_0_20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851399083c_0_20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851399083c_0_20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851399083c_0_20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851399083c_0_20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g3851399083c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851399083c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851399083c_0_20"/>
          <p:cNvCxnSpPr/>
          <p:nvPr/>
        </p:nvCxnSpPr>
        <p:spPr>
          <a:xfrm>
            <a:off x="249537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3851399083c_0_20"/>
          <p:cNvSpPr/>
          <p:nvPr/>
        </p:nvSpPr>
        <p:spPr>
          <a:xfrm>
            <a:off x="811850" y="538385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851399083c_0_20"/>
          <p:cNvSpPr txBox="1"/>
          <p:nvPr/>
        </p:nvSpPr>
        <p:spPr>
          <a:xfrm>
            <a:off x="3518526" y="5958983"/>
            <a:ext cx="4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g3851399083c_0_20"/>
          <p:cNvCxnSpPr/>
          <p:nvPr/>
        </p:nvCxnSpPr>
        <p:spPr>
          <a:xfrm>
            <a:off x="3489496" y="5799366"/>
            <a:ext cx="0" cy="719400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44"/>
          <p:cNvSpPr/>
          <p:nvPr/>
        </p:nvSpPr>
        <p:spPr>
          <a:xfrm>
            <a:off x="7469025" y="3621697"/>
            <a:ext cx="4722975" cy="3240000"/>
          </a:xfrm>
          <a:prstGeom prst="triangle">
            <a:avLst>
              <a:gd name="adj" fmla="val 100000"/>
            </a:avLst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44"/>
          <p:cNvSpPr/>
          <p:nvPr/>
        </p:nvSpPr>
        <p:spPr>
          <a:xfrm>
            <a:off x="7469025" y="4696387"/>
            <a:ext cx="4722975" cy="2160000"/>
          </a:xfrm>
          <a:prstGeom prst="triangle">
            <a:avLst>
              <a:gd name="adj" fmla="val 100000"/>
            </a:avLst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44"/>
          <p:cNvSpPr txBox="1"/>
          <p:nvPr/>
        </p:nvSpPr>
        <p:spPr>
          <a:xfrm>
            <a:off x="1687236" y="4152743"/>
            <a:ext cx="688590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 sobre Gestão de Processos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44"/>
          <p:cNvSpPr/>
          <p:nvPr/>
        </p:nvSpPr>
        <p:spPr>
          <a:xfrm>
            <a:off x="11470925" y="361612"/>
            <a:ext cx="360000" cy="360000"/>
          </a:xfrm>
          <a:prstGeom prst="rect">
            <a:avLst/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44"/>
          <p:cNvSpPr/>
          <p:nvPr/>
        </p:nvSpPr>
        <p:spPr>
          <a:xfrm>
            <a:off x="11470925" y="721612"/>
            <a:ext cx="360000" cy="360000"/>
          </a:xfrm>
          <a:prstGeom prst="rect">
            <a:avLst/>
          </a:prstGeom>
          <a:solidFill>
            <a:srgbClr val="3F88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44"/>
          <p:cNvSpPr/>
          <p:nvPr/>
        </p:nvSpPr>
        <p:spPr>
          <a:xfrm>
            <a:off x="11470925" y="1441612"/>
            <a:ext cx="360000" cy="360000"/>
          </a:xfrm>
          <a:prstGeom prst="rect">
            <a:avLst/>
          </a:prstGeom>
          <a:solidFill>
            <a:srgbClr val="B69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44"/>
          <p:cNvSpPr/>
          <p:nvPr/>
        </p:nvSpPr>
        <p:spPr>
          <a:xfrm>
            <a:off x="11470925" y="1801612"/>
            <a:ext cx="360000" cy="360000"/>
          </a:xfrm>
          <a:prstGeom prst="rect">
            <a:avLst/>
          </a:prstGeom>
          <a:solidFill>
            <a:srgbClr val="D1BE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44"/>
          <p:cNvSpPr/>
          <p:nvPr/>
        </p:nvSpPr>
        <p:spPr>
          <a:xfrm>
            <a:off x="11470925" y="1081612"/>
            <a:ext cx="360000" cy="360000"/>
          </a:xfrm>
          <a:prstGeom prst="rect">
            <a:avLst/>
          </a:prstGeom>
          <a:solidFill>
            <a:srgbClr val="629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44"/>
          <p:cNvSpPr/>
          <p:nvPr/>
        </p:nvSpPr>
        <p:spPr>
          <a:xfrm>
            <a:off x="11470925" y="2161612"/>
            <a:ext cx="360000" cy="360000"/>
          </a:xfrm>
          <a:prstGeom prst="rect">
            <a:avLst/>
          </a:prstGeom>
          <a:solidFill>
            <a:srgbClr val="E0D8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44"/>
          <p:cNvSpPr/>
          <p:nvPr/>
        </p:nvSpPr>
        <p:spPr>
          <a:xfrm>
            <a:off x="7469024" y="5776387"/>
            <a:ext cx="4722975" cy="1080000"/>
          </a:xfrm>
          <a:prstGeom prst="triangle">
            <a:avLst>
              <a:gd name="adj" fmla="val 100000"/>
            </a:avLst>
          </a:prstGeom>
          <a:solidFill>
            <a:srgbClr val="0255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5" name="Google Shape;192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888" y="5978330"/>
            <a:ext cx="1027714" cy="36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362" y="5795259"/>
            <a:ext cx="2068612" cy="727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7" name="Google Shape;1927;p44"/>
          <p:cNvCxnSpPr/>
          <p:nvPr/>
        </p:nvCxnSpPr>
        <p:spPr>
          <a:xfrm>
            <a:off x="249537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8" name="Google Shape;1928;p44"/>
          <p:cNvSpPr txBox="1"/>
          <p:nvPr/>
        </p:nvSpPr>
        <p:spPr>
          <a:xfrm>
            <a:off x="3518526" y="5958983"/>
            <a:ext cx="446144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969494"/>
                </a:solidFill>
                <a:latin typeface="Calibri"/>
                <a:ea typeface="Calibri"/>
                <a:cs typeface="Calibri"/>
                <a:sym typeface="Calibri"/>
              </a:rPr>
              <a:t>OUTUBRO DE 2025</a:t>
            </a:r>
            <a:endParaRPr sz="2000" b="0" i="0" u="none" strike="noStrike" cap="none">
              <a:solidFill>
                <a:srgbClr val="9694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9" name="Google Shape;1929;p44"/>
          <p:cNvCxnSpPr/>
          <p:nvPr/>
        </p:nvCxnSpPr>
        <p:spPr>
          <a:xfrm>
            <a:off x="3489496" y="5799366"/>
            <a:ext cx="0" cy="719437"/>
          </a:xfrm>
          <a:prstGeom prst="straightConnector1">
            <a:avLst/>
          </a:prstGeom>
          <a:noFill/>
          <a:ln w="15875" cap="flat" cmpd="sng">
            <a:solidFill>
              <a:srgbClr val="96949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30" name="Google Shape;1930;p44"/>
          <p:cNvGrpSpPr/>
          <p:nvPr/>
        </p:nvGrpSpPr>
        <p:grpSpPr>
          <a:xfrm>
            <a:off x="-42728" y="1093765"/>
            <a:ext cx="8434800" cy="2256344"/>
            <a:chOff x="-42728" y="288006"/>
            <a:chExt cx="8434800" cy="2256344"/>
          </a:xfrm>
        </p:grpSpPr>
        <p:sp>
          <p:nvSpPr>
            <p:cNvPr id="1931" name="Google Shape;1931;p44"/>
            <p:cNvSpPr txBox="1"/>
            <p:nvPr/>
          </p:nvSpPr>
          <p:spPr>
            <a:xfrm>
              <a:off x="-1" y="666527"/>
              <a:ext cx="7469100" cy="163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0"/>
                <a:buFont typeface="Arial"/>
                <a:buNone/>
              </a:pPr>
              <a:r>
                <a:rPr lang="pt-BR" sz="100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ENADE</a:t>
              </a:r>
              <a:endParaRPr sz="10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32" name="Google Shape;1932;p44"/>
            <p:cNvSpPr txBox="1"/>
            <p:nvPr/>
          </p:nvSpPr>
          <p:spPr>
            <a:xfrm>
              <a:off x="-42728" y="1713350"/>
              <a:ext cx="8434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2018 &amp; 2022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33" name="Google Shape;1933;p44"/>
            <p:cNvSpPr txBox="1"/>
            <p:nvPr/>
          </p:nvSpPr>
          <p:spPr>
            <a:xfrm>
              <a:off x="1702423" y="288006"/>
              <a:ext cx="3755207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4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Administração</a:t>
              </a:r>
              <a:endParaRPr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114"/>
          <p:cNvSpPr txBox="1"/>
          <p:nvPr/>
        </p:nvSpPr>
        <p:spPr>
          <a:xfrm>
            <a:off x="8255236" y="1081612"/>
            <a:ext cx="287993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Processos e Operações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da Informação e Automação de Processos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 e Colaboração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9" name="Google Shape;1939;p114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940" name="Google Shape;1940;p114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14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14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14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14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14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46" name="Google Shape;1946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76" y="554438"/>
            <a:ext cx="7297364" cy="57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1" name="Google Shape;1951;p115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952" name="Google Shape;1952;p115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15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115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15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15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15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58" name="Google Shape;1958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76" y="554438"/>
            <a:ext cx="7297364" cy="57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9" name="Google Shape;1959;p115"/>
          <p:cNvSpPr/>
          <p:nvPr/>
        </p:nvSpPr>
        <p:spPr>
          <a:xfrm rot="-637344">
            <a:off x="258872" y="6088036"/>
            <a:ext cx="462968" cy="23148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115"/>
          <p:cNvSpPr txBox="1"/>
          <p:nvPr/>
        </p:nvSpPr>
        <p:spPr>
          <a:xfrm>
            <a:off x="8255236" y="1081612"/>
            <a:ext cx="287993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Processos e Operações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Tecnologia da Informação e Automação de Processos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Pessoas e Colaboração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68a35d5781_0_697"/>
          <p:cNvSpPr txBox="1"/>
          <p:nvPr/>
        </p:nvSpPr>
        <p:spPr>
          <a:xfrm>
            <a:off x="8255237" y="1270158"/>
            <a:ext cx="28848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Processos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da Qualidade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Contínua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6" name="Google Shape;1966;g368a35d5781_0_697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967" name="Google Shape;1967;g368a35d5781_0_697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g368a35d5781_0_697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g368a35d5781_0_697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368a35d5781_0_697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g368a35d5781_0_697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g368a35d5781_0_697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3" name="Google Shape;1973;g368a35d5781_0_697"/>
          <p:cNvPicPr preferRelativeResize="0"/>
          <p:nvPr/>
        </p:nvPicPr>
        <p:blipFill rotWithShape="1">
          <a:blip r:embed="rId3">
            <a:alphaModFix/>
          </a:blip>
          <a:srcRect b="18752"/>
          <a:stretch/>
        </p:blipFill>
        <p:spPr>
          <a:xfrm>
            <a:off x="345238" y="134051"/>
            <a:ext cx="3414912" cy="65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g368a35d5781_0_697"/>
          <p:cNvPicPr preferRelativeResize="0"/>
          <p:nvPr/>
        </p:nvPicPr>
        <p:blipFill rotWithShape="1">
          <a:blip r:embed="rId3">
            <a:alphaModFix/>
          </a:blip>
          <a:srcRect t="82387"/>
          <a:stretch/>
        </p:blipFill>
        <p:spPr>
          <a:xfrm>
            <a:off x="3951562" y="954589"/>
            <a:ext cx="3417942" cy="142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9" name="Google Shape;1979;g368a35d5781_0_711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980" name="Google Shape;1980;g368a35d5781_0_711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g368a35d5781_0_711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368a35d5781_0_711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g368a35d5781_0_711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g368a35d5781_0_711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g368a35d5781_0_711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86" name="Google Shape;1986;g368a35d5781_0_711"/>
          <p:cNvPicPr preferRelativeResize="0"/>
          <p:nvPr/>
        </p:nvPicPr>
        <p:blipFill rotWithShape="1">
          <a:blip r:embed="rId3">
            <a:alphaModFix/>
          </a:blip>
          <a:srcRect b="18752"/>
          <a:stretch/>
        </p:blipFill>
        <p:spPr>
          <a:xfrm>
            <a:off x="345238" y="134051"/>
            <a:ext cx="3414912" cy="65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7" name="Google Shape;1987;g368a35d5781_0_711"/>
          <p:cNvPicPr preferRelativeResize="0"/>
          <p:nvPr/>
        </p:nvPicPr>
        <p:blipFill rotWithShape="1">
          <a:blip r:embed="rId3">
            <a:alphaModFix/>
          </a:blip>
          <a:srcRect t="82387"/>
          <a:stretch/>
        </p:blipFill>
        <p:spPr>
          <a:xfrm>
            <a:off x="3951562" y="954589"/>
            <a:ext cx="3417942" cy="1429753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g368a35d5781_0_711"/>
          <p:cNvSpPr/>
          <p:nvPr/>
        </p:nvSpPr>
        <p:spPr>
          <a:xfrm rot="-636221">
            <a:off x="3859384" y="1482440"/>
            <a:ext cx="463007" cy="23135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g368a35d5781_0_711"/>
          <p:cNvSpPr txBox="1"/>
          <p:nvPr/>
        </p:nvSpPr>
        <p:spPr>
          <a:xfrm>
            <a:off x="8255237" y="1270158"/>
            <a:ext cx="28848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de Processos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Gestão da Qualidade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Melhoria Contínua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368a35d5781_0_759"/>
          <p:cNvSpPr txBox="1"/>
          <p:nvPr/>
        </p:nvSpPr>
        <p:spPr>
          <a:xfrm>
            <a:off x="6093150" y="4156022"/>
            <a:ext cx="50421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Fluxograma e Representação de Processos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Simbolismo em Fluxogramas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de Processos e Correção de Etapas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5" name="Google Shape;1995;g368a35d5781_0_759"/>
          <p:cNvGrpSpPr/>
          <p:nvPr/>
        </p:nvGrpSpPr>
        <p:grpSpPr>
          <a:xfrm>
            <a:off x="11470925" y="361612"/>
            <a:ext cx="360000" cy="2160000"/>
            <a:chOff x="11470925" y="361612"/>
            <a:chExt cx="360000" cy="2160000"/>
          </a:xfrm>
        </p:grpSpPr>
        <p:sp>
          <p:nvSpPr>
            <p:cNvPr id="1996" name="Google Shape;1996;g368a35d5781_0_759"/>
            <p:cNvSpPr/>
            <p:nvPr/>
          </p:nvSpPr>
          <p:spPr>
            <a:xfrm>
              <a:off x="11470925" y="361612"/>
              <a:ext cx="360000" cy="360000"/>
            </a:xfrm>
            <a:prstGeom prst="rect">
              <a:avLst/>
            </a:prstGeom>
            <a:solidFill>
              <a:srgbClr val="025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g368a35d5781_0_759"/>
            <p:cNvSpPr/>
            <p:nvPr/>
          </p:nvSpPr>
          <p:spPr>
            <a:xfrm>
              <a:off x="11470925" y="721612"/>
              <a:ext cx="360000" cy="360000"/>
            </a:xfrm>
            <a:prstGeom prst="rect">
              <a:avLst/>
            </a:prstGeom>
            <a:solidFill>
              <a:srgbClr val="3F88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g368a35d5781_0_759"/>
            <p:cNvSpPr/>
            <p:nvPr/>
          </p:nvSpPr>
          <p:spPr>
            <a:xfrm>
              <a:off x="11470925" y="1441612"/>
              <a:ext cx="360000" cy="360000"/>
            </a:xfrm>
            <a:prstGeom prst="rect">
              <a:avLst/>
            </a:prstGeom>
            <a:solidFill>
              <a:srgbClr val="B69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g368a35d5781_0_759"/>
            <p:cNvSpPr/>
            <p:nvPr/>
          </p:nvSpPr>
          <p:spPr>
            <a:xfrm>
              <a:off x="11470925" y="1801612"/>
              <a:ext cx="360000" cy="360000"/>
            </a:xfrm>
            <a:prstGeom prst="rect">
              <a:avLst/>
            </a:prstGeom>
            <a:solidFill>
              <a:srgbClr val="D1B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g368a35d5781_0_759"/>
            <p:cNvSpPr/>
            <p:nvPr/>
          </p:nvSpPr>
          <p:spPr>
            <a:xfrm>
              <a:off x="11470925" y="1081612"/>
              <a:ext cx="360000" cy="360000"/>
            </a:xfrm>
            <a:prstGeom prst="rect">
              <a:avLst/>
            </a:prstGeom>
            <a:solidFill>
              <a:srgbClr val="629E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g368a35d5781_0_759"/>
            <p:cNvSpPr/>
            <p:nvPr/>
          </p:nvSpPr>
          <p:spPr>
            <a:xfrm>
              <a:off x="11470925" y="2161612"/>
              <a:ext cx="360000" cy="360000"/>
            </a:xfrm>
            <a:prstGeom prst="rect">
              <a:avLst/>
            </a:prstGeom>
            <a:solidFill>
              <a:srgbClr val="E0D8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02" name="Google Shape;2002;g368a35d5781_0_759"/>
          <p:cNvPicPr preferRelativeResize="0"/>
          <p:nvPr/>
        </p:nvPicPr>
        <p:blipFill rotWithShape="1">
          <a:blip r:embed="rId3">
            <a:alphaModFix/>
          </a:blip>
          <a:srcRect b="42928"/>
          <a:stretch/>
        </p:blipFill>
        <p:spPr>
          <a:xfrm>
            <a:off x="344045" y="0"/>
            <a:ext cx="4916004" cy="39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3" name="Google Shape;2003;g368a35d5781_0_759"/>
          <p:cNvPicPr preferRelativeResize="0"/>
          <p:nvPr/>
        </p:nvPicPr>
        <p:blipFill rotWithShape="1">
          <a:blip r:embed="rId4">
            <a:alphaModFix/>
          </a:blip>
          <a:srcRect t="15902"/>
          <a:stretch/>
        </p:blipFill>
        <p:spPr>
          <a:xfrm>
            <a:off x="352585" y="4101970"/>
            <a:ext cx="4916004" cy="269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4" name="Google Shape;2004;g368a35d5781_0_759"/>
          <p:cNvPicPr preferRelativeResize="0"/>
          <p:nvPr/>
        </p:nvPicPr>
        <p:blipFill rotWithShape="1">
          <a:blip r:embed="rId3">
            <a:alphaModFix/>
          </a:blip>
          <a:srcRect t="61702"/>
          <a:stretch/>
        </p:blipFill>
        <p:spPr>
          <a:xfrm>
            <a:off x="5268589" y="814224"/>
            <a:ext cx="4916004" cy="262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71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Gill Sans</vt:lpstr>
      <vt:lpstr>Calibri</vt:lpstr>
      <vt:lpstr>Arial Rounded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Funcionario</dc:creator>
  <cp:lastModifiedBy>Funcionario</cp:lastModifiedBy>
  <cp:revision>1</cp:revision>
  <dcterms:created xsi:type="dcterms:W3CDTF">2025-09-11T16:07:08Z</dcterms:created>
  <dcterms:modified xsi:type="dcterms:W3CDTF">2025-10-07T19:31:00Z</dcterms:modified>
</cp:coreProperties>
</file>