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24" r:id="rId11"/>
    <p:sldId id="265" r:id="rId12"/>
    <p:sldId id="266" r:id="rId13"/>
    <p:sldId id="267" r:id="rId14"/>
    <p:sldId id="321" r:id="rId15"/>
    <p:sldId id="320" r:id="rId16"/>
    <p:sldId id="268" r:id="rId17"/>
    <p:sldId id="269" r:id="rId18"/>
    <p:sldId id="270" r:id="rId19"/>
    <p:sldId id="271" r:id="rId20"/>
    <p:sldId id="273" r:id="rId21"/>
    <p:sldId id="325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322" r:id="rId36"/>
    <p:sldId id="287" r:id="rId37"/>
    <p:sldId id="288" r:id="rId38"/>
    <p:sldId id="289" r:id="rId39"/>
    <p:sldId id="290" r:id="rId40"/>
    <p:sldId id="318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23" r:id="rId51"/>
    <p:sldId id="300" r:id="rId52"/>
    <p:sldId id="301" r:id="rId53"/>
    <p:sldId id="312" r:id="rId54"/>
    <p:sldId id="302" r:id="rId55"/>
    <p:sldId id="303" r:id="rId56"/>
    <p:sldId id="305" r:id="rId57"/>
    <p:sldId id="304" r:id="rId58"/>
    <p:sldId id="306" r:id="rId59"/>
    <p:sldId id="307" r:id="rId60"/>
    <p:sldId id="308" r:id="rId61"/>
    <p:sldId id="309" r:id="rId62"/>
    <p:sldId id="310" r:id="rId63"/>
    <p:sldId id="319" r:id="rId64"/>
    <p:sldId id="313" r:id="rId65"/>
    <p:sldId id="314" r:id="rId66"/>
    <p:sldId id="315" r:id="rId67"/>
    <p:sldId id="316" r:id="rId68"/>
    <p:sldId id="326" r:id="rId69"/>
    <p:sldId id="317" r:id="rId70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+mn-ea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/>
    <p:restoredTop sz="94720"/>
  </p:normalViewPr>
  <p:slideViewPr>
    <p:cSldViewPr snapToGrid="0" snapToObjects="1" showGuides="1">
      <p:cViewPr varScale="1">
        <p:scale>
          <a:sx n="102" d="100"/>
          <a:sy n="102" d="100"/>
        </p:scale>
        <p:origin x="648" y="176"/>
      </p:cViewPr>
      <p:guideLst>
        <p:guide orient="horz" pos="1956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5">
            <a:extLst>
              <a:ext uri="{FF2B5EF4-FFF2-40B4-BE49-F238E27FC236}">
                <a16:creationId xmlns:a16="http://schemas.microsoft.com/office/drawing/2014/main" id="{4901F6D4-C4C2-34E1-05DC-E9CDB0D9426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3" name="Shape 36">
            <a:extLst>
              <a:ext uri="{FF2B5EF4-FFF2-40B4-BE49-F238E27FC236}">
                <a16:creationId xmlns:a16="http://schemas.microsoft.com/office/drawing/2014/main" id="{7E6855DE-8BD0-2788-03B1-18B1D9E4294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1pPr>
    <a:lvl2pPr marL="742950" indent="-285750"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2pPr>
    <a:lvl3pPr marL="1143000" indent="-228600"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3pPr>
    <a:lvl4pPr marL="1600200" indent="-228600"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4pPr>
    <a:lvl5pPr marL="2057400" indent="-228600"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CB26C58B-5C7F-C1D1-C3FA-786841D5C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D3FE2840-3501-F8C8-1ECB-8C51C3816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ço Reservado para Imagem de Slide 1">
            <a:extLst>
              <a:ext uri="{FF2B5EF4-FFF2-40B4-BE49-F238E27FC236}">
                <a16:creationId xmlns:a16="http://schemas.microsoft.com/office/drawing/2014/main" id="{86F0A91F-FE5D-D8D2-A3F2-477610E7B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4" name="Espaço Reservado para Anotações 2">
            <a:extLst>
              <a:ext uri="{FF2B5EF4-FFF2-40B4-BE49-F238E27FC236}">
                <a16:creationId xmlns:a16="http://schemas.microsoft.com/office/drawing/2014/main" id="{79E63665-BCA2-3561-F359-8B8F48843F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4B2F0803-7A9B-0ECF-0F9F-75336211A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1856BBB2-2B2D-2384-3F4F-327DF1294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7423ADBA-1136-F6DB-D72B-1380715CBAC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7E622-040A-C54B-BE1D-6E0394556A3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3268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1190624" y="1151929"/>
            <a:ext cx="9810752" cy="2321720"/>
          </a:xfrm>
          <a:prstGeom prst="rect">
            <a:avLst/>
          </a:prstGeom>
        </p:spPr>
        <p:txBody>
          <a:bodyPr lIns="35718" tIns="35718" rIns="35718" bIns="35718" anchor="b">
            <a:normAutofit/>
          </a:bodyPr>
          <a:lstStyle>
            <a:lvl1pPr defTabSz="410765"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4" y="3545085"/>
            <a:ext cx="9810752" cy="794744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indent="0" algn="ctr" defTabSz="410765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0765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0765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0765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0765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BC1CD9C0-15CB-8CAB-31F8-C476D786976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5959475" y="6535738"/>
            <a:ext cx="266700" cy="242887"/>
          </a:xfrm>
        </p:spPr>
        <p:txBody>
          <a:bodyPr lIns="35718" tIns="35718" rIns="35718" bIns="35718" anchor="t"/>
          <a:lstStyle>
            <a:lvl1pPr algn="ctr" defTabSz="409575">
              <a:defRPr sz="1100" smtClean="0">
                <a:solidFill>
                  <a:srgbClr val="000000"/>
                </a:solidFill>
                <a:latin typeface="Helvetica Neue Thin" panose="020B0403020202020204" pitchFamily="34" charset="0"/>
                <a:sym typeface="Helvetica Neue Thin" panose="020B0403020202020204" pitchFamily="34" charset="0"/>
              </a:defRPr>
            </a:lvl1pPr>
          </a:lstStyle>
          <a:p>
            <a:pPr>
              <a:defRPr/>
            </a:pPr>
            <a:fld id="{846FA501-F868-BC4A-9C56-A07605D6AE4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129344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7E469BB2-73A0-A527-8421-6D0CF0F318A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8401050" y="6218238"/>
            <a:ext cx="336550" cy="276225"/>
          </a:xfrm>
        </p:spPr>
        <p:txBody>
          <a:bodyPr/>
          <a:lstStyle>
            <a:lvl1pPr>
              <a:defRPr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7A488267-DEF6-2D4F-8780-93AEBC094D3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53737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Text">
            <a:extLst>
              <a:ext uri="{FF2B5EF4-FFF2-40B4-BE49-F238E27FC236}">
                <a16:creationId xmlns:a16="http://schemas.microsoft.com/office/drawing/2014/main" id="{ED277D10-D823-BE03-4685-8410B9E6110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92075"/>
            <a:ext cx="10972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Calibri" panose="020F0502020204030204" pitchFamily="34" charset="0"/>
              </a:rPr>
              <a:t>Title Text</a:t>
            </a:r>
          </a:p>
        </p:txBody>
      </p:sp>
      <p:sp>
        <p:nvSpPr>
          <p:cNvPr id="1027" name="Body Level One…">
            <a:extLst>
              <a:ext uri="{FF2B5EF4-FFF2-40B4-BE49-F238E27FC236}">
                <a16:creationId xmlns:a16="http://schemas.microsoft.com/office/drawing/2014/main" id="{202D9994-6F58-409D-537B-D86D8B60A0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Calibri" panose="020F0502020204030204" pitchFamily="34" charset="0"/>
              </a:rPr>
              <a:t>Body Level One</a:t>
            </a:r>
          </a:p>
          <a:p>
            <a:pPr lvl="1"/>
            <a:r>
              <a:rPr lang="pt-BR" altLang="pt-BR">
                <a:sym typeface="Calibri" panose="020F0502020204030204" pitchFamily="34" charset="0"/>
              </a:rPr>
              <a:t>Body Level Two</a:t>
            </a:r>
          </a:p>
          <a:p>
            <a:pPr lvl="2"/>
            <a:r>
              <a:rPr lang="pt-BR" altLang="pt-BR">
                <a:sym typeface="Calibri" panose="020F0502020204030204" pitchFamily="34" charset="0"/>
              </a:rPr>
              <a:t>Body Level Three</a:t>
            </a:r>
          </a:p>
          <a:p>
            <a:pPr lvl="3"/>
            <a:r>
              <a:rPr lang="pt-BR" altLang="pt-BR">
                <a:sym typeface="Calibri" panose="020F0502020204030204" pitchFamily="34" charset="0"/>
              </a:rPr>
              <a:t>Body Level Four</a:t>
            </a:r>
          </a:p>
          <a:p>
            <a:pPr lvl="4"/>
            <a:r>
              <a:rPr lang="pt-BR" altLang="pt-BR">
                <a:sym typeface="Calibri" panose="020F0502020204030204" pitchFamily="34" charset="0"/>
              </a:rPr>
              <a:t>Body Level Five</a:t>
            </a:r>
          </a:p>
        </p:txBody>
      </p:sp>
      <p:sp>
        <p:nvSpPr>
          <p:cNvPr id="1028" name="Slide Number">
            <a:extLst>
              <a:ext uri="{FF2B5EF4-FFF2-40B4-BE49-F238E27FC236}">
                <a16:creationId xmlns:a16="http://schemas.microsoft.com/office/drawing/2014/main" id="{CE633AED-4CA0-0927-FF5F-F97FDCBE3B3C}"/>
              </a:ext>
            </a:extLst>
          </p:cNvPr>
          <p:cNvSpPr txBox="1">
            <a:spLocks noGrp="1" noChangeArrowheads="1"/>
          </p:cNvSpPr>
          <p:nvPr>
            <p:ph type="sldNum" sz="quarter" idx="2"/>
          </p:nvPr>
        </p:nvSpPr>
        <p:spPr bwMode="auto">
          <a:xfrm>
            <a:off x="11237913" y="6400800"/>
            <a:ext cx="344487" cy="276225"/>
          </a:xfrm>
          <a:prstGeom prst="rect">
            <a:avLst/>
          </a:prstGeom>
          <a:noFill/>
          <a:ln>
            <a:noFill/>
          </a:ln>
        </p:spPr>
        <p:txBody>
          <a:bodyPr vert="horz" wrap="none" lIns="45719" tIns="45720" rIns="45719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C0796F7-348E-C742-A938-66EEC5CF8E3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82638" indent="-325438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3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3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235200" indent="-4064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Ascarel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pt.wikipedia.org/wiki/L%C3%ADngua_inglesa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google.com/search?rlz=1C5CHFA_enBR872BR875&amp;q=ddt+iupac&amp;stick=H4sIAAAAAAAAAOPgE-LQz9U3MEpONtTSyE620k_OSM3NLC4pqoSwkhNz4pPzcwvyS_NSrDJLCxKTFTJTFrFypqSUKIC5AKlVI_VCAAAA&amp;sa=X&amp;ved=2ahUKEwiSm8S5tOz3AhVjBrkGHbbDAZwQ6BMoAHoECFUQAg" TargetMode="Externa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Receptor_(bioqu%C3%ADmica)" TargetMode="External"/><Relationship Id="rId13" Type="http://schemas.openxmlformats.org/officeDocument/2006/relationships/hyperlink" Target="https://pt.wikipedia.org/wiki/Hidrog%C3%AAnio" TargetMode="External"/><Relationship Id="rId18" Type="http://schemas.openxmlformats.org/officeDocument/2006/relationships/image" Target="../media/image30.jpeg"/><Relationship Id="rId3" Type="http://schemas.openxmlformats.org/officeDocument/2006/relationships/hyperlink" Target="https://pt.wikipedia.org/wiki/Biorremedia%C3%A7%C3%A3o" TargetMode="External"/><Relationship Id="rId7" Type="http://schemas.openxmlformats.org/officeDocument/2006/relationships/hyperlink" Target="https://pt.wikipedia.org/wiki/Anaer%C3%B3bia" TargetMode="External"/><Relationship Id="rId12" Type="http://schemas.openxmlformats.org/officeDocument/2006/relationships/hyperlink" Target="https://pt.wikipedia.org/wiki/Cloro" TargetMode="External"/><Relationship Id="rId17" Type="http://schemas.openxmlformats.org/officeDocument/2006/relationships/image" Target="../media/image29.jpeg"/><Relationship Id="rId2" Type="http://schemas.openxmlformats.org/officeDocument/2006/relationships/hyperlink" Target="https://pt.wikipedia.org/w/index.php?title=Remedia%C3%A7%C3%A3o&amp;action=edit&amp;redlink=1" TargetMode="External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t.wikipedia.org/wiki/Aer%C3%B3bia" TargetMode="External"/><Relationship Id="rId11" Type="http://schemas.openxmlformats.org/officeDocument/2006/relationships/hyperlink" Target="https://pt.wikipedia.org/wiki/Cl" TargetMode="External"/><Relationship Id="rId5" Type="http://schemas.openxmlformats.org/officeDocument/2006/relationships/hyperlink" Target="https://pt.wikipedia.org/wiki/Energia" TargetMode="External"/><Relationship Id="rId15" Type="http://schemas.openxmlformats.org/officeDocument/2006/relationships/hyperlink" Target="https://pt.wikipedia.org/wiki/Universidade_Federal_do_Rio_de_Janeiro" TargetMode="External"/><Relationship Id="rId10" Type="http://schemas.openxmlformats.org/officeDocument/2006/relationships/hyperlink" Target="https://pt.wikipedia.org/wiki/C" TargetMode="External"/><Relationship Id="rId19" Type="http://schemas.openxmlformats.org/officeDocument/2006/relationships/image" Target="../media/image31.jpeg"/><Relationship Id="rId4" Type="http://schemas.openxmlformats.org/officeDocument/2006/relationships/hyperlink" Target="https://pt.wikipedia.org/wiki/Carbono" TargetMode="External"/><Relationship Id="rId9" Type="http://schemas.openxmlformats.org/officeDocument/2006/relationships/hyperlink" Target="https://pt.wikipedia.org/wiki/Eletr%C3%B5es" TargetMode="External"/><Relationship Id="rId14" Type="http://schemas.openxmlformats.org/officeDocument/2006/relationships/hyperlink" Target="https://pt.wikipedia.org/wiki/%C3%81tomo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1.esb.ucp.pt/twt/olimpiadasbio07/MyFiles/MyAutoSiteFiles/FontesInformacao253906202/samorais/Biorremediacao.pdf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Alaska" TargetMode="External"/><Relationship Id="rId3" Type="http://schemas.openxmlformats.org/officeDocument/2006/relationships/image" Target="../media/image36.jpeg"/><Relationship Id="rId7" Type="http://schemas.openxmlformats.org/officeDocument/2006/relationships/hyperlink" Target="http://en.wikipedia.org/wiki/Prince_William_Soun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0.jpeg"/><Relationship Id="rId5" Type="http://schemas.openxmlformats.org/officeDocument/2006/relationships/hyperlink" Target="http://goldenstate.files.wordpress.com/2008/05/valdez_duck.jpg" TargetMode="External"/><Relationship Id="rId10" Type="http://schemas.openxmlformats.org/officeDocument/2006/relationships/hyperlink" Target="http://en.wikipedia.org/wiki/Image:EVOSWEB_013_oiled_bird3.jpg" TargetMode="External"/><Relationship Id="rId4" Type="http://schemas.openxmlformats.org/officeDocument/2006/relationships/image" Target="../media/image37.jpe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ommons.wikimedia.org/wiki/File:Oil_Slick_in_the_Timor_Sea_September-2009.jpg#/media/File:Oil_Slick_in_the_Timor_Sea_September-2009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bSN9JXsS90&amp;ab_channel=Menos1Lixo" TargetMode="External"/><Relationship Id="rId2" Type="http://schemas.openxmlformats.org/officeDocument/2006/relationships/hyperlink" Target="https://www.youtube.com/watch?v=-UmOPQRpRIE&amp;ab_channel=NossaEcologia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vqlgILV7SI&amp;t=1s" TargetMode="External"/><Relationship Id="rId2" Type="http://schemas.openxmlformats.org/officeDocument/2006/relationships/hyperlink" Target="https://www.youtube.com/watch?v=2bSN9JXsS9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Our5CZz5qoU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pt.wikipedia.org/wiki/%C3%93rbita_terrestre_baixa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Microrganismo" TargetMode="External"/><Relationship Id="rId2" Type="http://schemas.openxmlformats.org/officeDocument/2006/relationships/hyperlink" Target="http://pt.wikipedia.org/wiki/Ser_vivo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t.wikipedia.org/wiki/Enzima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bevicent@usp.br" TargetMode="Externa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Elisabete José Vicente…">
            <a:extLst>
              <a:ext uri="{FF2B5EF4-FFF2-40B4-BE49-F238E27FC236}">
                <a16:creationId xmlns:a16="http://schemas.microsoft.com/office/drawing/2014/main" id="{48C8035E-95A4-B04B-C095-84C629EAD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938" y="5087938"/>
            <a:ext cx="2933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Elisabete José Vicente </a:t>
            </a:r>
          </a:p>
          <a:p>
            <a:pPr eaLnBrk="1"/>
            <a:r>
              <a:rPr lang="pt-BR" altLang="pt-BR" sz="24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ICB/USP</a:t>
            </a:r>
          </a:p>
        </p:txBody>
      </p:sp>
      <p:pic>
        <p:nvPicPr>
          <p:cNvPr id="6146" name="image.png" descr="image.png">
            <a:extLst>
              <a:ext uri="{FF2B5EF4-FFF2-40B4-BE49-F238E27FC236}">
                <a16:creationId xmlns:a16="http://schemas.microsoft.com/office/drawing/2014/main" id="{A13A3708-A2AE-5786-D522-EB6D08CF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0"/>
            <a:ext cx="2197100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147" name="(011) 97397 9986…">
            <a:extLst>
              <a:ext uri="{FF2B5EF4-FFF2-40B4-BE49-F238E27FC236}">
                <a16:creationId xmlns:a16="http://schemas.microsoft.com/office/drawing/2014/main" id="{F376DC56-EC55-FF35-2D1A-E5D3781AF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5918200"/>
            <a:ext cx="309721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900"/>
              </a:spcBef>
            </a:pPr>
            <a:r>
              <a:rPr lang="pt-BR" altLang="pt-BR" sz="1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(011) 97397 9986</a:t>
            </a:r>
          </a:p>
          <a:p>
            <a:pPr eaLnBrk="1">
              <a:spcBef>
                <a:spcPts val="900"/>
              </a:spcBef>
            </a:pPr>
            <a:r>
              <a:rPr lang="pt-BR" altLang="pt-BR" sz="1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bevicent@usp.br</a:t>
            </a:r>
          </a:p>
        </p:txBody>
      </p:sp>
      <p:pic>
        <p:nvPicPr>
          <p:cNvPr id="6148" name="image.png" descr="image.png">
            <a:extLst>
              <a:ext uri="{FF2B5EF4-FFF2-40B4-BE49-F238E27FC236}">
                <a16:creationId xmlns:a16="http://schemas.microsoft.com/office/drawing/2014/main" id="{555D01BF-2B9B-2274-A19D-04C95762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0638"/>
            <a:ext cx="23971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149" name="image.png" descr="image.png">
            <a:extLst>
              <a:ext uri="{FF2B5EF4-FFF2-40B4-BE49-F238E27FC236}">
                <a16:creationId xmlns:a16="http://schemas.microsoft.com/office/drawing/2014/main" id="{10D19D88-4FEF-7328-65DE-D28E1871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211513"/>
            <a:ext cx="27701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150" name="image.png" descr="image.png">
            <a:extLst>
              <a:ext uri="{FF2B5EF4-FFF2-40B4-BE49-F238E27FC236}">
                <a16:creationId xmlns:a16="http://schemas.microsoft.com/office/drawing/2014/main" id="{F2FDEE91-C00A-2B4A-8D00-D9CF54A37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5630863"/>
            <a:ext cx="2820988" cy="4079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Melhoramento genético de Leveduras para expressão de proteínas heterólogas">
            <a:extLst>
              <a:ext uri="{FF2B5EF4-FFF2-40B4-BE49-F238E27FC236}">
                <a16:creationId xmlns:a16="http://schemas.microsoft.com/office/drawing/2014/main" id="{988B8570-ED8A-7524-9525-EED5C892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2049463"/>
            <a:ext cx="2432050" cy="8207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1900"/>
              </a:lnSpc>
            </a:pPr>
            <a:r>
              <a:rPr lang="pt-BR" altLang="pt-BR" sz="1600">
                <a:solidFill>
                  <a:srgbClr val="0070C0"/>
                </a:solidFill>
                <a:latin typeface="Arial Narrow" panose="020B0604020202020204" pitchFamily="34" charset="0"/>
                <a:sym typeface="Arial Narrow" panose="020B0604020202020204" pitchFamily="34" charset="0"/>
              </a:rPr>
              <a:t>Melhoramento genético de Leveduras para expressão de proteínas heterólogas</a:t>
            </a:r>
          </a:p>
        </p:txBody>
      </p:sp>
      <p:pic>
        <p:nvPicPr>
          <p:cNvPr id="6152" name="image.png" descr="image.png">
            <a:extLst>
              <a:ext uri="{FF2B5EF4-FFF2-40B4-BE49-F238E27FC236}">
                <a16:creationId xmlns:a16="http://schemas.microsoft.com/office/drawing/2014/main" id="{27D1F84E-5F22-1EB6-1E57-10572DDBA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239713"/>
            <a:ext cx="37623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153" name="image.png" descr="image.png">
            <a:extLst>
              <a:ext uri="{FF2B5EF4-FFF2-40B4-BE49-F238E27FC236}">
                <a16:creationId xmlns:a16="http://schemas.microsoft.com/office/drawing/2014/main" id="{EFB3453C-C5D3-1F27-B959-4D52792DE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5394325"/>
            <a:ext cx="161290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154" name="Imagem 2" descr="Mulher segurando xícara&#10;&#10;Descrição gerada automaticamente">
            <a:extLst>
              <a:ext uri="{FF2B5EF4-FFF2-40B4-BE49-F238E27FC236}">
                <a16:creationId xmlns:a16="http://schemas.microsoft.com/office/drawing/2014/main" id="{FC40FAE7-C1BD-6C04-8008-C56971A7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3417888"/>
            <a:ext cx="169068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De moléculas orgânicas">
            <a:extLst>
              <a:ext uri="{FF2B5EF4-FFF2-40B4-BE49-F238E27FC236}">
                <a16:creationId xmlns:a16="http://schemas.microsoft.com/office/drawing/2014/main" id="{05055A5B-51FA-8A96-4AD9-C2AB93C20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393700"/>
            <a:ext cx="2998787" cy="400050"/>
          </a:xfrm>
          <a:prstGeom prst="rect">
            <a:avLst/>
          </a:prstGeom>
          <a:solidFill>
            <a:srgbClr val="FDDFF9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pic>
        <p:nvPicPr>
          <p:cNvPr id="15362" name="image.tif" descr="image.tif">
            <a:extLst>
              <a:ext uri="{FF2B5EF4-FFF2-40B4-BE49-F238E27FC236}">
                <a16:creationId xmlns:a16="http://schemas.microsoft.com/office/drawing/2014/main" id="{03C5371E-F757-929D-31A6-04EDD8ABA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"/>
          <a:stretch>
            <a:fillRect/>
          </a:stretch>
        </p:blipFill>
        <p:spPr bwMode="auto">
          <a:xfrm>
            <a:off x="938213" y="2039938"/>
            <a:ext cx="76771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5363" name="image.png" descr="image.png">
            <a:extLst>
              <a:ext uri="{FF2B5EF4-FFF2-40B4-BE49-F238E27FC236}">
                <a16:creationId xmlns:a16="http://schemas.microsoft.com/office/drawing/2014/main" id="{4691B181-AC4E-102D-55B1-ED147E3D4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4719638"/>
            <a:ext cx="7310437" cy="2073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Fundamentação teórica:">
            <a:extLst>
              <a:ext uri="{FF2B5EF4-FFF2-40B4-BE49-F238E27FC236}">
                <a16:creationId xmlns:a16="http://schemas.microsoft.com/office/drawing/2014/main" id="{5F54AF07-3761-7706-8410-108465A4A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1838325"/>
            <a:ext cx="2665412" cy="369888"/>
          </a:xfrm>
          <a:prstGeom prst="rect">
            <a:avLst/>
          </a:prstGeom>
          <a:solidFill>
            <a:srgbClr val="DBEEF4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Fundamentação teórica: </a:t>
            </a:r>
          </a:p>
        </p:txBody>
      </p:sp>
      <p:sp>
        <p:nvSpPr>
          <p:cNvPr id="227" name="Então, SERÁ  que  os  novos   xenobióticos também podem ser degradados ??">
            <a:extLst>
              <a:ext uri="{FF2B5EF4-FFF2-40B4-BE49-F238E27FC236}">
                <a16:creationId xmlns:a16="http://schemas.microsoft.com/office/drawing/2014/main" id="{DA1D8B06-721B-8ED1-B635-AAF1E147CC19}"/>
              </a:ext>
            </a:extLst>
          </p:cNvPr>
          <p:cNvSpPr txBox="1"/>
          <p:nvPr/>
        </p:nvSpPr>
        <p:spPr>
          <a:xfrm>
            <a:off x="2897188" y="892175"/>
            <a:ext cx="5734050" cy="5842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432FF"/>
            </a:solidFill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900"/>
              </a:spcBef>
              <a:spcAft>
                <a:spcPts val="0"/>
              </a:spcAft>
              <a:defRPr sz="1600" b="1">
                <a:solidFill>
                  <a:srgbClr val="EA2E0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600" b="1" ker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SERÁ  que  os  </a:t>
            </a:r>
            <a:r>
              <a:rPr lang="pt-BR" sz="1600" b="1" u="sng" ker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novos</a:t>
            </a:r>
            <a:r>
              <a:rPr lang="pt-BR" sz="1600" b="1" ker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  xenobióticos também podem ser </a:t>
            </a:r>
            <a:r>
              <a:rPr lang="pt-BR" sz="1600" b="1" u="sng" ker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bio</a:t>
            </a:r>
            <a:r>
              <a:rPr lang="pt-BR" sz="1600" b="1" ker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degradados ??</a:t>
            </a:r>
          </a:p>
        </p:txBody>
      </p:sp>
      <p:pic>
        <p:nvPicPr>
          <p:cNvPr id="15366" name="image.png" descr="image.png">
            <a:extLst>
              <a:ext uri="{FF2B5EF4-FFF2-40B4-BE49-F238E27FC236}">
                <a16:creationId xmlns:a16="http://schemas.microsoft.com/office/drawing/2014/main" id="{3F608CA7-C1BA-A60A-FDAC-AE8B9A305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0533">
            <a:off x="8767763" y="463550"/>
            <a:ext cx="1236662" cy="13335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Biorremediação">
            <a:extLst>
              <a:ext uri="{FF2B5EF4-FFF2-40B4-BE49-F238E27FC236}">
                <a16:creationId xmlns:a16="http://schemas.microsoft.com/office/drawing/2014/main" id="{95192447-D35E-FBF3-B060-23D627C55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76225"/>
            <a:ext cx="2503487" cy="460375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val">
            <a:extLst>
              <a:ext uri="{FF2B5EF4-FFF2-40B4-BE49-F238E27FC236}">
                <a16:creationId xmlns:a16="http://schemas.microsoft.com/office/drawing/2014/main" id="{20D70FEA-46D4-523D-9522-F642E77D5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0" y="5286375"/>
            <a:ext cx="1571625" cy="1071563"/>
          </a:xfrm>
          <a:prstGeom prst="ellipse">
            <a:avLst/>
          </a:prstGeom>
          <a:solidFill>
            <a:srgbClr val="FFC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16386" name="Biorremediar o Quê?…">
            <a:extLst>
              <a:ext uri="{FF2B5EF4-FFF2-40B4-BE49-F238E27FC236}">
                <a16:creationId xmlns:a16="http://schemas.microsoft.com/office/drawing/2014/main" id="{3A374F7D-8364-0B0E-09BA-1D11F6F044ED}"/>
              </a:ext>
            </a:extLst>
          </p:cNvPr>
          <p:cNvSpPr txBox="1">
            <a:spLocks noGrp="1"/>
          </p:cNvSpPr>
          <p:nvPr>
            <p:ph type="body" sz="half" idx="4294967295"/>
          </p:nvPr>
        </p:nvSpPr>
        <p:spPr>
          <a:xfrm>
            <a:off x="2024063" y="142875"/>
            <a:ext cx="8229600" cy="2000250"/>
          </a:xfr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900"/>
              </a:spcBef>
              <a:buSzTx/>
              <a:buFont typeface="Arial" panose="020B0604020202020204" pitchFamily="34" charset="0"/>
              <a:buNone/>
            </a:pPr>
            <a:r>
              <a:rPr lang="pt-BR" altLang="pt-BR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Biorremediar </a:t>
            </a:r>
            <a:r>
              <a:rPr lang="pt-BR" altLang="pt-BR" sz="4000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 Quê</a:t>
            </a:r>
            <a:r>
              <a:rPr lang="pt-BR" altLang="pt-BR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  <a:p>
            <a:pPr algn="ctr" eaLnBrk="1" hangingPunct="1">
              <a:spcBef>
                <a:spcPts val="900"/>
              </a:spcBef>
              <a:buSzTx/>
              <a:buFont typeface="Arial" panose="020B0604020202020204" pitchFamily="34" charset="0"/>
              <a:buNone/>
            </a:pPr>
            <a:r>
              <a:rPr lang="pt-BR" altLang="pt-BR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Alvos</a:t>
            </a:r>
          </a:p>
        </p:txBody>
      </p:sp>
      <p:sp>
        <p:nvSpPr>
          <p:cNvPr id="16387" name="Moléculas orgânicas">
            <a:extLst>
              <a:ext uri="{FF2B5EF4-FFF2-40B4-BE49-F238E27FC236}">
                <a16:creationId xmlns:a16="http://schemas.microsoft.com/office/drawing/2014/main" id="{313A148D-67B8-298E-0341-49AB44C57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2571750"/>
            <a:ext cx="3214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800">
                <a:solidFill>
                  <a:srgbClr val="FF0000"/>
                </a:solidFill>
              </a:rPr>
              <a:t>Moléculas orgânicas</a:t>
            </a:r>
          </a:p>
        </p:txBody>
      </p:sp>
      <p:sp>
        <p:nvSpPr>
          <p:cNvPr id="16388" name="Metais tóxicos">
            <a:extLst>
              <a:ext uri="{FF2B5EF4-FFF2-40B4-BE49-F238E27FC236}">
                <a16:creationId xmlns:a16="http://schemas.microsoft.com/office/drawing/2014/main" id="{E37F34E3-2F79-6BBA-A9C9-6606C372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2571750"/>
            <a:ext cx="3214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800">
                <a:solidFill>
                  <a:srgbClr val="FF0000"/>
                </a:solidFill>
              </a:rPr>
              <a:t>Metais tóxicos</a:t>
            </a:r>
          </a:p>
        </p:txBody>
      </p:sp>
      <p:sp>
        <p:nvSpPr>
          <p:cNvPr id="16389" name="Shape">
            <a:extLst>
              <a:ext uri="{FF2B5EF4-FFF2-40B4-BE49-F238E27FC236}">
                <a16:creationId xmlns:a16="http://schemas.microsoft.com/office/drawing/2014/main" id="{D7DCD63E-DD86-FF76-E657-1E9B3C2039B9}"/>
              </a:ext>
            </a:extLst>
          </p:cNvPr>
          <p:cNvSpPr>
            <a:spLocks/>
          </p:cNvSpPr>
          <p:nvPr/>
        </p:nvSpPr>
        <p:spPr bwMode="auto">
          <a:xfrm rot="2648236">
            <a:off x="4478338" y="1670050"/>
            <a:ext cx="571500" cy="714375"/>
          </a:xfrm>
          <a:custGeom>
            <a:avLst/>
            <a:gdLst>
              <a:gd name="T0" fmla="*/ 7560495 w 21600"/>
              <a:gd name="T1" fmla="*/ 11813249 h 21600"/>
              <a:gd name="T2" fmla="*/ 7560495 w 21600"/>
              <a:gd name="T3" fmla="*/ 11813249 h 21600"/>
              <a:gd name="T4" fmla="*/ 7560495 w 21600"/>
              <a:gd name="T5" fmla="*/ 11813249 h 21600"/>
              <a:gd name="T6" fmla="*/ 7560495 w 21600"/>
              <a:gd name="T7" fmla="*/ 1181324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2960"/>
                </a:moveTo>
                <a:lnTo>
                  <a:pt x="5400" y="12960"/>
                </a:lnTo>
                <a:lnTo>
                  <a:pt x="5400" y="0"/>
                </a:lnTo>
                <a:lnTo>
                  <a:pt x="16200" y="0"/>
                </a:lnTo>
                <a:lnTo>
                  <a:pt x="16200" y="12960"/>
                </a:lnTo>
                <a:lnTo>
                  <a:pt x="21600" y="12960"/>
                </a:lnTo>
                <a:lnTo>
                  <a:pt x="10800" y="21600"/>
                </a:lnTo>
                <a:lnTo>
                  <a:pt x="0" y="1296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16390" name="Shape">
            <a:extLst>
              <a:ext uri="{FF2B5EF4-FFF2-40B4-BE49-F238E27FC236}">
                <a16:creationId xmlns:a16="http://schemas.microsoft.com/office/drawing/2014/main" id="{88803905-D554-EA68-63E8-3AFE9D952520}"/>
              </a:ext>
            </a:extLst>
          </p:cNvPr>
          <p:cNvSpPr>
            <a:spLocks/>
          </p:cNvSpPr>
          <p:nvPr/>
        </p:nvSpPr>
        <p:spPr bwMode="auto">
          <a:xfrm rot="-2594117">
            <a:off x="6977063" y="1670050"/>
            <a:ext cx="571500" cy="714375"/>
          </a:xfrm>
          <a:custGeom>
            <a:avLst/>
            <a:gdLst>
              <a:gd name="T0" fmla="*/ 7560495 w 21600"/>
              <a:gd name="T1" fmla="*/ 11813249 h 21600"/>
              <a:gd name="T2" fmla="*/ 7560495 w 21600"/>
              <a:gd name="T3" fmla="*/ 11813249 h 21600"/>
              <a:gd name="T4" fmla="*/ 7560495 w 21600"/>
              <a:gd name="T5" fmla="*/ 11813249 h 21600"/>
              <a:gd name="T6" fmla="*/ 7560495 w 21600"/>
              <a:gd name="T7" fmla="*/ 1181324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2960"/>
                </a:moveTo>
                <a:lnTo>
                  <a:pt x="5400" y="12960"/>
                </a:lnTo>
                <a:lnTo>
                  <a:pt x="5400" y="0"/>
                </a:lnTo>
                <a:lnTo>
                  <a:pt x="16200" y="0"/>
                </a:lnTo>
                <a:lnTo>
                  <a:pt x="16200" y="12960"/>
                </a:lnTo>
                <a:lnTo>
                  <a:pt x="21600" y="12960"/>
                </a:lnTo>
                <a:lnTo>
                  <a:pt x="10800" y="21600"/>
                </a:lnTo>
                <a:lnTo>
                  <a:pt x="0" y="1296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16391" name="Shape">
            <a:extLst>
              <a:ext uri="{FF2B5EF4-FFF2-40B4-BE49-F238E27FC236}">
                <a16:creationId xmlns:a16="http://schemas.microsoft.com/office/drawing/2014/main" id="{76429055-E7AB-C586-3A32-E2AB7A269C00}"/>
              </a:ext>
            </a:extLst>
          </p:cNvPr>
          <p:cNvSpPr>
            <a:spLocks/>
          </p:cNvSpPr>
          <p:nvPr/>
        </p:nvSpPr>
        <p:spPr bwMode="auto">
          <a:xfrm>
            <a:off x="3309938" y="3500438"/>
            <a:ext cx="122237" cy="357187"/>
          </a:xfrm>
          <a:custGeom>
            <a:avLst/>
            <a:gdLst>
              <a:gd name="T0" fmla="*/ 345880 w 21600"/>
              <a:gd name="T1" fmla="*/ 2953308 h 21600"/>
              <a:gd name="T2" fmla="*/ 345880 w 21600"/>
              <a:gd name="T3" fmla="*/ 2953308 h 21600"/>
              <a:gd name="T4" fmla="*/ 345880 w 21600"/>
              <a:gd name="T5" fmla="*/ 2953308 h 21600"/>
              <a:gd name="T6" fmla="*/ 345880 w 21600"/>
              <a:gd name="T7" fmla="*/ 2953308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7904"/>
                </a:moveTo>
                <a:lnTo>
                  <a:pt x="5400" y="17904"/>
                </a:lnTo>
                <a:lnTo>
                  <a:pt x="5400" y="0"/>
                </a:lnTo>
                <a:lnTo>
                  <a:pt x="16200" y="0"/>
                </a:lnTo>
                <a:lnTo>
                  <a:pt x="16200" y="17904"/>
                </a:lnTo>
                <a:lnTo>
                  <a:pt x="21600" y="17904"/>
                </a:lnTo>
                <a:lnTo>
                  <a:pt x="10800" y="21600"/>
                </a:lnTo>
                <a:lnTo>
                  <a:pt x="0" y="1790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16392" name="Shape">
            <a:extLst>
              <a:ext uri="{FF2B5EF4-FFF2-40B4-BE49-F238E27FC236}">
                <a16:creationId xmlns:a16="http://schemas.microsoft.com/office/drawing/2014/main" id="{32780BC8-1BF1-1F9C-13B7-7E966168B6D6}"/>
              </a:ext>
            </a:extLst>
          </p:cNvPr>
          <p:cNvSpPr>
            <a:spLocks/>
          </p:cNvSpPr>
          <p:nvPr/>
        </p:nvSpPr>
        <p:spPr bwMode="auto">
          <a:xfrm>
            <a:off x="7881938" y="3214688"/>
            <a:ext cx="500062" cy="642937"/>
          </a:xfrm>
          <a:custGeom>
            <a:avLst/>
            <a:gdLst>
              <a:gd name="T0" fmla="*/ 5788495 w 21600"/>
              <a:gd name="T1" fmla="*/ 9568748 h 21600"/>
              <a:gd name="T2" fmla="*/ 5788495 w 21600"/>
              <a:gd name="T3" fmla="*/ 9568748 h 21600"/>
              <a:gd name="T4" fmla="*/ 5788495 w 21600"/>
              <a:gd name="T5" fmla="*/ 9568748 h 21600"/>
              <a:gd name="T6" fmla="*/ 5788495 w 21600"/>
              <a:gd name="T7" fmla="*/ 9568748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3200"/>
                </a:moveTo>
                <a:lnTo>
                  <a:pt x="5400" y="13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3200"/>
                </a:lnTo>
                <a:lnTo>
                  <a:pt x="21600" y="13200"/>
                </a:lnTo>
                <a:lnTo>
                  <a:pt x="10800" y="21600"/>
                </a:lnTo>
                <a:lnTo>
                  <a:pt x="0" y="132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16393" name="Melhoramento microbiano para  degradação de elementos tóxicos">
            <a:extLst>
              <a:ext uri="{FF2B5EF4-FFF2-40B4-BE49-F238E27FC236}">
                <a16:creationId xmlns:a16="http://schemas.microsoft.com/office/drawing/2014/main" id="{CA0EBF5B-EFB1-F69D-64F2-790ADA260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4000500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>
                <a:solidFill>
                  <a:srgbClr val="77933C"/>
                </a:solidFill>
              </a:rPr>
              <a:t>Melhoramento microbiano para  degradação de elementos tóxicos</a:t>
            </a:r>
          </a:p>
        </p:txBody>
      </p:sp>
      <p:sp>
        <p:nvSpPr>
          <p:cNvPr id="16394" name="Melhoramento microbiano para  imobilização">
            <a:extLst>
              <a:ext uri="{FF2B5EF4-FFF2-40B4-BE49-F238E27FC236}">
                <a16:creationId xmlns:a16="http://schemas.microsoft.com/office/drawing/2014/main" id="{8CE56BB1-EEFE-8665-0357-7BB1EF955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3929063"/>
            <a:ext cx="3571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>
                <a:solidFill>
                  <a:srgbClr val="77933C"/>
                </a:solidFill>
              </a:rPr>
              <a:t>Melhoramento microbiano para  imobilização </a:t>
            </a:r>
          </a:p>
        </p:txBody>
      </p:sp>
      <p:sp>
        <p:nvSpPr>
          <p:cNvPr id="16395" name="Shape">
            <a:extLst>
              <a:ext uri="{FF2B5EF4-FFF2-40B4-BE49-F238E27FC236}">
                <a16:creationId xmlns:a16="http://schemas.microsoft.com/office/drawing/2014/main" id="{D7CA0CA3-208A-C024-871D-E66FC9B74DE2}"/>
              </a:ext>
            </a:extLst>
          </p:cNvPr>
          <p:cNvSpPr>
            <a:spLocks/>
          </p:cNvSpPr>
          <p:nvPr/>
        </p:nvSpPr>
        <p:spPr bwMode="auto">
          <a:xfrm>
            <a:off x="3381375" y="5516563"/>
            <a:ext cx="411163" cy="412750"/>
          </a:xfrm>
          <a:custGeom>
            <a:avLst/>
            <a:gdLst>
              <a:gd name="T0" fmla="*/ 3913320 w 21600"/>
              <a:gd name="T1" fmla="*/ 3943597 h 21600"/>
              <a:gd name="T2" fmla="*/ 3913320 w 21600"/>
              <a:gd name="T3" fmla="*/ 3943597 h 21600"/>
              <a:gd name="T4" fmla="*/ 3913320 w 21600"/>
              <a:gd name="T5" fmla="*/ 3943597 h 21600"/>
              <a:gd name="T6" fmla="*/ 3913320 w 21600"/>
              <a:gd name="T7" fmla="*/ 394359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0842"/>
                </a:moveTo>
                <a:lnTo>
                  <a:pt x="5400" y="10842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42"/>
                </a:lnTo>
                <a:lnTo>
                  <a:pt x="21600" y="10842"/>
                </a:lnTo>
                <a:lnTo>
                  <a:pt x="10800" y="21600"/>
                </a:lnTo>
                <a:lnTo>
                  <a:pt x="0" y="10842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16396" name="Manipulação de vias metabólicas">
            <a:extLst>
              <a:ext uri="{FF2B5EF4-FFF2-40B4-BE49-F238E27FC236}">
                <a16:creationId xmlns:a16="http://schemas.microsoft.com/office/drawing/2014/main" id="{99E5DE66-CC48-6AB4-7DCA-ED4D0A1B5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5956300"/>
            <a:ext cx="3571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>
                <a:solidFill>
                  <a:srgbClr val="0070C0"/>
                </a:solidFill>
              </a:rPr>
              <a:t>Manipulação de vias metabólicas</a:t>
            </a:r>
          </a:p>
        </p:txBody>
      </p:sp>
      <p:sp>
        <p:nvSpPr>
          <p:cNvPr id="16397" name="Complexos…">
            <a:extLst>
              <a:ext uri="{FF2B5EF4-FFF2-40B4-BE49-F238E27FC236}">
                <a16:creationId xmlns:a16="http://schemas.microsoft.com/office/drawing/2014/main" id="{A4231717-F83E-F092-D5BD-C097D9229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188" y="5573713"/>
            <a:ext cx="17859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600"/>
              </a:spcBef>
            </a:pPr>
            <a:r>
              <a:rPr lang="pt-BR" altLang="pt-BR" sz="2000"/>
              <a:t>Complexos </a:t>
            </a:r>
          </a:p>
          <a:p>
            <a:pPr algn="ctr" eaLnBrk="1">
              <a:spcBef>
                <a:spcPts val="600"/>
              </a:spcBef>
            </a:pPr>
            <a:r>
              <a:rPr lang="pt-BR" altLang="pt-BR" sz="2000"/>
              <a:t>intracelulares</a:t>
            </a:r>
          </a:p>
        </p:txBody>
      </p:sp>
      <p:sp>
        <p:nvSpPr>
          <p:cNvPr id="16398" name="Superfície">
            <a:extLst>
              <a:ext uri="{FF2B5EF4-FFF2-40B4-BE49-F238E27FC236}">
                <a16:creationId xmlns:a16="http://schemas.microsoft.com/office/drawing/2014/main" id="{BC5D4F9B-A640-5974-2D62-E0AEDD475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5572125"/>
            <a:ext cx="2071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000"/>
              <a:t>Superfície</a:t>
            </a:r>
            <a:r>
              <a:rPr lang="pt-BR" altLang="pt-BR" sz="2400"/>
              <a:t> </a:t>
            </a:r>
          </a:p>
        </p:txBody>
      </p:sp>
      <p:sp>
        <p:nvSpPr>
          <p:cNvPr id="16399" name="Precipitação">
            <a:extLst>
              <a:ext uri="{FF2B5EF4-FFF2-40B4-BE49-F238E27FC236}">
                <a16:creationId xmlns:a16="http://schemas.microsoft.com/office/drawing/2014/main" id="{27CE9BA1-CDAF-D3E5-0CD4-ADA34E5BC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600700"/>
            <a:ext cx="164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200"/>
              </a:spcBef>
            </a:pPr>
            <a:r>
              <a:rPr lang="pt-BR" altLang="pt-BR" sz="2000"/>
              <a:t>Precipitação</a:t>
            </a:r>
          </a:p>
        </p:txBody>
      </p:sp>
      <p:grpSp>
        <p:nvGrpSpPr>
          <p:cNvPr id="16400" name="Group">
            <a:extLst>
              <a:ext uri="{FF2B5EF4-FFF2-40B4-BE49-F238E27FC236}">
                <a16:creationId xmlns:a16="http://schemas.microsoft.com/office/drawing/2014/main" id="{5E2F55AC-6D8A-863B-63E2-13EB9C203366}"/>
              </a:ext>
            </a:extLst>
          </p:cNvPr>
          <p:cNvGrpSpPr>
            <a:grpSpLocks/>
          </p:cNvGrpSpPr>
          <p:nvPr/>
        </p:nvGrpSpPr>
        <p:grpSpPr bwMode="auto">
          <a:xfrm>
            <a:off x="7319963" y="5084763"/>
            <a:ext cx="2016125" cy="488950"/>
            <a:chOff x="0" y="0"/>
            <a:chExt cx="2016125" cy="488950"/>
          </a:xfrm>
        </p:grpSpPr>
        <p:sp>
          <p:nvSpPr>
            <p:cNvPr id="16401" name="Line">
              <a:extLst>
                <a:ext uri="{FF2B5EF4-FFF2-40B4-BE49-F238E27FC236}">
                  <a16:creationId xmlns:a16="http://schemas.microsoft.com/office/drawing/2014/main" id="{D8C9A26B-9389-5DF7-5609-D5894B05E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061" y="0"/>
              <a:ext cx="1008064" cy="4460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pt-BR"/>
            </a:p>
          </p:txBody>
        </p:sp>
        <p:grpSp>
          <p:nvGrpSpPr>
            <p:cNvPr id="16402" name="Group">
              <a:extLst>
                <a:ext uri="{FF2B5EF4-FFF2-40B4-BE49-F238E27FC236}">
                  <a16:creationId xmlns:a16="http://schemas.microsoft.com/office/drawing/2014/main" id="{509A5C37-CDA0-254F-0E44-B3F5C5F7B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-1"/>
              <a:ext cx="1008064" cy="488952"/>
              <a:chOff x="0" y="0"/>
              <a:chExt cx="1008062" cy="488950"/>
            </a:xfrm>
          </p:grpSpPr>
          <p:sp>
            <p:nvSpPr>
              <p:cNvPr id="16403" name="Line">
                <a:extLst>
                  <a:ext uri="{FF2B5EF4-FFF2-40B4-BE49-F238E27FC236}">
                    <a16:creationId xmlns:a16="http://schemas.microsoft.com/office/drawing/2014/main" id="{85E882D9-C456-AF87-5402-463882B69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1008063" cy="4889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45719" tIns="45719" rIns="45719" bIns="45719"/>
              <a:lstStyle/>
              <a:p>
                <a:endParaRPr lang="pt-BR"/>
              </a:p>
            </p:txBody>
          </p:sp>
          <p:sp>
            <p:nvSpPr>
              <p:cNvPr id="16404" name="Line">
                <a:extLst>
                  <a:ext uri="{FF2B5EF4-FFF2-40B4-BE49-F238E27FC236}">
                    <a16:creationId xmlns:a16="http://schemas.microsoft.com/office/drawing/2014/main" id="{8760CE29-BC66-D0FB-B4D0-6F425DD4A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6475" y="0"/>
                <a:ext cx="1588" cy="4889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45719" tIns="45719" rIns="45719" bIns="45719"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.tif" descr="image.tif">
            <a:extLst>
              <a:ext uri="{FF2B5EF4-FFF2-40B4-BE49-F238E27FC236}">
                <a16:creationId xmlns:a16="http://schemas.microsoft.com/office/drawing/2014/main" id="{A56602BA-8DEA-E8DE-2546-6BF53223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431925"/>
            <a:ext cx="7089775" cy="5289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(Obs: Halogênios: Cl, F, I)">
            <a:extLst>
              <a:ext uri="{FF2B5EF4-FFF2-40B4-BE49-F238E27FC236}">
                <a16:creationId xmlns:a16="http://schemas.microsoft.com/office/drawing/2014/main" id="{F2305F6E-32D4-27A0-80A0-E8AD98ACB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6326188"/>
            <a:ext cx="2879725" cy="342900"/>
          </a:xfrm>
          <a:prstGeom prst="rect">
            <a:avLst/>
          </a:prstGeom>
          <a:solidFill>
            <a:srgbClr val="FDEADA"/>
          </a:solidFill>
          <a:ln w="9525">
            <a:solidFill>
              <a:srgbClr val="FCD5B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/>
              <a:t>(Obs: Halogênios: Cl, F, I)</a:t>
            </a:r>
          </a:p>
        </p:txBody>
      </p:sp>
      <p:pic>
        <p:nvPicPr>
          <p:cNvPr id="17411" name="image.png" descr="image.png">
            <a:extLst>
              <a:ext uri="{FF2B5EF4-FFF2-40B4-BE49-F238E27FC236}">
                <a16:creationId xmlns:a16="http://schemas.microsoft.com/office/drawing/2014/main" id="{E7373C6F-1214-436B-E89B-C787078A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83138"/>
            <a:ext cx="6477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412" name="Arrow">
            <a:extLst>
              <a:ext uri="{FF2B5EF4-FFF2-40B4-BE49-F238E27FC236}">
                <a16:creationId xmlns:a16="http://schemas.microsoft.com/office/drawing/2014/main" id="{3C4CEECA-08E5-EF02-9DC1-A6433EBC0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5300663"/>
            <a:ext cx="719138" cy="46037"/>
          </a:xfrm>
          <a:prstGeom prst="rightArrow">
            <a:avLst>
              <a:gd name="adj1" fmla="val 50000"/>
              <a:gd name="adj2" fmla="val 49972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17413" name="Arrow">
            <a:extLst>
              <a:ext uri="{FF2B5EF4-FFF2-40B4-BE49-F238E27FC236}">
                <a16:creationId xmlns:a16="http://schemas.microsoft.com/office/drawing/2014/main" id="{45351019-F032-2A6F-379F-0FB847C7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63" y="5681663"/>
            <a:ext cx="1404937" cy="73025"/>
          </a:xfrm>
          <a:prstGeom prst="rightArrow">
            <a:avLst>
              <a:gd name="adj1" fmla="val 50000"/>
              <a:gd name="adj2" fmla="val 49968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17414" name="Biorremediação">
            <a:extLst>
              <a:ext uri="{FF2B5EF4-FFF2-40B4-BE49-F238E27FC236}">
                <a16:creationId xmlns:a16="http://schemas.microsoft.com/office/drawing/2014/main" id="{996A401C-1385-1A05-5996-7F4B7E40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312738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EF9A291-A654-317D-0C22-95FFAA2E1A4D}"/>
              </a:ext>
            </a:extLst>
          </p:cNvPr>
          <p:cNvSpPr txBox="1"/>
          <p:nvPr/>
        </p:nvSpPr>
        <p:spPr>
          <a:xfrm>
            <a:off x="1108299" y="903174"/>
            <a:ext cx="4368800" cy="400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>
                <a:latin typeface="+mn-lt"/>
                <a:cs typeface="+mn-cs"/>
                <a:sym typeface="Calibri"/>
              </a:rPr>
              <a:t>Exemplos de Xenobióticos orgânicos 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Biorremediação">
            <a:extLst>
              <a:ext uri="{FF2B5EF4-FFF2-40B4-BE49-F238E27FC236}">
                <a16:creationId xmlns:a16="http://schemas.microsoft.com/office/drawing/2014/main" id="{4EFABE2B-33D4-1120-24BD-4CFB91C43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212725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1DAFC52-8C7C-4F84-BB6C-E957EA1D92EC}"/>
              </a:ext>
            </a:extLst>
          </p:cNvPr>
          <p:cNvSpPr txBox="1"/>
          <p:nvPr/>
        </p:nvSpPr>
        <p:spPr>
          <a:xfrm>
            <a:off x="581704" y="866393"/>
            <a:ext cx="4368800" cy="400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>
                <a:latin typeface="+mn-lt"/>
                <a:cs typeface="+mn-cs"/>
                <a:sym typeface="Calibri"/>
              </a:rPr>
              <a:t>Exemplos de Xenobióticos orgânicos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5E5330-DC86-9091-55D7-C6F7608981D4}"/>
              </a:ext>
            </a:extLst>
          </p:cNvPr>
          <p:cNvSpPr txBox="1"/>
          <p:nvPr/>
        </p:nvSpPr>
        <p:spPr>
          <a:xfrm>
            <a:off x="495589" y="1377636"/>
            <a:ext cx="10971708" cy="5262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  <a:sym typeface="Calibri"/>
              </a:rPr>
              <a:t>Haloaromáticos</a:t>
            </a:r>
            <a:r>
              <a:rPr lang="pt-BR" sz="1600" kern="0" dirty="0">
                <a:latin typeface="Helvetica" pitchFamily="2" charset="0"/>
                <a:cs typeface="Arial" panose="020B0604020202020204" pitchFamily="34" charset="0"/>
                <a:sym typeface="Calibri"/>
              </a:rPr>
              <a:t>: são derivados de </a:t>
            </a:r>
            <a:r>
              <a:rPr lang="pt-BR" sz="1600" b="1" kern="0" dirty="0">
                <a:latin typeface="Helvetica" pitchFamily="2" charset="0"/>
                <a:cs typeface="Arial" panose="020B0604020202020204" pitchFamily="34" charset="0"/>
                <a:sym typeface="Calibri"/>
              </a:rPr>
              <a:t>fenóis clorados (herbicidas, inseticidas, fungicidas)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u="sng" kern="0" dirty="0">
                <a:latin typeface="Helvetica" pitchFamily="2" charset="0"/>
                <a:cs typeface="+mn-cs"/>
                <a:sym typeface="Calibri"/>
              </a:rPr>
              <a:t>Exemplos: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 dirty="0">
                <a:latin typeface="Helvetica" pitchFamily="2" charset="0"/>
                <a:cs typeface="+mn-cs"/>
                <a:sym typeface="Calibri"/>
              </a:rPr>
              <a:t>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1B70C2-8AA8-3A34-BEF9-737B3BAE43D1}"/>
              </a:ext>
            </a:extLst>
          </p:cNvPr>
          <p:cNvSpPr txBox="1"/>
          <p:nvPr/>
        </p:nvSpPr>
        <p:spPr>
          <a:xfrm>
            <a:off x="6751670" y="4387639"/>
            <a:ext cx="4531620" cy="830997"/>
          </a:xfrm>
          <a:prstGeom prst="rect">
            <a:avLst/>
          </a:prstGeom>
          <a:solidFill>
            <a:srgbClr val="F8FFD3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kern="0" dirty="0">
                <a:solidFill>
                  <a:schemeClr val="tx1"/>
                </a:solidFill>
                <a:latin typeface="+mn-lt"/>
                <a:cs typeface="Futura Medium" panose="020B0602020204020303" pitchFamily="34" charset="-79"/>
                <a:sym typeface="Calibri"/>
              </a:rPr>
              <a:t>O </a:t>
            </a:r>
            <a:r>
              <a:rPr lang="pt-BR" sz="1200" b="1" kern="0" dirty="0">
                <a:solidFill>
                  <a:schemeClr val="tx1"/>
                </a:solidFill>
                <a:latin typeface="+mn-lt"/>
                <a:cs typeface="Futura Medium" panose="020B0602020204020303" pitchFamily="34" charset="-79"/>
                <a:sym typeface="Calibri"/>
              </a:rPr>
              <a:t>DDT </a:t>
            </a:r>
            <a:r>
              <a:rPr lang="pt-BR" sz="1200" kern="0" dirty="0">
                <a:solidFill>
                  <a:schemeClr val="tx1"/>
                </a:solidFill>
                <a:latin typeface="+mn-lt"/>
                <a:cs typeface="Futura Medium" panose="020B0602020204020303" pitchFamily="34" charset="-79"/>
                <a:sym typeface="Calibri"/>
              </a:rPr>
              <a:t>foi o primeiro pesticida moderno,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kern="0" dirty="0">
                <a:solidFill>
                  <a:schemeClr val="tx1"/>
                </a:solidFill>
                <a:latin typeface="+mn-lt"/>
                <a:cs typeface="Futura Medium" panose="020B0602020204020303" pitchFamily="34" charset="-79"/>
                <a:sym typeface="Calibri"/>
              </a:rPr>
              <a:t>tendo sido largamente usado durante e após a Segunda Guerra Mundial para </a:t>
            </a:r>
            <a:r>
              <a:rPr lang="pt-BR" sz="1200" kern="0" dirty="0">
                <a:solidFill>
                  <a:srgbClr val="FF0000"/>
                </a:solidFill>
                <a:latin typeface="+mn-lt"/>
                <a:cs typeface="Futura Medium" panose="020B0602020204020303" pitchFamily="34" charset="-79"/>
                <a:sym typeface="Calibri"/>
              </a:rPr>
              <a:t>combater aos mosquitos </a:t>
            </a:r>
            <a:r>
              <a:rPr lang="pt-BR" sz="1200" kern="0" dirty="0">
                <a:solidFill>
                  <a:schemeClr val="tx1"/>
                </a:solidFill>
                <a:latin typeface="+mn-lt"/>
                <a:cs typeface="Futura Medium" panose="020B0602020204020303" pitchFamily="34" charset="-79"/>
                <a:sym typeface="Calibri"/>
              </a:rPr>
              <a:t>vetores de doenças como </a:t>
            </a:r>
            <a:r>
              <a:rPr lang="pt-BR" sz="1200" kern="0" dirty="0">
                <a:solidFill>
                  <a:srgbClr val="FF0000"/>
                </a:solidFill>
                <a:latin typeface="+mn-lt"/>
                <a:cs typeface="Futura Medium" panose="020B0602020204020303" pitchFamily="34" charset="-79"/>
                <a:sym typeface="Calibri"/>
              </a:rPr>
              <a:t>malária</a:t>
            </a:r>
            <a:r>
              <a:rPr lang="pt-BR" sz="1200" kern="0" dirty="0">
                <a:solidFill>
                  <a:schemeClr val="tx1"/>
                </a:solidFill>
                <a:latin typeface="+mn-lt"/>
                <a:cs typeface="Futura Medium" panose="020B0602020204020303" pitchFamily="34" charset="-79"/>
                <a:sym typeface="Calibri"/>
              </a:rPr>
              <a:t> e </a:t>
            </a:r>
            <a:r>
              <a:rPr lang="pt-BR" sz="1200" kern="0" dirty="0">
                <a:solidFill>
                  <a:srgbClr val="FF0000"/>
                </a:solidFill>
                <a:latin typeface="+mn-lt"/>
                <a:cs typeface="Futura Medium" panose="020B0602020204020303" pitchFamily="34" charset="-79"/>
                <a:sym typeface="Calibri"/>
              </a:rPr>
              <a:t>dengue</a:t>
            </a:r>
            <a:r>
              <a:rPr lang="pt-BR" sz="1200" kern="0" dirty="0">
                <a:solidFill>
                  <a:schemeClr val="tx1"/>
                </a:solidFill>
                <a:latin typeface="+mn-lt"/>
                <a:cs typeface="Futura Medium" panose="020B0602020204020303" pitchFamily="34" charset="-79"/>
                <a:sym typeface="Calibri"/>
              </a:rPr>
              <a:t>. </a:t>
            </a:r>
          </a:p>
        </p:txBody>
      </p:sp>
      <p:pic>
        <p:nvPicPr>
          <p:cNvPr id="18437" name="Picture 2" descr="Resultado de imagem para DDT">
            <a:extLst>
              <a:ext uri="{FF2B5EF4-FFF2-40B4-BE49-F238E27FC236}">
                <a16:creationId xmlns:a16="http://schemas.microsoft.com/office/drawing/2014/main" id="{500A411C-EFFD-C33A-F1D3-C1F9685E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1857375"/>
            <a:ext cx="24145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C6B324E-2BAF-1527-E868-E88ADAE67CDB}"/>
              </a:ext>
            </a:extLst>
          </p:cNvPr>
          <p:cNvSpPr txBox="1"/>
          <p:nvPr/>
        </p:nvSpPr>
        <p:spPr>
          <a:xfrm>
            <a:off x="6769415" y="3674752"/>
            <a:ext cx="2916413" cy="523220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DDT</a:t>
            </a:r>
            <a:r>
              <a:rPr lang="pt-BR" sz="1400" kern="0" dirty="0">
                <a:solidFill>
                  <a:srgbClr val="4D5156"/>
                </a:solidFill>
                <a:latin typeface="arial" panose="020B0604020202020204" pitchFamily="34" charset="0"/>
                <a:cs typeface="+mn-cs"/>
                <a:sym typeface="Calibri"/>
              </a:rPr>
              <a:t> (</a:t>
            </a:r>
            <a:r>
              <a:rPr lang="pt-BR" sz="1400" b="1" kern="0" dirty="0" err="1">
                <a:solidFill>
                  <a:srgbClr val="FF0000"/>
                </a:solidFill>
                <a:latin typeface="arial" panose="020B0604020202020204" pitchFamily="34" charset="0"/>
                <a:cs typeface="+mn-cs"/>
                <a:sym typeface="Calibri"/>
              </a:rPr>
              <a:t>dicloro</a:t>
            </a:r>
            <a:r>
              <a:rPr lang="pt-BR" sz="1400" b="1" kern="0" dirty="0" err="1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difenil</a:t>
            </a:r>
            <a:r>
              <a:rPr lang="pt-BR" sz="1400" b="1" kern="0" dirty="0" err="1">
                <a:solidFill>
                  <a:srgbClr val="FF0000"/>
                </a:solidFill>
                <a:latin typeface="arial" panose="020B0604020202020204" pitchFamily="34" charset="0"/>
                <a:cs typeface="+mn-cs"/>
                <a:sym typeface="Calibri"/>
              </a:rPr>
              <a:t>tricloroetano</a:t>
            </a:r>
            <a:r>
              <a:rPr lang="pt-BR" sz="1400" kern="0" dirty="0">
                <a:solidFill>
                  <a:srgbClr val="4D5156"/>
                </a:solidFill>
                <a:latin typeface="arial" panose="020B0604020202020204" pitchFamily="34" charset="0"/>
                <a:cs typeface="+mn-cs"/>
                <a:sym typeface="Calibri"/>
              </a:rPr>
              <a:t>) </a:t>
            </a:r>
            <a:endParaRPr lang="pt-BR" sz="1400" kern="0" dirty="0">
              <a:latin typeface="+mn-lt"/>
              <a:cs typeface="+mn-cs"/>
              <a:sym typeface="Calibri"/>
            </a:endParaRPr>
          </a:p>
        </p:txBody>
      </p:sp>
      <p:pic>
        <p:nvPicPr>
          <p:cNvPr id="18439" name="Picture 4" descr="Resultado de imagem para DDT">
            <a:extLst>
              <a:ext uri="{FF2B5EF4-FFF2-40B4-BE49-F238E27FC236}">
                <a16:creationId xmlns:a16="http://schemas.microsoft.com/office/drawing/2014/main" id="{21430C6C-63A2-B7DF-489A-E2E2C612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2378075"/>
            <a:ext cx="2049463" cy="123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4BEBD5F-4A65-E643-EF0A-A5C77B25A161}"/>
              </a:ext>
            </a:extLst>
          </p:cNvPr>
          <p:cNvSpPr txBox="1"/>
          <p:nvPr/>
        </p:nvSpPr>
        <p:spPr>
          <a:xfrm>
            <a:off x="6769415" y="4031196"/>
            <a:ext cx="4463153" cy="261610"/>
          </a:xfrm>
          <a:prstGeom prst="rect">
            <a:avLst/>
          </a:prstGeom>
          <a:solidFill>
            <a:srgbClr val="F8FFD3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b="1" u="sng" kern="0" dirty="0">
                <a:solidFill>
                  <a:srgbClr val="202124"/>
                </a:solidFill>
                <a:latin typeface="arial" panose="020B0604020202020204" pitchFamily="34" charset="0"/>
                <a:cs typeface="+mn-cs"/>
                <a:sym typeface="Calibri"/>
                <a:hlinkClick r:id="rId4"/>
              </a:rPr>
              <a:t>IUPAC</a:t>
            </a:r>
            <a:r>
              <a:rPr lang="pt-BR" sz="1100" b="1" kern="0" dirty="0">
                <a:solidFill>
                  <a:srgbClr val="202124"/>
                </a:solidFill>
                <a:latin typeface="arial" panose="020B0604020202020204" pitchFamily="34" charset="0"/>
                <a:cs typeface="+mn-cs"/>
                <a:sym typeface="Calibri"/>
              </a:rPr>
              <a:t>: </a:t>
            </a:r>
            <a:r>
              <a:rPr lang="pt-BR" sz="1100" kern="0" dirty="0">
                <a:solidFill>
                  <a:srgbClr val="202124"/>
                </a:solidFill>
                <a:latin typeface="arial" panose="020B0604020202020204" pitchFamily="34" charset="0"/>
                <a:cs typeface="+mn-cs"/>
                <a:sym typeface="Calibri"/>
              </a:rPr>
              <a:t>1,1'-(2,2,2-Trichloroethane-1,1-diyl)bis(4-chlorobenzene)</a:t>
            </a:r>
            <a:endParaRPr lang="pt-BR" sz="1100" kern="0" dirty="0">
              <a:latin typeface="+mn-lt"/>
              <a:cs typeface="+mn-cs"/>
              <a:sym typeface="Calibri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0DA0D0A-A361-72CD-3B91-403E5DA746BC}"/>
              </a:ext>
            </a:extLst>
          </p:cNvPr>
          <p:cNvSpPr txBox="1"/>
          <p:nvPr/>
        </p:nvSpPr>
        <p:spPr>
          <a:xfrm>
            <a:off x="2112622" y="2248172"/>
            <a:ext cx="3676653" cy="1354217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O </a:t>
            </a:r>
            <a:r>
              <a:rPr lang="pt-BR" sz="1400" b="1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pentaclorofenol</a:t>
            </a:r>
            <a:r>
              <a:rPr lang="pt-BR" sz="14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é um composto orgânico, polialogenado, aromático de fórmula química </a:t>
            </a:r>
            <a:r>
              <a:rPr lang="pt-BR" sz="1200" kern="0" dirty="0" err="1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C₆HCl₅O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800" kern="0" dirty="0">
              <a:solidFill>
                <a:schemeClr val="tx1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É um </a:t>
            </a:r>
            <a:r>
              <a:rPr lang="pt-BR" sz="1200" b="1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desinfetante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, </a:t>
            </a:r>
            <a:r>
              <a:rPr lang="pt-BR" sz="1200" b="1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fungicida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, </a:t>
            </a:r>
            <a:r>
              <a:rPr lang="pt-BR" sz="1200" b="1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inseticida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, </a:t>
            </a:r>
            <a:r>
              <a:rPr lang="pt-BR" sz="1200" b="1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bactericida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 e </a:t>
            </a:r>
            <a:r>
              <a:rPr lang="pt-BR" sz="1200" b="1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moluscocida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 </a:t>
            </a:r>
            <a:r>
              <a:rPr lang="pt-BR" sz="1200" b="1" u="sng" kern="0" dirty="0">
                <a:solidFill>
                  <a:srgbClr val="C00000"/>
                </a:solidFill>
                <a:latin typeface="arial" panose="020B0604020202020204" pitchFamily="34" charset="0"/>
                <a:cs typeface="+mn-cs"/>
                <a:sym typeface="Calibri"/>
              </a:rPr>
              <a:t>sintético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, que é </a:t>
            </a:r>
            <a:r>
              <a:rPr lang="pt-BR" sz="1200" b="1" kern="0" dirty="0">
                <a:solidFill>
                  <a:srgbClr val="C00000"/>
                </a:solidFill>
                <a:latin typeface="arial" panose="020B0604020202020204" pitchFamily="34" charset="0"/>
                <a:cs typeface="+mn-cs"/>
                <a:sym typeface="Calibri"/>
              </a:rPr>
              <a:t>tóxico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 </a:t>
            </a:r>
            <a:r>
              <a:rPr lang="pt-BR" sz="1200" b="1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para o ser humano</a:t>
            </a:r>
            <a:r>
              <a:rPr lang="pt-BR" sz="12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.</a:t>
            </a:r>
            <a:endParaRPr lang="pt-BR" sz="1200" kern="0" dirty="0">
              <a:solidFill>
                <a:schemeClr val="tx1"/>
              </a:solidFill>
              <a:latin typeface="+mn-lt"/>
              <a:cs typeface="+mn-cs"/>
              <a:sym typeface="Calibri"/>
            </a:endParaRPr>
          </a:p>
        </p:txBody>
      </p:sp>
      <p:pic>
        <p:nvPicPr>
          <p:cNvPr id="18442" name="Picture 6" descr="Resultado de imagem para pentaclorofenol">
            <a:extLst>
              <a:ext uri="{FF2B5EF4-FFF2-40B4-BE49-F238E27FC236}">
                <a16:creationId xmlns:a16="http://schemas.microsoft.com/office/drawing/2014/main" id="{F4BC4DD4-BB22-8BC3-05C6-AFB4DA75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108200"/>
            <a:ext cx="1425575" cy="1497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8">
            <a:extLst>
              <a:ext uri="{FF2B5EF4-FFF2-40B4-BE49-F238E27FC236}">
                <a16:creationId xmlns:a16="http://schemas.microsoft.com/office/drawing/2014/main" id="{8A4B3EBD-C8F9-5754-F64C-3060393C2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4135438"/>
            <a:ext cx="2141538" cy="9636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23064E69-499C-9C90-E4C5-E77E18730A2F}"/>
              </a:ext>
            </a:extLst>
          </p:cNvPr>
          <p:cNvSpPr txBox="1"/>
          <p:nvPr/>
        </p:nvSpPr>
        <p:spPr>
          <a:xfrm>
            <a:off x="643033" y="5136864"/>
            <a:ext cx="3676653" cy="1538883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Bifenilos policlorados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, em geral conhecidos por </a:t>
            </a:r>
            <a:r>
              <a:rPr lang="pt-BR" sz="1200" b="1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PCBs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(do </a:t>
            </a:r>
            <a:r>
              <a:rPr lang="pt-BR" sz="12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7" tooltip="Língua inglesa"/>
              </a:rPr>
              <a:t>inglês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</a:t>
            </a:r>
            <a:r>
              <a:rPr lang="pt-BR" sz="1200" b="1" i="1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p</a:t>
            </a:r>
            <a:r>
              <a:rPr lang="pt-BR" sz="1200" i="1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oly</a:t>
            </a:r>
            <a:r>
              <a:rPr lang="pt-BR" sz="1200" b="1" i="1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c</a:t>
            </a:r>
            <a:r>
              <a:rPr lang="pt-BR" sz="1200" i="1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hlorinated</a:t>
            </a:r>
            <a:r>
              <a:rPr lang="pt-BR" sz="1200" i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</a:t>
            </a:r>
            <a:r>
              <a:rPr lang="pt-BR" sz="1200" b="1" i="1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b</a:t>
            </a:r>
            <a:r>
              <a:rPr lang="pt-BR" sz="1200" i="1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iphenyl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) e, no Brasil, pelo nome comercial </a:t>
            </a:r>
            <a:r>
              <a:rPr lang="pt-BR" sz="1200" b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8" tooltip="Ascarel"/>
              </a:rPr>
              <a:t>Ascarel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,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800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São </a:t>
            </a:r>
            <a:r>
              <a:rPr lang="pt-BR" sz="1200" u="sng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uma classe de compostos 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resultantes da adição de átomos de </a:t>
            </a:r>
            <a:r>
              <a:rPr lang="pt-BR" sz="12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cloro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 aos </a:t>
            </a:r>
            <a:r>
              <a:rPr lang="pt-BR" sz="12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bifenilos (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compostos formados por anéis aromáticos ligados por uma ligação simples carbono-carbono).</a:t>
            </a:r>
            <a:endParaRPr lang="pt-BR" sz="1200" kern="0" dirty="0">
              <a:latin typeface="+mn-lt"/>
              <a:cs typeface="+mn-cs"/>
              <a:sym typeface="Calibri"/>
            </a:endParaRPr>
          </a:p>
        </p:txBody>
      </p:sp>
      <p:pic>
        <p:nvPicPr>
          <p:cNvPr id="18445" name="image.tif" descr="image.tif">
            <a:extLst>
              <a:ext uri="{FF2B5EF4-FFF2-40B4-BE49-F238E27FC236}">
                <a16:creationId xmlns:a16="http://schemas.microsoft.com/office/drawing/2014/main" id="{8A591D18-EF6A-7421-755D-0C8A102A9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7" t="63245" r="6326" b="2872"/>
          <a:stretch>
            <a:fillRect/>
          </a:stretch>
        </p:blipFill>
        <p:spPr bwMode="auto">
          <a:xfrm>
            <a:off x="4200525" y="4522788"/>
            <a:ext cx="1668463" cy="1201737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ta Curva para Baixo 11">
            <a:extLst>
              <a:ext uri="{FF2B5EF4-FFF2-40B4-BE49-F238E27FC236}">
                <a16:creationId xmlns:a16="http://schemas.microsoft.com/office/drawing/2014/main" id="{5D4D7106-955D-C898-12AF-7E17A0C80563}"/>
              </a:ext>
            </a:extLst>
          </p:cNvPr>
          <p:cNvSpPr/>
          <p:nvPr/>
        </p:nvSpPr>
        <p:spPr>
          <a:xfrm>
            <a:off x="2816634" y="4123000"/>
            <a:ext cx="1741466" cy="242287"/>
          </a:xfrm>
          <a:prstGeom prst="curved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latin typeface="+mn-lt"/>
              <a:cs typeface="+mn-cs"/>
              <a:sym typeface="Calibri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C3EEA27-2C7C-6171-2C53-76F77C6118E3}"/>
              </a:ext>
            </a:extLst>
          </p:cNvPr>
          <p:cNvSpPr txBox="1"/>
          <p:nvPr/>
        </p:nvSpPr>
        <p:spPr>
          <a:xfrm>
            <a:off x="4511927" y="4176601"/>
            <a:ext cx="928405" cy="307777"/>
          </a:xfrm>
          <a:prstGeom prst="rect">
            <a:avLst/>
          </a:prstGeom>
          <a:noFill/>
          <a:ln w="12700" cap="flat">
            <a:solidFill>
              <a:srgbClr val="0432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Exemplo:</a:t>
            </a:r>
            <a:endParaRPr lang="pt-BR" sz="1200" kern="0" dirty="0">
              <a:solidFill>
                <a:schemeClr val="tx1"/>
              </a:solidFill>
              <a:latin typeface="+mn-lt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Biorremediação">
            <a:extLst>
              <a:ext uri="{FF2B5EF4-FFF2-40B4-BE49-F238E27FC236}">
                <a16:creationId xmlns:a16="http://schemas.microsoft.com/office/drawing/2014/main" id="{B0DE1463-CFA8-BD13-C61B-B13E3C43F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212725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93C1BA9-10D0-2013-D052-F98EC69FC050}"/>
              </a:ext>
            </a:extLst>
          </p:cNvPr>
          <p:cNvSpPr txBox="1"/>
          <p:nvPr/>
        </p:nvSpPr>
        <p:spPr>
          <a:xfrm>
            <a:off x="141642" y="786827"/>
            <a:ext cx="11227942" cy="59093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  <a:sym typeface="Calibri"/>
              </a:rPr>
              <a:t>   PROBLEMA: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kern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kern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kern="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 dirty="0">
                <a:latin typeface="Helvetica" pitchFamily="2" charset="0"/>
                <a:cs typeface="+mn-cs"/>
                <a:sym typeface="Calibri"/>
              </a:rPr>
              <a:t>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latin typeface="Helvetica" pitchFamily="2" charset="0"/>
              <a:cs typeface="+mn-cs"/>
              <a:sym typeface="Calibri"/>
            </a:endParaRPr>
          </a:p>
        </p:txBody>
      </p:sp>
      <p:pic>
        <p:nvPicPr>
          <p:cNvPr id="19459" name="Picture 4" descr="Resultado de imagem para DDT">
            <a:extLst>
              <a:ext uri="{FF2B5EF4-FFF2-40B4-BE49-F238E27FC236}">
                <a16:creationId xmlns:a16="http://schemas.microsoft.com/office/drawing/2014/main" id="{FE6C6CBA-5B85-B397-4085-0FF52F2E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13" y="4656138"/>
            <a:ext cx="2049462" cy="1228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6" descr="Resultado de imagem para pentaclorofenol">
            <a:extLst>
              <a:ext uri="{FF2B5EF4-FFF2-40B4-BE49-F238E27FC236}">
                <a16:creationId xmlns:a16="http://schemas.microsoft.com/office/drawing/2014/main" id="{207093BE-A8BB-EFF3-AC44-D640C9B6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786188"/>
            <a:ext cx="1423988" cy="1497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8">
            <a:extLst>
              <a:ext uri="{FF2B5EF4-FFF2-40B4-BE49-F238E27FC236}">
                <a16:creationId xmlns:a16="http://schemas.microsoft.com/office/drawing/2014/main" id="{418F244E-3B73-78F1-86EC-1665F50F2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587500"/>
            <a:ext cx="2141538" cy="96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F759A43-BA94-5EAB-E7DF-24AB6A6343AC}"/>
              </a:ext>
            </a:extLst>
          </p:cNvPr>
          <p:cNvSpPr txBox="1"/>
          <p:nvPr/>
        </p:nvSpPr>
        <p:spPr>
          <a:xfrm>
            <a:off x="424271" y="1225689"/>
            <a:ext cx="6538814" cy="5386090"/>
          </a:xfrm>
          <a:prstGeom prst="rect">
            <a:avLst/>
          </a:prstGeom>
          <a:solidFill>
            <a:srgbClr val="FDEFEA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Quando os </a:t>
            </a:r>
            <a:r>
              <a:rPr lang="pt-BR" sz="1600" b="1" kern="0" dirty="0" err="1">
                <a:solidFill>
                  <a:srgbClr val="FF0000"/>
                </a:solidFill>
                <a:latin typeface="Verdana" panose="020B0604030504040204" pitchFamily="34" charset="0"/>
                <a:cs typeface="+mn-cs"/>
                <a:sym typeface="Calibri"/>
              </a:rPr>
              <a:t>PCBs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 (e outros </a:t>
            </a:r>
            <a:r>
              <a:rPr lang="pt-BR" sz="1600" b="1" kern="0" dirty="0">
                <a:solidFill>
                  <a:srgbClr val="FF0000"/>
                </a:solidFill>
                <a:latin typeface="Verdana" panose="020B0604030504040204" pitchFamily="34" charset="0"/>
                <a:cs typeface="+mn-cs"/>
                <a:sym typeface="Calibri"/>
              </a:rPr>
              <a:t>Haloaromáticos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) não são descartados de forma correta, podem chegar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aos </a:t>
            </a:r>
            <a:r>
              <a:rPr lang="pt-BR" sz="1600" b="1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rios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, </a:t>
            </a:r>
            <a:r>
              <a:rPr lang="pt-BR" sz="1600" b="1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lagos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 e ambiente marinho resultando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kern="0" dirty="0">
                <a:solidFill>
                  <a:srgbClr val="C00000"/>
                </a:solidFill>
                <a:latin typeface="Verdana" panose="020B0604030504040204" pitchFamily="34" charset="0"/>
                <a:cs typeface="+mn-cs"/>
                <a:sym typeface="Calibri"/>
              </a:rPr>
              <a:t>na contaminação 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de </a:t>
            </a:r>
            <a:r>
              <a:rPr lang="pt-BR" sz="1600" kern="0" dirty="0">
                <a:solidFill>
                  <a:srgbClr val="0432FF"/>
                </a:solidFill>
                <a:latin typeface="Verdana" panose="020B0604030504040204" pitchFamily="34" charset="0"/>
                <a:cs typeface="+mn-cs"/>
                <a:sym typeface="Calibri"/>
              </a:rPr>
              <a:t>microrganismos 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e </a:t>
            </a:r>
            <a:r>
              <a:rPr lang="pt-BR" sz="1600" kern="0" dirty="0">
                <a:solidFill>
                  <a:srgbClr val="0432FF"/>
                </a:solidFill>
                <a:latin typeface="Verdana" panose="020B0604030504040204" pitchFamily="34" charset="0"/>
                <a:cs typeface="+mn-cs"/>
                <a:sym typeface="Calibri"/>
              </a:rPr>
              <a:t>peixes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.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kern="0" dirty="0">
              <a:solidFill>
                <a:srgbClr val="222222"/>
              </a:solidFill>
              <a:latin typeface="Verdana" panose="020B060403050404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kern="0" dirty="0">
              <a:solidFill>
                <a:srgbClr val="222222"/>
              </a:solidFill>
              <a:latin typeface="Verdana" panose="020B060403050404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A </a:t>
            </a:r>
            <a:r>
              <a:rPr lang="pt-BR" sz="1600" kern="0" dirty="0">
                <a:solidFill>
                  <a:srgbClr val="FF0000"/>
                </a:solidFill>
                <a:latin typeface="Verdana" panose="020B0604030504040204" pitchFamily="34" charset="0"/>
                <a:cs typeface="+mn-cs"/>
                <a:sym typeface="Calibri"/>
              </a:rPr>
              <a:t>contaminação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 presente na </a:t>
            </a:r>
            <a:r>
              <a:rPr lang="pt-BR" sz="1600" kern="0" dirty="0">
                <a:solidFill>
                  <a:srgbClr val="FF0000"/>
                </a:solidFill>
                <a:latin typeface="Verdana" panose="020B0604030504040204" pitchFamily="34" charset="0"/>
                <a:cs typeface="+mn-cs"/>
                <a:sym typeface="Calibri"/>
              </a:rPr>
              <a:t>água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 e </a:t>
            </a:r>
            <a:r>
              <a:rPr lang="pt-BR" sz="1600" kern="0" dirty="0">
                <a:solidFill>
                  <a:srgbClr val="FF0000"/>
                </a:solidFill>
                <a:latin typeface="Verdana" panose="020B0604030504040204" pitchFamily="34" charset="0"/>
                <a:cs typeface="+mn-cs"/>
                <a:sym typeface="Calibri"/>
              </a:rPr>
              <a:t>alimentos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 desses rios e lagos, provoca a contaminação do ser humano e de animais.</a:t>
            </a:r>
            <a:r>
              <a:rPr lang="pt-BR" sz="1600" b="1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800" b="1" kern="0" dirty="0">
              <a:solidFill>
                <a:srgbClr val="222222"/>
              </a:solidFill>
              <a:latin typeface="Verdana" panose="020B060403050404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Os</a:t>
            </a:r>
            <a:r>
              <a:rPr lang="pt-BR" sz="1600" b="1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 </a:t>
            </a:r>
            <a:r>
              <a:rPr lang="pt-BR" sz="1600" b="1" kern="0" dirty="0">
                <a:solidFill>
                  <a:srgbClr val="FF0000"/>
                </a:solidFill>
                <a:latin typeface="Verdana" panose="020B0604030504040204" pitchFamily="34" charset="0"/>
                <a:cs typeface="+mn-cs"/>
                <a:sym typeface="Calibri"/>
              </a:rPr>
              <a:t>Haloaromáticos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 poderão estar presentes em carnes, peixes e derivados de leite através do processo </a:t>
            </a:r>
            <a:r>
              <a:rPr lang="pt-BR" sz="1600" b="1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bioacumulação.</a:t>
            </a:r>
            <a:endParaRPr lang="pt-BR" sz="1600" kern="0" dirty="0">
              <a:solidFill>
                <a:srgbClr val="222222"/>
              </a:solidFill>
              <a:latin typeface="Verdana" panose="020B060403050404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kern="0" dirty="0">
              <a:solidFill>
                <a:srgbClr val="222222"/>
              </a:solidFill>
              <a:latin typeface="Verdana" panose="020B060403050404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A exposição </a:t>
            </a:r>
            <a:r>
              <a:rPr lang="pt-BR" sz="1600" b="1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prolongada a estes compostos pode </a:t>
            </a: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acarretar diversos problemas à saúde, como: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danos no fígado, 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problemas oculares, 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dores abdominais, 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alterações nas funções reprodutivas, 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fadiga,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dores de cabeça, 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600" kern="0" dirty="0">
                <a:solidFill>
                  <a:srgbClr val="222222"/>
                </a:solidFill>
                <a:latin typeface="Verdana" panose="020B0604030504040204" pitchFamily="34" charset="0"/>
                <a:cs typeface="+mn-cs"/>
                <a:sym typeface="Calibri"/>
              </a:rPr>
              <a:t>Além de serem potenciais cancerígenos.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42A2A14-D892-DA13-4409-7CE9F3B4130E}"/>
              </a:ext>
            </a:extLst>
          </p:cNvPr>
          <p:cNvSpPr txBox="1"/>
          <p:nvPr/>
        </p:nvSpPr>
        <p:spPr>
          <a:xfrm>
            <a:off x="7361229" y="2536126"/>
            <a:ext cx="2209512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Bifenilos policlorados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 (</a:t>
            </a:r>
            <a:r>
              <a:rPr lang="pt-BR" sz="1400" b="1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PCBs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)</a:t>
            </a:r>
            <a:endParaRPr lang="pt-BR" sz="1400" kern="0" dirty="0">
              <a:latin typeface="+mn-lt"/>
              <a:cs typeface="+mn-cs"/>
              <a:sym typeface="Calibri"/>
            </a:endParaRPr>
          </a:p>
        </p:txBody>
      </p:sp>
      <p:sp>
        <p:nvSpPr>
          <p:cNvPr id="6" name="Seta para Baixo 5">
            <a:extLst>
              <a:ext uri="{FF2B5EF4-FFF2-40B4-BE49-F238E27FC236}">
                <a16:creationId xmlns:a16="http://schemas.microsoft.com/office/drawing/2014/main" id="{7EA5E10B-F1AD-2AD9-4055-5CD3A98962F7}"/>
              </a:ext>
            </a:extLst>
          </p:cNvPr>
          <p:cNvSpPr/>
          <p:nvPr/>
        </p:nvSpPr>
        <p:spPr>
          <a:xfrm>
            <a:off x="2914650" y="2337201"/>
            <a:ext cx="314325" cy="428625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latin typeface="+mn-lt"/>
              <a:cs typeface="+mn-cs"/>
              <a:sym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CF924D2-C133-7807-4EA0-6D6986BA2887}"/>
              </a:ext>
            </a:extLst>
          </p:cNvPr>
          <p:cNvSpPr txBox="1"/>
          <p:nvPr/>
        </p:nvSpPr>
        <p:spPr>
          <a:xfrm>
            <a:off x="7429543" y="5283493"/>
            <a:ext cx="151443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Pentaclorofenol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DD770C8-53FF-56FF-C35B-43D70C3957F6}"/>
              </a:ext>
            </a:extLst>
          </p:cNvPr>
          <p:cNvSpPr txBox="1"/>
          <p:nvPr/>
        </p:nvSpPr>
        <p:spPr>
          <a:xfrm>
            <a:off x="9320641" y="5885435"/>
            <a:ext cx="2048944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kern="0" dirty="0">
                <a:solidFill>
                  <a:schemeClr val="tx1"/>
                </a:solidFill>
                <a:latin typeface="arial" panose="020B0604020202020204" pitchFamily="34" charset="0"/>
                <a:cs typeface="+mn-cs"/>
                <a:sym typeface="Calibri"/>
              </a:rPr>
              <a:t>DDT</a:t>
            </a:r>
            <a:r>
              <a:rPr lang="pt-BR" sz="1400" kern="0" dirty="0">
                <a:solidFill>
                  <a:srgbClr val="4D5156"/>
                </a:solidFill>
                <a:latin typeface="arial" panose="020B0604020202020204" pitchFamily="34" charset="0"/>
                <a:cs typeface="+mn-cs"/>
                <a:sym typeface="Calibri"/>
              </a:rPr>
              <a:t> 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kern="0" dirty="0">
                <a:solidFill>
                  <a:srgbClr val="4D5156"/>
                </a:solidFill>
                <a:latin typeface="arial" panose="020B0604020202020204" pitchFamily="34" charset="0"/>
                <a:cs typeface="+mn-cs"/>
                <a:sym typeface="Calibri"/>
              </a:rPr>
              <a:t>(</a:t>
            </a:r>
            <a:r>
              <a:rPr lang="pt-BR" sz="1200" kern="0" dirty="0" err="1">
                <a:solidFill>
                  <a:srgbClr val="FF0000"/>
                </a:solidFill>
                <a:latin typeface="arial" panose="020B0604020202020204" pitchFamily="34" charset="0"/>
                <a:cs typeface="+mn-cs"/>
                <a:sym typeface="Calibri"/>
              </a:rPr>
              <a:t>dicloro</a:t>
            </a:r>
            <a:r>
              <a:rPr lang="pt-BR" sz="1200" kern="0" dirty="0" err="1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difenil</a:t>
            </a:r>
            <a:r>
              <a:rPr lang="pt-BR" sz="1200" kern="0" dirty="0" err="1">
                <a:solidFill>
                  <a:srgbClr val="FF0000"/>
                </a:solidFill>
                <a:latin typeface="arial" panose="020B0604020202020204" pitchFamily="34" charset="0"/>
                <a:cs typeface="+mn-cs"/>
                <a:sym typeface="Calibri"/>
              </a:rPr>
              <a:t>tricloroetano</a:t>
            </a:r>
            <a:r>
              <a:rPr lang="pt-BR" sz="1200" kern="0" dirty="0">
                <a:solidFill>
                  <a:srgbClr val="4D5156"/>
                </a:solidFill>
                <a:latin typeface="arial" panose="020B0604020202020204" pitchFamily="34" charset="0"/>
                <a:cs typeface="+mn-cs"/>
                <a:sym typeface="Calibri"/>
              </a:rPr>
              <a:t>) </a:t>
            </a:r>
            <a:endParaRPr lang="pt-BR" sz="1200" kern="0" dirty="0">
              <a:latin typeface="+mn-lt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Biorremediação">
            <a:extLst>
              <a:ext uri="{FF2B5EF4-FFF2-40B4-BE49-F238E27FC236}">
                <a16:creationId xmlns:a16="http://schemas.microsoft.com/office/drawing/2014/main" id="{96DBF94F-B697-61F9-DE7F-33C5AABF4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212725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365776E-F237-8E88-F04E-E2B75713C54C}"/>
              </a:ext>
            </a:extLst>
          </p:cNvPr>
          <p:cNvSpPr txBox="1"/>
          <p:nvPr/>
        </p:nvSpPr>
        <p:spPr>
          <a:xfrm>
            <a:off x="556052" y="1130308"/>
            <a:ext cx="6789437" cy="5047536"/>
          </a:xfrm>
          <a:prstGeom prst="rect">
            <a:avLst/>
          </a:prstGeom>
          <a:solidFill>
            <a:srgbClr val="E3FBE8"/>
          </a:solidFill>
          <a:ln w="1270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A </a:t>
            </a:r>
            <a:r>
              <a:rPr lang="pt-BR" sz="1400" b="1" u="sng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R</a:t>
            </a:r>
            <a:r>
              <a:rPr lang="pt-BR" sz="1400" b="1" u="sng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  <a:hlinkClick r:id="rId2" tooltip="Remediação (página não existe)"/>
              </a:rPr>
              <a:t>e</a:t>
            </a:r>
            <a:r>
              <a:rPr lang="pt-BR" sz="1400" b="1" u="sng" kern="0" dirty="0">
                <a:solidFill>
                  <a:srgbClr val="0000FF"/>
                </a:solidFill>
                <a:latin typeface="Arial" panose="020B0604020202020204" pitchFamily="34" charset="0"/>
                <a:cs typeface="+mn-cs"/>
                <a:sym typeface="Calibri"/>
                <a:hlinkClick r:id="rId2" tooltip="Remediação (página não existe)"/>
              </a:rPr>
              <a:t>mediação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desses compostos pode ocorrer através da aplicação de técnicas de;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remoção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, seguidas de </a:t>
            </a: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incineração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 Outras técnicas são a 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lavagem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 do solo;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Destruição </a:t>
            </a:r>
            <a:r>
              <a:rPr lang="pt-BR" sz="1400" b="1" i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in situ</a:t>
            </a: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</a:t>
            </a:r>
            <a:endParaRPr lang="pt-BR" sz="1400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Para a aplicação desses métodos é SEMPRE necessária, a aprovação do órgão regulamentador (CETESB/SP).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A técnica mais adequada é a </a:t>
            </a:r>
            <a:r>
              <a:rPr lang="pt-BR" sz="1400" b="1" u="sng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B</a:t>
            </a:r>
            <a:r>
              <a:rPr lang="pt-BR" sz="1400" b="1" u="sng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3" tooltip="Biorremediação"/>
              </a:rPr>
              <a:t>iorremediação</a:t>
            </a:r>
            <a:r>
              <a:rPr lang="pt-BR" sz="1400" b="1" u="sng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.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 Podem ser utilizadas algumas espécies de microrganismos capazes de utilizar os bifenilos como fonte de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4" tooltip="Carbono"/>
              </a:rPr>
              <a:t>carbono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e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5" tooltip="Energia"/>
              </a:rPr>
              <a:t>energia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 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BACTÉRIAS -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 </a:t>
            </a:r>
            <a:r>
              <a:rPr lang="pt-BR" sz="1400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Exs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</a:t>
            </a: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 - </a:t>
            </a:r>
            <a:r>
              <a:rPr lang="pt-BR" sz="1400" b="1" i="1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Pseudomonas</a:t>
            </a:r>
            <a:r>
              <a:rPr lang="pt-BR" sz="1400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 </a:t>
            </a:r>
            <a:r>
              <a:rPr lang="pt-BR" sz="1400" b="1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spp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.,      - </a:t>
            </a:r>
            <a:r>
              <a:rPr lang="pt-BR" sz="1400" b="1" i="1" kern="0" dirty="0" err="1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Achromobacter</a:t>
            </a: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</a:t>
            </a:r>
            <a:r>
              <a:rPr lang="pt-BR" sz="1400" b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spp.</a:t>
            </a: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, 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i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		- </a:t>
            </a:r>
            <a:r>
              <a:rPr lang="pt-BR" sz="1400" b="1" i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Acinetobacter</a:t>
            </a: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</a:t>
            </a:r>
            <a:r>
              <a:rPr lang="pt-BR" sz="1400" b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spp.</a:t>
            </a: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,       </a:t>
            </a:r>
            <a:r>
              <a:rPr lang="pt-BR" sz="1400" b="1" i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- </a:t>
            </a:r>
            <a:r>
              <a:rPr lang="pt-BR" sz="1400" b="1" i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Alcaligenes</a:t>
            </a:r>
            <a:r>
              <a:rPr lang="pt-BR" sz="1400" b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 </a:t>
            </a:r>
            <a:r>
              <a:rPr lang="pt-BR" sz="1400" b="1" i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eutrophus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BR" sz="1400" i="1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400" b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FUNGOS – 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Ex.: : </a:t>
            </a:r>
            <a:r>
              <a:rPr lang="pt-BR" sz="1400" b="1" i="1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Phanerochaete chrysosporium</a:t>
            </a:r>
            <a:endParaRPr lang="pt-BR" sz="1400" b="1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BR" sz="1400" b="1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BR" sz="1400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u="sng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Como esta degradação ocorre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:</a:t>
            </a:r>
          </a:p>
          <a:p>
            <a:pPr marL="285750" indent="-28575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A degradação dos </a:t>
            </a:r>
            <a:r>
              <a:rPr lang="pt-BR" sz="1400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PCBs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 pode ser feito por via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6" tooltip="Aeróbia"/>
              </a:rPr>
              <a:t>aeróbica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ou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7" tooltip="Anaeróbia"/>
              </a:rPr>
              <a:t>anaeróbica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 Após uma série de reações, os </a:t>
            </a:r>
            <a:r>
              <a:rPr lang="pt-BR" sz="1400" kern="0" dirty="0" err="1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PCBs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 serão utilizados como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8" tooltip="Receptor (bioquímica)"/>
              </a:rPr>
              <a:t>receptores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de </a:t>
            </a:r>
            <a:r>
              <a:rPr lang="pt-BR" sz="1400" u="sng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9" tooltip="Eletrões"/>
              </a:rPr>
              <a:t>elétr</a:t>
            </a:r>
            <a:r>
              <a:rPr lang="pt-BR" sz="1400" u="sng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ons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 Esses elétrons Os serão introduzidos entre as ligações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10" tooltip="C"/>
              </a:rPr>
              <a:t>C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–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11" tooltip="Cl"/>
              </a:rPr>
              <a:t>Cl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, levando à libertação do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íon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12" tooltip="Cloro"/>
              </a:rPr>
              <a:t>cloro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e à adição do íon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13" tooltip="Hidrogênio"/>
              </a:rPr>
              <a:t>hidrogênio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ao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14" tooltip="Átomo"/>
              </a:rPr>
              <a:t>átomo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de </a:t>
            </a:r>
            <a:r>
              <a:rPr lang="pt-BR" sz="14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4" tooltip="Carbono"/>
              </a:rPr>
              <a:t>carbono</a:t>
            </a:r>
            <a:r>
              <a:rPr lang="pt-BR" sz="14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B7B0A6-AAB8-B67D-66FD-72E6DDBB137C}"/>
              </a:ext>
            </a:extLst>
          </p:cNvPr>
          <p:cNvSpPr txBox="1"/>
          <p:nvPr/>
        </p:nvSpPr>
        <p:spPr>
          <a:xfrm>
            <a:off x="556052" y="717836"/>
            <a:ext cx="611419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>
                <a:latin typeface="Linux Libertine"/>
                <a:cs typeface="+mn-cs"/>
                <a:sym typeface="Calibri"/>
              </a:rPr>
              <a:t>Remediação de Haloaromáticos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A0E6B48-6222-E76D-D127-58859B1FDD4B}"/>
              </a:ext>
            </a:extLst>
          </p:cNvPr>
          <p:cNvSpPr txBox="1"/>
          <p:nvPr/>
        </p:nvSpPr>
        <p:spPr>
          <a:xfrm>
            <a:off x="529191" y="6437220"/>
            <a:ext cx="7347318" cy="4154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Para mais sobre este assunto: Mesquita, A.C. </a:t>
            </a:r>
            <a:r>
              <a:rPr lang="pt-BR" sz="1050" i="1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Uso de Técnicas de Oxidação Química e Biodegradação na Remoção de Compostos Recalcitrantes</a:t>
            </a:r>
            <a:r>
              <a:rPr lang="pt-BR" sz="105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(Tese de Doutorado). Rio de Janeiro: </a:t>
            </a:r>
            <a:r>
              <a:rPr lang="pt-BR" sz="105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  <a:hlinkClick r:id="rId15" tooltip="Universidade Federal do Rio de Janeiro"/>
              </a:rPr>
              <a:t>Universidade Federal do Rio de Janeiro</a:t>
            </a:r>
            <a:r>
              <a:rPr lang="pt-BR" sz="105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, 2004, 158 p.</a:t>
            </a:r>
            <a:endParaRPr lang="pt-BR" sz="1050" kern="0" dirty="0">
              <a:latin typeface="+mn-lt"/>
              <a:cs typeface="+mn-cs"/>
              <a:sym typeface="Calibr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7A0CCBF-7731-58C1-95E9-533C06294E5F}"/>
              </a:ext>
            </a:extLst>
          </p:cNvPr>
          <p:cNvSpPr txBox="1"/>
          <p:nvPr/>
        </p:nvSpPr>
        <p:spPr>
          <a:xfrm>
            <a:off x="7654590" y="2349997"/>
            <a:ext cx="4118465" cy="276999"/>
          </a:xfrm>
          <a:prstGeom prst="rect">
            <a:avLst/>
          </a:prstGeom>
          <a:solidFill>
            <a:srgbClr val="E3FBE8"/>
          </a:solidFill>
          <a:ln w="1270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i="1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Achromobacter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 </a:t>
            </a:r>
            <a:r>
              <a:rPr lang="pt-BR" sz="12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spp.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, 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352BD27-68FE-E542-7B17-B308C962A4D4}"/>
              </a:ext>
            </a:extLst>
          </p:cNvPr>
          <p:cNvSpPr txBox="1"/>
          <p:nvPr/>
        </p:nvSpPr>
        <p:spPr>
          <a:xfrm>
            <a:off x="8533402" y="6519433"/>
            <a:ext cx="3319321" cy="276999"/>
          </a:xfrm>
          <a:prstGeom prst="rect">
            <a:avLst/>
          </a:prstGeom>
          <a:solidFill>
            <a:srgbClr val="E3FBE8"/>
          </a:solidFill>
          <a:ln w="1270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i="1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Phanerochaete chrysosporium</a:t>
            </a:r>
            <a:r>
              <a:rPr lang="pt-BR" sz="1200" kern="0" dirty="0">
                <a:solidFill>
                  <a:srgbClr val="202122"/>
                </a:solidFill>
                <a:latin typeface="Arial" panose="020B0604020202020204" pitchFamily="34" charset="0"/>
                <a:cs typeface="+mn-cs"/>
                <a:sym typeface="Calibri"/>
              </a:rPr>
              <a:t>. </a:t>
            </a:r>
          </a:p>
        </p:txBody>
      </p:sp>
      <p:pic>
        <p:nvPicPr>
          <p:cNvPr id="20487" name="Picture 2">
            <a:extLst>
              <a:ext uri="{FF2B5EF4-FFF2-40B4-BE49-F238E27FC236}">
                <a16:creationId xmlns:a16="http://schemas.microsoft.com/office/drawing/2014/main" id="{5FA27B7C-D548-55F2-64F4-ECEB13F2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871538"/>
            <a:ext cx="24733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Achromobacter xylosoxidans">
            <a:extLst>
              <a:ext uri="{FF2B5EF4-FFF2-40B4-BE49-F238E27FC236}">
                <a16:creationId xmlns:a16="http://schemas.microsoft.com/office/drawing/2014/main" id="{77B72C7C-FAF0-4F67-1DE6-28686184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817563"/>
            <a:ext cx="1604962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3A1ED26D-9AE8-D3EA-6A1F-E903CBD4EC22}"/>
              </a:ext>
            </a:extLst>
          </p:cNvPr>
          <p:cNvSpPr txBox="1"/>
          <p:nvPr/>
        </p:nvSpPr>
        <p:spPr>
          <a:xfrm>
            <a:off x="10009493" y="4188765"/>
            <a:ext cx="1877707" cy="276999"/>
          </a:xfrm>
          <a:prstGeom prst="rect">
            <a:avLst/>
          </a:prstGeom>
          <a:noFill/>
          <a:ln w="1270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i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Alcaligenes</a:t>
            </a:r>
            <a:r>
              <a:rPr lang="pt-BR" sz="1200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 </a:t>
            </a:r>
            <a:r>
              <a:rPr lang="pt-BR" sz="1200" i="1" kern="0" dirty="0">
                <a:solidFill>
                  <a:srgbClr val="0645AD"/>
                </a:solidFill>
                <a:latin typeface="Arial" panose="020B0604020202020204" pitchFamily="34" charset="0"/>
                <a:cs typeface="+mn-cs"/>
                <a:sym typeface="Calibri"/>
              </a:rPr>
              <a:t>eutrophus</a:t>
            </a:r>
            <a:endParaRPr lang="pt-BR" sz="1200" kern="0" dirty="0">
              <a:solidFill>
                <a:srgbClr val="202122"/>
              </a:solidFill>
              <a:latin typeface="Arial" panose="020B0604020202020204" pitchFamily="34" charset="0"/>
              <a:cs typeface="+mn-cs"/>
              <a:sym typeface="Calibri"/>
            </a:endParaRPr>
          </a:p>
        </p:txBody>
      </p:sp>
      <p:pic>
        <p:nvPicPr>
          <p:cNvPr id="20490" name="Picture 8" descr="Pseudomonas aeruginosa">
            <a:extLst>
              <a:ext uri="{FF2B5EF4-FFF2-40B4-BE49-F238E27FC236}">
                <a16:creationId xmlns:a16="http://schemas.microsoft.com/office/drawing/2014/main" id="{DA0AEFB1-7610-36E1-579B-61F667CF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3107" r="31953" b="16747"/>
          <a:stretch>
            <a:fillRect/>
          </a:stretch>
        </p:blipFill>
        <p:spPr bwMode="auto">
          <a:xfrm>
            <a:off x="7685088" y="3033713"/>
            <a:ext cx="14446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4DD2DC9A-EE48-46D6-DDA1-267049E0B1E9}"/>
              </a:ext>
            </a:extLst>
          </p:cNvPr>
          <p:cNvSpPr txBox="1"/>
          <p:nvPr/>
        </p:nvSpPr>
        <p:spPr>
          <a:xfrm>
            <a:off x="7654590" y="4502055"/>
            <a:ext cx="2045801" cy="276999"/>
          </a:xfrm>
          <a:prstGeom prst="rect">
            <a:avLst/>
          </a:prstGeom>
          <a:solidFill>
            <a:srgbClr val="E3FBE8"/>
          </a:solidFill>
          <a:ln w="12700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i="1" kern="0" dirty="0">
                <a:solidFill>
                  <a:srgbClr val="0432FF"/>
                </a:solidFill>
                <a:latin typeface="Arial" panose="020B0604020202020204" pitchFamily="34" charset="0"/>
                <a:cs typeface="+mn-cs"/>
                <a:sym typeface="Calibri"/>
              </a:rPr>
              <a:t>Pseudomonas aeroginosa</a:t>
            </a:r>
          </a:p>
        </p:txBody>
      </p:sp>
      <p:sp>
        <p:nvSpPr>
          <p:cNvPr id="29" name="Down Arrow 5">
            <a:extLst>
              <a:ext uri="{FF2B5EF4-FFF2-40B4-BE49-F238E27FC236}">
                <a16:creationId xmlns:a16="http://schemas.microsoft.com/office/drawing/2014/main" id="{F51BA8F4-23BF-9E2E-9A48-41218C13788D}"/>
              </a:ext>
            </a:extLst>
          </p:cNvPr>
          <p:cNvSpPr/>
          <p:nvPr/>
        </p:nvSpPr>
        <p:spPr>
          <a:xfrm rot="17548924">
            <a:off x="6999462" y="3958731"/>
            <a:ext cx="241186" cy="1941418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latin typeface="+mn-lt"/>
              <a:cs typeface="+mn-cs"/>
              <a:sym typeface="Calibri"/>
            </a:endParaRPr>
          </a:p>
        </p:txBody>
      </p:sp>
      <p:sp>
        <p:nvSpPr>
          <p:cNvPr id="30" name="Down Arrow 5">
            <a:extLst>
              <a:ext uri="{FF2B5EF4-FFF2-40B4-BE49-F238E27FC236}">
                <a16:creationId xmlns:a16="http://schemas.microsoft.com/office/drawing/2014/main" id="{22B1B07A-07B3-6D9D-238E-8742A0FBBBA1}"/>
              </a:ext>
            </a:extLst>
          </p:cNvPr>
          <p:cNvSpPr/>
          <p:nvPr/>
        </p:nvSpPr>
        <p:spPr>
          <a:xfrm rot="15166094">
            <a:off x="7034805" y="3248911"/>
            <a:ext cx="202033" cy="419336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latin typeface="+mn-lt"/>
              <a:cs typeface="+mn-cs"/>
              <a:sym typeface="Calibri"/>
            </a:endParaRPr>
          </a:p>
        </p:txBody>
      </p:sp>
      <p:pic>
        <p:nvPicPr>
          <p:cNvPr id="20494" name="Picture 10" descr="Metabolic Engineering of Cupriavidus necator H16 for Sustainable Biofuels  from CO2: Trends in Biotechnology">
            <a:extLst>
              <a:ext uri="{FF2B5EF4-FFF2-40B4-BE49-F238E27FC236}">
                <a16:creationId xmlns:a16="http://schemas.microsoft.com/office/drawing/2014/main" id="{561204AF-F6EF-210B-1DF6-6A07CAD1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1" b="24400"/>
          <a:stretch>
            <a:fillRect/>
          </a:stretch>
        </p:blipFill>
        <p:spPr bwMode="auto">
          <a:xfrm>
            <a:off x="10004425" y="2944813"/>
            <a:ext cx="18478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2" descr="Morphological characteristics of Chrysosporium indicum (KNU16-74) grown...  | Download Scientific Diagram">
            <a:extLst>
              <a:ext uri="{FF2B5EF4-FFF2-40B4-BE49-F238E27FC236}">
                <a16:creationId xmlns:a16="http://schemas.microsoft.com/office/drawing/2014/main" id="{719266F0-84E4-938E-9227-2F1E8CA8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5" t="24167" b="51041"/>
          <a:stretch>
            <a:fillRect/>
          </a:stretch>
        </p:blipFill>
        <p:spPr bwMode="auto">
          <a:xfrm>
            <a:off x="10363200" y="5110163"/>
            <a:ext cx="14890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4" descr="Morphological characteristics of Chrysosporium indicum (KNU16-74) grown for 7 days at 25 C on potato dextrose agar (PDA), oatmeal agar (OMA), Czapek yeast extract agar (CYEA), yeast extract sucrose agar (YESA), and malt extract agar (MEA). (A-E) Obverse colony from left to right. (F-J) Reverse colony from left to right grown on OMA, MEA, CYEA, YESA, and PDA. (K) Hyphae. (L, Q) Intercalary conidia. (M) Racquet hyphae. (N-P) Conidia.">
            <a:extLst>
              <a:ext uri="{FF2B5EF4-FFF2-40B4-BE49-F238E27FC236}">
                <a16:creationId xmlns:a16="http://schemas.microsoft.com/office/drawing/2014/main" id="{D5338915-F066-2F46-0276-A0907E4D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50000" r="57622" b="18333"/>
          <a:stretch>
            <a:fillRect/>
          </a:stretch>
        </p:blipFill>
        <p:spPr bwMode="auto">
          <a:xfrm>
            <a:off x="8532813" y="5106988"/>
            <a:ext cx="183038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.tif" descr="image.tif">
            <a:extLst>
              <a:ext uri="{FF2B5EF4-FFF2-40B4-BE49-F238E27FC236}">
                <a16:creationId xmlns:a16="http://schemas.microsoft.com/office/drawing/2014/main" id="{CFF84C27-D15B-8AD7-D71A-ACD2052CB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293813"/>
            <a:ext cx="7502525" cy="55895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Biorremediação">
            <a:extLst>
              <a:ext uri="{FF2B5EF4-FFF2-40B4-BE49-F238E27FC236}">
                <a16:creationId xmlns:a16="http://schemas.microsoft.com/office/drawing/2014/main" id="{CDA8937A-640B-5FF8-D6B5-9083267F3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195263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7BDEDC-EE48-F41B-21E8-A9643F408BA0}"/>
              </a:ext>
            </a:extLst>
          </p:cNvPr>
          <p:cNvSpPr txBox="1"/>
          <p:nvPr/>
        </p:nvSpPr>
        <p:spPr>
          <a:xfrm>
            <a:off x="693737" y="837525"/>
            <a:ext cx="7502525" cy="400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kern="0" dirty="0">
                <a:latin typeface="+mn-lt"/>
                <a:cs typeface="+mn-cs"/>
                <a:sym typeface="Calibri"/>
              </a:rPr>
              <a:t>Exemplos de Xenobióticos orgânicos </a:t>
            </a:r>
            <a:r>
              <a:rPr lang="pt-BR" sz="2000" kern="0" dirty="0">
                <a:latin typeface="+mn-lt"/>
                <a:cs typeface="+mn-cs"/>
                <a:sym typeface="Calibri"/>
              </a:rPr>
              <a:t> 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- mais alguns exemplos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Biorremediação: Como pode ser realizada">
            <a:extLst>
              <a:ext uri="{FF2B5EF4-FFF2-40B4-BE49-F238E27FC236}">
                <a16:creationId xmlns:a16="http://schemas.microsoft.com/office/drawing/2014/main" id="{04FD797C-943C-E904-9CE4-3F1A7E091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98425"/>
            <a:ext cx="633412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Biorremediação: Como pode ser realizada </a:t>
            </a:r>
          </a:p>
        </p:txBody>
      </p:sp>
      <p:sp>
        <p:nvSpPr>
          <p:cNvPr id="22530" name="1. Bioestimulação">
            <a:extLst>
              <a:ext uri="{FF2B5EF4-FFF2-40B4-BE49-F238E27FC236}">
                <a16:creationId xmlns:a16="http://schemas.microsoft.com/office/drawing/2014/main" id="{3ECF01E4-C331-5170-B7D8-F0115F446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577975"/>
            <a:ext cx="2054225" cy="368300"/>
          </a:xfrm>
          <a:prstGeom prst="rect">
            <a:avLst/>
          </a:prstGeom>
          <a:solidFill>
            <a:srgbClr val="DCFFD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Bioestimulação</a:t>
            </a:r>
          </a:p>
        </p:txBody>
      </p:sp>
      <p:sp>
        <p:nvSpPr>
          <p:cNvPr id="22531" name="2. Bioaumentação">
            <a:extLst>
              <a:ext uri="{FF2B5EF4-FFF2-40B4-BE49-F238E27FC236}">
                <a16:creationId xmlns:a16="http://schemas.microsoft.com/office/drawing/2014/main" id="{58330E57-92AE-283D-15E0-C5A24965A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1628775"/>
            <a:ext cx="2132013" cy="369888"/>
          </a:xfrm>
          <a:prstGeom prst="rect">
            <a:avLst/>
          </a:prstGeom>
          <a:solidFill>
            <a:srgbClr val="DCFFD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Bioaumentação </a:t>
            </a:r>
          </a:p>
        </p:txBody>
      </p:sp>
      <p:sp>
        <p:nvSpPr>
          <p:cNvPr id="22532" name="Criar condições para o aumento de populações autóctones degradadoras do poluente">
            <a:extLst>
              <a:ext uri="{FF2B5EF4-FFF2-40B4-BE49-F238E27FC236}">
                <a16:creationId xmlns:a16="http://schemas.microsoft.com/office/drawing/2014/main" id="{B75452E3-F77E-D4C6-820E-D61895431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989138"/>
            <a:ext cx="2592388" cy="1077912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900"/>
              </a:spcBef>
            </a:pP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Criar condições para o aumento de populações autóctones degradadoras do poluente</a:t>
            </a:r>
          </a:p>
        </p:txBody>
      </p:sp>
      <p:sp>
        <p:nvSpPr>
          <p:cNvPr id="22533" name="Introduzir microrganismos degradadores do poluente">
            <a:extLst>
              <a:ext uri="{FF2B5EF4-FFF2-40B4-BE49-F238E27FC236}">
                <a16:creationId xmlns:a16="http://schemas.microsoft.com/office/drawing/2014/main" id="{00D5FF4D-B31C-1481-4DE7-392DEEE26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1989138"/>
            <a:ext cx="2736850" cy="584200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900"/>
              </a:spcBef>
            </a:pP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Introduzir microrganismos degradadores do poluente</a:t>
            </a:r>
          </a:p>
        </p:txBody>
      </p:sp>
      <p:sp>
        <p:nvSpPr>
          <p:cNvPr id="22534" name="Autócnones:…">
            <a:extLst>
              <a:ext uri="{FF2B5EF4-FFF2-40B4-BE49-F238E27FC236}">
                <a16:creationId xmlns:a16="http://schemas.microsoft.com/office/drawing/2014/main" id="{8C746A11-485C-FED3-4E02-DD6FD47D6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3141663"/>
            <a:ext cx="1728787" cy="2178050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900"/>
              </a:spcBef>
            </a:pPr>
            <a:r>
              <a:rPr lang="pt-BR" altLang="pt-BR" sz="1600" b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Autóctones</a:t>
            </a: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</a:p>
          <a:p>
            <a:pPr eaLnBrk="1">
              <a:spcBef>
                <a:spcPts val="900"/>
              </a:spcBef>
            </a:pPr>
            <a:r>
              <a:rPr lang="pt-BR" altLang="pt-BR" sz="1600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Isolamento e seleção de microrganismos a partir de amostras do próprio ambiente a ser tratado</a:t>
            </a:r>
          </a:p>
        </p:txBody>
      </p:sp>
      <p:sp>
        <p:nvSpPr>
          <p:cNvPr id="22535" name="Alóctones:…">
            <a:extLst>
              <a:ext uri="{FF2B5EF4-FFF2-40B4-BE49-F238E27FC236}">
                <a16:creationId xmlns:a16="http://schemas.microsoft.com/office/drawing/2014/main" id="{F717F60B-B5D1-F56F-E7FD-B15E4255E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3141663"/>
            <a:ext cx="1655762" cy="2178050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900"/>
              </a:spcBef>
            </a:pPr>
            <a:r>
              <a:rPr lang="pt-BR" altLang="pt-BR" sz="1600" b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Alóctones</a:t>
            </a: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</a:p>
          <a:p>
            <a:pPr eaLnBrk="1">
              <a:spcBef>
                <a:spcPts val="900"/>
              </a:spcBef>
            </a:pPr>
            <a:r>
              <a:rPr lang="pt-BR" altLang="pt-BR" sz="1600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Seleção de microrganismos a partir de amostras de coleções de cultura ou de outro ambiente </a:t>
            </a:r>
          </a:p>
        </p:txBody>
      </p:sp>
      <p:sp>
        <p:nvSpPr>
          <p:cNvPr id="22536" name="OGMS:…">
            <a:extLst>
              <a:ext uri="{FF2B5EF4-FFF2-40B4-BE49-F238E27FC236}">
                <a16:creationId xmlns:a16="http://schemas.microsoft.com/office/drawing/2014/main" id="{28BE1EAE-5839-FE56-7F45-0D46F51F9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3141663"/>
            <a:ext cx="1692275" cy="1438275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900"/>
              </a:spcBef>
            </a:pPr>
            <a:r>
              <a:rPr lang="pt-BR" altLang="pt-BR" sz="1600" b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OGMS</a:t>
            </a: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eaLnBrk="1">
              <a:spcBef>
                <a:spcPts val="900"/>
              </a:spcBef>
            </a:pP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Introdução de microrganismos </a:t>
            </a:r>
            <a:r>
              <a:rPr lang="pt-BR" altLang="pt-BR" sz="1600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Geneticamente Modificados</a:t>
            </a:r>
          </a:p>
        </p:txBody>
      </p:sp>
      <p:sp>
        <p:nvSpPr>
          <p:cNvPr id="22537" name="Line">
            <a:extLst>
              <a:ext uri="{FF2B5EF4-FFF2-40B4-BE49-F238E27FC236}">
                <a16:creationId xmlns:a16="http://schemas.microsoft.com/office/drawing/2014/main" id="{E968CA30-1B5A-6212-A881-5C88498EC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5800" y="5337175"/>
            <a:ext cx="8280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22538" name="- Monitoramento do Processo…">
            <a:extLst>
              <a:ext uri="{FF2B5EF4-FFF2-40B4-BE49-F238E27FC236}">
                <a16:creationId xmlns:a16="http://schemas.microsoft.com/office/drawing/2014/main" id="{97D751FE-1F0E-14C4-B3B6-86EFC69B8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5413375"/>
            <a:ext cx="7129463" cy="774700"/>
          </a:xfrm>
          <a:prstGeom prst="rect">
            <a:avLst/>
          </a:prstGeom>
          <a:solidFill>
            <a:srgbClr val="DCFFD1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Monitoramento do Processo  </a:t>
            </a:r>
          </a:p>
          <a:p>
            <a:pPr algn="ctr" eaLnBrk="1"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Realização de ajustes</a:t>
            </a:r>
          </a:p>
        </p:txBody>
      </p:sp>
      <p:sp>
        <p:nvSpPr>
          <p:cNvPr id="22539" name="Shape">
            <a:extLst>
              <a:ext uri="{FF2B5EF4-FFF2-40B4-BE49-F238E27FC236}">
                <a16:creationId xmlns:a16="http://schemas.microsoft.com/office/drawing/2014/main" id="{1ADA2A3E-D9C0-5353-9EA2-F5788A0B881F}"/>
              </a:ext>
            </a:extLst>
          </p:cNvPr>
          <p:cNvSpPr>
            <a:spLocks/>
          </p:cNvSpPr>
          <p:nvPr/>
        </p:nvSpPr>
        <p:spPr bwMode="auto">
          <a:xfrm>
            <a:off x="7535863" y="2708275"/>
            <a:ext cx="73025" cy="433388"/>
          </a:xfrm>
          <a:custGeom>
            <a:avLst/>
            <a:gdLst>
              <a:gd name="T0" fmla="*/ 123443 w 21600"/>
              <a:gd name="T1" fmla="*/ 4347805 h 21600"/>
              <a:gd name="T2" fmla="*/ 123443 w 21600"/>
              <a:gd name="T3" fmla="*/ 4347805 h 21600"/>
              <a:gd name="T4" fmla="*/ 123443 w 21600"/>
              <a:gd name="T5" fmla="*/ 4347805 h 21600"/>
              <a:gd name="T6" fmla="*/ 123443 w 21600"/>
              <a:gd name="T7" fmla="*/ 434780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22540" name="Shape">
            <a:extLst>
              <a:ext uri="{FF2B5EF4-FFF2-40B4-BE49-F238E27FC236}">
                <a16:creationId xmlns:a16="http://schemas.microsoft.com/office/drawing/2014/main" id="{20A4B1ED-95AD-3BBE-57AF-D60BF016474D}"/>
              </a:ext>
            </a:extLst>
          </p:cNvPr>
          <p:cNvSpPr>
            <a:spLocks/>
          </p:cNvSpPr>
          <p:nvPr/>
        </p:nvSpPr>
        <p:spPr bwMode="auto">
          <a:xfrm rot="-1264876">
            <a:off x="8832850" y="2708275"/>
            <a:ext cx="73025" cy="433388"/>
          </a:xfrm>
          <a:custGeom>
            <a:avLst/>
            <a:gdLst>
              <a:gd name="T0" fmla="*/ 123443 w 21600"/>
              <a:gd name="T1" fmla="*/ 4347805 h 21600"/>
              <a:gd name="T2" fmla="*/ 123443 w 21600"/>
              <a:gd name="T3" fmla="*/ 4347805 h 21600"/>
              <a:gd name="T4" fmla="*/ 123443 w 21600"/>
              <a:gd name="T5" fmla="*/ 4347805 h 21600"/>
              <a:gd name="T6" fmla="*/ 123443 w 21600"/>
              <a:gd name="T7" fmla="*/ 434780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22541" name="Shape">
            <a:extLst>
              <a:ext uri="{FF2B5EF4-FFF2-40B4-BE49-F238E27FC236}">
                <a16:creationId xmlns:a16="http://schemas.microsoft.com/office/drawing/2014/main" id="{E4B47AB6-AE6D-F2CA-3E68-D3C477E11618}"/>
              </a:ext>
            </a:extLst>
          </p:cNvPr>
          <p:cNvSpPr>
            <a:spLocks/>
          </p:cNvSpPr>
          <p:nvPr/>
        </p:nvSpPr>
        <p:spPr bwMode="auto">
          <a:xfrm rot="1546022">
            <a:off x="6311900" y="2708275"/>
            <a:ext cx="73025" cy="433388"/>
          </a:xfrm>
          <a:custGeom>
            <a:avLst/>
            <a:gdLst>
              <a:gd name="T0" fmla="*/ 123443 w 21600"/>
              <a:gd name="T1" fmla="*/ 4347805 h 21600"/>
              <a:gd name="T2" fmla="*/ 123443 w 21600"/>
              <a:gd name="T3" fmla="*/ 4347805 h 21600"/>
              <a:gd name="T4" fmla="*/ 123443 w 21600"/>
              <a:gd name="T5" fmla="*/ 4347805 h 21600"/>
              <a:gd name="T6" fmla="*/ 123443 w 21600"/>
              <a:gd name="T7" fmla="*/ 434780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144" name="Ref. Gaylarde CC, Bellinaso ML, Manfio GP. Biorremediação. Biotecnologia, Ciência e Desenvolvimento. 2005;34:36-43…">
            <a:extLst>
              <a:ext uri="{FF2B5EF4-FFF2-40B4-BE49-F238E27FC236}">
                <a16:creationId xmlns:a16="http://schemas.microsoft.com/office/drawing/2014/main" id="{D33FEB4B-76AB-4F55-21AF-C98F9458C4E8}"/>
              </a:ext>
            </a:extLst>
          </p:cNvPr>
          <p:cNvSpPr txBox="1"/>
          <p:nvPr/>
        </p:nvSpPr>
        <p:spPr>
          <a:xfrm>
            <a:off x="1673225" y="6338888"/>
            <a:ext cx="8885238" cy="461962"/>
          </a:xfrm>
          <a:prstGeom prst="rect">
            <a:avLst/>
          </a:prstGeom>
          <a:ln>
            <a:solidFill>
              <a:srgbClr val="339933"/>
            </a:solidFill>
          </a:ln>
        </p:spPr>
        <p:txBody>
          <a:bodyPr wrap="none"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kern="0" dirty="0">
                <a:latin typeface="Arial"/>
                <a:ea typeface="Arial"/>
                <a:cs typeface="Arial"/>
                <a:sym typeface="Arial"/>
              </a:rPr>
              <a:t>Ref. </a:t>
            </a:r>
            <a:r>
              <a:rPr sz="1200" kern="0" dirty="0" err="1">
                <a:latin typeface="Arial"/>
                <a:ea typeface="Arial"/>
                <a:cs typeface="Arial"/>
                <a:sym typeface="Arial"/>
              </a:rPr>
              <a:t>Gaylarde</a:t>
            </a:r>
            <a:r>
              <a:rPr sz="1200" kern="0" dirty="0">
                <a:latin typeface="Arial"/>
                <a:ea typeface="Arial"/>
                <a:cs typeface="Arial"/>
                <a:sym typeface="Arial"/>
              </a:rPr>
              <a:t> CC, </a:t>
            </a:r>
            <a:r>
              <a:rPr sz="1200" kern="0" dirty="0" err="1">
                <a:latin typeface="Arial"/>
                <a:ea typeface="Arial"/>
                <a:cs typeface="Arial"/>
                <a:sym typeface="Arial"/>
              </a:rPr>
              <a:t>Bellinaso</a:t>
            </a:r>
            <a:r>
              <a:rPr sz="1200" kern="0" dirty="0">
                <a:latin typeface="Arial"/>
                <a:ea typeface="Arial"/>
                <a:cs typeface="Arial"/>
                <a:sym typeface="Arial"/>
              </a:rPr>
              <a:t> ML, </a:t>
            </a:r>
            <a:r>
              <a:rPr sz="1200" kern="0" dirty="0" err="1">
                <a:latin typeface="Arial"/>
                <a:ea typeface="Arial"/>
                <a:cs typeface="Arial"/>
                <a:sym typeface="Arial"/>
              </a:rPr>
              <a:t>Manfio</a:t>
            </a:r>
            <a:r>
              <a:rPr sz="1200" kern="0" dirty="0">
                <a:latin typeface="Arial"/>
                <a:ea typeface="Arial"/>
                <a:cs typeface="Arial"/>
                <a:sym typeface="Arial"/>
              </a:rPr>
              <a:t> GP. Biorremediação. </a:t>
            </a:r>
            <a:r>
              <a:rPr sz="1200" kern="0" dirty="0" err="1">
                <a:latin typeface="Arial"/>
                <a:ea typeface="Arial"/>
                <a:cs typeface="Arial"/>
                <a:sym typeface="Arial"/>
              </a:rPr>
              <a:t>Biotecnologia</a:t>
            </a:r>
            <a:r>
              <a:rPr sz="1200" kern="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sz="1200" kern="0" dirty="0" err="1">
                <a:latin typeface="Arial"/>
                <a:ea typeface="Arial"/>
                <a:cs typeface="Arial"/>
                <a:sym typeface="Arial"/>
              </a:rPr>
              <a:t>Ciência</a:t>
            </a:r>
            <a:r>
              <a:rPr sz="1200" kern="0" dirty="0"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sz="1200" kern="0" dirty="0" err="1">
                <a:latin typeface="Arial"/>
                <a:ea typeface="Arial"/>
                <a:cs typeface="Arial"/>
                <a:sym typeface="Arial"/>
              </a:rPr>
              <a:t>Desenvolvimento</a:t>
            </a:r>
            <a:r>
              <a:rPr sz="1200" kern="0" dirty="0">
                <a:latin typeface="Arial"/>
                <a:ea typeface="Arial"/>
                <a:cs typeface="Arial"/>
                <a:sym typeface="Arial"/>
              </a:rPr>
              <a:t>. 2005;34:36-43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200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http://www1.esb.ucp.pt/twt/olimpiadasbio07/MyFiles/MyAutoSiteFiles/FontesInformacao253906202/samorais/Biorremediacao.pdf</a:t>
            </a:r>
            <a:r>
              <a:rPr sz="1200" kern="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2543" name="ESTRATEGIAS">
            <a:extLst>
              <a:ext uri="{FF2B5EF4-FFF2-40B4-BE49-F238E27FC236}">
                <a16:creationId xmlns:a16="http://schemas.microsoft.com/office/drawing/2014/main" id="{B0FAD36C-2A3C-95F0-0C20-AF1DE8EA9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275" y="639763"/>
            <a:ext cx="2717800" cy="461962"/>
          </a:xfrm>
          <a:prstGeom prst="rect">
            <a:avLst/>
          </a:prstGeom>
          <a:solidFill>
            <a:srgbClr val="D4FB79">
              <a:alpha val="40784"/>
            </a:srgbClr>
          </a:solidFill>
          <a:ln w="9525">
            <a:solidFill>
              <a:srgbClr val="3BB76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ESTRATEGIAS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e Moléculas orgânicas">
            <a:extLst>
              <a:ext uri="{FF2B5EF4-FFF2-40B4-BE49-F238E27FC236}">
                <a16:creationId xmlns:a16="http://schemas.microsoft.com/office/drawing/2014/main" id="{69FE7F2B-9641-9414-4D75-DF8FA4DAA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315913"/>
            <a:ext cx="2516188" cy="369887"/>
          </a:xfrm>
          <a:prstGeom prst="rect">
            <a:avLst/>
          </a:prstGeom>
          <a:solidFill>
            <a:srgbClr val="CCECFF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pic>
        <p:nvPicPr>
          <p:cNvPr id="23554" name="image.png" descr="image.png">
            <a:extLst>
              <a:ext uri="{FF2B5EF4-FFF2-40B4-BE49-F238E27FC236}">
                <a16:creationId xmlns:a16="http://schemas.microsoft.com/office/drawing/2014/main" id="{1018B36E-F3EB-30CD-387D-E2232BAA4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684338"/>
            <a:ext cx="8932862" cy="5019675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1. Bioestimulação:">
            <a:extLst>
              <a:ext uri="{FF2B5EF4-FFF2-40B4-BE49-F238E27FC236}">
                <a16:creationId xmlns:a16="http://schemas.microsoft.com/office/drawing/2014/main" id="{BBED00BA-6586-0135-51BD-071A133C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1185863"/>
            <a:ext cx="2590800" cy="400050"/>
          </a:xfrm>
          <a:prstGeom prst="rect">
            <a:avLst/>
          </a:prstGeom>
          <a:solidFill>
            <a:srgbClr val="DCFFD1"/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Bioestimulação:</a:t>
            </a:r>
          </a:p>
        </p:txBody>
      </p:sp>
      <p:sp>
        <p:nvSpPr>
          <p:cNvPr id="23556" name="O2">
            <a:extLst>
              <a:ext uri="{FF2B5EF4-FFF2-40B4-BE49-F238E27FC236}">
                <a16:creationId xmlns:a16="http://schemas.microsoft.com/office/drawing/2014/main" id="{5661F48E-CB85-A2F5-F04F-A5EE9BB57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925513"/>
            <a:ext cx="504825" cy="369887"/>
          </a:xfrm>
          <a:prstGeom prst="rect">
            <a:avLst/>
          </a:prstGeom>
          <a:solidFill>
            <a:srgbClr val="FDEADA"/>
          </a:solidFill>
          <a:ln w="9525">
            <a:solidFill>
              <a:srgbClr val="FCD5B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/>
              <a:t>O</a:t>
            </a:r>
            <a:r>
              <a:rPr lang="pt-BR" altLang="pt-BR" baseline="-25000"/>
              <a:t>2</a:t>
            </a:r>
          </a:p>
        </p:txBody>
      </p:sp>
      <p:sp>
        <p:nvSpPr>
          <p:cNvPr id="23557" name="Shape">
            <a:extLst>
              <a:ext uri="{FF2B5EF4-FFF2-40B4-BE49-F238E27FC236}">
                <a16:creationId xmlns:a16="http://schemas.microsoft.com/office/drawing/2014/main" id="{4FB15188-24EF-1C4E-6B7A-333EBC6A4B40}"/>
              </a:ext>
            </a:extLst>
          </p:cNvPr>
          <p:cNvSpPr>
            <a:spLocks/>
          </p:cNvSpPr>
          <p:nvPr/>
        </p:nvSpPr>
        <p:spPr bwMode="auto">
          <a:xfrm rot="1085985">
            <a:off x="8288338" y="1371600"/>
            <a:ext cx="46037" cy="347663"/>
          </a:xfrm>
          <a:custGeom>
            <a:avLst/>
            <a:gdLst>
              <a:gd name="T0" fmla="*/ 49064 w 21600"/>
              <a:gd name="T1" fmla="*/ 2797915 h 21600"/>
              <a:gd name="T2" fmla="*/ 49064 w 21600"/>
              <a:gd name="T3" fmla="*/ 2797915 h 21600"/>
              <a:gd name="T4" fmla="*/ 49064 w 21600"/>
              <a:gd name="T5" fmla="*/ 2797915 h 21600"/>
              <a:gd name="T6" fmla="*/ 49064 w 21600"/>
              <a:gd name="T7" fmla="*/ 279791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20170"/>
                </a:moveTo>
                <a:lnTo>
                  <a:pt x="5400" y="20170"/>
                </a:lnTo>
                <a:lnTo>
                  <a:pt x="5400" y="0"/>
                </a:lnTo>
                <a:lnTo>
                  <a:pt x="16200" y="0"/>
                </a:lnTo>
                <a:lnTo>
                  <a:pt x="16200" y="20170"/>
                </a:lnTo>
                <a:lnTo>
                  <a:pt x="21600" y="20170"/>
                </a:lnTo>
                <a:lnTo>
                  <a:pt x="10800" y="21600"/>
                </a:lnTo>
                <a:lnTo>
                  <a:pt x="0" y="2017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23558" name="Biorremediação">
            <a:extLst>
              <a:ext uri="{FF2B5EF4-FFF2-40B4-BE49-F238E27FC236}">
                <a16:creationId xmlns:a16="http://schemas.microsoft.com/office/drawing/2014/main" id="{FE0DDB03-BAAE-4F55-847B-58B3D9611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23838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.tif" descr="image.tif">
            <a:extLst>
              <a:ext uri="{FF2B5EF4-FFF2-40B4-BE49-F238E27FC236}">
                <a16:creationId xmlns:a16="http://schemas.microsoft.com/office/drawing/2014/main" id="{A3B0624C-74E6-BD2B-DE51-B24CE0D9D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793875"/>
            <a:ext cx="9074150" cy="4895850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2. Bioaumentação">
            <a:extLst>
              <a:ext uri="{FF2B5EF4-FFF2-40B4-BE49-F238E27FC236}">
                <a16:creationId xmlns:a16="http://schemas.microsoft.com/office/drawing/2014/main" id="{0BD4DD1B-1A4B-27D8-E7AE-693F30097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974725"/>
            <a:ext cx="2286000" cy="369888"/>
          </a:xfrm>
          <a:prstGeom prst="rect">
            <a:avLst/>
          </a:prstGeom>
          <a:solidFill>
            <a:srgbClr val="DCFFD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Bioaumentação </a:t>
            </a:r>
          </a:p>
        </p:txBody>
      </p:sp>
      <p:sp>
        <p:nvSpPr>
          <p:cNvPr id="24579" name="in situ  (no próprio local)">
            <a:extLst>
              <a:ext uri="{FF2B5EF4-FFF2-40B4-BE49-F238E27FC236}">
                <a16:creationId xmlns:a16="http://schemas.microsoft.com/office/drawing/2014/main" id="{A2E73E77-36BF-1F9D-70E4-63D01259E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963613"/>
            <a:ext cx="2376487" cy="307975"/>
          </a:xfrm>
          <a:prstGeom prst="rect">
            <a:avLst/>
          </a:prstGeom>
          <a:noFill/>
          <a:ln w="9525">
            <a:solidFill>
              <a:srgbClr val="3BB7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800"/>
              </a:spcBef>
            </a:pPr>
            <a:r>
              <a:rPr lang="pt-BR" altLang="pt-BR" sz="14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 situ  (no próprio local)</a:t>
            </a:r>
          </a:p>
        </p:txBody>
      </p:sp>
      <p:sp>
        <p:nvSpPr>
          <p:cNvPr id="24580" name="Pode ser">
            <a:extLst>
              <a:ext uri="{FF2B5EF4-FFF2-40B4-BE49-F238E27FC236}">
                <a16:creationId xmlns:a16="http://schemas.microsoft.com/office/drawing/2014/main" id="{9694138D-10F6-A010-3957-BB0F40F86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988" y="1074738"/>
            <a:ext cx="1152525" cy="338137"/>
          </a:xfrm>
          <a:prstGeom prst="rect">
            <a:avLst/>
          </a:prstGeom>
          <a:solidFill>
            <a:srgbClr val="EBFC84"/>
          </a:solidFill>
          <a:ln w="9525">
            <a:solidFill>
              <a:srgbClr val="3BB76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900"/>
              </a:spcBef>
            </a:pP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Pode ser</a:t>
            </a:r>
          </a:p>
        </p:txBody>
      </p:sp>
      <p:sp>
        <p:nvSpPr>
          <p:cNvPr id="24581" name="ex situ (em outro local)">
            <a:extLst>
              <a:ext uri="{FF2B5EF4-FFF2-40B4-BE49-F238E27FC236}">
                <a16:creationId xmlns:a16="http://schemas.microsoft.com/office/drawing/2014/main" id="{BB10B9D0-ADB7-DCCD-E390-E6A35695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650" y="1344613"/>
            <a:ext cx="2363788" cy="307975"/>
          </a:xfrm>
          <a:prstGeom prst="rect">
            <a:avLst/>
          </a:prstGeom>
          <a:noFill/>
          <a:ln w="9525">
            <a:solidFill>
              <a:srgbClr val="3BB7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800"/>
              </a:spcBef>
            </a:pPr>
            <a:r>
              <a:rPr lang="pt-BR" altLang="pt-BR" sz="14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 situ (em outro local)</a:t>
            </a:r>
          </a:p>
        </p:txBody>
      </p:sp>
      <p:sp>
        <p:nvSpPr>
          <p:cNvPr id="24582" name="Line">
            <a:extLst>
              <a:ext uri="{FF2B5EF4-FFF2-40B4-BE49-F238E27FC236}">
                <a16:creationId xmlns:a16="http://schemas.microsoft.com/office/drawing/2014/main" id="{4BA532E1-BB6D-5FF6-AB88-E631BBE75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4500" y="1409700"/>
            <a:ext cx="922338" cy="841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24583" name="Line">
            <a:extLst>
              <a:ext uri="{FF2B5EF4-FFF2-40B4-BE49-F238E27FC236}">
                <a16:creationId xmlns:a16="http://schemas.microsoft.com/office/drawing/2014/main" id="{AB1042FD-C382-B87E-2968-BAEAFBE71A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325" y="1117600"/>
            <a:ext cx="925513" cy="1539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24584" name="in situ (mais simples):">
            <a:extLst>
              <a:ext uri="{FF2B5EF4-FFF2-40B4-BE49-F238E27FC236}">
                <a16:creationId xmlns:a16="http://schemas.microsoft.com/office/drawing/2014/main" id="{1EC15F9E-481B-6CAE-2843-3881F474BC7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15925" y="5314950"/>
            <a:ext cx="2036763" cy="341313"/>
          </a:xfrm>
          <a:prstGeom prst="rect">
            <a:avLst/>
          </a:prstGeom>
          <a:solidFill>
            <a:srgbClr val="CCECFF"/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 b="1" i="1"/>
              <a:t>in situ </a:t>
            </a:r>
            <a:r>
              <a:rPr lang="pt-BR" altLang="pt-BR" sz="1400" b="1" i="1"/>
              <a:t>(mais simples): </a:t>
            </a:r>
          </a:p>
        </p:txBody>
      </p:sp>
      <p:sp>
        <p:nvSpPr>
          <p:cNvPr id="24585" name="Biorremediação">
            <a:extLst>
              <a:ext uri="{FF2B5EF4-FFF2-40B4-BE49-F238E27FC236}">
                <a16:creationId xmlns:a16="http://schemas.microsoft.com/office/drawing/2014/main" id="{4C6B3BE7-8FD9-08D4-11D7-A8DC99686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133350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24586" name="de Moléculas orgânicas">
            <a:extLst>
              <a:ext uri="{FF2B5EF4-FFF2-40B4-BE49-F238E27FC236}">
                <a16:creationId xmlns:a16="http://schemas.microsoft.com/office/drawing/2014/main" id="{7E0687DF-A66D-885E-46E6-EDA5FDF40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413" y="255588"/>
            <a:ext cx="2516187" cy="369887"/>
          </a:xfrm>
          <a:prstGeom prst="rect">
            <a:avLst/>
          </a:prstGeom>
          <a:solidFill>
            <a:srgbClr val="CCECFF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nstituto de Ciências Biomédicas USP">
            <a:extLst>
              <a:ext uri="{FF2B5EF4-FFF2-40B4-BE49-F238E27FC236}">
                <a16:creationId xmlns:a16="http://schemas.microsoft.com/office/drawing/2014/main" id="{4398F614-B7A2-F9EF-2535-9B5F9F2C9E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75" y="1474788"/>
            <a:ext cx="1176338" cy="441325"/>
          </a:xfrm>
        </p:spPr>
        <p:txBody>
          <a:bodyPr>
            <a:normAutofit fontScale="90000"/>
          </a:bodyPr>
          <a:lstStyle>
            <a:lvl1pPr defTabSz="201275">
              <a:defRPr sz="26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dirty="0"/>
              <a:t>Instituto de Ciências Biomédicas USP</a:t>
            </a:r>
          </a:p>
        </p:txBody>
      </p:sp>
      <p:sp>
        <p:nvSpPr>
          <p:cNvPr id="7170" name="4.2. Indústria Química:…">
            <a:extLst>
              <a:ext uri="{FF2B5EF4-FFF2-40B4-BE49-F238E27FC236}">
                <a16:creationId xmlns:a16="http://schemas.microsoft.com/office/drawing/2014/main" id="{B8D85976-813D-CD6D-3381-C2E277C25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863" y="1119188"/>
            <a:ext cx="7235825" cy="5494337"/>
          </a:xfrm>
          <a:prstGeom prst="rect">
            <a:avLst/>
          </a:prstGeom>
          <a:solidFill>
            <a:srgbClr val="E3FFFF"/>
          </a:solidFill>
          <a:ln w="3175">
            <a:solidFill>
              <a:srgbClr val="009051"/>
            </a:solidFill>
            <a:miter lim="400000"/>
            <a:headEnd/>
            <a:tailEnd/>
          </a:ln>
        </p:spPr>
        <p:txBody>
          <a:bodyPr wrap="none" lIns="35718" tIns="35718" rIns="35718" bIns="35718" anchor="ctr">
            <a:spAutoFit/>
          </a:bodyPr>
          <a:lstStyle>
            <a:lvl1pPr defTabSz="3159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3159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3159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3159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315913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200"/>
              </a:spcBef>
            </a:pPr>
            <a:r>
              <a:rPr lang="pt-BR" altLang="pt-BR" sz="2000" b="1"/>
              <a:t>Preservação Ambiental:</a:t>
            </a:r>
          </a:p>
          <a:p>
            <a:pPr eaLnBrk="1">
              <a:spcBef>
                <a:spcPts val="200"/>
              </a:spcBef>
            </a:pPr>
            <a:endParaRPr lang="pt-BR" altLang="pt-BR" sz="2000" b="1"/>
          </a:p>
          <a:p>
            <a:pPr eaLnBrk="1">
              <a:spcBef>
                <a:spcPts val="200"/>
              </a:spcBef>
            </a:pPr>
            <a:r>
              <a:rPr lang="pt-BR" altLang="pt-BR" sz="2000" b="1"/>
              <a:t>A) Aula Teórica </a:t>
            </a:r>
          </a:p>
          <a:p>
            <a:pPr eaLnBrk="1">
              <a:spcBef>
                <a:spcPts val="200"/>
              </a:spcBef>
            </a:pPr>
            <a:r>
              <a:rPr lang="pt-BR" altLang="pt-BR" sz="2000" b="1"/>
              <a:t>- Biorremediação (recuperação de áreas degradadas) por:</a:t>
            </a:r>
          </a:p>
          <a:p>
            <a:pPr eaLnBrk="1">
              <a:spcBef>
                <a:spcPts val="200"/>
              </a:spcBef>
            </a:pPr>
            <a:r>
              <a:rPr lang="pt-BR" altLang="pt-BR" sz="2000"/>
              <a:t>    - Compostos orgânicos tóxicos,</a:t>
            </a:r>
          </a:p>
          <a:p>
            <a:pPr eaLnBrk="1">
              <a:spcBef>
                <a:spcPts val="200"/>
              </a:spcBef>
            </a:pPr>
            <a:r>
              <a:rPr lang="pt-BR" altLang="pt-BR" sz="2000"/>
              <a:t>    - Resíduos tóxicos recalcitrantes,</a:t>
            </a:r>
          </a:p>
          <a:p>
            <a:pPr eaLnBrk="1">
              <a:spcBef>
                <a:spcPts val="200"/>
              </a:spcBef>
            </a:pPr>
            <a:r>
              <a:rPr lang="pt-BR" altLang="pt-BR" sz="2000"/>
              <a:t>    - Metais pesados tóxicos.</a:t>
            </a:r>
          </a:p>
          <a:p>
            <a:pPr eaLnBrk="1">
              <a:spcBef>
                <a:spcPts val="200"/>
              </a:spcBef>
            </a:pPr>
            <a:endParaRPr lang="pt-BR" altLang="pt-BR" sz="2000"/>
          </a:p>
          <a:p>
            <a:pPr eaLnBrk="1">
              <a:spcBef>
                <a:spcPts val="200"/>
              </a:spcBef>
              <a:buSzPct val="100000"/>
              <a:buFont typeface="Trebuchet MS" panose="020B0703020202090204" pitchFamily="34" charset="0"/>
              <a:buChar char="-"/>
            </a:pPr>
            <a:r>
              <a:rPr lang="pt-BR" altLang="pt-BR" sz="2000"/>
              <a:t> Biomineração/Biolixiviação</a:t>
            </a:r>
          </a:p>
          <a:p>
            <a:pPr eaLnBrk="1">
              <a:spcBef>
                <a:spcPts val="200"/>
              </a:spcBef>
            </a:pPr>
            <a:endParaRPr lang="pt-BR" altLang="pt-BR" sz="2000"/>
          </a:p>
          <a:p>
            <a:pPr eaLnBrk="1">
              <a:spcBef>
                <a:spcPts val="200"/>
              </a:spcBef>
              <a:buSzPct val="100000"/>
              <a:buFont typeface="Trebuchet MS" panose="020B0703020202090204" pitchFamily="34" charset="0"/>
              <a:buChar char="-"/>
            </a:pPr>
            <a:r>
              <a:rPr lang="pt-BR" altLang="pt-BR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Biossensores para monitoramento de poluentes.</a:t>
            </a:r>
          </a:p>
          <a:p>
            <a:pPr eaLnBrk="1">
              <a:spcBef>
                <a:spcPts val="200"/>
              </a:spcBef>
            </a:pPr>
            <a:endParaRPr lang="pt-BR" altLang="pt-BR" sz="2000">
              <a:solidFill>
                <a:srgbClr val="393939"/>
              </a:solidFill>
              <a:latin typeface="Helvetica" pitchFamily="2" charset="0"/>
              <a:sym typeface="Helvetica" pitchFamily="2" charset="0"/>
            </a:endParaRPr>
          </a:p>
          <a:p>
            <a:pPr eaLnBrk="1"/>
            <a:endParaRPr lang="pt-BR" altLang="pt-BR" sz="2000">
              <a:solidFill>
                <a:srgbClr val="393939"/>
              </a:solidFill>
              <a:latin typeface="Helvetica" pitchFamily="2" charset="0"/>
              <a:sym typeface="Helvetica" pitchFamily="2" charset="0"/>
            </a:endParaRPr>
          </a:p>
          <a:p>
            <a:pPr eaLnBrk="1"/>
            <a:r>
              <a:rPr lang="pt-BR" altLang="pt-BR" sz="2000" b="1">
                <a:solidFill>
                  <a:srgbClr val="393939"/>
                </a:solidFill>
                <a:latin typeface="Helvetica" pitchFamily="2" charset="0"/>
                <a:sym typeface="Helvetica" pitchFamily="2" charset="0"/>
              </a:rPr>
              <a:t>B) Aula Prática</a:t>
            </a:r>
          </a:p>
          <a:p>
            <a:pPr eaLnBrk="1"/>
            <a:r>
              <a:rPr lang="pt-BR" altLang="pt-BR" sz="2000" b="1">
                <a:solidFill>
                  <a:srgbClr val="393939"/>
                </a:solidFill>
                <a:latin typeface="Helvetica" pitchFamily="2" charset="0"/>
                <a:sym typeface="Helvetica" pitchFamily="2" charset="0"/>
              </a:rPr>
              <a:t>- </a:t>
            </a:r>
            <a:r>
              <a:rPr lang="pt-BR" altLang="pt-BR" sz="2000">
                <a:solidFill>
                  <a:srgbClr val="393939"/>
                </a:solidFill>
                <a:latin typeface="Helvetica" pitchFamily="2" charset="0"/>
                <a:sym typeface="Helvetica" pitchFamily="2" charset="0"/>
              </a:rPr>
              <a:t>Isolamento de bactérias de solo e/ou de água contaminados.</a:t>
            </a:r>
          </a:p>
          <a:p>
            <a:pPr eaLnBrk="1"/>
            <a:endParaRPr lang="pt-BR" altLang="pt-BR" sz="2000">
              <a:solidFill>
                <a:srgbClr val="393939"/>
              </a:solidFill>
              <a:latin typeface="Trebuchet MS" panose="020B0703020202090204" pitchFamily="34" charset="0"/>
              <a:sym typeface="Trebuchet MS" panose="020B0703020202090204" pitchFamily="34" charset="0"/>
            </a:endParaRPr>
          </a:p>
          <a:p>
            <a:pPr eaLnBrk="1"/>
            <a:endParaRPr lang="pt-BR" altLang="pt-BR" sz="1400">
              <a:solidFill>
                <a:srgbClr val="393939"/>
              </a:solidFill>
              <a:latin typeface="Trebuchet MS" panose="020B0703020202090204" pitchFamily="34" charset="0"/>
              <a:sym typeface="Trebuchet MS" panose="020B0703020202090204" pitchFamily="34" charset="0"/>
            </a:endParaRPr>
          </a:p>
        </p:txBody>
      </p:sp>
      <p:pic>
        <p:nvPicPr>
          <p:cNvPr id="7171" name="page1image19835664.jpg" descr="page1image19835664.jpg">
            <a:extLst>
              <a:ext uri="{FF2B5EF4-FFF2-40B4-BE49-F238E27FC236}">
                <a16:creationId xmlns:a16="http://schemas.microsoft.com/office/drawing/2014/main" id="{0B26FA2C-F1B5-61C3-0116-F1705D097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2459038" cy="163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172" name="Text">
            <a:extLst>
              <a:ext uri="{FF2B5EF4-FFF2-40B4-BE49-F238E27FC236}">
                <a16:creationId xmlns:a16="http://schemas.microsoft.com/office/drawing/2014/main" id="{C5D0E3AB-3C7F-CAC4-719A-FACD0E27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-1746250"/>
            <a:ext cx="968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0675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320675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320675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320675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320675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lnSpc>
                <a:spcPts val="1900"/>
              </a:lnSpc>
            </a:pPr>
            <a:r>
              <a:rPr lang="pt-BR" altLang="pt-BR" sz="800">
                <a:latin typeface="Times" pitchFamily="2" charset="0"/>
                <a:sym typeface="Times" pitchFamily="2" charset="0"/>
              </a:rPr>
              <a:t> </a:t>
            </a:r>
          </a:p>
        </p:txBody>
      </p:sp>
      <p:pic>
        <p:nvPicPr>
          <p:cNvPr id="7173" name="image.png" descr="image.png">
            <a:extLst>
              <a:ext uri="{FF2B5EF4-FFF2-40B4-BE49-F238E27FC236}">
                <a16:creationId xmlns:a16="http://schemas.microsoft.com/office/drawing/2014/main" id="{94456356-D89A-9C3B-ECD6-C477A897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239713"/>
            <a:ext cx="37623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06-26-valdez2" descr="06-26-valdez2">
            <a:extLst>
              <a:ext uri="{FF2B5EF4-FFF2-40B4-BE49-F238E27FC236}">
                <a16:creationId xmlns:a16="http://schemas.microsoft.com/office/drawing/2014/main" id="{AF2CEF22-8C6B-BC13-41AE-B7C8BCAD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4037013"/>
            <a:ext cx="3033713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602" name="exxon_valdez" descr="exxon_valdez">
            <a:extLst>
              <a:ext uri="{FF2B5EF4-FFF2-40B4-BE49-F238E27FC236}">
                <a16:creationId xmlns:a16="http://schemas.microsoft.com/office/drawing/2014/main" id="{BDB5D807-15DC-59EE-7439-1980F20D6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871538"/>
            <a:ext cx="41814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603" name="Oil covered duck" descr="Oil covered duck">
            <a:hlinkClick r:id="rId5"/>
            <a:extLst>
              <a:ext uri="{FF2B5EF4-FFF2-40B4-BE49-F238E27FC236}">
                <a16:creationId xmlns:a16="http://schemas.microsoft.com/office/drawing/2014/main" id="{40800344-B416-D9DA-CB2C-C74C17AE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4464050"/>
            <a:ext cx="2857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3" name="The Exxon Valdez oil spill occurred in Prince William Sound, Alaska, on March 24, 1989">
            <a:extLst>
              <a:ext uri="{FF2B5EF4-FFF2-40B4-BE49-F238E27FC236}">
                <a16:creationId xmlns:a16="http://schemas.microsoft.com/office/drawing/2014/main" id="{F8F4E6D8-DB13-07E3-1CE3-B300B51BD7D0}"/>
              </a:ext>
            </a:extLst>
          </p:cNvPr>
          <p:cNvSpPr txBox="1"/>
          <p:nvPr/>
        </p:nvSpPr>
        <p:spPr>
          <a:xfrm>
            <a:off x="1671638" y="6219825"/>
            <a:ext cx="8934450" cy="615950"/>
          </a:xfrm>
          <a:prstGeom prst="rect">
            <a:avLst/>
          </a:prstGeom>
          <a:solidFill>
            <a:srgbClr val="EBFC84"/>
          </a:solidFill>
          <a:ln>
            <a:solidFill>
              <a:srgbClr val="EA2E08"/>
            </a:solidFill>
          </a:ln>
        </p:spPr>
        <p:txBody>
          <a:bodyPr lIns="45719" rIns="45719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pt-BR" sz="1600" b="1" kern="0" dirty="0">
                <a:latin typeface="Arial"/>
                <a:ea typeface="Arial"/>
                <a:cs typeface="Arial"/>
                <a:sym typeface="Arial"/>
              </a:rPr>
              <a:t>Derramamento de petróleo do navio</a:t>
            </a:r>
            <a:r>
              <a:rPr lang="pt-BR" b="1" i="1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kern="0" dirty="0">
                <a:latin typeface="Arial"/>
                <a:ea typeface="Arial"/>
                <a:cs typeface="Arial"/>
                <a:sym typeface="Arial"/>
              </a:rPr>
              <a:t>Exxon Valdez</a:t>
            </a:r>
            <a:r>
              <a:rPr b="1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b="1" kern="0" dirty="0">
                <a:latin typeface="Arial"/>
                <a:ea typeface="Arial"/>
                <a:cs typeface="Arial"/>
                <a:sym typeface="Arial"/>
              </a:rPr>
              <a:t>em </a:t>
            </a:r>
            <a:r>
              <a:rPr sz="1600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Prince William Sound</a:t>
            </a:r>
            <a:r>
              <a:rPr sz="1600" b="1" kern="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sz="1600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8"/>
              </a:rPr>
              <a:t>Alaska</a:t>
            </a:r>
            <a:r>
              <a:rPr lang="pt-BR" sz="1600" u="sng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pt-BR" sz="1600" kern="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24</a:t>
            </a:r>
            <a:r>
              <a:rPr lang="pt-BR" sz="1600" kern="0" dirty="0">
                <a:latin typeface="Arial"/>
                <a:ea typeface="Arial"/>
                <a:cs typeface="Arial"/>
                <a:sym typeface="Arial"/>
              </a:rPr>
              <a:t>/03/</a:t>
            </a: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1989</a:t>
            </a:r>
            <a:r>
              <a:rPr lang="pt-BR" sz="1600" kern="0" dirty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sz="1600" kern="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5605" name="The Exxon Valdez, three days after the vessel ran aground on Bligh Reef." descr="The Exxon Valdez, three days after the vessel ran aground on Bligh Reef.">
            <a:extLst>
              <a:ext uri="{FF2B5EF4-FFF2-40B4-BE49-F238E27FC236}">
                <a16:creationId xmlns:a16="http://schemas.microsoft.com/office/drawing/2014/main" id="{50029388-1A96-06ED-10EF-BBCF387C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1588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606" name="250px-EVOSWEB_013_oiled_bird3" descr="250px-EVOSWEB_013_oiled_bird3">
            <a:hlinkClick r:id="rId10"/>
            <a:extLst>
              <a:ext uri="{FF2B5EF4-FFF2-40B4-BE49-F238E27FC236}">
                <a16:creationId xmlns:a16="http://schemas.microsoft.com/office/drawing/2014/main" id="{4F508C7D-F439-1FC2-FD73-046760525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4340225"/>
            <a:ext cx="26543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607" name="Rectangle 1">
            <a:extLst>
              <a:ext uri="{FF2B5EF4-FFF2-40B4-BE49-F238E27FC236}">
                <a16:creationId xmlns:a16="http://schemas.microsoft.com/office/drawing/2014/main" id="{141CE18A-7E29-E022-4C3F-6DB7DFD02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344488"/>
            <a:ext cx="6510338" cy="400050"/>
          </a:xfrm>
          <a:prstGeom prst="rect">
            <a:avLst/>
          </a:prstGeom>
          <a:solidFill>
            <a:srgbClr val="73FB79">
              <a:alpha val="34901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u="sng"/>
              <a:t>Exemplo 1</a:t>
            </a:r>
            <a:r>
              <a:rPr lang="pt-BR" altLang="pt-BR" sz="2000"/>
              <a:t>:  </a:t>
            </a:r>
            <a:r>
              <a:rPr lang="pt-BR" altLang="pt-BR" sz="2000" b="1"/>
              <a:t>Biorremediação de petróleo derramado no mar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08C066-B338-82F1-E266-9BF11B2EA3C8}"/>
              </a:ext>
            </a:extLst>
          </p:cNvPr>
          <p:cNvSpPr txBox="1"/>
          <p:nvPr/>
        </p:nvSpPr>
        <p:spPr>
          <a:xfrm>
            <a:off x="0" y="6447054"/>
            <a:ext cx="609600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000" dirty="0">
                <a:hlinkClick r:id="rId2"/>
              </a:rPr>
              <a:t>FONTE: https://commons.wikimedia.org/wiki/File:Oil_Slick_in_the_Timor_Sea_September-2009.jpg#/media/File:Oil_Slick_in_the_Timor_Sea_September-2009.jpg</a:t>
            </a:r>
            <a:endParaRPr lang="pt-BR" sz="10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D73A120-FB45-38E7-C82F-DAA6ACCB8F3C}"/>
              </a:ext>
            </a:extLst>
          </p:cNvPr>
          <p:cNvSpPr txBox="1"/>
          <p:nvPr/>
        </p:nvSpPr>
        <p:spPr>
          <a:xfrm>
            <a:off x="73025" y="4969726"/>
            <a:ext cx="1197292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dirty="0"/>
              <a:t>O derrame de petróleo do campo petrolífero de </a:t>
            </a:r>
            <a:r>
              <a:rPr lang="pt-BR" b="1" dirty="0"/>
              <a:t>Montara</a:t>
            </a:r>
            <a:r>
              <a:rPr lang="pt-BR" dirty="0"/>
              <a:t>, no </a:t>
            </a:r>
            <a:r>
              <a:rPr lang="pt-BR" b="1" dirty="0"/>
              <a:t>Mar de Timor</a:t>
            </a:r>
            <a:r>
              <a:rPr lang="pt-BR" dirty="0"/>
              <a:t>, ao largo da costa norte da </a:t>
            </a:r>
            <a:r>
              <a:rPr lang="pt-BR" b="1" dirty="0"/>
              <a:t>Austrália Ocidental</a:t>
            </a:r>
            <a:r>
              <a:rPr lang="pt-BR" dirty="0"/>
              <a:t>.</a:t>
            </a:r>
          </a:p>
          <a:p>
            <a:r>
              <a:rPr lang="pt-BR" dirty="0"/>
              <a:t>Ocorreu uma fuga de petróleo e gás e subsequente mancha de óleo. É considerado um dos piores desastres petrolíferos da Austrália. </a:t>
            </a:r>
          </a:p>
          <a:p>
            <a:r>
              <a:rPr lang="pt-BR" dirty="0"/>
              <a:t>A mancha foi liberada após uma explosão na plataforma da cabeça do poço (21/08/2009) e continuou vazando até 3/11/2009 (75 dias), quando o vazamento foi interrompido pelo bombeamento de lama para o poço e o poço cimentado.</a:t>
            </a:r>
          </a:p>
        </p:txBody>
      </p:sp>
      <p:pic>
        <p:nvPicPr>
          <p:cNvPr id="24" name="Imagem 23" descr="Interface gráfica do usuário, Aplicativo, PowerPoint&#10;&#10;Descrição gerada automaticamente">
            <a:extLst>
              <a:ext uri="{FF2B5EF4-FFF2-40B4-BE49-F238E27FC236}">
                <a16:creationId xmlns:a16="http://schemas.microsoft.com/office/drawing/2014/main" id="{33C297FB-D823-3B92-0FD9-80470E031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1" t="26369" r="26264" b="37096"/>
          <a:stretch/>
        </p:blipFill>
        <p:spPr>
          <a:xfrm>
            <a:off x="73024" y="10836"/>
            <a:ext cx="9745297" cy="49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8576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e moléculas orgânicas">
            <a:extLst>
              <a:ext uri="{FF2B5EF4-FFF2-40B4-BE49-F238E27FC236}">
                <a16:creationId xmlns:a16="http://schemas.microsoft.com/office/drawing/2014/main" id="{FDC8D91F-DDF4-6357-E416-4A04BEF25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327025"/>
            <a:ext cx="2554288" cy="369888"/>
          </a:xfrm>
          <a:prstGeom prst="rect">
            <a:avLst/>
          </a:prstGeom>
          <a:solidFill>
            <a:srgbClr val="FDDFF9"/>
          </a:solidFill>
          <a:ln w="9525">
            <a:solidFill>
              <a:srgbClr val="376092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pic>
        <p:nvPicPr>
          <p:cNvPr id="27650" name="image.tif" descr="image.tif">
            <a:extLst>
              <a:ext uri="{FF2B5EF4-FFF2-40B4-BE49-F238E27FC236}">
                <a16:creationId xmlns:a16="http://schemas.microsoft.com/office/drawing/2014/main" id="{8F0949C7-D6C4-A292-DACF-A4E1AADF6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385888"/>
            <a:ext cx="8583613" cy="5472112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2. Bioaumentação">
            <a:extLst>
              <a:ext uri="{FF2B5EF4-FFF2-40B4-BE49-F238E27FC236}">
                <a16:creationId xmlns:a16="http://schemas.microsoft.com/office/drawing/2014/main" id="{D09334EA-015B-6A93-AA00-2317C8251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513" y="958850"/>
            <a:ext cx="2098675" cy="369888"/>
          </a:xfrm>
          <a:prstGeom prst="rect">
            <a:avLst/>
          </a:prstGeom>
          <a:solidFill>
            <a:srgbClr val="DCFFD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 marL="2857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  <a:buFontTx/>
              <a:buChar char="-"/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Bioaumentação</a:t>
            </a:r>
          </a:p>
        </p:txBody>
      </p:sp>
      <p:sp>
        <p:nvSpPr>
          <p:cNvPr id="27652" name="Biorremediação">
            <a:extLst>
              <a:ext uri="{FF2B5EF4-FFF2-40B4-BE49-F238E27FC236}">
                <a16:creationId xmlns:a16="http://schemas.microsoft.com/office/drawing/2014/main" id="{D44ED105-5387-8C0E-7102-ABA3A115B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" y="230188"/>
            <a:ext cx="2505075" cy="460375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27653" name="Rectangle 1">
            <a:extLst>
              <a:ext uri="{FF2B5EF4-FFF2-40B4-BE49-F238E27FC236}">
                <a16:creationId xmlns:a16="http://schemas.microsoft.com/office/drawing/2014/main" id="{FEF94742-654E-67FC-AC5A-F9F41DECC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" y="928688"/>
            <a:ext cx="6637338" cy="400050"/>
          </a:xfrm>
          <a:prstGeom prst="rect">
            <a:avLst/>
          </a:prstGeom>
          <a:solidFill>
            <a:srgbClr val="73FB79">
              <a:alpha val="34901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u="sng"/>
              <a:t>Exemplo 1</a:t>
            </a:r>
            <a:r>
              <a:rPr lang="pt-BR" altLang="pt-BR" sz="2000"/>
              <a:t>:  </a:t>
            </a:r>
            <a:r>
              <a:rPr lang="pt-BR" altLang="pt-BR" sz="2000" b="1"/>
              <a:t>Biorremediação de petróleo derramado no mar </a:t>
            </a:r>
          </a:p>
        </p:txBody>
      </p:sp>
      <p:sp>
        <p:nvSpPr>
          <p:cNvPr id="8" name="2. Bioaumentação">
            <a:extLst>
              <a:ext uri="{FF2B5EF4-FFF2-40B4-BE49-F238E27FC236}">
                <a16:creationId xmlns:a16="http://schemas.microsoft.com/office/drawing/2014/main" id="{239272A9-EE29-5C07-CC21-E46B1ED3AF35}"/>
              </a:ext>
            </a:extLst>
          </p:cNvPr>
          <p:cNvSpPr txBox="1"/>
          <p:nvPr/>
        </p:nvSpPr>
        <p:spPr>
          <a:xfrm>
            <a:off x="9501188" y="3735388"/>
            <a:ext cx="2214562" cy="774700"/>
          </a:xfrm>
          <a:prstGeom prst="rect">
            <a:avLst/>
          </a:prstGeom>
          <a:solidFill>
            <a:srgbClr val="DCFFD1"/>
          </a:solidFill>
          <a:ln>
            <a:solidFill>
              <a:schemeClr val="accent1"/>
            </a:solidFill>
          </a:ln>
        </p:spPr>
        <p:txBody>
          <a:bodyPr wrap="none" lIns="45719" rIns="45719">
            <a:spAutoFit/>
          </a:bodyPr>
          <a:lstStyle/>
          <a:p>
            <a:pPr algn="ctr" eaLnBrk="1" fontAlgn="auto">
              <a:spcBef>
                <a:spcPts val="1000"/>
              </a:spcBef>
              <a:spcAft>
                <a:spcPts val="0"/>
              </a:spcAft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pt-BR" b="1" kern="0" dirty="0">
                <a:latin typeface="Arial"/>
                <a:ea typeface="Arial"/>
                <a:cs typeface="Arial"/>
                <a:sym typeface="Arial"/>
              </a:rPr>
              <a:t>+</a:t>
            </a:r>
          </a:p>
          <a:p>
            <a:pPr marL="285750" indent="-285750" eaLnBrk="1" fontAlgn="auto">
              <a:spcBef>
                <a:spcPts val="1000"/>
              </a:spcBef>
              <a:spcAft>
                <a:spcPts val="0"/>
              </a:spcAft>
              <a:buFontTx/>
              <a:buChar char="-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pt-BR" b="1" kern="0" dirty="0">
                <a:latin typeface="Arial"/>
                <a:ea typeface="Arial"/>
                <a:cs typeface="Arial"/>
                <a:sym typeface="Arial"/>
              </a:rPr>
              <a:t>Bioestimulação </a:t>
            </a:r>
            <a:r>
              <a:rPr b="1" kern="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.tif" descr="image.tif">
            <a:extLst>
              <a:ext uri="{FF2B5EF4-FFF2-40B4-BE49-F238E27FC236}">
                <a16:creationId xmlns:a16="http://schemas.microsoft.com/office/drawing/2014/main" id="{3F848087-929F-959A-A533-24F35A6AF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839913"/>
            <a:ext cx="9305925" cy="3740150"/>
          </a:xfrm>
          <a:prstGeom prst="rect">
            <a:avLst/>
          </a:prstGeom>
          <a:solidFill>
            <a:srgbClr val="E3FBE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674" name="Ex.">
            <a:extLst>
              <a:ext uri="{FF2B5EF4-FFF2-40B4-BE49-F238E27FC236}">
                <a16:creationId xmlns:a16="http://schemas.microsoft.com/office/drawing/2014/main" id="{1F3BBB9B-6B91-9D37-907B-C39710AC5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1239838"/>
            <a:ext cx="649287" cy="369887"/>
          </a:xfrm>
          <a:prstGeom prst="rect">
            <a:avLst/>
          </a:prstGeom>
          <a:solidFill>
            <a:srgbClr val="005493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000"/>
              </a:spcBef>
            </a:pPr>
            <a:r>
              <a:rPr lang="pt-BR" altLang="pt-BR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 1.</a:t>
            </a:r>
          </a:p>
        </p:txBody>
      </p:sp>
      <p:sp>
        <p:nvSpPr>
          <p:cNvPr id="28675" name="Biorremediação">
            <a:extLst>
              <a:ext uri="{FF2B5EF4-FFF2-40B4-BE49-F238E27FC236}">
                <a16:creationId xmlns:a16="http://schemas.microsoft.com/office/drawing/2014/main" id="{8876CADB-A23E-45F2-9C94-5835EA000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508000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28676" name="De moléculas orgânicas">
            <a:extLst>
              <a:ext uri="{FF2B5EF4-FFF2-40B4-BE49-F238E27FC236}">
                <a16:creationId xmlns:a16="http://schemas.microsoft.com/office/drawing/2014/main" id="{085ED369-803D-7596-7AB4-EBFE931E2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1311275"/>
            <a:ext cx="4003675" cy="368300"/>
          </a:xfrm>
          <a:prstGeom prst="rect">
            <a:avLst/>
          </a:prstGeom>
          <a:solidFill>
            <a:srgbClr val="FDDFF9"/>
          </a:solidFill>
          <a:ln w="9525">
            <a:solidFill>
              <a:srgbClr val="376092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orgânicas_PETROLEO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e moléculas orgânicas">
            <a:extLst>
              <a:ext uri="{FF2B5EF4-FFF2-40B4-BE49-F238E27FC236}">
                <a16:creationId xmlns:a16="http://schemas.microsoft.com/office/drawing/2014/main" id="{576D7D4D-2412-4C1F-9F3E-7F92704EC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5" y="427038"/>
            <a:ext cx="2554288" cy="368300"/>
          </a:xfrm>
          <a:prstGeom prst="rect">
            <a:avLst/>
          </a:prstGeom>
          <a:solidFill>
            <a:srgbClr val="FDDFF9"/>
          </a:solidFill>
          <a:ln w="9525">
            <a:solidFill>
              <a:srgbClr val="376092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pic>
        <p:nvPicPr>
          <p:cNvPr id="29698" name="image.tif" descr="image.tif">
            <a:extLst>
              <a:ext uri="{FF2B5EF4-FFF2-40B4-BE49-F238E27FC236}">
                <a16:creationId xmlns:a16="http://schemas.microsoft.com/office/drawing/2014/main" id="{E83662A5-AFBD-D083-4E52-E69B43D10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2419350"/>
            <a:ext cx="8785225" cy="3602038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image.png" descr="image.png">
            <a:extLst>
              <a:ext uri="{FF2B5EF4-FFF2-40B4-BE49-F238E27FC236}">
                <a16:creationId xmlns:a16="http://schemas.microsoft.com/office/drawing/2014/main" id="{E3EDF36B-2EF6-729D-5377-A681448EC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312863"/>
            <a:ext cx="3311525" cy="4016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2. Bioaumentação">
            <a:extLst>
              <a:ext uri="{FF2B5EF4-FFF2-40B4-BE49-F238E27FC236}">
                <a16:creationId xmlns:a16="http://schemas.microsoft.com/office/drawing/2014/main" id="{CD701E9D-FD44-B8F0-6876-0026BB57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1144588"/>
            <a:ext cx="2130425" cy="368300"/>
          </a:xfrm>
          <a:prstGeom prst="rect">
            <a:avLst/>
          </a:prstGeom>
          <a:solidFill>
            <a:srgbClr val="DCFFD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Bioaumentação </a:t>
            </a:r>
          </a:p>
        </p:txBody>
      </p:sp>
      <p:sp>
        <p:nvSpPr>
          <p:cNvPr id="186" name="Exemplo: Organoclorados">
            <a:extLst>
              <a:ext uri="{FF2B5EF4-FFF2-40B4-BE49-F238E27FC236}">
                <a16:creationId xmlns:a16="http://schemas.microsoft.com/office/drawing/2014/main" id="{065AD96F-DB09-A26A-438D-AD466D0CD082}"/>
              </a:ext>
            </a:extLst>
          </p:cNvPr>
          <p:cNvSpPr txBox="1"/>
          <p:nvPr/>
        </p:nvSpPr>
        <p:spPr>
          <a:xfrm>
            <a:off x="6381750" y="1347788"/>
            <a:ext cx="2132013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>
                <a:latin typeface="+mn-lt"/>
                <a:cs typeface="+mn-cs"/>
                <a:sym typeface="Calibri"/>
              </a:rPr>
              <a:t>Organoclorados </a:t>
            </a:r>
          </a:p>
        </p:txBody>
      </p:sp>
      <p:sp>
        <p:nvSpPr>
          <p:cNvPr id="29702" name="Biorremediação">
            <a:extLst>
              <a:ext uri="{FF2B5EF4-FFF2-40B4-BE49-F238E27FC236}">
                <a16:creationId xmlns:a16="http://schemas.microsoft.com/office/drawing/2014/main" id="{FBEACBD9-C95E-AEFA-D209-C952534C4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550" y="331788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e moléculas orgânicas">
            <a:extLst>
              <a:ext uri="{FF2B5EF4-FFF2-40B4-BE49-F238E27FC236}">
                <a16:creationId xmlns:a16="http://schemas.microsoft.com/office/drawing/2014/main" id="{45DBC117-D1B4-F2CB-D9DA-66830704F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775" y="288925"/>
            <a:ext cx="2554288" cy="369888"/>
          </a:xfrm>
          <a:prstGeom prst="rect">
            <a:avLst/>
          </a:prstGeom>
          <a:solidFill>
            <a:srgbClr val="FDDFF9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pic>
        <p:nvPicPr>
          <p:cNvPr id="30722" name="image.tif" descr="image.tif">
            <a:extLst>
              <a:ext uri="{FF2B5EF4-FFF2-40B4-BE49-F238E27FC236}">
                <a16:creationId xmlns:a16="http://schemas.microsoft.com/office/drawing/2014/main" id="{CC8D5500-D2C6-A299-ADC3-309271E19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649413"/>
            <a:ext cx="8118475" cy="4824412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2. Bioaumentação">
            <a:extLst>
              <a:ext uri="{FF2B5EF4-FFF2-40B4-BE49-F238E27FC236}">
                <a16:creationId xmlns:a16="http://schemas.microsoft.com/office/drawing/2014/main" id="{1C876A89-58EE-9D3A-53F7-722F596B1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025" y="939800"/>
            <a:ext cx="2130425" cy="369888"/>
          </a:xfrm>
          <a:prstGeom prst="rect">
            <a:avLst/>
          </a:prstGeom>
          <a:solidFill>
            <a:srgbClr val="DCFFD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Bioaumentação </a:t>
            </a:r>
          </a:p>
        </p:txBody>
      </p:sp>
      <p:sp>
        <p:nvSpPr>
          <p:cNvPr id="30724" name="Exemplo: Pesticidas e herbicidas empregados na lavoura">
            <a:extLst>
              <a:ext uri="{FF2B5EF4-FFF2-40B4-BE49-F238E27FC236}">
                <a16:creationId xmlns:a16="http://schemas.microsoft.com/office/drawing/2014/main" id="{048007A4-8808-6D46-B836-C892A1B71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450" y="1111250"/>
            <a:ext cx="5988050" cy="366713"/>
          </a:xfrm>
          <a:prstGeom prst="rect">
            <a:avLst/>
          </a:prstGeom>
          <a:solidFill>
            <a:srgbClr val="DBEEF4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/>
              <a:t>Exemplo: </a:t>
            </a:r>
            <a:r>
              <a:rPr lang="pt-BR" altLang="pt-BR" b="1"/>
              <a:t>Pesticidas</a:t>
            </a:r>
            <a:r>
              <a:rPr lang="pt-BR" altLang="pt-BR"/>
              <a:t> e </a:t>
            </a:r>
            <a:r>
              <a:rPr lang="pt-BR" altLang="pt-BR" b="1"/>
              <a:t>herbicidas</a:t>
            </a:r>
            <a:r>
              <a:rPr lang="pt-BR" altLang="pt-BR"/>
              <a:t> empregados na lavoura  </a:t>
            </a:r>
          </a:p>
        </p:txBody>
      </p:sp>
      <p:sp>
        <p:nvSpPr>
          <p:cNvPr id="30725" name="Biorremediação">
            <a:extLst>
              <a:ext uri="{FF2B5EF4-FFF2-40B4-BE49-F238E27FC236}">
                <a16:creationId xmlns:a16="http://schemas.microsoft.com/office/drawing/2014/main" id="{0EC6B72A-44AF-E9EF-0670-A382BBF33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63513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e moléculas orgânicas">
            <a:extLst>
              <a:ext uri="{FF2B5EF4-FFF2-40B4-BE49-F238E27FC236}">
                <a16:creationId xmlns:a16="http://schemas.microsoft.com/office/drawing/2014/main" id="{ABA2974C-0FCC-384B-FFCE-16A6B0696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396875"/>
            <a:ext cx="2555875" cy="368300"/>
          </a:xfrm>
          <a:prstGeom prst="rect">
            <a:avLst/>
          </a:prstGeom>
          <a:solidFill>
            <a:srgbClr val="FDDFF9"/>
          </a:solidFill>
          <a:ln w="9525">
            <a:solidFill>
              <a:srgbClr val="376092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pic>
        <p:nvPicPr>
          <p:cNvPr id="31746" name="10herb4" descr="10herb4">
            <a:extLst>
              <a:ext uri="{FF2B5EF4-FFF2-40B4-BE49-F238E27FC236}">
                <a16:creationId xmlns:a16="http://schemas.microsoft.com/office/drawing/2014/main" id="{B5F4DFA9-4B49-D4EA-11E6-B6203EA3F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887538"/>
            <a:ext cx="40957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7" name="SELEÇÃO DE MICRORGANISMOS BIODEGRADADORES DE ATRAZINA…">
            <a:extLst>
              <a:ext uri="{FF2B5EF4-FFF2-40B4-BE49-F238E27FC236}">
                <a16:creationId xmlns:a16="http://schemas.microsoft.com/office/drawing/2014/main" id="{FAD56B05-6E84-FEF3-1ED8-A2F53472EA87}"/>
              </a:ext>
            </a:extLst>
          </p:cNvPr>
          <p:cNvSpPr txBox="1"/>
          <p:nvPr/>
        </p:nvSpPr>
        <p:spPr>
          <a:xfrm>
            <a:off x="5680075" y="2179638"/>
            <a:ext cx="4392613" cy="4062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pt-BR" sz="1600" b="1" kern="0" dirty="0">
                <a:latin typeface="Arial"/>
                <a:ea typeface="Arial"/>
                <a:cs typeface="Arial"/>
                <a:sym typeface="Arial"/>
              </a:rPr>
              <a:t>SELEÇÃO DE MICRORGANISMOS BIODEGRADADORES DE ATRAZINA 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pt-BR" sz="1600" kern="0" dirty="0">
                <a:latin typeface="Arial"/>
                <a:ea typeface="Arial"/>
                <a:cs typeface="Arial"/>
                <a:sym typeface="Arial"/>
              </a:rPr>
              <a:t>(Julieta </a:t>
            </a:r>
            <a:r>
              <a:rPr lang="pt-BR" sz="1600" kern="0" dirty="0" err="1">
                <a:latin typeface="Arial"/>
                <a:ea typeface="Arial"/>
                <a:cs typeface="Arial"/>
                <a:sym typeface="Arial"/>
              </a:rPr>
              <a:t>Ueta</a:t>
            </a:r>
            <a:r>
              <a:rPr lang="pt-BR" sz="1600" kern="0" dirty="0">
                <a:latin typeface="Arial"/>
                <a:ea typeface="Arial"/>
                <a:cs typeface="Arial"/>
                <a:sym typeface="Arial"/>
              </a:rPr>
              <a:t> e col., EMBRAPA)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600">
                <a:latin typeface="Arial"/>
                <a:ea typeface="Arial"/>
                <a:cs typeface="Arial"/>
                <a:sym typeface="Arial"/>
              </a:defRPr>
            </a:pPr>
            <a:endParaRPr lang="pt-BR" sz="1600" kern="0" dirty="0">
              <a:latin typeface="Arial"/>
              <a:ea typeface="Arial"/>
              <a:cs typeface="Arial"/>
              <a:sym typeface="Arial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pt-BR" sz="1600" kern="0" dirty="0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A maioria dos compostos orgânicos, xenobióticos, como agroquímicos, não se perpetuam no ambiente </a:t>
            </a:r>
            <a:r>
              <a:rPr lang="pt-BR" sz="1600" b="1" kern="0" dirty="0">
                <a:solidFill>
                  <a:schemeClr val="accent5">
                    <a:lumMod val="50000"/>
                  </a:schemeClr>
                </a:solidFill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são naturalmente </a:t>
            </a:r>
            <a:r>
              <a:rPr lang="pt-BR" sz="1600" b="1" kern="0" dirty="0" err="1">
                <a:solidFill>
                  <a:schemeClr val="accent5">
                    <a:lumMod val="50000"/>
                  </a:schemeClr>
                </a:solidFill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biodegradados</a:t>
            </a:r>
            <a:r>
              <a:rPr lang="pt-BR" sz="1600" kern="0" dirty="0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 pela ação de </a:t>
            </a:r>
            <a:r>
              <a:rPr lang="pt-BR" sz="1600" b="1" kern="0" dirty="0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organismos vivos lá presentes</a:t>
            </a:r>
            <a:r>
              <a:rPr lang="pt-BR" sz="1600" kern="0" dirty="0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.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600">
                <a:latin typeface="Arial"/>
                <a:ea typeface="Arial"/>
                <a:cs typeface="Arial"/>
                <a:sym typeface="Arial"/>
              </a:defRPr>
            </a:pPr>
            <a:endParaRPr lang="pt-BR" sz="1600" kern="0" dirty="0">
              <a:latin typeface="Arial Nova" panose="020F0502020204030204" pitchFamily="34" charset="0"/>
              <a:ea typeface="Tahoma" panose="020B0604030504040204" pitchFamily="34" charset="0"/>
              <a:cs typeface="Arial"/>
              <a:sym typeface="Arial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600">
                <a:latin typeface="Arial"/>
                <a:ea typeface="Arial"/>
                <a:cs typeface="Arial"/>
                <a:sym typeface="Arial"/>
              </a:defRPr>
            </a:pPr>
            <a:endParaRPr lang="pt-BR" sz="1600" kern="0" dirty="0">
              <a:latin typeface="Arial Nova" panose="020F0502020204030204" pitchFamily="34" charset="0"/>
              <a:ea typeface="Tahoma" panose="020B0604030504040204" pitchFamily="34" charset="0"/>
              <a:cs typeface="Arial"/>
              <a:sym typeface="Arial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pt-BR" sz="1600" kern="0" dirty="0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O isolamento e seleção de linhagens microbianas capazes de </a:t>
            </a:r>
            <a:r>
              <a:rPr lang="pt-BR" sz="1600" kern="0" dirty="0" err="1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biodegradar</a:t>
            </a:r>
            <a:r>
              <a:rPr lang="pt-BR" sz="1600" kern="0" dirty="0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 </a:t>
            </a:r>
            <a:r>
              <a:rPr lang="pt-BR" sz="1600" kern="0" dirty="0" err="1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atrazina</a:t>
            </a:r>
            <a:r>
              <a:rPr lang="pt-BR" sz="1600" kern="0" dirty="0">
                <a:latin typeface="Arial Nova" panose="020F0502020204030204" pitchFamily="34" charset="0"/>
                <a:ea typeface="Tahoma" panose="020B0604030504040204" pitchFamily="34" charset="0"/>
                <a:cs typeface="Arial"/>
                <a:sym typeface="Arial"/>
              </a:rPr>
              <a:t> é um trabalho bastante atraente e de interesse nacional quando se utiliza solos tropicais submetidos a agricultura intensiva. </a:t>
            </a:r>
          </a:p>
        </p:txBody>
      </p:sp>
      <p:pic>
        <p:nvPicPr>
          <p:cNvPr id="31748" name="image.png" descr="image.png">
            <a:extLst>
              <a:ext uri="{FF2B5EF4-FFF2-40B4-BE49-F238E27FC236}">
                <a16:creationId xmlns:a16="http://schemas.microsoft.com/office/drawing/2014/main" id="{6D72894E-737F-016D-E0F5-7B74AC83E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4927600"/>
            <a:ext cx="40957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749" name="2. Bioaumentação">
            <a:extLst>
              <a:ext uri="{FF2B5EF4-FFF2-40B4-BE49-F238E27FC236}">
                <a16:creationId xmlns:a16="http://schemas.microsoft.com/office/drawing/2014/main" id="{D576C817-E25D-7EA3-6C9A-306611441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982663"/>
            <a:ext cx="2130425" cy="368300"/>
          </a:xfrm>
          <a:prstGeom prst="rect">
            <a:avLst/>
          </a:prstGeom>
          <a:solidFill>
            <a:srgbClr val="DCFFD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Bioaumentação </a:t>
            </a:r>
          </a:p>
        </p:txBody>
      </p:sp>
      <p:sp>
        <p:nvSpPr>
          <p:cNvPr id="31750" name="Rectangle 8">
            <a:extLst>
              <a:ext uri="{FF2B5EF4-FFF2-40B4-BE49-F238E27FC236}">
                <a16:creationId xmlns:a16="http://schemas.microsoft.com/office/drawing/2014/main" id="{1F230B22-B955-EBBC-38E5-400866268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1101725"/>
            <a:ext cx="7804150" cy="400050"/>
          </a:xfrm>
          <a:prstGeom prst="rect">
            <a:avLst/>
          </a:prstGeom>
          <a:solidFill>
            <a:srgbClr val="73FB79">
              <a:alpha val="34901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u="sng"/>
              <a:t>Exemplo 2</a:t>
            </a:r>
            <a:r>
              <a:rPr lang="pt-BR" altLang="pt-BR" sz="2000"/>
              <a:t>:  </a:t>
            </a:r>
            <a:r>
              <a:rPr lang="pt-BR" altLang="pt-BR" sz="2000" b="1"/>
              <a:t>Biodegradação de Herbicidas e Biorremediação ambiental</a:t>
            </a:r>
          </a:p>
        </p:txBody>
      </p:sp>
      <p:sp>
        <p:nvSpPr>
          <p:cNvPr id="31751" name="Biorremediação">
            <a:extLst>
              <a:ext uri="{FF2B5EF4-FFF2-40B4-BE49-F238E27FC236}">
                <a16:creationId xmlns:a16="http://schemas.microsoft.com/office/drawing/2014/main" id="{50A0FE13-A979-0B7F-EF82-062DF4D74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249238"/>
            <a:ext cx="2503488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.png" descr="image.png">
            <a:extLst>
              <a:ext uri="{FF2B5EF4-FFF2-40B4-BE49-F238E27FC236}">
                <a16:creationId xmlns:a16="http://schemas.microsoft.com/office/drawing/2014/main" id="{FB286A6A-3593-D5B8-4870-5BA22FD5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765175"/>
            <a:ext cx="445452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3" name="10botucatu" descr="10botucatu">
            <a:extLst>
              <a:ext uri="{FF2B5EF4-FFF2-40B4-BE49-F238E27FC236}">
                <a16:creationId xmlns:a16="http://schemas.microsoft.com/office/drawing/2014/main" id="{851BDBF4-50F6-E070-845E-F2F5AA83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765175"/>
            <a:ext cx="4124325" cy="5757863"/>
          </a:xfrm>
          <a:prstGeom prst="rect">
            <a:avLst/>
          </a:prstGeom>
          <a:ln w="12700">
            <a:solidFill>
              <a:schemeClr val="accent5">
                <a:lumMod val="20000"/>
                <a:lumOff val="80000"/>
              </a:schemeClr>
            </a:solidFill>
            <a:miter lim="400000"/>
          </a:ln>
        </p:spPr>
      </p:pic>
      <p:sp>
        <p:nvSpPr>
          <p:cNvPr id="204" name="Aqüífero Botucatu ou Guarani">
            <a:extLst>
              <a:ext uri="{FF2B5EF4-FFF2-40B4-BE49-F238E27FC236}">
                <a16:creationId xmlns:a16="http://schemas.microsoft.com/office/drawing/2014/main" id="{3CC3C92F-C6D1-793A-969D-C83EC56E59EA}"/>
              </a:ext>
            </a:extLst>
          </p:cNvPr>
          <p:cNvSpPr txBox="1"/>
          <p:nvPr/>
        </p:nvSpPr>
        <p:spPr>
          <a:xfrm>
            <a:off x="6315075" y="6376988"/>
            <a:ext cx="4124325" cy="3381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>
            <a:spAutoFit/>
          </a:bodyPr>
          <a:lstStyle>
            <a:lvl1pPr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 err="1">
                <a:solidFill>
                  <a:schemeClr val="tx1"/>
                </a:solidFill>
              </a:rPr>
              <a:t>Aqüífero</a:t>
            </a:r>
            <a:r>
              <a:rPr kern="0" dirty="0">
                <a:solidFill>
                  <a:schemeClr val="tx1"/>
                </a:solidFill>
              </a:rPr>
              <a:t> </a:t>
            </a:r>
            <a:r>
              <a:rPr kern="0" dirty="0" err="1">
                <a:solidFill>
                  <a:schemeClr val="tx1"/>
                </a:solidFill>
              </a:rPr>
              <a:t>Botucatu</a:t>
            </a:r>
            <a:r>
              <a:rPr kern="0" dirty="0">
                <a:solidFill>
                  <a:schemeClr val="tx1"/>
                </a:solidFill>
              </a:rPr>
              <a:t> </a:t>
            </a:r>
            <a:r>
              <a:rPr kern="0" dirty="0" err="1">
                <a:solidFill>
                  <a:schemeClr val="tx1"/>
                </a:solidFill>
              </a:rPr>
              <a:t>ou</a:t>
            </a:r>
            <a:r>
              <a:rPr kern="0" dirty="0">
                <a:solidFill>
                  <a:schemeClr val="tx1"/>
                </a:solidFill>
              </a:rPr>
              <a:t> Guarani </a:t>
            </a:r>
          </a:p>
        </p:txBody>
      </p:sp>
      <p:sp>
        <p:nvSpPr>
          <p:cNvPr id="32772" name="Agroquímicos   tóxicos:">
            <a:extLst>
              <a:ext uri="{FF2B5EF4-FFF2-40B4-BE49-F238E27FC236}">
                <a16:creationId xmlns:a16="http://schemas.microsoft.com/office/drawing/2014/main" id="{05690297-0B57-013F-583B-3B80CF8B4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246063"/>
            <a:ext cx="6016625" cy="368300"/>
          </a:xfrm>
          <a:prstGeom prst="rect">
            <a:avLst/>
          </a:prstGeom>
          <a:solidFill>
            <a:srgbClr val="FF8AD8">
              <a:alpha val="36862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dimensão do problema dos Agroquímicos   tóxicos: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e moléculas orgânicas">
            <a:extLst>
              <a:ext uri="{FF2B5EF4-FFF2-40B4-BE49-F238E27FC236}">
                <a16:creationId xmlns:a16="http://schemas.microsoft.com/office/drawing/2014/main" id="{44E2A0B5-DE53-14DC-182C-C2F890C60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238" y="357188"/>
            <a:ext cx="2554287" cy="369887"/>
          </a:xfrm>
          <a:prstGeom prst="rect">
            <a:avLst/>
          </a:prstGeom>
          <a:solidFill>
            <a:srgbClr val="FDDFF9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sp>
        <p:nvSpPr>
          <p:cNvPr id="33794" name="1. Bioestimulação    e   2. Bioaumentação">
            <a:extLst>
              <a:ext uri="{FF2B5EF4-FFF2-40B4-BE49-F238E27FC236}">
                <a16:creationId xmlns:a16="http://schemas.microsoft.com/office/drawing/2014/main" id="{C0CD7AFC-8DCD-0627-15F8-821C8C1F5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830263"/>
            <a:ext cx="4413250" cy="368300"/>
          </a:xfrm>
          <a:prstGeom prst="rect">
            <a:avLst/>
          </a:prstGeom>
          <a:solidFill>
            <a:srgbClr val="73FCD6">
              <a:alpha val="75293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Bioestimulação    </a:t>
            </a:r>
            <a:r>
              <a:rPr lang="pt-BR" altLang="pt-BR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2. Bioaumentação </a:t>
            </a:r>
          </a:p>
        </p:txBody>
      </p:sp>
      <p:pic>
        <p:nvPicPr>
          <p:cNvPr id="33795" name="image.png" descr="image.png">
            <a:extLst>
              <a:ext uri="{FF2B5EF4-FFF2-40B4-BE49-F238E27FC236}">
                <a16:creationId xmlns:a16="http://schemas.microsoft.com/office/drawing/2014/main" id="{FE799935-1C51-F6E9-8AA1-DA9B400D9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089150"/>
            <a:ext cx="896143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3796" name="image.png" descr="image.png">
            <a:extLst>
              <a:ext uri="{FF2B5EF4-FFF2-40B4-BE49-F238E27FC236}">
                <a16:creationId xmlns:a16="http://schemas.microsoft.com/office/drawing/2014/main" id="{2CE4CE5B-9138-FDAB-76B4-C0824E79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5233988"/>
            <a:ext cx="5432425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3797" name="image.tif" descr="image.tif">
            <a:extLst>
              <a:ext uri="{FF2B5EF4-FFF2-40B4-BE49-F238E27FC236}">
                <a16:creationId xmlns:a16="http://schemas.microsoft.com/office/drawing/2014/main" id="{3FEB72F6-0324-E886-E0AC-AFB097768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4208463"/>
            <a:ext cx="3043238" cy="2649537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Rectangle 7">
            <a:extLst>
              <a:ext uri="{FF2B5EF4-FFF2-40B4-BE49-F238E27FC236}">
                <a16:creationId xmlns:a16="http://schemas.microsoft.com/office/drawing/2014/main" id="{3334E252-582D-8C58-437E-9D215F229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1397000"/>
            <a:ext cx="2989262" cy="400050"/>
          </a:xfrm>
          <a:prstGeom prst="rect">
            <a:avLst/>
          </a:prstGeom>
          <a:solidFill>
            <a:srgbClr val="73FB79">
              <a:alpha val="34901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u="sng"/>
              <a:t>Exemplo 3</a:t>
            </a:r>
            <a:r>
              <a:rPr lang="pt-BR" altLang="pt-BR" sz="2000"/>
              <a:t>:  </a:t>
            </a:r>
            <a:r>
              <a:rPr lang="pt-BR" altLang="pt-BR" sz="2000" b="1"/>
              <a:t>Compostagem</a:t>
            </a:r>
          </a:p>
        </p:txBody>
      </p:sp>
      <p:sp>
        <p:nvSpPr>
          <p:cNvPr id="33799" name="Biorremediação">
            <a:extLst>
              <a:ext uri="{FF2B5EF4-FFF2-40B4-BE49-F238E27FC236}">
                <a16:creationId xmlns:a16="http://schemas.microsoft.com/office/drawing/2014/main" id="{CA4E0651-417E-A180-160C-BE6B84655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212725"/>
            <a:ext cx="2503487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De moléculas orgânicas">
            <a:extLst>
              <a:ext uri="{FF2B5EF4-FFF2-40B4-BE49-F238E27FC236}">
                <a16:creationId xmlns:a16="http://schemas.microsoft.com/office/drawing/2014/main" id="{46CCEDC9-B301-CF97-351A-FBDB52620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433388"/>
            <a:ext cx="2555875" cy="369887"/>
          </a:xfrm>
          <a:prstGeom prst="rect">
            <a:avLst/>
          </a:prstGeom>
          <a:solidFill>
            <a:srgbClr val="FDDFF9"/>
          </a:solidFill>
          <a:ln w="9525">
            <a:solidFill>
              <a:srgbClr val="376092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pic>
        <p:nvPicPr>
          <p:cNvPr id="34818" name="image.png" descr="image.png">
            <a:extLst>
              <a:ext uri="{FF2B5EF4-FFF2-40B4-BE49-F238E27FC236}">
                <a16:creationId xmlns:a16="http://schemas.microsoft.com/office/drawing/2014/main" id="{DC0706A8-CE18-9753-33B2-620B6CD0A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3429000"/>
            <a:ext cx="4791075" cy="2001838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image.png" descr="image.png">
            <a:extLst>
              <a:ext uri="{FF2B5EF4-FFF2-40B4-BE49-F238E27FC236}">
                <a16:creationId xmlns:a16="http://schemas.microsoft.com/office/drawing/2014/main" id="{3D4B2192-5C2D-DFCC-92B1-607BA54C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970088"/>
            <a:ext cx="4052887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4820" name="Landfarming">
            <a:extLst>
              <a:ext uri="{FF2B5EF4-FFF2-40B4-BE49-F238E27FC236}">
                <a16:creationId xmlns:a16="http://schemas.microsoft.com/office/drawing/2014/main" id="{159760A2-B843-1B04-3EDD-A05C7EC3F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150" y="6186488"/>
            <a:ext cx="1296988" cy="369887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solidFill>
                  <a:srgbClr val="0070C0"/>
                </a:solidFill>
              </a:rPr>
              <a:t>Landfarming</a:t>
            </a:r>
          </a:p>
        </p:txBody>
      </p:sp>
      <p:sp>
        <p:nvSpPr>
          <p:cNvPr id="34821" name="Processo">
            <a:extLst>
              <a:ext uri="{FF2B5EF4-FFF2-40B4-BE49-F238E27FC236}">
                <a16:creationId xmlns:a16="http://schemas.microsoft.com/office/drawing/2014/main" id="{275F06A8-C1A6-07A6-45BE-F53C0541F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988" y="6173788"/>
            <a:ext cx="1038225" cy="400050"/>
          </a:xfrm>
          <a:prstGeom prst="rect">
            <a:avLst/>
          </a:prstGeom>
          <a:solidFill>
            <a:srgbClr val="CCECFF"/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b="1"/>
              <a:t>Processo</a:t>
            </a:r>
          </a:p>
        </p:txBody>
      </p:sp>
      <p:sp>
        <p:nvSpPr>
          <p:cNvPr id="34822" name="1. Bioestimulação    e   2. Bioaumentação">
            <a:extLst>
              <a:ext uri="{FF2B5EF4-FFF2-40B4-BE49-F238E27FC236}">
                <a16:creationId xmlns:a16="http://schemas.microsoft.com/office/drawing/2014/main" id="{B1749216-24D7-44BF-6625-389778748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3" y="1006475"/>
            <a:ext cx="4414837" cy="368300"/>
          </a:xfrm>
          <a:prstGeom prst="rect">
            <a:avLst/>
          </a:prstGeom>
          <a:solidFill>
            <a:srgbClr val="73FCD6">
              <a:alpha val="75293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Bioestimulação    </a:t>
            </a:r>
            <a:r>
              <a:rPr lang="pt-BR" altLang="pt-BR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2. Bioaumentação </a:t>
            </a:r>
          </a:p>
        </p:txBody>
      </p:sp>
      <p:sp>
        <p:nvSpPr>
          <p:cNvPr id="34823" name="Biorremediação">
            <a:extLst>
              <a:ext uri="{FF2B5EF4-FFF2-40B4-BE49-F238E27FC236}">
                <a16:creationId xmlns:a16="http://schemas.microsoft.com/office/drawing/2014/main" id="{706CBB91-9D22-1A14-1CAF-EC3607463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357188"/>
            <a:ext cx="2503487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34824" name="Rectangle 7">
            <a:extLst>
              <a:ext uri="{FF2B5EF4-FFF2-40B4-BE49-F238E27FC236}">
                <a16:creationId xmlns:a16="http://schemas.microsoft.com/office/drawing/2014/main" id="{1D863096-5CCE-CA0E-3925-5A2CDA685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1577975"/>
            <a:ext cx="2795587" cy="400050"/>
          </a:xfrm>
          <a:prstGeom prst="rect">
            <a:avLst/>
          </a:prstGeom>
          <a:solidFill>
            <a:srgbClr val="73FB79">
              <a:alpha val="34901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u="sng"/>
              <a:t>Exemplo 4</a:t>
            </a:r>
            <a:r>
              <a:rPr lang="pt-BR" altLang="pt-BR" sz="2000"/>
              <a:t>:  </a:t>
            </a:r>
            <a:r>
              <a:rPr lang="pt-BR" altLang="pt-BR" sz="2000" b="1"/>
              <a:t>Landfarming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age.png" descr="image.png">
            <a:extLst>
              <a:ext uri="{FF2B5EF4-FFF2-40B4-BE49-F238E27FC236}">
                <a16:creationId xmlns:a16="http://schemas.microsoft.com/office/drawing/2014/main" id="{F374944F-D34C-A84B-D1D9-5A303EBA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074863"/>
            <a:ext cx="1231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194" name="Biorremediação: Processo tecnológico no qual organismos vivos, mortos ou suas enzimas, partes destes ou materiais derivados são utilizados para remover ou reduzir (remediar) contaminantes presentes no ambiente.…">
            <a:extLst>
              <a:ext uri="{FF2B5EF4-FFF2-40B4-BE49-F238E27FC236}">
                <a16:creationId xmlns:a16="http://schemas.microsoft.com/office/drawing/2014/main" id="{2C133DA1-F971-0CEE-2C56-55DC8E295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8" y="2384425"/>
            <a:ext cx="7974012" cy="4256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just" eaLnBrk="1">
              <a:lnSpc>
                <a:spcPct val="107000"/>
              </a:lnSpc>
              <a:spcBef>
                <a:spcPts val="800"/>
              </a:spcBef>
            </a:pPr>
            <a:r>
              <a:rPr lang="pt-BR" altLang="pt-BR" sz="2000" b="1">
                <a:solidFill>
                  <a:srgbClr val="0000FF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Biorremediação: </a:t>
            </a:r>
          </a:p>
          <a:p>
            <a:pPr algn="just" eaLnBrk="1">
              <a:lnSpc>
                <a:spcPct val="107000"/>
              </a:lnSpc>
              <a:spcBef>
                <a:spcPts val="800"/>
              </a:spcBef>
            </a:pPr>
            <a:r>
              <a:rPr lang="pt-BR" altLang="pt-BR" sz="2000" b="1">
                <a:solidFill>
                  <a:schemeClr val="tx1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Processo tecnológico no qual </a:t>
            </a:r>
            <a:r>
              <a:rPr lang="pt-BR" altLang="pt-BR" sz="2000" b="1" u="sng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organismos vivos</a:t>
            </a:r>
            <a:r>
              <a:rPr lang="pt-BR" altLang="pt-BR" sz="2000" b="1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, </a:t>
            </a:r>
            <a:r>
              <a:rPr lang="pt-BR" altLang="pt-BR" sz="2000" b="1" u="sng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mortos</a:t>
            </a:r>
            <a:r>
              <a:rPr lang="pt-BR" altLang="pt-BR" sz="2000" b="1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 </a:t>
            </a:r>
            <a:r>
              <a:rPr lang="pt-BR" altLang="pt-BR" sz="2000" b="1">
                <a:solidFill>
                  <a:schemeClr val="tx1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ou</a:t>
            </a:r>
            <a:r>
              <a:rPr lang="pt-BR" altLang="pt-BR" sz="2000" b="1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 </a:t>
            </a:r>
            <a:r>
              <a:rPr lang="pt-BR" altLang="pt-BR" sz="2000" b="1" u="sng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suas enzimas</a:t>
            </a:r>
            <a:r>
              <a:rPr lang="pt-BR" altLang="pt-BR" sz="2000" b="1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, </a:t>
            </a:r>
            <a:r>
              <a:rPr lang="pt-BR" altLang="pt-BR" sz="2000" b="1" u="sng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partes destes</a:t>
            </a:r>
            <a:r>
              <a:rPr lang="pt-BR" altLang="pt-BR" sz="2000" b="1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 </a:t>
            </a:r>
            <a:r>
              <a:rPr lang="pt-BR" altLang="pt-BR" sz="2000" b="1">
                <a:solidFill>
                  <a:schemeClr val="tx1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ou</a:t>
            </a:r>
            <a:r>
              <a:rPr lang="pt-BR" altLang="pt-BR" sz="2000" b="1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 </a:t>
            </a:r>
            <a:r>
              <a:rPr lang="pt-BR" altLang="pt-BR" sz="2000" b="1" u="sng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materiais derivados </a:t>
            </a:r>
            <a:r>
              <a:rPr lang="pt-BR" altLang="pt-BR" sz="2000" b="1">
                <a:solidFill>
                  <a:srgbClr val="0000FF"/>
                </a:solidFill>
                <a:latin typeface="Microsoft Tai Le" panose="020B0502040204020203" pitchFamily="34" charset="0"/>
                <a:sym typeface="Microsoft Tai Le" panose="020B0502040204020203" pitchFamily="34" charset="0"/>
              </a:rPr>
              <a:t>são utilizados para remover ou reduzir (remediar) contaminantes presentes no ambiente. </a:t>
            </a:r>
          </a:p>
          <a:p>
            <a:pPr algn="just" eaLnBrk="1">
              <a:lnSpc>
                <a:spcPct val="107000"/>
              </a:lnSpc>
              <a:spcBef>
                <a:spcPts val="800"/>
              </a:spcBef>
            </a:pPr>
            <a:endParaRPr lang="pt-BR" altLang="pt-BR" sz="800" b="1">
              <a:solidFill>
                <a:srgbClr val="0000FF"/>
              </a:solidFill>
              <a:latin typeface="Microsoft Tai Le" panose="020B0502040204020203" pitchFamily="34" charset="0"/>
              <a:sym typeface="Microsoft Tai Le" panose="020B0502040204020203" pitchFamily="34" charset="0"/>
            </a:endParaRPr>
          </a:p>
          <a:p>
            <a:pPr eaLnBrk="1">
              <a:lnSpc>
                <a:spcPct val="107000"/>
              </a:lnSpc>
              <a:spcBef>
                <a:spcPts val="800"/>
              </a:spcBef>
            </a:pPr>
            <a:r>
              <a:rPr lang="pt-BR" altLang="pt-BR" sz="2000">
                <a:latin typeface="Microsoft Tai Le" panose="020B0502040204020203" pitchFamily="34" charset="0"/>
                <a:sym typeface="Microsoft Tai Le" panose="020B0502040204020203" pitchFamily="34" charset="0"/>
              </a:rPr>
              <a:t>A intervenção humana visa </a:t>
            </a:r>
            <a:r>
              <a:rPr lang="pt-BR" altLang="pt-BR" sz="2000" b="1">
                <a:latin typeface="Microsoft Tai Le" panose="020B0502040204020203" pitchFamily="34" charset="0"/>
                <a:sym typeface="Microsoft Tai Le" panose="020B0502040204020203" pitchFamily="34" charset="0"/>
              </a:rPr>
              <a:t>acelerar os processos </a:t>
            </a:r>
            <a:r>
              <a:rPr lang="pt-BR" altLang="pt-BR" sz="2000" b="1" u="sng">
                <a:latin typeface="Microsoft Tai Le" panose="020B0502040204020203" pitchFamily="34" charset="0"/>
                <a:sym typeface="Microsoft Tai Le" panose="020B0502040204020203" pitchFamily="34" charset="0"/>
              </a:rPr>
              <a:t>naturais</a:t>
            </a:r>
            <a:r>
              <a:rPr lang="pt-BR" altLang="pt-BR" sz="2000">
                <a:latin typeface="Microsoft Tai Le" panose="020B0502040204020203" pitchFamily="34" charset="0"/>
                <a:sym typeface="Microsoft Tai Le" panose="020B0502040204020203" pitchFamily="34" charset="0"/>
              </a:rPr>
              <a:t> de degradação ou imobilização de poluentes. </a:t>
            </a:r>
          </a:p>
          <a:p>
            <a:pPr eaLnBrk="1">
              <a:lnSpc>
                <a:spcPct val="107000"/>
              </a:lnSpc>
              <a:spcBef>
                <a:spcPts val="800"/>
              </a:spcBef>
            </a:pPr>
            <a:endParaRPr lang="pt-BR" altLang="pt-BR" sz="1100">
              <a:latin typeface="Microsoft Tai Le" panose="020B0502040204020203" pitchFamily="34" charset="0"/>
              <a:sym typeface="Microsoft Tai Le" panose="020B0502040204020203" pitchFamily="34" charset="0"/>
            </a:endParaRPr>
          </a:p>
          <a:p>
            <a:pPr eaLnBrk="1">
              <a:lnSpc>
                <a:spcPct val="107000"/>
              </a:lnSpc>
              <a:spcBef>
                <a:spcPts val="600"/>
              </a:spcBef>
            </a:pPr>
            <a:r>
              <a:rPr lang="pt-BR" altLang="pt-BR" sz="1600">
                <a:latin typeface="Microsoft Tai Le" panose="020B0502040204020203" pitchFamily="34" charset="0"/>
                <a:sym typeface="Microsoft Tai Le" panose="020B0502040204020203" pitchFamily="34" charset="0"/>
              </a:rPr>
              <a:t>Obs.: Por </a:t>
            </a:r>
            <a:r>
              <a:rPr lang="pt-BR" altLang="pt-BR" sz="1600" b="1">
                <a:latin typeface="Microsoft Tai Le" panose="020B0502040204020203" pitchFamily="34" charset="0"/>
                <a:sym typeface="Microsoft Tai Le" panose="020B0502040204020203" pitchFamily="34" charset="0"/>
              </a:rPr>
              <a:t>organismos</a:t>
            </a:r>
            <a:r>
              <a:rPr lang="pt-BR" altLang="pt-BR" sz="1600">
                <a:latin typeface="Microsoft Tai Le" panose="020B0502040204020203" pitchFamily="34" charset="0"/>
                <a:sym typeface="Microsoft Tai Le" panose="020B0502040204020203" pitchFamily="34" charset="0"/>
              </a:rPr>
              <a:t> entende-se: </a:t>
            </a:r>
          </a:p>
          <a:p>
            <a:pPr eaLnBrk="1">
              <a:lnSpc>
                <a:spcPct val="107000"/>
              </a:lnSpc>
              <a:spcBef>
                <a:spcPts val="600"/>
              </a:spcBef>
            </a:pPr>
            <a:r>
              <a:rPr lang="pt-BR" altLang="pt-BR" sz="1600">
                <a:latin typeface="Microsoft Tai Le" panose="020B0502040204020203" pitchFamily="34" charset="0"/>
                <a:sym typeface="Microsoft Tai Le" panose="020B0502040204020203" pitchFamily="34" charset="0"/>
              </a:rPr>
              <a:t>- </a:t>
            </a:r>
            <a:r>
              <a:rPr lang="pt-BR" altLang="pt-BR" sz="1600" b="1">
                <a:latin typeface="Microsoft Tai Le" panose="020B0502040204020203" pitchFamily="34" charset="0"/>
                <a:sym typeface="Microsoft Tai Le" panose="020B0502040204020203" pitchFamily="34" charset="0"/>
              </a:rPr>
              <a:t>Microrganismos</a:t>
            </a:r>
            <a:r>
              <a:rPr lang="pt-BR" altLang="pt-BR" sz="1600">
                <a:latin typeface="Microsoft Tai Le" panose="020B0502040204020203" pitchFamily="34" charset="0"/>
                <a:sym typeface="Microsoft Tai Le" panose="020B0502040204020203" pitchFamily="34" charset="0"/>
              </a:rPr>
              <a:t>: bactérias, leveduras, fungos filamentosos, algas; e</a:t>
            </a:r>
          </a:p>
          <a:p>
            <a:pPr eaLnBrk="1">
              <a:lnSpc>
                <a:spcPct val="107000"/>
              </a:lnSpc>
              <a:spcBef>
                <a:spcPts val="600"/>
              </a:spcBef>
            </a:pPr>
            <a:r>
              <a:rPr lang="pt-BR" altLang="pt-BR" sz="1600">
                <a:latin typeface="Microsoft Tai Le" panose="020B0502040204020203" pitchFamily="34" charset="0"/>
                <a:sym typeface="Microsoft Tai Le" panose="020B0502040204020203" pitchFamily="34" charset="0"/>
              </a:rPr>
              <a:t>- </a:t>
            </a:r>
            <a:r>
              <a:rPr lang="pt-BR" altLang="pt-BR" sz="1600" b="1">
                <a:latin typeface="Microsoft Tai Le" panose="020B0502040204020203" pitchFamily="34" charset="0"/>
                <a:sym typeface="Microsoft Tai Le" panose="020B0502040204020203" pitchFamily="34" charset="0"/>
              </a:rPr>
              <a:t>Macrorganismos</a:t>
            </a:r>
            <a:r>
              <a:rPr lang="pt-BR" altLang="pt-BR" sz="1600">
                <a:latin typeface="Microsoft Tai Le" panose="020B0502040204020203" pitchFamily="34" charset="0"/>
                <a:sym typeface="Microsoft Tai Le" panose="020B0502040204020203" pitchFamily="34" charset="0"/>
              </a:rPr>
              <a:t>: macroalgas , vegetais ou animais.</a:t>
            </a:r>
          </a:p>
        </p:txBody>
      </p:sp>
      <p:sp>
        <p:nvSpPr>
          <p:cNvPr id="56" name="4.2. Indústria Química:…">
            <a:extLst>
              <a:ext uri="{FF2B5EF4-FFF2-40B4-BE49-F238E27FC236}">
                <a16:creationId xmlns:a16="http://schemas.microsoft.com/office/drawing/2014/main" id="{3786AA22-B7F1-8A52-2354-E9D995E28EB2}"/>
              </a:ext>
            </a:extLst>
          </p:cNvPr>
          <p:cNvSpPr txBox="1"/>
          <p:nvPr/>
        </p:nvSpPr>
        <p:spPr>
          <a:xfrm>
            <a:off x="2001838" y="311150"/>
            <a:ext cx="5832475" cy="1446213"/>
          </a:xfrm>
          <a:prstGeom prst="rect">
            <a:avLst/>
          </a:prstGeom>
          <a:solidFill>
            <a:srgbClr val="73FDFF">
              <a:alpha val="16957"/>
            </a:srgbClr>
          </a:solidFill>
          <a:ln w="3175">
            <a:solidFill>
              <a:srgbClr val="000000"/>
            </a:solidFill>
            <a:miter lim="400000"/>
          </a:ln>
        </p:spPr>
        <p:txBody>
          <a:bodyPr wrap="none" lIns="35718" tIns="35718" rIns="35718" bIns="35718" anchor="ctr">
            <a:spAutoFit/>
          </a:bodyPr>
          <a:lstStyle/>
          <a:p>
            <a:pPr defTabSz="316110" eaLnBrk="1" fontAlgn="auto">
              <a:spcBef>
                <a:spcPts val="200"/>
              </a:spcBef>
              <a:spcAft>
                <a:spcPts val="0"/>
              </a:spcAft>
              <a:defRPr b="1">
                <a:uFill>
                  <a:solidFill>
                    <a:srgbClr val="000000"/>
                  </a:solidFill>
                </a:uFill>
              </a:defRPr>
            </a:pPr>
            <a:r>
              <a:rPr lang="pt-BR" b="1" kern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- </a:t>
            </a:r>
            <a:r>
              <a:rPr lang="pt-BR" sz="2100" b="1" kern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Biorremediação </a:t>
            </a:r>
            <a:r>
              <a:rPr lang="pt-BR" b="1" kern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(recuperação de áreas degradadas) por:</a:t>
            </a:r>
          </a:p>
          <a:p>
            <a:pPr defTabSz="316110" eaLnBrk="1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defRPr b="1">
                <a:uFill>
                  <a:solidFill>
                    <a:srgbClr val="000000"/>
                  </a:solidFill>
                </a:uFill>
              </a:defRPr>
            </a:pPr>
            <a:r>
              <a:rPr lang="pt-BR" b="1" kern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    - Compostos orgânicos tóxicos,</a:t>
            </a:r>
          </a:p>
          <a:p>
            <a:pPr defTabSz="316110" eaLnBrk="1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defRPr b="1">
                <a:uFill>
                  <a:solidFill>
                    <a:srgbClr val="000000"/>
                  </a:solidFill>
                </a:uFill>
              </a:defRPr>
            </a:pPr>
            <a:r>
              <a:rPr lang="pt-BR" b="1" kern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    - Resíduos tóxicos recalcitrantes,</a:t>
            </a:r>
          </a:p>
          <a:p>
            <a:pPr defTabSz="316110" eaLnBrk="1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defRPr b="1">
                <a:uFill>
                  <a:solidFill>
                    <a:srgbClr val="000000"/>
                  </a:solidFill>
                </a:uFill>
              </a:defRPr>
            </a:pPr>
            <a:r>
              <a:rPr lang="pt-BR" b="1" kern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    - Metais pesados tóxicos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e moléculas orgânicas">
            <a:extLst>
              <a:ext uri="{FF2B5EF4-FFF2-40B4-BE49-F238E27FC236}">
                <a16:creationId xmlns:a16="http://schemas.microsoft.com/office/drawing/2014/main" id="{06A3C7E7-8BF7-D691-5AC4-2CD4A0E60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393700"/>
            <a:ext cx="2998787" cy="400050"/>
          </a:xfrm>
          <a:prstGeom prst="rect">
            <a:avLst/>
          </a:prstGeom>
          <a:solidFill>
            <a:srgbClr val="FDDFF9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moléculas orgânicas</a:t>
            </a:r>
          </a:p>
        </p:txBody>
      </p:sp>
      <p:pic>
        <p:nvPicPr>
          <p:cNvPr id="35842" name="image.tif" descr="image.tif">
            <a:extLst>
              <a:ext uri="{FF2B5EF4-FFF2-40B4-BE49-F238E27FC236}">
                <a16:creationId xmlns:a16="http://schemas.microsoft.com/office/drawing/2014/main" id="{A727D907-4FBF-9B79-CA98-1C3186D2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"/>
          <a:stretch>
            <a:fillRect/>
          </a:stretch>
        </p:blipFill>
        <p:spPr bwMode="auto">
          <a:xfrm>
            <a:off x="582613" y="2819400"/>
            <a:ext cx="88042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5843" name="Fundamentação teórica:">
            <a:extLst>
              <a:ext uri="{FF2B5EF4-FFF2-40B4-BE49-F238E27FC236}">
                <a16:creationId xmlns:a16="http://schemas.microsoft.com/office/drawing/2014/main" id="{5127FCEB-51DE-DC4E-A37C-C2C8773F0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2141538"/>
            <a:ext cx="2665413" cy="368300"/>
          </a:xfrm>
          <a:prstGeom prst="rect">
            <a:avLst/>
          </a:prstGeom>
          <a:solidFill>
            <a:srgbClr val="DBEEF4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Fundamentação teórica: </a:t>
            </a:r>
          </a:p>
        </p:txBody>
      </p:sp>
      <p:sp>
        <p:nvSpPr>
          <p:cNvPr id="227" name="Então, SERÁ  que  os  novos   xenobióticos também podem ser degradados ??">
            <a:extLst>
              <a:ext uri="{FF2B5EF4-FFF2-40B4-BE49-F238E27FC236}">
                <a16:creationId xmlns:a16="http://schemas.microsoft.com/office/drawing/2014/main" id="{A74A0924-E747-AE5E-19B3-53009A1D28CC}"/>
              </a:ext>
            </a:extLst>
          </p:cNvPr>
          <p:cNvSpPr txBox="1"/>
          <p:nvPr/>
        </p:nvSpPr>
        <p:spPr>
          <a:xfrm>
            <a:off x="946150" y="1411288"/>
            <a:ext cx="6142038" cy="338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432FF"/>
            </a:solidFill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900"/>
              </a:spcBef>
              <a:spcAft>
                <a:spcPts val="0"/>
              </a:spcAft>
              <a:defRPr sz="1600" b="1">
                <a:solidFill>
                  <a:srgbClr val="EA2E0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600" b="1" u="sng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Novos</a:t>
            </a:r>
            <a:r>
              <a:rPr lang="pt-BR" sz="1600" b="1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  xenobióticos também podem ser </a:t>
            </a:r>
            <a:r>
              <a:rPr lang="pt-BR" sz="1600" b="1" u="sng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Bio</a:t>
            </a:r>
            <a:r>
              <a:rPr lang="pt-BR" sz="1600" b="1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degradados !!!!</a:t>
            </a:r>
          </a:p>
        </p:txBody>
      </p:sp>
      <p:pic>
        <p:nvPicPr>
          <p:cNvPr id="35845" name="image.png" descr="image.png">
            <a:extLst>
              <a:ext uri="{FF2B5EF4-FFF2-40B4-BE49-F238E27FC236}">
                <a16:creationId xmlns:a16="http://schemas.microsoft.com/office/drawing/2014/main" id="{9DF0C92B-A394-3FB1-A0C5-8978F298A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0533">
            <a:off x="9466263" y="919163"/>
            <a:ext cx="1236662" cy="13335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Biorremediação">
            <a:extLst>
              <a:ext uri="{FF2B5EF4-FFF2-40B4-BE49-F238E27FC236}">
                <a16:creationId xmlns:a16="http://schemas.microsoft.com/office/drawing/2014/main" id="{C2BBDB87-6097-E89F-0AF2-EF1DCAEE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276225"/>
            <a:ext cx="2503487" cy="460375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nálise do impacto na microbiota de ambientes contaminados pelo escoamento de poluente BTEX oriundo de vazamentos de Postos de Combustíveis">
            <a:extLst>
              <a:ext uri="{FF2B5EF4-FFF2-40B4-BE49-F238E27FC236}">
                <a16:creationId xmlns:a16="http://schemas.microsoft.com/office/drawing/2014/main" id="{9F7A8E32-9A28-BEAB-CD0F-9265F3AFB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3" y="623888"/>
            <a:ext cx="8994775" cy="646112"/>
          </a:xfrm>
          <a:prstGeom prst="rect">
            <a:avLst/>
          </a:prstGeom>
          <a:solidFill>
            <a:srgbClr val="CCEC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Projeto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Análise do impacto na microbiota em solo contaminado pelo escoamento do poluente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BTEX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oriundo de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vazamentos em um posto de combustível </a:t>
            </a:r>
          </a:p>
        </p:txBody>
      </p:sp>
      <p:sp>
        <p:nvSpPr>
          <p:cNvPr id="232" name="Segundo a CETESB,…">
            <a:extLst>
              <a:ext uri="{FF2B5EF4-FFF2-40B4-BE49-F238E27FC236}">
                <a16:creationId xmlns:a16="http://schemas.microsoft.com/office/drawing/2014/main" id="{26EF7CDC-1248-635E-FAD2-B23E167FCEC0}"/>
              </a:ext>
            </a:extLst>
          </p:cNvPr>
          <p:cNvSpPr/>
          <p:nvPr/>
        </p:nvSpPr>
        <p:spPr>
          <a:xfrm>
            <a:off x="707248" y="1535939"/>
            <a:ext cx="4632018" cy="4770537"/>
          </a:xfrm>
          <a:prstGeom prst="rect">
            <a:avLst/>
          </a:prstGeom>
          <a:solidFill>
            <a:srgbClr val="FDEADA"/>
          </a:solidFill>
          <a:ln>
            <a:solidFill>
              <a:srgbClr val="008000"/>
            </a:solidFill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600"/>
            </a:pPr>
            <a:r>
              <a:rPr lang="pt-BR" sz="1600" kern="0" dirty="0">
                <a:latin typeface="+mn-lt"/>
                <a:cs typeface="+mn-cs"/>
                <a:sym typeface="Calibri"/>
              </a:rPr>
              <a:t>Segundo a 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CETESB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,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600"/>
            </a:pPr>
            <a:r>
              <a:rPr lang="pt-BR" sz="1600" kern="0" dirty="0">
                <a:latin typeface="+mn-lt"/>
                <a:cs typeface="+mn-cs"/>
                <a:sym typeface="Calibri"/>
              </a:rPr>
              <a:t>postos de combustíveis se destacam na lista de áreas contaminadas em SP. Até 2013,  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3.597 pontos foram identificados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600"/>
            </a:pPr>
            <a:endParaRPr lang="pt-BR" sz="1600" kern="0" dirty="0">
              <a:latin typeface="+mn-lt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600"/>
            </a:pPr>
            <a:r>
              <a:rPr lang="pt-BR" sz="1600" kern="0" dirty="0">
                <a:latin typeface="+mn-lt"/>
                <a:cs typeface="+mn-cs"/>
                <a:sym typeface="Calibri"/>
              </a:rPr>
              <a:t>Os vazamentos de tanques de combustíveis são compostos principalmente por hidrocarbonetos líquidos imiscíveis em água (</a:t>
            </a:r>
            <a:r>
              <a:rPr lang="pt-BR" sz="1600" b="1" kern="0" dirty="0" err="1">
                <a:latin typeface="+mn-lt"/>
                <a:cs typeface="+mn-cs"/>
                <a:sym typeface="Calibri"/>
              </a:rPr>
              <a:t>NAPLs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 - ¨</a:t>
            </a:r>
            <a:r>
              <a:rPr lang="pt-BR" sz="1600" kern="0" dirty="0" err="1">
                <a:latin typeface="+mn-lt"/>
                <a:cs typeface="+mn-cs"/>
                <a:sym typeface="Calibri"/>
              </a:rPr>
              <a:t>NonAqueous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 </a:t>
            </a:r>
            <a:r>
              <a:rPr lang="pt-BR" sz="1600" kern="0" dirty="0" err="1">
                <a:latin typeface="+mn-lt"/>
                <a:cs typeface="+mn-cs"/>
                <a:sym typeface="Calibri"/>
              </a:rPr>
              <a:t>Phase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 </a:t>
            </a:r>
            <a:r>
              <a:rPr lang="pt-BR" sz="1600" kern="0" dirty="0" err="1">
                <a:latin typeface="+mn-lt"/>
                <a:cs typeface="+mn-cs"/>
                <a:sym typeface="Calibri"/>
              </a:rPr>
              <a:t>Liquid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¨)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600"/>
            </a:pPr>
            <a:endParaRPr lang="pt-BR" sz="1600" kern="0" dirty="0">
              <a:latin typeface="+mn-lt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600"/>
            </a:pPr>
            <a:r>
              <a:rPr lang="pt-BR" sz="1600" kern="0" dirty="0">
                <a:latin typeface="+mn-lt"/>
                <a:cs typeface="+mn-cs"/>
                <a:sym typeface="Calibri"/>
              </a:rPr>
              <a:t>São chamados: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600" b="1"/>
            </a:pPr>
            <a:r>
              <a:rPr lang="pt-BR" sz="1600" b="1" kern="0" dirty="0">
                <a:latin typeface="+mn-lt"/>
                <a:cs typeface="+mn-cs"/>
                <a:sym typeface="Calibri"/>
              </a:rPr>
              <a:t> </a:t>
            </a:r>
            <a:r>
              <a:rPr lang="pt-BR" sz="1600" b="1" kern="0" dirty="0" err="1">
                <a:latin typeface="+mn-lt"/>
                <a:cs typeface="+mn-cs"/>
                <a:sym typeface="Calibri"/>
              </a:rPr>
              <a:t>DNAPL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 (¨</a:t>
            </a:r>
            <a:r>
              <a:rPr lang="pt-BR" sz="1600" b="1" u="sng" kern="0" dirty="0" err="1">
                <a:latin typeface="+mn-lt"/>
                <a:cs typeface="+mn-cs"/>
                <a:sym typeface="Calibri"/>
              </a:rPr>
              <a:t>Dense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 Non-</a:t>
            </a:r>
            <a:r>
              <a:rPr lang="pt-BR" sz="1600" b="1" kern="0" dirty="0" err="1">
                <a:latin typeface="+mn-lt"/>
                <a:cs typeface="+mn-cs"/>
                <a:sym typeface="Calibri"/>
              </a:rPr>
              <a:t>Aqueous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 </a:t>
            </a:r>
            <a:r>
              <a:rPr lang="pt-BR" sz="1600" b="1" kern="0" dirty="0" err="1">
                <a:latin typeface="+mn-lt"/>
                <a:cs typeface="+mn-cs"/>
                <a:sym typeface="Calibri"/>
              </a:rPr>
              <a:t>Phase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 </a:t>
            </a:r>
            <a:r>
              <a:rPr lang="pt-BR" sz="1600" b="1" kern="0" dirty="0" err="1">
                <a:latin typeface="+mn-lt"/>
                <a:cs typeface="+mn-cs"/>
                <a:sym typeface="Calibri"/>
              </a:rPr>
              <a:t>Liquid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¨), que são mais densos que a água e  representados por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ct val="100000"/>
              <a:defRPr sz="1600" b="1"/>
            </a:pPr>
            <a:r>
              <a:rPr lang="pt-BR" sz="1600" b="1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1,2-dicloro</a:t>
            </a:r>
            <a:r>
              <a:rPr lang="pt-BR" sz="1600" b="1" u="sng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e</a:t>
            </a:r>
            <a:r>
              <a:rPr lang="pt-BR" sz="1600" b="1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teno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 (</a:t>
            </a:r>
            <a:r>
              <a:rPr lang="pt-BR" sz="1600" b="1" kern="0" dirty="0">
                <a:highlight>
                  <a:srgbClr val="FFFF00"/>
                </a:highlight>
                <a:latin typeface="+mn-lt"/>
                <a:cs typeface="+mn-cs"/>
                <a:sym typeface="Calibri"/>
              </a:rPr>
              <a:t>E</a:t>
            </a:r>
            <a:r>
              <a:rPr lang="pt-BR" sz="1600" b="1" kern="0" dirty="0">
                <a:latin typeface="+mn-lt"/>
                <a:cs typeface="+mn-cs"/>
                <a:sym typeface="Calibri"/>
              </a:rPr>
              <a:t>);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ct val="100000"/>
              <a:defRPr sz="1600" b="1"/>
            </a:pPr>
            <a:endParaRPr lang="pt-BR" sz="800" b="1" kern="0" dirty="0">
              <a:latin typeface="+mn-lt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ct val="100000"/>
              <a:defRPr sz="1600" b="1"/>
            </a:pPr>
            <a:r>
              <a:rPr lang="pt-BR" sz="1600" b="1" kern="0" dirty="0">
                <a:latin typeface="+mn-lt"/>
                <a:cs typeface="+mn-cs"/>
                <a:sym typeface="Calibri"/>
              </a:rPr>
              <a:t>e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buSzPct val="100000"/>
              <a:defRPr sz="1600" b="1"/>
            </a:pPr>
            <a:endParaRPr lang="pt-BR" sz="800" b="1" kern="0" dirty="0">
              <a:latin typeface="+mn-lt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600"/>
            </a:pPr>
            <a:r>
              <a:rPr lang="pt-BR" sz="1600" kern="0" dirty="0">
                <a:latin typeface="+mn-lt"/>
                <a:cs typeface="+mn-cs"/>
                <a:sym typeface="Calibri"/>
              </a:rPr>
              <a:t>-  </a:t>
            </a:r>
            <a:r>
              <a:rPr lang="pt-BR" sz="1600" b="1" kern="0" dirty="0" err="1">
                <a:latin typeface="+mn-lt"/>
                <a:cs typeface="+mn-cs"/>
                <a:sym typeface="Calibri"/>
              </a:rPr>
              <a:t>LNAPL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 (¨</a:t>
            </a:r>
            <a:r>
              <a:rPr lang="pt-BR" sz="1600" u="sng" kern="0" dirty="0" err="1">
                <a:latin typeface="+mn-lt"/>
                <a:cs typeface="+mn-cs"/>
                <a:sym typeface="Calibri"/>
              </a:rPr>
              <a:t>Ligh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 Non-</a:t>
            </a:r>
            <a:r>
              <a:rPr lang="pt-BR" sz="1600" kern="0" dirty="0" err="1">
                <a:latin typeface="+mn-lt"/>
                <a:cs typeface="+mn-cs"/>
                <a:sym typeface="Calibri"/>
              </a:rPr>
              <a:t>Aqueous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 </a:t>
            </a:r>
            <a:r>
              <a:rPr lang="pt-BR" sz="1600" kern="0" dirty="0" err="1">
                <a:latin typeface="+mn-lt"/>
                <a:cs typeface="+mn-cs"/>
                <a:sym typeface="Calibri"/>
              </a:rPr>
              <a:t>Phase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 </a:t>
            </a:r>
            <a:r>
              <a:rPr lang="pt-BR" sz="1600" kern="0" dirty="0" err="1">
                <a:latin typeface="+mn-lt"/>
                <a:cs typeface="+mn-cs"/>
                <a:sym typeface="Calibri"/>
              </a:rPr>
              <a:t>Liquid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¨), que são menos densos que a água e representados por </a:t>
            </a:r>
            <a:r>
              <a:rPr lang="pt-BR" sz="1600" b="1" u="sng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b</a:t>
            </a:r>
            <a:r>
              <a:rPr lang="pt-BR" sz="1600" b="1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enzeno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, </a:t>
            </a:r>
            <a:r>
              <a:rPr lang="pt-BR" sz="1600" b="1" u="sng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t</a:t>
            </a:r>
            <a:r>
              <a:rPr lang="pt-BR" sz="1600" b="1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olueno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 e </a:t>
            </a:r>
            <a:r>
              <a:rPr lang="pt-BR" sz="1600" b="1" u="sng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x</a:t>
            </a:r>
            <a:r>
              <a:rPr lang="pt-BR" sz="1600" b="1" kern="0" cap="all" dirty="0">
                <a:solidFill>
                  <a:srgbClr val="011993"/>
                </a:solidFill>
                <a:latin typeface="+mn-lt"/>
                <a:cs typeface="+mn-cs"/>
                <a:sym typeface="Calibri"/>
              </a:rPr>
              <a:t>ileno</a:t>
            </a:r>
            <a:r>
              <a:rPr lang="pt-BR" sz="1600" kern="0" cap="all" dirty="0">
                <a:latin typeface="+mn-lt"/>
                <a:cs typeface="+mn-cs"/>
                <a:sym typeface="Calibri"/>
              </a:rPr>
              <a:t> 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(</a:t>
            </a:r>
            <a:r>
              <a:rPr lang="pt-BR" sz="1600" b="1" kern="0" dirty="0" err="1">
                <a:highlight>
                  <a:srgbClr val="FFFF00"/>
                </a:highlight>
                <a:latin typeface="+mn-lt"/>
                <a:cs typeface="+mn-cs"/>
                <a:sym typeface="Calibri"/>
              </a:rPr>
              <a:t>BTX</a:t>
            </a:r>
            <a:r>
              <a:rPr lang="pt-BR" sz="1600" kern="0" dirty="0">
                <a:latin typeface="+mn-lt"/>
                <a:cs typeface="+mn-cs"/>
                <a:sym typeface="Calibri"/>
              </a:rPr>
              <a:t>).</a:t>
            </a:r>
          </a:p>
        </p:txBody>
      </p:sp>
      <p:pic>
        <p:nvPicPr>
          <p:cNvPr id="36867" name="image.png" descr="image.png">
            <a:extLst>
              <a:ext uri="{FF2B5EF4-FFF2-40B4-BE49-F238E27FC236}">
                <a16:creationId xmlns:a16="http://schemas.microsoft.com/office/drawing/2014/main" id="{B6599976-5CE0-6AAE-E41E-53444C629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876675"/>
            <a:ext cx="25923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6868" name="image.png" descr="image.png">
            <a:extLst>
              <a:ext uri="{FF2B5EF4-FFF2-40B4-BE49-F238E27FC236}">
                <a16:creationId xmlns:a16="http://schemas.microsoft.com/office/drawing/2014/main" id="{E7EDA85F-4E9E-DA5B-D251-6076BABF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3897313"/>
            <a:ext cx="230505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aphicFrame>
        <p:nvGraphicFramePr>
          <p:cNvPr id="236" name="Table">
            <a:extLst>
              <a:ext uri="{FF2B5EF4-FFF2-40B4-BE49-F238E27FC236}">
                <a16:creationId xmlns:a16="http://schemas.microsoft.com/office/drawing/2014/main" id="{01D54401-EA4A-41AF-899D-1F797C998F45}"/>
              </a:ext>
            </a:extLst>
          </p:cNvPr>
          <p:cNvGraphicFramePr/>
          <p:nvPr/>
        </p:nvGraphicFramePr>
        <p:xfrm>
          <a:off x="5464175" y="6200775"/>
          <a:ext cx="2622550" cy="56832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12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Bactérias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cultivadas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em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meio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solido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LA</a:t>
                      </a:r>
                    </a:p>
                  </a:txBody>
                  <a:tcPr marL="0" marR="0" marT="0" marB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0,1 ml /ND</a:t>
                      </a:r>
                    </a:p>
                  </a:txBody>
                  <a:tcPr marL="0" marR="0" marT="0" marB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200" dirty="0"/>
                        <a:t>0,1 ml /10</a:t>
                      </a:r>
                      <a:r>
                        <a:rPr sz="1200" baseline="30000" dirty="0"/>
                        <a:t>-1</a:t>
                      </a:r>
                    </a:p>
                  </a:txBody>
                  <a:tcPr marL="0" marR="0" marT="0" marB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800"/>
                        </a:spcBef>
                        <a:defRPr sz="1100"/>
                      </a:pPr>
                      <a:r>
                        <a:rPr sz="1100" dirty="0"/>
                        <a:t> 0,1 ml/10</a:t>
                      </a:r>
                      <a:r>
                        <a:rPr sz="1100" baseline="30000" dirty="0"/>
                        <a:t>-2</a:t>
                      </a:r>
                    </a:p>
                  </a:txBody>
                  <a:tcPr marL="0" marR="0" marT="0" marB="0" anchor="ctr" horzOverflow="overflow">
                    <a:lnT w="38100">
                      <a:solidFill>
                        <a:srgbClr val="FFFFFF"/>
                      </a:solidFill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7" name="Table">
            <a:extLst>
              <a:ext uri="{FF2B5EF4-FFF2-40B4-BE49-F238E27FC236}">
                <a16:creationId xmlns:a16="http://schemas.microsoft.com/office/drawing/2014/main" id="{9A510884-E6F4-BD00-A67A-45445555B36B}"/>
              </a:ext>
            </a:extLst>
          </p:cNvPr>
          <p:cNvGraphicFramePr/>
          <p:nvPr/>
        </p:nvGraphicFramePr>
        <p:xfrm>
          <a:off x="8112125" y="6161088"/>
          <a:ext cx="2305049" cy="66198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11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Fungos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cultivados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em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meio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200" b="1" dirty="0" err="1">
                          <a:solidFill>
                            <a:srgbClr val="FFFFFF"/>
                          </a:solidFill>
                        </a:rPr>
                        <a:t>solido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 YDP</a:t>
                      </a:r>
                    </a:p>
                  </a:txBody>
                  <a:tcPr marL="0" marR="0" marT="0" marB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indent="68262" algn="l">
                        <a:lnSpc>
                          <a:spcPct val="107000"/>
                        </a:lnSpc>
                        <a:defRPr sz="1800"/>
                      </a:pPr>
                      <a:r>
                        <a:rPr sz="1000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0,1 ml/ND</a:t>
                      </a:r>
                    </a:p>
                  </a:txBody>
                  <a:tcPr marL="0" marR="0" marT="0" marB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0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t>0,1 ml /10</a:t>
                      </a:r>
                      <a:r>
                        <a:rPr baseline="30000"/>
                        <a:t>-1</a:t>
                      </a:r>
                    </a:p>
                  </a:txBody>
                  <a:tcPr marL="0" marR="0" marT="0" marB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0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r>
                        <a:rPr dirty="0"/>
                        <a:t>0,1 ml /10</a:t>
                      </a:r>
                      <a:r>
                        <a:rPr baseline="30000" dirty="0"/>
                        <a:t>-2</a:t>
                      </a:r>
                    </a:p>
                  </a:txBody>
                  <a:tcPr marL="0" marR="0" marT="0" marB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893" name="image.png" descr="image.png">
            <a:extLst>
              <a:ext uri="{FF2B5EF4-FFF2-40B4-BE49-F238E27FC236}">
                <a16:creationId xmlns:a16="http://schemas.microsoft.com/office/drawing/2014/main" id="{F61010DC-CFD7-3836-89CB-25171004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449388"/>
            <a:ext cx="981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894" name="Cultivo bacteriano de amostras de águas contaminadas em: A meio liquido LB;   B)  meio LB com 1% de Tolueno;   C) Seleção de colônias isoladas em LA.">
            <a:extLst>
              <a:ext uri="{FF2B5EF4-FFF2-40B4-BE49-F238E27FC236}">
                <a16:creationId xmlns:a16="http://schemas.microsoft.com/office/drawing/2014/main" id="{F23337B9-B80B-4153-0CDD-A6B4B65BC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400" y="3328988"/>
            <a:ext cx="4632325" cy="400050"/>
          </a:xfrm>
          <a:prstGeom prst="rect">
            <a:avLst/>
          </a:prstGeom>
          <a:solidFill>
            <a:srgbClr val="DBEEF4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000">
                <a:latin typeface="Arial Narrow" panose="020B0604020202020204" pitchFamily="34" charset="0"/>
                <a:sym typeface="Arial Narrow" panose="020B0604020202020204" pitchFamily="34" charset="0"/>
              </a:rPr>
              <a:t>Cultivo bacteriano de amostras de águas contaminadas em: </a:t>
            </a:r>
            <a:r>
              <a:rPr lang="pt-BR" altLang="pt-BR" sz="1000" b="1">
                <a:latin typeface="Arial Narrow" panose="020B0604020202020204" pitchFamily="34" charset="0"/>
                <a:sym typeface="Arial Narrow" panose="020B0604020202020204" pitchFamily="34" charset="0"/>
              </a:rPr>
              <a:t>A</a:t>
            </a:r>
            <a:r>
              <a:rPr lang="pt-BR" altLang="pt-BR" sz="1000">
                <a:latin typeface="Arial Narrow" panose="020B0604020202020204" pitchFamily="34" charset="0"/>
                <a:sym typeface="Arial Narrow" panose="020B0604020202020204" pitchFamily="34" charset="0"/>
              </a:rPr>
              <a:t> meio liquido LB;   </a:t>
            </a:r>
            <a:r>
              <a:rPr lang="pt-BR" altLang="pt-BR" sz="1000" b="1">
                <a:latin typeface="Arial Narrow" panose="020B0604020202020204" pitchFamily="34" charset="0"/>
                <a:sym typeface="Arial Narrow" panose="020B0604020202020204" pitchFamily="34" charset="0"/>
              </a:rPr>
              <a:t>B</a:t>
            </a:r>
            <a:r>
              <a:rPr lang="pt-BR" altLang="pt-BR" sz="1000">
                <a:latin typeface="Arial Narrow" panose="020B0604020202020204" pitchFamily="34" charset="0"/>
                <a:sym typeface="Arial Narrow" panose="020B0604020202020204" pitchFamily="34" charset="0"/>
              </a:rPr>
              <a:t>)  meio LB com 1% de Tolueno;   </a:t>
            </a:r>
            <a:r>
              <a:rPr lang="pt-BR" altLang="pt-BR" sz="1000" b="1">
                <a:latin typeface="Arial Narrow" panose="020B0604020202020204" pitchFamily="34" charset="0"/>
                <a:sym typeface="Arial Narrow" panose="020B0604020202020204" pitchFamily="34" charset="0"/>
              </a:rPr>
              <a:t>C</a:t>
            </a:r>
            <a:r>
              <a:rPr lang="pt-BR" altLang="pt-BR" sz="1000">
                <a:latin typeface="Arial Narrow" panose="020B0604020202020204" pitchFamily="34" charset="0"/>
                <a:sym typeface="Arial Narrow" panose="020B0604020202020204" pitchFamily="34" charset="0"/>
              </a:rPr>
              <a:t>) Seleção de colônias isoladas em placa com meio sólido LA.</a:t>
            </a:r>
          </a:p>
        </p:txBody>
      </p:sp>
      <p:pic>
        <p:nvPicPr>
          <p:cNvPr id="36895" name="image.png" descr="image.png">
            <a:extLst>
              <a:ext uri="{FF2B5EF4-FFF2-40B4-BE49-F238E27FC236}">
                <a16:creationId xmlns:a16="http://schemas.microsoft.com/office/drawing/2014/main" id="{91683036-B37B-6DFC-E56D-493DFA30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1466850"/>
            <a:ext cx="8493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6896" name="image.png" descr="image.png">
            <a:extLst>
              <a:ext uri="{FF2B5EF4-FFF2-40B4-BE49-F238E27FC236}">
                <a16:creationId xmlns:a16="http://schemas.microsoft.com/office/drawing/2014/main" id="{320A2856-8DB4-C733-F447-6B1E9BC7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8" y="1427163"/>
            <a:ext cx="1754187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897" name="A">
            <a:extLst>
              <a:ext uri="{FF2B5EF4-FFF2-40B4-BE49-F238E27FC236}">
                <a16:creationId xmlns:a16="http://schemas.microsoft.com/office/drawing/2014/main" id="{F5255A2D-2C1D-4419-C53D-01D83F92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504950"/>
            <a:ext cx="1365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36898" name="meio liquido LB">
            <a:extLst>
              <a:ext uri="{FF2B5EF4-FFF2-40B4-BE49-F238E27FC236}">
                <a16:creationId xmlns:a16="http://schemas.microsoft.com/office/drawing/2014/main" id="{CB09A67C-673B-6584-643E-AB61492BB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400" y="3022600"/>
            <a:ext cx="1077913" cy="279400"/>
          </a:xfrm>
          <a:prstGeom prst="rect">
            <a:avLst/>
          </a:prstGeom>
          <a:solidFill>
            <a:srgbClr val="DBEEF4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200">
                <a:latin typeface="Arial Narrow" panose="020B0604020202020204" pitchFamily="34" charset="0"/>
                <a:sym typeface="Arial Narrow" panose="020B0604020202020204" pitchFamily="34" charset="0"/>
              </a:rPr>
              <a:t>meio liquido LB</a:t>
            </a:r>
          </a:p>
        </p:txBody>
      </p:sp>
      <p:sp>
        <p:nvSpPr>
          <p:cNvPr id="36899" name="meio LB com 1% de tolueno">
            <a:extLst>
              <a:ext uri="{FF2B5EF4-FFF2-40B4-BE49-F238E27FC236}">
                <a16:creationId xmlns:a16="http://schemas.microsoft.com/office/drawing/2014/main" id="{ABA4DEBD-0B10-0008-9E90-B80A94379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963" y="3022600"/>
            <a:ext cx="1628775" cy="277813"/>
          </a:xfrm>
          <a:prstGeom prst="rect">
            <a:avLst/>
          </a:prstGeom>
          <a:solidFill>
            <a:srgbClr val="DBEEF4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200">
                <a:latin typeface="Arial Narrow" panose="020B0604020202020204" pitchFamily="34" charset="0"/>
                <a:sym typeface="Arial Narrow" panose="020B0604020202020204" pitchFamily="34" charset="0"/>
              </a:rPr>
              <a:t>meio LB com 1% tolueno</a:t>
            </a:r>
          </a:p>
        </p:txBody>
      </p:sp>
      <p:sp>
        <p:nvSpPr>
          <p:cNvPr id="36900" name="B">
            <a:extLst>
              <a:ext uri="{FF2B5EF4-FFF2-40B4-BE49-F238E27FC236}">
                <a16:creationId xmlns:a16="http://schemas.microsoft.com/office/drawing/2014/main" id="{99F01860-7C7D-79E1-7399-EF92C53B2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888" y="1468438"/>
            <a:ext cx="138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</a:p>
        </p:txBody>
      </p:sp>
      <p:sp>
        <p:nvSpPr>
          <p:cNvPr id="36901" name="C">
            <a:extLst>
              <a:ext uri="{FF2B5EF4-FFF2-40B4-BE49-F238E27FC236}">
                <a16:creationId xmlns:a16="http://schemas.microsoft.com/office/drawing/2014/main" id="{0869E49D-DE8B-8EC6-8F3E-A8286EA56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7225" y="1454150"/>
            <a:ext cx="138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</a:p>
        </p:txBody>
      </p:sp>
      <p:sp>
        <p:nvSpPr>
          <p:cNvPr id="36902" name="Rectangle 17">
            <a:extLst>
              <a:ext uri="{FF2B5EF4-FFF2-40B4-BE49-F238E27FC236}">
                <a16:creationId xmlns:a16="http://schemas.microsoft.com/office/drawing/2014/main" id="{BCEB182E-58D1-B1A5-810D-58083B764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5" y="49213"/>
            <a:ext cx="7505700" cy="400050"/>
          </a:xfrm>
          <a:prstGeom prst="rect">
            <a:avLst/>
          </a:prstGeom>
          <a:solidFill>
            <a:srgbClr val="73FB79">
              <a:alpha val="34901"/>
            </a:srgb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 u="sng"/>
              <a:t>Exemplo 5</a:t>
            </a:r>
            <a:r>
              <a:rPr lang="pt-BR" altLang="pt-BR" sz="2000"/>
              <a:t>:  </a:t>
            </a:r>
            <a:r>
              <a:rPr lang="pt-BR" altLang="pt-BR" sz="2000" b="1"/>
              <a:t>Impacto de poluente BTEX </a:t>
            </a:r>
            <a:r>
              <a:rPr lang="pt-BR" altLang="pt-BR" sz="2000"/>
              <a:t>(derivado de petróleo) </a:t>
            </a:r>
            <a:r>
              <a:rPr lang="pt-BR" altLang="pt-BR" sz="2000" b="1"/>
              <a:t>no solo</a:t>
            </a:r>
          </a:p>
        </p:txBody>
      </p:sp>
      <p:sp>
        <p:nvSpPr>
          <p:cNvPr id="2" name="Curved Left Arrow 1">
            <a:extLst>
              <a:ext uri="{FF2B5EF4-FFF2-40B4-BE49-F238E27FC236}">
                <a16:creationId xmlns:a16="http://schemas.microsoft.com/office/drawing/2014/main" id="{B69650F9-1E4F-B1D2-0858-336D4C9A246C}"/>
              </a:ext>
            </a:extLst>
          </p:cNvPr>
          <p:cNvSpPr/>
          <p:nvPr/>
        </p:nvSpPr>
        <p:spPr>
          <a:xfrm>
            <a:off x="10641025" y="1319662"/>
            <a:ext cx="371818" cy="369330"/>
          </a:xfrm>
          <a:prstGeom prst="curvedLef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latin typeface="+mn-lt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">
            <a:extLst>
              <a:ext uri="{FF2B5EF4-FFF2-40B4-BE49-F238E27FC236}">
                <a16:creationId xmlns:a16="http://schemas.microsoft.com/office/drawing/2014/main" id="{6CE525E0-46DF-DEDA-7D9A-DFE701D881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48863" y="6400800"/>
            <a:ext cx="261937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fld id="{E4EFCABE-99AC-954A-87A0-8EDD3011A342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33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914" name="Plásticos…">
            <a:extLst>
              <a:ext uri="{FF2B5EF4-FFF2-40B4-BE49-F238E27FC236}">
                <a16:creationId xmlns:a16="http://schemas.microsoft.com/office/drawing/2014/main" id="{253840A4-A0DD-A428-49B2-F63EF84E7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063" y="944563"/>
            <a:ext cx="8812212" cy="1939925"/>
          </a:xfrm>
          <a:prstGeom prst="rect">
            <a:avLst/>
          </a:prstGeom>
          <a:noFill/>
          <a:ln w="9525">
            <a:solidFill>
              <a:srgbClr val="FF2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3600" b="1"/>
              <a:t>Plásticos</a:t>
            </a:r>
          </a:p>
          <a:p>
            <a:pPr eaLnBrk="1">
              <a:spcBef>
                <a:spcPts val="1200"/>
              </a:spcBef>
              <a:buSzPct val="100000"/>
            </a:pPr>
            <a:r>
              <a:rPr lang="pt-BR" altLang="pt-BR" b="1"/>
              <a:t>- Estamos vivendo a era dos plásticos </a:t>
            </a:r>
          </a:p>
          <a:p>
            <a:pPr eaLnBrk="1">
              <a:spcBef>
                <a:spcPts val="1200"/>
              </a:spcBef>
              <a:buSzPct val="100000"/>
            </a:pPr>
            <a:r>
              <a:rPr lang="pt-BR" altLang="pt-BR" b="1"/>
              <a:t>- Os plásticos mais conhecidos  são derivados de PETRÓLEO</a:t>
            </a:r>
          </a:p>
          <a:p>
            <a:pPr eaLnBrk="1">
              <a:spcBef>
                <a:spcPts val="1200"/>
              </a:spcBef>
              <a:buSzPct val="100000"/>
            </a:pPr>
            <a:r>
              <a:rPr lang="pt-BR" altLang="pt-BR" b="1"/>
              <a:t>- Resinas termoplásticas   +  Plastificante             Plástico</a:t>
            </a:r>
          </a:p>
        </p:txBody>
      </p:sp>
      <p:sp>
        <p:nvSpPr>
          <p:cNvPr id="38915" name="Arrow">
            <a:extLst>
              <a:ext uri="{FF2B5EF4-FFF2-40B4-BE49-F238E27FC236}">
                <a16:creationId xmlns:a16="http://schemas.microsoft.com/office/drawing/2014/main" id="{B6DBA898-05A6-ACFD-F694-2F0A499A7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2600325"/>
            <a:ext cx="431800" cy="165100"/>
          </a:xfrm>
          <a:prstGeom prst="rightArrow">
            <a:avLst>
              <a:gd name="adj1" fmla="val 50000"/>
              <a:gd name="adj2" fmla="val 49934"/>
            </a:avLst>
          </a:prstGeom>
          <a:solidFill>
            <a:srgbClr val="00B0F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8916" name="Plastificantes…">
            <a:extLst>
              <a:ext uri="{FF2B5EF4-FFF2-40B4-BE49-F238E27FC236}">
                <a16:creationId xmlns:a16="http://schemas.microsoft.com/office/drawing/2014/main" id="{4B648231-A6AD-F6EA-D0EF-955D5633D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092450"/>
            <a:ext cx="8812212" cy="2354263"/>
          </a:xfrm>
          <a:prstGeom prst="rect">
            <a:avLst/>
          </a:prstGeom>
          <a:noFill/>
          <a:ln w="9525">
            <a:solidFill>
              <a:srgbClr val="FF2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Plastificantes</a:t>
            </a:r>
          </a:p>
          <a:p>
            <a:pPr eaLnBrk="1"/>
            <a:endParaRPr lang="pt-BR" altLang="pt-BR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600"/>
              </a:spcBef>
            </a:pPr>
            <a:endParaRPr lang="pt-BR" altLang="pt-BR" sz="16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600"/>
              </a:spcBef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Resina PVC   +   </a:t>
            </a:r>
            <a:r>
              <a:rPr lang="pt-BR" altLang="pt-BR" sz="1600" b="1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Plastificante DOP</a:t>
            </a: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		PVC</a:t>
            </a:r>
          </a:p>
          <a:p>
            <a:pPr eaLnBrk="1">
              <a:spcBef>
                <a:spcPts val="600"/>
              </a:spcBef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		 			PE</a:t>
            </a:r>
          </a:p>
          <a:p>
            <a:pPr eaLnBrk="1">
              <a:spcBef>
                <a:spcPts val="600"/>
              </a:spcBef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PP					PP</a:t>
            </a:r>
          </a:p>
          <a:p>
            <a:pPr eaLnBrk="1">
              <a:spcBef>
                <a:spcPts val="600"/>
              </a:spcBef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PET					PET  (garrafa refrigerante)</a:t>
            </a:r>
          </a:p>
        </p:txBody>
      </p:sp>
      <p:sp>
        <p:nvSpPr>
          <p:cNvPr id="38917" name="Arrow">
            <a:extLst>
              <a:ext uri="{FF2B5EF4-FFF2-40B4-BE49-F238E27FC236}">
                <a16:creationId xmlns:a16="http://schemas.microsoft.com/office/drawing/2014/main" id="{89C084AB-044C-2836-D76D-45BA7111B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150" y="4148138"/>
            <a:ext cx="431800" cy="242887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00B0F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8918" name="Neste sentido, são importantes   novos Plastificantes,…">
            <a:extLst>
              <a:ext uri="{FF2B5EF4-FFF2-40B4-BE49-F238E27FC236}">
                <a16:creationId xmlns:a16="http://schemas.microsoft.com/office/drawing/2014/main" id="{075724BD-C96C-5A60-380B-471F52C58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5773738"/>
            <a:ext cx="8134350" cy="708025"/>
          </a:xfrm>
          <a:prstGeom prst="rect">
            <a:avLst/>
          </a:prstGeom>
          <a:solidFill>
            <a:srgbClr val="FF8AD8">
              <a:alpha val="55293"/>
            </a:srgbClr>
          </a:solidFill>
          <a:ln w="9525">
            <a:solidFill>
              <a:srgbClr val="EEECE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Neste sentido, são importantes   </a:t>
            </a:r>
            <a:r>
              <a:rPr lang="pt-BR" altLang="pt-BR" b="1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novos Plastificantes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</a:p>
          <a:p>
            <a:pPr eaLnBrk="1"/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 verdade, </a:t>
            </a:r>
            <a:r>
              <a:rPr lang="pt-BR" altLang="pt-BR" sz="2200" b="1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BioPlastificantes</a:t>
            </a:r>
            <a:r>
              <a:rPr lang="pt-BR" altLang="pt-BR" sz="2000" b="1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que sejam 100% biodegradáveis</a:t>
            </a:r>
          </a:p>
        </p:txBody>
      </p:sp>
      <p:grpSp>
        <p:nvGrpSpPr>
          <p:cNvPr id="38919" name="Group">
            <a:extLst>
              <a:ext uri="{FF2B5EF4-FFF2-40B4-BE49-F238E27FC236}">
                <a16:creationId xmlns:a16="http://schemas.microsoft.com/office/drawing/2014/main" id="{9FFFD4D9-2F3E-B465-7475-204D2A121B35}"/>
              </a:ext>
            </a:extLst>
          </p:cNvPr>
          <p:cNvGrpSpPr>
            <a:grpSpLocks/>
          </p:cNvGrpSpPr>
          <p:nvPr/>
        </p:nvGrpSpPr>
        <p:grpSpPr bwMode="auto">
          <a:xfrm rot="227266">
            <a:off x="10267950" y="3562350"/>
            <a:ext cx="512763" cy="2416175"/>
            <a:chOff x="0" y="0"/>
            <a:chExt cx="512762" cy="1434422"/>
          </a:xfrm>
        </p:grpSpPr>
        <p:sp>
          <p:nvSpPr>
            <p:cNvPr id="38922" name="Shape">
              <a:extLst>
                <a:ext uri="{FF2B5EF4-FFF2-40B4-BE49-F238E27FC236}">
                  <a16:creationId xmlns:a16="http://schemas.microsoft.com/office/drawing/2014/main" id="{4231DE28-1A7C-BF97-8D26-4E4CF1E4C78D}"/>
                </a:ext>
              </a:extLst>
            </p:cNvPr>
            <p:cNvSpPr>
              <a:spLocks/>
            </p:cNvSpPr>
            <p:nvPr/>
          </p:nvSpPr>
          <p:spPr bwMode="auto">
            <a:xfrm rot="10224629" flipH="1">
              <a:off x="115227" y="13683"/>
              <a:ext cx="282309" cy="1407056"/>
            </a:xfrm>
            <a:custGeom>
              <a:avLst/>
              <a:gdLst>
                <a:gd name="T0" fmla="*/ 1844876 w 21600"/>
                <a:gd name="T1" fmla="*/ 45828856 h 21600"/>
                <a:gd name="T2" fmla="*/ 1844876 w 21600"/>
                <a:gd name="T3" fmla="*/ 45828856 h 21600"/>
                <a:gd name="T4" fmla="*/ 1844876 w 21600"/>
                <a:gd name="T5" fmla="*/ 45828856 h 21600"/>
                <a:gd name="T6" fmla="*/ 1844876 w 21600"/>
                <a:gd name="T7" fmla="*/ 4582885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4544"/>
                    <a:pt x="21600" y="10149"/>
                  </a:cubicBezTo>
                  <a:lnTo>
                    <a:pt x="21600" y="11232"/>
                  </a:lnTo>
                  <a:cubicBezTo>
                    <a:pt x="21600" y="15860"/>
                    <a:pt x="14937" y="19901"/>
                    <a:pt x="5400" y="21058"/>
                  </a:cubicBezTo>
                  <a:lnTo>
                    <a:pt x="5400" y="21600"/>
                  </a:lnTo>
                  <a:lnTo>
                    <a:pt x="0" y="20840"/>
                  </a:lnTo>
                  <a:lnTo>
                    <a:pt x="5400" y="19433"/>
                  </a:lnTo>
                  <a:lnTo>
                    <a:pt x="5400" y="19976"/>
                  </a:lnTo>
                  <a:cubicBezTo>
                    <a:pt x="14523" y="18869"/>
                    <a:pt x="21067" y="15111"/>
                    <a:pt x="21569" y="10690"/>
                  </a:cubicBezTo>
                  <a:cubicBezTo>
                    <a:pt x="20957" y="5303"/>
                    <a:pt x="11482" y="1083"/>
                    <a:pt x="0" y="108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2540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  <p:sp>
          <p:nvSpPr>
            <p:cNvPr id="38923" name="Shape">
              <a:extLst>
                <a:ext uri="{FF2B5EF4-FFF2-40B4-BE49-F238E27FC236}">
                  <a16:creationId xmlns:a16="http://schemas.microsoft.com/office/drawing/2014/main" id="{71869125-0A5A-4464-E57C-CD99A6D76756}"/>
                </a:ext>
              </a:extLst>
            </p:cNvPr>
            <p:cNvSpPr>
              <a:spLocks/>
            </p:cNvSpPr>
            <p:nvPr/>
          </p:nvSpPr>
          <p:spPr bwMode="auto">
            <a:xfrm rot="10224629" flipH="1">
              <a:off x="171483" y="684360"/>
              <a:ext cx="282309" cy="731660"/>
            </a:xfrm>
            <a:custGeom>
              <a:avLst/>
              <a:gdLst>
                <a:gd name="T0" fmla="*/ 1844876 w 21600"/>
                <a:gd name="T1" fmla="*/ 12391814 h 21600"/>
                <a:gd name="T2" fmla="*/ 1844876 w 21600"/>
                <a:gd name="T3" fmla="*/ 12391814 h 21600"/>
                <a:gd name="T4" fmla="*/ 1844876 w 21600"/>
                <a:gd name="T5" fmla="*/ 12391814 h 21600"/>
                <a:gd name="T6" fmla="*/ 1844876 w 21600"/>
                <a:gd name="T7" fmla="*/ 12391814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8738"/>
                    <a:pt x="21600" y="19517"/>
                  </a:cubicBezTo>
                  <a:lnTo>
                    <a:pt x="21600" y="21600"/>
                  </a:lnTo>
                  <a:cubicBezTo>
                    <a:pt x="21600" y="10821"/>
                    <a:pt x="11929" y="2083"/>
                    <a:pt x="0" y="208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8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  <p:sp>
          <p:nvSpPr>
            <p:cNvPr id="38924" name="Line">
              <a:extLst>
                <a:ext uri="{FF2B5EF4-FFF2-40B4-BE49-F238E27FC236}">
                  <a16:creationId xmlns:a16="http://schemas.microsoft.com/office/drawing/2014/main" id="{21A0E6D2-5E65-EAE2-F924-A25E4FFB40E5}"/>
                </a:ext>
              </a:extLst>
            </p:cNvPr>
            <p:cNvSpPr>
              <a:spLocks/>
            </p:cNvSpPr>
            <p:nvPr/>
          </p:nvSpPr>
          <p:spPr bwMode="auto">
            <a:xfrm rot="10224629" flipH="1">
              <a:off x="388891" y="665744"/>
              <a:ext cx="9451" cy="35274"/>
            </a:xfrm>
            <a:custGeom>
              <a:avLst/>
              <a:gdLst>
                <a:gd name="T0" fmla="*/ 2068 w 21600"/>
                <a:gd name="T1" fmla="*/ 28802 h 21600"/>
                <a:gd name="T2" fmla="*/ 2068 w 21600"/>
                <a:gd name="T3" fmla="*/ 28802 h 21600"/>
                <a:gd name="T4" fmla="*/ 2068 w 21600"/>
                <a:gd name="T5" fmla="*/ 28802 h 21600"/>
                <a:gd name="T6" fmla="*/ 2068 w 21600"/>
                <a:gd name="T7" fmla="*/ 2880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4396"/>
                    <a:pt x="14397" y="7194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</p:grpSp>
      <p:sp>
        <p:nvSpPr>
          <p:cNvPr id="38920" name="super tóxico">
            <a:extLst>
              <a:ext uri="{FF2B5EF4-FFF2-40B4-BE49-F238E27FC236}">
                <a16:creationId xmlns:a16="http://schemas.microsoft.com/office/drawing/2014/main" id="{A5368659-C6BB-6574-EA8E-42273EA4AFA9}"/>
              </a:ext>
            </a:extLst>
          </p:cNvPr>
          <p:cNvSpPr txBox="1">
            <a:spLocks noChangeArrowheads="1"/>
          </p:cNvSpPr>
          <p:nvPr/>
        </p:nvSpPr>
        <p:spPr bwMode="auto">
          <a:xfrm rot="-1368175">
            <a:off x="3495675" y="3213100"/>
            <a:ext cx="741363" cy="584200"/>
          </a:xfrm>
          <a:prstGeom prst="rect">
            <a:avLst/>
          </a:prstGeom>
          <a:solidFill>
            <a:srgbClr val="FDEFEA">
              <a:alpha val="45882"/>
            </a:srgbClr>
          </a:solidFill>
          <a:ln w="12700">
            <a:solidFill>
              <a:srgbClr val="FF0000"/>
            </a:solidFill>
            <a:miter lim="4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super tóxico</a:t>
            </a:r>
          </a:p>
        </p:txBody>
      </p:sp>
      <p:sp>
        <p:nvSpPr>
          <p:cNvPr id="38921" name="Group">
            <a:extLst>
              <a:ext uri="{FF2B5EF4-FFF2-40B4-BE49-F238E27FC236}">
                <a16:creationId xmlns:a16="http://schemas.microsoft.com/office/drawing/2014/main" id="{5DF667D0-BE6D-4650-5550-A40763542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136525"/>
            <a:ext cx="7645400" cy="646113"/>
          </a:xfrm>
          <a:prstGeom prst="rect">
            <a:avLst/>
          </a:prstGeom>
          <a:solidFill>
            <a:srgbClr val="FF2600">
              <a:alpha val="29411"/>
            </a:srgbClr>
          </a:solidFill>
          <a:ln w="12700">
            <a:solidFill>
              <a:srgbClr val="FF0000"/>
            </a:solidFill>
            <a:miter lim="400000"/>
            <a:headEnd/>
            <a:tailEnd/>
          </a:ln>
        </p:spPr>
        <p:txBody>
          <a:bodyPr lIns="45719" rIns="45719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300" b="1">
                <a:solidFill>
                  <a:schemeClr val="tx1"/>
                </a:solidFill>
              </a:rPr>
              <a:t>O Problema dos Plásticos  </a:t>
            </a:r>
            <a:r>
              <a:rPr lang="pt-BR" altLang="pt-BR" sz="2300" b="1" u="sng">
                <a:solidFill>
                  <a:schemeClr val="tx1"/>
                </a:solidFill>
              </a:rPr>
              <a:t>e</a:t>
            </a:r>
            <a:r>
              <a:rPr lang="pt-BR" altLang="pt-BR" sz="2300" b="1">
                <a:solidFill>
                  <a:schemeClr val="tx1"/>
                </a:solidFill>
              </a:rPr>
              <a:t> dos Plastificantes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roblema dos plásticos ....">
            <a:extLst>
              <a:ext uri="{FF2B5EF4-FFF2-40B4-BE49-F238E27FC236}">
                <a16:creationId xmlns:a16="http://schemas.microsoft.com/office/drawing/2014/main" id="{07BD209F-58D7-259C-3F46-92971678E9C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1088" y="287338"/>
            <a:ext cx="6716712" cy="522287"/>
          </a:xfrm>
          <a:solidFill>
            <a:srgbClr val="FF2600">
              <a:alpha val="46406"/>
            </a:srgbClr>
          </a:solidFill>
        </p:spPr>
        <p:txBody>
          <a:bodyPr>
            <a:normAutofit fontScale="90000"/>
          </a:bodyPr>
          <a:lstStyle>
            <a:lvl1pPr defTabSz="603504">
              <a:defRPr sz="2904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ym typeface="Calibri"/>
              </a:rPr>
              <a:t>Problema dos plásticos ....</a:t>
            </a:r>
          </a:p>
        </p:txBody>
      </p:sp>
      <p:sp>
        <p:nvSpPr>
          <p:cNvPr id="39938" name="Slide Number">
            <a:extLst>
              <a:ext uri="{FF2B5EF4-FFF2-40B4-BE49-F238E27FC236}">
                <a16:creationId xmlns:a16="http://schemas.microsoft.com/office/drawing/2014/main" id="{39141F6C-D1A0-CF8E-A88E-72981B46D3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48863" y="6400800"/>
            <a:ext cx="261937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fld id="{90C967D7-F36B-FE4C-B090-C2FCA45D8EF9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34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939" name="288.000.000 de Toneladas de Plástico…">
            <a:extLst>
              <a:ext uri="{FF2B5EF4-FFF2-40B4-BE49-F238E27FC236}">
                <a16:creationId xmlns:a16="http://schemas.microsoft.com/office/drawing/2014/main" id="{BD232D2C-AFBF-D92A-A9FE-C6DA91C8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813" y="1963738"/>
            <a:ext cx="6337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465 milhões de toneladas de </a:t>
            </a: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plástico</a:t>
            </a:r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foram fabricadas em 2019</a:t>
            </a:r>
          </a:p>
          <a:p>
            <a:pPr eaLnBrk="1"/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		             </a:t>
            </a:r>
          </a:p>
        </p:txBody>
      </p:sp>
      <p:sp>
        <p:nvSpPr>
          <p:cNvPr id="39940" name="28.000.000 de Toneladas de Plástico vão                           parar no Oceano a cada ano">
            <a:extLst>
              <a:ext uri="{FF2B5EF4-FFF2-40B4-BE49-F238E27FC236}">
                <a16:creationId xmlns:a16="http://schemas.microsoft.com/office/drawing/2014/main" id="{0F42D4A1-33FB-398B-316E-B961F1AD0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475163"/>
            <a:ext cx="633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Desta produção anual vai parar no Oceano</a:t>
            </a:r>
          </a:p>
        </p:txBody>
      </p:sp>
      <p:sp>
        <p:nvSpPr>
          <p:cNvPr id="39941" name="10%">
            <a:extLst>
              <a:ext uri="{FF2B5EF4-FFF2-40B4-BE49-F238E27FC236}">
                <a16:creationId xmlns:a16="http://schemas.microsoft.com/office/drawing/2014/main" id="{FCD4EE8B-D83C-52D6-3F0B-6C8B2ADB1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594100"/>
            <a:ext cx="172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10%</a:t>
            </a:r>
          </a:p>
        </p:txBody>
      </p:sp>
      <p:sp>
        <p:nvSpPr>
          <p:cNvPr id="39942" name="Arrow">
            <a:extLst>
              <a:ext uri="{FF2B5EF4-FFF2-40B4-BE49-F238E27FC236}">
                <a16:creationId xmlns:a16="http://schemas.microsoft.com/office/drawing/2014/main" id="{A39BF5E4-60DB-6162-360F-4D33ACB436A7}"/>
              </a:ext>
            </a:extLst>
          </p:cNvPr>
          <p:cNvSpPr>
            <a:spLocks noChangeArrowheads="1"/>
          </p:cNvSpPr>
          <p:nvPr/>
        </p:nvSpPr>
        <p:spPr bwMode="auto">
          <a:xfrm rot="6862034">
            <a:off x="2866231" y="2934494"/>
            <a:ext cx="385763" cy="4603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9943" name="Arrow">
            <a:extLst>
              <a:ext uri="{FF2B5EF4-FFF2-40B4-BE49-F238E27FC236}">
                <a16:creationId xmlns:a16="http://schemas.microsoft.com/office/drawing/2014/main" id="{A0FA40FB-10D8-F60C-ACC9-5331EEC14040}"/>
              </a:ext>
            </a:extLst>
          </p:cNvPr>
          <p:cNvSpPr>
            <a:spLocks noChangeArrowheads="1"/>
          </p:cNvSpPr>
          <p:nvPr/>
        </p:nvSpPr>
        <p:spPr bwMode="auto">
          <a:xfrm rot="2876263">
            <a:off x="2840037" y="3854451"/>
            <a:ext cx="379413" cy="4556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9" name="28.000.000 de Toneladas de Plástico vão                           parar no Oceano a cada ano">
            <a:extLst>
              <a:ext uri="{FF2B5EF4-FFF2-40B4-BE49-F238E27FC236}">
                <a16:creationId xmlns:a16="http://schemas.microsoft.com/office/drawing/2014/main" id="{A5DB30A3-846C-CA70-3E75-4F23DD91D3A0}"/>
              </a:ext>
            </a:extLst>
          </p:cNvPr>
          <p:cNvSpPr txBox="1"/>
          <p:nvPr/>
        </p:nvSpPr>
        <p:spPr>
          <a:xfrm>
            <a:off x="6345238" y="5635625"/>
            <a:ext cx="3168650" cy="307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  <a:miter lim="400000"/>
          </a:ln>
        </p:spPr>
        <p:txBody>
          <a:bodyPr lIns="45719" rIns="45719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kern="0" dirty="0"/>
              <a:t>Vídeo: </a:t>
            </a:r>
            <a:r>
              <a:rPr lang="pt-BR" sz="1400" kern="0" dirty="0">
                <a:hlinkClick r:id="rId2"/>
              </a:rPr>
              <a:t>Plásticos no mar:</a:t>
            </a:r>
            <a:endParaRPr lang="pt-BR" sz="1400" kern="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2B4567-F0F2-7C1D-1DCD-582224A82152}"/>
              </a:ext>
            </a:extLst>
          </p:cNvPr>
          <p:cNvSpPr txBox="1"/>
          <p:nvPr/>
        </p:nvSpPr>
        <p:spPr>
          <a:xfrm>
            <a:off x="6267601" y="6073559"/>
            <a:ext cx="5719612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kern="0" dirty="0">
                <a:latin typeface="Roboto" panose="020F0502020204030204" pitchFamily="34" charset="0"/>
                <a:cs typeface="+mn-cs"/>
                <a:sym typeface="Calibri"/>
              </a:rPr>
              <a:t>Vídeo: </a:t>
            </a:r>
            <a:r>
              <a:rPr lang="pt-BR" sz="1200" kern="0" dirty="0">
                <a:latin typeface="Roboto" panose="020F0502020204030204" pitchFamily="34" charset="0"/>
                <a:cs typeface="+mn-cs"/>
                <a:sym typeface="Calibri"/>
                <a:hlinkClick r:id="rId3"/>
              </a:rPr>
              <a:t>Um oceano de plástico - A sujeira se acumula no Lixão do Pacífico</a:t>
            </a:r>
            <a:endParaRPr lang="pt-BR" sz="1200" kern="0" dirty="0">
              <a:latin typeface="Roboto" panose="020F0502020204030204" pitchFamily="34" charset="0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">
            <a:extLst>
              <a:ext uri="{FF2B5EF4-FFF2-40B4-BE49-F238E27FC236}">
                <a16:creationId xmlns:a16="http://schemas.microsoft.com/office/drawing/2014/main" id="{190264DA-85D7-394A-8429-F852F312A2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48863" y="6400800"/>
            <a:ext cx="261937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fld id="{145D05FD-EC12-6440-9217-339F60E0E32E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35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3" name="Problema dos plásticos ....">
            <a:extLst>
              <a:ext uri="{FF2B5EF4-FFF2-40B4-BE49-F238E27FC236}">
                <a16:creationId xmlns:a16="http://schemas.microsoft.com/office/drawing/2014/main" id="{ED3E0610-431F-9595-5FDE-53CCA0C4AF39}"/>
              </a:ext>
            </a:extLst>
          </p:cNvPr>
          <p:cNvSpPr txBox="1"/>
          <p:nvPr/>
        </p:nvSpPr>
        <p:spPr>
          <a:xfrm>
            <a:off x="0" y="400050"/>
            <a:ext cx="2171700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>
            <a:solidFill>
              <a:srgbClr val="FF0000"/>
            </a:solidFill>
            <a:miter lim="400000"/>
          </a:ln>
          <a:effectLst/>
        </p:spPr>
        <p:txBody>
          <a:bodyPr lIns="45719" tIns="45719" rIns="45719" bIns="45719">
            <a:spAutoFit/>
          </a:bodyPr>
          <a:lstStyle>
            <a:lvl1pPr algn="ctr">
              <a:defRPr sz="2000" b="1">
                <a:solidFill>
                  <a:srgbClr val="006600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>
                <a:latin typeface="+mn-lt"/>
                <a:cs typeface="+mn-cs"/>
                <a:sym typeface="Calibri"/>
              </a:rPr>
              <a:t>Problema dos plásticos ....</a:t>
            </a: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E7C3DB3A-4452-6DE0-C313-DE1013202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214313"/>
            <a:ext cx="7983537" cy="65865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6A37811-D9D3-41F6-9DDA-1CDFA376E451}"/>
              </a:ext>
            </a:extLst>
          </p:cNvPr>
          <p:cNvSpPr txBox="1"/>
          <p:nvPr/>
        </p:nvSpPr>
        <p:spPr>
          <a:xfrm>
            <a:off x="173524" y="2626792"/>
            <a:ext cx="1866105" cy="2031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 dirty="0">
                <a:latin typeface="+mn-lt"/>
                <a:cs typeface="+mn-cs"/>
                <a:sym typeface="Calibri"/>
              </a:rPr>
              <a:t>Correntes marítimas provocam vórtices que levam a formação de “ilhas de plásticos” com Km de extensão </a:t>
            </a:r>
          </a:p>
        </p:txBody>
      </p:sp>
      <p:sp>
        <p:nvSpPr>
          <p:cNvPr id="40965" name="1.000 km extensão…">
            <a:extLst>
              <a:ext uri="{FF2B5EF4-FFF2-40B4-BE49-F238E27FC236}">
                <a16:creationId xmlns:a16="http://schemas.microsoft.com/office/drawing/2014/main" id="{FBD62B40-AD0C-B06B-4CD9-75263DDE85DA}"/>
              </a:ext>
            </a:extLst>
          </p:cNvPr>
          <p:cNvSpPr txBox="1">
            <a:spLocks noChangeArrowheads="1"/>
          </p:cNvSpPr>
          <p:nvPr/>
        </p:nvSpPr>
        <p:spPr bwMode="auto">
          <a:xfrm rot="-876193">
            <a:off x="277813" y="4914900"/>
            <a:ext cx="1949450" cy="1077913"/>
          </a:xfrm>
          <a:prstGeom prst="rect">
            <a:avLst/>
          </a:prstGeom>
          <a:solidFill>
            <a:srgbClr val="C6D9F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1.000 km extensão</a:t>
            </a:r>
          </a:p>
          <a:p>
            <a:pPr eaLnBrk="1"/>
            <a:endParaRPr lang="pt-BR" altLang="pt-BR" sz="16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/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10-100 m de profundidade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D885EA2-1EE0-E028-55B3-D4D5650E558B}"/>
              </a:ext>
            </a:extLst>
          </p:cNvPr>
          <p:cNvSpPr txBox="1"/>
          <p:nvPr/>
        </p:nvSpPr>
        <p:spPr>
          <a:xfrm>
            <a:off x="10315575" y="3318570"/>
            <a:ext cx="1876425" cy="3539430"/>
          </a:xfrm>
          <a:prstGeom prst="rect">
            <a:avLst/>
          </a:prstGeom>
          <a:solidFill>
            <a:srgbClr val="FFEBEC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O "</a:t>
            </a:r>
            <a:r>
              <a:rPr lang="pt-BR" sz="1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Vórtex de Lixo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", também conhecido como o "Eastern </a:t>
            </a:r>
            <a:r>
              <a:rPr lang="pt-BR" sz="1400" kern="0" dirty="0" err="1">
                <a:latin typeface="Arial"/>
                <a:ea typeface="Arial"/>
                <a:cs typeface="Arial"/>
                <a:sym typeface="Arial"/>
              </a:rPr>
              <a:t>Garbage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 Patch</a:t>
            </a:r>
            <a:r>
              <a:rPr lang="pt-BR" sz="1400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", é uma área aprox. </a:t>
            </a:r>
            <a:r>
              <a:rPr lang="pt-BR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700.000 Km</a:t>
            </a:r>
            <a:r>
              <a:rPr lang="pt-BR" sz="1400" kern="0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t-BR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, equivalente ao tamanho dos </a:t>
            </a:r>
            <a:r>
              <a:rPr lang="pt-BR" sz="1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Estados </a:t>
            </a:r>
            <a:r>
              <a:rPr lang="pt-BR" sz="14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SP+MG</a:t>
            </a:r>
            <a:r>
              <a:rPr lang="pt-BR" sz="1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juntos</a:t>
            </a:r>
            <a:r>
              <a:rPr lang="pt-BR" sz="1400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maior que a Alemanha e Polônia</a:t>
            </a:r>
            <a:r>
              <a:rPr lang="pt-BR" sz="1400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que gira lentamente nosso lixo em uma rotação sem fim.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Um oceano de plástico - A sujeira se acumula no Lixão do Pacífico">
            <a:extLst>
              <a:ext uri="{FF2B5EF4-FFF2-40B4-BE49-F238E27FC236}">
                <a16:creationId xmlns:a16="http://schemas.microsoft.com/office/drawing/2014/main" id="{E221F86C-6CA5-C43B-6651-D54C91898D4E}"/>
              </a:ext>
            </a:extLst>
          </p:cNvPr>
          <p:cNvSpPr txBox="1"/>
          <p:nvPr/>
        </p:nvSpPr>
        <p:spPr>
          <a:xfrm>
            <a:off x="3457575" y="5346700"/>
            <a:ext cx="7207250" cy="368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  <a:miter lim="400000"/>
          </a:ln>
        </p:spPr>
        <p:txBody>
          <a:bodyPr lIns="45719" rIns="45719">
            <a:spAutoFit/>
          </a:bodyPr>
          <a:lstStyle>
            <a:lvl1pPr defTabSz="457200">
              <a:defRPr>
                <a:solidFill>
                  <a:srgbClr val="0A0A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/>
              <a:t>Um Oceano de plástico - A sujeira se acumula no Lixão do Pacífico</a:t>
            </a:r>
          </a:p>
        </p:txBody>
      </p:sp>
      <p:sp>
        <p:nvSpPr>
          <p:cNvPr id="277" name="https://www.youtube.com/watch?v=2bSN9JXsS90">
            <a:extLst>
              <a:ext uri="{FF2B5EF4-FFF2-40B4-BE49-F238E27FC236}">
                <a16:creationId xmlns:a16="http://schemas.microsoft.com/office/drawing/2014/main" id="{0D7ACE4F-DB00-B46F-B684-FC72DA8D756E}"/>
              </a:ext>
            </a:extLst>
          </p:cNvPr>
          <p:cNvSpPr txBox="1"/>
          <p:nvPr/>
        </p:nvSpPr>
        <p:spPr>
          <a:xfrm>
            <a:off x="3736975" y="5715000"/>
            <a:ext cx="4895850" cy="3698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cs typeface="+mn-cs"/>
                <a:sym typeface="Calibri"/>
                <a:hlinkClick r:id="rId2"/>
              </a:rPr>
              <a:t>https://www.youtube.com/watch?v=2bSN9JXsS90</a:t>
            </a:r>
            <a:r>
              <a:rPr kern="0" dirty="0">
                <a:latin typeface="+mn-lt"/>
                <a:cs typeface="+mn-cs"/>
                <a:sym typeface="Calibri"/>
              </a:rPr>
              <a:t> </a:t>
            </a:r>
          </a:p>
        </p:txBody>
      </p:sp>
      <p:sp>
        <p:nvSpPr>
          <p:cNvPr id="278" name="https://www.youtube.com/watch?v=mvqlgILV7SI&amp;t=1s">
            <a:extLst>
              <a:ext uri="{FF2B5EF4-FFF2-40B4-BE49-F238E27FC236}">
                <a16:creationId xmlns:a16="http://schemas.microsoft.com/office/drawing/2014/main" id="{42B397D4-A01A-3C7E-7C67-18BCFA051790}"/>
              </a:ext>
            </a:extLst>
          </p:cNvPr>
          <p:cNvSpPr txBox="1"/>
          <p:nvPr/>
        </p:nvSpPr>
        <p:spPr>
          <a:xfrm>
            <a:off x="2414588" y="4554538"/>
            <a:ext cx="5357812" cy="3698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cs typeface="+mn-cs"/>
                <a:sym typeface="Calibri"/>
                <a:hlinkClick r:id="rId3"/>
              </a:rPr>
              <a:t>https://www.youtube.com/watch?v=mvqlgILV7SI&amp;t=1s</a:t>
            </a:r>
            <a:r>
              <a:rPr kern="0" dirty="0">
                <a:latin typeface="+mn-lt"/>
                <a:cs typeface="+mn-cs"/>
                <a:sym typeface="Calibri"/>
              </a:rPr>
              <a:t> </a:t>
            </a:r>
          </a:p>
        </p:txBody>
      </p:sp>
      <p:sp>
        <p:nvSpPr>
          <p:cNvPr id="41988" name="Greenpeace ocean plastics">
            <a:extLst>
              <a:ext uri="{FF2B5EF4-FFF2-40B4-BE49-F238E27FC236}">
                <a16:creationId xmlns:a16="http://schemas.microsoft.com/office/drawing/2014/main" id="{A80B372A-D18D-74BE-35B2-70A139C79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4183063"/>
            <a:ext cx="2576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3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Greenpeace ocean plastics</a:t>
            </a:r>
          </a:p>
        </p:txBody>
      </p:sp>
      <p:sp>
        <p:nvSpPr>
          <p:cNvPr id="41989" name="How does plastic end up in our oceans?">
            <a:extLst>
              <a:ext uri="{FF2B5EF4-FFF2-40B4-BE49-F238E27FC236}">
                <a16:creationId xmlns:a16="http://schemas.microsoft.com/office/drawing/2014/main" id="{0141E738-2FE1-7AE3-9717-4457ECFD2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575" y="2746375"/>
            <a:ext cx="41576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solidFill>
                  <a:srgbClr val="0A0A0A"/>
                </a:solidFill>
                <a:latin typeface="Helvetica" pitchFamily="2" charset="0"/>
                <a:sym typeface="Helvetica" pitchFamily="2" charset="0"/>
              </a:rPr>
              <a:t>How does plastic end up in our oceans?</a:t>
            </a:r>
          </a:p>
        </p:txBody>
      </p:sp>
      <p:sp>
        <p:nvSpPr>
          <p:cNvPr id="281" name="https://www.youtube.com/watch?v=Our5CZz5qoU">
            <a:extLst>
              <a:ext uri="{FF2B5EF4-FFF2-40B4-BE49-F238E27FC236}">
                <a16:creationId xmlns:a16="http://schemas.microsoft.com/office/drawing/2014/main" id="{DC5AF23E-CD4F-5B79-8717-9F6175E35DD6}"/>
              </a:ext>
            </a:extLst>
          </p:cNvPr>
          <p:cNvSpPr txBox="1"/>
          <p:nvPr/>
        </p:nvSpPr>
        <p:spPr>
          <a:xfrm>
            <a:off x="4991100" y="3117850"/>
            <a:ext cx="4964113" cy="3698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cs typeface="+mn-cs"/>
                <a:sym typeface="Calibri"/>
                <a:hlinkClick r:id="rId4"/>
              </a:rPr>
              <a:t>https://www.youtube.com/watch?v=Our5CZz5qoU</a:t>
            </a:r>
            <a:r>
              <a:rPr kern="0" dirty="0">
                <a:latin typeface="+mn-lt"/>
                <a:cs typeface="+mn-cs"/>
                <a:sym typeface="Calibri"/>
              </a:rPr>
              <a:t> </a:t>
            </a:r>
          </a:p>
        </p:txBody>
      </p:sp>
      <p:sp>
        <p:nvSpPr>
          <p:cNvPr id="283" name="Lixo plástico forma “continente” no nordeste do Oceano Pacifico">
            <a:extLst>
              <a:ext uri="{FF2B5EF4-FFF2-40B4-BE49-F238E27FC236}">
                <a16:creationId xmlns:a16="http://schemas.microsoft.com/office/drawing/2014/main" id="{57FA8F72-FBD0-D4E8-BB11-85C5DA107F71}"/>
              </a:ext>
            </a:extLst>
          </p:cNvPr>
          <p:cNvSpPr txBox="1"/>
          <p:nvPr/>
        </p:nvSpPr>
        <p:spPr>
          <a:xfrm>
            <a:off x="2170113" y="1525588"/>
            <a:ext cx="6597650" cy="369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  <a:miter lim="400000"/>
          </a:ln>
        </p:spPr>
        <p:txBody>
          <a:bodyPr wrap="none" lIns="45719" rIns="45719">
            <a:spAutoFit/>
          </a:bodyPr>
          <a:lstStyle>
            <a:lvl1pPr defTabSz="457200">
              <a:defRPr>
                <a:solidFill>
                  <a:srgbClr val="0A0A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 dirty="0"/>
              <a:t>Lixo plástico forma “continente” no nordeste do Oceano Pacifico</a:t>
            </a:r>
          </a:p>
        </p:txBody>
      </p:sp>
      <p:sp>
        <p:nvSpPr>
          <p:cNvPr id="10" name="Problema dos plásticos ....">
            <a:extLst>
              <a:ext uri="{FF2B5EF4-FFF2-40B4-BE49-F238E27FC236}">
                <a16:creationId xmlns:a16="http://schemas.microsoft.com/office/drawing/2014/main" id="{4B587D51-A81A-6512-7D28-B38C298D0897}"/>
              </a:ext>
            </a:extLst>
          </p:cNvPr>
          <p:cNvSpPr txBox="1">
            <a:spLocks/>
          </p:cNvSpPr>
          <p:nvPr/>
        </p:nvSpPr>
        <p:spPr>
          <a:xfrm>
            <a:off x="2170113" y="233363"/>
            <a:ext cx="7697787" cy="739775"/>
          </a:xfrm>
          <a:prstGeom prst="rect">
            <a:avLst/>
          </a:prstGeom>
          <a:solidFill>
            <a:srgbClr val="FF2600">
              <a:alpha val="46406"/>
            </a:srgbClr>
          </a:solidFill>
          <a:ln w="12700">
            <a:miter lim="400000"/>
          </a:ln>
        </p:spPr>
        <p:txBody>
          <a:bodyPr lIns="45719" rIns="45719" anchor="ctr">
            <a:normAutofit fontScale="90000" lnSpcReduction="20000"/>
          </a:bodyPr>
          <a:lstStyle>
            <a:lvl1pPr marL="0" marR="0" indent="0" algn="ctr" defTabSz="603504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eaLnBrk="1" fontAlgn="auto" hangingPunct="1">
              <a:defRPr/>
            </a:pPr>
            <a:r>
              <a:rPr lang="pt-BR" kern="0"/>
              <a:t>Problema dos plásticos -    Alguns sites apresentam o que está ocorrendo nos dias atuais.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">
            <a:extLst>
              <a:ext uri="{FF2B5EF4-FFF2-40B4-BE49-F238E27FC236}">
                <a16:creationId xmlns:a16="http://schemas.microsoft.com/office/drawing/2014/main" id="{C40B7E12-0D8A-B159-1247-73FCD517AB2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48863" y="6400800"/>
            <a:ext cx="261937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fld id="{57EFF780-A42D-3F4C-8C39-7190439D12E9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37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3010" name="gpgpboat.jpg" descr="gpgpboat.jpg">
            <a:extLst>
              <a:ext uri="{FF2B5EF4-FFF2-40B4-BE49-F238E27FC236}">
                <a16:creationId xmlns:a16="http://schemas.microsoft.com/office/drawing/2014/main" id="{B4BC9187-0857-6D70-792B-1EE8C41D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74613"/>
            <a:ext cx="673417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7" name="Os efeitos nos organismos e ecossistemas marinhos são enormes:…">
            <a:extLst>
              <a:ext uri="{FF2B5EF4-FFF2-40B4-BE49-F238E27FC236}">
                <a16:creationId xmlns:a16="http://schemas.microsoft.com/office/drawing/2014/main" id="{F6ABC041-D734-D09E-6775-310AEF9BA4B1}"/>
              </a:ext>
            </a:extLst>
          </p:cNvPr>
          <p:cNvSpPr txBox="1"/>
          <p:nvPr/>
        </p:nvSpPr>
        <p:spPr>
          <a:xfrm>
            <a:off x="4530725" y="4035425"/>
            <a:ext cx="6010275" cy="27082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00"/>
            </a:solidFill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600"/>
              </a:spcBef>
              <a:spcAft>
                <a:spcPts val="0"/>
              </a:spcAft>
              <a:defRPr sz="1400"/>
            </a:pPr>
            <a:r>
              <a:rPr lang="pt-BR" sz="1400" b="1" kern="0" dirty="0">
                <a:latin typeface="+mn-lt"/>
                <a:cs typeface="+mn-cs"/>
                <a:sym typeface="Calibri"/>
              </a:rPr>
              <a:t>Os efeitos </a:t>
            </a:r>
            <a:r>
              <a:rPr lang="pt-BR" sz="1400" b="1" kern="0" dirty="0">
                <a:solidFill>
                  <a:srgbClr val="FF0000"/>
                </a:solidFill>
                <a:latin typeface="+mn-lt"/>
                <a:cs typeface="+mn-cs"/>
                <a:sym typeface="Calibri"/>
              </a:rPr>
              <a:t>negativos </a:t>
            </a:r>
            <a:r>
              <a:rPr lang="pt-BR" sz="1400" b="1" kern="0" dirty="0">
                <a:latin typeface="+mn-lt"/>
                <a:cs typeface="+mn-cs"/>
                <a:sym typeface="Calibri"/>
              </a:rPr>
              <a:t>nos organismos e ecossistemas marinhos são enormes:</a:t>
            </a:r>
          </a:p>
          <a:p>
            <a:pPr eaLnBrk="1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  <a:defRPr sz="1400"/>
            </a:pPr>
            <a:r>
              <a:rPr lang="pt-BR" sz="1400" kern="0" dirty="0">
                <a:latin typeface="+mn-lt"/>
                <a:cs typeface="+mn-cs"/>
                <a:sym typeface="Calibri"/>
              </a:rPr>
              <a:t> Grande parte é consumido por </a:t>
            </a:r>
            <a:r>
              <a:rPr lang="pt-BR" sz="1400" b="1" kern="0" dirty="0">
                <a:solidFill>
                  <a:srgbClr val="0432FF"/>
                </a:solidFill>
                <a:latin typeface="+mn-lt"/>
                <a:cs typeface="+mn-cs"/>
                <a:sym typeface="Calibri"/>
              </a:rPr>
              <a:t>aves marinhas</a:t>
            </a:r>
            <a:r>
              <a:rPr lang="pt-BR" sz="1400" kern="0" dirty="0">
                <a:solidFill>
                  <a:srgbClr val="953735"/>
                </a:solidFill>
                <a:latin typeface="+mn-lt"/>
                <a:cs typeface="+mn-cs"/>
                <a:sym typeface="Calibri"/>
              </a:rPr>
              <a:t>, </a:t>
            </a:r>
            <a:r>
              <a:rPr lang="pt-BR" sz="1400" b="1" kern="0" dirty="0">
                <a:solidFill>
                  <a:srgbClr val="0432FF"/>
                </a:solidFill>
                <a:latin typeface="+mn-lt"/>
                <a:cs typeface="+mn-cs"/>
                <a:sym typeface="Calibri"/>
              </a:rPr>
              <a:t>tartarugas</a:t>
            </a:r>
            <a:r>
              <a:rPr lang="pt-BR" sz="1400" kern="0" dirty="0">
                <a:solidFill>
                  <a:srgbClr val="953735"/>
                </a:solidFill>
                <a:latin typeface="+mn-lt"/>
                <a:cs typeface="+mn-cs"/>
                <a:sym typeface="Calibri"/>
              </a:rPr>
              <a:t> </a:t>
            </a:r>
            <a:r>
              <a:rPr lang="pt-BR" sz="1400" kern="0" dirty="0">
                <a:latin typeface="+mn-lt"/>
                <a:cs typeface="+mn-cs"/>
                <a:sym typeface="Calibri"/>
              </a:rPr>
              <a:t>outros </a:t>
            </a:r>
            <a:r>
              <a:rPr lang="pt-BR" sz="1400" b="1" kern="0" dirty="0">
                <a:solidFill>
                  <a:srgbClr val="0432FF"/>
                </a:solidFill>
                <a:latin typeface="+mn-lt"/>
                <a:cs typeface="+mn-cs"/>
                <a:sym typeface="Calibri"/>
              </a:rPr>
              <a:t>animais</a:t>
            </a:r>
            <a:r>
              <a:rPr lang="pt-BR" sz="1400" kern="0" dirty="0">
                <a:solidFill>
                  <a:srgbClr val="953735"/>
                </a:solidFill>
                <a:latin typeface="+mn-lt"/>
                <a:cs typeface="+mn-cs"/>
                <a:sym typeface="Calibri"/>
              </a:rPr>
              <a:t> que </a:t>
            </a:r>
            <a:r>
              <a:rPr lang="pt-BR" sz="1400" b="1" kern="0" dirty="0">
                <a:solidFill>
                  <a:srgbClr val="FF0000"/>
                </a:solidFill>
                <a:latin typeface="+mn-lt"/>
                <a:cs typeface="+mn-cs"/>
                <a:sym typeface="Calibri"/>
              </a:rPr>
              <a:t>confundem o plástico </a:t>
            </a:r>
            <a:r>
              <a:rPr lang="pt-BR" sz="1400" kern="0" dirty="0">
                <a:latin typeface="+mn-lt"/>
                <a:cs typeface="+mn-cs"/>
                <a:sym typeface="Calibri"/>
              </a:rPr>
              <a:t>para a rapina, </a:t>
            </a:r>
            <a:r>
              <a:rPr lang="pt-BR" sz="1400" b="1" kern="0" dirty="0">
                <a:latin typeface="+mn-lt"/>
                <a:cs typeface="+mn-cs"/>
                <a:sym typeface="Calibri"/>
              </a:rPr>
              <a:t>podendo ir a morte.</a:t>
            </a:r>
            <a:r>
              <a:rPr lang="pt-BR" sz="1400" kern="0" dirty="0">
                <a:latin typeface="+mn-lt"/>
                <a:cs typeface="+mn-cs"/>
                <a:sym typeface="Calibri"/>
              </a:rPr>
              <a:t>. </a:t>
            </a:r>
          </a:p>
          <a:p>
            <a:pPr eaLnBrk="1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  <a:defRPr sz="1400"/>
            </a:pPr>
            <a:r>
              <a:rPr lang="pt-BR" sz="1400" kern="0" dirty="0">
                <a:latin typeface="+mn-lt"/>
                <a:cs typeface="+mn-cs"/>
                <a:sym typeface="Calibri"/>
              </a:rPr>
              <a:t>Estima-se que </a:t>
            </a:r>
            <a:r>
              <a:rPr lang="pt-BR" sz="1400" b="1" i="1" kern="0" dirty="0">
                <a:latin typeface="+mn-lt"/>
                <a:cs typeface="+mn-cs"/>
                <a:sym typeface="Calibri"/>
              </a:rPr>
              <a:t>mais de </a:t>
            </a:r>
            <a:r>
              <a:rPr lang="pt-BR" sz="1400" b="1" u="sng" kern="0" dirty="0">
                <a:solidFill>
                  <a:srgbClr val="953735"/>
                </a:solidFill>
                <a:latin typeface="+mn-lt"/>
                <a:cs typeface="+mn-cs"/>
                <a:sym typeface="Calibri"/>
              </a:rPr>
              <a:t>um milhão </a:t>
            </a:r>
            <a:r>
              <a:rPr lang="pt-BR" sz="1400" b="1" kern="0" dirty="0">
                <a:solidFill>
                  <a:srgbClr val="953735"/>
                </a:solidFill>
                <a:latin typeface="+mn-lt"/>
                <a:cs typeface="+mn-cs"/>
                <a:sym typeface="Calibri"/>
              </a:rPr>
              <a:t>de aves marinhas</a:t>
            </a:r>
            <a:r>
              <a:rPr lang="pt-BR" sz="1400" kern="0" dirty="0">
                <a:solidFill>
                  <a:srgbClr val="953735"/>
                </a:solidFill>
                <a:latin typeface="+mn-lt"/>
                <a:cs typeface="+mn-cs"/>
                <a:sym typeface="Calibri"/>
              </a:rPr>
              <a:t> </a:t>
            </a:r>
            <a:r>
              <a:rPr lang="pt-BR" sz="1400" kern="0" dirty="0">
                <a:latin typeface="+mn-lt"/>
                <a:cs typeface="+mn-cs"/>
                <a:sym typeface="Calibri"/>
              </a:rPr>
              <a:t>e </a:t>
            </a:r>
          </a:p>
          <a:p>
            <a:pPr eaLnBrk="1" fontAlgn="auto">
              <a:spcBef>
                <a:spcPts val="600"/>
              </a:spcBef>
              <a:spcAft>
                <a:spcPts val="0"/>
              </a:spcAft>
              <a:defRPr sz="1400">
                <a:solidFill>
                  <a:srgbClr val="FFFF00"/>
                </a:solidFill>
              </a:defRPr>
            </a:pPr>
            <a:r>
              <a:rPr lang="pt-BR" sz="1400" kern="0" dirty="0">
                <a:solidFill>
                  <a:srgbClr val="FFFF00"/>
                </a:solidFill>
                <a:latin typeface="+mn-lt"/>
                <a:cs typeface="+mn-cs"/>
                <a:sym typeface="Calibri"/>
              </a:rPr>
              <a:t>      		</a:t>
            </a:r>
            <a:r>
              <a:rPr lang="pt-BR" sz="1400" b="1" u="sng" kern="0" dirty="0">
                <a:solidFill>
                  <a:srgbClr val="953735"/>
                </a:solidFill>
                <a:latin typeface="+mn-lt"/>
                <a:cs typeface="+mn-cs"/>
                <a:sym typeface="Calibri"/>
              </a:rPr>
              <a:t>cem mil animais </a:t>
            </a:r>
            <a:r>
              <a:rPr lang="pt-BR" sz="1400" b="1" kern="0" dirty="0">
                <a:solidFill>
                  <a:srgbClr val="953735"/>
                </a:solidFill>
                <a:latin typeface="+mn-lt"/>
                <a:cs typeface="+mn-cs"/>
                <a:sym typeface="Calibri"/>
              </a:rPr>
              <a:t>  </a:t>
            </a:r>
            <a:r>
              <a:rPr lang="pt-BR" sz="1400" b="1" kern="0" dirty="0">
                <a:solidFill>
                  <a:srgbClr val="FF0000"/>
                </a:solidFill>
                <a:latin typeface="+mn-lt"/>
                <a:cs typeface="+mn-cs"/>
                <a:sym typeface="Calibri"/>
              </a:rPr>
              <a:t>são mortos/ ano   </a:t>
            </a:r>
          </a:p>
          <a:p>
            <a:pPr eaLnBrk="1" fontAlgn="auto">
              <a:spcBef>
                <a:spcPts val="600"/>
              </a:spcBef>
              <a:spcAft>
                <a:spcPts val="0"/>
              </a:spcAft>
              <a:defRPr sz="1400">
                <a:solidFill>
                  <a:srgbClr val="FFC000"/>
                </a:solidFill>
              </a:defRPr>
            </a:pPr>
            <a:r>
              <a:rPr lang="pt-BR" sz="1400" kern="0" dirty="0">
                <a:solidFill>
                  <a:srgbClr val="FFC000"/>
                </a:solidFill>
                <a:latin typeface="+mn-lt"/>
                <a:cs typeface="+mn-cs"/>
                <a:sym typeface="Calibri"/>
              </a:rPr>
              <a:t>      </a:t>
            </a:r>
            <a:r>
              <a:rPr lang="pt-BR" sz="1400" b="1" kern="0" dirty="0">
                <a:solidFill>
                  <a:schemeClr val="tx1"/>
                </a:solidFill>
                <a:latin typeface="+mn-lt"/>
                <a:cs typeface="+mn-cs"/>
                <a:sym typeface="Calibri"/>
              </a:rPr>
              <a:t>pela ingestão ou emaranhamento</a:t>
            </a:r>
            <a:r>
              <a:rPr lang="pt-BR" sz="1400" kern="0" dirty="0">
                <a:solidFill>
                  <a:srgbClr val="FFC000"/>
                </a:solidFill>
                <a:latin typeface="+mn-lt"/>
                <a:cs typeface="+mn-cs"/>
                <a:sym typeface="Calibri"/>
              </a:rPr>
              <a:t>;</a:t>
            </a:r>
          </a:p>
          <a:p>
            <a:pPr eaLnBrk="1" fontAlgn="auto">
              <a:spcBef>
                <a:spcPts val="600"/>
              </a:spcBef>
              <a:spcAft>
                <a:spcPts val="0"/>
              </a:spcAft>
              <a:defRPr sz="1400">
                <a:solidFill>
                  <a:srgbClr val="FFC000"/>
                </a:solidFill>
              </a:defRPr>
            </a:pPr>
            <a:endParaRPr lang="pt-BR" sz="1400" kern="0" dirty="0">
              <a:solidFill>
                <a:srgbClr val="FFC000"/>
              </a:solidFill>
              <a:latin typeface="+mn-lt"/>
              <a:cs typeface="+mn-cs"/>
              <a:sym typeface="Calibri"/>
            </a:endParaRPr>
          </a:p>
          <a:p>
            <a:pPr eaLnBrk="1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  <a:defRPr sz="1400"/>
            </a:pPr>
            <a:r>
              <a:rPr lang="pt-BR" sz="1400" kern="0" dirty="0">
                <a:latin typeface="+mn-lt"/>
                <a:cs typeface="+mn-cs"/>
                <a:sym typeface="Calibri"/>
              </a:rPr>
              <a:t> Além disso, os </a:t>
            </a:r>
            <a:r>
              <a:rPr lang="pt-BR" sz="1400" b="1" kern="0" dirty="0">
                <a:solidFill>
                  <a:srgbClr val="C00000"/>
                </a:solidFill>
                <a:latin typeface="+mn-lt"/>
                <a:cs typeface="+mn-cs"/>
                <a:sym typeface="Calibri"/>
              </a:rPr>
              <a:t>plásticos absorvem poluentes tóxicos </a:t>
            </a:r>
            <a:r>
              <a:rPr lang="pt-BR" sz="1400" kern="0" dirty="0">
                <a:latin typeface="+mn-lt"/>
                <a:cs typeface="+mn-cs"/>
                <a:sym typeface="Calibri"/>
              </a:rPr>
              <a:t>que lhes permite atingir concentrações perigosas. Assim, os animais </a:t>
            </a:r>
            <a:r>
              <a:rPr lang="pt-BR" sz="1400" b="1" kern="0" dirty="0">
                <a:latin typeface="+mn-lt"/>
                <a:cs typeface="+mn-cs"/>
                <a:sym typeface="Calibri"/>
              </a:rPr>
              <a:t>ingerem não só plásticos, mas também poluentes altamente tóxicos.</a:t>
            </a:r>
          </a:p>
        </p:txBody>
      </p:sp>
      <p:sp>
        <p:nvSpPr>
          <p:cNvPr id="288" name="Plásticos - Impactos globais…">
            <a:extLst>
              <a:ext uri="{FF2B5EF4-FFF2-40B4-BE49-F238E27FC236}">
                <a16:creationId xmlns:a16="http://schemas.microsoft.com/office/drawing/2014/main" id="{86E6FF50-EA5F-9B4A-DC89-26872F155546}"/>
              </a:ext>
            </a:extLst>
          </p:cNvPr>
          <p:cNvSpPr txBox="1"/>
          <p:nvPr/>
        </p:nvSpPr>
        <p:spPr>
          <a:xfrm>
            <a:off x="488950" y="793750"/>
            <a:ext cx="3468688" cy="4524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00"/>
            </a:solidFill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E46C0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Plásticos - Impactos globais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pt-BR" sz="1400" kern="0" dirty="0"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Charles Moore, pesquisador do </a:t>
            </a:r>
            <a:r>
              <a:rPr lang="pt-BR" sz="1400" i="1" kern="0" dirty="0" err="1">
                <a:latin typeface="Arial"/>
                <a:ea typeface="Arial"/>
                <a:cs typeface="Arial"/>
                <a:sym typeface="Arial"/>
              </a:rPr>
              <a:t>Great</a:t>
            </a:r>
            <a:r>
              <a:rPr lang="pt-BR" sz="1400" i="1" kern="0" dirty="0">
                <a:latin typeface="Arial"/>
                <a:ea typeface="Arial"/>
                <a:cs typeface="Arial"/>
                <a:sym typeface="Arial"/>
              </a:rPr>
              <a:t> Pacific </a:t>
            </a:r>
            <a:r>
              <a:rPr lang="pt-BR" sz="1400" i="1" kern="0" dirty="0" err="1">
                <a:latin typeface="Arial"/>
                <a:ea typeface="Arial"/>
                <a:cs typeface="Arial"/>
                <a:sym typeface="Arial"/>
              </a:rPr>
              <a:t>Garbage</a:t>
            </a:r>
            <a:r>
              <a:rPr lang="pt-BR" sz="1400" i="1" kern="0" dirty="0">
                <a:latin typeface="Arial"/>
                <a:ea typeface="Arial"/>
                <a:cs typeface="Arial"/>
                <a:sym typeface="Arial"/>
              </a:rPr>
              <a:t> Patch 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(Oceano Pacífico), acredita que </a:t>
            </a:r>
            <a:r>
              <a:rPr lang="pt-BR" sz="1400" b="1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plásticos são a poluição mais comum dos oceanos do nosso planeta</a:t>
            </a:r>
            <a:r>
              <a:rPr lang="pt-BR" sz="1400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pt-BR" sz="1400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Como 40% dos oceanos apresentam giros subtropicais, ¼ da área da superfície da Terra </a:t>
            </a:r>
            <a:r>
              <a:rPr lang="pt-BR" sz="1400" b="1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é acumuladora de resíduos de plástico flutuante</a:t>
            </a:r>
            <a:r>
              <a:rPr lang="pt-BR" sz="1400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pt-BR" sz="1400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600" b="1" kern="0" dirty="0">
                <a:latin typeface="Arial"/>
                <a:ea typeface="Arial"/>
                <a:cs typeface="Arial"/>
                <a:sym typeface="Arial"/>
              </a:rPr>
              <a:t>Para piorar, como os plásticos foto-degradam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, as </a:t>
            </a:r>
            <a:r>
              <a:rPr lang="pt-BR" sz="1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partículas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 se distribuem afetando espécies de </a:t>
            </a:r>
            <a:r>
              <a:rPr lang="pt-BR" sz="1400" b="1" kern="0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peixes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, de </a:t>
            </a:r>
            <a:r>
              <a:rPr lang="pt-BR" sz="1400" b="1" kern="0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aves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, e de </a:t>
            </a:r>
            <a:r>
              <a:rPr lang="pt-BR" sz="1400" b="1" kern="0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toda cadeia alimentar.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pt-BR" sz="1400" b="1" kern="0" dirty="0">
              <a:solidFill>
                <a:srgbClr val="0432FF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Não existe um sistema para limpeza e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mancha de lixo continua a crescer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43013" name="1.000 km extensão…">
            <a:extLst>
              <a:ext uri="{FF2B5EF4-FFF2-40B4-BE49-F238E27FC236}">
                <a16:creationId xmlns:a16="http://schemas.microsoft.com/office/drawing/2014/main" id="{3F336783-160B-5908-3DF9-287F4C11A726}"/>
              </a:ext>
            </a:extLst>
          </p:cNvPr>
          <p:cNvSpPr txBox="1">
            <a:spLocks noChangeArrowheads="1"/>
          </p:cNvSpPr>
          <p:nvPr/>
        </p:nvSpPr>
        <p:spPr bwMode="auto">
          <a:xfrm rot="-568257">
            <a:off x="892175" y="5597525"/>
            <a:ext cx="2798763" cy="922338"/>
          </a:xfrm>
          <a:prstGeom prst="rect">
            <a:avLst/>
          </a:prstGeom>
          <a:solidFill>
            <a:srgbClr val="C6D9F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1.000 km extensão aprox.</a:t>
            </a:r>
          </a:p>
          <a:p>
            <a:pPr eaLnBrk="1"/>
            <a:endParaRPr lang="pt-BR" altLang="pt-BR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10-100 m de profundidade</a:t>
            </a:r>
          </a:p>
        </p:txBody>
      </p:sp>
      <p:grpSp>
        <p:nvGrpSpPr>
          <p:cNvPr id="43014" name="Group">
            <a:extLst>
              <a:ext uri="{FF2B5EF4-FFF2-40B4-BE49-F238E27FC236}">
                <a16:creationId xmlns:a16="http://schemas.microsoft.com/office/drawing/2014/main" id="{7103B7FE-AF83-9F40-A5DF-C799A34121CF}"/>
              </a:ext>
            </a:extLst>
          </p:cNvPr>
          <p:cNvGrpSpPr>
            <a:grpSpLocks/>
          </p:cNvGrpSpPr>
          <p:nvPr/>
        </p:nvGrpSpPr>
        <p:grpSpPr bwMode="auto">
          <a:xfrm>
            <a:off x="358775" y="157163"/>
            <a:ext cx="3865563" cy="434975"/>
            <a:chOff x="0" y="0"/>
            <a:chExt cx="5699125" cy="434975"/>
          </a:xfrm>
        </p:grpSpPr>
        <p:sp>
          <p:nvSpPr>
            <p:cNvPr id="43015" name="Rectangle">
              <a:extLst>
                <a:ext uri="{FF2B5EF4-FFF2-40B4-BE49-F238E27FC236}">
                  <a16:creationId xmlns:a16="http://schemas.microsoft.com/office/drawing/2014/main" id="{621D257E-D2EE-1132-A4BA-E72E690CE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699125" cy="4349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pt-BR" altLang="pt-BR" sz="2000" b="1">
                <a:solidFill>
                  <a:srgbClr val="006600"/>
                </a:solidFill>
              </a:endParaRPr>
            </a:p>
          </p:txBody>
        </p:sp>
        <p:sp>
          <p:nvSpPr>
            <p:cNvPr id="43016" name="Problema dos plásticos ....">
              <a:extLst>
                <a:ext uri="{FF2B5EF4-FFF2-40B4-BE49-F238E27FC236}">
                  <a16:creationId xmlns:a16="http://schemas.microsoft.com/office/drawing/2014/main" id="{7CDA424A-BD87-1581-2FCE-481F4FDC7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699125" cy="400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r>
                <a:rPr lang="pt-BR" altLang="pt-BR" sz="2000" b="1">
                  <a:solidFill>
                    <a:schemeClr val="tx1"/>
                  </a:solidFill>
                </a:rPr>
                <a:t>O problema dos plásticos ....</a:t>
              </a:r>
            </a:p>
          </p:txBody>
        </p:sp>
      </p:grp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">
            <a:extLst>
              <a:ext uri="{FF2B5EF4-FFF2-40B4-BE49-F238E27FC236}">
                <a16:creationId xmlns:a16="http://schemas.microsoft.com/office/drawing/2014/main" id="{AA08AF5D-D2BB-4F7F-D891-AD55AA31BA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48863" y="6400800"/>
            <a:ext cx="261937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fld id="{AF738A7D-E7E4-7643-BAE0-A6EA0FA4619F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38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5" name="Plásticos…">
            <a:extLst>
              <a:ext uri="{FF2B5EF4-FFF2-40B4-BE49-F238E27FC236}">
                <a16:creationId xmlns:a16="http://schemas.microsoft.com/office/drawing/2014/main" id="{1FE4148C-E373-99F7-971B-2F10FAA67F36}"/>
              </a:ext>
            </a:extLst>
          </p:cNvPr>
          <p:cNvSpPr txBox="1"/>
          <p:nvPr/>
        </p:nvSpPr>
        <p:spPr>
          <a:xfrm>
            <a:off x="1725613" y="77788"/>
            <a:ext cx="8667750" cy="1508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8AD8"/>
            </a:solidFill>
          </a:ln>
        </p:spPr>
        <p:txBody>
          <a:bodyPr lIns="45719" rIns="45719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lang="pt-BR" sz="3600" b="1" kern="0" dirty="0">
                <a:latin typeface="Arial"/>
                <a:ea typeface="Arial"/>
                <a:cs typeface="Arial"/>
                <a:sym typeface="Arial"/>
              </a:rPr>
              <a:t>Plásticos</a:t>
            </a:r>
          </a:p>
          <a:p>
            <a:pPr eaLnBrk="1" fontAlgn="auto">
              <a:spcBef>
                <a:spcPts val="120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pt-BR" kern="0" dirty="0">
                <a:latin typeface="Arial"/>
                <a:ea typeface="Arial"/>
                <a:cs typeface="Arial"/>
                <a:sym typeface="Arial"/>
              </a:rPr>
              <a:t>Todos concordam: </a:t>
            </a:r>
            <a:r>
              <a:rPr lang="pt-BR" kern="0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São muito bons em nosso dia a dia</a:t>
            </a:r>
            <a:r>
              <a:rPr lang="pt-BR" kern="0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eaLnBrk="1" fontAlgn="auto">
              <a:spcBef>
                <a:spcPts val="120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pt-BR" kern="0" dirty="0">
                <a:latin typeface="Arial"/>
                <a:ea typeface="Arial"/>
                <a:cs typeface="Arial"/>
                <a:sym typeface="Arial"/>
              </a:rPr>
              <a:t>Mas, </a:t>
            </a:r>
            <a:r>
              <a:rPr lang="pt-BR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quanto lixo</a:t>
            </a:r>
            <a:r>
              <a:rPr lang="pt-BR" kern="0" dirty="0">
                <a:latin typeface="Arial"/>
                <a:ea typeface="Arial"/>
                <a:cs typeface="Arial"/>
                <a:sym typeface="Arial"/>
              </a:rPr>
              <a:t> vamos deixar para as novas gerações !!!!!!!</a:t>
            </a:r>
          </a:p>
        </p:txBody>
      </p:sp>
      <p:pic>
        <p:nvPicPr>
          <p:cNvPr id="44035" name="http://www.omossoroense.com.br/wp-content/uploads/2016/04/pl%C3%A1stico-600x330.jpg" descr="http://www.omossoroense.com.br/wp-content/uploads/2016/04/pl%C3%A1stico-600x330.jpg">
            <a:extLst>
              <a:ext uri="{FF2B5EF4-FFF2-40B4-BE49-F238E27FC236}">
                <a16:creationId xmlns:a16="http://schemas.microsoft.com/office/drawing/2014/main" id="{B80EA144-9027-EFA1-1F64-2D4BAAD7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3636963"/>
            <a:ext cx="5715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4036" name="http://correionago.com.br/portal/wp-content/uploads/2012/08/tartaruga-plastico.jpg" descr="http://correionago.com.br/portal/wp-content/uploads/2012/08/tartaruga-plastico.jpg">
            <a:extLst>
              <a:ext uri="{FF2B5EF4-FFF2-40B4-BE49-F238E27FC236}">
                <a16:creationId xmlns:a16="http://schemas.microsoft.com/office/drawing/2014/main" id="{D6D8578C-46CA-0534-3B72-F2D396BA7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697038"/>
            <a:ext cx="33480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4037" name="http://www.ecodhome.com.br/blog/wp-content/uploads/tartaruga2.jpg" descr="http://www.ecodhome.com.br/blog/wp-content/uploads/tartaruga2.jpg">
            <a:extLst>
              <a:ext uri="{FF2B5EF4-FFF2-40B4-BE49-F238E27FC236}">
                <a16:creationId xmlns:a16="http://schemas.microsoft.com/office/drawing/2014/main" id="{91D7299F-D068-0FA4-E0F1-36597343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4573588"/>
            <a:ext cx="3810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4038" name="http://static.wixstatic.com/media/d63872_4378bea4704140ebb2ccc534e93b9e19~mv2.jpg_256" descr="http://static.wixstatic.com/media/d63872_4378bea4704140ebb2ccc534e93b9e19~mv2.jpg_256">
            <a:extLst>
              <a:ext uri="{FF2B5EF4-FFF2-40B4-BE49-F238E27FC236}">
                <a16:creationId xmlns:a16="http://schemas.microsoft.com/office/drawing/2014/main" id="{269496FB-E4C6-6A79-145C-3EC34DE1D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697038"/>
            <a:ext cx="33289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">
            <a:extLst>
              <a:ext uri="{FF2B5EF4-FFF2-40B4-BE49-F238E27FC236}">
                <a16:creationId xmlns:a16="http://schemas.microsoft.com/office/drawing/2014/main" id="{7335C90B-7683-4155-7AD9-482A3B4E85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48863" y="6400800"/>
            <a:ext cx="261937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fld id="{0DBA057C-C091-9B45-8703-9CAD00E05BF1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39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2" name="O &quot;Vortex  do Lixo“  nos Oceanos…">
            <a:extLst>
              <a:ext uri="{FF2B5EF4-FFF2-40B4-BE49-F238E27FC236}">
                <a16:creationId xmlns:a16="http://schemas.microsoft.com/office/drawing/2014/main" id="{8E442BEA-55F4-C7DF-9AFA-CFDD0D9EE870}"/>
              </a:ext>
            </a:extLst>
          </p:cNvPr>
          <p:cNvSpPr txBox="1"/>
          <p:nvPr/>
        </p:nvSpPr>
        <p:spPr>
          <a:xfrm>
            <a:off x="6303960" y="621240"/>
            <a:ext cx="5200651" cy="37548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FF0000"/>
            </a:solidFill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b="1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O "</a:t>
            </a:r>
            <a:r>
              <a:rPr lang="pt-BR" b="1" i="1" kern="0" dirty="0" err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Vortex</a:t>
            </a:r>
            <a:r>
              <a:rPr lang="pt-BR" b="1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  do Lixo“  nos Oceanos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pt-BR" sz="1400" kern="0" dirty="0"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kern="0" dirty="0">
                <a:latin typeface="Arial"/>
                <a:ea typeface="Arial"/>
                <a:cs typeface="Arial"/>
                <a:sym typeface="Arial"/>
              </a:rPr>
              <a:t>No Pacífico Norte as correntes subtropicais cobrem uma grande área onde a água circula em espirais lentas. Ventos são leves e as correntes tendem a empurrar qualquer material flutuante para baixo e centro do giro.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pt-BR" sz="1400" kern="0" dirty="0"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Há poucas </a:t>
            </a:r>
            <a:r>
              <a:rPr lang="pt-BR" sz="1400" b="1" kern="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ilhas</a:t>
            </a:r>
            <a:r>
              <a:rPr lang="pt-BR" sz="1400" b="1" kern="0" dirty="0">
                <a:latin typeface="Arial"/>
                <a:ea typeface="Arial"/>
                <a:cs typeface="Arial"/>
                <a:sym typeface="Arial"/>
              </a:rPr>
              <a:t> e  algumas das praias estão </a:t>
            </a:r>
            <a:r>
              <a:rPr lang="pt-BR" sz="14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cobertas de plástic</a:t>
            </a:r>
            <a:r>
              <a:rPr lang="pt-BR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os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embora </a:t>
            </a:r>
            <a:r>
              <a:rPr lang="pt-BR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maior parte de materiais flutuantes permanece lá  no </a:t>
            </a:r>
            <a:r>
              <a:rPr lang="pt-BR" sz="1400" i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vortex</a:t>
            </a:r>
            <a:r>
              <a:rPr lang="pt-BR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em quantidades surpreendentes 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- estimado </a:t>
            </a:r>
            <a:r>
              <a:rPr lang="pt-BR" sz="1400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em </a:t>
            </a:r>
            <a:r>
              <a:rPr lang="pt-BR" sz="1600" b="1" u="sng" kern="0" dirty="0">
                <a:solidFill>
                  <a:srgbClr val="953735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6  Kg de plástico para cada 1  Kg de plâncton</a:t>
            </a:r>
            <a:r>
              <a:rPr lang="pt-BR" sz="1600" u="sng" kern="0" dirty="0">
                <a:solidFill>
                  <a:srgbClr val="953735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pt-BR" sz="1600" u="sng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pt-BR" sz="800" u="sng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Além dos  "</a:t>
            </a:r>
            <a:r>
              <a:rPr lang="pt-BR" sz="1600" b="1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Vortex</a:t>
            </a:r>
            <a:r>
              <a:rPr lang="pt-BR" sz="16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de Lixo</a:t>
            </a:r>
            <a:r>
              <a:rPr lang="pt-BR" sz="1400" kern="0" dirty="0">
                <a:latin typeface="Arial"/>
                <a:ea typeface="Arial"/>
                <a:cs typeface="Arial"/>
                <a:sym typeface="Arial"/>
              </a:rPr>
              <a:t>” que giram lentamente o lixo em uma rotação sem fim.</a:t>
            </a:r>
          </a:p>
        </p:txBody>
      </p:sp>
      <p:pic>
        <p:nvPicPr>
          <p:cNvPr id="45059" name="Manila Bay Clean Up - Philippines. 08/16/2006 © Greenpeace / Gavin Newman" descr="Manila Bay Clean Up - Philippines. 08/16/2006 © Greenpeace / Gavin Newman">
            <a:extLst>
              <a:ext uri="{FF2B5EF4-FFF2-40B4-BE49-F238E27FC236}">
                <a16:creationId xmlns:a16="http://schemas.microsoft.com/office/drawing/2014/main" id="{45573E45-3EF0-63E8-161E-CF14A4E9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41313"/>
            <a:ext cx="47529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5060" name="Sea Birds off the Coast of Mauritania. 02/28/2012 © Pierre Gleizes / Greenpeace" descr="Sea Birds off the Coast of Mauritania. 02/28/2012 © Pierre Gleizes / Greenpeace">
            <a:extLst>
              <a:ext uri="{FF2B5EF4-FFF2-40B4-BE49-F238E27FC236}">
                <a16:creationId xmlns:a16="http://schemas.microsoft.com/office/drawing/2014/main" id="{34718965-A0AA-A785-D408-EB37A247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3509963"/>
            <a:ext cx="464343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5061" name="Defending Our Oceans Tour - Hawaii Trash. 11/03/2006 © Greenpeace / Alex Hofford" descr="Defending Our Oceans Tour - Hawaii Trash. 11/03/2006 © Greenpeace / Alex Hofford">
            <a:extLst>
              <a:ext uri="{FF2B5EF4-FFF2-40B4-BE49-F238E27FC236}">
                <a16:creationId xmlns:a16="http://schemas.microsoft.com/office/drawing/2014/main" id="{28BC2DB6-69EB-FD81-4B22-C9AED324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4376738"/>
            <a:ext cx="3451225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308" name="Group">
            <a:extLst>
              <a:ext uri="{FF2B5EF4-FFF2-40B4-BE49-F238E27FC236}">
                <a16:creationId xmlns:a16="http://schemas.microsoft.com/office/drawing/2014/main" id="{D64779D0-6945-3C5E-D2E3-E276953D42BC}"/>
              </a:ext>
            </a:extLst>
          </p:cNvPr>
          <p:cNvGrpSpPr/>
          <p:nvPr/>
        </p:nvGrpSpPr>
        <p:grpSpPr>
          <a:xfrm>
            <a:off x="687389" y="11111"/>
            <a:ext cx="5372100" cy="434976"/>
            <a:chOff x="0" y="0"/>
            <a:chExt cx="5699125" cy="43497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6" name="Rectangle">
              <a:extLst>
                <a:ext uri="{FF2B5EF4-FFF2-40B4-BE49-F238E27FC236}">
                  <a16:creationId xmlns:a16="http://schemas.microsoft.com/office/drawing/2014/main" id="{43E71081-24A0-DA79-2A72-9AD6C86858D0}"/>
                </a:ext>
              </a:extLst>
            </p:cNvPr>
            <p:cNvSpPr/>
            <p:nvPr/>
          </p:nvSpPr>
          <p:spPr>
            <a:xfrm>
              <a:off x="0" y="0"/>
              <a:ext cx="5699125" cy="43497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45719" tIns="45719" rIns="45719" bIns="45719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 sz="2000" b="1">
                  <a:solidFill>
                    <a:srgbClr val="006600"/>
                  </a:solidFill>
                </a:defRPr>
              </a:pPr>
              <a:endParaRPr lang="pt-BR" sz="2000" b="1" kern="0">
                <a:solidFill>
                  <a:srgbClr val="006600"/>
                </a:solidFill>
                <a:latin typeface="+mn-lt"/>
                <a:cs typeface="+mn-cs"/>
                <a:sym typeface="Calibri"/>
              </a:endParaRPr>
            </a:p>
          </p:txBody>
        </p:sp>
        <p:sp>
          <p:nvSpPr>
            <p:cNvPr id="307" name="Problema dos plásticos ....">
              <a:extLst>
                <a:ext uri="{FF2B5EF4-FFF2-40B4-BE49-F238E27FC236}">
                  <a16:creationId xmlns:a16="http://schemas.microsoft.com/office/drawing/2014/main" id="{78A90372-7B09-969A-1604-8ECEDBA02C7C}"/>
                </a:ext>
              </a:extLst>
            </p:cNvPr>
            <p:cNvSpPr txBox="1"/>
            <p:nvPr/>
          </p:nvSpPr>
          <p:spPr>
            <a:xfrm>
              <a:off x="0" y="0"/>
              <a:ext cx="5699125" cy="40010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45719" tIns="45719" rIns="45719" bIns="45719">
              <a:spAutoFit/>
            </a:bodyPr>
            <a:lstStyle>
              <a:lvl1pPr algn="ctr">
                <a:defRPr sz="2000" b="1">
                  <a:solidFill>
                    <a:srgbClr val="006600"/>
                  </a:solidFill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kern="0">
                  <a:solidFill>
                    <a:schemeClr val="tx1"/>
                  </a:solidFill>
                  <a:latin typeface="+mn-lt"/>
                  <a:cs typeface="+mn-cs"/>
                  <a:sym typeface="Calibri"/>
                </a:rPr>
                <a:t>O problema dos plásticos ....</a:t>
              </a:r>
            </a:p>
          </p:txBody>
        </p:sp>
      </p:grpSp>
      <p:sp>
        <p:nvSpPr>
          <p:cNvPr id="2" name="Seta para a Direita 1">
            <a:extLst>
              <a:ext uri="{FF2B5EF4-FFF2-40B4-BE49-F238E27FC236}">
                <a16:creationId xmlns:a16="http://schemas.microsoft.com/office/drawing/2014/main" id="{C639D07A-DA76-4B93-21F2-09ECECDC9220}"/>
              </a:ext>
            </a:extLst>
          </p:cNvPr>
          <p:cNvSpPr/>
          <p:nvPr/>
        </p:nvSpPr>
        <p:spPr>
          <a:xfrm rot="11049059" flipV="1">
            <a:off x="5654325" y="2260018"/>
            <a:ext cx="550950" cy="269186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latin typeface="+mn-lt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.tif" descr="image.tif">
            <a:extLst>
              <a:ext uri="{FF2B5EF4-FFF2-40B4-BE49-F238E27FC236}">
                <a16:creationId xmlns:a16="http://schemas.microsoft.com/office/drawing/2014/main" id="{5D9F52D4-D574-F6E2-A1B3-E68172B4E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5043488"/>
            <a:ext cx="8448675" cy="14033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9051"/>
            </a:solidFill>
          </a:ln>
        </p:spPr>
      </p:pic>
      <p:pic>
        <p:nvPicPr>
          <p:cNvPr id="9218" name="image.png" descr="image.png">
            <a:extLst>
              <a:ext uri="{FF2B5EF4-FFF2-40B4-BE49-F238E27FC236}">
                <a16:creationId xmlns:a16="http://schemas.microsoft.com/office/drawing/2014/main" id="{EDD6C974-1D9B-B701-C11B-C3A8135B5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3702050"/>
            <a:ext cx="7753350" cy="685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Shape">
            <a:extLst>
              <a:ext uri="{FF2B5EF4-FFF2-40B4-BE49-F238E27FC236}">
                <a16:creationId xmlns:a16="http://schemas.microsoft.com/office/drawing/2014/main" id="{79285C42-7127-F5B8-7404-53AD7FBECD17}"/>
              </a:ext>
            </a:extLst>
          </p:cNvPr>
          <p:cNvSpPr>
            <a:spLocks/>
          </p:cNvSpPr>
          <p:nvPr/>
        </p:nvSpPr>
        <p:spPr bwMode="auto">
          <a:xfrm>
            <a:off x="4437063" y="3275013"/>
            <a:ext cx="142875" cy="358775"/>
          </a:xfrm>
          <a:custGeom>
            <a:avLst/>
            <a:gdLst>
              <a:gd name="T0" fmla="*/ 472533 w 21600"/>
              <a:gd name="T1" fmla="*/ 2969079 h 21600"/>
              <a:gd name="T2" fmla="*/ 472533 w 21600"/>
              <a:gd name="T3" fmla="*/ 2969079 h 21600"/>
              <a:gd name="T4" fmla="*/ 472533 w 21600"/>
              <a:gd name="T5" fmla="*/ 2969079 h 21600"/>
              <a:gd name="T6" fmla="*/ 472533 w 21600"/>
              <a:gd name="T7" fmla="*/ 296907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6220"/>
                </a:moveTo>
                <a:lnTo>
                  <a:pt x="5400" y="1622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20"/>
                </a:lnTo>
                <a:lnTo>
                  <a:pt x="21600" y="16220"/>
                </a:lnTo>
                <a:lnTo>
                  <a:pt x="10800" y="21600"/>
                </a:lnTo>
                <a:lnTo>
                  <a:pt x="0" y="1622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9220" name="Shape">
            <a:extLst>
              <a:ext uri="{FF2B5EF4-FFF2-40B4-BE49-F238E27FC236}">
                <a16:creationId xmlns:a16="http://schemas.microsoft.com/office/drawing/2014/main" id="{5AA64D97-038A-5396-56C4-2726AEDE56E4}"/>
              </a:ext>
            </a:extLst>
          </p:cNvPr>
          <p:cNvSpPr>
            <a:spLocks/>
          </p:cNvSpPr>
          <p:nvPr/>
        </p:nvSpPr>
        <p:spPr bwMode="auto">
          <a:xfrm>
            <a:off x="2589213" y="1504950"/>
            <a:ext cx="142875" cy="238125"/>
          </a:xfrm>
          <a:custGeom>
            <a:avLst/>
            <a:gdLst>
              <a:gd name="T0" fmla="*/ 472533 w 21600"/>
              <a:gd name="T1" fmla="*/ 1312587 h 21600"/>
              <a:gd name="T2" fmla="*/ 472533 w 21600"/>
              <a:gd name="T3" fmla="*/ 1312587 h 21600"/>
              <a:gd name="T4" fmla="*/ 472533 w 21600"/>
              <a:gd name="T5" fmla="*/ 1312587 h 21600"/>
              <a:gd name="T6" fmla="*/ 472533 w 21600"/>
              <a:gd name="T7" fmla="*/ 131258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5120"/>
                </a:moveTo>
                <a:lnTo>
                  <a:pt x="5400" y="15120"/>
                </a:lnTo>
                <a:lnTo>
                  <a:pt x="5400" y="0"/>
                </a:lnTo>
                <a:lnTo>
                  <a:pt x="16200" y="0"/>
                </a:lnTo>
                <a:lnTo>
                  <a:pt x="16200" y="15120"/>
                </a:lnTo>
                <a:lnTo>
                  <a:pt x="21600" y="15120"/>
                </a:lnTo>
                <a:lnTo>
                  <a:pt x="10800" y="21600"/>
                </a:lnTo>
                <a:lnTo>
                  <a:pt x="0" y="1512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9221" name="Biodegradação: processo natural onde compostos químicos são degradados por via biológica. O termo pode ser utilizado para indicar diferentes graus de degradação, desde parte até sua completa mineralização.">
            <a:extLst>
              <a:ext uri="{FF2B5EF4-FFF2-40B4-BE49-F238E27FC236}">
                <a16:creationId xmlns:a16="http://schemas.microsoft.com/office/drawing/2014/main" id="{3D60D29D-2B31-4069-730C-2488A447F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1770063"/>
            <a:ext cx="6496050" cy="14779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just" eaLnBrk="1"/>
            <a:r>
              <a:rPr lang="pt-BR" altLang="pt-BR" b="1">
                <a:solidFill>
                  <a:srgbClr val="0033CC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Biodegradação</a:t>
            </a:r>
            <a:r>
              <a:rPr lang="pt-BR" altLang="pt-BR" b="1">
                <a:solidFill>
                  <a:srgbClr val="0033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Microsoft JhengHei" panose="020B0604030504040204" pitchFamily="34" charset="-120"/>
              </a:rPr>
              <a:t>: </a:t>
            </a:r>
            <a:r>
              <a:rPr lang="pt-BR" altLang="pt-BR" b="1">
                <a:solidFill>
                  <a:srgbClr val="0033CC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processo natural onde compostos químicos são degradados por via biológica. O termo pode ser utilizado para indicar diferentes graus de degradação, </a:t>
            </a:r>
            <a:r>
              <a:rPr lang="pt-BR" altLang="pt-BR" b="1" u="sng">
                <a:solidFill>
                  <a:srgbClr val="0033CC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desde parte</a:t>
            </a:r>
            <a:r>
              <a:rPr lang="pt-BR" altLang="pt-BR" b="1">
                <a:solidFill>
                  <a:srgbClr val="0033CC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 até </a:t>
            </a:r>
          </a:p>
          <a:p>
            <a:pPr algn="just" eaLnBrk="1"/>
            <a:r>
              <a:rPr lang="pt-BR" altLang="pt-BR" b="1">
                <a:solidFill>
                  <a:srgbClr val="0033CC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sua completa </a:t>
            </a:r>
            <a:r>
              <a:rPr lang="pt-BR" altLang="pt-BR" b="1" u="sng">
                <a:solidFill>
                  <a:srgbClr val="0033CC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mineralização</a:t>
            </a:r>
            <a:r>
              <a:rPr lang="pt-BR" altLang="pt-BR" b="1">
                <a:solidFill>
                  <a:srgbClr val="0033CC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.</a:t>
            </a:r>
          </a:p>
        </p:txBody>
      </p:sp>
      <p:sp>
        <p:nvSpPr>
          <p:cNvPr id="9222" name="Biodegradável: material capaz de ser decomposto por organismos">
            <a:extLst>
              <a:ext uri="{FF2B5EF4-FFF2-40B4-BE49-F238E27FC236}">
                <a16:creationId xmlns:a16="http://schemas.microsoft.com/office/drawing/2014/main" id="{DFF09C17-D7F6-8000-6634-DF497BF0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1112838"/>
            <a:ext cx="7670800" cy="368300"/>
          </a:xfrm>
          <a:prstGeom prst="rect">
            <a:avLst/>
          </a:prstGeom>
          <a:noFill/>
          <a:ln w="9525">
            <a:solidFill>
              <a:srgbClr val="04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solidFill>
                  <a:srgbClr val="0433FF"/>
                </a:solidFill>
                <a:latin typeface="Lucida Console" panose="020B0609040504020204" pitchFamily="49" charset="0"/>
              </a:rPr>
              <a:t>Biodegradável</a:t>
            </a:r>
            <a:r>
              <a:rPr lang="pt-BR" altLang="pt-BR"/>
              <a:t>: material capaz de ser decomposto por organismos </a:t>
            </a:r>
          </a:p>
        </p:txBody>
      </p:sp>
      <p:sp>
        <p:nvSpPr>
          <p:cNvPr id="9223" name="Biorremediação  e  Biotransformação">
            <a:extLst>
              <a:ext uri="{FF2B5EF4-FFF2-40B4-BE49-F238E27FC236}">
                <a16:creationId xmlns:a16="http://schemas.microsoft.com/office/drawing/2014/main" id="{DA9387FB-FFC8-CB3B-5B64-E0104177B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8" y="147638"/>
            <a:ext cx="5554662" cy="409575"/>
          </a:xfrm>
          <a:prstGeom prst="rect">
            <a:avLst/>
          </a:prstGeom>
          <a:solidFill>
            <a:srgbClr val="73FD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lnSpc>
                <a:spcPct val="107000"/>
              </a:lnSpc>
              <a:spcBef>
                <a:spcPts val="800"/>
              </a:spcBef>
            </a:pPr>
            <a:r>
              <a:rPr lang="pt-BR" altLang="pt-BR" sz="2100" b="1">
                <a:solidFill>
                  <a:srgbClr val="0000FF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Biorremediação  e  Biotransformação </a:t>
            </a:r>
            <a:r>
              <a:rPr lang="pt-BR" altLang="pt-BR" sz="2000" b="1">
                <a:solidFill>
                  <a:srgbClr val="0000FF"/>
                </a:solidFill>
                <a:latin typeface="Lucida Sans" panose="020B0602030504020204" pitchFamily="34" charset="77"/>
                <a:sym typeface="Lucida Sans" panose="020B0602030504020204" pitchFamily="34" charset="77"/>
              </a:rPr>
              <a:t>      </a:t>
            </a:r>
          </a:p>
        </p:txBody>
      </p:sp>
      <p:pic>
        <p:nvPicPr>
          <p:cNvPr id="9224" name="image.png" descr="image.png">
            <a:extLst>
              <a:ext uri="{FF2B5EF4-FFF2-40B4-BE49-F238E27FC236}">
                <a16:creationId xmlns:a16="http://schemas.microsoft.com/office/drawing/2014/main" id="{CCC7A633-4DD4-5C97-50E5-3E4A9FC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765175"/>
            <a:ext cx="1231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225" name="Image" descr="Image">
            <a:extLst>
              <a:ext uri="{FF2B5EF4-FFF2-40B4-BE49-F238E27FC236}">
                <a16:creationId xmlns:a16="http://schemas.microsoft.com/office/drawing/2014/main" id="{41C661DC-2107-98AF-D3C9-C2AAE0A58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1600200"/>
            <a:ext cx="261461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91EFD653-D079-70CE-75CD-076AB5D10B14}"/>
              </a:ext>
            </a:extLst>
          </p:cNvPr>
          <p:cNvGrpSpPr/>
          <p:nvPr/>
        </p:nvGrpSpPr>
        <p:grpSpPr>
          <a:xfrm>
            <a:off x="2108201" y="333643"/>
            <a:ext cx="5699125" cy="523218"/>
            <a:chOff x="0" y="0"/>
            <a:chExt cx="5699125" cy="52321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95EB10E9-BBAD-1095-8862-6CF945871D41}"/>
                </a:ext>
              </a:extLst>
            </p:cNvPr>
            <p:cNvSpPr/>
            <p:nvPr/>
          </p:nvSpPr>
          <p:spPr>
            <a:xfrm>
              <a:off x="0" y="0"/>
              <a:ext cx="5699125" cy="43497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45719" tIns="45719" rIns="45719" bIns="45719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 sz="2000" b="1">
                  <a:solidFill>
                    <a:srgbClr val="006600"/>
                  </a:solidFill>
                </a:defRPr>
              </a:pPr>
              <a:endParaRPr lang="pt-BR" sz="2000" b="1" kern="0">
                <a:solidFill>
                  <a:srgbClr val="006600"/>
                </a:solidFill>
                <a:latin typeface="+mn-lt"/>
                <a:cs typeface="+mn-cs"/>
                <a:sym typeface="Calibri"/>
              </a:endParaRPr>
            </a:p>
          </p:txBody>
        </p:sp>
        <p:sp>
          <p:nvSpPr>
            <p:cNvPr id="6" name="Problema dos plásticos ....">
              <a:extLst>
                <a:ext uri="{FF2B5EF4-FFF2-40B4-BE49-F238E27FC236}">
                  <a16:creationId xmlns:a16="http://schemas.microsoft.com/office/drawing/2014/main" id="{18CD0F5A-A99E-DA83-3576-8D616AA1DEA9}"/>
                </a:ext>
              </a:extLst>
            </p:cNvPr>
            <p:cNvSpPr txBox="1"/>
            <p:nvPr/>
          </p:nvSpPr>
          <p:spPr>
            <a:xfrm>
              <a:off x="0" y="0"/>
              <a:ext cx="5699125" cy="52321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45719" tIns="45719" rIns="45719" bIns="45719">
              <a:spAutoFit/>
            </a:bodyPr>
            <a:lstStyle>
              <a:lvl1pPr algn="ctr">
                <a:defRPr sz="2000" b="1">
                  <a:solidFill>
                    <a:srgbClr val="006600"/>
                  </a:solidFill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800" kern="0">
                  <a:solidFill>
                    <a:schemeClr val="tx1"/>
                  </a:solidFill>
                  <a:latin typeface="+mn-lt"/>
                  <a:cs typeface="+mn-cs"/>
                  <a:sym typeface="Calibri"/>
                </a:rPr>
                <a:t>O problema dos plásticos ....</a:t>
              </a:r>
            </a:p>
          </p:txBody>
        </p:sp>
      </p:grpSp>
      <p:sp>
        <p:nvSpPr>
          <p:cNvPr id="7" name="O &quot;Vortex  do Lixo“  nos Oceanos…">
            <a:extLst>
              <a:ext uri="{FF2B5EF4-FFF2-40B4-BE49-F238E27FC236}">
                <a16:creationId xmlns:a16="http://schemas.microsoft.com/office/drawing/2014/main" id="{5A4ECE0E-19D6-7477-177D-454E6D1A5667}"/>
              </a:ext>
            </a:extLst>
          </p:cNvPr>
          <p:cNvSpPr txBox="1"/>
          <p:nvPr/>
        </p:nvSpPr>
        <p:spPr>
          <a:xfrm>
            <a:off x="2108200" y="1322388"/>
            <a:ext cx="7137400" cy="2892425"/>
          </a:xfrm>
          <a:prstGeom prst="rect">
            <a:avLst/>
          </a:prstGeom>
          <a:ln w="38100">
            <a:solidFill>
              <a:srgbClr val="7030A0"/>
            </a:solidFill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São boas alternativas ?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b="1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b="1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b="1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- O plástico verde da BRASKEM    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b="1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b="1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b="1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b="1" kern="0" dirty="0">
              <a:solidFill>
                <a:srgbClr val="953735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b="1" kern="0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- O plástico oxidegradável   - das </a:t>
            </a:r>
            <a:r>
              <a:rPr lang="pt-BR" b="1" kern="0" dirty="0">
                <a:solidFill>
                  <a:srgbClr val="953735"/>
                </a:solidFill>
                <a:latin typeface="Arial"/>
                <a:ea typeface="Arial"/>
                <a:cs typeface="+mj-cs"/>
                <a:sym typeface="Arial"/>
              </a:rPr>
              <a:t>sacolinhas plásticas </a:t>
            </a:r>
            <a:br>
              <a:rPr lang="pt-BR" b="1" kern="0" dirty="0">
                <a:solidFill>
                  <a:srgbClr val="953735"/>
                </a:solidFill>
                <a:latin typeface="Arial"/>
                <a:ea typeface="Arial"/>
                <a:cs typeface="+mj-cs"/>
                <a:sym typeface="Arial"/>
              </a:rPr>
            </a:br>
            <a:endParaRPr b="1" kern="0" dirty="0">
              <a:solidFill>
                <a:srgbClr val="953735"/>
              </a:solidFill>
              <a:latin typeface="Arial"/>
              <a:ea typeface="Arial"/>
              <a:cs typeface="+mj-cs"/>
              <a:sym typeface="Arial"/>
            </a:endParaRPr>
          </a:p>
        </p:txBody>
      </p:sp>
      <p:pic>
        <p:nvPicPr>
          <p:cNvPr id="46083" name="http://www.guiadaembalagem.com.br/admin/novo/add_not/upload/guiadaembalagem-Braskem_lanca_selo_para_seus_produtos_de_fontes_renovaveis4fecd2e0d4.jpg" descr="http://www.guiadaembalagem.com.br/admin/novo/add_not/upload/guiadaembalagem-Braskem_lanca_selo_para_seus_produtos_de_fontes_renovaveis4fecd2e0d4.jpg">
            <a:extLst>
              <a:ext uri="{FF2B5EF4-FFF2-40B4-BE49-F238E27FC236}">
                <a16:creationId xmlns:a16="http://schemas.microsoft.com/office/drawing/2014/main" id="{1B32962D-F331-D114-4F1D-6F7CB395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2085975"/>
            <a:ext cx="1571625" cy="579438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">
            <a:extLst>
              <a:ext uri="{FF2B5EF4-FFF2-40B4-BE49-F238E27FC236}">
                <a16:creationId xmlns:a16="http://schemas.microsoft.com/office/drawing/2014/main" id="{3EC1D427-084A-E271-BE37-5D882F04D5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48863" y="6400800"/>
            <a:ext cx="261937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fld id="{DAFFFA3F-F452-1643-B53D-00AFD677E6AB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41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106" name="Text">
            <a:extLst>
              <a:ext uri="{FF2B5EF4-FFF2-40B4-BE49-F238E27FC236}">
                <a16:creationId xmlns:a16="http://schemas.microsoft.com/office/drawing/2014/main" id="{4D543BBB-C9C9-A051-28E6-450804AE8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276225"/>
            <a:ext cx="0" cy="554038"/>
          </a:xfrm>
          <a:prstGeom prst="rect">
            <a:avLst/>
          </a:prstGeom>
          <a:solidFill>
            <a:srgbClr val="F6F6F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br>
              <a:rPr lang="pt-BR" altLang="pt-BR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pt-BR" altLang="pt-BR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7107" name="http://www.guiadaembalagem.com.br/admin/novo/add_not/upload/guiadaembalagem-Braskem_lanca_selo_para_seus_produtos_de_fontes_renovaveis4fecd2e0d4.jpg" descr="http://www.guiadaembalagem.com.br/admin/novo/add_not/upload/guiadaembalagem-Braskem_lanca_selo_para_seus_produtos_de_fontes_renovaveis4fecd2e0d4.jpg">
            <a:extLst>
              <a:ext uri="{FF2B5EF4-FFF2-40B4-BE49-F238E27FC236}">
                <a16:creationId xmlns:a16="http://schemas.microsoft.com/office/drawing/2014/main" id="{FFD23DCE-9AFC-4F47-5A9D-4E07C745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2724150"/>
            <a:ext cx="139223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7108" name="A Braskem é a maior produtora de resinas termoplásticas das Américas. Tem 29 plantas industriais distribuídas pelo Brasil e EUA,…">
            <a:extLst>
              <a:ext uri="{FF2B5EF4-FFF2-40B4-BE49-F238E27FC236}">
                <a16:creationId xmlns:a16="http://schemas.microsoft.com/office/drawing/2014/main" id="{57983FF7-8727-E59E-610E-393E2C601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8" y="627063"/>
            <a:ext cx="5726112" cy="1323975"/>
          </a:xfrm>
          <a:prstGeom prst="rect">
            <a:avLst/>
          </a:prstGeom>
          <a:solidFill>
            <a:srgbClr val="FDEAD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>
                <a:latin typeface="Lato" panose="020F0502020204030203" pitchFamily="34" charset="0"/>
                <a:sym typeface="Lato" panose="020F0502020204030203" pitchFamily="34" charset="0"/>
              </a:rPr>
              <a:t>A </a:t>
            </a:r>
            <a:r>
              <a:rPr lang="pt-BR" altLang="pt-BR" sz="1600" b="1">
                <a:latin typeface="Lato" panose="020F0502020204030203" pitchFamily="34" charset="0"/>
                <a:sym typeface="Lato" panose="020F0502020204030203" pitchFamily="34" charset="0"/>
              </a:rPr>
              <a:t>Braskem</a:t>
            </a:r>
            <a:r>
              <a:rPr lang="pt-BR" altLang="pt-BR" sz="1600">
                <a:latin typeface="Lato" panose="020F0502020204030203" pitchFamily="34" charset="0"/>
                <a:sym typeface="Lato" panose="020F0502020204030203" pitchFamily="34" charset="0"/>
              </a:rPr>
              <a:t> é a maior produtora de resinas termoplásticas das Américas. Tem 29 plantas industriais distribuídas pelo Brasil e EUA, </a:t>
            </a:r>
          </a:p>
          <a:p>
            <a:pPr eaLnBrk="1"/>
            <a:r>
              <a:rPr lang="pt-BR" altLang="pt-BR" sz="1600">
                <a:latin typeface="Lato" panose="020F0502020204030203" pitchFamily="34" charset="0"/>
                <a:sym typeface="Lato" panose="020F0502020204030203" pitchFamily="34" charset="0"/>
              </a:rPr>
              <a:t>produz mais de 15 milhões de Tons/ano de resinas termoplásticas e outros produtos petroquímicos</a:t>
            </a:r>
            <a:r>
              <a:rPr lang="pt-BR" altLang="pt-BR" sz="1400">
                <a:latin typeface="Lato" panose="020F0502020204030203" pitchFamily="34" charset="0"/>
                <a:sym typeface="Lato" panose="020F0502020204030203" pitchFamily="34" charset="0"/>
              </a:rPr>
              <a:t>. </a:t>
            </a:r>
          </a:p>
        </p:txBody>
      </p:sp>
      <p:pic>
        <p:nvPicPr>
          <p:cNvPr id="47109" name="http://www.braskem.com.br/Portal/Principal/Arquivos/BraskemNewss/Imagens/77.jpg" descr="http://www.braskem.com.br/Portal/Principal/Arquivos/BraskemNewss/Imagens/77.jpg">
            <a:extLst>
              <a:ext uri="{FF2B5EF4-FFF2-40B4-BE49-F238E27FC236}">
                <a16:creationId xmlns:a16="http://schemas.microsoft.com/office/drawing/2014/main" id="{86103AF3-956C-EE86-9774-18CB34E2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795588"/>
            <a:ext cx="1430337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7110" name="image.png" descr="image.png">
            <a:extLst>
              <a:ext uri="{FF2B5EF4-FFF2-40B4-BE49-F238E27FC236}">
                <a16:creationId xmlns:a16="http://schemas.microsoft.com/office/drawing/2014/main" id="{8474324D-6DA0-26C1-9D5F-1C01B4FF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3986213"/>
            <a:ext cx="1422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47111" name="Group">
            <a:extLst>
              <a:ext uri="{FF2B5EF4-FFF2-40B4-BE49-F238E27FC236}">
                <a16:creationId xmlns:a16="http://schemas.microsoft.com/office/drawing/2014/main" id="{3D2C9E31-0309-44A7-C4D5-775710D8A5EF}"/>
              </a:ext>
            </a:extLst>
          </p:cNvPr>
          <p:cNvGrpSpPr>
            <a:grpSpLocks/>
          </p:cNvGrpSpPr>
          <p:nvPr/>
        </p:nvGrpSpPr>
        <p:grpSpPr bwMode="auto">
          <a:xfrm>
            <a:off x="3594100" y="3897313"/>
            <a:ext cx="1538288" cy="1616075"/>
            <a:chOff x="0" y="0"/>
            <a:chExt cx="1538287" cy="1616075"/>
          </a:xfrm>
        </p:grpSpPr>
        <p:sp>
          <p:nvSpPr>
            <p:cNvPr id="47149" name="Rectangle">
              <a:extLst>
                <a:ext uri="{FF2B5EF4-FFF2-40B4-BE49-F238E27FC236}">
                  <a16:creationId xmlns:a16="http://schemas.microsoft.com/office/drawing/2014/main" id="{5C2C4F02-1D4F-5A96-1925-29D938060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538288" cy="1616075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pt-BR" altLang="pt-BR"/>
            </a:p>
          </p:txBody>
        </p:sp>
        <p:pic>
          <p:nvPicPr>
            <p:cNvPr id="47150" name="image.png" descr="image.png">
              <a:extLst>
                <a:ext uri="{FF2B5EF4-FFF2-40B4-BE49-F238E27FC236}">
                  <a16:creationId xmlns:a16="http://schemas.microsoft.com/office/drawing/2014/main" id="{3C52B3DD-0ECF-C1CB-1192-6406D3EE9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8288" cy="161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47112" name="image.png" descr="image.png">
            <a:extLst>
              <a:ext uri="{FF2B5EF4-FFF2-40B4-BE49-F238E27FC236}">
                <a16:creationId xmlns:a16="http://schemas.microsoft.com/office/drawing/2014/main" id="{BD9CBEE5-5290-1345-A613-48360AA7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865563"/>
            <a:ext cx="157321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7113" name="image.png" descr="image.png">
            <a:extLst>
              <a:ext uri="{FF2B5EF4-FFF2-40B4-BE49-F238E27FC236}">
                <a16:creationId xmlns:a16="http://schemas.microsoft.com/office/drawing/2014/main" id="{867FEA8B-28AB-0436-5949-9337F05E1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960938"/>
            <a:ext cx="16478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image.png" descr="image.png">
            <a:extLst>
              <a:ext uri="{FF2B5EF4-FFF2-40B4-BE49-F238E27FC236}">
                <a16:creationId xmlns:a16="http://schemas.microsoft.com/office/drawing/2014/main" id="{CC650392-A9A0-A375-1B72-72B9774E2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938" y="4371975"/>
            <a:ext cx="1854200" cy="1339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15" name="Group">
            <a:extLst>
              <a:ext uri="{FF2B5EF4-FFF2-40B4-BE49-F238E27FC236}">
                <a16:creationId xmlns:a16="http://schemas.microsoft.com/office/drawing/2014/main" id="{567703E8-2B2E-83D6-8E51-5B53C4463709}"/>
              </a:ext>
            </a:extLst>
          </p:cNvPr>
          <p:cNvGrpSpPr>
            <a:grpSpLocks/>
          </p:cNvGrpSpPr>
          <p:nvPr/>
        </p:nvGrpSpPr>
        <p:grpSpPr bwMode="auto">
          <a:xfrm>
            <a:off x="1849438" y="5578475"/>
            <a:ext cx="1487487" cy="1155700"/>
            <a:chOff x="-146750" y="0"/>
            <a:chExt cx="1023746" cy="938147"/>
          </a:xfrm>
        </p:grpSpPr>
        <p:sp>
          <p:nvSpPr>
            <p:cNvPr id="47147" name="Rectangle">
              <a:extLst>
                <a:ext uri="{FF2B5EF4-FFF2-40B4-BE49-F238E27FC236}">
                  <a16:creationId xmlns:a16="http://schemas.microsoft.com/office/drawing/2014/main" id="{6ED0ACCE-1EF9-3109-0B8D-18FDA36D4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81050" cy="704850"/>
            </a:xfrm>
            <a:prstGeom prst="rect">
              <a:avLst/>
            </a:prstGeom>
            <a:solidFill>
              <a:srgbClr val="EEE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pt-BR" altLang="pt-BR"/>
            </a:p>
          </p:txBody>
        </p:sp>
        <p:pic>
          <p:nvPicPr>
            <p:cNvPr id="47148" name="image.png" descr="image.png">
              <a:extLst>
                <a:ext uri="{FF2B5EF4-FFF2-40B4-BE49-F238E27FC236}">
                  <a16:creationId xmlns:a16="http://schemas.microsoft.com/office/drawing/2014/main" id="{29ADEDA0-E59E-B450-B56E-0501DA101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750" y="14279"/>
              <a:ext cx="1023746" cy="92386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116" name="image.png" descr="image.png">
            <a:extLst>
              <a:ext uri="{FF2B5EF4-FFF2-40B4-BE49-F238E27FC236}">
                <a16:creationId xmlns:a16="http://schemas.microsoft.com/office/drawing/2014/main" id="{1DB46EE6-ED0E-EE6F-4148-3434E449AE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5524500"/>
            <a:ext cx="1419225" cy="1211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7" name="image.png" descr="image.png">
            <a:extLst>
              <a:ext uri="{FF2B5EF4-FFF2-40B4-BE49-F238E27FC236}">
                <a16:creationId xmlns:a16="http://schemas.microsoft.com/office/drawing/2014/main" id="{AD87988C-F1AF-FBC9-00BE-5852D44FFF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5465763"/>
            <a:ext cx="1538288" cy="129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etanol">
            <a:extLst>
              <a:ext uri="{FF2B5EF4-FFF2-40B4-BE49-F238E27FC236}">
                <a16:creationId xmlns:a16="http://schemas.microsoft.com/office/drawing/2014/main" id="{5AC8DEBF-8FED-3023-9AA5-AED8697F4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0" y="6470650"/>
            <a:ext cx="438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etanol</a:t>
            </a:r>
          </a:p>
        </p:txBody>
      </p:sp>
      <p:sp>
        <p:nvSpPr>
          <p:cNvPr id="47119" name="Arrow">
            <a:extLst>
              <a:ext uri="{FF2B5EF4-FFF2-40B4-BE49-F238E27FC236}">
                <a16:creationId xmlns:a16="http://schemas.microsoft.com/office/drawing/2014/main" id="{095BEA92-789D-9220-7074-BA2076CCF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4584700"/>
            <a:ext cx="293688" cy="230188"/>
          </a:xfrm>
          <a:prstGeom prst="rightArrow">
            <a:avLst>
              <a:gd name="adj1" fmla="val 50000"/>
              <a:gd name="adj2" fmla="val 50072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47120" name="Sacarose de…">
            <a:extLst>
              <a:ext uri="{FF2B5EF4-FFF2-40B4-BE49-F238E27FC236}">
                <a16:creationId xmlns:a16="http://schemas.microsoft.com/office/drawing/2014/main" id="{80F8AA31-55E3-F9EA-12AF-220E13EFA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8" y="3546475"/>
            <a:ext cx="1392237" cy="492125"/>
          </a:xfrm>
          <a:prstGeom prst="rect">
            <a:avLst/>
          </a:prstGeom>
          <a:solidFill>
            <a:srgbClr val="EEECE1"/>
          </a:solidFill>
          <a:ln w="9525">
            <a:solidFill>
              <a:srgbClr val="00905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30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Sacarose de</a:t>
            </a:r>
          </a:p>
          <a:p>
            <a:pPr eaLnBrk="1"/>
            <a:r>
              <a:rPr lang="pt-BR" altLang="pt-BR" sz="130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caldo de cana</a:t>
            </a:r>
          </a:p>
        </p:txBody>
      </p:sp>
      <p:sp>
        <p:nvSpPr>
          <p:cNvPr id="47121" name="Triunfo, RG">
            <a:extLst>
              <a:ext uri="{FF2B5EF4-FFF2-40B4-BE49-F238E27FC236}">
                <a16:creationId xmlns:a16="http://schemas.microsoft.com/office/drawing/2014/main" id="{8DAB0AA7-057D-A778-572A-503E4DFB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725" y="6216650"/>
            <a:ext cx="630238" cy="460375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200">
                <a:solidFill>
                  <a:srgbClr val="1E1E1E"/>
                </a:solidFill>
                <a:latin typeface="Helvetica" pitchFamily="2" charset="0"/>
                <a:sym typeface="Helvetica" pitchFamily="2" charset="0"/>
              </a:rPr>
              <a:t>Triunfo, RG </a:t>
            </a:r>
          </a:p>
        </p:txBody>
      </p:sp>
      <p:sp>
        <p:nvSpPr>
          <p:cNvPr id="334" name="SP">
            <a:extLst>
              <a:ext uri="{FF2B5EF4-FFF2-40B4-BE49-F238E27FC236}">
                <a16:creationId xmlns:a16="http://schemas.microsoft.com/office/drawing/2014/main" id="{C5B6C99F-8107-EA66-6E4D-E52F9D7619ED}"/>
              </a:ext>
            </a:extLst>
          </p:cNvPr>
          <p:cNvSpPr/>
          <p:nvPr/>
        </p:nvSpPr>
        <p:spPr>
          <a:xfrm>
            <a:off x="3443288" y="5510213"/>
            <a:ext cx="309562" cy="2444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1E1E1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chemeClr val="tx1"/>
                </a:solidFill>
              </a:rPr>
              <a:t>SP</a:t>
            </a:r>
            <a:r>
              <a:rPr kern="0" dirty="0"/>
              <a:t> </a:t>
            </a:r>
          </a:p>
        </p:txBody>
      </p:sp>
      <p:pic>
        <p:nvPicPr>
          <p:cNvPr id="47123" name="http://www.oecocidades.com/wp-content/uploads/2011/06/polietileno-verde.jpg" descr="http://www.oecocidades.com/wp-content/uploads/2011/06/polietileno-verde.jpg">
            <a:extLst>
              <a:ext uri="{FF2B5EF4-FFF2-40B4-BE49-F238E27FC236}">
                <a16:creationId xmlns:a16="http://schemas.microsoft.com/office/drawing/2014/main" id="{482BCE11-36D5-41CA-C8BF-AAFE4C47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4030663"/>
            <a:ext cx="116998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7124" name="Arrow">
            <a:extLst>
              <a:ext uri="{FF2B5EF4-FFF2-40B4-BE49-F238E27FC236}">
                <a16:creationId xmlns:a16="http://schemas.microsoft.com/office/drawing/2014/main" id="{C21D0C1F-B336-1F5F-97F3-C79CF2B876D0}"/>
              </a:ext>
            </a:extLst>
          </p:cNvPr>
          <p:cNvSpPr>
            <a:spLocks noChangeArrowheads="1"/>
          </p:cNvSpPr>
          <p:nvPr/>
        </p:nvSpPr>
        <p:spPr bwMode="auto">
          <a:xfrm rot="2309125">
            <a:off x="8639175" y="4795838"/>
            <a:ext cx="476250" cy="46037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pic>
        <p:nvPicPr>
          <p:cNvPr id="47125" name="image.png" descr="image.png">
            <a:extLst>
              <a:ext uri="{FF2B5EF4-FFF2-40B4-BE49-F238E27FC236}">
                <a16:creationId xmlns:a16="http://schemas.microsoft.com/office/drawing/2014/main" id="{AA037CF6-C41E-C728-922C-B63280CA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82550"/>
            <a:ext cx="4395787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7126" name="Arrow">
            <a:extLst>
              <a:ext uri="{FF2B5EF4-FFF2-40B4-BE49-F238E27FC236}">
                <a16:creationId xmlns:a16="http://schemas.microsoft.com/office/drawing/2014/main" id="{2512EC57-B144-6CB2-3EC0-AEB2217496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318375" y="1828800"/>
            <a:ext cx="406400" cy="46038"/>
          </a:xfrm>
          <a:prstGeom prst="rightArrow">
            <a:avLst>
              <a:gd name="adj1" fmla="val 50000"/>
              <a:gd name="adj2" fmla="val 49573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47127" name="Arrow">
            <a:extLst>
              <a:ext uri="{FF2B5EF4-FFF2-40B4-BE49-F238E27FC236}">
                <a16:creationId xmlns:a16="http://schemas.microsoft.com/office/drawing/2014/main" id="{D5961BD3-657A-5B25-6F02-F7A40D700561}"/>
              </a:ext>
            </a:extLst>
          </p:cNvPr>
          <p:cNvSpPr>
            <a:spLocks noChangeArrowheads="1"/>
          </p:cNvSpPr>
          <p:nvPr/>
        </p:nvSpPr>
        <p:spPr bwMode="auto">
          <a:xfrm rot="19783896" flipV="1">
            <a:off x="7289800" y="1439863"/>
            <a:ext cx="592138" cy="46037"/>
          </a:xfrm>
          <a:prstGeom prst="rightArrow">
            <a:avLst>
              <a:gd name="adj1" fmla="val 50000"/>
              <a:gd name="adj2" fmla="val 49603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pic>
        <p:nvPicPr>
          <p:cNvPr id="47128" name="image.png" descr="image.png">
            <a:extLst>
              <a:ext uri="{FF2B5EF4-FFF2-40B4-BE49-F238E27FC236}">
                <a16:creationId xmlns:a16="http://schemas.microsoft.com/office/drawing/2014/main" id="{3E2CD1B5-D867-59F4-A095-4F5AF20F1A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423863"/>
            <a:ext cx="1260475" cy="1066800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9" name="O Plástico verde da">
            <a:extLst>
              <a:ext uri="{FF2B5EF4-FFF2-40B4-BE49-F238E27FC236}">
                <a16:creationId xmlns:a16="http://schemas.microsoft.com/office/drawing/2014/main" id="{775B58B0-7CE7-611A-5C71-061E0F317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2238375"/>
            <a:ext cx="4198938" cy="523875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800">
                <a:solidFill>
                  <a:srgbClr val="FFFF00"/>
                </a:solidFill>
                <a:latin typeface="Webdings" pitchFamily="2" charset="2"/>
                <a:sym typeface="Webdings" pitchFamily="2" charset="2"/>
              </a:rPr>
              <a:t></a:t>
            </a:r>
            <a:r>
              <a:rPr lang="pt-BR" altLang="pt-BR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 Plástico verde da</a:t>
            </a:r>
          </a:p>
        </p:txBody>
      </p:sp>
      <p:pic>
        <p:nvPicPr>
          <p:cNvPr id="47130" name="Monografias.com" descr="Monografias.com">
            <a:extLst>
              <a:ext uri="{FF2B5EF4-FFF2-40B4-BE49-F238E27FC236}">
                <a16:creationId xmlns:a16="http://schemas.microsoft.com/office/drawing/2014/main" id="{A387CC9D-9A3A-3586-01C2-CE477F545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00" y="2432050"/>
            <a:ext cx="24415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47131" name="Group">
            <a:extLst>
              <a:ext uri="{FF2B5EF4-FFF2-40B4-BE49-F238E27FC236}">
                <a16:creationId xmlns:a16="http://schemas.microsoft.com/office/drawing/2014/main" id="{4908C9ED-ACDF-A256-4000-48ABFA14A111}"/>
              </a:ext>
            </a:extLst>
          </p:cNvPr>
          <p:cNvGrpSpPr>
            <a:grpSpLocks/>
          </p:cNvGrpSpPr>
          <p:nvPr/>
        </p:nvGrpSpPr>
        <p:grpSpPr bwMode="auto">
          <a:xfrm rot="-8440882">
            <a:off x="10593388" y="1166813"/>
            <a:ext cx="2147887" cy="1819275"/>
            <a:chOff x="0" y="0"/>
            <a:chExt cx="1099119" cy="1134109"/>
          </a:xfrm>
        </p:grpSpPr>
        <p:sp>
          <p:nvSpPr>
            <p:cNvPr id="47144" name="Shape">
              <a:extLst>
                <a:ext uri="{FF2B5EF4-FFF2-40B4-BE49-F238E27FC236}">
                  <a16:creationId xmlns:a16="http://schemas.microsoft.com/office/drawing/2014/main" id="{D7997C96-7E6B-547F-AB9D-08369EB56855}"/>
                </a:ext>
              </a:extLst>
            </p:cNvPr>
            <p:cNvSpPr>
              <a:spLocks/>
            </p:cNvSpPr>
            <p:nvPr/>
          </p:nvSpPr>
          <p:spPr bwMode="auto">
            <a:xfrm rot="2785455">
              <a:off x="-94200" y="421004"/>
              <a:ext cx="1287520" cy="292101"/>
            </a:xfrm>
            <a:custGeom>
              <a:avLst/>
              <a:gdLst>
                <a:gd name="T0" fmla="*/ 38372865 w 21600"/>
                <a:gd name="T1" fmla="*/ 1975076 h 21600"/>
                <a:gd name="T2" fmla="*/ 38372865 w 21600"/>
                <a:gd name="T3" fmla="*/ 1975076 h 21600"/>
                <a:gd name="T4" fmla="*/ 38372865 w 21600"/>
                <a:gd name="T5" fmla="*/ 1975076 h 21600"/>
                <a:gd name="T6" fmla="*/ 38372865 w 21600"/>
                <a:gd name="T7" fmla="*/ 197507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29"/>
                    <a:pt x="4495" y="21600"/>
                    <a:pt x="10040" y="21600"/>
                  </a:cubicBezTo>
                  <a:lnTo>
                    <a:pt x="11265" y="21600"/>
                  </a:lnTo>
                  <a:cubicBezTo>
                    <a:pt x="15844" y="21600"/>
                    <a:pt x="19842" y="14937"/>
                    <a:pt x="20987" y="5400"/>
                  </a:cubicBezTo>
                  <a:lnTo>
                    <a:pt x="21600" y="5400"/>
                  </a:lnTo>
                  <a:lnTo>
                    <a:pt x="20694" y="0"/>
                  </a:lnTo>
                  <a:lnTo>
                    <a:pt x="19149" y="5400"/>
                  </a:lnTo>
                  <a:lnTo>
                    <a:pt x="19762" y="5400"/>
                  </a:lnTo>
                  <a:cubicBezTo>
                    <a:pt x="18674" y="14464"/>
                    <a:pt x="14996" y="20989"/>
                    <a:pt x="10653" y="21560"/>
                  </a:cubicBezTo>
                  <a:cubicBezTo>
                    <a:pt x="5355" y="20863"/>
                    <a:pt x="1225" y="11418"/>
                    <a:pt x="122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  <p:sp>
          <p:nvSpPr>
            <p:cNvPr id="47145" name="Shape">
              <a:extLst>
                <a:ext uri="{FF2B5EF4-FFF2-40B4-BE49-F238E27FC236}">
                  <a16:creationId xmlns:a16="http://schemas.microsoft.com/office/drawing/2014/main" id="{CCAB896E-B232-C624-8E0C-C3C6FBFA6164}"/>
                </a:ext>
              </a:extLst>
            </p:cNvPr>
            <p:cNvSpPr>
              <a:spLocks/>
            </p:cNvSpPr>
            <p:nvPr/>
          </p:nvSpPr>
          <p:spPr bwMode="auto">
            <a:xfrm rot="2785455">
              <a:off x="1495" y="197860"/>
              <a:ext cx="671494" cy="292101"/>
            </a:xfrm>
            <a:custGeom>
              <a:avLst/>
              <a:gdLst>
                <a:gd name="T0" fmla="*/ 10437597 w 21600"/>
                <a:gd name="T1" fmla="*/ 1975076 h 21600"/>
                <a:gd name="T2" fmla="*/ 10437597 w 21600"/>
                <a:gd name="T3" fmla="*/ 1975076 h 21600"/>
                <a:gd name="T4" fmla="*/ 10437597 w 21600"/>
                <a:gd name="T5" fmla="*/ 1975076 h 21600"/>
                <a:gd name="T6" fmla="*/ 10437597 w 21600"/>
                <a:gd name="T7" fmla="*/ 197507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29"/>
                    <a:pt x="8619" y="21600"/>
                    <a:pt x="19252" y="21600"/>
                  </a:cubicBezTo>
                  <a:lnTo>
                    <a:pt x="21600" y="21600"/>
                  </a:lnTo>
                  <a:cubicBezTo>
                    <a:pt x="10968" y="21600"/>
                    <a:pt x="2348" y="11929"/>
                    <a:pt x="234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  <p:sp>
          <p:nvSpPr>
            <p:cNvPr id="47146" name="Line">
              <a:extLst>
                <a:ext uri="{FF2B5EF4-FFF2-40B4-BE49-F238E27FC236}">
                  <a16:creationId xmlns:a16="http://schemas.microsoft.com/office/drawing/2014/main" id="{B4E00E2B-216D-3C27-213B-AC843DFD7863}"/>
                </a:ext>
              </a:extLst>
            </p:cNvPr>
            <p:cNvSpPr>
              <a:spLocks/>
            </p:cNvSpPr>
            <p:nvPr/>
          </p:nvSpPr>
          <p:spPr bwMode="auto">
            <a:xfrm rot="2785455">
              <a:off x="432232" y="668060"/>
              <a:ext cx="36505" cy="12701"/>
            </a:xfrm>
            <a:custGeom>
              <a:avLst/>
              <a:gdLst>
                <a:gd name="T0" fmla="*/ 30848 w 21600"/>
                <a:gd name="T1" fmla="*/ 3734 h 21600"/>
                <a:gd name="T2" fmla="*/ 30848 w 21600"/>
                <a:gd name="T3" fmla="*/ 3734 h 21600"/>
                <a:gd name="T4" fmla="*/ 30848 w 21600"/>
                <a:gd name="T5" fmla="*/ 3734 h 21600"/>
                <a:gd name="T6" fmla="*/ 30848 w 21600"/>
                <a:gd name="T7" fmla="*/ 3734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395" y="21600"/>
                    <a:pt x="7192" y="14397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</p:grpSp>
      <p:grpSp>
        <p:nvGrpSpPr>
          <p:cNvPr id="47132" name="Group">
            <a:extLst>
              <a:ext uri="{FF2B5EF4-FFF2-40B4-BE49-F238E27FC236}">
                <a16:creationId xmlns:a16="http://schemas.microsoft.com/office/drawing/2014/main" id="{32F9C308-0904-F8A8-E858-53FA2ECC45DC}"/>
              </a:ext>
            </a:extLst>
          </p:cNvPr>
          <p:cNvGrpSpPr>
            <a:grpSpLocks/>
          </p:cNvGrpSpPr>
          <p:nvPr/>
        </p:nvGrpSpPr>
        <p:grpSpPr bwMode="auto">
          <a:xfrm>
            <a:off x="11112500" y="3295650"/>
            <a:ext cx="852488" cy="1322388"/>
            <a:chOff x="0" y="0"/>
            <a:chExt cx="410722" cy="924117"/>
          </a:xfrm>
        </p:grpSpPr>
        <p:sp>
          <p:nvSpPr>
            <p:cNvPr id="47141" name="Shape">
              <a:extLst>
                <a:ext uri="{FF2B5EF4-FFF2-40B4-BE49-F238E27FC236}">
                  <a16:creationId xmlns:a16="http://schemas.microsoft.com/office/drawing/2014/main" id="{CD3C2FBB-86AF-E83F-3B9C-468E0DB2A667}"/>
                </a:ext>
              </a:extLst>
            </p:cNvPr>
            <p:cNvSpPr>
              <a:spLocks/>
            </p:cNvSpPr>
            <p:nvPr/>
          </p:nvSpPr>
          <p:spPr bwMode="auto">
            <a:xfrm rot="-4751887">
              <a:off x="-241408" y="338233"/>
              <a:ext cx="893538" cy="247651"/>
            </a:xfrm>
            <a:custGeom>
              <a:avLst/>
              <a:gdLst>
                <a:gd name="T0" fmla="*/ 18481717 w 21600"/>
                <a:gd name="T1" fmla="*/ 1419705 h 21600"/>
                <a:gd name="T2" fmla="*/ 18481717 w 21600"/>
                <a:gd name="T3" fmla="*/ 1419705 h 21600"/>
                <a:gd name="T4" fmla="*/ 18481717 w 21600"/>
                <a:gd name="T5" fmla="*/ 1419705 h 21600"/>
                <a:gd name="T6" fmla="*/ 18481717 w 21600"/>
                <a:gd name="T7" fmla="*/ 141970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29"/>
                    <a:pt x="4403" y="21600"/>
                    <a:pt x="9834" y="21600"/>
                  </a:cubicBezTo>
                  <a:lnTo>
                    <a:pt x="11330" y="21600"/>
                  </a:lnTo>
                  <a:cubicBezTo>
                    <a:pt x="15814" y="21600"/>
                    <a:pt x="19730" y="14937"/>
                    <a:pt x="20852" y="5400"/>
                  </a:cubicBezTo>
                  <a:lnTo>
                    <a:pt x="21600" y="5400"/>
                  </a:lnTo>
                  <a:lnTo>
                    <a:pt x="20416" y="0"/>
                  </a:lnTo>
                  <a:lnTo>
                    <a:pt x="18606" y="5400"/>
                  </a:lnTo>
                  <a:lnTo>
                    <a:pt x="19355" y="5400"/>
                  </a:lnTo>
                  <a:cubicBezTo>
                    <a:pt x="18303" y="14348"/>
                    <a:pt x="14777" y="20834"/>
                    <a:pt x="10582" y="21537"/>
                  </a:cubicBezTo>
                  <a:cubicBezTo>
                    <a:pt x="5456" y="20678"/>
                    <a:pt x="1496" y="11292"/>
                    <a:pt x="149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  <p:sp>
          <p:nvSpPr>
            <p:cNvPr id="350" name="Shape">
              <a:extLst>
                <a:ext uri="{FF2B5EF4-FFF2-40B4-BE49-F238E27FC236}">
                  <a16:creationId xmlns:a16="http://schemas.microsoft.com/office/drawing/2014/main" id="{65B23936-0CF7-2D99-13E7-0E8F259C8B0D}"/>
                </a:ext>
              </a:extLst>
            </p:cNvPr>
            <p:cNvSpPr/>
            <p:nvPr/>
          </p:nvSpPr>
          <p:spPr>
            <a:xfrm rot="16848113">
              <a:off x="-69045" y="547100"/>
              <a:ext cx="469269" cy="247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29"/>
                    <a:pt x="8393" y="21600"/>
                    <a:pt x="18747" y="21600"/>
                  </a:cubicBezTo>
                  <a:lnTo>
                    <a:pt x="21600" y="21600"/>
                  </a:lnTo>
                  <a:cubicBezTo>
                    <a:pt x="11246" y="21600"/>
                    <a:pt x="2853" y="11929"/>
                    <a:pt x="2853" y="0"/>
                  </a:cubicBezTo>
                  <a:close/>
                </a:path>
              </a:pathLst>
            </a:custGeom>
            <a:solidFill>
              <a:schemeClr val="accent1">
                <a:satOff val="-4409"/>
                <a:lumOff val="-10509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+mn-lt"/>
                <a:cs typeface="+mn-cs"/>
                <a:sym typeface="Calibri"/>
              </a:endParaRPr>
            </a:p>
          </p:txBody>
        </p:sp>
        <p:sp>
          <p:nvSpPr>
            <p:cNvPr id="47143" name="Line">
              <a:extLst>
                <a:ext uri="{FF2B5EF4-FFF2-40B4-BE49-F238E27FC236}">
                  <a16:creationId xmlns:a16="http://schemas.microsoft.com/office/drawing/2014/main" id="{1C00DA98-1FD8-07FE-BBE5-727E73ACBA1B}"/>
                </a:ext>
              </a:extLst>
            </p:cNvPr>
            <p:cNvSpPr>
              <a:spLocks/>
            </p:cNvSpPr>
            <p:nvPr/>
          </p:nvSpPr>
          <p:spPr bwMode="auto">
            <a:xfrm rot="-4751887">
              <a:off x="312373" y="472510"/>
              <a:ext cx="30952" cy="12701"/>
            </a:xfrm>
            <a:custGeom>
              <a:avLst/>
              <a:gdLst>
                <a:gd name="T0" fmla="*/ 22177 w 21600"/>
                <a:gd name="T1" fmla="*/ 3734 h 21600"/>
                <a:gd name="T2" fmla="*/ 22177 w 21600"/>
                <a:gd name="T3" fmla="*/ 3734 h 21600"/>
                <a:gd name="T4" fmla="*/ 22177 w 21600"/>
                <a:gd name="T5" fmla="*/ 3734 h 21600"/>
                <a:gd name="T6" fmla="*/ 22177 w 21600"/>
                <a:gd name="T7" fmla="*/ 3734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392" y="21600"/>
                    <a:pt x="7187" y="14395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</p:grpSp>
      <p:pic>
        <p:nvPicPr>
          <p:cNvPr id="47133" name="image.png" descr="image.png">
            <a:extLst>
              <a:ext uri="{FF2B5EF4-FFF2-40B4-BE49-F238E27FC236}">
                <a16:creationId xmlns:a16="http://schemas.microsoft.com/office/drawing/2014/main" id="{ADBE497B-E814-DC89-EC9A-60E8C773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12713"/>
            <a:ext cx="226218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7134" name="image.png" descr="image.png">
            <a:extLst>
              <a:ext uri="{FF2B5EF4-FFF2-40B4-BE49-F238E27FC236}">
                <a16:creationId xmlns:a16="http://schemas.microsoft.com/office/drawing/2014/main" id="{F1AFD52D-D44F-BBD5-B227-6667DC60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2381250"/>
            <a:ext cx="169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7135" name="2)">
            <a:extLst>
              <a:ext uri="{FF2B5EF4-FFF2-40B4-BE49-F238E27FC236}">
                <a16:creationId xmlns:a16="http://schemas.microsoft.com/office/drawing/2014/main" id="{08CDA07F-0F28-6B5D-42B0-244482BC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013" y="4083050"/>
            <a:ext cx="531812" cy="338138"/>
          </a:xfrm>
          <a:prstGeom prst="rect">
            <a:avLst/>
          </a:prstGeom>
          <a:solidFill>
            <a:srgbClr val="FCFBF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>
                <a:solidFill>
                  <a:srgbClr val="FFFFFF"/>
                </a:solidFill>
                <a:latin typeface="Nyala" panose="02000504070300020003" pitchFamily="2" charset="0"/>
                <a:sym typeface="Nyala" panose="02000504070300020003" pitchFamily="2" charset="0"/>
              </a:rPr>
              <a:t>2)</a:t>
            </a:r>
          </a:p>
        </p:txBody>
      </p:sp>
      <p:pic>
        <p:nvPicPr>
          <p:cNvPr id="47136" name="image.png" descr="image.png">
            <a:extLst>
              <a:ext uri="{FF2B5EF4-FFF2-40B4-BE49-F238E27FC236}">
                <a16:creationId xmlns:a16="http://schemas.microsoft.com/office/drawing/2014/main" id="{CC7AC1AD-A0ED-D6A4-DB5F-8864CBEC39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10332">
            <a:off x="10371138" y="5591175"/>
            <a:ext cx="1535112" cy="325438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37" name="Arrow">
            <a:extLst>
              <a:ext uri="{FF2B5EF4-FFF2-40B4-BE49-F238E27FC236}">
                <a16:creationId xmlns:a16="http://schemas.microsoft.com/office/drawing/2014/main" id="{6FBB627D-C933-0415-3B4E-9BAC60028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503738"/>
            <a:ext cx="293688" cy="230187"/>
          </a:xfrm>
          <a:prstGeom prst="rightArrow">
            <a:avLst>
              <a:gd name="adj1" fmla="val 50000"/>
              <a:gd name="adj2" fmla="val 50072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47138" name="Arrow">
            <a:extLst>
              <a:ext uri="{FF2B5EF4-FFF2-40B4-BE49-F238E27FC236}">
                <a16:creationId xmlns:a16="http://schemas.microsoft.com/office/drawing/2014/main" id="{D9100918-8D53-13B4-4490-97F333756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1050" y="4503738"/>
            <a:ext cx="293688" cy="230187"/>
          </a:xfrm>
          <a:prstGeom prst="rightArrow">
            <a:avLst>
              <a:gd name="adj1" fmla="val 50000"/>
              <a:gd name="adj2" fmla="val 50072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47139" name="Arrow">
            <a:extLst>
              <a:ext uri="{FF2B5EF4-FFF2-40B4-BE49-F238E27FC236}">
                <a16:creationId xmlns:a16="http://schemas.microsoft.com/office/drawing/2014/main" id="{49CCB536-F1DF-CB5A-E808-5C0B875933C1}"/>
              </a:ext>
            </a:extLst>
          </p:cNvPr>
          <p:cNvSpPr>
            <a:spLocks noChangeArrowheads="1"/>
          </p:cNvSpPr>
          <p:nvPr/>
        </p:nvSpPr>
        <p:spPr bwMode="auto">
          <a:xfrm rot="2620604" flipV="1">
            <a:off x="7245350" y="2097088"/>
            <a:ext cx="447675" cy="46037"/>
          </a:xfrm>
          <a:prstGeom prst="rightArrow">
            <a:avLst>
              <a:gd name="adj1" fmla="val 50000"/>
              <a:gd name="adj2" fmla="val 49567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57" name="SP">
            <a:extLst>
              <a:ext uri="{FF2B5EF4-FFF2-40B4-BE49-F238E27FC236}">
                <a16:creationId xmlns:a16="http://schemas.microsoft.com/office/drawing/2014/main" id="{8D3EC5C4-6543-805A-3127-F124021A6BE4}"/>
              </a:ext>
            </a:extLst>
          </p:cNvPr>
          <p:cNvSpPr/>
          <p:nvPr/>
        </p:nvSpPr>
        <p:spPr>
          <a:xfrm>
            <a:off x="1536700" y="5595938"/>
            <a:ext cx="307975" cy="24288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1E1E1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chemeClr val="tx1"/>
                </a:solidFill>
              </a:rPr>
              <a:t>SP</a:t>
            </a:r>
            <a:r>
              <a:rPr kern="0" dirty="0"/>
              <a:t> 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">
            <a:extLst>
              <a:ext uri="{FF2B5EF4-FFF2-40B4-BE49-F238E27FC236}">
                <a16:creationId xmlns:a16="http://schemas.microsoft.com/office/drawing/2014/main" id="{AE28A679-CC5C-4E45-AD01-AD4F095251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948863" y="6400800"/>
            <a:ext cx="261937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fld id="{DC8B9674-C34E-DC4D-8620-A6E709F7964A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42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130" name="Os chamados…">
            <a:extLst>
              <a:ext uri="{FF2B5EF4-FFF2-40B4-BE49-F238E27FC236}">
                <a16:creationId xmlns:a16="http://schemas.microsoft.com/office/drawing/2014/main" id="{FF327BE9-428B-1A61-D3AC-C8DD3817B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0"/>
            <a:ext cx="8128000" cy="1077913"/>
          </a:xfrm>
          <a:prstGeom prst="rect">
            <a:avLst/>
          </a:prstGeom>
          <a:solidFill>
            <a:srgbClr val="FFFF00"/>
          </a:solidFill>
          <a:ln w="9525">
            <a:solidFill>
              <a:srgbClr val="EEECE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Os chamados </a:t>
            </a:r>
          </a:p>
          <a:p>
            <a:pPr eaLnBrk="1"/>
            <a:endParaRPr lang="pt-BR" altLang="pt-BR" sz="1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/>
            <a:r>
              <a:rPr lang="pt-BR" altLang="pt-BR" sz="2800">
                <a:solidFill>
                  <a:srgbClr val="FF0000"/>
                </a:solidFill>
                <a:latin typeface="Webdings" pitchFamily="2" charset="2"/>
                <a:sym typeface="Webdings" pitchFamily="2" charset="2"/>
              </a:rPr>
              <a:t></a:t>
            </a:r>
            <a:r>
              <a:rPr lang="pt-BR" altLang="pt-BR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Plásticos  Oxidegradáveis   </a:t>
            </a:r>
            <a:r>
              <a:rPr lang="pt-BR" altLang="pt-BR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ou    fragmentáveis  </a:t>
            </a:r>
          </a:p>
        </p:txBody>
      </p:sp>
      <p:sp>
        <p:nvSpPr>
          <p:cNvPr id="48131" name="São, geralmente, Polietileno ou Polipropileno, derivado do petróleo.…">
            <a:extLst>
              <a:ext uri="{FF2B5EF4-FFF2-40B4-BE49-F238E27FC236}">
                <a16:creationId xmlns:a16="http://schemas.microsoft.com/office/drawing/2014/main" id="{CFF2D63F-A358-111C-CD6F-9C8EECAAC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1077913"/>
            <a:ext cx="8513762" cy="5784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São, geralmente, </a:t>
            </a:r>
            <a:r>
              <a:rPr lang="pt-BR" altLang="pt-BR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Polietileno</a:t>
            </a:r>
            <a:r>
              <a:rPr lang="pt-BR" altLang="pt-B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ou </a:t>
            </a:r>
            <a:r>
              <a:rPr lang="pt-BR" altLang="pt-BR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Polipropileno</a:t>
            </a:r>
            <a:r>
              <a:rPr lang="pt-BR" altLang="pt-BR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derivado do petróleo.</a:t>
            </a:r>
            <a:endParaRPr lang="pt-BR" altLang="pt-BR" sz="1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  <a:p>
            <a:pPr eaLnBrk="1"/>
            <a:endParaRPr lang="pt-BR" altLang="pt-BR" sz="1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  <a:p>
            <a:pPr eaLnBrk="1"/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Recebem um 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aditivo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para 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acelerar seu processo de degradação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; </a:t>
            </a:r>
          </a:p>
          <a:p>
            <a:pPr eaLnBrk="1"/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Contudo, </a:t>
            </a:r>
          </a:p>
          <a:p>
            <a:pPr eaLnBrk="1"/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não se biodegradam, não se decompõem.  Portanto, não são biodegradáveis.</a:t>
            </a:r>
          </a:p>
          <a:p>
            <a:pPr eaLnBrk="1"/>
            <a:endParaRPr lang="pt-BR" altLang="pt-BR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  <a:p>
            <a:pPr eaLnBrk="1"/>
            <a:r>
              <a:rPr lang="pt-BR" altLang="pt-BR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               </a:t>
            </a:r>
            <a:r>
              <a:rPr lang="pt-BR" altLang="pt-BR" sz="24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E será que .... são   uma boa solução ?</a:t>
            </a:r>
          </a:p>
          <a:p>
            <a:pPr eaLnBrk="1"/>
            <a:endParaRPr lang="pt-BR" altLang="pt-BR" sz="2400" b="1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  <a:p>
            <a:pPr eaLnBrk="1"/>
            <a:r>
              <a:rPr lang="pt-BR" altLang="pt-BR" sz="24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Na verdade NÃO ! </a:t>
            </a:r>
          </a:p>
          <a:p>
            <a:pPr eaLnBrk="1"/>
            <a:endParaRPr lang="pt-BR" altLang="pt-BR" sz="2400" b="1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  <a:p>
            <a:pPr eaLnBrk="1"/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Quando começam a se degradar, </a:t>
            </a:r>
          </a:p>
          <a:p>
            <a:pPr eaLnBrk="1"/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dividem-se em milhares de pedacinhos. </a:t>
            </a:r>
          </a:p>
          <a:p>
            <a:pPr eaLnBrk="1"/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No fim do processo </a:t>
            </a:r>
            <a:r>
              <a:rPr lang="pt-BR" altLang="pt-BR" sz="1600" b="1" u="sng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não vão desaparecer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e </a:t>
            </a:r>
            <a:r>
              <a:rPr lang="pt-BR" altLang="pt-BR" sz="16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sim virar um pó 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que facilmente 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irá parar em córregos, rios, represas, lagos e mares. </a:t>
            </a:r>
          </a:p>
          <a:p>
            <a:pPr eaLnBrk="1"/>
            <a:endParaRPr lang="pt-BR" altLang="pt-BR" sz="1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  <a:p>
            <a:pPr eaLnBrk="1"/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Isso significa que nossa geração 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poderá beber .....involuntariamente plástico oxidegradável misturado à água 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! </a:t>
            </a:r>
          </a:p>
          <a:p>
            <a:pPr eaLnBrk="1"/>
            <a:endParaRPr lang="pt-BR" altLang="pt-BR" sz="1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  <a:p>
            <a:pPr eaLnBrk="1"/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E mais,.....os fragmentos poderão ser ingeridos por 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animais silvestres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criações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nas fazendas, 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pássaros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 e 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peixes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,     causando sérios danos econômicos e ambientais, e para nossa saúde (</a:t>
            </a:r>
            <a:r>
              <a:rPr lang="pt-BR" altLang="pt-BR" sz="16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contaminação de alimentos</a:t>
            </a:r>
            <a:r>
              <a:rPr lang="pt-BR" altLang="pt-BR" sz="16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Tahoma" panose="020B0604030504040204" pitchFamily="34" charset="0"/>
              </a:rPr>
              <a:t>) com consequências imprevisíveis.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Group">
            <a:extLst>
              <a:ext uri="{FF2B5EF4-FFF2-40B4-BE49-F238E27FC236}">
                <a16:creationId xmlns:a16="http://schemas.microsoft.com/office/drawing/2014/main" id="{6C0F7C37-11F7-09BF-382F-A396ED8C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781050"/>
            <a:ext cx="7988300" cy="914400"/>
          </a:xfrm>
          <a:prstGeom prst="rect">
            <a:avLst/>
          </a:prstGeom>
          <a:solidFill>
            <a:srgbClr val="00FA92"/>
          </a:solidFill>
          <a:ln w="9525">
            <a:solidFill>
              <a:srgbClr val="009051"/>
            </a:solidFill>
            <a:miter lim="800000"/>
            <a:headEnd/>
            <a:tailEnd/>
          </a:ln>
        </p:spPr>
        <p:txBody>
          <a:bodyPr lIns="45719" rIns="45719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 b="1"/>
              <a:t>Solução:   Plásticos  Biodegradáveis produzidos por bactérias</a:t>
            </a:r>
          </a:p>
          <a:p>
            <a:pPr algn="ctr" eaLnBrk="1"/>
            <a:r>
              <a:rPr lang="pt-BR" altLang="pt-BR" sz="2000" b="1"/>
              <a:t>- </a:t>
            </a:r>
            <a:r>
              <a:rPr lang="pt-BR" altLang="pt-BR" sz="2400" b="1"/>
              <a:t>Bioplásticos </a:t>
            </a:r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r>
              <a:rPr lang="pt-BR" altLang="pt-BR" sz="2000" b="1"/>
              <a:t> </a:t>
            </a:r>
          </a:p>
        </p:txBody>
      </p:sp>
      <p:sp>
        <p:nvSpPr>
          <p:cNvPr id="50178" name="Group">
            <a:extLst>
              <a:ext uri="{FF2B5EF4-FFF2-40B4-BE49-F238E27FC236}">
                <a16:creationId xmlns:a16="http://schemas.microsoft.com/office/drawing/2014/main" id="{B25C9AA4-D244-9DF5-12F1-A7C184A61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182563"/>
            <a:ext cx="7162800" cy="461962"/>
          </a:xfrm>
          <a:prstGeom prst="rect">
            <a:avLst/>
          </a:prstGeom>
          <a:solidFill>
            <a:srgbClr val="FF8AD8">
              <a:alpha val="5843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 b="1">
                <a:solidFill>
                  <a:schemeClr val="tx1"/>
                </a:solidFill>
              </a:rPr>
              <a:t>O problema </a:t>
            </a:r>
            <a:r>
              <a:rPr lang="pt-BR" altLang="pt-BR" sz="2400" b="1">
                <a:solidFill>
                  <a:srgbClr val="006600"/>
                </a:solidFill>
              </a:rPr>
              <a:t>dos Plásticos  e  dos Plastificantes </a:t>
            </a:r>
            <a:r>
              <a:rPr lang="pt-BR" altLang="pt-BR" sz="2000" b="1">
                <a:solidFill>
                  <a:srgbClr val="006600"/>
                </a:solidFill>
              </a:rPr>
              <a:t>…</a:t>
            </a:r>
          </a:p>
        </p:txBody>
      </p:sp>
      <p:sp>
        <p:nvSpPr>
          <p:cNvPr id="50179" name="Group">
            <a:extLst>
              <a:ext uri="{FF2B5EF4-FFF2-40B4-BE49-F238E27FC236}">
                <a16:creationId xmlns:a16="http://schemas.microsoft.com/office/drawing/2014/main" id="{868A02E3-611F-911E-D2E9-C7A347F23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4670425"/>
            <a:ext cx="2093912" cy="1905000"/>
          </a:xfrm>
          <a:prstGeom prst="rect">
            <a:avLst/>
          </a:prstGeom>
          <a:solidFill>
            <a:srgbClr val="73FB79">
              <a:alpha val="45097"/>
            </a:srgbClr>
          </a:solidFill>
          <a:ln w="9525">
            <a:solidFill>
              <a:srgbClr val="009051">
                <a:alpha val="20000"/>
              </a:srgbClr>
            </a:solidFill>
            <a:miter lim="800000"/>
            <a:headEnd/>
            <a:tailEnd/>
          </a:ln>
        </p:spPr>
        <p:txBody>
          <a:bodyPr lIns="45719" rIns="45719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 b="1"/>
              <a:t>Polímeros Biodegradáveis produzidos por bactérias : </a:t>
            </a:r>
          </a:p>
          <a:p>
            <a:pPr algn="ctr" eaLnBrk="1"/>
            <a:r>
              <a:rPr lang="pt-BR" altLang="pt-BR" sz="2400" b="1"/>
              <a:t>Biopolímeros</a:t>
            </a:r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r>
              <a:rPr lang="pt-BR" altLang="pt-BR" sz="2000" b="1"/>
              <a:t> </a:t>
            </a:r>
          </a:p>
        </p:txBody>
      </p:sp>
      <p:pic>
        <p:nvPicPr>
          <p:cNvPr id="50180" name="Image" descr="Image">
            <a:extLst>
              <a:ext uri="{FF2B5EF4-FFF2-40B4-BE49-F238E27FC236}">
                <a16:creationId xmlns:a16="http://schemas.microsoft.com/office/drawing/2014/main" id="{E7DC3DEB-CEA8-9C1C-3CCF-6C0A24B4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38338"/>
            <a:ext cx="49022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0181" name="Group">
            <a:extLst>
              <a:ext uri="{FF2B5EF4-FFF2-40B4-BE49-F238E27FC236}">
                <a16:creationId xmlns:a16="http://schemas.microsoft.com/office/drawing/2014/main" id="{CB7DBC54-53E6-DEFF-9B0F-C34B414AC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738688"/>
            <a:ext cx="2362200" cy="1795462"/>
          </a:xfrm>
          <a:prstGeom prst="rect">
            <a:avLst/>
          </a:prstGeom>
          <a:solidFill>
            <a:srgbClr val="00FA92"/>
          </a:solidFill>
          <a:ln w="57150">
            <a:solidFill>
              <a:srgbClr val="009051"/>
            </a:solidFill>
            <a:miter lim="800000"/>
            <a:headEnd/>
            <a:tailEnd/>
          </a:ln>
        </p:spPr>
        <p:txBody>
          <a:bodyPr lIns="45719" rIns="45719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 b="1"/>
              <a:t>Solução: Bioplásticos</a:t>
            </a:r>
          </a:p>
          <a:p>
            <a:pPr algn="ctr" eaLnBrk="1"/>
            <a:r>
              <a:rPr lang="pt-BR" altLang="pt-BR" sz="2400" b="1"/>
              <a:t>100% Biodegradáveis.</a:t>
            </a:r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r>
              <a:rPr lang="pt-BR" altLang="pt-BR" sz="2000" b="1"/>
              <a:t> </a:t>
            </a:r>
          </a:p>
        </p:txBody>
      </p:sp>
      <p:sp>
        <p:nvSpPr>
          <p:cNvPr id="50182" name="Group">
            <a:extLst>
              <a:ext uri="{FF2B5EF4-FFF2-40B4-BE49-F238E27FC236}">
                <a16:creationId xmlns:a16="http://schemas.microsoft.com/office/drawing/2014/main" id="{AA5085B2-1C85-A20B-81AA-C73B1E4F1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4662488"/>
            <a:ext cx="2238375" cy="1905000"/>
          </a:xfrm>
          <a:prstGeom prst="rect">
            <a:avLst/>
          </a:prstGeom>
          <a:solidFill>
            <a:srgbClr val="00FA92">
              <a:alpha val="41176"/>
            </a:srgbClr>
          </a:solidFill>
          <a:ln w="9525">
            <a:solidFill>
              <a:srgbClr val="009051"/>
            </a:solidFill>
            <a:miter lim="800000"/>
            <a:headEnd/>
            <a:tailEnd/>
          </a:ln>
        </p:spPr>
        <p:txBody>
          <a:bodyPr lIns="45719" rIns="45719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 b="1"/>
              <a:t>Plastificantes Biodegradáveis produzidos por bactérias : </a:t>
            </a:r>
          </a:p>
          <a:p>
            <a:pPr algn="ctr" eaLnBrk="1"/>
            <a:r>
              <a:rPr lang="pt-BR" altLang="pt-BR" sz="2400" b="1"/>
              <a:t>Bioplastificantes</a:t>
            </a:r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endParaRPr lang="pt-BR" altLang="pt-BR" sz="2000" b="1"/>
          </a:p>
          <a:p>
            <a:pPr algn="ctr" eaLnBrk="1"/>
            <a:r>
              <a:rPr lang="pt-BR" altLang="pt-BR" sz="2000" b="1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3CBBE7-3C6E-BCC7-2BBD-CB2894039248}"/>
              </a:ext>
            </a:extLst>
          </p:cNvPr>
          <p:cNvSpPr txBox="1"/>
          <p:nvPr/>
        </p:nvSpPr>
        <p:spPr>
          <a:xfrm>
            <a:off x="3370686" y="5342189"/>
            <a:ext cx="393456" cy="58477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rgbClr val="73FB7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kern="0" dirty="0">
                <a:latin typeface="+mn-lt"/>
                <a:cs typeface="+mn-cs"/>
                <a:sym typeface="Calibri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191D1-476C-2D1A-7DC6-7F3708158B14}"/>
              </a:ext>
            </a:extLst>
          </p:cNvPr>
          <p:cNvSpPr txBox="1"/>
          <p:nvPr/>
        </p:nvSpPr>
        <p:spPr>
          <a:xfrm>
            <a:off x="6638130" y="5344830"/>
            <a:ext cx="815733" cy="58477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rgbClr val="73FB7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kern="0" dirty="0">
                <a:latin typeface="+mn-lt"/>
                <a:cs typeface="+mn-cs"/>
                <a:sym typeface="Calibri"/>
              </a:rPr>
              <a:t>=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Avaliação da natureza da contaminação presente em:…">
            <a:extLst>
              <a:ext uri="{FF2B5EF4-FFF2-40B4-BE49-F238E27FC236}">
                <a16:creationId xmlns:a16="http://schemas.microsoft.com/office/drawing/2014/main" id="{6DA64653-7327-1E1D-886B-22FA750CC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1370013"/>
            <a:ext cx="5257800" cy="1257300"/>
          </a:xfrm>
          <a:prstGeom prst="rect">
            <a:avLst/>
          </a:prstGeom>
          <a:solidFill>
            <a:srgbClr val="D4FB79">
              <a:alpha val="24706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Avaliação da natureza da contaminação presente em:</a:t>
            </a:r>
          </a:p>
          <a:p>
            <a:pPr algn="ctr"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água, solo, sedimento</a:t>
            </a:r>
          </a:p>
        </p:txBody>
      </p:sp>
      <p:sp>
        <p:nvSpPr>
          <p:cNvPr id="52226" name="Caracterização:        - qualitativa…">
            <a:extLst>
              <a:ext uri="{FF2B5EF4-FFF2-40B4-BE49-F238E27FC236}">
                <a16:creationId xmlns:a16="http://schemas.microsoft.com/office/drawing/2014/main" id="{24C9E2A1-B891-FBDF-4D78-9EAE1EFDE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3302000"/>
            <a:ext cx="5197475" cy="1322388"/>
          </a:xfrm>
          <a:prstGeom prst="rect">
            <a:avLst/>
          </a:prstGeom>
          <a:solidFill>
            <a:srgbClr val="D4FB79">
              <a:alpha val="38431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Caracterização:        - qualitativa</a:t>
            </a:r>
          </a:p>
          <a:p>
            <a:pPr algn="ctr"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             - quantitativa</a:t>
            </a:r>
          </a:p>
          <a:p>
            <a:pPr algn="ctr"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             - distribuição </a:t>
            </a:r>
          </a:p>
        </p:txBody>
      </p:sp>
      <p:sp>
        <p:nvSpPr>
          <p:cNvPr id="52227" name="Planejamento: tipo de Remediação:…">
            <a:extLst>
              <a:ext uri="{FF2B5EF4-FFF2-40B4-BE49-F238E27FC236}">
                <a16:creationId xmlns:a16="http://schemas.microsoft.com/office/drawing/2014/main" id="{3A4757F5-884B-D0AA-88AB-DE62DA02C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5054600"/>
            <a:ext cx="5257800" cy="1323975"/>
          </a:xfrm>
          <a:prstGeom prst="rect">
            <a:avLst/>
          </a:prstGeom>
          <a:solidFill>
            <a:srgbClr val="D4FB79">
              <a:alpha val="45097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Planejamento: tipo de Remediação: </a:t>
            </a:r>
          </a:p>
          <a:p>
            <a:pPr eaLnBrk="1">
              <a:spcBef>
                <a:spcPts val="1200"/>
              </a:spcBef>
              <a:buSzPct val="100000"/>
              <a:buFontTx/>
              <a:buChar char="-"/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Processos físico-químicos (clássicos)</a:t>
            </a:r>
          </a:p>
          <a:p>
            <a:pPr eaLnBrk="1">
              <a:spcBef>
                <a:spcPts val="1200"/>
              </a:spcBef>
              <a:buSzPct val="100000"/>
              <a:buFontTx/>
              <a:buChar char="-"/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Biorremediação (modernos)</a:t>
            </a:r>
          </a:p>
        </p:txBody>
      </p:sp>
      <p:sp>
        <p:nvSpPr>
          <p:cNvPr id="52228" name="Shape">
            <a:extLst>
              <a:ext uri="{FF2B5EF4-FFF2-40B4-BE49-F238E27FC236}">
                <a16:creationId xmlns:a16="http://schemas.microsoft.com/office/drawing/2014/main" id="{1608FFA6-97EC-C877-0A86-8F9FED7C2A07}"/>
              </a:ext>
            </a:extLst>
          </p:cNvPr>
          <p:cNvSpPr>
            <a:spLocks/>
          </p:cNvSpPr>
          <p:nvPr/>
        </p:nvSpPr>
        <p:spPr bwMode="auto">
          <a:xfrm>
            <a:off x="5064125" y="2730500"/>
            <a:ext cx="263525" cy="431800"/>
          </a:xfrm>
          <a:custGeom>
            <a:avLst/>
            <a:gdLst>
              <a:gd name="T0" fmla="*/ 1607551 w 21600"/>
              <a:gd name="T1" fmla="*/ 4316021 h 21600"/>
              <a:gd name="T2" fmla="*/ 1607551 w 21600"/>
              <a:gd name="T3" fmla="*/ 4316021 h 21600"/>
              <a:gd name="T4" fmla="*/ 1607551 w 21600"/>
              <a:gd name="T5" fmla="*/ 4316021 h 21600"/>
              <a:gd name="T6" fmla="*/ 1607551 w 21600"/>
              <a:gd name="T7" fmla="*/ 431602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4989"/>
                </a:moveTo>
                <a:lnTo>
                  <a:pt x="5400" y="14989"/>
                </a:lnTo>
                <a:lnTo>
                  <a:pt x="5400" y="0"/>
                </a:lnTo>
                <a:lnTo>
                  <a:pt x="16200" y="0"/>
                </a:lnTo>
                <a:lnTo>
                  <a:pt x="16200" y="14989"/>
                </a:lnTo>
                <a:lnTo>
                  <a:pt x="21600" y="14989"/>
                </a:lnTo>
                <a:lnTo>
                  <a:pt x="10800" y="21600"/>
                </a:lnTo>
                <a:lnTo>
                  <a:pt x="0" y="1498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52229" name="Shape">
            <a:extLst>
              <a:ext uri="{FF2B5EF4-FFF2-40B4-BE49-F238E27FC236}">
                <a16:creationId xmlns:a16="http://schemas.microsoft.com/office/drawing/2014/main" id="{607226B6-E5D4-FF80-78FF-43BBB90015EB}"/>
              </a:ext>
            </a:extLst>
          </p:cNvPr>
          <p:cNvSpPr>
            <a:spLocks/>
          </p:cNvSpPr>
          <p:nvPr/>
        </p:nvSpPr>
        <p:spPr bwMode="auto">
          <a:xfrm>
            <a:off x="5087938" y="4598988"/>
            <a:ext cx="215900" cy="431800"/>
          </a:xfrm>
          <a:custGeom>
            <a:avLst/>
            <a:gdLst>
              <a:gd name="T0" fmla="*/ 1079010 w 21600"/>
              <a:gd name="T1" fmla="*/ 4316021 h 21600"/>
              <a:gd name="T2" fmla="*/ 1079010 w 21600"/>
              <a:gd name="T3" fmla="*/ 4316021 h 21600"/>
              <a:gd name="T4" fmla="*/ 1079010 w 21600"/>
              <a:gd name="T5" fmla="*/ 4316021 h 21600"/>
              <a:gd name="T6" fmla="*/ 1079010 w 21600"/>
              <a:gd name="T7" fmla="*/ 431602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52230" name="PRIMEIRO:    Fazer a  Caracterização do Problema  Ambiental">
            <a:extLst>
              <a:ext uri="{FF2B5EF4-FFF2-40B4-BE49-F238E27FC236}">
                <a16:creationId xmlns:a16="http://schemas.microsoft.com/office/drawing/2014/main" id="{7FAB1D59-A867-E41E-A392-9F9428B4C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808038"/>
            <a:ext cx="7632700" cy="400050"/>
          </a:xfrm>
          <a:prstGeom prst="rect">
            <a:avLst/>
          </a:prstGeom>
          <a:solidFill>
            <a:srgbClr val="73FDFF">
              <a:alpha val="3176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4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PRIMEIRO:    Fazer a  Caracterização do Problema  Ambiental </a:t>
            </a:r>
          </a:p>
        </p:txBody>
      </p:sp>
      <p:sp>
        <p:nvSpPr>
          <p:cNvPr id="52231" name="Biorremediação">
            <a:extLst>
              <a:ext uri="{FF2B5EF4-FFF2-40B4-BE49-F238E27FC236}">
                <a16:creationId xmlns:a16="http://schemas.microsoft.com/office/drawing/2014/main" id="{9F61B046-A6F0-9F20-E325-F125EF6C1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182563"/>
            <a:ext cx="631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de compostos orgânicos  </a:t>
            </a:r>
          </a:p>
        </p:txBody>
      </p:sp>
      <p:sp>
        <p:nvSpPr>
          <p:cNvPr id="52232" name="Como empregá-la?">
            <a:extLst>
              <a:ext uri="{FF2B5EF4-FFF2-40B4-BE49-F238E27FC236}">
                <a16:creationId xmlns:a16="http://schemas.microsoft.com/office/drawing/2014/main" id="{2E09D9D6-0CF4-79D0-ECFE-547AB941F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25" y="293688"/>
            <a:ext cx="2246313" cy="368300"/>
          </a:xfrm>
          <a:prstGeom prst="rect">
            <a:avLst/>
          </a:prstGeom>
          <a:solidFill>
            <a:srgbClr val="CCECFF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Como empregá-la? </a:t>
            </a:r>
          </a:p>
        </p:txBody>
      </p:sp>
      <p:sp>
        <p:nvSpPr>
          <p:cNvPr id="52233" name="As vezes podem e…">
            <a:extLst>
              <a:ext uri="{FF2B5EF4-FFF2-40B4-BE49-F238E27FC236}">
                <a16:creationId xmlns:a16="http://schemas.microsoft.com/office/drawing/2014/main" id="{8536A4B4-FE1E-F313-CCB3-CD1F1CBAFC7F}"/>
              </a:ext>
            </a:extLst>
          </p:cNvPr>
          <p:cNvSpPr txBox="1">
            <a:spLocks noChangeArrowheads="1"/>
          </p:cNvSpPr>
          <p:nvPr/>
        </p:nvSpPr>
        <p:spPr bwMode="auto">
          <a:xfrm rot="-587154">
            <a:off x="8415338" y="5494338"/>
            <a:ext cx="2133600" cy="1076325"/>
          </a:xfrm>
          <a:prstGeom prst="rect">
            <a:avLst/>
          </a:prstGeom>
          <a:solidFill>
            <a:srgbClr val="FFD479">
              <a:alpha val="75293"/>
            </a:srgbClr>
          </a:solidFill>
          <a:ln w="9525">
            <a:solidFill>
              <a:srgbClr val="531B93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1600" b="1"/>
              <a:t>As vezes podem </a:t>
            </a:r>
          </a:p>
          <a:p>
            <a:pPr algn="ctr" eaLnBrk="1"/>
            <a:r>
              <a:rPr lang="pt-BR" altLang="pt-BR" sz="1600" b="1"/>
              <a:t>e</a:t>
            </a:r>
          </a:p>
          <a:p>
            <a:pPr algn="ctr" eaLnBrk="1"/>
            <a:r>
              <a:rPr lang="pt-BR" altLang="pt-BR" sz="1600" b="1"/>
              <a:t>devem ser </a:t>
            </a:r>
          </a:p>
          <a:p>
            <a:pPr algn="ctr" eaLnBrk="1"/>
            <a:r>
              <a:rPr lang="pt-BR" altLang="pt-BR" sz="1600" b="1"/>
              <a:t>associados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onde se aplica a Biorremediação ?…">
            <a:extLst>
              <a:ext uri="{FF2B5EF4-FFF2-40B4-BE49-F238E27FC236}">
                <a16:creationId xmlns:a16="http://schemas.microsoft.com/office/drawing/2014/main" id="{CE0B2B45-BDB8-AE1C-1AA1-D5B11FEE3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209550"/>
            <a:ext cx="7643812" cy="3170238"/>
          </a:xfrm>
          <a:prstGeom prst="rect">
            <a:avLst/>
          </a:prstGeom>
          <a:solidFill>
            <a:srgbClr val="25406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3200" b="1" u="sng">
                <a:solidFill>
                  <a:srgbClr val="FFFFFF"/>
                </a:solidFill>
              </a:rPr>
              <a:t>Aonde se aplica a Biorremediação ?</a:t>
            </a:r>
          </a:p>
          <a:p>
            <a:pPr algn="ctr" eaLnBrk="1"/>
            <a:endParaRPr lang="pt-BR" altLang="pt-BR" sz="2400">
              <a:solidFill>
                <a:srgbClr val="FFFFFF"/>
              </a:solidFill>
            </a:endParaRPr>
          </a:p>
          <a:p>
            <a:pPr algn="ctr" eaLnBrk="1"/>
            <a:endParaRPr lang="pt-BR" altLang="pt-BR" sz="2400">
              <a:solidFill>
                <a:srgbClr val="FFFFFF"/>
              </a:solidFill>
            </a:endParaRPr>
          </a:p>
          <a:p>
            <a:pPr eaLnBrk="1">
              <a:buSzPct val="100000"/>
              <a:buFontTx/>
              <a:buChar char="-"/>
            </a:pPr>
            <a:r>
              <a:rPr lang="pt-BR" altLang="pt-BR" sz="2400">
                <a:solidFill>
                  <a:srgbClr val="FFFFFF"/>
                </a:solidFill>
              </a:rPr>
              <a:t> Em ambientes  contaminados com compostos químicos orgânicos ou inorgânicos,</a:t>
            </a:r>
          </a:p>
          <a:p>
            <a:pPr eaLnBrk="1"/>
            <a:endParaRPr lang="pt-BR" altLang="pt-BR" sz="2400">
              <a:solidFill>
                <a:srgbClr val="FFFFFF"/>
              </a:solidFill>
            </a:endParaRPr>
          </a:p>
          <a:p>
            <a:pPr eaLnBrk="1">
              <a:buSzPct val="100000"/>
              <a:buFontTx/>
              <a:buChar char="-"/>
            </a:pPr>
            <a:r>
              <a:rPr lang="pt-BR" altLang="pt-BR" sz="2400">
                <a:solidFill>
                  <a:srgbClr val="FFFFFF"/>
                </a:solidFill>
              </a:rPr>
              <a:t> Em derramamentos de petróleo ou derivados.</a:t>
            </a:r>
          </a:p>
          <a:p>
            <a:pPr eaLnBrk="1"/>
            <a:r>
              <a:rPr lang="pt-BR" altLang="pt-BR" sz="240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53250" name="E…. se o problema for contaminação por metal pesado tóxico, como íons mercúrio (Hg2+ )……?…">
            <a:extLst>
              <a:ext uri="{FF2B5EF4-FFF2-40B4-BE49-F238E27FC236}">
                <a16:creationId xmlns:a16="http://schemas.microsoft.com/office/drawing/2014/main" id="{F00D621C-531B-7F81-B7EF-F90CED3DF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3978275"/>
            <a:ext cx="7643812" cy="1708150"/>
          </a:xfrm>
          <a:prstGeom prst="rect">
            <a:avLst/>
          </a:prstGeom>
          <a:solidFill>
            <a:srgbClr val="25406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700">
                <a:solidFill>
                  <a:srgbClr val="FFFC79"/>
                </a:solidFill>
              </a:rPr>
              <a:t>E…. se</a:t>
            </a:r>
            <a:r>
              <a:rPr lang="pt-BR" altLang="pt-BR" sz="2400">
                <a:solidFill>
                  <a:srgbClr val="FFFC79"/>
                </a:solidFill>
              </a:rPr>
              <a:t> o problema for contaminação por </a:t>
            </a:r>
            <a:r>
              <a:rPr lang="pt-BR" altLang="pt-BR" sz="2400" b="1">
                <a:solidFill>
                  <a:srgbClr val="FFFC79"/>
                </a:solidFill>
              </a:rPr>
              <a:t>metal pesado tóxico</a:t>
            </a:r>
            <a:r>
              <a:rPr lang="pt-BR" altLang="pt-BR" sz="2400">
                <a:solidFill>
                  <a:srgbClr val="FFFC79"/>
                </a:solidFill>
              </a:rPr>
              <a:t>, como íons mercúrio (Hg</a:t>
            </a:r>
            <a:r>
              <a:rPr lang="pt-BR" altLang="pt-BR" sz="2400" baseline="30000">
                <a:solidFill>
                  <a:srgbClr val="FFFC79"/>
                </a:solidFill>
              </a:rPr>
              <a:t>2+ </a:t>
            </a:r>
            <a:r>
              <a:rPr lang="pt-BR" altLang="pt-BR" sz="2400">
                <a:solidFill>
                  <a:srgbClr val="FFFC79"/>
                </a:solidFill>
              </a:rPr>
              <a:t>)……</a:t>
            </a:r>
            <a:r>
              <a:rPr lang="pt-BR" altLang="pt-BR" sz="2700" b="1">
                <a:solidFill>
                  <a:srgbClr val="FFFC79"/>
                </a:solidFill>
              </a:rPr>
              <a:t>?</a:t>
            </a:r>
          </a:p>
          <a:p>
            <a:pPr eaLnBrk="1"/>
            <a:endParaRPr lang="pt-BR" altLang="pt-BR" sz="2700" b="1">
              <a:solidFill>
                <a:srgbClr val="FFFC79"/>
              </a:solidFill>
            </a:endParaRPr>
          </a:p>
          <a:p>
            <a:pPr eaLnBrk="1">
              <a:buSzPct val="100000"/>
              <a:buFontTx/>
              <a:buChar char="-"/>
            </a:pPr>
            <a:r>
              <a:rPr lang="pt-BR" altLang="pt-BR" sz="2400">
                <a:solidFill>
                  <a:srgbClr val="FFFC79"/>
                </a:solidFill>
              </a:rPr>
              <a:t> A BIORREMEDIAÇÃO </a:t>
            </a:r>
            <a:r>
              <a:rPr lang="pt-BR" altLang="pt-BR" sz="2400" b="1">
                <a:solidFill>
                  <a:srgbClr val="FFFC79"/>
                </a:solidFill>
              </a:rPr>
              <a:t>pode sim</a:t>
            </a:r>
            <a:r>
              <a:rPr lang="pt-BR" altLang="pt-BR" sz="2400">
                <a:solidFill>
                  <a:srgbClr val="FFFC79"/>
                </a:solidFill>
              </a:rPr>
              <a:t> ser empregada! </a:t>
            </a:r>
          </a:p>
        </p:txBody>
      </p:sp>
      <p:pic>
        <p:nvPicPr>
          <p:cNvPr id="53251" name="BETE Foto 1.JPG" descr="BETE Foto 1.JPG">
            <a:extLst>
              <a:ext uri="{FF2B5EF4-FFF2-40B4-BE49-F238E27FC236}">
                <a16:creationId xmlns:a16="http://schemas.microsoft.com/office/drawing/2014/main" id="{212669A2-2349-7802-887A-20AABA34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4251325"/>
            <a:ext cx="10541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388" name="Group">
            <a:extLst>
              <a:ext uri="{FF2B5EF4-FFF2-40B4-BE49-F238E27FC236}">
                <a16:creationId xmlns:a16="http://schemas.microsoft.com/office/drawing/2014/main" id="{E24C23CC-A595-8492-4AD7-4CDDF18F1A4E}"/>
              </a:ext>
            </a:extLst>
          </p:cNvPr>
          <p:cNvGrpSpPr/>
          <p:nvPr/>
        </p:nvGrpSpPr>
        <p:grpSpPr>
          <a:xfrm rot="11428927" flipH="1">
            <a:off x="2433223" y="3948676"/>
            <a:ext cx="369330" cy="271090"/>
            <a:chOff x="0" y="0"/>
            <a:chExt cx="262725" cy="271089"/>
          </a:xfrm>
          <a:solidFill>
            <a:srgbClr val="00B0F0"/>
          </a:solidFill>
        </p:grpSpPr>
        <p:sp>
          <p:nvSpPr>
            <p:cNvPr id="385" name="Shape">
              <a:extLst>
                <a:ext uri="{FF2B5EF4-FFF2-40B4-BE49-F238E27FC236}">
                  <a16:creationId xmlns:a16="http://schemas.microsoft.com/office/drawing/2014/main" id="{9B79C57F-FA89-3E3B-93DA-CFD5C366B031}"/>
                </a:ext>
              </a:extLst>
            </p:cNvPr>
            <p:cNvSpPr/>
            <p:nvPr/>
          </p:nvSpPr>
          <p:spPr>
            <a:xfrm rot="2785455">
              <a:off x="-22517" y="100634"/>
              <a:ext cx="307760" cy="6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29"/>
                    <a:pt x="4495" y="21600"/>
                    <a:pt x="10040" y="21600"/>
                  </a:cubicBezTo>
                  <a:lnTo>
                    <a:pt x="11265" y="21600"/>
                  </a:lnTo>
                  <a:cubicBezTo>
                    <a:pt x="15844" y="21600"/>
                    <a:pt x="19842" y="14937"/>
                    <a:pt x="20987" y="5400"/>
                  </a:cubicBezTo>
                  <a:lnTo>
                    <a:pt x="21600" y="5400"/>
                  </a:lnTo>
                  <a:lnTo>
                    <a:pt x="20694" y="0"/>
                  </a:lnTo>
                  <a:lnTo>
                    <a:pt x="19149" y="5400"/>
                  </a:lnTo>
                  <a:lnTo>
                    <a:pt x="19762" y="5400"/>
                  </a:lnTo>
                  <a:cubicBezTo>
                    <a:pt x="18674" y="14464"/>
                    <a:pt x="14996" y="20989"/>
                    <a:pt x="10653" y="21560"/>
                  </a:cubicBezTo>
                  <a:lnTo>
                    <a:pt x="10653" y="21560"/>
                  </a:lnTo>
                  <a:cubicBezTo>
                    <a:pt x="5355" y="20863"/>
                    <a:pt x="1225" y="11418"/>
                    <a:pt x="1225" y="0"/>
                  </a:cubicBezTo>
                  <a:close/>
                </a:path>
              </a:pathLst>
            </a:custGeom>
            <a:grpFill/>
            <a:ln w="25400" cap="flat">
              <a:solidFill>
                <a:srgbClr val="00B0F0"/>
              </a:solidFill>
              <a:prstDash val="solid"/>
              <a:round/>
            </a:ln>
            <a:effectLst/>
          </p:spPr>
          <p:txBody>
            <a:bodyPr lIns="45719" tIns="45719" rIns="45719" bIns="45719"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+mn-lt"/>
                <a:cs typeface="+mn-cs"/>
                <a:sym typeface="Calibri"/>
              </a:endParaRPr>
            </a:p>
          </p:txBody>
        </p:sp>
        <p:sp>
          <p:nvSpPr>
            <p:cNvPr id="386" name="Shape">
              <a:extLst>
                <a:ext uri="{FF2B5EF4-FFF2-40B4-BE49-F238E27FC236}">
                  <a16:creationId xmlns:a16="http://schemas.microsoft.com/office/drawing/2014/main" id="{E8202E21-ACCA-22D7-CEA6-933A531ACEBE}"/>
                </a:ext>
              </a:extLst>
            </p:cNvPr>
            <p:cNvSpPr/>
            <p:nvPr/>
          </p:nvSpPr>
          <p:spPr>
            <a:xfrm rot="2785455">
              <a:off x="357" y="47295"/>
              <a:ext cx="160510" cy="6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29"/>
                    <a:pt x="8619" y="21600"/>
                    <a:pt x="19252" y="21600"/>
                  </a:cubicBezTo>
                  <a:lnTo>
                    <a:pt x="21600" y="21600"/>
                  </a:lnTo>
                  <a:cubicBezTo>
                    <a:pt x="10968" y="21600"/>
                    <a:pt x="2348" y="11929"/>
                    <a:pt x="2348" y="0"/>
                  </a:cubicBezTo>
                  <a:close/>
                </a:path>
              </a:pathLst>
            </a:custGeom>
            <a:grpFill/>
            <a:ln w="12700" cap="flat">
              <a:solidFill>
                <a:srgbClr val="00B0F0"/>
              </a:solidFill>
              <a:miter lim="400000"/>
            </a:ln>
            <a:effectLst/>
          </p:spPr>
          <p:txBody>
            <a:bodyPr lIns="45719" tIns="45719" rIns="45719" bIns="45719"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+mn-lt"/>
                <a:cs typeface="+mn-cs"/>
                <a:sym typeface="Calibri"/>
              </a:endParaRPr>
            </a:p>
          </p:txBody>
        </p:sp>
        <p:sp>
          <p:nvSpPr>
            <p:cNvPr id="387" name="Line">
              <a:extLst>
                <a:ext uri="{FF2B5EF4-FFF2-40B4-BE49-F238E27FC236}">
                  <a16:creationId xmlns:a16="http://schemas.microsoft.com/office/drawing/2014/main" id="{C7A30EF7-1FA7-97BB-39C1-62BCFE30765A}"/>
                </a:ext>
              </a:extLst>
            </p:cNvPr>
            <p:cNvSpPr/>
            <p:nvPr/>
          </p:nvSpPr>
          <p:spPr>
            <a:xfrm rot="2785455">
              <a:off x="103317" y="159688"/>
              <a:ext cx="8727" cy="3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395" y="21600"/>
                    <a:pt x="7192" y="14397"/>
                    <a:pt x="0" y="0"/>
                  </a:cubicBezTo>
                </a:path>
              </a:pathLst>
            </a:custGeom>
            <a:grpFill/>
            <a:ln w="25400" cap="flat">
              <a:solidFill>
                <a:srgbClr val="00B0F0"/>
              </a:solidFill>
              <a:prstDash val="solid"/>
              <a:round/>
            </a:ln>
            <a:effectLst/>
          </p:spPr>
          <p:txBody>
            <a:bodyPr lIns="45719" tIns="45719" rIns="45719" bIns="45719"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+mn-lt"/>
                <a:cs typeface="+mn-cs"/>
                <a:sym typeface="Calibri"/>
              </a:endParaRPr>
            </a:p>
          </p:txBody>
        </p:sp>
      </p:grpSp>
      <p:sp>
        <p:nvSpPr>
          <p:cNvPr id="53253" name="Como isto é possível? …….Metal não se degrada ? !!!">
            <a:extLst>
              <a:ext uri="{FF2B5EF4-FFF2-40B4-BE49-F238E27FC236}">
                <a16:creationId xmlns:a16="http://schemas.microsoft.com/office/drawing/2014/main" id="{0947D110-3666-2E99-802B-535DF5DCA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6043613"/>
            <a:ext cx="5102225" cy="369887"/>
          </a:xfrm>
          <a:prstGeom prst="rect">
            <a:avLst/>
          </a:prstGeom>
          <a:noFill/>
          <a:ln w="25400">
            <a:solidFill>
              <a:srgbClr val="00F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solidFill>
                  <a:srgbClr val="009193"/>
                </a:solidFill>
              </a:rPr>
              <a:t>Como isto é possível? …….Metal não se degrada ? !!!</a:t>
            </a:r>
          </a:p>
        </p:txBody>
      </p:sp>
      <p:sp>
        <p:nvSpPr>
          <p:cNvPr id="53254" name="…. Veja">
            <a:extLst>
              <a:ext uri="{FF2B5EF4-FFF2-40B4-BE49-F238E27FC236}">
                <a16:creationId xmlns:a16="http://schemas.microsoft.com/office/drawing/2014/main" id="{4D404A5D-6A16-81A3-B272-0165DB049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5" y="6043613"/>
            <a:ext cx="1866900" cy="384175"/>
          </a:xfrm>
          <a:prstGeom prst="rect">
            <a:avLst/>
          </a:prstGeom>
          <a:noFill/>
          <a:ln w="25400">
            <a:solidFill>
              <a:srgbClr val="00F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solidFill>
                  <a:srgbClr val="009193"/>
                </a:solidFill>
              </a:rPr>
              <a:t>…. Veja </a:t>
            </a:r>
          </a:p>
        </p:txBody>
      </p:sp>
      <p:sp>
        <p:nvSpPr>
          <p:cNvPr id="53255" name="Arrow">
            <a:extLst>
              <a:ext uri="{FF2B5EF4-FFF2-40B4-BE49-F238E27FC236}">
                <a16:creationId xmlns:a16="http://schemas.microsoft.com/office/drawing/2014/main" id="{CE6C29C7-0683-7285-4F80-36FBDAA89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300" y="6162675"/>
            <a:ext cx="663575" cy="146050"/>
          </a:xfrm>
          <a:prstGeom prst="rightArrow">
            <a:avLst>
              <a:gd name="adj1" fmla="val 32000"/>
              <a:gd name="adj2" fmla="val 383966"/>
            </a:avLst>
          </a:prstGeom>
          <a:solidFill>
            <a:srgbClr val="FFFFFF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lIns="45719" rIns="45719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/>
          </a:p>
        </p:txBody>
      </p:sp>
      <p:sp>
        <p:nvSpPr>
          <p:cNvPr id="53256" name="Avaliação da natureza da contaminação presente em:…">
            <a:extLst>
              <a:ext uri="{FF2B5EF4-FFF2-40B4-BE49-F238E27FC236}">
                <a16:creationId xmlns:a16="http://schemas.microsoft.com/office/drawing/2014/main" id="{9B2ED0BA-3F71-EFA6-CC3B-D520AD35B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800" y="1963738"/>
            <a:ext cx="3271838" cy="1416050"/>
          </a:xfrm>
          <a:prstGeom prst="rect">
            <a:avLst/>
          </a:prstGeom>
          <a:solidFill>
            <a:srgbClr val="D4FB79">
              <a:alpha val="24706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1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 microrganismo </a:t>
            </a:r>
          </a:p>
          <a:p>
            <a:pPr eaLnBrk="1">
              <a:spcBef>
                <a:spcPts val="1200"/>
              </a:spcBef>
            </a:pPr>
            <a:r>
              <a:rPr lang="pt-BR" altLang="pt-BR" sz="1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Assimila o poluente,</a:t>
            </a:r>
          </a:p>
          <a:p>
            <a:pPr eaLnBrk="1">
              <a:spcBef>
                <a:spcPts val="1200"/>
              </a:spcBef>
            </a:pPr>
            <a:r>
              <a:rPr lang="pt-BR" altLang="pt-BR" sz="1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O transfora em biomassa,</a:t>
            </a:r>
          </a:p>
          <a:p>
            <a:pPr eaLnBrk="1">
              <a:spcBef>
                <a:spcPts val="1200"/>
              </a:spcBef>
            </a:pPr>
            <a:r>
              <a:rPr lang="pt-BR" altLang="pt-BR" sz="1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Depois é consumido na caia trófica 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Os metais podem ser classificados como:…">
            <a:extLst>
              <a:ext uri="{FF2B5EF4-FFF2-40B4-BE49-F238E27FC236}">
                <a16:creationId xmlns:a16="http://schemas.microsoft.com/office/drawing/2014/main" id="{9A4E06FE-AE37-19DA-B713-78E29006B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8" y="396875"/>
            <a:ext cx="8510587" cy="6064250"/>
          </a:xfrm>
          <a:prstGeom prst="rect">
            <a:avLst/>
          </a:prstGeom>
          <a:solidFill>
            <a:srgbClr val="EBF1DE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3200" b="1"/>
              <a:t>Os metais podem ser classificados como: </a:t>
            </a:r>
          </a:p>
          <a:p>
            <a:pPr eaLnBrk="1"/>
            <a:endParaRPr lang="pt-BR" altLang="pt-BR" sz="2400"/>
          </a:p>
          <a:p>
            <a:pPr eaLnBrk="1">
              <a:buSzPct val="100000"/>
              <a:buFontTx/>
              <a:buAutoNum type="arabicParenR"/>
            </a:pPr>
            <a:r>
              <a:rPr lang="pt-BR" altLang="pt-BR" sz="2000" b="1"/>
              <a:t> Metais essenciais importantes para o metabolismo: </a:t>
            </a:r>
          </a:p>
          <a:p>
            <a:pPr eaLnBrk="1"/>
            <a:r>
              <a:rPr lang="pt-BR" altLang="pt-BR" sz="2000"/>
              <a:t>Na, Ka, Mg, Ca, V, Mn, Fe, Co, Ni, Cu, Zn, Mo, e W;  </a:t>
            </a:r>
          </a:p>
          <a:p>
            <a:pPr eaLnBrk="1"/>
            <a:endParaRPr lang="pt-BR" altLang="pt-BR" sz="1000"/>
          </a:p>
          <a:p>
            <a:pPr eaLnBrk="1"/>
            <a:r>
              <a:rPr lang="pt-BR" altLang="pt-BR" sz="2000" b="1">
                <a:solidFill>
                  <a:srgbClr val="FF0000"/>
                </a:solidFill>
              </a:rPr>
              <a:t>contudo</a:t>
            </a:r>
            <a:r>
              <a:rPr lang="pt-BR" altLang="pt-BR" sz="2000"/>
              <a:t>, </a:t>
            </a:r>
            <a:r>
              <a:rPr lang="pt-BR" altLang="pt-BR" sz="2000" b="1"/>
              <a:t>em altas concentrações</a:t>
            </a:r>
            <a:r>
              <a:rPr lang="pt-BR" altLang="pt-BR" sz="2000"/>
              <a:t>, podem ser tóxicos, principalmente:</a:t>
            </a:r>
          </a:p>
          <a:p>
            <a:pPr eaLnBrk="1"/>
            <a:r>
              <a:rPr lang="pt-BR" altLang="pt-BR" sz="2000"/>
              <a:t>                                                                                                   Co, Ni, Zn e Cu;  </a:t>
            </a:r>
          </a:p>
          <a:p>
            <a:pPr eaLnBrk="1"/>
            <a:endParaRPr lang="pt-BR" altLang="pt-BR" sz="2000"/>
          </a:p>
          <a:p>
            <a:pPr eaLnBrk="1"/>
            <a:endParaRPr lang="pt-BR" altLang="pt-BR" sz="2000"/>
          </a:p>
          <a:p>
            <a:pPr eaLnBrk="1"/>
            <a:r>
              <a:rPr lang="pt-BR" altLang="pt-BR" sz="2000"/>
              <a:t>2) </a:t>
            </a:r>
            <a:r>
              <a:rPr lang="pt-BR" altLang="pt-BR" sz="2000" b="1"/>
              <a:t>Metais tóxicos: </a:t>
            </a:r>
          </a:p>
          <a:p>
            <a:pPr eaLnBrk="1"/>
            <a:r>
              <a:rPr lang="pt-BR" altLang="pt-BR" sz="2000"/>
              <a:t>Hg, Cr, Pb, Cd, As, Sr, Ag, Si, Al, Ti, </a:t>
            </a:r>
          </a:p>
          <a:p>
            <a:pPr eaLnBrk="1"/>
            <a:r>
              <a:rPr lang="pt-BR" altLang="pt-BR" sz="2000"/>
              <a:t>que não tem qualquer função biológica.  Do ponto de vista ecotoxicológico, </a:t>
            </a:r>
          </a:p>
          <a:p>
            <a:pPr eaLnBrk="1"/>
            <a:r>
              <a:rPr lang="pt-BR" altLang="pt-BR" sz="2000"/>
              <a:t>íons </a:t>
            </a:r>
            <a:r>
              <a:rPr lang="pt-BR" altLang="pt-BR" sz="2000">
                <a:solidFill>
                  <a:srgbClr val="FF0000"/>
                </a:solidFill>
              </a:rPr>
              <a:t>hexavalentes</a:t>
            </a:r>
            <a:r>
              <a:rPr lang="pt-BR" altLang="pt-BR" sz="2000"/>
              <a:t> de Hg, Cr, Pb e Cd são os </a:t>
            </a:r>
            <a:r>
              <a:rPr lang="pt-BR" altLang="pt-BR" sz="2000">
                <a:solidFill>
                  <a:srgbClr val="FF0000"/>
                </a:solidFill>
              </a:rPr>
              <a:t>mais perigosos</a:t>
            </a:r>
            <a:r>
              <a:rPr lang="pt-BR" altLang="pt-BR" sz="2000"/>
              <a:t>; </a:t>
            </a:r>
          </a:p>
          <a:p>
            <a:pPr eaLnBrk="1"/>
            <a:endParaRPr lang="pt-BR" altLang="pt-BR" sz="2000"/>
          </a:p>
          <a:p>
            <a:pPr eaLnBrk="1"/>
            <a:endParaRPr lang="pt-BR" altLang="pt-BR" sz="2000"/>
          </a:p>
          <a:p>
            <a:pPr eaLnBrk="1"/>
            <a:r>
              <a:rPr lang="pt-BR" altLang="pt-BR" sz="2000"/>
              <a:t>3</a:t>
            </a:r>
            <a:r>
              <a:rPr lang="pt-BR" altLang="pt-BR" sz="2000" b="1"/>
              <a:t>) Radionuclídeos:</a:t>
            </a:r>
          </a:p>
          <a:p>
            <a:pPr eaLnBrk="1"/>
            <a:r>
              <a:rPr lang="pt-BR" altLang="pt-BR" sz="2000"/>
              <a:t>U, Rn, Th, Ra, Am, Tc.</a:t>
            </a:r>
          </a:p>
          <a:p>
            <a:pPr eaLnBrk="1"/>
            <a:r>
              <a:rPr lang="pt-BR" altLang="pt-BR" sz="2000"/>
              <a:t>Estes isótopos radioativos, apesar de serem muito tóxicos, </a:t>
            </a:r>
          </a:p>
          <a:p>
            <a:pPr eaLnBrk="1"/>
            <a:r>
              <a:rPr lang="pt-BR" altLang="pt-BR" sz="2000"/>
              <a:t>são importantes em alguns procedimentos em medicina.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  é a biorremediação de metais pesados tóxicos ?">
            <a:extLst>
              <a:ext uri="{FF2B5EF4-FFF2-40B4-BE49-F238E27FC236}">
                <a16:creationId xmlns:a16="http://schemas.microsoft.com/office/drawing/2014/main" id="{8E80CB28-889B-E964-5D9E-070A10F90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4741863"/>
            <a:ext cx="3313112" cy="1200150"/>
          </a:xfrm>
          <a:prstGeom prst="rect">
            <a:avLst/>
          </a:prstGeom>
          <a:solidFill>
            <a:srgbClr val="DCE6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  é a biorremediação de metais pesados tóxicos ?  </a:t>
            </a:r>
          </a:p>
        </p:txBody>
      </p:sp>
      <p:sp>
        <p:nvSpPr>
          <p:cNvPr id="56322" name="Como é possível ?">
            <a:extLst>
              <a:ext uri="{FF2B5EF4-FFF2-40B4-BE49-F238E27FC236}">
                <a16:creationId xmlns:a16="http://schemas.microsoft.com/office/drawing/2014/main" id="{F00D527E-4900-AC4A-07D4-0034193D3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5942013"/>
            <a:ext cx="2949575" cy="461962"/>
          </a:xfrm>
          <a:prstGeom prst="rect">
            <a:avLst/>
          </a:prstGeom>
          <a:solidFill>
            <a:srgbClr val="DCE6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Como é possível ?</a:t>
            </a:r>
          </a:p>
        </p:txBody>
      </p:sp>
      <p:pic>
        <p:nvPicPr>
          <p:cNvPr id="56323" name="PAA030000020" descr="PAA030000020">
            <a:extLst>
              <a:ext uri="{FF2B5EF4-FFF2-40B4-BE49-F238E27FC236}">
                <a16:creationId xmlns:a16="http://schemas.microsoft.com/office/drawing/2014/main" id="{07D6AA3E-5590-38C9-A0B3-3A0B5CB3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153988"/>
            <a:ext cx="46799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6324" name="image.png" descr="image.png">
            <a:extLst>
              <a:ext uri="{FF2B5EF4-FFF2-40B4-BE49-F238E27FC236}">
                <a16:creationId xmlns:a16="http://schemas.microsoft.com/office/drawing/2014/main" id="{47D70A83-3DF4-EA91-BCA8-84858E74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57188"/>
            <a:ext cx="26003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6325" name="Destino dos metais pesados liberados no ambiente e a sua acumulação ao longo da cadeia alimentar (VOLESKY (2001)">
            <a:extLst>
              <a:ext uri="{FF2B5EF4-FFF2-40B4-BE49-F238E27FC236}">
                <a16:creationId xmlns:a16="http://schemas.microsoft.com/office/drawing/2014/main" id="{E53420D5-7346-9609-361A-28772833B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75" y="2452688"/>
            <a:ext cx="3511550" cy="1323975"/>
          </a:xfrm>
          <a:prstGeom prst="rect">
            <a:avLst/>
          </a:prstGeom>
          <a:solidFill>
            <a:srgbClr val="DBEEF4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/>
              <a:t>Destino dos metais pesados liberados no ambiente e a sua acumulação ao longo da cadeia alimentar </a:t>
            </a:r>
            <a:r>
              <a:rPr lang="pt-BR" altLang="pt-BR" sz="1600"/>
              <a:t>(VOLESKY (2001)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terra_poluida1" descr="terra_poluida1">
            <a:extLst>
              <a:ext uri="{FF2B5EF4-FFF2-40B4-BE49-F238E27FC236}">
                <a16:creationId xmlns:a16="http://schemas.microsoft.com/office/drawing/2014/main" id="{80250271-78A1-E267-883D-06D7FF00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801688"/>
            <a:ext cx="7921625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7346" name="Imagem da agência espacial européia mostra grande quantidade de lixo espacial na órbita terrestre. Segundo a ESA (Agência Espacial Européia), 6.000 satélites já foram enviados para o espaço desde 1957 (2008).">
            <a:extLst>
              <a:ext uri="{FF2B5EF4-FFF2-40B4-BE49-F238E27FC236}">
                <a16:creationId xmlns:a16="http://schemas.microsoft.com/office/drawing/2014/main" id="{8B301AB5-83B0-8086-A1EB-28762853B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4457700"/>
            <a:ext cx="3883025" cy="2246313"/>
          </a:xfrm>
          <a:prstGeom prst="rect">
            <a:avLst/>
          </a:prstGeom>
          <a:solidFill>
            <a:srgbClr val="F2F6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45719" rIns="45719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Imagem da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Agência Espacial Européia (ESA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2008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 que mostra grande quantidade de lixo espacial na órbita terrestre: mais de 6.000 satélites já foram enviados para o espaço desde 1957.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image.png" descr="image.png">
            <a:extLst>
              <a:ext uri="{FF2B5EF4-FFF2-40B4-BE49-F238E27FC236}">
                <a16:creationId xmlns:a16="http://schemas.microsoft.com/office/drawing/2014/main" id="{C6EA7869-23FB-B6E9-80A6-68534343F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2005013"/>
            <a:ext cx="7427913" cy="4857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Poluentes: Compostos sintéticos ou de ocorrência natural presentes no ambiente em altas concentrações que causam malefícios ao homem,  flora e fauna.…">
            <a:extLst>
              <a:ext uri="{FF2B5EF4-FFF2-40B4-BE49-F238E27FC236}">
                <a16:creationId xmlns:a16="http://schemas.microsoft.com/office/drawing/2014/main" id="{24637B07-E102-D2BE-61FF-56E38BA7AC7C}"/>
              </a:ext>
            </a:extLst>
          </p:cNvPr>
          <p:cNvSpPr txBox="1"/>
          <p:nvPr/>
        </p:nvSpPr>
        <p:spPr>
          <a:xfrm>
            <a:off x="1997769" y="103188"/>
            <a:ext cx="8196462" cy="183268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lIns="45719" rIns="45719">
            <a:spAutoFit/>
          </a:bodyPr>
          <a:lstStyle/>
          <a:p>
            <a:pPr eaLnBrk="1" fontAlgn="auto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tabLst>
                <a:tab pos="901700" algn="l"/>
              </a:tabLst>
              <a:defRPr b="1">
                <a:solidFill>
                  <a:srgbClr val="0000FF"/>
                </a:solid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rPr lang="pt-BR" b="1" kern="0" dirty="0">
                <a:solidFill>
                  <a:srgbClr val="C00000"/>
                </a:solidFill>
                <a:latin typeface="Lucida Sans"/>
                <a:ea typeface="Lucida Sans"/>
                <a:cs typeface="Lucida Sans"/>
                <a:sym typeface="Lucida Sans"/>
              </a:rPr>
              <a:t>Poluentes</a:t>
            </a:r>
            <a:r>
              <a:rPr lang="pt-BR" b="1" kern="0" dirty="0">
                <a:solidFill>
                  <a:srgbClr val="0000FF"/>
                </a:solidFill>
                <a:latin typeface="Lucida Sans"/>
                <a:ea typeface="Lucida Sans"/>
                <a:cs typeface="Lucida Sans"/>
                <a:sym typeface="Lucida Sans"/>
              </a:rPr>
              <a:t>:</a:t>
            </a:r>
            <a:r>
              <a:rPr lang="pt-BR" b="1" kern="0" dirty="0">
                <a:solidFill>
                  <a:srgbClr val="0000FF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 </a:t>
            </a:r>
            <a:r>
              <a:rPr lang="pt-BR" sz="1600" b="1" kern="0" dirty="0">
                <a:solidFill>
                  <a:srgbClr val="0000FF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Compostos </a:t>
            </a:r>
            <a:r>
              <a:rPr lang="pt-BR" sz="1600" b="1" kern="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Microsoft Tai Le"/>
                <a:ea typeface="Microsoft Tai Le"/>
                <a:cs typeface="Microsoft Tai Le"/>
                <a:sym typeface="Microsoft Tai Le"/>
              </a:rPr>
              <a:t>sintéticos</a:t>
            </a:r>
            <a:r>
              <a:rPr lang="pt-BR" sz="1600" b="1" kern="0" dirty="0">
                <a:solidFill>
                  <a:srgbClr val="0000FF"/>
                </a:solidFill>
                <a:highlight>
                  <a:srgbClr val="FFFF00"/>
                </a:highlight>
                <a:latin typeface="Microsoft Tai Le"/>
                <a:ea typeface="Microsoft Tai Le"/>
                <a:cs typeface="Microsoft Tai Le"/>
                <a:sym typeface="Microsoft Tai Le"/>
              </a:rPr>
              <a:t> </a:t>
            </a:r>
            <a:r>
              <a:rPr lang="pt-BR" sz="1600" b="1" u="sng" kern="0" dirty="0">
                <a:solidFill>
                  <a:srgbClr val="0000FF"/>
                </a:solidFill>
                <a:highlight>
                  <a:srgbClr val="FFFF00"/>
                </a:highlight>
                <a:latin typeface="Microsoft Tai Le"/>
                <a:ea typeface="Microsoft Tai Le"/>
                <a:cs typeface="Microsoft Tai Le"/>
                <a:sym typeface="Microsoft Tai Le"/>
              </a:rPr>
              <a:t>ou</a:t>
            </a:r>
            <a:r>
              <a:rPr lang="pt-BR" sz="1600" b="1" kern="0" dirty="0">
                <a:solidFill>
                  <a:srgbClr val="0000FF"/>
                </a:solidFill>
                <a:highlight>
                  <a:srgbClr val="FFFF00"/>
                </a:highlight>
                <a:latin typeface="Microsoft Tai Le"/>
                <a:ea typeface="Microsoft Tai Le"/>
                <a:cs typeface="Microsoft Tai Le"/>
                <a:sym typeface="Microsoft Tai Le"/>
              </a:rPr>
              <a:t> de ocorrência natural </a:t>
            </a:r>
            <a:r>
              <a:rPr lang="pt-BR" sz="1600" b="1" u="sng" kern="0" dirty="0">
                <a:solidFill>
                  <a:schemeClr val="tx1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presentes no ambiente</a:t>
            </a:r>
            <a:r>
              <a:rPr lang="pt-BR" sz="1600" b="1" u="sng" kern="0" dirty="0">
                <a:solidFill>
                  <a:srgbClr val="0000FF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 </a:t>
            </a:r>
            <a:r>
              <a:rPr lang="pt-BR" sz="1600" b="1" kern="0" dirty="0">
                <a:solidFill>
                  <a:srgbClr val="0000FF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em </a:t>
            </a:r>
            <a:r>
              <a:rPr lang="pt-BR" sz="1600" b="1" u="sng" kern="0" dirty="0">
                <a:solidFill>
                  <a:srgbClr val="0000FF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altas concentrações </a:t>
            </a:r>
            <a:r>
              <a:rPr lang="pt-BR" sz="1600" b="1" kern="0" dirty="0">
                <a:solidFill>
                  <a:srgbClr val="0000FF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que </a:t>
            </a:r>
            <a:r>
              <a:rPr lang="pt-BR" sz="1600" b="1" kern="0" dirty="0">
                <a:solidFill>
                  <a:srgbClr val="C00000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causam malefícios ao homem,  flora e fauna.</a:t>
            </a:r>
            <a:r>
              <a:rPr lang="pt-BR" b="1" kern="0" dirty="0">
                <a:solidFill>
                  <a:srgbClr val="C00000"/>
                </a:solidFill>
                <a:latin typeface="Microsoft Tai Le"/>
                <a:ea typeface="Microsoft Tai Le"/>
                <a:cs typeface="Microsoft Tai Le"/>
                <a:sym typeface="Microsoft Tai Le"/>
              </a:rPr>
              <a:t> </a:t>
            </a:r>
            <a:endParaRPr lang="pt-BR" sz="1100" b="1" kern="0" dirty="0">
              <a:solidFill>
                <a:srgbClr val="C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eaLnBrk="1" fontAlgn="auto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tabLst>
                <a:tab pos="901700" algn="l"/>
              </a:tabLst>
              <a:defRPr sz="1700">
                <a:latin typeface="Microsoft Tai Le"/>
                <a:ea typeface="Microsoft Tai Le"/>
                <a:cs typeface="Microsoft Tai Le"/>
                <a:sym typeface="Microsoft Tai Le"/>
              </a:defRPr>
            </a:pPr>
            <a:r>
              <a:rPr lang="pt-BR" sz="1700" kern="0" dirty="0" err="1">
                <a:latin typeface="Microsoft Tai Le"/>
                <a:ea typeface="Microsoft Tai Le"/>
                <a:cs typeface="Microsoft Tai Le"/>
                <a:sym typeface="Microsoft Tai Le"/>
              </a:rPr>
              <a:t>Exs</a:t>
            </a:r>
            <a:r>
              <a:rPr lang="pt-BR" sz="1700" kern="0" dirty="0">
                <a:latin typeface="Microsoft Tai Le"/>
                <a:ea typeface="Microsoft Tai Le"/>
                <a:cs typeface="Microsoft Tai Le"/>
                <a:sym typeface="Microsoft Tai Le"/>
              </a:rPr>
              <a:t>: - petróleo (bruto, refinado e derivados = indústria petroquímica), </a:t>
            </a:r>
          </a:p>
          <a:p>
            <a:pPr eaLnBrk="1" fontAlgn="auto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tabLst>
                <a:tab pos="901700" algn="l"/>
              </a:tabLst>
              <a:defRPr sz="1700">
                <a:latin typeface="Microsoft Tai Le"/>
                <a:ea typeface="Microsoft Tai Le"/>
                <a:cs typeface="Microsoft Tai Le"/>
                <a:sym typeface="Microsoft Tai Le"/>
              </a:defRPr>
            </a:pPr>
            <a:r>
              <a:rPr lang="pt-BR" sz="1700" kern="0" dirty="0">
                <a:latin typeface="Microsoft Tai Le"/>
                <a:ea typeface="Microsoft Tai Le"/>
                <a:cs typeface="Microsoft Tai Le"/>
                <a:sym typeface="Microsoft Tai Le"/>
              </a:rPr>
              <a:t>        - pesticidas, herbicidas,</a:t>
            </a:r>
          </a:p>
          <a:p>
            <a:pPr eaLnBrk="1" fontAlgn="auto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tabLst>
                <a:tab pos="901700" algn="l"/>
              </a:tabLst>
              <a:defRPr sz="1700">
                <a:latin typeface="Microsoft Tai Le"/>
                <a:ea typeface="Microsoft Tai Le"/>
                <a:cs typeface="Microsoft Tai Le"/>
                <a:sym typeface="Microsoft Tai Le"/>
              </a:defRPr>
            </a:pPr>
            <a:r>
              <a:rPr lang="pt-BR" sz="1700" kern="0" dirty="0">
                <a:latin typeface="Microsoft Tai Le"/>
                <a:ea typeface="Microsoft Tai Le"/>
                <a:cs typeface="Microsoft Tai Le"/>
                <a:sym typeface="Microsoft Tai Le"/>
              </a:rPr>
              <a:t>        - metais pesados tóxicos como: Hg</a:t>
            </a:r>
            <a:r>
              <a:rPr lang="pt-BR" sz="1700" kern="0" baseline="29882" dirty="0">
                <a:latin typeface="Microsoft Tai Le"/>
                <a:ea typeface="Microsoft Tai Le"/>
                <a:cs typeface="Microsoft Tai Le"/>
                <a:sym typeface="Microsoft Tai Le"/>
              </a:rPr>
              <a:t>2+</a:t>
            </a:r>
            <a:r>
              <a:rPr lang="pt-BR" sz="1700" kern="0" dirty="0">
                <a:latin typeface="Microsoft Tai Le"/>
                <a:ea typeface="Microsoft Tai Le"/>
                <a:cs typeface="Microsoft Tai Le"/>
                <a:sym typeface="Microsoft Tai Le"/>
              </a:rPr>
              <a:t>, Cd</a:t>
            </a:r>
            <a:r>
              <a:rPr lang="pt-BR" sz="1700" kern="0" baseline="29882" dirty="0">
                <a:latin typeface="Microsoft Tai Le"/>
                <a:ea typeface="Microsoft Tai Le"/>
                <a:cs typeface="Microsoft Tai Le"/>
                <a:sym typeface="Microsoft Tai Le"/>
              </a:rPr>
              <a:t>2+</a:t>
            </a:r>
            <a:r>
              <a:rPr lang="pt-BR" sz="1700" kern="0" baseline="-2117" dirty="0">
                <a:latin typeface="Microsoft Tai Le"/>
                <a:ea typeface="Microsoft Tai Le"/>
                <a:cs typeface="Microsoft Tai Le"/>
                <a:sym typeface="Microsoft Tai Le"/>
              </a:rPr>
              <a:t>; e, radionuclídeos como: Urânio 235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Imagem da agência espacial européia mostra grande quantidade de lixo espacial na órbita terrestre. Segundo a ESA (Agência Espacial Européia), 6.000 satélites já foram enviados para o espaço desde 1957 (2008).">
            <a:extLst>
              <a:ext uri="{FF2B5EF4-FFF2-40B4-BE49-F238E27FC236}">
                <a16:creationId xmlns:a16="http://schemas.microsoft.com/office/drawing/2014/main" id="{7CA61FF9-FF81-DEF8-860A-91DF3D20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8450" y="4271963"/>
            <a:ext cx="3883025" cy="2586037"/>
          </a:xfrm>
          <a:prstGeom prst="rect">
            <a:avLst/>
          </a:prstGeom>
          <a:solidFill>
            <a:srgbClr val="F2F6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45719" rIns="45719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Concentração da maior parte dos objetos espaciais em 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2" tooltip="Órbita terrestre baixa"/>
              </a:rPr>
              <a:t>órbita próxima à Terra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(os detritos não estão em escala com o planeta).</a:t>
            </a:r>
          </a:p>
          <a:p>
            <a:pPr eaLnBrk="1"/>
            <a:endParaRPr lang="pt-BR" altLang="pt-BR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Aproximadamente 95% dos objetos nesta ilustração são debrís orbitais, i.e., satélites não funcionais.</a:t>
            </a:r>
          </a:p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Fonte: NASA</a:t>
            </a: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9338B1B8-3D96-6132-52C6-B0BAA81B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.tif" descr="image.tif">
            <a:extLst>
              <a:ext uri="{FF2B5EF4-FFF2-40B4-BE49-F238E27FC236}">
                <a16:creationId xmlns:a16="http://schemas.microsoft.com/office/drawing/2014/main" id="{060CC33F-76ED-D366-F632-5BF1EAC56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130300"/>
            <a:ext cx="7908925" cy="5461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Hg2+">
            <a:extLst>
              <a:ext uri="{FF2B5EF4-FFF2-40B4-BE49-F238E27FC236}">
                <a16:creationId xmlns:a16="http://schemas.microsoft.com/office/drawing/2014/main" id="{3D7AEF4C-06C0-CC75-F42A-906F4227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2330450"/>
            <a:ext cx="792163" cy="400050"/>
          </a:xfrm>
          <a:prstGeom prst="rect">
            <a:avLst/>
          </a:prstGeom>
          <a:solidFill>
            <a:srgbClr val="FCD5B5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Hg</a:t>
            </a:r>
            <a:r>
              <a:rPr lang="pt-BR" altLang="pt-BR" sz="2000" b="1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2+</a:t>
            </a:r>
          </a:p>
        </p:txBody>
      </p:sp>
      <p:sp>
        <p:nvSpPr>
          <p:cNvPr id="59395" name="Biorremediação">
            <a:extLst>
              <a:ext uri="{FF2B5EF4-FFF2-40B4-BE49-F238E27FC236}">
                <a16:creationId xmlns:a16="http://schemas.microsoft.com/office/drawing/2014/main" id="{87290772-0980-D1FE-2D3F-49CE755F0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293688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59396" name="de Metais pesados tóxicos">
            <a:extLst>
              <a:ext uri="{FF2B5EF4-FFF2-40B4-BE49-F238E27FC236}">
                <a16:creationId xmlns:a16="http://schemas.microsoft.com/office/drawing/2014/main" id="{182F55E3-C513-B56B-4AD8-E7CAE6FAD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438" y="284163"/>
            <a:ext cx="3671887" cy="461962"/>
          </a:xfrm>
          <a:prstGeom prst="rect">
            <a:avLst/>
          </a:prstGeom>
          <a:solidFill>
            <a:srgbClr val="FF89FF">
              <a:alpha val="50195"/>
            </a:srgbClr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/>
              <a:t>de Metais pesados tóxicos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e Metais pesados tóxicos">
            <a:extLst>
              <a:ext uri="{FF2B5EF4-FFF2-40B4-BE49-F238E27FC236}">
                <a16:creationId xmlns:a16="http://schemas.microsoft.com/office/drawing/2014/main" id="{A82F0881-E0E1-57DB-9AFB-4625C81CE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304800"/>
            <a:ext cx="3673475" cy="461963"/>
          </a:xfrm>
          <a:prstGeom prst="rect">
            <a:avLst/>
          </a:prstGeom>
          <a:solidFill>
            <a:srgbClr val="FF89FF">
              <a:alpha val="50195"/>
            </a:srgbClr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/>
              <a:t>de Metais pesados tóxicos</a:t>
            </a:r>
          </a:p>
        </p:txBody>
      </p:sp>
      <p:grpSp>
        <p:nvGrpSpPr>
          <p:cNvPr id="60418" name="Group">
            <a:extLst>
              <a:ext uri="{FF2B5EF4-FFF2-40B4-BE49-F238E27FC236}">
                <a16:creationId xmlns:a16="http://schemas.microsoft.com/office/drawing/2014/main" id="{3631B704-821C-EDE4-A907-0A57E93BFBD7}"/>
              </a:ext>
            </a:extLst>
          </p:cNvPr>
          <p:cNvGrpSpPr>
            <a:grpSpLocks/>
          </p:cNvGrpSpPr>
          <p:nvPr/>
        </p:nvGrpSpPr>
        <p:grpSpPr bwMode="auto">
          <a:xfrm>
            <a:off x="1739900" y="1458913"/>
            <a:ext cx="8315325" cy="2520950"/>
            <a:chOff x="0" y="0"/>
            <a:chExt cx="8315325" cy="2520950"/>
          </a:xfrm>
        </p:grpSpPr>
        <p:sp>
          <p:nvSpPr>
            <p:cNvPr id="60433" name="Rectangle">
              <a:extLst>
                <a:ext uri="{FF2B5EF4-FFF2-40B4-BE49-F238E27FC236}">
                  <a16:creationId xmlns:a16="http://schemas.microsoft.com/office/drawing/2014/main" id="{1D9C0381-8220-360C-A42B-A744DD3E9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8315325" cy="25209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pt-BR" altLang="pt-BR"/>
            </a:p>
          </p:txBody>
        </p:sp>
        <p:pic>
          <p:nvPicPr>
            <p:cNvPr id="60434" name="image.png" descr="image.png">
              <a:extLst>
                <a:ext uri="{FF2B5EF4-FFF2-40B4-BE49-F238E27FC236}">
                  <a16:creationId xmlns:a16="http://schemas.microsoft.com/office/drawing/2014/main" id="{559DD4A9-D600-F5AF-FDB9-4B023C9FD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315325" cy="252095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419" name="Base Científica:  BioLixiviação">
            <a:extLst>
              <a:ext uri="{FF2B5EF4-FFF2-40B4-BE49-F238E27FC236}">
                <a16:creationId xmlns:a16="http://schemas.microsoft.com/office/drawing/2014/main" id="{00125EF5-8780-2DBD-359A-90091030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993775"/>
            <a:ext cx="8874125" cy="368300"/>
          </a:xfrm>
          <a:prstGeom prst="rect">
            <a:avLst/>
          </a:prstGeom>
          <a:solidFill>
            <a:srgbClr val="DCE6F2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Embasamento Científico:  BioLixiviação 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(dissolução de metais presentes na rocha) </a:t>
            </a:r>
          </a:p>
        </p:txBody>
      </p:sp>
      <p:pic>
        <p:nvPicPr>
          <p:cNvPr id="60420" name="image.tif" descr="image.tif">
            <a:extLst>
              <a:ext uri="{FF2B5EF4-FFF2-40B4-BE49-F238E27FC236}">
                <a16:creationId xmlns:a16="http://schemas.microsoft.com/office/drawing/2014/main" id="{E2959E9A-1D68-4681-81EF-3C0DA7A11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r="5338" b="34250"/>
          <a:stretch>
            <a:fillRect/>
          </a:stretch>
        </p:blipFill>
        <p:spPr bwMode="auto">
          <a:xfrm>
            <a:off x="233363" y="4208463"/>
            <a:ext cx="5862637" cy="224631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+2">
            <a:extLst>
              <a:ext uri="{FF2B5EF4-FFF2-40B4-BE49-F238E27FC236}">
                <a16:creationId xmlns:a16="http://schemas.microsoft.com/office/drawing/2014/main" id="{864065E5-038D-D93B-1244-6D952C007DE2}"/>
              </a:ext>
            </a:extLst>
          </p:cNvPr>
          <p:cNvSpPr txBox="1">
            <a:spLocks noChangeArrowheads="1"/>
          </p:cNvSpPr>
          <p:nvPr/>
        </p:nvSpPr>
        <p:spPr bwMode="auto">
          <a:xfrm rot="-765167">
            <a:off x="9274175" y="2519363"/>
            <a:ext cx="327025" cy="338137"/>
          </a:xfrm>
          <a:prstGeom prst="rect">
            <a:avLst/>
          </a:prstGeom>
          <a:solidFill>
            <a:srgbClr val="EBFC8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+2</a:t>
            </a:r>
          </a:p>
        </p:txBody>
      </p:sp>
      <p:sp>
        <p:nvSpPr>
          <p:cNvPr id="60422" name="+6">
            <a:extLst>
              <a:ext uri="{FF2B5EF4-FFF2-40B4-BE49-F238E27FC236}">
                <a16:creationId xmlns:a16="http://schemas.microsoft.com/office/drawing/2014/main" id="{D715DFCD-C23D-43C0-179D-5E816A9760A4}"/>
              </a:ext>
            </a:extLst>
          </p:cNvPr>
          <p:cNvSpPr txBox="1">
            <a:spLocks noChangeArrowheads="1"/>
          </p:cNvSpPr>
          <p:nvPr/>
        </p:nvSpPr>
        <p:spPr bwMode="auto">
          <a:xfrm rot="-765167">
            <a:off x="9788525" y="2943225"/>
            <a:ext cx="327025" cy="338138"/>
          </a:xfrm>
          <a:prstGeom prst="rect">
            <a:avLst/>
          </a:prstGeom>
          <a:solidFill>
            <a:srgbClr val="EBFC8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+6</a:t>
            </a:r>
          </a:p>
        </p:txBody>
      </p:sp>
      <p:sp>
        <p:nvSpPr>
          <p:cNvPr id="60423" name="Line">
            <a:extLst>
              <a:ext uri="{FF2B5EF4-FFF2-40B4-BE49-F238E27FC236}">
                <a16:creationId xmlns:a16="http://schemas.microsoft.com/office/drawing/2014/main" id="{71EE3FFA-47A9-C71C-B8F0-CD473676E0B0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8543925" y="2900363"/>
            <a:ext cx="792163" cy="528637"/>
          </a:xfrm>
          <a:custGeom>
            <a:avLst/>
            <a:gdLst>
              <a:gd name="T0" fmla="*/ 14525996 w 21600"/>
              <a:gd name="T1" fmla="*/ 6468951 h 21600"/>
              <a:gd name="T2" fmla="*/ 14525996 w 21600"/>
              <a:gd name="T3" fmla="*/ 6468951 h 21600"/>
              <a:gd name="T4" fmla="*/ 14525996 w 21600"/>
              <a:gd name="T5" fmla="*/ 6468951 h 21600"/>
              <a:gd name="T6" fmla="*/ 14525996 w 21600"/>
              <a:gd name="T7" fmla="*/ 646895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60424" name="Line">
            <a:extLst>
              <a:ext uri="{FF2B5EF4-FFF2-40B4-BE49-F238E27FC236}">
                <a16:creationId xmlns:a16="http://schemas.microsoft.com/office/drawing/2014/main" id="{0838B8FC-9E5B-CE6E-6B5E-5DBC3953B39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9405938" y="3255963"/>
            <a:ext cx="341312" cy="196850"/>
          </a:xfrm>
          <a:custGeom>
            <a:avLst/>
            <a:gdLst>
              <a:gd name="T0" fmla="*/ 2696633 w 21600"/>
              <a:gd name="T1" fmla="*/ 896998 h 21600"/>
              <a:gd name="T2" fmla="*/ 2696633 w 21600"/>
              <a:gd name="T3" fmla="*/ 896998 h 21600"/>
              <a:gd name="T4" fmla="*/ 2696633 w 21600"/>
              <a:gd name="T5" fmla="*/ 896998 h 21600"/>
              <a:gd name="T6" fmla="*/ 2696633 w 21600"/>
              <a:gd name="T7" fmla="*/ 896998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60425" name="oxidação">
            <a:extLst>
              <a:ext uri="{FF2B5EF4-FFF2-40B4-BE49-F238E27FC236}">
                <a16:creationId xmlns:a16="http://schemas.microsoft.com/office/drawing/2014/main" id="{14B83806-837F-E23D-ED20-F8F94E71711A}"/>
              </a:ext>
            </a:extLst>
          </p:cNvPr>
          <p:cNvSpPr txBox="1">
            <a:spLocks noChangeArrowheads="1"/>
          </p:cNvSpPr>
          <p:nvPr/>
        </p:nvSpPr>
        <p:spPr bwMode="auto">
          <a:xfrm rot="1345047">
            <a:off x="9713913" y="2108200"/>
            <a:ext cx="915987" cy="338138"/>
          </a:xfrm>
          <a:prstGeom prst="rect">
            <a:avLst/>
          </a:prstGeom>
          <a:solidFill>
            <a:srgbClr val="EBFC8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oxidação</a:t>
            </a:r>
          </a:p>
        </p:txBody>
      </p:sp>
      <p:grpSp>
        <p:nvGrpSpPr>
          <p:cNvPr id="60426" name="Group">
            <a:extLst>
              <a:ext uri="{FF2B5EF4-FFF2-40B4-BE49-F238E27FC236}">
                <a16:creationId xmlns:a16="http://schemas.microsoft.com/office/drawing/2014/main" id="{D0137EB8-1D92-251B-B8E3-314A6275622F}"/>
              </a:ext>
            </a:extLst>
          </p:cNvPr>
          <p:cNvGrpSpPr>
            <a:grpSpLocks/>
          </p:cNvGrpSpPr>
          <p:nvPr/>
        </p:nvGrpSpPr>
        <p:grpSpPr bwMode="auto">
          <a:xfrm>
            <a:off x="9613900" y="2303463"/>
            <a:ext cx="742950" cy="665162"/>
            <a:chOff x="0" y="0"/>
            <a:chExt cx="742342" cy="664928"/>
          </a:xfrm>
        </p:grpSpPr>
        <p:sp>
          <p:nvSpPr>
            <p:cNvPr id="60430" name="Shape">
              <a:extLst>
                <a:ext uri="{FF2B5EF4-FFF2-40B4-BE49-F238E27FC236}">
                  <a16:creationId xmlns:a16="http://schemas.microsoft.com/office/drawing/2014/main" id="{4B70E39C-13F4-A892-083C-9BA2191DC7C5}"/>
                </a:ext>
              </a:extLst>
            </p:cNvPr>
            <p:cNvSpPr>
              <a:spLocks/>
            </p:cNvSpPr>
            <p:nvPr/>
          </p:nvSpPr>
          <p:spPr bwMode="auto">
            <a:xfrm rot="2352838">
              <a:off x="-14622" y="218164"/>
              <a:ext cx="771587" cy="228601"/>
            </a:xfrm>
            <a:custGeom>
              <a:avLst/>
              <a:gdLst>
                <a:gd name="T0" fmla="*/ 13781187 w 21600"/>
                <a:gd name="T1" fmla="*/ 1209691 h 21600"/>
                <a:gd name="T2" fmla="*/ 13781187 w 21600"/>
                <a:gd name="T3" fmla="*/ 1209691 h 21600"/>
                <a:gd name="T4" fmla="*/ 13781187 w 21600"/>
                <a:gd name="T5" fmla="*/ 1209691 h 21600"/>
                <a:gd name="T6" fmla="*/ 13781187 w 21600"/>
                <a:gd name="T7" fmla="*/ 1209691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4367" y="0"/>
                    <a:pt x="9755" y="0"/>
                  </a:cubicBezTo>
                  <a:lnTo>
                    <a:pt x="11354" y="0"/>
                  </a:lnTo>
                  <a:cubicBezTo>
                    <a:pt x="15803" y="0"/>
                    <a:pt x="19687" y="6663"/>
                    <a:pt x="20799" y="16200"/>
                  </a:cubicBezTo>
                  <a:lnTo>
                    <a:pt x="21600" y="16200"/>
                  </a:lnTo>
                  <a:lnTo>
                    <a:pt x="20310" y="21600"/>
                  </a:lnTo>
                  <a:lnTo>
                    <a:pt x="18400" y="16200"/>
                  </a:lnTo>
                  <a:lnTo>
                    <a:pt x="19200" y="16200"/>
                  </a:lnTo>
                  <a:cubicBezTo>
                    <a:pt x="18162" y="7299"/>
                    <a:pt x="14693" y="827"/>
                    <a:pt x="10555" y="73"/>
                  </a:cubicBezTo>
                  <a:cubicBezTo>
                    <a:pt x="5495" y="994"/>
                    <a:pt x="1600" y="10357"/>
                    <a:pt x="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  <p:sp>
          <p:nvSpPr>
            <p:cNvPr id="421" name="Shape">
              <a:extLst>
                <a:ext uri="{FF2B5EF4-FFF2-40B4-BE49-F238E27FC236}">
                  <a16:creationId xmlns:a16="http://schemas.microsoft.com/office/drawing/2014/main" id="{7E5DE66A-41E9-D561-44C2-7EB1C2136600}"/>
                </a:ext>
              </a:extLst>
            </p:cNvPr>
            <p:cNvSpPr/>
            <p:nvPr/>
          </p:nvSpPr>
          <p:spPr>
            <a:xfrm rot="2352838">
              <a:off x="30138" y="93629"/>
              <a:ext cx="375929" cy="228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8937" y="0"/>
                    <a:pt x="19962" y="0"/>
                  </a:cubicBezTo>
                  <a:cubicBezTo>
                    <a:pt x="20509" y="0"/>
                    <a:pt x="21055" y="24"/>
                    <a:pt x="21600" y="73"/>
                  </a:cubicBezTo>
                  <a:lnTo>
                    <a:pt x="21600" y="73"/>
                  </a:lnTo>
                  <a:cubicBezTo>
                    <a:pt x="11244" y="994"/>
                    <a:pt x="3273" y="10357"/>
                    <a:pt x="3273" y="21600"/>
                  </a:cubicBezTo>
                  <a:close/>
                </a:path>
              </a:pathLst>
            </a:custGeom>
            <a:solidFill>
              <a:schemeClr val="accent1">
                <a:satOff val="-4409"/>
                <a:lumOff val="-10509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+mn-lt"/>
                <a:cs typeface="+mn-cs"/>
                <a:sym typeface="Calibri"/>
              </a:endParaRPr>
            </a:p>
          </p:txBody>
        </p:sp>
        <p:sp>
          <p:nvSpPr>
            <p:cNvPr id="60432" name="Line">
              <a:extLst>
                <a:ext uri="{FF2B5EF4-FFF2-40B4-BE49-F238E27FC236}">
                  <a16:creationId xmlns:a16="http://schemas.microsoft.com/office/drawing/2014/main" id="{FF374866-47B2-1E38-944A-6B88779B22CA}"/>
                </a:ext>
              </a:extLst>
            </p:cNvPr>
            <p:cNvSpPr>
              <a:spLocks/>
            </p:cNvSpPr>
            <p:nvPr/>
          </p:nvSpPr>
          <p:spPr bwMode="auto">
            <a:xfrm rot="2352838">
              <a:off x="411041" y="223285"/>
              <a:ext cx="28590" cy="12701"/>
            </a:xfrm>
            <a:custGeom>
              <a:avLst/>
              <a:gdLst>
                <a:gd name="T0" fmla="*/ 18921 w 21600"/>
                <a:gd name="T1" fmla="*/ 3734 h 21600"/>
                <a:gd name="T2" fmla="*/ 18921 w 21600"/>
                <a:gd name="T3" fmla="*/ 3734 h 21600"/>
                <a:gd name="T4" fmla="*/ 18921 w 21600"/>
                <a:gd name="T5" fmla="*/ 3734 h 21600"/>
                <a:gd name="T6" fmla="*/ 18921 w 21600"/>
                <a:gd name="T7" fmla="*/ 3734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9" y="0"/>
                    <a:pt x="14415" y="7206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</p:grpSp>
      <p:sp>
        <p:nvSpPr>
          <p:cNvPr id="60427" name="Biorremediação">
            <a:extLst>
              <a:ext uri="{FF2B5EF4-FFF2-40B4-BE49-F238E27FC236}">
                <a16:creationId xmlns:a16="http://schemas.microsoft.com/office/drawing/2014/main" id="{93338701-9309-11CF-4551-BFB7A35FB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82563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60428" name="oxidação">
            <a:extLst>
              <a:ext uri="{FF2B5EF4-FFF2-40B4-BE49-F238E27FC236}">
                <a16:creationId xmlns:a16="http://schemas.microsoft.com/office/drawing/2014/main" id="{F99C14C4-1703-440F-B2AA-4CCB30E66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733550"/>
            <a:ext cx="1295400" cy="2246313"/>
          </a:xfrm>
          <a:prstGeom prst="rect">
            <a:avLst/>
          </a:prstGeom>
          <a:solidFill>
            <a:srgbClr val="EBFC84"/>
          </a:solidFill>
          <a:ln w="12700">
            <a:solidFill>
              <a:srgbClr val="00B0F0"/>
            </a:solidFill>
            <a:miter lim="4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Bactérias ontem energia pela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oxidação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 íons de metais </a:t>
            </a:r>
          </a:p>
        </p:txBody>
      </p:sp>
      <p:pic>
        <p:nvPicPr>
          <p:cNvPr id="60429" name="image.tif" descr="image.tif">
            <a:extLst>
              <a:ext uri="{FF2B5EF4-FFF2-40B4-BE49-F238E27FC236}">
                <a16:creationId xmlns:a16="http://schemas.microsoft.com/office/drawing/2014/main" id="{9B47776F-66C6-A8DF-1E07-E830FAB3E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67480" r="6487" b="4880"/>
          <a:stretch>
            <a:fillRect/>
          </a:stretch>
        </p:blipFill>
        <p:spPr bwMode="auto">
          <a:xfrm>
            <a:off x="6340475" y="4176713"/>
            <a:ext cx="5199063" cy="10668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Biomobilização:…">
            <a:extLst>
              <a:ext uri="{FF2B5EF4-FFF2-40B4-BE49-F238E27FC236}">
                <a16:creationId xmlns:a16="http://schemas.microsoft.com/office/drawing/2014/main" id="{B6871D07-581A-619E-F90E-4937164C3AA7}"/>
              </a:ext>
            </a:extLst>
          </p:cNvPr>
          <p:cNvSpPr txBox="1"/>
          <p:nvPr/>
        </p:nvSpPr>
        <p:spPr>
          <a:xfrm>
            <a:off x="954088" y="717550"/>
            <a:ext cx="8085137" cy="461963"/>
          </a:xfrm>
          <a:prstGeom prst="rect">
            <a:avLst/>
          </a:prstGeom>
          <a:solidFill>
            <a:srgbClr val="73FDFF">
              <a:alpha val="15410"/>
            </a:srgbClr>
          </a:solidFill>
          <a:ln w="12700">
            <a:solidFill>
              <a:srgbClr val="0433FF"/>
            </a:solidFill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 sz="800"/>
            </a:pPr>
            <a:endParaRPr lang="pt-BR" sz="800" kern="0">
              <a:latin typeface="+mn-lt"/>
              <a:cs typeface="+mn-cs"/>
              <a:sym typeface="Calibri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 sz="1400"/>
            </a:pPr>
            <a:r>
              <a:rPr lang="pt-BR" sz="1600" b="1" kern="0">
                <a:latin typeface="+mj-ea"/>
                <a:ea typeface="+mj-ea"/>
                <a:cs typeface="+mn-cs"/>
                <a:sym typeface="Calibri"/>
              </a:rPr>
              <a:t>Bactérias obtêm energia fazendo a oxidação. </a:t>
            </a:r>
            <a:r>
              <a:rPr lang="pt-BR" sz="1400" kern="0">
                <a:latin typeface="+mn-lt"/>
                <a:cs typeface="+mn-cs"/>
                <a:sym typeface="Calibri"/>
              </a:rPr>
              <a:t>Exs.: </a:t>
            </a:r>
            <a:r>
              <a:rPr lang="pt-BR" sz="1600" kern="0">
                <a:latin typeface="+mn-lt"/>
                <a:cs typeface="+mn-cs"/>
                <a:sym typeface="Calibri"/>
              </a:rPr>
              <a:t>Fe</a:t>
            </a:r>
            <a:r>
              <a:rPr lang="pt-BR" sz="1600" kern="0" baseline="31999">
                <a:latin typeface="+mn-lt"/>
                <a:cs typeface="+mn-cs"/>
                <a:sym typeface="Calibri"/>
              </a:rPr>
              <a:t>2+</a:t>
            </a:r>
            <a:r>
              <a:rPr lang="pt-BR" sz="1600" kern="0">
                <a:latin typeface="+mn-lt"/>
                <a:cs typeface="+mn-cs"/>
                <a:sym typeface="Calibri"/>
              </a:rPr>
              <a:t> a  Fe</a:t>
            </a:r>
            <a:r>
              <a:rPr lang="pt-BR" sz="1600" kern="0" baseline="31999">
                <a:latin typeface="+mn-lt"/>
                <a:cs typeface="+mn-cs"/>
                <a:sym typeface="Calibri"/>
              </a:rPr>
              <a:t>3+</a:t>
            </a:r>
            <a:r>
              <a:rPr lang="pt-BR" sz="1600" kern="0">
                <a:latin typeface="+mn-lt"/>
                <a:cs typeface="+mn-cs"/>
                <a:sym typeface="Calibri"/>
              </a:rPr>
              <a:t>  ;    S</a:t>
            </a:r>
            <a:r>
              <a:rPr lang="pt-BR" sz="1600" kern="0" baseline="31999">
                <a:latin typeface="+mn-lt"/>
                <a:cs typeface="+mn-cs"/>
                <a:sym typeface="Calibri"/>
              </a:rPr>
              <a:t>2+</a:t>
            </a:r>
            <a:r>
              <a:rPr lang="pt-BR" sz="1600" kern="0">
                <a:latin typeface="+mn-lt"/>
                <a:cs typeface="+mn-cs"/>
                <a:sym typeface="Calibri"/>
              </a:rPr>
              <a:t> (S</a:t>
            </a:r>
            <a:r>
              <a:rPr lang="pt-BR" sz="1600" kern="0" baseline="31999">
                <a:latin typeface="+mn-lt"/>
                <a:cs typeface="+mn-cs"/>
                <a:sym typeface="Calibri"/>
              </a:rPr>
              <a:t>2+</a:t>
            </a:r>
            <a:r>
              <a:rPr lang="pt-BR" sz="1600" kern="0">
                <a:latin typeface="+mn-lt"/>
                <a:cs typeface="+mn-cs"/>
                <a:sym typeface="Calibri"/>
              </a:rPr>
              <a:t>) a S</a:t>
            </a:r>
            <a:r>
              <a:rPr lang="pt-BR" sz="1600" kern="0" baseline="31999">
                <a:latin typeface="+mn-lt"/>
                <a:cs typeface="+mn-cs"/>
                <a:sym typeface="Calibri"/>
              </a:rPr>
              <a:t>6+ </a:t>
            </a:r>
            <a:r>
              <a:rPr lang="pt-BR" sz="1600" kern="0">
                <a:latin typeface="+mn-lt"/>
                <a:cs typeface="+mn-cs"/>
                <a:sym typeface="Calibri"/>
              </a:rPr>
              <a:t>(SO</a:t>
            </a:r>
            <a:r>
              <a:rPr lang="pt-BR" sz="1600" kern="0" baseline="-5999">
                <a:latin typeface="+mn-lt"/>
                <a:cs typeface="+mn-cs"/>
                <a:sym typeface="Calibri"/>
              </a:rPr>
              <a:t>4 </a:t>
            </a:r>
            <a:r>
              <a:rPr lang="pt-BR" sz="1600" kern="0" baseline="31999">
                <a:latin typeface="+mn-lt"/>
                <a:cs typeface="+mn-cs"/>
                <a:sym typeface="Calibri"/>
              </a:rPr>
              <a:t>2+</a:t>
            </a:r>
            <a:r>
              <a:rPr lang="pt-BR" sz="1600" kern="0">
                <a:latin typeface="+mn-lt"/>
                <a:cs typeface="+mn-cs"/>
                <a:sym typeface="Calibri"/>
              </a:rPr>
              <a:t>) </a:t>
            </a:r>
          </a:p>
        </p:txBody>
      </p:sp>
      <p:sp>
        <p:nvSpPr>
          <p:cNvPr id="514" name="Biomineração/Biolixiviação">
            <a:extLst>
              <a:ext uri="{FF2B5EF4-FFF2-40B4-BE49-F238E27FC236}">
                <a16:creationId xmlns:a16="http://schemas.microsoft.com/office/drawing/2014/main" id="{DCE37670-34F2-B3C3-4DB5-EAD2B355E82F}"/>
              </a:ext>
            </a:extLst>
          </p:cNvPr>
          <p:cNvSpPr txBox="1"/>
          <p:nvPr/>
        </p:nvSpPr>
        <p:spPr>
          <a:xfrm>
            <a:off x="952500" y="133350"/>
            <a:ext cx="3562350" cy="415925"/>
          </a:xfrm>
          <a:prstGeom prst="rect">
            <a:avLst/>
          </a:prstGeom>
          <a:solidFill>
            <a:srgbClr val="73FDFF">
              <a:alpha val="15068"/>
            </a:srgbClr>
          </a:solidFill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316110" eaLnBrk="1" fontAlgn="auto">
              <a:spcBef>
                <a:spcPts val="200"/>
              </a:spcBef>
              <a:spcAft>
                <a:spcPts val="0"/>
              </a:spcAft>
              <a:buSzPct val="100000"/>
              <a:defRPr sz="1400">
                <a:uFill>
                  <a:solidFill>
                    <a:srgbClr val="000000"/>
                  </a:solidFill>
                </a:uFill>
              </a:defRPr>
            </a:pPr>
            <a:r>
              <a:rPr lang="pt-BR" sz="2100" b="1" kern="0" dirty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  Biolixiviação : Biomobilização </a:t>
            </a:r>
          </a:p>
        </p:txBody>
      </p:sp>
      <p:pic>
        <p:nvPicPr>
          <p:cNvPr id="61443" name="Image" descr="Image">
            <a:extLst>
              <a:ext uri="{FF2B5EF4-FFF2-40B4-BE49-F238E27FC236}">
                <a16:creationId xmlns:a16="http://schemas.microsoft.com/office/drawing/2014/main" id="{C266690E-8949-824E-5985-536741810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38" y="214313"/>
            <a:ext cx="1036637" cy="1057275"/>
          </a:xfrm>
          <a:prstGeom prst="rect">
            <a:avLst/>
          </a:prstGeom>
          <a:noFill/>
          <a:ln w="12700">
            <a:solidFill>
              <a:srgbClr val="00905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Text">
            <a:extLst>
              <a:ext uri="{FF2B5EF4-FFF2-40B4-BE49-F238E27FC236}">
                <a16:creationId xmlns:a16="http://schemas.microsoft.com/office/drawing/2014/main" id="{CE1FAA0E-0E2C-4774-38F8-459F01FA3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384300"/>
            <a:ext cx="5718175" cy="2800350"/>
          </a:xfrm>
          <a:prstGeom prst="rect">
            <a:avLst/>
          </a:prstGeom>
          <a:solidFill>
            <a:srgbClr val="929000"/>
          </a:solidFill>
          <a:ln w="25400">
            <a:solidFill>
              <a:srgbClr val="424242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  <a:p>
            <a:pPr eaLnBrk="1"/>
            <a:endParaRPr lang="pt-BR" altLang="pt-BR" sz="800"/>
          </a:p>
        </p:txBody>
      </p:sp>
      <p:pic>
        <p:nvPicPr>
          <p:cNvPr id="61445" name="Screen Shot 2019-05-01 at 9.55.21 PM.png" descr="Screen Shot 2019-05-01 at 9.55.21 PM.png">
            <a:extLst>
              <a:ext uri="{FF2B5EF4-FFF2-40B4-BE49-F238E27FC236}">
                <a16:creationId xmlns:a16="http://schemas.microsoft.com/office/drawing/2014/main" id="{83E44884-E75B-C4A3-EB16-24E008BEF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46238"/>
            <a:ext cx="2630487" cy="1887537"/>
          </a:xfrm>
          <a:prstGeom prst="rect">
            <a:avLst/>
          </a:prstGeom>
          <a:noFill/>
          <a:ln w="12700">
            <a:solidFill>
              <a:srgbClr val="929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Text">
            <a:extLst>
              <a:ext uri="{FF2B5EF4-FFF2-40B4-BE49-F238E27FC236}">
                <a16:creationId xmlns:a16="http://schemas.microsoft.com/office/drawing/2014/main" id="{9CE19FBB-4C33-EC4A-806F-4E4D0B07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3" y="4489450"/>
            <a:ext cx="8316912" cy="2308225"/>
          </a:xfrm>
          <a:prstGeom prst="rect">
            <a:avLst/>
          </a:prstGeom>
          <a:solidFill>
            <a:srgbClr val="EBEBEB"/>
          </a:solidFill>
          <a:ln w="38100">
            <a:solidFill>
              <a:srgbClr val="FFFB0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</p:txBody>
      </p:sp>
      <p:sp>
        <p:nvSpPr>
          <p:cNvPr id="61447" name="Text">
            <a:extLst>
              <a:ext uri="{FF2B5EF4-FFF2-40B4-BE49-F238E27FC236}">
                <a16:creationId xmlns:a16="http://schemas.microsoft.com/office/drawing/2014/main" id="{328210B7-E7E8-D54C-48AF-B15E729A9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225" y="1403350"/>
            <a:ext cx="5719763" cy="2862263"/>
          </a:xfrm>
          <a:prstGeom prst="rect">
            <a:avLst/>
          </a:prstGeom>
          <a:solidFill>
            <a:srgbClr val="D6D6D6"/>
          </a:solidFill>
          <a:ln w="25400">
            <a:solidFill>
              <a:srgbClr val="00905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  <a:p>
            <a:pPr eaLnBrk="1"/>
            <a:endParaRPr lang="pt-BR" altLang="pt-BR"/>
          </a:p>
        </p:txBody>
      </p:sp>
      <p:pic>
        <p:nvPicPr>
          <p:cNvPr id="61448" name="Screen Shot 2019-05-01 at 9.53.42 PM.png" descr="Screen Shot 2019-05-01 at 9.53.42 PM.png">
            <a:extLst>
              <a:ext uri="{FF2B5EF4-FFF2-40B4-BE49-F238E27FC236}">
                <a16:creationId xmlns:a16="http://schemas.microsoft.com/office/drawing/2014/main" id="{E8945F69-5E0A-2F9C-204A-268F0D8CE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11375"/>
            <a:ext cx="2900363" cy="1784350"/>
          </a:xfrm>
          <a:prstGeom prst="rect">
            <a:avLst/>
          </a:prstGeom>
          <a:noFill/>
          <a:ln w="12700">
            <a:solidFill>
              <a:srgbClr val="929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9" name="Screen Shot 2019-05-01 at 9.50.59 PM.png" descr="Screen Shot 2019-05-01 at 9.50.59 PM.png">
            <a:extLst>
              <a:ext uri="{FF2B5EF4-FFF2-40B4-BE49-F238E27FC236}">
                <a16:creationId xmlns:a16="http://schemas.microsoft.com/office/drawing/2014/main" id="{E7DFF9A5-4F14-E4FD-F95D-06C5C229D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6"/>
          <a:stretch>
            <a:fillRect/>
          </a:stretch>
        </p:blipFill>
        <p:spPr bwMode="auto">
          <a:xfrm>
            <a:off x="6118225" y="1439863"/>
            <a:ext cx="3203575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1450" name="Screen Shot 2019-05-01 at 9.52.44 PM.png" descr="Screen Shot 2019-05-01 at 9.52.44 PM.png">
            <a:extLst>
              <a:ext uri="{FF2B5EF4-FFF2-40B4-BE49-F238E27FC236}">
                <a16:creationId xmlns:a16="http://schemas.microsoft.com/office/drawing/2014/main" id="{1974CF61-342A-D36C-EE7E-DBD28BC6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2405063"/>
            <a:ext cx="28606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1451" name="Screen Shot 2019-05-01 at 9.49.05 PM.png" descr="Screen Shot 2019-05-01 at 9.49.05 PM.png">
            <a:extLst>
              <a:ext uri="{FF2B5EF4-FFF2-40B4-BE49-F238E27FC236}">
                <a16:creationId xmlns:a16="http://schemas.microsoft.com/office/drawing/2014/main" id="{3654A7CC-6275-80D4-1E02-AFE5552A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4724400"/>
            <a:ext cx="3413125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1452" name="Screen Shot 2019-05-01 at 9.57.03 PM.png" descr="Screen Shot 2019-05-01 at 9.57.03 PM.png">
            <a:extLst>
              <a:ext uri="{FF2B5EF4-FFF2-40B4-BE49-F238E27FC236}">
                <a16:creationId xmlns:a16="http://schemas.microsoft.com/office/drawing/2014/main" id="{C8D5604F-8E34-B847-043B-2AC08AC2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4624388"/>
            <a:ext cx="37909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.tif" descr="image.tif">
            <a:extLst>
              <a:ext uri="{FF2B5EF4-FFF2-40B4-BE49-F238E27FC236}">
                <a16:creationId xmlns:a16="http://schemas.microsoft.com/office/drawing/2014/main" id="{4CCB5FAD-7173-EBE7-3090-B1506B901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712913"/>
            <a:ext cx="6411912" cy="5292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1. Precipitação">
            <a:extLst>
              <a:ext uri="{FF2B5EF4-FFF2-40B4-BE49-F238E27FC236}">
                <a16:creationId xmlns:a16="http://schemas.microsoft.com/office/drawing/2014/main" id="{8575F141-6AA2-3522-4171-9B2E79A5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1050925"/>
            <a:ext cx="2103438" cy="400050"/>
          </a:xfrm>
          <a:prstGeom prst="rect">
            <a:avLst/>
          </a:prstGeom>
          <a:solidFill>
            <a:srgbClr val="DBEEF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Precipitação</a:t>
            </a:r>
          </a:p>
        </p:txBody>
      </p:sp>
      <p:sp>
        <p:nvSpPr>
          <p:cNvPr id="62467" name="Bactérias…">
            <a:extLst>
              <a:ext uri="{FF2B5EF4-FFF2-40B4-BE49-F238E27FC236}">
                <a16:creationId xmlns:a16="http://schemas.microsoft.com/office/drawing/2014/main" id="{BE2FD0F0-5C06-B114-5A4B-528744089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030413"/>
            <a:ext cx="1871663" cy="1323975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Bactérias </a:t>
            </a:r>
          </a:p>
          <a:p>
            <a:pPr eaLnBrk="1"/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sulfato</a:t>
            </a:r>
            <a:r>
              <a:rPr lang="pt-BR" altLang="pt-BR" sz="1600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redutoras:</a:t>
            </a:r>
          </a:p>
          <a:p>
            <a:pPr eaLnBrk="1"/>
            <a:endParaRPr lang="pt-BR" altLang="pt-BR" sz="1600" baseline="300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/>
            <a:endParaRPr lang="pt-BR" altLang="pt-BR" sz="1600" baseline="300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/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</a:t>
            </a:r>
            <a:r>
              <a:rPr lang="pt-BR" altLang="pt-BR" sz="1600" baseline="-25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lang="pt-BR" altLang="pt-BR" sz="1600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pt-BR" altLang="pt-BR" sz="1600">
                <a:latin typeface="Wingdings" pitchFamily="2" charset="2"/>
                <a:sym typeface="Wingdings" pitchFamily="2" charset="2"/>
              </a:rPr>
              <a:t></a:t>
            </a: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H</a:t>
            </a:r>
            <a:r>
              <a:rPr lang="pt-BR" altLang="pt-BR" sz="1600" baseline="-25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</a:p>
          <a:p>
            <a:pPr eaLnBrk="1"/>
            <a:endParaRPr lang="pt-BR" altLang="pt-BR" sz="1600" baseline="300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468" name="+6">
            <a:extLst>
              <a:ext uri="{FF2B5EF4-FFF2-40B4-BE49-F238E27FC236}">
                <a16:creationId xmlns:a16="http://schemas.microsoft.com/office/drawing/2014/main" id="{81EF2D2B-B15E-A5C4-2A57-0C4586485737}"/>
              </a:ext>
            </a:extLst>
          </p:cNvPr>
          <p:cNvSpPr txBox="1">
            <a:spLocks noChangeArrowheads="1"/>
          </p:cNvSpPr>
          <p:nvPr/>
        </p:nvSpPr>
        <p:spPr bwMode="auto">
          <a:xfrm rot="-765167">
            <a:off x="1908175" y="3336925"/>
            <a:ext cx="296863" cy="307975"/>
          </a:xfrm>
          <a:prstGeom prst="rect">
            <a:avLst/>
          </a:prstGeom>
          <a:solidFill>
            <a:srgbClr val="EBFC8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+6</a:t>
            </a:r>
          </a:p>
        </p:txBody>
      </p:sp>
      <p:sp>
        <p:nvSpPr>
          <p:cNvPr id="62469" name="+2">
            <a:extLst>
              <a:ext uri="{FF2B5EF4-FFF2-40B4-BE49-F238E27FC236}">
                <a16:creationId xmlns:a16="http://schemas.microsoft.com/office/drawing/2014/main" id="{FA5E2F03-0F0E-BE76-F50E-A1CE6D96C9D3}"/>
              </a:ext>
            </a:extLst>
          </p:cNvPr>
          <p:cNvSpPr txBox="1">
            <a:spLocks noChangeArrowheads="1"/>
          </p:cNvSpPr>
          <p:nvPr/>
        </p:nvSpPr>
        <p:spPr bwMode="auto">
          <a:xfrm rot="-765167">
            <a:off x="2955925" y="3335338"/>
            <a:ext cx="296863" cy="307975"/>
          </a:xfrm>
          <a:prstGeom prst="rect">
            <a:avLst/>
          </a:prstGeom>
          <a:solidFill>
            <a:srgbClr val="EBFC8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+2</a:t>
            </a:r>
          </a:p>
        </p:txBody>
      </p:sp>
      <p:sp>
        <p:nvSpPr>
          <p:cNvPr id="62470" name="Line">
            <a:extLst>
              <a:ext uri="{FF2B5EF4-FFF2-40B4-BE49-F238E27FC236}">
                <a16:creationId xmlns:a16="http://schemas.microsoft.com/office/drawing/2014/main" id="{B8F268A9-9ECA-0701-40FB-DF99828E8BF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906588" y="3184525"/>
            <a:ext cx="227012" cy="77788"/>
          </a:xfrm>
          <a:custGeom>
            <a:avLst/>
            <a:gdLst>
              <a:gd name="T0" fmla="*/ 1192938 w 21600"/>
              <a:gd name="T1" fmla="*/ 140069 h 21600"/>
              <a:gd name="T2" fmla="*/ 1192938 w 21600"/>
              <a:gd name="T3" fmla="*/ 140069 h 21600"/>
              <a:gd name="T4" fmla="*/ 1192938 w 21600"/>
              <a:gd name="T5" fmla="*/ 140069 h 21600"/>
              <a:gd name="T6" fmla="*/ 1192938 w 21600"/>
              <a:gd name="T7" fmla="*/ 140069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62471" name="Line">
            <a:extLst>
              <a:ext uri="{FF2B5EF4-FFF2-40B4-BE49-F238E27FC236}">
                <a16:creationId xmlns:a16="http://schemas.microsoft.com/office/drawing/2014/main" id="{F37657CF-2903-8711-044D-EAFE14AAE2B1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988469" y="3172619"/>
            <a:ext cx="227013" cy="79375"/>
          </a:xfrm>
          <a:custGeom>
            <a:avLst/>
            <a:gdLst>
              <a:gd name="T0" fmla="*/ 1192943 w 21600"/>
              <a:gd name="T1" fmla="*/ 145844 h 21600"/>
              <a:gd name="T2" fmla="*/ 1192943 w 21600"/>
              <a:gd name="T3" fmla="*/ 145844 h 21600"/>
              <a:gd name="T4" fmla="*/ 1192943 w 21600"/>
              <a:gd name="T5" fmla="*/ 145844 h 21600"/>
              <a:gd name="T6" fmla="*/ 1192943 w 21600"/>
              <a:gd name="T7" fmla="*/ 145844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62472" name="redução">
            <a:extLst>
              <a:ext uri="{FF2B5EF4-FFF2-40B4-BE49-F238E27FC236}">
                <a16:creationId xmlns:a16="http://schemas.microsoft.com/office/drawing/2014/main" id="{443A9721-2882-B721-2F43-C5541ABF1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3932238"/>
            <a:ext cx="915988" cy="307975"/>
          </a:xfrm>
          <a:prstGeom prst="rect">
            <a:avLst/>
          </a:prstGeom>
          <a:solidFill>
            <a:srgbClr val="EBFC8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redução</a:t>
            </a:r>
          </a:p>
        </p:txBody>
      </p:sp>
      <p:grpSp>
        <p:nvGrpSpPr>
          <p:cNvPr id="62473" name="Group">
            <a:extLst>
              <a:ext uri="{FF2B5EF4-FFF2-40B4-BE49-F238E27FC236}">
                <a16:creationId xmlns:a16="http://schemas.microsoft.com/office/drawing/2014/main" id="{C647F0FA-95BA-02B9-5259-3AF58C84DDD6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3692525"/>
            <a:ext cx="733425" cy="212725"/>
            <a:chOff x="0" y="0"/>
            <a:chExt cx="733955" cy="212416"/>
          </a:xfrm>
        </p:grpSpPr>
        <p:sp>
          <p:nvSpPr>
            <p:cNvPr id="62480" name="Shape">
              <a:extLst>
                <a:ext uri="{FF2B5EF4-FFF2-40B4-BE49-F238E27FC236}">
                  <a16:creationId xmlns:a16="http://schemas.microsoft.com/office/drawing/2014/main" id="{F8500B32-E0DA-19D5-4C37-F4F5A6A39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33956" cy="206375"/>
            </a:xfrm>
            <a:custGeom>
              <a:avLst/>
              <a:gdLst>
                <a:gd name="T0" fmla="*/ 12469709 w 21600"/>
                <a:gd name="T1" fmla="*/ 985899 h 21600"/>
                <a:gd name="T2" fmla="*/ 12469709 w 21600"/>
                <a:gd name="T3" fmla="*/ 985899 h 21600"/>
                <a:gd name="T4" fmla="*/ 12469709 w 21600"/>
                <a:gd name="T5" fmla="*/ 985899 h 21600"/>
                <a:gd name="T6" fmla="*/ 12469709 w 21600"/>
                <a:gd name="T7" fmla="*/ 985899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29"/>
                    <a:pt x="4395" y="21600"/>
                    <a:pt x="9817" y="21600"/>
                  </a:cubicBezTo>
                  <a:lnTo>
                    <a:pt x="11335" y="21600"/>
                  </a:lnTo>
                  <a:cubicBezTo>
                    <a:pt x="15811" y="21600"/>
                    <a:pt x="19721" y="14937"/>
                    <a:pt x="20840" y="5400"/>
                  </a:cubicBezTo>
                  <a:lnTo>
                    <a:pt x="21600" y="5400"/>
                  </a:lnTo>
                  <a:lnTo>
                    <a:pt x="20393" y="0"/>
                  </a:lnTo>
                  <a:lnTo>
                    <a:pt x="18563" y="5400"/>
                  </a:lnTo>
                  <a:lnTo>
                    <a:pt x="19322" y="5400"/>
                  </a:lnTo>
                  <a:cubicBezTo>
                    <a:pt x="18274" y="14338"/>
                    <a:pt x="14759" y="20821"/>
                    <a:pt x="10576" y="21535"/>
                  </a:cubicBezTo>
                  <a:cubicBezTo>
                    <a:pt x="5464" y="20664"/>
                    <a:pt x="1518" y="11282"/>
                    <a:pt x="151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  <p:sp>
          <p:nvSpPr>
            <p:cNvPr id="435" name="Shape">
              <a:extLst>
                <a:ext uri="{FF2B5EF4-FFF2-40B4-BE49-F238E27FC236}">
                  <a16:creationId xmlns:a16="http://schemas.microsoft.com/office/drawing/2014/main" id="{B9221CDA-2D84-F60E-866C-018132157230}"/>
                </a:ext>
              </a:extLst>
            </p:cNvPr>
            <p:cNvSpPr/>
            <p:nvPr/>
          </p:nvSpPr>
          <p:spPr>
            <a:xfrm>
              <a:off x="0" y="0"/>
              <a:ext cx="384453" cy="20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1929"/>
                    <a:pt x="8376" y="21600"/>
                    <a:pt x="18708" y="21600"/>
                  </a:cubicBezTo>
                  <a:lnTo>
                    <a:pt x="21600" y="21600"/>
                  </a:lnTo>
                  <a:cubicBezTo>
                    <a:pt x="11268" y="21600"/>
                    <a:pt x="2892" y="11929"/>
                    <a:pt x="2892" y="0"/>
                  </a:cubicBezTo>
                  <a:close/>
                </a:path>
              </a:pathLst>
            </a:custGeom>
            <a:solidFill>
              <a:schemeClr val="accent1">
                <a:satOff val="-4409"/>
                <a:lumOff val="-10509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/>
            <a:lstStyle/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>
                <a:latin typeface="+mn-lt"/>
                <a:cs typeface="+mn-cs"/>
                <a:sym typeface="Calibri"/>
              </a:endParaRPr>
            </a:p>
          </p:txBody>
        </p:sp>
        <p:sp>
          <p:nvSpPr>
            <p:cNvPr id="62482" name="Line">
              <a:extLst>
                <a:ext uri="{FF2B5EF4-FFF2-40B4-BE49-F238E27FC236}">
                  <a16:creationId xmlns:a16="http://schemas.microsoft.com/office/drawing/2014/main" id="{EE1B8940-5FE7-256B-46DE-1EEC22025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376" y="199716"/>
              <a:ext cx="25768" cy="12701"/>
            </a:xfrm>
            <a:custGeom>
              <a:avLst/>
              <a:gdLst>
                <a:gd name="T0" fmla="*/ 15370 w 21600"/>
                <a:gd name="T1" fmla="*/ 3734 h 21600"/>
                <a:gd name="T2" fmla="*/ 15370 w 21600"/>
                <a:gd name="T3" fmla="*/ 3734 h 21600"/>
                <a:gd name="T4" fmla="*/ 15370 w 21600"/>
                <a:gd name="T5" fmla="*/ 3734 h 21600"/>
                <a:gd name="T6" fmla="*/ 15370 w 21600"/>
                <a:gd name="T7" fmla="*/ 3734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392" y="21600"/>
                    <a:pt x="7187" y="14395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19" tIns="45719" rIns="45719" bIns="45719" anchor="ctr"/>
            <a:lstStyle/>
            <a:p>
              <a:endParaRPr lang="pt-BR"/>
            </a:p>
          </p:txBody>
        </p:sp>
      </p:grpSp>
      <p:sp>
        <p:nvSpPr>
          <p:cNvPr id="62474" name="Biorremediação">
            <a:extLst>
              <a:ext uri="{FF2B5EF4-FFF2-40B4-BE49-F238E27FC236}">
                <a16:creationId xmlns:a16="http://schemas.microsoft.com/office/drawing/2014/main" id="{93CE559A-5DAA-3B64-664B-94D24FF6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57175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62475" name="de Metais pesados tóxicos">
            <a:extLst>
              <a:ext uri="{FF2B5EF4-FFF2-40B4-BE49-F238E27FC236}">
                <a16:creationId xmlns:a16="http://schemas.microsoft.com/office/drawing/2014/main" id="{FE4ADEE7-CDF6-68DE-1642-D04AE0769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3" y="284163"/>
            <a:ext cx="3671887" cy="461962"/>
          </a:xfrm>
          <a:prstGeom prst="rect">
            <a:avLst/>
          </a:prstGeom>
          <a:solidFill>
            <a:srgbClr val="FF89FF">
              <a:alpha val="50195"/>
            </a:srgbClr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/>
              <a:t>de Metais pesados tóxicos</a:t>
            </a:r>
          </a:p>
        </p:txBody>
      </p:sp>
      <p:sp>
        <p:nvSpPr>
          <p:cNvPr id="440" name="Line">
            <a:extLst>
              <a:ext uri="{FF2B5EF4-FFF2-40B4-BE49-F238E27FC236}">
                <a16:creationId xmlns:a16="http://schemas.microsoft.com/office/drawing/2014/main" id="{3F03298F-3917-5018-5BC0-9FD39BA69E55}"/>
              </a:ext>
            </a:extLst>
          </p:cNvPr>
          <p:cNvSpPr/>
          <p:nvPr/>
        </p:nvSpPr>
        <p:spPr>
          <a:xfrm>
            <a:off x="5461000" y="4064000"/>
            <a:ext cx="0" cy="35877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+mn-lt"/>
              <a:cs typeface="+mn-cs"/>
              <a:sym typeface="Calibri"/>
            </a:endParaRPr>
          </a:p>
        </p:txBody>
      </p:sp>
      <p:sp>
        <p:nvSpPr>
          <p:cNvPr id="62477" name="oxidação">
            <a:extLst>
              <a:ext uri="{FF2B5EF4-FFF2-40B4-BE49-F238E27FC236}">
                <a16:creationId xmlns:a16="http://schemas.microsoft.com/office/drawing/2014/main" id="{D4859EF6-BDD3-0FA8-B73D-CD4E67F54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0900" y="620713"/>
            <a:ext cx="1244600" cy="369887"/>
          </a:xfrm>
          <a:prstGeom prst="rect">
            <a:avLst/>
          </a:prstGeom>
          <a:solidFill>
            <a:srgbClr val="EBFC8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Redução</a:t>
            </a:r>
          </a:p>
        </p:txBody>
      </p:sp>
      <p:sp>
        <p:nvSpPr>
          <p:cNvPr id="18" name="Biomineração/Biolixiviação">
            <a:extLst>
              <a:ext uri="{FF2B5EF4-FFF2-40B4-BE49-F238E27FC236}">
                <a16:creationId xmlns:a16="http://schemas.microsoft.com/office/drawing/2014/main" id="{BD3C441A-FAA2-C369-1F41-0225EFF4BE6D}"/>
              </a:ext>
            </a:extLst>
          </p:cNvPr>
          <p:cNvSpPr txBox="1"/>
          <p:nvPr/>
        </p:nvSpPr>
        <p:spPr>
          <a:xfrm>
            <a:off x="2925763" y="1000125"/>
            <a:ext cx="6284912" cy="522288"/>
          </a:xfrm>
          <a:prstGeom prst="rect">
            <a:avLst/>
          </a:prstGeom>
          <a:solidFill>
            <a:srgbClr val="73FDFF">
              <a:alpha val="15068"/>
            </a:srgbClr>
          </a:solidFill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316110" eaLnBrk="1" fontAlgn="auto">
              <a:spcBef>
                <a:spcPts val="200"/>
              </a:spcBef>
              <a:spcAft>
                <a:spcPts val="0"/>
              </a:spcAft>
              <a:buSzPct val="100000"/>
              <a:defRPr sz="1400">
                <a:uFill>
                  <a:solidFill>
                    <a:srgbClr val="000000"/>
                  </a:solidFill>
                </a:uFill>
              </a:defRPr>
            </a:pPr>
            <a:r>
              <a:rPr lang="pt-BR" sz="2100" b="1" kern="0" dirty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  = processo inverso a </a:t>
            </a:r>
            <a:r>
              <a:rPr sz="2100" b="1" kern="0" dirty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Biolixiviação</a:t>
            </a:r>
            <a:r>
              <a:rPr lang="pt-BR" sz="2100" b="1" kern="0" dirty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 =  Bio</a:t>
            </a:r>
            <a:r>
              <a:rPr lang="pt-BR" sz="2800" b="1" u="sng" kern="0" dirty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i</a:t>
            </a:r>
            <a:r>
              <a:rPr lang="pt-BR" sz="2100" b="1" kern="0" dirty="0">
                <a:uFill>
                  <a:solidFill>
                    <a:srgbClr val="000000"/>
                  </a:solidFill>
                </a:uFill>
                <a:latin typeface="+mn-lt"/>
                <a:cs typeface="+mn-cs"/>
                <a:sym typeface="Calibri"/>
              </a:rPr>
              <a:t>mobilização </a:t>
            </a:r>
            <a:endParaRPr sz="2100" b="1" kern="0" dirty="0">
              <a:uFill>
                <a:solidFill>
                  <a:srgbClr val="000000"/>
                </a:solidFill>
              </a:uFill>
              <a:latin typeface="+mn-lt"/>
              <a:cs typeface="+mn-cs"/>
              <a:sym typeface="Calibri"/>
            </a:endParaRPr>
          </a:p>
        </p:txBody>
      </p:sp>
      <p:sp>
        <p:nvSpPr>
          <p:cNvPr id="62479" name="oxidação">
            <a:extLst>
              <a:ext uri="{FF2B5EF4-FFF2-40B4-BE49-F238E27FC236}">
                <a16:creationId xmlns:a16="http://schemas.microsoft.com/office/drawing/2014/main" id="{956852A5-160A-59A4-64D0-18E4CD422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003425"/>
            <a:ext cx="1296988" cy="2247900"/>
          </a:xfrm>
          <a:prstGeom prst="rect">
            <a:avLst/>
          </a:prstGeom>
          <a:solidFill>
            <a:srgbClr val="EBFC84"/>
          </a:solidFill>
          <a:ln w="12700">
            <a:solidFill>
              <a:srgbClr val="00B0F0"/>
            </a:solidFill>
            <a:miter lim="4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Bactérias ontem energia pela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redução 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íons de metais 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.png" descr="image.png">
            <a:extLst>
              <a:ext uri="{FF2B5EF4-FFF2-40B4-BE49-F238E27FC236}">
                <a16:creationId xmlns:a16="http://schemas.microsoft.com/office/drawing/2014/main" id="{358AD4E1-8657-FB4A-3E2B-00D88F038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1025525"/>
            <a:ext cx="4752975" cy="5353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image.png" descr="image.png">
            <a:extLst>
              <a:ext uri="{FF2B5EF4-FFF2-40B4-BE49-F238E27FC236}">
                <a16:creationId xmlns:a16="http://schemas.microsoft.com/office/drawing/2014/main" id="{1607FB93-4CF6-B64A-B7E0-5776D8F99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6472238"/>
            <a:ext cx="4067175" cy="238125"/>
          </a:xfrm>
          <a:prstGeom prst="rect">
            <a:avLst/>
          </a:prstGeom>
          <a:solidFill>
            <a:srgbClr val="E3FBE8"/>
          </a:solidFill>
          <a:ln w="254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3491" name="Bactérias Gram-negativas">
            <a:extLst>
              <a:ext uri="{FF2B5EF4-FFF2-40B4-BE49-F238E27FC236}">
                <a16:creationId xmlns:a16="http://schemas.microsoft.com/office/drawing/2014/main" id="{3DB0B6F8-2991-78EE-E99B-31AEA5192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2213" y="5732463"/>
            <a:ext cx="2160587" cy="646112"/>
          </a:xfrm>
          <a:prstGeom prst="rect">
            <a:avLst/>
          </a:prstGeom>
          <a:solidFill>
            <a:srgbClr val="73FDFF">
              <a:alpha val="42352"/>
            </a:srgbClr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>
                <a:latin typeface="Arial Black" panose="020B0604020202020204" pitchFamily="34" charset="0"/>
                <a:sym typeface="Arial Black" panose="020B0604020202020204" pitchFamily="34" charset="0"/>
              </a:rPr>
              <a:t>Bactérias Gram-negativas</a:t>
            </a:r>
          </a:p>
        </p:txBody>
      </p:sp>
      <p:sp>
        <p:nvSpPr>
          <p:cNvPr id="63492" name="2. Adsorção…">
            <a:extLst>
              <a:ext uri="{FF2B5EF4-FFF2-40B4-BE49-F238E27FC236}">
                <a16:creationId xmlns:a16="http://schemas.microsoft.com/office/drawing/2014/main" id="{792F0288-8612-9B42-2CC4-AE5A55171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8" y="1076325"/>
            <a:ext cx="1746250" cy="1323975"/>
          </a:xfrm>
          <a:prstGeom prst="rect">
            <a:avLst/>
          </a:prstGeom>
          <a:solidFill>
            <a:srgbClr val="DBEEF4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Adsorção</a:t>
            </a:r>
          </a:p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 </a:t>
            </a:r>
          </a:p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Absorção</a:t>
            </a:r>
          </a:p>
        </p:txBody>
      </p:sp>
      <p:sp>
        <p:nvSpPr>
          <p:cNvPr id="63493" name="de Metais pesados tóxicos">
            <a:extLst>
              <a:ext uri="{FF2B5EF4-FFF2-40B4-BE49-F238E27FC236}">
                <a16:creationId xmlns:a16="http://schemas.microsoft.com/office/drawing/2014/main" id="{20C3BBC0-3AAB-AAF3-A26D-9C6FBCC8D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179388"/>
            <a:ext cx="3671888" cy="461962"/>
          </a:xfrm>
          <a:prstGeom prst="rect">
            <a:avLst/>
          </a:prstGeom>
          <a:solidFill>
            <a:srgbClr val="FF89FF">
              <a:alpha val="50195"/>
            </a:srgbClr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/>
              <a:t>de Metais pesados tóxicos</a:t>
            </a:r>
          </a:p>
        </p:txBody>
      </p:sp>
      <p:sp>
        <p:nvSpPr>
          <p:cNvPr id="63494" name="Biorremediação">
            <a:extLst>
              <a:ext uri="{FF2B5EF4-FFF2-40B4-BE49-F238E27FC236}">
                <a16:creationId xmlns:a16="http://schemas.microsoft.com/office/drawing/2014/main" id="{82E5EA2B-E144-D605-D0CE-47B654EF9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149225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448" name="Line">
            <a:extLst>
              <a:ext uri="{FF2B5EF4-FFF2-40B4-BE49-F238E27FC236}">
                <a16:creationId xmlns:a16="http://schemas.microsoft.com/office/drawing/2014/main" id="{1BC63C67-0A01-E8F1-88EC-0F27B3ECC69B}"/>
              </a:ext>
            </a:extLst>
          </p:cNvPr>
          <p:cNvSpPr/>
          <p:nvPr/>
        </p:nvSpPr>
        <p:spPr>
          <a:xfrm>
            <a:off x="3797300" y="1320800"/>
            <a:ext cx="1387475" cy="593725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+mn-lt"/>
              <a:cs typeface="+mn-cs"/>
              <a:sym typeface="Calibri"/>
            </a:endParaRPr>
          </a:p>
        </p:txBody>
      </p:sp>
      <p:sp>
        <p:nvSpPr>
          <p:cNvPr id="449" name="Line">
            <a:extLst>
              <a:ext uri="{FF2B5EF4-FFF2-40B4-BE49-F238E27FC236}">
                <a16:creationId xmlns:a16="http://schemas.microsoft.com/office/drawing/2014/main" id="{7BBB8D8A-E7E5-45E0-7DF4-AD9798F92D3E}"/>
              </a:ext>
            </a:extLst>
          </p:cNvPr>
          <p:cNvSpPr/>
          <p:nvPr/>
        </p:nvSpPr>
        <p:spPr>
          <a:xfrm>
            <a:off x="3551238" y="2255838"/>
            <a:ext cx="2166937" cy="420687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+mn-lt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.png" descr="image.png">
            <a:extLst>
              <a:ext uri="{FF2B5EF4-FFF2-40B4-BE49-F238E27FC236}">
                <a16:creationId xmlns:a16="http://schemas.microsoft.com/office/drawing/2014/main" id="{7E83A169-1F6B-6BC9-CE98-35E0A14CA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476375"/>
            <a:ext cx="8575675" cy="5143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image.png" descr="image.png">
            <a:extLst>
              <a:ext uri="{FF2B5EF4-FFF2-40B4-BE49-F238E27FC236}">
                <a16:creationId xmlns:a16="http://schemas.microsoft.com/office/drawing/2014/main" id="{955E5BA5-AFAD-ECC5-B5A8-E96CCB174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6677025"/>
            <a:ext cx="4067175" cy="238125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Bactérias Gram-positivas">
            <a:extLst>
              <a:ext uri="{FF2B5EF4-FFF2-40B4-BE49-F238E27FC236}">
                <a16:creationId xmlns:a16="http://schemas.microsoft.com/office/drawing/2014/main" id="{BA5861D3-2684-E04F-D221-AA1BB28DF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588" y="5970588"/>
            <a:ext cx="2206625" cy="646112"/>
          </a:xfrm>
          <a:prstGeom prst="rect">
            <a:avLst/>
          </a:prstGeom>
          <a:solidFill>
            <a:srgbClr val="E3FBE8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>
                <a:latin typeface="Arial Black" panose="020B0604020202020204" pitchFamily="34" charset="0"/>
                <a:sym typeface="Arial Black" panose="020B0604020202020204" pitchFamily="34" charset="0"/>
              </a:rPr>
              <a:t>Bactérias Gram-positivas</a:t>
            </a:r>
          </a:p>
        </p:txBody>
      </p:sp>
      <p:sp>
        <p:nvSpPr>
          <p:cNvPr id="64516" name="2. Adsorção…">
            <a:extLst>
              <a:ext uri="{FF2B5EF4-FFF2-40B4-BE49-F238E27FC236}">
                <a16:creationId xmlns:a16="http://schemas.microsoft.com/office/drawing/2014/main" id="{4A87B04F-0C6F-6E42-BFDC-241773C97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3" y="831850"/>
            <a:ext cx="1746250" cy="1323975"/>
          </a:xfrm>
          <a:prstGeom prst="rect">
            <a:avLst/>
          </a:prstGeom>
          <a:solidFill>
            <a:srgbClr val="DBEEF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Adsorção</a:t>
            </a:r>
          </a:p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 </a:t>
            </a:r>
          </a:p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Absorção</a:t>
            </a:r>
          </a:p>
        </p:txBody>
      </p:sp>
      <p:sp>
        <p:nvSpPr>
          <p:cNvPr id="64517" name="de Metais pesados tóxicos">
            <a:extLst>
              <a:ext uri="{FF2B5EF4-FFF2-40B4-BE49-F238E27FC236}">
                <a16:creationId xmlns:a16="http://schemas.microsoft.com/office/drawing/2014/main" id="{376154C1-443C-C69B-B48B-92773471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8" y="185738"/>
            <a:ext cx="3671887" cy="461962"/>
          </a:xfrm>
          <a:prstGeom prst="rect">
            <a:avLst/>
          </a:prstGeom>
          <a:solidFill>
            <a:srgbClr val="FF89FF">
              <a:alpha val="50195"/>
            </a:srgbClr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/>
              <a:t>de Metais pesados tóxicos</a:t>
            </a:r>
          </a:p>
        </p:txBody>
      </p:sp>
      <p:sp>
        <p:nvSpPr>
          <p:cNvPr id="64518" name="Biorremediação">
            <a:extLst>
              <a:ext uri="{FF2B5EF4-FFF2-40B4-BE49-F238E27FC236}">
                <a16:creationId xmlns:a16="http://schemas.microsoft.com/office/drawing/2014/main" id="{079D4B65-EFF9-B979-E1FE-E934B4ED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3" y="195263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Cover.jpg" descr="Cover.jpg">
            <a:extLst>
              <a:ext uri="{FF2B5EF4-FFF2-40B4-BE49-F238E27FC236}">
                <a16:creationId xmlns:a16="http://schemas.microsoft.com/office/drawing/2014/main" id="{8420C6D6-0F1E-CDD3-8B92-B1DDF3C5B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455738"/>
            <a:ext cx="7543800" cy="3203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8" name="Synthetic Phytochelatin Surface Display in Cupriavidus metallidurans CH34 for Enhanced Metals Bioremediation">
            <a:extLst>
              <a:ext uri="{FF2B5EF4-FFF2-40B4-BE49-F238E27FC236}">
                <a16:creationId xmlns:a16="http://schemas.microsoft.com/office/drawing/2014/main" id="{BB0259DC-7850-24B8-1169-300BAD991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4646613"/>
            <a:ext cx="7605713" cy="646112"/>
          </a:xfrm>
          <a:prstGeom prst="rect">
            <a:avLst/>
          </a:prstGeom>
          <a:solidFill>
            <a:srgbClr val="E3FBE8"/>
          </a:solidFill>
          <a:ln w="12700">
            <a:solidFill>
              <a:srgbClr val="00B0F0"/>
            </a:solidFill>
            <a:miter lim="4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Synthetic Phytochelatin Surface Display in </a:t>
            </a:r>
            <a:r>
              <a:rPr lang="pt-BR" altLang="pt-BR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Cupriavidus metallidurans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CH34 for Enhanced Metals Bioremediation </a:t>
            </a:r>
          </a:p>
        </p:txBody>
      </p:sp>
      <p:sp>
        <p:nvSpPr>
          <p:cNvPr id="65539" name="Ronaldo Biondo, Felipe Almeida da Silva, Elisabete José Vicente, Jorge Eduardo Souza Sarkis, and Ana Clara Guerrini Schenberg. Environ. Sci.Tecnhol. 2012.">
            <a:extLst>
              <a:ext uri="{FF2B5EF4-FFF2-40B4-BE49-F238E27FC236}">
                <a16:creationId xmlns:a16="http://schemas.microsoft.com/office/drawing/2014/main" id="{21C2F2FF-84E0-455C-96D9-272E5BD0B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5903913"/>
            <a:ext cx="7543800" cy="471487"/>
          </a:xfrm>
          <a:prstGeom prst="rect">
            <a:avLst/>
          </a:prstGeom>
          <a:solidFill>
            <a:srgbClr val="EBF1DE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200"/>
              <a:t>Fonte: Ronaldo Biondo, Felipe Almeida da Silva, Elisabete José Vicente, Jorge Eduardo Souza Sarkis, and Ana Clara Guerrini Schenberg. Environ. Sci.Tecnhol. 2012.</a:t>
            </a:r>
          </a:p>
        </p:txBody>
      </p:sp>
      <p:sp>
        <p:nvSpPr>
          <p:cNvPr id="65540" name="Biorremediação">
            <a:extLst>
              <a:ext uri="{FF2B5EF4-FFF2-40B4-BE49-F238E27FC236}">
                <a16:creationId xmlns:a16="http://schemas.microsoft.com/office/drawing/2014/main" id="{D87A9231-9385-AE41-BE25-6C5460E86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168275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.png" descr="image.png">
            <a:extLst>
              <a:ext uri="{FF2B5EF4-FFF2-40B4-BE49-F238E27FC236}">
                <a16:creationId xmlns:a16="http://schemas.microsoft.com/office/drawing/2014/main" id="{515655B6-3681-AD1D-4972-9578060E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22363"/>
            <a:ext cx="4837113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6562" name="Leveduras">
            <a:extLst>
              <a:ext uri="{FF2B5EF4-FFF2-40B4-BE49-F238E27FC236}">
                <a16:creationId xmlns:a16="http://schemas.microsoft.com/office/drawing/2014/main" id="{A9AAE327-CA27-DC5B-1C44-CE516DB36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363" y="5430838"/>
            <a:ext cx="2016125" cy="400050"/>
          </a:xfrm>
          <a:prstGeom prst="rect">
            <a:avLst/>
          </a:prstGeom>
          <a:solidFill>
            <a:srgbClr val="73FDFF">
              <a:alpha val="44705"/>
            </a:srgbClr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000">
                <a:latin typeface="Arial Black" panose="020B0604020202020204" pitchFamily="34" charset="0"/>
                <a:sym typeface="Arial Black" panose="020B0604020202020204" pitchFamily="34" charset="0"/>
              </a:rPr>
              <a:t>Leveduras</a:t>
            </a:r>
          </a:p>
        </p:txBody>
      </p:sp>
      <p:pic>
        <p:nvPicPr>
          <p:cNvPr id="66563" name="image.png" descr="image.png">
            <a:extLst>
              <a:ext uri="{FF2B5EF4-FFF2-40B4-BE49-F238E27FC236}">
                <a16:creationId xmlns:a16="http://schemas.microsoft.com/office/drawing/2014/main" id="{EF08A600-F7B4-43B5-F4BD-220A3CFC4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5872163"/>
            <a:ext cx="3505200" cy="504825"/>
          </a:xfrm>
          <a:prstGeom prst="rect">
            <a:avLst/>
          </a:prstGeom>
          <a:solidFill>
            <a:srgbClr val="E3FBE8"/>
          </a:solidFill>
          <a:ln w="12700">
            <a:solidFill>
              <a:srgbClr val="00B0F0"/>
            </a:solidFill>
            <a:miter lim="400000"/>
            <a:headEnd/>
            <a:tailEnd/>
          </a:ln>
        </p:spPr>
      </p:pic>
      <p:pic>
        <p:nvPicPr>
          <p:cNvPr id="66564" name="image.png" descr="image.png">
            <a:extLst>
              <a:ext uri="{FF2B5EF4-FFF2-40B4-BE49-F238E27FC236}">
                <a16:creationId xmlns:a16="http://schemas.microsoft.com/office/drawing/2014/main" id="{1EC52C4A-655E-B229-6D0C-1AEF4A1C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122363"/>
            <a:ext cx="1816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6565" name="de Metais pesados tóxicos">
            <a:extLst>
              <a:ext uri="{FF2B5EF4-FFF2-40B4-BE49-F238E27FC236}">
                <a16:creationId xmlns:a16="http://schemas.microsoft.com/office/drawing/2014/main" id="{56D04ED6-1573-E70A-474E-38F8D3B80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0" y="250825"/>
            <a:ext cx="3671888" cy="460375"/>
          </a:xfrm>
          <a:prstGeom prst="rect">
            <a:avLst/>
          </a:prstGeom>
          <a:solidFill>
            <a:srgbClr val="FF89FF">
              <a:alpha val="50195"/>
            </a:srgbClr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/>
              <a:t>de Metais pesados tóxicos</a:t>
            </a:r>
          </a:p>
        </p:txBody>
      </p:sp>
      <p:sp>
        <p:nvSpPr>
          <p:cNvPr id="66566" name="Biorremediação">
            <a:extLst>
              <a:ext uri="{FF2B5EF4-FFF2-40B4-BE49-F238E27FC236}">
                <a16:creationId xmlns:a16="http://schemas.microsoft.com/office/drawing/2014/main" id="{1B396A3A-66BC-4C7E-2C52-7F354ACD9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179388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.png" descr="image.png">
            <a:extLst>
              <a:ext uri="{FF2B5EF4-FFF2-40B4-BE49-F238E27FC236}">
                <a16:creationId xmlns:a16="http://schemas.microsoft.com/office/drawing/2014/main" id="{F09848F4-F886-2EA8-A21E-D1D91886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982663"/>
            <a:ext cx="5940425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7586" name="Micrografia eletrônica de uma fina secção histológica de células da levedura S. cerevisiae PE-2, incubadas em solução de água Milli-Q contendo Pb2+;…">
            <a:extLst>
              <a:ext uri="{FF2B5EF4-FFF2-40B4-BE49-F238E27FC236}">
                <a16:creationId xmlns:a16="http://schemas.microsoft.com/office/drawing/2014/main" id="{D8B98892-DD4F-E833-B09C-ED04DEA04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850" y="952500"/>
            <a:ext cx="3490913" cy="3970338"/>
          </a:xfrm>
          <a:prstGeom prst="rect">
            <a:avLst/>
          </a:prstGeom>
          <a:solidFill>
            <a:srgbClr val="EBFC8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Micrografia eletrônica de uma fina secção histológica de células da levedura </a:t>
            </a:r>
            <a:r>
              <a:rPr lang="pt-BR" altLang="pt-BR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S. cerevisiae 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PE-2, incubadas em solução de água Milli-Q contendo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Pb</a:t>
            </a:r>
            <a:r>
              <a:rPr lang="pt-BR" altLang="pt-BR" b="1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2+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; </a:t>
            </a:r>
          </a:p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A), C) e E);</a:t>
            </a:r>
          </a:p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e,</a:t>
            </a:r>
          </a:p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B), D) e F) células do clone recombinante (PE2/δCasseteδ), incubadas em solução de água Milli-Q contendo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Pb</a:t>
            </a:r>
            <a:r>
              <a:rPr lang="pt-BR" altLang="pt-BR" b="1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lang="pt-BR" altLang="pt-BR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pPr eaLnBrk="1"/>
            <a:endParaRPr lang="pt-BR" altLang="pt-BR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/>
            <a:endParaRPr lang="pt-BR" altLang="pt-BR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(Aumento de 20.000 X) </a:t>
            </a:r>
          </a:p>
        </p:txBody>
      </p:sp>
      <p:sp>
        <p:nvSpPr>
          <p:cNvPr id="67587" name="Agregados de Pb2+ ligados às superfícies externas das células.">
            <a:extLst>
              <a:ext uri="{FF2B5EF4-FFF2-40B4-BE49-F238E27FC236}">
                <a16:creationId xmlns:a16="http://schemas.microsoft.com/office/drawing/2014/main" id="{39ECC07C-FF9F-3065-0ED7-3EDB4478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38" y="5403850"/>
            <a:ext cx="4572000" cy="646113"/>
          </a:xfrm>
          <a:prstGeom prst="rect">
            <a:avLst/>
          </a:prstGeom>
          <a:solidFill>
            <a:srgbClr val="EBFC8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Agregados de Pb</a:t>
            </a:r>
            <a:r>
              <a:rPr lang="pt-BR" altLang="pt-BR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2+ 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ligados às superfícies externas das células.</a:t>
            </a:r>
          </a:p>
        </p:txBody>
      </p:sp>
      <p:sp>
        <p:nvSpPr>
          <p:cNvPr id="67588" name="Shape">
            <a:extLst>
              <a:ext uri="{FF2B5EF4-FFF2-40B4-BE49-F238E27FC236}">
                <a16:creationId xmlns:a16="http://schemas.microsoft.com/office/drawing/2014/main" id="{3F82272C-ADC4-C67E-2FBA-70115D21BB0D}"/>
              </a:ext>
            </a:extLst>
          </p:cNvPr>
          <p:cNvSpPr>
            <a:spLocks/>
          </p:cNvSpPr>
          <p:nvPr/>
        </p:nvSpPr>
        <p:spPr bwMode="auto">
          <a:xfrm rot="19495316" flipH="1">
            <a:off x="2732088" y="4613275"/>
            <a:ext cx="46037" cy="838200"/>
          </a:xfrm>
          <a:custGeom>
            <a:avLst/>
            <a:gdLst>
              <a:gd name="T0" fmla="*/ 49061 w 21600"/>
              <a:gd name="T1" fmla="*/ 16263408 h 21600"/>
              <a:gd name="T2" fmla="*/ 49061 w 21600"/>
              <a:gd name="T3" fmla="*/ 16263408 h 21600"/>
              <a:gd name="T4" fmla="*/ 49061 w 21600"/>
              <a:gd name="T5" fmla="*/ 16263408 h 21600"/>
              <a:gd name="T6" fmla="*/ 49061 w 21600"/>
              <a:gd name="T7" fmla="*/ 16263408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593"/>
                </a:moveTo>
                <a:lnTo>
                  <a:pt x="5400" y="593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593"/>
                </a:lnTo>
                <a:lnTo>
                  <a:pt x="21600" y="593"/>
                </a:lnTo>
                <a:lnTo>
                  <a:pt x="10800" y="0"/>
                </a:lnTo>
                <a:lnTo>
                  <a:pt x="0" y="593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67589" name="Shape">
            <a:extLst>
              <a:ext uri="{FF2B5EF4-FFF2-40B4-BE49-F238E27FC236}">
                <a16:creationId xmlns:a16="http://schemas.microsoft.com/office/drawing/2014/main" id="{2C0C0B51-7CCB-1BA0-91CF-837960301F9D}"/>
              </a:ext>
            </a:extLst>
          </p:cNvPr>
          <p:cNvSpPr>
            <a:spLocks/>
          </p:cNvSpPr>
          <p:nvPr/>
        </p:nvSpPr>
        <p:spPr bwMode="auto">
          <a:xfrm rot="19495316" flipH="1">
            <a:off x="5648325" y="5002213"/>
            <a:ext cx="68263" cy="446087"/>
          </a:xfrm>
          <a:custGeom>
            <a:avLst/>
            <a:gdLst>
              <a:gd name="T0" fmla="*/ 107868 w 21600"/>
              <a:gd name="T1" fmla="*/ 4606365 h 21600"/>
              <a:gd name="T2" fmla="*/ 107868 w 21600"/>
              <a:gd name="T3" fmla="*/ 4606365 h 21600"/>
              <a:gd name="T4" fmla="*/ 107868 w 21600"/>
              <a:gd name="T5" fmla="*/ 4606365 h 21600"/>
              <a:gd name="T6" fmla="*/ 107868 w 21600"/>
              <a:gd name="T7" fmla="*/ 460636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653"/>
                </a:moveTo>
                <a:lnTo>
                  <a:pt x="5400" y="1653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653"/>
                </a:lnTo>
                <a:lnTo>
                  <a:pt x="21600" y="1653"/>
                </a:lnTo>
                <a:lnTo>
                  <a:pt x="10800" y="0"/>
                </a:lnTo>
                <a:lnTo>
                  <a:pt x="0" y="1653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67590" name="Shape">
            <a:extLst>
              <a:ext uri="{FF2B5EF4-FFF2-40B4-BE49-F238E27FC236}">
                <a16:creationId xmlns:a16="http://schemas.microsoft.com/office/drawing/2014/main" id="{AC12F530-7859-8B52-5C4B-C2A36EC6219A}"/>
              </a:ext>
            </a:extLst>
          </p:cNvPr>
          <p:cNvSpPr>
            <a:spLocks/>
          </p:cNvSpPr>
          <p:nvPr/>
        </p:nvSpPr>
        <p:spPr bwMode="auto">
          <a:xfrm rot="19495316" flipH="1">
            <a:off x="4289425" y="5076825"/>
            <a:ext cx="95250" cy="312738"/>
          </a:xfrm>
          <a:custGeom>
            <a:avLst/>
            <a:gdLst>
              <a:gd name="T0" fmla="*/ 210017 w 21600"/>
              <a:gd name="T1" fmla="*/ 2264006 h 21600"/>
              <a:gd name="T2" fmla="*/ 210017 w 21600"/>
              <a:gd name="T3" fmla="*/ 2264006 h 21600"/>
              <a:gd name="T4" fmla="*/ 210017 w 21600"/>
              <a:gd name="T5" fmla="*/ 2264006 h 21600"/>
              <a:gd name="T6" fmla="*/ 210017 w 21600"/>
              <a:gd name="T7" fmla="*/ 226400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3289"/>
                </a:moveTo>
                <a:lnTo>
                  <a:pt x="5400" y="3289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3289"/>
                </a:lnTo>
                <a:lnTo>
                  <a:pt x="21600" y="3289"/>
                </a:lnTo>
                <a:lnTo>
                  <a:pt x="10800" y="0"/>
                </a:lnTo>
                <a:lnTo>
                  <a:pt x="0" y="328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67591" name="Agregados de Pb2+ absorvidos por estruturas intracelulares.">
            <a:extLst>
              <a:ext uri="{FF2B5EF4-FFF2-40B4-BE49-F238E27FC236}">
                <a16:creationId xmlns:a16="http://schemas.microsoft.com/office/drawing/2014/main" id="{EDDA24CE-1A86-614F-C4C9-E2F4B4AA0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36513"/>
            <a:ext cx="4572000" cy="646112"/>
          </a:xfrm>
          <a:prstGeom prst="rect">
            <a:avLst/>
          </a:prstGeom>
          <a:solidFill>
            <a:srgbClr val="EBFC84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Agregados de Pb</a:t>
            </a:r>
            <a:r>
              <a:rPr lang="pt-BR" altLang="pt-BR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2+ 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absorvidos por estruturas intracelulares.</a:t>
            </a:r>
          </a:p>
        </p:txBody>
      </p:sp>
      <p:sp>
        <p:nvSpPr>
          <p:cNvPr id="67592" name="Shape">
            <a:extLst>
              <a:ext uri="{FF2B5EF4-FFF2-40B4-BE49-F238E27FC236}">
                <a16:creationId xmlns:a16="http://schemas.microsoft.com/office/drawing/2014/main" id="{CC78BD4B-6DB4-80C8-76B9-AC5DD81BB604}"/>
              </a:ext>
            </a:extLst>
          </p:cNvPr>
          <p:cNvSpPr>
            <a:spLocks/>
          </p:cNvSpPr>
          <p:nvPr/>
        </p:nvSpPr>
        <p:spPr bwMode="auto">
          <a:xfrm rot="11522670" flipH="1">
            <a:off x="2597150" y="700088"/>
            <a:ext cx="52388" cy="608012"/>
          </a:xfrm>
          <a:custGeom>
            <a:avLst/>
            <a:gdLst>
              <a:gd name="T0" fmla="*/ 63530 w 21600"/>
              <a:gd name="T1" fmla="*/ 8557403 h 21600"/>
              <a:gd name="T2" fmla="*/ 63530 w 21600"/>
              <a:gd name="T3" fmla="*/ 8557403 h 21600"/>
              <a:gd name="T4" fmla="*/ 63530 w 21600"/>
              <a:gd name="T5" fmla="*/ 8557403 h 21600"/>
              <a:gd name="T6" fmla="*/ 63530 w 21600"/>
              <a:gd name="T7" fmla="*/ 8557403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931"/>
                </a:moveTo>
                <a:lnTo>
                  <a:pt x="5400" y="931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931"/>
                </a:lnTo>
                <a:lnTo>
                  <a:pt x="21600" y="931"/>
                </a:lnTo>
                <a:lnTo>
                  <a:pt x="10800" y="0"/>
                </a:lnTo>
                <a:lnTo>
                  <a:pt x="0" y="931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67593" name="Shape">
            <a:extLst>
              <a:ext uri="{FF2B5EF4-FFF2-40B4-BE49-F238E27FC236}">
                <a16:creationId xmlns:a16="http://schemas.microsoft.com/office/drawing/2014/main" id="{21A02669-D65C-87D7-DD25-091B5CDA842E}"/>
              </a:ext>
            </a:extLst>
          </p:cNvPr>
          <p:cNvSpPr>
            <a:spLocks/>
          </p:cNvSpPr>
          <p:nvPr/>
        </p:nvSpPr>
        <p:spPr bwMode="auto">
          <a:xfrm rot="9633786">
            <a:off x="5602288" y="682625"/>
            <a:ext cx="55562" cy="909638"/>
          </a:xfrm>
          <a:custGeom>
            <a:avLst/>
            <a:gdLst>
              <a:gd name="T0" fmla="*/ 71464 w 21600"/>
              <a:gd name="T1" fmla="*/ 19153734 h 21600"/>
              <a:gd name="T2" fmla="*/ 71464 w 21600"/>
              <a:gd name="T3" fmla="*/ 19153734 h 21600"/>
              <a:gd name="T4" fmla="*/ 71464 w 21600"/>
              <a:gd name="T5" fmla="*/ 19153734 h 21600"/>
              <a:gd name="T6" fmla="*/ 71464 w 21600"/>
              <a:gd name="T7" fmla="*/ 19153734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660"/>
                </a:moveTo>
                <a:lnTo>
                  <a:pt x="5400" y="66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660"/>
                </a:lnTo>
                <a:lnTo>
                  <a:pt x="21600" y="660"/>
                </a:lnTo>
                <a:lnTo>
                  <a:pt x="10800" y="0"/>
                </a:lnTo>
                <a:lnTo>
                  <a:pt x="0" y="66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67594" name="Shape">
            <a:extLst>
              <a:ext uri="{FF2B5EF4-FFF2-40B4-BE49-F238E27FC236}">
                <a16:creationId xmlns:a16="http://schemas.microsoft.com/office/drawing/2014/main" id="{1EC78B67-297C-AE75-7E4B-5CC068DA038F}"/>
              </a:ext>
            </a:extLst>
          </p:cNvPr>
          <p:cNvSpPr>
            <a:spLocks/>
          </p:cNvSpPr>
          <p:nvPr/>
        </p:nvSpPr>
        <p:spPr bwMode="auto">
          <a:xfrm rot="10800000">
            <a:off x="3649663" y="682625"/>
            <a:ext cx="46037" cy="1168400"/>
          </a:xfrm>
          <a:custGeom>
            <a:avLst/>
            <a:gdLst>
              <a:gd name="T0" fmla="*/ 49064 w 21600"/>
              <a:gd name="T1" fmla="*/ 31600947 h 21600"/>
              <a:gd name="T2" fmla="*/ 49064 w 21600"/>
              <a:gd name="T3" fmla="*/ 31600947 h 21600"/>
              <a:gd name="T4" fmla="*/ 49064 w 21600"/>
              <a:gd name="T5" fmla="*/ 31600947 h 21600"/>
              <a:gd name="T6" fmla="*/ 49064 w 21600"/>
              <a:gd name="T7" fmla="*/ 316009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426"/>
                </a:moveTo>
                <a:lnTo>
                  <a:pt x="5400" y="426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426"/>
                </a:lnTo>
                <a:lnTo>
                  <a:pt x="21600" y="426"/>
                </a:lnTo>
                <a:lnTo>
                  <a:pt x="10800" y="0"/>
                </a:lnTo>
                <a:lnTo>
                  <a:pt x="0" y="42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67595" name="Células de levedura Saccharomyces cerevisiae, naturais e recombinantes,  realizando biosorção…">
            <a:extLst>
              <a:ext uri="{FF2B5EF4-FFF2-40B4-BE49-F238E27FC236}">
                <a16:creationId xmlns:a16="http://schemas.microsoft.com/office/drawing/2014/main" id="{2F8A488F-C41C-A192-90D0-F3879604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6065838"/>
            <a:ext cx="9144000" cy="830262"/>
          </a:xfrm>
          <a:prstGeom prst="rect">
            <a:avLst/>
          </a:prstGeom>
          <a:solidFill>
            <a:srgbClr val="E3FBE8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/>
              <a:t>Células de levedura </a:t>
            </a:r>
            <a:r>
              <a:rPr lang="pt-BR" altLang="pt-BR" sz="1600" i="1"/>
              <a:t>Saccharomyces cerevisiae</a:t>
            </a:r>
            <a:r>
              <a:rPr lang="pt-BR" altLang="pt-BR" sz="1600"/>
              <a:t>, naturais e recombinantes,  realizando biosorção </a:t>
            </a:r>
          </a:p>
          <a:p>
            <a:pPr eaLnBrk="1"/>
            <a:r>
              <a:rPr lang="pt-BR" altLang="pt-BR" sz="1600"/>
              <a:t>(adsorção e absorção) de íons chumbo (Pb</a:t>
            </a:r>
            <a:r>
              <a:rPr lang="pt-BR" altLang="pt-BR" sz="1600" baseline="30000"/>
              <a:t>2+</a:t>
            </a:r>
            <a:r>
              <a:rPr lang="pt-BR" altLang="pt-BR" sz="1600"/>
              <a:t>). </a:t>
            </a:r>
          </a:p>
          <a:p>
            <a:pPr eaLnBrk="1"/>
            <a:r>
              <a:rPr lang="pt-BR" altLang="pt-BR" sz="1600"/>
              <a:t>Fonte: Barbieri C. e Vicente. 2013.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Processo no qual organismos vivos ou mortos, ou partes deles,…">
            <a:extLst>
              <a:ext uri="{FF2B5EF4-FFF2-40B4-BE49-F238E27FC236}">
                <a16:creationId xmlns:a16="http://schemas.microsoft.com/office/drawing/2014/main" id="{D88BDB0F-119C-A149-D65F-1EEB9D077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13" y="615950"/>
            <a:ext cx="6100762" cy="1960563"/>
          </a:xfrm>
          <a:prstGeom prst="rect">
            <a:avLst/>
          </a:prstGeom>
          <a:solidFill>
            <a:srgbClr val="F1FCEC"/>
          </a:solidFill>
          <a:ln w="38100">
            <a:solidFill>
              <a:srgbClr val="009051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Processo no qual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organismos vivos ou mortos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ou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partes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deles, </a:t>
            </a:r>
          </a:p>
          <a:p>
            <a:pPr eaLnBrk="1">
              <a:lnSpc>
                <a:spcPct val="150000"/>
              </a:lnSpc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são empregados para remover ou reduzir (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remediar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 </a:t>
            </a:r>
          </a:p>
          <a:p>
            <a:pPr eaLnBrk="1">
              <a:lnSpc>
                <a:spcPct val="150000"/>
              </a:lnSpc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poluentes presentes no ambiente.</a:t>
            </a:r>
          </a:p>
        </p:txBody>
      </p:sp>
      <p:sp>
        <p:nvSpPr>
          <p:cNvPr id="72" name="Biorremediação consiste na utilização de seres vivos ou seus componentes na recuperação de áreas contaminadas. Geralmente são processos que empregam micro-organismos ou suas enzimas para degradar compostos poluentes.">
            <a:extLst>
              <a:ext uri="{FF2B5EF4-FFF2-40B4-BE49-F238E27FC236}">
                <a16:creationId xmlns:a16="http://schemas.microsoft.com/office/drawing/2014/main" id="{884FB316-AC77-8F6F-DFBF-4D3486F2E57A}"/>
              </a:ext>
            </a:extLst>
          </p:cNvPr>
          <p:cNvSpPr txBox="1"/>
          <p:nvPr/>
        </p:nvSpPr>
        <p:spPr>
          <a:xfrm>
            <a:off x="2803525" y="2878138"/>
            <a:ext cx="7397750" cy="1200150"/>
          </a:xfrm>
          <a:prstGeom prst="rect">
            <a:avLst/>
          </a:prstGeom>
          <a:solidFill>
            <a:srgbClr val="F1FCEE"/>
          </a:solidFill>
          <a:ln w="38100">
            <a:solidFill>
              <a:srgbClr val="00B0F0"/>
            </a:solidFill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1000"/>
              </a:spcBef>
              <a:spcAft>
                <a:spcPts val="0"/>
              </a:spcAft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lang="pt-BR" b="1" kern="0" dirty="0">
                <a:latin typeface="Arial"/>
                <a:ea typeface="Arial"/>
                <a:cs typeface="Arial"/>
                <a:sym typeface="Arial"/>
              </a:rPr>
              <a:t>Biorremediação consiste na utilização de </a:t>
            </a:r>
            <a:r>
              <a:rPr lang="pt-BR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seres vivos</a:t>
            </a:r>
            <a:r>
              <a:rPr lang="pt-BR" b="1" kern="0" dirty="0">
                <a:latin typeface="Arial"/>
                <a:ea typeface="Arial"/>
                <a:cs typeface="Arial"/>
                <a:sym typeface="Arial"/>
              </a:rPr>
              <a:t> ou seus componentes na recuperação de áreas contaminadas. Geralmente são processos que empregam </a:t>
            </a:r>
            <a:r>
              <a:rPr lang="pt-BR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micro-organismos</a:t>
            </a:r>
            <a:r>
              <a:rPr lang="pt-BR" b="1" kern="0" dirty="0">
                <a:latin typeface="Arial"/>
                <a:ea typeface="Arial"/>
                <a:cs typeface="Arial"/>
                <a:sym typeface="Arial"/>
              </a:rPr>
              <a:t> ou suas </a:t>
            </a:r>
            <a:r>
              <a:rPr lang="pt-BR" b="1" u="sng" kern="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enzimas</a:t>
            </a:r>
            <a:r>
              <a:rPr lang="pt-BR" b="1" kern="0" dirty="0">
                <a:latin typeface="Arial"/>
                <a:ea typeface="Arial"/>
                <a:cs typeface="Arial"/>
                <a:sym typeface="Arial"/>
              </a:rPr>
              <a:t> para degradar compostos poluentes.</a:t>
            </a:r>
          </a:p>
        </p:txBody>
      </p:sp>
      <p:sp>
        <p:nvSpPr>
          <p:cNvPr id="11267" name="Então:…">
            <a:extLst>
              <a:ext uri="{FF2B5EF4-FFF2-40B4-BE49-F238E27FC236}">
                <a16:creationId xmlns:a16="http://schemas.microsoft.com/office/drawing/2014/main" id="{58A8FDD7-E6EE-D476-0F6E-800898E3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4619625"/>
            <a:ext cx="7613650" cy="1784350"/>
          </a:xfrm>
          <a:prstGeom prst="rect">
            <a:avLst/>
          </a:prstGeom>
          <a:solidFill>
            <a:srgbClr val="DCE6F2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Então</a:t>
            </a:r>
            <a:r>
              <a:rPr lang="pt-BR" altLang="pt-BR" sz="16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eaLnBrk="1">
              <a:spcBef>
                <a:spcPts val="1200"/>
              </a:spcBef>
            </a:pP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Biorremediação pode ser definida como todo o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processo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que usa microrganismos (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bactérias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fungos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microalgas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), </a:t>
            </a:r>
            <a:r>
              <a:rPr lang="pt-BR" altLang="pt-BR" sz="2000" b="1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plantas (fitorremediação)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algas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ou </a:t>
            </a: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suas enzimas</a:t>
            </a:r>
            <a:r>
              <a:rPr lang="pt-BR" altLang="pt-BR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para que o ambiente contaminado retorne à sua condição original.</a:t>
            </a:r>
          </a:p>
        </p:txBody>
      </p:sp>
      <p:sp>
        <p:nvSpPr>
          <p:cNvPr id="11268" name="Voltando !">
            <a:extLst>
              <a:ext uri="{FF2B5EF4-FFF2-40B4-BE49-F238E27FC236}">
                <a16:creationId xmlns:a16="http://schemas.microsoft.com/office/drawing/2014/main" id="{5C3786BA-6BA2-CB9B-2B9F-9D9D6EC8E781}"/>
              </a:ext>
            </a:extLst>
          </p:cNvPr>
          <p:cNvSpPr txBox="1">
            <a:spLocks noChangeArrowheads="1"/>
          </p:cNvSpPr>
          <p:nvPr/>
        </p:nvSpPr>
        <p:spPr bwMode="auto">
          <a:xfrm rot="-2616636">
            <a:off x="296863" y="2095500"/>
            <a:ext cx="1890712" cy="7080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Voltando</a:t>
            </a:r>
          </a:p>
          <a:p>
            <a:pPr algn="ctr" eaLnBrk="1"/>
            <a:r>
              <a:rPr lang="pt-BR" altLang="pt-BR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 concluindo !</a:t>
            </a:r>
          </a:p>
        </p:txBody>
      </p:sp>
      <p:sp>
        <p:nvSpPr>
          <p:cNvPr id="11269" name="Biorremediação:">
            <a:extLst>
              <a:ext uri="{FF2B5EF4-FFF2-40B4-BE49-F238E27FC236}">
                <a16:creationId xmlns:a16="http://schemas.microsoft.com/office/drawing/2014/main" id="{D0936E2F-80F6-6D4E-6482-531B055A2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795338"/>
            <a:ext cx="2593975" cy="461962"/>
          </a:xfrm>
          <a:prstGeom prst="rect">
            <a:avLst/>
          </a:prstGeom>
          <a:solidFill>
            <a:srgbClr val="73FA79">
              <a:alpha val="24313"/>
            </a:srgbClr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Biorremediação: 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Processos Biorremediação…">
            <a:extLst>
              <a:ext uri="{FF2B5EF4-FFF2-40B4-BE49-F238E27FC236}">
                <a16:creationId xmlns:a16="http://schemas.microsoft.com/office/drawing/2014/main" id="{191C01A4-7510-F7B3-41DC-F209BC6EB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1716088"/>
            <a:ext cx="2809875" cy="1590675"/>
          </a:xfrm>
          <a:prstGeom prst="rect">
            <a:avLst/>
          </a:prstGeom>
          <a:solidFill>
            <a:srgbClr val="D4FB79">
              <a:alpha val="77646"/>
            </a:srgbClr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600"/>
              </a:spcBef>
            </a:pPr>
            <a:r>
              <a:rPr lang="pt-BR" altLang="pt-BR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Processos Biorremediação</a:t>
            </a:r>
          </a:p>
          <a:p>
            <a:pPr eaLnBrk="1">
              <a:spcBef>
                <a:spcPts val="1600"/>
              </a:spcBef>
            </a:pPr>
            <a:r>
              <a:rPr lang="pt-BR" altLang="pt-BR" sz="28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ex-situ:</a:t>
            </a:r>
            <a:r>
              <a:rPr lang="pt-BR" altLang="pt-BR" sz="24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68610" name="image.png" descr="image.png">
            <a:extLst>
              <a:ext uri="{FF2B5EF4-FFF2-40B4-BE49-F238E27FC236}">
                <a16:creationId xmlns:a16="http://schemas.microsoft.com/office/drawing/2014/main" id="{6BD38DBD-5401-13C8-F813-FFADE0CD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035050"/>
            <a:ext cx="292258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8611" name="de Metais pesados tóxicos">
            <a:extLst>
              <a:ext uri="{FF2B5EF4-FFF2-40B4-BE49-F238E27FC236}">
                <a16:creationId xmlns:a16="http://schemas.microsoft.com/office/drawing/2014/main" id="{0FC48654-6242-0829-2C84-D34800EC1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284163"/>
            <a:ext cx="3671887" cy="461962"/>
          </a:xfrm>
          <a:prstGeom prst="rect">
            <a:avLst/>
          </a:prstGeom>
          <a:solidFill>
            <a:srgbClr val="FF89FF">
              <a:alpha val="50195"/>
            </a:srgbClr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/>
              <a:t>de Metais pesados tóxicos</a:t>
            </a:r>
          </a:p>
        </p:txBody>
      </p:sp>
      <p:sp>
        <p:nvSpPr>
          <p:cNvPr id="68612" name="Biorremediação">
            <a:extLst>
              <a:ext uri="{FF2B5EF4-FFF2-40B4-BE49-F238E27FC236}">
                <a16:creationId xmlns:a16="http://schemas.microsoft.com/office/drawing/2014/main" id="{43CD1EDC-07CB-14B9-06DB-FF561345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463" y="284163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age" descr="Image">
            <a:extLst>
              <a:ext uri="{FF2B5EF4-FFF2-40B4-BE49-F238E27FC236}">
                <a16:creationId xmlns:a16="http://schemas.microsoft.com/office/drawing/2014/main" id="{16F6115F-2199-CB88-21D6-6634AB2E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1036638"/>
            <a:ext cx="4714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88" name="Os radionuclídeos (ou radioisótopos) são muito úteis na agricultura, na engenharia, na medicina, etc., é importante lembrar que apresentam um alto grau de periculosidade.">
            <a:extLst>
              <a:ext uri="{FF2B5EF4-FFF2-40B4-BE49-F238E27FC236}">
                <a16:creationId xmlns:a16="http://schemas.microsoft.com/office/drawing/2014/main" id="{17D14E8E-17AF-09C1-49FF-7501D9ADD0B4}"/>
              </a:ext>
            </a:extLst>
          </p:cNvPr>
          <p:cNvSpPr txBox="1"/>
          <p:nvPr/>
        </p:nvSpPr>
        <p:spPr>
          <a:xfrm>
            <a:off x="1204913" y="3511550"/>
            <a:ext cx="8243887" cy="3184525"/>
          </a:xfrm>
          <a:prstGeom prst="rect">
            <a:avLst/>
          </a:prstGeom>
          <a:solidFill>
            <a:srgbClr val="73FB79">
              <a:alpha val="5000"/>
            </a:srgbClr>
          </a:solidFill>
          <a:ln w="38100">
            <a:solidFill>
              <a:srgbClr val="009051"/>
            </a:solidFill>
          </a:ln>
        </p:spPr>
        <p:txBody>
          <a:bodyPr lIns="45719" rIns="45719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0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Os </a:t>
            </a:r>
            <a:r>
              <a:rPr lang="pt-BR" sz="2000" b="1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radionuclídeos</a:t>
            </a:r>
            <a:r>
              <a:rPr lang="pt-BR" sz="20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(ou </a:t>
            </a:r>
            <a:r>
              <a:rPr lang="pt-BR" sz="2000" b="1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radioisótopos</a:t>
            </a:r>
            <a:r>
              <a:rPr lang="pt-BR" sz="20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) são muito úteis:</a:t>
            </a:r>
          </a:p>
          <a:p>
            <a:pPr marL="285750" indent="-285750" defTabSz="45720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0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na agricultura, </a:t>
            </a: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pt-BR" sz="800" kern="0">
              <a:solidFill>
                <a:schemeClr val="tx1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 defTabSz="45720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0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na engenharia, </a:t>
            </a:r>
          </a:p>
          <a:p>
            <a:pPr marL="285750" indent="-285750" defTabSz="45720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pt-BR" sz="800" kern="0">
              <a:solidFill>
                <a:schemeClr val="tx1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 defTabSz="457200" eaLnBrk="1" fontAlgn="auto">
              <a:spcBef>
                <a:spcPts val="0"/>
              </a:spcBef>
              <a:spcAft>
                <a:spcPts val="0"/>
              </a:spcAft>
              <a:buFontTx/>
              <a:buChar char="-"/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0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na medicina, etc.,</a:t>
            </a: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20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17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Mas, é importante lembrar que apresentam um alto grau de periculosidade.</a:t>
            </a: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pt-BR" sz="1700" kern="0">
              <a:solidFill>
                <a:schemeClr val="tx1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pt-BR" sz="1700" kern="0">
              <a:solidFill>
                <a:schemeClr val="tx1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17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 </a:t>
            </a:r>
            <a:r>
              <a:rPr lang="pt-BR" sz="1700" b="1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Biorremediação </a:t>
            </a:r>
            <a:r>
              <a:rPr lang="pt-BR" sz="1700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também pode ser empregada para sua </a:t>
            </a:r>
            <a:r>
              <a:rPr lang="pt-BR" sz="1700" b="1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Biocontenção</a:t>
            </a:r>
          </a:p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rgbClr val="4444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1700" b="1" kern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Ex. Xernobil</a:t>
            </a:r>
            <a:endParaRPr lang="pt-BR" sz="1700" kern="0">
              <a:solidFill>
                <a:schemeClr val="tx1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69635" name="Image" descr="Image">
            <a:extLst>
              <a:ext uri="{FF2B5EF4-FFF2-40B4-BE49-F238E27FC236}">
                <a16:creationId xmlns:a16="http://schemas.microsoft.com/office/drawing/2014/main" id="{A09122C5-6A11-427C-C616-0EBD3B01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401763"/>
            <a:ext cx="4368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9636" name="de Metais pesados tóxicos">
            <a:extLst>
              <a:ext uri="{FF2B5EF4-FFF2-40B4-BE49-F238E27FC236}">
                <a16:creationId xmlns:a16="http://schemas.microsoft.com/office/drawing/2014/main" id="{78591FF4-3E2E-674E-030D-0D9F1E98C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204788"/>
            <a:ext cx="3671887" cy="461962"/>
          </a:xfrm>
          <a:prstGeom prst="rect">
            <a:avLst/>
          </a:prstGeom>
          <a:solidFill>
            <a:srgbClr val="FF89FF">
              <a:alpha val="50195"/>
            </a:srgbClr>
          </a:solidFill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2400"/>
              <a:t>de Metais pesados tóxicos</a:t>
            </a:r>
          </a:p>
        </p:txBody>
      </p:sp>
      <p:sp>
        <p:nvSpPr>
          <p:cNvPr id="69637" name="Biorremediação">
            <a:extLst>
              <a:ext uri="{FF2B5EF4-FFF2-40B4-BE49-F238E27FC236}">
                <a16:creationId xmlns:a16="http://schemas.microsoft.com/office/drawing/2014/main" id="{928F41B7-D614-8318-29A5-560A6C509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204788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age.tif" descr="image.tif">
            <a:extLst>
              <a:ext uri="{FF2B5EF4-FFF2-40B4-BE49-F238E27FC236}">
                <a16:creationId xmlns:a16="http://schemas.microsoft.com/office/drawing/2014/main" id="{6226D813-7B9A-27A2-97D5-CDB8DF32D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289050"/>
            <a:ext cx="786288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0658" name="Biorremediação">
            <a:extLst>
              <a:ext uri="{FF2B5EF4-FFF2-40B4-BE49-F238E27FC236}">
                <a16:creationId xmlns:a16="http://schemas.microsoft.com/office/drawing/2014/main" id="{27047034-9267-387C-A907-9D2EC882F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436563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Avaliação da natureza da contaminação presente em:…">
            <a:extLst>
              <a:ext uri="{FF2B5EF4-FFF2-40B4-BE49-F238E27FC236}">
                <a16:creationId xmlns:a16="http://schemas.microsoft.com/office/drawing/2014/main" id="{A55741EA-63DB-69C8-3404-C52969A60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1370013"/>
            <a:ext cx="5257800" cy="1257300"/>
          </a:xfrm>
          <a:prstGeom prst="rect">
            <a:avLst/>
          </a:prstGeom>
          <a:solidFill>
            <a:srgbClr val="D4FB79">
              <a:alpha val="24706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Avaliação da natureza da contaminação presente em:</a:t>
            </a:r>
          </a:p>
          <a:p>
            <a:pPr algn="ctr"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água, solo, sedimento</a:t>
            </a:r>
          </a:p>
        </p:txBody>
      </p:sp>
      <p:sp>
        <p:nvSpPr>
          <p:cNvPr id="71682" name="Caracterização:        - qualitativa…">
            <a:extLst>
              <a:ext uri="{FF2B5EF4-FFF2-40B4-BE49-F238E27FC236}">
                <a16:creationId xmlns:a16="http://schemas.microsoft.com/office/drawing/2014/main" id="{C9D3B214-E7A1-32FD-67A9-2445B2EF4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3302000"/>
            <a:ext cx="5197475" cy="1322388"/>
          </a:xfrm>
          <a:prstGeom prst="rect">
            <a:avLst/>
          </a:prstGeom>
          <a:solidFill>
            <a:srgbClr val="D4FB79">
              <a:alpha val="38431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Caracterização:        - qualitativa</a:t>
            </a:r>
          </a:p>
          <a:p>
            <a:pPr algn="ctr"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             - quantitativa</a:t>
            </a:r>
          </a:p>
          <a:p>
            <a:pPr algn="ctr"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                   - distribuição </a:t>
            </a:r>
          </a:p>
        </p:txBody>
      </p:sp>
      <p:sp>
        <p:nvSpPr>
          <p:cNvPr id="71683" name="Planejamento: tipo de Remediação:…">
            <a:extLst>
              <a:ext uri="{FF2B5EF4-FFF2-40B4-BE49-F238E27FC236}">
                <a16:creationId xmlns:a16="http://schemas.microsoft.com/office/drawing/2014/main" id="{18E0879F-3CFB-D7D4-44FC-09D152078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5054600"/>
            <a:ext cx="5257800" cy="1323975"/>
          </a:xfrm>
          <a:prstGeom prst="rect">
            <a:avLst/>
          </a:prstGeom>
          <a:solidFill>
            <a:srgbClr val="D4FB79">
              <a:alpha val="45097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Planejamento: tipo de Remediação: </a:t>
            </a:r>
          </a:p>
          <a:p>
            <a:pPr eaLnBrk="1">
              <a:spcBef>
                <a:spcPts val="1200"/>
              </a:spcBef>
              <a:buSzPct val="100000"/>
              <a:buFontTx/>
              <a:buChar char="-"/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Processos físico-químicos (clássicos)</a:t>
            </a:r>
          </a:p>
          <a:p>
            <a:pPr eaLnBrk="1">
              <a:spcBef>
                <a:spcPts val="1200"/>
              </a:spcBef>
              <a:buSzPct val="100000"/>
              <a:buFontTx/>
              <a:buChar char="-"/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Biorremediação (modernos)</a:t>
            </a:r>
          </a:p>
        </p:txBody>
      </p:sp>
      <p:sp>
        <p:nvSpPr>
          <p:cNvPr id="71684" name="Shape">
            <a:extLst>
              <a:ext uri="{FF2B5EF4-FFF2-40B4-BE49-F238E27FC236}">
                <a16:creationId xmlns:a16="http://schemas.microsoft.com/office/drawing/2014/main" id="{AED3FA3F-6696-BD86-352E-1F0FA5066814}"/>
              </a:ext>
            </a:extLst>
          </p:cNvPr>
          <p:cNvSpPr>
            <a:spLocks/>
          </p:cNvSpPr>
          <p:nvPr/>
        </p:nvSpPr>
        <p:spPr bwMode="auto">
          <a:xfrm>
            <a:off x="5064125" y="2730500"/>
            <a:ext cx="263525" cy="431800"/>
          </a:xfrm>
          <a:custGeom>
            <a:avLst/>
            <a:gdLst>
              <a:gd name="T0" fmla="*/ 1607551 w 21600"/>
              <a:gd name="T1" fmla="*/ 4316021 h 21600"/>
              <a:gd name="T2" fmla="*/ 1607551 w 21600"/>
              <a:gd name="T3" fmla="*/ 4316021 h 21600"/>
              <a:gd name="T4" fmla="*/ 1607551 w 21600"/>
              <a:gd name="T5" fmla="*/ 4316021 h 21600"/>
              <a:gd name="T6" fmla="*/ 1607551 w 21600"/>
              <a:gd name="T7" fmla="*/ 431602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4989"/>
                </a:moveTo>
                <a:lnTo>
                  <a:pt x="5400" y="14989"/>
                </a:lnTo>
                <a:lnTo>
                  <a:pt x="5400" y="0"/>
                </a:lnTo>
                <a:lnTo>
                  <a:pt x="16200" y="0"/>
                </a:lnTo>
                <a:lnTo>
                  <a:pt x="16200" y="14989"/>
                </a:lnTo>
                <a:lnTo>
                  <a:pt x="21600" y="14989"/>
                </a:lnTo>
                <a:lnTo>
                  <a:pt x="10800" y="21600"/>
                </a:lnTo>
                <a:lnTo>
                  <a:pt x="0" y="1498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71685" name="Shape">
            <a:extLst>
              <a:ext uri="{FF2B5EF4-FFF2-40B4-BE49-F238E27FC236}">
                <a16:creationId xmlns:a16="http://schemas.microsoft.com/office/drawing/2014/main" id="{0E653CE8-2DFF-7949-97D0-73B5779ADA18}"/>
              </a:ext>
            </a:extLst>
          </p:cNvPr>
          <p:cNvSpPr>
            <a:spLocks/>
          </p:cNvSpPr>
          <p:nvPr/>
        </p:nvSpPr>
        <p:spPr bwMode="auto">
          <a:xfrm>
            <a:off x="5087938" y="4598988"/>
            <a:ext cx="215900" cy="431800"/>
          </a:xfrm>
          <a:custGeom>
            <a:avLst/>
            <a:gdLst>
              <a:gd name="T0" fmla="*/ 1079010 w 21600"/>
              <a:gd name="T1" fmla="*/ 4316021 h 21600"/>
              <a:gd name="T2" fmla="*/ 1079010 w 21600"/>
              <a:gd name="T3" fmla="*/ 4316021 h 21600"/>
              <a:gd name="T4" fmla="*/ 1079010 w 21600"/>
              <a:gd name="T5" fmla="*/ 4316021 h 21600"/>
              <a:gd name="T6" fmla="*/ 1079010 w 21600"/>
              <a:gd name="T7" fmla="*/ 431602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45719" rIns="45719" anchor="ctr"/>
          <a:lstStyle/>
          <a:p>
            <a:endParaRPr lang="pt-BR"/>
          </a:p>
        </p:txBody>
      </p:sp>
      <p:sp>
        <p:nvSpPr>
          <p:cNvPr id="71686" name="PRIMEIRO:    Fazer a  Caracterização do Problema  Ambiental">
            <a:extLst>
              <a:ext uri="{FF2B5EF4-FFF2-40B4-BE49-F238E27FC236}">
                <a16:creationId xmlns:a16="http://schemas.microsoft.com/office/drawing/2014/main" id="{0F9D5846-9399-4D25-1428-BF12CBBDD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919163"/>
            <a:ext cx="7632700" cy="400050"/>
          </a:xfrm>
          <a:prstGeom prst="rect">
            <a:avLst/>
          </a:prstGeom>
          <a:solidFill>
            <a:srgbClr val="73FDFF">
              <a:alpha val="3176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400"/>
              </a:spcBef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PRIMEIRO:    Fazer a  Caracterização do Problema  Ambiental </a:t>
            </a:r>
          </a:p>
        </p:txBody>
      </p:sp>
      <p:sp>
        <p:nvSpPr>
          <p:cNvPr id="71687" name="Biorremediação">
            <a:extLst>
              <a:ext uri="{FF2B5EF4-FFF2-40B4-BE49-F238E27FC236}">
                <a16:creationId xmlns:a16="http://schemas.microsoft.com/office/drawing/2014/main" id="{2A866D9F-60FA-4F69-0975-8B3CC633B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241300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sp>
        <p:nvSpPr>
          <p:cNvPr id="71688" name="Como empregá-la?">
            <a:extLst>
              <a:ext uri="{FF2B5EF4-FFF2-40B4-BE49-F238E27FC236}">
                <a16:creationId xmlns:a16="http://schemas.microsoft.com/office/drawing/2014/main" id="{2D2D0090-1232-4664-DD67-476FB0BC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358775"/>
            <a:ext cx="2246312" cy="368300"/>
          </a:xfrm>
          <a:prstGeom prst="rect">
            <a:avLst/>
          </a:prstGeom>
          <a:solidFill>
            <a:srgbClr val="CCECFF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Como empregá-la? </a:t>
            </a:r>
          </a:p>
        </p:txBody>
      </p:sp>
      <p:sp>
        <p:nvSpPr>
          <p:cNvPr id="71689" name="As vezes podem e…">
            <a:extLst>
              <a:ext uri="{FF2B5EF4-FFF2-40B4-BE49-F238E27FC236}">
                <a16:creationId xmlns:a16="http://schemas.microsoft.com/office/drawing/2014/main" id="{9FE3C2A6-3B58-7BF4-143B-D3864D540646}"/>
              </a:ext>
            </a:extLst>
          </p:cNvPr>
          <p:cNvSpPr txBox="1">
            <a:spLocks noChangeArrowheads="1"/>
          </p:cNvSpPr>
          <p:nvPr/>
        </p:nvSpPr>
        <p:spPr bwMode="auto">
          <a:xfrm rot="760431">
            <a:off x="8412163" y="5407025"/>
            <a:ext cx="1582737" cy="831850"/>
          </a:xfrm>
          <a:prstGeom prst="rect">
            <a:avLst/>
          </a:prstGeom>
          <a:solidFill>
            <a:srgbClr val="FFD479">
              <a:alpha val="75293"/>
            </a:srgbClr>
          </a:solidFill>
          <a:ln w="9525">
            <a:solidFill>
              <a:srgbClr val="531B93"/>
            </a:solidFill>
            <a:miter lim="800000"/>
            <a:headEnd/>
            <a:tailEnd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600"/>
              <a:t>As vezes podem e</a:t>
            </a:r>
          </a:p>
          <a:p>
            <a:pPr eaLnBrk="1"/>
            <a:r>
              <a:rPr lang="pt-BR" altLang="pt-BR" sz="1600"/>
              <a:t>devem ser </a:t>
            </a:r>
          </a:p>
          <a:p>
            <a:pPr eaLnBrk="1"/>
            <a:r>
              <a:rPr lang="pt-BR" altLang="pt-BR" sz="1600"/>
              <a:t>associados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Biossensores para monitoramento de poluentes">
            <a:extLst>
              <a:ext uri="{FF2B5EF4-FFF2-40B4-BE49-F238E27FC236}">
                <a16:creationId xmlns:a16="http://schemas.microsoft.com/office/drawing/2014/main" id="{D61C1CCB-45D5-5234-99E5-9D1BE7FF21D8}"/>
              </a:ext>
            </a:extLst>
          </p:cNvPr>
          <p:cNvSpPr txBox="1"/>
          <p:nvPr/>
        </p:nvSpPr>
        <p:spPr>
          <a:xfrm>
            <a:off x="1870075" y="236538"/>
            <a:ext cx="7366000" cy="522287"/>
          </a:xfrm>
          <a:prstGeom prst="rect">
            <a:avLst/>
          </a:prstGeom>
          <a:solidFill>
            <a:srgbClr val="73FDFF">
              <a:alpha val="15068"/>
            </a:srgbClr>
          </a:solidFill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316110" eaLnBrk="1" fontAlgn="auto">
              <a:spcBef>
                <a:spcPts val="200"/>
              </a:spcBef>
              <a:spcAft>
                <a:spcPts val="0"/>
              </a:spcAft>
              <a:buSzPct val="100000"/>
              <a:defRPr sz="1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t" sz="2800" b="1" kern="0" dirty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Biossensores para monitoramento de poluentes</a:t>
            </a:r>
            <a:endParaRPr sz="2800" b="1" kern="0" dirty="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706" name="Image" descr="Image">
            <a:extLst>
              <a:ext uri="{FF2B5EF4-FFF2-40B4-BE49-F238E27FC236}">
                <a16:creationId xmlns:a16="http://schemas.microsoft.com/office/drawing/2014/main" id="{5F02E57F-4D89-F34D-60F0-23801E3D0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527175"/>
            <a:ext cx="6723063" cy="4175125"/>
          </a:xfrm>
          <a:prstGeom prst="rect">
            <a:avLst/>
          </a:prstGeom>
          <a:noFill/>
          <a:ln w="12700">
            <a:solidFill>
              <a:srgbClr val="76D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GFP – primerF: TTCCATATGGTGAGCAAGGGCGAG (sítio NdeI)…">
            <a:extLst>
              <a:ext uri="{FF2B5EF4-FFF2-40B4-BE49-F238E27FC236}">
                <a16:creationId xmlns:a16="http://schemas.microsoft.com/office/drawing/2014/main" id="{589CE98D-C361-8475-3420-F5E1AF879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575" y="2068513"/>
            <a:ext cx="51847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just" eaLnBrk="1">
              <a:lnSpc>
                <a:spcPct val="120000"/>
              </a:lnSpc>
            </a:pP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EGFP – primerF: TTC</a:t>
            </a:r>
            <a:r>
              <a:rPr lang="pt-BR" altLang="pt-BR" sz="1200" b="1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CATATG</a:t>
            </a: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GTGAGCAAGGGCGAG (sítio </a:t>
            </a:r>
            <a:r>
              <a:rPr lang="pt-BR" altLang="pt-BR" sz="12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Nde</a:t>
            </a: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I)</a:t>
            </a:r>
          </a:p>
          <a:p>
            <a:pPr algn="just" eaLnBrk="1">
              <a:lnSpc>
                <a:spcPct val="120000"/>
              </a:lnSpc>
            </a:pP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EGFP – primerR: CG</a:t>
            </a:r>
            <a:r>
              <a:rPr lang="pt-BR" altLang="pt-BR" sz="1200" b="1" u="sng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CTCGAG</a:t>
            </a: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TTACTTGTACAGCTCGTCC (sítio </a:t>
            </a:r>
            <a:r>
              <a:rPr lang="pt-BR" altLang="pt-BR" sz="12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Xho</a:t>
            </a: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I)</a:t>
            </a:r>
          </a:p>
          <a:p>
            <a:pPr algn="ctr" eaLnBrk="1">
              <a:lnSpc>
                <a:spcPct val="120000"/>
              </a:lnSpc>
            </a:pP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</a:t>
            </a:r>
          </a:p>
          <a:p>
            <a:pPr algn="ctr" eaLnBrk="1">
              <a:lnSpc>
                <a:spcPct val="120000"/>
              </a:lnSpc>
            </a:pP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pEGFP-N1</a:t>
            </a:r>
          </a:p>
        </p:txBody>
      </p:sp>
      <p:grpSp>
        <p:nvGrpSpPr>
          <p:cNvPr id="73730" name="Group">
            <a:extLst>
              <a:ext uri="{FF2B5EF4-FFF2-40B4-BE49-F238E27FC236}">
                <a16:creationId xmlns:a16="http://schemas.microsoft.com/office/drawing/2014/main" id="{E97E8FC6-2241-65C4-D09A-A358095894B3}"/>
              </a:ext>
            </a:extLst>
          </p:cNvPr>
          <p:cNvGrpSpPr>
            <a:grpSpLocks/>
          </p:cNvGrpSpPr>
          <p:nvPr/>
        </p:nvGrpSpPr>
        <p:grpSpPr bwMode="auto">
          <a:xfrm>
            <a:off x="2211388" y="2144713"/>
            <a:ext cx="1828800" cy="563562"/>
            <a:chOff x="0" y="0"/>
            <a:chExt cx="1828800" cy="563563"/>
          </a:xfrm>
        </p:grpSpPr>
        <p:sp>
          <p:nvSpPr>
            <p:cNvPr id="73751" name="Rectangle">
              <a:extLst>
                <a:ext uri="{FF2B5EF4-FFF2-40B4-BE49-F238E27FC236}">
                  <a16:creationId xmlns:a16="http://schemas.microsoft.com/office/drawing/2014/main" id="{77D455B9-8C7A-6669-5252-2E3ED215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28800" cy="5635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45719" tIns="45719" rIns="45719" bIns="45719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752" name="Produto de PCR (EGFP) +…">
              <a:extLst>
                <a:ext uri="{FF2B5EF4-FFF2-40B4-BE49-F238E27FC236}">
                  <a16:creationId xmlns:a16="http://schemas.microsoft.com/office/drawing/2014/main" id="{0CB0A185-C26F-4AE5-CBD0-E096BFCC2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828800" cy="553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r>
                <a:rPr lang="pt-BR" altLang="pt-BR" sz="10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Produto de PCR (EGFP) + </a:t>
              </a:r>
            </a:p>
            <a:p>
              <a:pPr algn="ctr" eaLnBrk="1"/>
              <a:r>
                <a:rPr lang="pt-BR" altLang="pt-BR" sz="10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T4 ligase +</a:t>
              </a:r>
            </a:p>
            <a:p>
              <a:pPr algn="ctr" eaLnBrk="1"/>
              <a:r>
                <a:rPr lang="pt-BR" altLang="pt-BR" sz="10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pGEM-T Easy</a:t>
              </a:r>
            </a:p>
          </p:txBody>
        </p:sp>
      </p:grpSp>
      <p:pic>
        <p:nvPicPr>
          <p:cNvPr id="73731" name="pGEM-EGFP.png" descr="pGEM-EGFP.png">
            <a:extLst>
              <a:ext uri="{FF2B5EF4-FFF2-40B4-BE49-F238E27FC236}">
                <a16:creationId xmlns:a16="http://schemas.microsoft.com/office/drawing/2014/main" id="{AC550171-F9E2-7E18-0BBA-873F44ED9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406775"/>
            <a:ext cx="326707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3732" name="Line">
            <a:extLst>
              <a:ext uri="{FF2B5EF4-FFF2-40B4-BE49-F238E27FC236}">
                <a16:creationId xmlns:a16="http://schemas.microsoft.com/office/drawing/2014/main" id="{B8D03393-55C5-4A94-A447-5BE7091D2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2922588"/>
            <a:ext cx="0" cy="269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73733" name="PLac↑">
            <a:extLst>
              <a:ext uri="{FF2B5EF4-FFF2-40B4-BE49-F238E27FC236}">
                <a16:creationId xmlns:a16="http://schemas.microsoft.com/office/drawing/2014/main" id="{9F6554E4-E8E0-994A-1F5B-92ACFBEA9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4424363"/>
            <a:ext cx="457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8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pt-BR" altLang="pt-BR" sz="800" b="1" i="1" baseline="-25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Lac</a:t>
            </a:r>
            <a:r>
              <a:rPr lang="pt-BR" altLang="pt-BR" sz="8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↑</a:t>
            </a:r>
          </a:p>
        </p:txBody>
      </p:sp>
      <p:grpSp>
        <p:nvGrpSpPr>
          <p:cNvPr id="73734" name="Group">
            <a:extLst>
              <a:ext uri="{FF2B5EF4-FFF2-40B4-BE49-F238E27FC236}">
                <a16:creationId xmlns:a16="http://schemas.microsoft.com/office/drawing/2014/main" id="{9807A309-F0FB-2961-995F-7AB679B8AB60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1009650"/>
            <a:ext cx="8785225" cy="425450"/>
            <a:chOff x="0" y="0"/>
            <a:chExt cx="8785225" cy="425450"/>
          </a:xfrm>
        </p:grpSpPr>
        <p:sp>
          <p:nvSpPr>
            <p:cNvPr id="73748" name="Line">
              <a:extLst>
                <a:ext uri="{FF2B5EF4-FFF2-40B4-BE49-F238E27FC236}">
                  <a16:creationId xmlns:a16="http://schemas.microsoft.com/office/drawing/2014/main" id="{91E1FCA5-16DB-251C-B6F8-3E5E5B4F75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262" y="288925"/>
              <a:ext cx="7210426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pt-BR"/>
            </a:p>
          </p:txBody>
        </p:sp>
        <p:pic>
          <p:nvPicPr>
            <p:cNvPr id="73749" name="logogfp.jpeg" descr="logogfp.jpeg">
              <a:extLst>
                <a:ext uri="{FF2B5EF4-FFF2-40B4-BE49-F238E27FC236}">
                  <a16:creationId xmlns:a16="http://schemas.microsoft.com/office/drawing/2014/main" id="{ECF562DC-A674-1A0D-F5B0-1EB175300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" y="0"/>
              <a:ext cx="355601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538" name="CONSTRUÇÃO DE BIOSENSORES BACTERIANOS PARA DETECÇÃO DE METAIS PESADOS…">
              <a:extLst>
                <a:ext uri="{FF2B5EF4-FFF2-40B4-BE49-F238E27FC236}">
                  <a16:creationId xmlns:a16="http://schemas.microsoft.com/office/drawing/2014/main" id="{122D6F06-68B9-F91D-15BD-4FDEB73383BB}"/>
                </a:ext>
              </a:extLst>
            </p:cNvPr>
            <p:cNvSpPr txBox="1"/>
            <p:nvPr/>
          </p:nvSpPr>
          <p:spPr>
            <a:xfrm>
              <a:off x="0" y="11113"/>
              <a:ext cx="8785225" cy="369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800" kern="0">
                  <a:latin typeface="Arial"/>
                  <a:ea typeface="Arial"/>
                  <a:cs typeface="Arial"/>
                  <a:sym typeface="Arial"/>
                </a:rPr>
                <a:t>                </a:t>
              </a:r>
              <a:r>
                <a:rPr sz="1000" b="1" i="1" kern="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CONSTRUÇÃO DE BIOSENSORES BACTERIANOS PARA DETECÇÃO DE METAIS PESADOS</a:t>
              </a:r>
              <a:endParaRPr sz="1100" b="1" kern="0"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endParaRPr>
            </a:p>
            <a:p>
              <a:pPr algn="r" eaLnBrk="1" fontAlgn="auto">
                <a:spcBef>
                  <a:spcPts val="0"/>
                </a:spcBef>
                <a:spcAft>
                  <a:spcPts val="0"/>
                </a:spcAft>
                <a:defRPr sz="800" b="1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sz="800" b="1" kern="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Resultados</a:t>
              </a:r>
            </a:p>
          </p:txBody>
        </p:sp>
      </p:grpSp>
      <p:sp>
        <p:nvSpPr>
          <p:cNvPr id="540" name="Construção do plasmídio pGEM-EGFP">
            <a:extLst>
              <a:ext uri="{FF2B5EF4-FFF2-40B4-BE49-F238E27FC236}">
                <a16:creationId xmlns:a16="http://schemas.microsoft.com/office/drawing/2014/main" id="{17BC2812-B80D-0A51-BACD-00E617C71A0C}"/>
              </a:ext>
            </a:extLst>
          </p:cNvPr>
          <p:cNvSpPr txBox="1"/>
          <p:nvPr/>
        </p:nvSpPr>
        <p:spPr>
          <a:xfrm>
            <a:off x="2082800" y="1555750"/>
            <a:ext cx="6769100" cy="4000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1200"/>
              </a:spcBef>
              <a:spcAft>
                <a:spcPts val="0"/>
              </a:spcAft>
              <a:defRPr sz="2000" b="1"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2000" b="1" kern="0"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Construção do plasmídio pGEM-EGFP </a:t>
            </a:r>
          </a:p>
        </p:txBody>
      </p:sp>
      <p:sp>
        <p:nvSpPr>
          <p:cNvPr id="73736" name="Line">
            <a:extLst>
              <a:ext uri="{FF2B5EF4-FFF2-40B4-BE49-F238E27FC236}">
                <a16:creationId xmlns:a16="http://schemas.microsoft.com/office/drawing/2014/main" id="{D3BB9571-1587-1921-BB70-2C2675BB2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3013" y="4602163"/>
            <a:ext cx="5032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73737" name="✂…">
            <a:extLst>
              <a:ext uri="{FF2B5EF4-FFF2-40B4-BE49-F238E27FC236}">
                <a16:creationId xmlns:a16="http://schemas.microsoft.com/office/drawing/2014/main" id="{AEF18B18-01B2-8D42-29DC-3ECA4CE09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713" y="4243388"/>
            <a:ext cx="68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1200" b="1">
                <a:latin typeface="Wingdings" pitchFamily="2" charset="2"/>
                <a:sym typeface="Wingdings" pitchFamily="2" charset="2"/>
              </a:rPr>
              <a:t>✂</a:t>
            </a:r>
          </a:p>
          <a:p>
            <a:pPr algn="ctr" eaLnBrk="1"/>
            <a:r>
              <a:rPr lang="pt-BR" altLang="pt-BR" sz="12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XhoI</a:t>
            </a:r>
          </a:p>
          <a:p>
            <a:pPr algn="ctr" eaLnBrk="1"/>
            <a:r>
              <a:rPr lang="pt-BR" altLang="pt-BR" sz="12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PstI</a:t>
            </a:r>
          </a:p>
        </p:txBody>
      </p:sp>
      <p:sp>
        <p:nvSpPr>
          <p:cNvPr id="73738" name="Line">
            <a:extLst>
              <a:ext uri="{FF2B5EF4-FFF2-40B4-BE49-F238E27FC236}">
                <a16:creationId xmlns:a16="http://schemas.microsoft.com/office/drawing/2014/main" id="{85666A3C-FF0F-8375-32E5-F9D5184B9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4602163"/>
            <a:ext cx="503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grpSp>
        <p:nvGrpSpPr>
          <p:cNvPr id="73739" name="Group">
            <a:extLst>
              <a:ext uri="{FF2B5EF4-FFF2-40B4-BE49-F238E27FC236}">
                <a16:creationId xmlns:a16="http://schemas.microsoft.com/office/drawing/2014/main" id="{7A21406B-075F-F0BA-8731-208994EDCEB1}"/>
              </a:ext>
            </a:extLst>
          </p:cNvPr>
          <p:cNvGrpSpPr>
            <a:grpSpLocks/>
          </p:cNvGrpSpPr>
          <p:nvPr/>
        </p:nvGrpSpPr>
        <p:grpSpPr bwMode="auto">
          <a:xfrm>
            <a:off x="8340725" y="4151313"/>
            <a:ext cx="608013" cy="1081087"/>
            <a:chOff x="0" y="0"/>
            <a:chExt cx="608013" cy="1081088"/>
          </a:xfrm>
        </p:grpSpPr>
        <p:sp>
          <p:nvSpPr>
            <p:cNvPr id="73746" name="Rectangle">
              <a:extLst>
                <a:ext uri="{FF2B5EF4-FFF2-40B4-BE49-F238E27FC236}">
                  <a16:creationId xmlns:a16="http://schemas.microsoft.com/office/drawing/2014/main" id="{D924A643-D432-20E0-CE7D-B4C345EF5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08013" cy="108108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45719" tIns="45719" rIns="45719" bIns="45719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747" name="EGFP">
              <a:extLst>
                <a:ext uri="{FF2B5EF4-FFF2-40B4-BE49-F238E27FC236}">
                  <a16:creationId xmlns:a16="http://schemas.microsoft.com/office/drawing/2014/main" id="{16493346-049C-F7A4-37C3-F856EF217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608013" cy="553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pt-BR" altLang="pt-BR" sz="1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eaLnBrk="1"/>
              <a:endParaRPr lang="pt-BR" altLang="pt-BR" sz="1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 eaLnBrk="1"/>
              <a:r>
                <a:rPr lang="pt-BR" altLang="pt-BR" sz="10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EGFP</a:t>
              </a:r>
            </a:p>
          </p:txBody>
        </p:sp>
      </p:grpSp>
      <p:sp>
        <p:nvSpPr>
          <p:cNvPr id="73740" name="Rectangle">
            <a:extLst>
              <a:ext uri="{FF2B5EF4-FFF2-40B4-BE49-F238E27FC236}">
                <a16:creationId xmlns:a16="http://schemas.microsoft.com/office/drawing/2014/main" id="{19AE0F07-098D-86EE-8E54-B8D65559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138" y="5008563"/>
            <a:ext cx="6096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45719" rIns="45719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endParaRPr lang="pt-BR" altLang="pt-BR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741" name="– XhoI">
            <a:extLst>
              <a:ext uri="{FF2B5EF4-FFF2-40B4-BE49-F238E27FC236}">
                <a16:creationId xmlns:a16="http://schemas.microsoft.com/office/drawing/2014/main" id="{AA355D9D-87FC-6F26-F10E-BBF6CA60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838" y="4027488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– </a:t>
            </a:r>
            <a:r>
              <a:rPr lang="pt-BR" altLang="pt-BR" sz="10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Xho</a:t>
            </a:r>
            <a:r>
              <a:rPr lang="pt-BR" altLang="pt-BR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 </a:t>
            </a:r>
          </a:p>
        </p:txBody>
      </p:sp>
      <p:sp>
        <p:nvSpPr>
          <p:cNvPr id="73742" name="– NdeI">
            <a:extLst>
              <a:ext uri="{FF2B5EF4-FFF2-40B4-BE49-F238E27FC236}">
                <a16:creationId xmlns:a16="http://schemas.microsoft.com/office/drawing/2014/main" id="{8F36AFE7-9358-992E-0291-D3A5B14D9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6188" y="487997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– </a:t>
            </a:r>
            <a:r>
              <a:rPr lang="pt-BR" altLang="pt-BR" sz="10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Nde</a:t>
            </a:r>
            <a:r>
              <a:rPr lang="pt-BR" altLang="pt-BR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 </a:t>
            </a:r>
          </a:p>
        </p:txBody>
      </p:sp>
      <p:sp>
        <p:nvSpPr>
          <p:cNvPr id="73743" name="– PstI">
            <a:extLst>
              <a:ext uri="{FF2B5EF4-FFF2-40B4-BE49-F238E27FC236}">
                <a16:creationId xmlns:a16="http://schemas.microsoft.com/office/drawing/2014/main" id="{881DFFA7-8659-7308-0B03-4EBD241B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838" y="511492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– </a:t>
            </a:r>
            <a:r>
              <a:rPr lang="pt-BR" altLang="pt-BR" sz="10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Pst</a:t>
            </a:r>
            <a:r>
              <a:rPr lang="pt-BR" altLang="pt-BR" sz="1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 </a:t>
            </a:r>
          </a:p>
        </p:txBody>
      </p:sp>
      <p:sp>
        <p:nvSpPr>
          <p:cNvPr id="73744" name="Figura: Esquema da construção do plasmidio – pGEM-EGFP.">
            <a:extLst>
              <a:ext uri="{FF2B5EF4-FFF2-40B4-BE49-F238E27FC236}">
                <a16:creationId xmlns:a16="http://schemas.microsoft.com/office/drawing/2014/main" id="{A6D3F0B8-7474-56D1-185D-BB221FEB0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6453188"/>
            <a:ext cx="6911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Figura: Esquema da construção do plasmidio – pGEM-EGFP.</a:t>
            </a:r>
          </a:p>
        </p:txBody>
      </p:sp>
      <p:sp>
        <p:nvSpPr>
          <p:cNvPr id="552" name="Biossensores para monitoramento de poluentes">
            <a:extLst>
              <a:ext uri="{FF2B5EF4-FFF2-40B4-BE49-F238E27FC236}">
                <a16:creationId xmlns:a16="http://schemas.microsoft.com/office/drawing/2014/main" id="{5EFACFD7-7C0B-D3DC-5875-DFF20B321A21}"/>
              </a:ext>
            </a:extLst>
          </p:cNvPr>
          <p:cNvSpPr txBox="1"/>
          <p:nvPr/>
        </p:nvSpPr>
        <p:spPr>
          <a:xfrm>
            <a:off x="1981200" y="127000"/>
            <a:ext cx="6311900" cy="461963"/>
          </a:xfrm>
          <a:prstGeom prst="rect">
            <a:avLst/>
          </a:prstGeom>
          <a:solidFill>
            <a:srgbClr val="73FDFF">
              <a:alpha val="15068"/>
            </a:srgbClr>
          </a:solidFill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defTabSz="316110" eaLnBrk="1" fontAlgn="auto">
              <a:spcBef>
                <a:spcPts val="200"/>
              </a:spcBef>
              <a:spcAft>
                <a:spcPts val="0"/>
              </a:spcAft>
              <a:buSzPct val="100000"/>
              <a:defRPr sz="1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pt-BR" sz="2400" b="1" kern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Biossensores para monitoramento de poluentes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">
            <a:extLst>
              <a:ext uri="{FF2B5EF4-FFF2-40B4-BE49-F238E27FC236}">
                <a16:creationId xmlns:a16="http://schemas.microsoft.com/office/drawing/2014/main" id="{83ED29AB-A6FD-BF22-5F87-F104B5D1BC4F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115888"/>
            <a:ext cx="8785225" cy="425450"/>
            <a:chOff x="0" y="0"/>
            <a:chExt cx="8785225" cy="425450"/>
          </a:xfrm>
        </p:grpSpPr>
        <p:sp>
          <p:nvSpPr>
            <p:cNvPr id="74775" name="Line">
              <a:extLst>
                <a:ext uri="{FF2B5EF4-FFF2-40B4-BE49-F238E27FC236}">
                  <a16:creationId xmlns:a16="http://schemas.microsoft.com/office/drawing/2014/main" id="{2F31676F-1CE8-3D7C-AA6A-299C519E61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262" y="288925"/>
              <a:ext cx="7210426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pt-BR"/>
            </a:p>
          </p:txBody>
        </p:sp>
        <p:pic>
          <p:nvPicPr>
            <p:cNvPr id="74776" name="logogfp.jpeg" descr="logogfp.jpeg">
              <a:extLst>
                <a:ext uri="{FF2B5EF4-FFF2-40B4-BE49-F238E27FC236}">
                  <a16:creationId xmlns:a16="http://schemas.microsoft.com/office/drawing/2014/main" id="{5B07E083-75C0-6CB9-DBC0-E964FB5BB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" y="0"/>
              <a:ext cx="355601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556" name="CONSTRUÇÃO DE BIOSENSORES BACTERIANOS PARA DETECÇÃO DE METAIS PESADOS…">
              <a:extLst>
                <a:ext uri="{FF2B5EF4-FFF2-40B4-BE49-F238E27FC236}">
                  <a16:creationId xmlns:a16="http://schemas.microsoft.com/office/drawing/2014/main" id="{5ABF8D8F-BAB7-0056-AE8C-1AB33B6B6331}"/>
                </a:ext>
              </a:extLst>
            </p:cNvPr>
            <p:cNvSpPr txBox="1"/>
            <p:nvPr/>
          </p:nvSpPr>
          <p:spPr>
            <a:xfrm>
              <a:off x="0" y="11112"/>
              <a:ext cx="8785225" cy="369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800" kern="0">
                  <a:latin typeface="Arial"/>
                  <a:ea typeface="Arial"/>
                  <a:cs typeface="Arial"/>
                  <a:sym typeface="Arial"/>
                </a:rPr>
                <a:t>                </a:t>
              </a:r>
              <a:r>
                <a:rPr sz="1000" b="1" i="1" kern="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CONSTRUÇÃO DE BIOSENSORES BACTERIANOS PARA DETECÇÃO DE METAIS PESADOS</a:t>
              </a:r>
              <a:endParaRPr sz="1100" b="1" kern="0"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endParaRPr>
            </a:p>
            <a:p>
              <a:pPr algn="r" eaLnBrk="1" fontAlgn="auto">
                <a:spcBef>
                  <a:spcPts val="0"/>
                </a:spcBef>
                <a:spcAft>
                  <a:spcPts val="0"/>
                </a:spcAft>
                <a:defRPr sz="800" b="1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sz="800" b="1" kern="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Resultados</a:t>
              </a:r>
            </a:p>
          </p:txBody>
        </p:sp>
      </p:grpSp>
      <p:grpSp>
        <p:nvGrpSpPr>
          <p:cNvPr id="74754" name="Group">
            <a:extLst>
              <a:ext uri="{FF2B5EF4-FFF2-40B4-BE49-F238E27FC236}">
                <a16:creationId xmlns:a16="http://schemas.microsoft.com/office/drawing/2014/main" id="{92106928-75F5-FBB8-6021-FC0F5210B43F}"/>
              </a:ext>
            </a:extLst>
          </p:cNvPr>
          <p:cNvGrpSpPr>
            <a:grpSpLocks/>
          </p:cNvGrpSpPr>
          <p:nvPr/>
        </p:nvGrpSpPr>
        <p:grpSpPr bwMode="auto">
          <a:xfrm>
            <a:off x="7908925" y="1468438"/>
            <a:ext cx="1211263" cy="1320800"/>
            <a:chOff x="0" y="0"/>
            <a:chExt cx="1211263" cy="1321012"/>
          </a:xfrm>
        </p:grpSpPr>
        <p:grpSp>
          <p:nvGrpSpPr>
            <p:cNvPr id="74768" name="Group">
              <a:extLst>
                <a:ext uri="{FF2B5EF4-FFF2-40B4-BE49-F238E27FC236}">
                  <a16:creationId xmlns:a16="http://schemas.microsoft.com/office/drawing/2014/main" id="{B6C6636A-CF26-4DC1-06AF-3A6340E58D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22525"/>
              <a:ext cx="608491" cy="1079874"/>
              <a:chOff x="0" y="0"/>
              <a:chExt cx="608490" cy="1079872"/>
            </a:xfrm>
          </p:grpSpPr>
          <p:sp>
            <p:nvSpPr>
              <p:cNvPr id="74773" name="Rectangle">
                <a:extLst>
                  <a:ext uri="{FF2B5EF4-FFF2-40B4-BE49-F238E27FC236}">
                    <a16:creationId xmlns:a16="http://schemas.microsoft.com/office/drawing/2014/main" id="{BA4E5272-E597-DD2B-D48D-E979C17BA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608490" cy="107987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45719" tIns="45719" rIns="45719" bIns="45719"/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algn="ctr" eaLnBrk="1"/>
                <a:endParaRPr lang="pt-BR" altLang="pt-BR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4774" name="mer">
                <a:extLst>
                  <a:ext uri="{FF2B5EF4-FFF2-40B4-BE49-F238E27FC236}">
                    <a16:creationId xmlns:a16="http://schemas.microsoft.com/office/drawing/2014/main" id="{D922C0E0-6B5E-B5E0-250B-17594535FC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608490" cy="830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5719" tIns="45719" rIns="45719" bIns="45719">
                <a:spAutoFit/>
              </a:bodyPr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eaLnBrk="1"/>
                <a:endParaRPr lang="pt-BR" altLang="pt-BR" sz="1200" i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eaLnBrk="1"/>
                <a:endParaRPr lang="pt-BR" altLang="pt-BR" sz="1200" i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algn="ctr" eaLnBrk="1"/>
                <a:endParaRPr lang="pt-BR" altLang="pt-BR" sz="1200" i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algn="ctr" eaLnBrk="1"/>
                <a:r>
                  <a:rPr lang="pt-BR" altLang="pt-BR" sz="1200" i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mer</a:t>
                </a:r>
              </a:p>
            </p:txBody>
          </p:sp>
        </p:grpSp>
        <p:sp>
          <p:nvSpPr>
            <p:cNvPr id="74769" name="Rectangle">
              <a:extLst>
                <a:ext uri="{FF2B5EF4-FFF2-40B4-BE49-F238E27FC236}">
                  <a16:creationId xmlns:a16="http://schemas.microsoft.com/office/drawing/2014/main" id="{7D2461F1-558F-B1A1-C215-33DA7F0CB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22525"/>
              <a:ext cx="609760" cy="2285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45719" tIns="45719" rIns="45719" bIns="45719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770" name="– SacII">
              <a:extLst>
                <a:ext uri="{FF2B5EF4-FFF2-40B4-BE49-F238E27FC236}">
                  <a16:creationId xmlns:a16="http://schemas.microsoft.com/office/drawing/2014/main" id="{209F988F-BCF3-2E48-01F7-C7E61473E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77" y="0"/>
              <a:ext cx="685980" cy="2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r>
                <a:rPr lang="pt-BR" altLang="pt-BR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– </a:t>
              </a:r>
              <a:r>
                <a:rPr lang="pt-BR" altLang="pt-BR" sz="1000" i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Sac</a:t>
              </a:r>
              <a:r>
                <a:rPr lang="pt-BR" altLang="pt-BR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II </a:t>
              </a:r>
            </a:p>
          </p:txBody>
        </p:sp>
        <p:sp>
          <p:nvSpPr>
            <p:cNvPr id="74771" name="– NdeI">
              <a:extLst>
                <a:ext uri="{FF2B5EF4-FFF2-40B4-BE49-F238E27FC236}">
                  <a16:creationId xmlns:a16="http://schemas.microsoft.com/office/drawing/2014/main" id="{26EF9F78-CCCA-ADD1-C17C-C51425373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471" y="1074793"/>
              <a:ext cx="685981" cy="2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r>
                <a:rPr lang="pt-BR" altLang="pt-BR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– </a:t>
              </a:r>
              <a:r>
                <a:rPr lang="pt-BR" altLang="pt-BR" sz="1000" i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Nde</a:t>
              </a:r>
              <a:r>
                <a:rPr lang="pt-BR" altLang="pt-BR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I </a:t>
              </a:r>
            </a:p>
          </p:txBody>
        </p:sp>
        <p:sp>
          <p:nvSpPr>
            <p:cNvPr id="74772" name="– SalI">
              <a:extLst>
                <a:ext uri="{FF2B5EF4-FFF2-40B4-BE49-F238E27FC236}">
                  <a16:creationId xmlns:a16="http://schemas.microsoft.com/office/drawing/2014/main" id="{1CC368F4-B55F-F709-1538-96AD22628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282" y="228544"/>
              <a:ext cx="685981" cy="2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r>
                <a:rPr lang="pt-BR" altLang="pt-BR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– </a:t>
              </a:r>
              <a:r>
                <a:rPr lang="pt-BR" altLang="pt-BR" sz="1000" i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Sal</a:t>
              </a:r>
              <a:r>
                <a:rPr lang="pt-BR" altLang="pt-BR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I </a:t>
              </a:r>
            </a:p>
          </p:txBody>
        </p:sp>
      </p:grpSp>
      <p:pic>
        <p:nvPicPr>
          <p:cNvPr id="74755" name="pBB-EGFP.png" descr="pBB-EGFP.png">
            <a:extLst>
              <a:ext uri="{FF2B5EF4-FFF2-40B4-BE49-F238E27FC236}">
                <a16:creationId xmlns:a16="http://schemas.microsoft.com/office/drawing/2014/main" id="{2179A261-BA3C-7327-FBB8-A5F8BC8D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065213"/>
            <a:ext cx="250825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756" name="✂…">
            <a:extLst>
              <a:ext uri="{FF2B5EF4-FFF2-40B4-BE49-F238E27FC236}">
                <a16:creationId xmlns:a16="http://schemas.microsoft.com/office/drawing/2014/main" id="{B5C526DC-A486-AE8B-68FE-9C9814A1D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8" y="1785938"/>
            <a:ext cx="68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1200">
                <a:latin typeface="Wingdings" pitchFamily="2" charset="2"/>
                <a:sym typeface="Wingdings" pitchFamily="2" charset="2"/>
              </a:rPr>
              <a:t>✂</a:t>
            </a:r>
          </a:p>
          <a:p>
            <a:pPr algn="ctr" eaLnBrk="1"/>
            <a:r>
              <a:rPr lang="pt-BR" altLang="pt-BR" sz="12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NdeI</a:t>
            </a:r>
          </a:p>
          <a:p>
            <a:pPr algn="ctr" eaLnBrk="1"/>
            <a:r>
              <a:rPr lang="pt-BR" altLang="pt-BR" sz="12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SacII</a:t>
            </a:r>
          </a:p>
        </p:txBody>
      </p:sp>
      <p:sp>
        <p:nvSpPr>
          <p:cNvPr id="74757" name="Line">
            <a:extLst>
              <a:ext uri="{FF2B5EF4-FFF2-40B4-BE49-F238E27FC236}">
                <a16:creationId xmlns:a16="http://schemas.microsoft.com/office/drawing/2014/main" id="{A30E9C13-6C56-EC84-4F72-03A5B4ED55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8338" y="2128838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74758" name="Line">
            <a:extLst>
              <a:ext uri="{FF2B5EF4-FFF2-40B4-BE49-F238E27FC236}">
                <a16:creationId xmlns:a16="http://schemas.microsoft.com/office/drawing/2014/main" id="{D8BBE96C-D024-450D-F577-9ED9F263D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725" y="2128838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74759" name="+ T4 ligase +">
            <a:extLst>
              <a:ext uri="{FF2B5EF4-FFF2-40B4-BE49-F238E27FC236}">
                <a16:creationId xmlns:a16="http://schemas.microsoft.com/office/drawing/2014/main" id="{6D49E4D6-A069-EE9B-2151-6F49DC1F2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1982788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T4 ligase +</a:t>
            </a:r>
          </a:p>
        </p:txBody>
      </p:sp>
      <p:sp>
        <p:nvSpPr>
          <p:cNvPr id="74760" name="Line">
            <a:extLst>
              <a:ext uri="{FF2B5EF4-FFF2-40B4-BE49-F238E27FC236}">
                <a16:creationId xmlns:a16="http://schemas.microsoft.com/office/drawing/2014/main" id="{F5DB31DE-9F1C-7387-FBBB-E365F3195B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6738" y="2814638"/>
            <a:ext cx="0" cy="2079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74761" name="Line">
            <a:extLst>
              <a:ext uri="{FF2B5EF4-FFF2-40B4-BE49-F238E27FC236}">
                <a16:creationId xmlns:a16="http://schemas.microsoft.com/office/drawing/2014/main" id="{73AE1B27-7C14-1893-765E-A8022FDC0B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3138" y="30226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sp>
        <p:nvSpPr>
          <p:cNvPr id="74762" name="Line">
            <a:extLst>
              <a:ext uri="{FF2B5EF4-FFF2-40B4-BE49-F238E27FC236}">
                <a16:creationId xmlns:a16="http://schemas.microsoft.com/office/drawing/2014/main" id="{DBFE3A04-7E81-6204-36E4-38B3757B8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3138" y="3022600"/>
            <a:ext cx="0" cy="247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pt-BR"/>
          </a:p>
        </p:txBody>
      </p:sp>
      <p:pic>
        <p:nvPicPr>
          <p:cNvPr id="74763" name="pGMer.png" descr="pGMer.png">
            <a:extLst>
              <a:ext uri="{FF2B5EF4-FFF2-40B4-BE49-F238E27FC236}">
                <a16:creationId xmlns:a16="http://schemas.microsoft.com/office/drawing/2014/main" id="{A7E85DE7-92CE-9F7E-01F6-9110FBE6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3357563"/>
            <a:ext cx="31511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764" name="PLac↓">
            <a:extLst>
              <a:ext uri="{FF2B5EF4-FFF2-40B4-BE49-F238E27FC236}">
                <a16:creationId xmlns:a16="http://schemas.microsoft.com/office/drawing/2014/main" id="{104C6D21-8FD2-B059-67D7-4EE7B0AB4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2133600"/>
            <a:ext cx="457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8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pt-BR" altLang="pt-BR" sz="800" b="1" i="1" baseline="-25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Lac</a:t>
            </a:r>
            <a:r>
              <a:rPr lang="pt-BR" altLang="pt-BR" sz="8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↓</a:t>
            </a:r>
          </a:p>
        </p:txBody>
      </p:sp>
      <p:sp>
        <p:nvSpPr>
          <p:cNvPr id="74765" name="PLac↓">
            <a:extLst>
              <a:ext uri="{FF2B5EF4-FFF2-40B4-BE49-F238E27FC236}">
                <a16:creationId xmlns:a16="http://schemas.microsoft.com/office/drawing/2014/main" id="{85AB26D1-A68D-7DCF-CFCA-9FE000932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4275138"/>
            <a:ext cx="457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8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pt-BR" altLang="pt-BR" sz="800" b="1" i="1" baseline="-25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Lac</a:t>
            </a:r>
            <a:r>
              <a:rPr lang="pt-BR" altLang="pt-BR" sz="8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↓</a:t>
            </a:r>
          </a:p>
        </p:txBody>
      </p:sp>
      <p:sp>
        <p:nvSpPr>
          <p:cNvPr id="74766" name="Figura: Continuação do esquema das construções plasmidiais – pGMer">
            <a:extLst>
              <a:ext uri="{FF2B5EF4-FFF2-40B4-BE49-F238E27FC236}">
                <a16:creationId xmlns:a16="http://schemas.microsoft.com/office/drawing/2014/main" id="{6F33ACBF-066A-B556-579C-69F119D0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363" y="6483350"/>
            <a:ext cx="6627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800"/>
              </a:spcBef>
            </a:pPr>
            <a:r>
              <a:rPr lang="pt-BR" altLang="pt-BR" sz="1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Figura: Continuação do esquema das construções plasmidiais – pGMer</a:t>
            </a:r>
          </a:p>
        </p:txBody>
      </p:sp>
      <p:sp>
        <p:nvSpPr>
          <p:cNvPr id="74767" name="Construção do plasmídio pGMer">
            <a:extLst>
              <a:ext uri="{FF2B5EF4-FFF2-40B4-BE49-F238E27FC236}">
                <a16:creationId xmlns:a16="http://schemas.microsoft.com/office/drawing/2014/main" id="{D3586C69-2107-FC9F-024B-8F905D995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28650"/>
            <a:ext cx="626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Construção do plasmídio pGMer 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">
            <a:extLst>
              <a:ext uri="{FF2B5EF4-FFF2-40B4-BE49-F238E27FC236}">
                <a16:creationId xmlns:a16="http://schemas.microsoft.com/office/drawing/2014/main" id="{A30B221F-CF79-A88B-ED44-5F6137A1D5F5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115888"/>
            <a:ext cx="8785225" cy="425450"/>
            <a:chOff x="0" y="0"/>
            <a:chExt cx="8785225" cy="425450"/>
          </a:xfrm>
        </p:grpSpPr>
        <p:sp>
          <p:nvSpPr>
            <p:cNvPr id="75783" name="Line">
              <a:extLst>
                <a:ext uri="{FF2B5EF4-FFF2-40B4-BE49-F238E27FC236}">
                  <a16:creationId xmlns:a16="http://schemas.microsoft.com/office/drawing/2014/main" id="{D0C234E6-241B-74DA-6689-EEEDADCB83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262" y="288925"/>
              <a:ext cx="7210426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19" tIns="45719" rIns="45719" bIns="45719"/>
            <a:lstStyle/>
            <a:p>
              <a:endParaRPr lang="pt-BR"/>
            </a:p>
          </p:txBody>
        </p:sp>
        <p:pic>
          <p:nvPicPr>
            <p:cNvPr id="75784" name="logogfp.jpeg" descr="logogfp.jpeg">
              <a:extLst>
                <a:ext uri="{FF2B5EF4-FFF2-40B4-BE49-F238E27FC236}">
                  <a16:creationId xmlns:a16="http://schemas.microsoft.com/office/drawing/2014/main" id="{344412EC-D395-3134-B1D4-93E6730C0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" y="0"/>
              <a:ext cx="355601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582" name="CONSTRUÇÃO DE BIOSENSORES BACTERIANOS PARA DETECÇÃO DE METAIS PESADOS…">
              <a:extLst>
                <a:ext uri="{FF2B5EF4-FFF2-40B4-BE49-F238E27FC236}">
                  <a16:creationId xmlns:a16="http://schemas.microsoft.com/office/drawing/2014/main" id="{D32EC142-8D0B-61EC-C483-C64A498382D4}"/>
                </a:ext>
              </a:extLst>
            </p:cNvPr>
            <p:cNvSpPr txBox="1"/>
            <p:nvPr/>
          </p:nvSpPr>
          <p:spPr>
            <a:xfrm>
              <a:off x="0" y="11112"/>
              <a:ext cx="8785225" cy="369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45719" tIns="45719" rIns="45719" bIns="45719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800" kern="0">
                  <a:latin typeface="Arial"/>
                  <a:ea typeface="Arial"/>
                  <a:cs typeface="Arial"/>
                  <a:sym typeface="Arial"/>
                </a:rPr>
                <a:t>                </a:t>
              </a:r>
              <a:r>
                <a:rPr sz="1000" b="1" i="1" kern="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CONSTRUÇÃO DE BIOSENSORES BACTERIANOS PARA DETECÇÃO DE METAIS PESADOS</a:t>
              </a:r>
              <a:endParaRPr sz="1100" b="1" kern="0"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endParaRPr>
            </a:p>
            <a:p>
              <a:pPr algn="r" eaLnBrk="1" fontAlgn="auto">
                <a:spcBef>
                  <a:spcPts val="0"/>
                </a:spcBef>
                <a:spcAft>
                  <a:spcPts val="0"/>
                </a:spcAft>
                <a:defRPr sz="800" b="1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r>
                <a:rPr sz="800" b="1" kern="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Resultados</a:t>
              </a:r>
            </a:p>
          </p:txBody>
        </p:sp>
      </p:grpSp>
      <p:pic>
        <p:nvPicPr>
          <p:cNvPr id="75778" name="E.jpeg" descr="E.jpeg">
            <a:extLst>
              <a:ext uri="{FF2B5EF4-FFF2-40B4-BE49-F238E27FC236}">
                <a16:creationId xmlns:a16="http://schemas.microsoft.com/office/drawing/2014/main" id="{7C4A0B79-7417-9958-B49A-EF0718C1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916113"/>
            <a:ext cx="424973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85" name="Figura: Bactéria E. coli recombinante DH5α/pGMer (cultivada em meio sólido LB/Amp em presença de ions MERCÚRIO  (Hg2+) a 36ºC), expressando EGFP.   Aumento de 1000X, em um microscópio de fluorescência, com uma lâmpada de vapor de mercúrio. Ref. Quadros e">
            <a:extLst>
              <a:ext uri="{FF2B5EF4-FFF2-40B4-BE49-F238E27FC236}">
                <a16:creationId xmlns:a16="http://schemas.microsoft.com/office/drawing/2014/main" id="{DDC328C5-684A-E07C-F02F-12420054F1AF}"/>
              </a:ext>
            </a:extLst>
          </p:cNvPr>
          <p:cNvSpPr txBox="1"/>
          <p:nvPr/>
        </p:nvSpPr>
        <p:spPr>
          <a:xfrm>
            <a:off x="1319213" y="5676900"/>
            <a:ext cx="8785225" cy="1082675"/>
          </a:xfrm>
          <a:prstGeom prst="rect">
            <a:avLst/>
          </a:prstGeom>
          <a:solidFill>
            <a:srgbClr val="E3FBE8"/>
          </a:solidFill>
          <a:ln>
            <a:solidFill>
              <a:srgbClr val="00B0F0"/>
            </a:solidFill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just" eaLnBrk="1">
              <a:spcBef>
                <a:spcPts val="1000"/>
              </a:spcBef>
            </a:pPr>
            <a:r>
              <a:rPr lang="pt-BR" altLang="pt-BR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Figura: Bactéria </a:t>
            </a:r>
            <a:r>
              <a:rPr lang="pt-BR" altLang="pt-BR" sz="1400" i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E. coli</a:t>
            </a:r>
            <a:r>
              <a:rPr lang="pt-BR" altLang="pt-BR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recombinante </a:t>
            </a:r>
            <a:r>
              <a:rPr lang="pt-BR" altLang="pt-BR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DH5α/pGMer</a:t>
            </a:r>
            <a:r>
              <a:rPr lang="pt-BR" altLang="pt-BR" sz="14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pt-BR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(cultivada em meio sólido LB/Amp em presença de ions </a:t>
            </a:r>
            <a:r>
              <a:rPr lang="pt-BR" altLang="pt-BR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MERCÚRIO</a:t>
            </a:r>
            <a:r>
              <a:rPr lang="pt-BR" altLang="pt-BR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(</a:t>
            </a:r>
            <a:r>
              <a:rPr lang="pt-BR" altLang="pt-BR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Hg</a:t>
            </a:r>
            <a:r>
              <a:rPr lang="pt-BR" altLang="pt-BR" sz="1400" b="1" baseline="320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2+</a:t>
            </a:r>
            <a:r>
              <a:rPr lang="pt-BR" altLang="pt-BR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 a 36ºC), expressando </a:t>
            </a:r>
            <a:r>
              <a:rPr lang="pt-BR" altLang="pt-BR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EGFP. </a:t>
            </a:r>
            <a:r>
              <a:rPr lang="pt-BR" altLang="pt-BR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Aumento de 1000X, em um microscópio de fluorescência, com uma lâmpada de vapor de mercúrio. </a:t>
            </a:r>
          </a:p>
          <a:p>
            <a:pPr algn="just" eaLnBrk="1">
              <a:spcBef>
                <a:spcPts val="1000"/>
              </a:spcBef>
            </a:pPr>
            <a:r>
              <a:rPr lang="pt-BR" altLang="pt-BR"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Fonte: Ref. Quadros e Vicente, 2011.</a:t>
            </a:r>
          </a:p>
        </p:txBody>
      </p:sp>
      <p:sp>
        <p:nvSpPr>
          <p:cNvPr id="586" name="A bactéria E. coli recombinante DH5α/pGMer expressa a proteína verde fluorescente GFP em presença de íons mercúrio Hg2+">
            <a:extLst>
              <a:ext uri="{FF2B5EF4-FFF2-40B4-BE49-F238E27FC236}">
                <a16:creationId xmlns:a16="http://schemas.microsoft.com/office/drawing/2014/main" id="{369D614E-B1B3-D81B-2FAB-D2967AF3EB82}"/>
              </a:ext>
            </a:extLst>
          </p:cNvPr>
          <p:cNvSpPr txBox="1"/>
          <p:nvPr/>
        </p:nvSpPr>
        <p:spPr>
          <a:xfrm>
            <a:off x="1319213" y="741363"/>
            <a:ext cx="7966075" cy="708025"/>
          </a:xfrm>
          <a:prstGeom prst="rect">
            <a:avLst/>
          </a:prstGeom>
          <a:solidFill>
            <a:srgbClr val="73FA79">
              <a:alpha val="21307"/>
            </a:srgbClr>
          </a:solidFill>
          <a:ln w="25400">
            <a:solidFill>
              <a:srgbClr val="009051"/>
            </a:solidFill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200"/>
              </a:spcBef>
            </a:pPr>
            <a:r>
              <a:rPr lang="pt-BR" altLang="pt-BR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bactéria </a:t>
            </a:r>
            <a:r>
              <a:rPr lang="pt-BR" altLang="pt-BR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E. coli</a:t>
            </a:r>
            <a:r>
              <a:rPr lang="pt-BR" altLang="pt-BR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recombinante DH5α/pGMer</a:t>
            </a:r>
            <a:r>
              <a:rPr lang="pt-BR" altLang="pt-BR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t-BR" altLang="pt-BR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expressa a proteína verde fluorescente </a:t>
            </a:r>
            <a:r>
              <a:rPr lang="pt-BR" altLang="pt-BR" sz="2000" b="1">
                <a:solidFill>
                  <a:srgbClr val="0090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GFP</a:t>
            </a:r>
            <a:r>
              <a:rPr lang="pt-BR" altLang="pt-BR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em presença de íons mercúrio Hg</a:t>
            </a:r>
            <a:r>
              <a:rPr lang="pt-BR" altLang="pt-BR" sz="2000" b="1" baseline="320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2+</a:t>
            </a:r>
          </a:p>
        </p:txBody>
      </p:sp>
      <p:pic>
        <p:nvPicPr>
          <p:cNvPr id="75781" name="image.png" descr="image.png">
            <a:extLst>
              <a:ext uri="{FF2B5EF4-FFF2-40B4-BE49-F238E27FC236}">
                <a16:creationId xmlns:a16="http://schemas.microsoft.com/office/drawing/2014/main" id="{C69DC634-0B30-5E74-2949-4584511C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989138"/>
            <a:ext cx="417353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5782" name="PLac↑">
            <a:extLst>
              <a:ext uri="{FF2B5EF4-FFF2-40B4-BE49-F238E27FC236}">
                <a16:creationId xmlns:a16="http://schemas.microsoft.com/office/drawing/2014/main" id="{7DC7BEAC-F1FA-EB3C-3EC3-F12D1E9DC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3776663"/>
            <a:ext cx="457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8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pt-BR" altLang="pt-BR" sz="800" b="1" i="1" baseline="-25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Lac</a:t>
            </a:r>
            <a:r>
              <a:rPr lang="pt-BR" altLang="pt-BR" sz="800" b="1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↑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B945F4F-FA4A-5E25-D643-5C37AC58EE11}"/>
              </a:ext>
            </a:extLst>
          </p:cNvPr>
          <p:cNvSpPr txBox="1"/>
          <p:nvPr/>
        </p:nvSpPr>
        <p:spPr>
          <a:xfrm>
            <a:off x="717550" y="579218"/>
            <a:ext cx="6093618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rgbClr val="0432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Procure ver mais sobre</a:t>
            </a:r>
            <a:r>
              <a:rPr lang="pt-BR" sz="20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:</a:t>
            </a:r>
          </a:p>
          <a:p>
            <a:endParaRPr lang="pt-BR" b="1" dirty="0">
              <a:solidFill>
                <a:srgbClr val="0F0F0F"/>
              </a:solidFill>
              <a:latin typeface="Roboto" panose="02000000000000000000" pitchFamily="2" charset="0"/>
            </a:endParaRPr>
          </a:p>
          <a:p>
            <a:r>
              <a:rPr lang="pt-BR" b="1" dirty="0">
                <a:solidFill>
                  <a:srgbClr val="0F0F0F"/>
                </a:solidFill>
                <a:latin typeface="Roboto" panose="02000000000000000000" pitchFamily="2" charset="0"/>
              </a:rPr>
              <a:t>-  </a:t>
            </a:r>
            <a:r>
              <a:rPr lang="pt-BR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NOVO Marco do Saneamento Básico no Brasil | Tudo o que você precisa saber sobre a lei 14.026/2020</a:t>
            </a:r>
            <a:br>
              <a:rPr lang="pt-BR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</a:br>
            <a:endParaRPr lang="pt-BR" dirty="0"/>
          </a:p>
        </p:txBody>
      </p:sp>
      <p:pic>
        <p:nvPicPr>
          <p:cNvPr id="12" name="Imagem 1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83246F8-53DB-C520-FEAF-DF7D8DAC51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6" t="54020" r="4044" b="14098"/>
          <a:stretch/>
        </p:blipFill>
        <p:spPr>
          <a:xfrm>
            <a:off x="3414713" y="2210434"/>
            <a:ext cx="5695419" cy="35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499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foto do lab" descr="foto do lab">
            <a:extLst>
              <a:ext uri="{FF2B5EF4-FFF2-40B4-BE49-F238E27FC236}">
                <a16:creationId xmlns:a16="http://schemas.microsoft.com/office/drawing/2014/main" id="{74C086B3-A213-924F-6F69-488D6B3B6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627063"/>
            <a:ext cx="60706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6802" name="Laboratório de Genética de Microrganismos e Biotecnologia ICB/USP">
            <a:extLst>
              <a:ext uri="{FF2B5EF4-FFF2-40B4-BE49-F238E27FC236}">
                <a16:creationId xmlns:a16="http://schemas.microsoft.com/office/drawing/2014/main" id="{C03EE45D-4D46-F44C-DEA2-4589C2CAE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5178425"/>
            <a:ext cx="6070600" cy="126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Equipe do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Laboratório de Genética de Microrganismos e Biotecnologia 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ICB/USP, </a:t>
            </a:r>
          </a:p>
          <a:p>
            <a:pPr eaLnBrk="1">
              <a:spcBef>
                <a:spcPts val="1000"/>
              </a:spcBef>
            </a:pP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onde a maioria dos trabalhos de construção de recombinantes visando a  biorremediação de metais tóxicos foi realizada.</a:t>
            </a:r>
          </a:p>
        </p:txBody>
      </p:sp>
      <p:sp>
        <p:nvSpPr>
          <p:cNvPr id="592" name="Elisabete José Vicente…">
            <a:extLst>
              <a:ext uri="{FF2B5EF4-FFF2-40B4-BE49-F238E27FC236}">
                <a16:creationId xmlns:a16="http://schemas.microsoft.com/office/drawing/2014/main" id="{84AC0755-7D6D-5013-4C5C-269F81C1D7AA}"/>
              </a:ext>
            </a:extLst>
          </p:cNvPr>
          <p:cNvSpPr txBox="1"/>
          <p:nvPr/>
        </p:nvSpPr>
        <p:spPr>
          <a:xfrm>
            <a:off x="9529763" y="5773738"/>
            <a:ext cx="2505075" cy="1049337"/>
          </a:xfrm>
          <a:prstGeom prst="rect">
            <a:avLst/>
          </a:prstGeom>
          <a:solidFill>
            <a:srgbClr val="E3FBE8"/>
          </a:solidFill>
          <a:ln>
            <a:solidFill>
              <a:srgbClr val="00B0F0"/>
            </a:solidFill>
          </a:ln>
        </p:spPr>
        <p:txBody>
          <a:bodyPr lIns="45719" rIns="45719">
            <a:spAutoFit/>
          </a:bodyPr>
          <a:lstStyle/>
          <a:p>
            <a:pPr eaLnBrk="1" fontAlgn="auto">
              <a:spcBef>
                <a:spcPts val="1000"/>
              </a:spcBef>
              <a:spcAft>
                <a:spcPts val="0"/>
              </a:spcAft>
              <a:defRPr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200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Elisabete José Vicente</a:t>
            </a:r>
          </a:p>
          <a:p>
            <a:pPr eaLnBrk="1" fontAlgn="auto">
              <a:spcBef>
                <a:spcPts val="1000"/>
              </a:spcBef>
              <a:spcAft>
                <a:spcPts val="0"/>
              </a:spcAft>
              <a:defRPr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200" kern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Instituto de Ciências Biomédicas II USP</a:t>
            </a:r>
          </a:p>
          <a:p>
            <a:pPr eaLnBrk="1" fontAlgn="auto">
              <a:spcBef>
                <a:spcPts val="700"/>
              </a:spcBef>
              <a:spcAft>
                <a:spcPts val="0"/>
              </a:spcAft>
              <a:defRPr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200" u="sng" kern="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bevicent@usp.br</a:t>
            </a:r>
          </a:p>
        </p:txBody>
      </p:sp>
      <p:sp>
        <p:nvSpPr>
          <p:cNvPr id="76804" name="Muito  Obrigada!">
            <a:extLst>
              <a:ext uri="{FF2B5EF4-FFF2-40B4-BE49-F238E27FC236}">
                <a16:creationId xmlns:a16="http://schemas.microsoft.com/office/drawing/2014/main" id="{4BD93E43-75A5-26C8-B9CD-6F400996B631}"/>
              </a:ext>
            </a:extLst>
          </p:cNvPr>
          <p:cNvSpPr txBox="1">
            <a:spLocks noChangeArrowheads="1"/>
          </p:cNvSpPr>
          <p:nvPr/>
        </p:nvSpPr>
        <p:spPr bwMode="auto">
          <a:xfrm rot="-1773234">
            <a:off x="9320213" y="2924175"/>
            <a:ext cx="2232025" cy="1009650"/>
          </a:xfrm>
          <a:prstGeom prst="rect">
            <a:avLst/>
          </a:prstGeom>
          <a:solidFill>
            <a:srgbClr val="E3FBE8"/>
          </a:solidFill>
          <a:ln w="12700">
            <a:solidFill>
              <a:srgbClr val="00B0F0"/>
            </a:solidFill>
            <a:miter lim="4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400"/>
              </a:spcBef>
            </a:pPr>
            <a:r>
              <a:rPr lang="pt-BR" altLang="pt-BR" sz="2400">
                <a:solidFill>
                  <a:srgbClr val="7030A0"/>
                </a:solidFill>
                <a:latin typeface="Monotype Corsiva" panose="03010101010201010101" pitchFamily="66" charset="0"/>
                <a:sym typeface="Monotype Corsiva" panose="03010101010201010101" pitchFamily="66" charset="0"/>
              </a:rPr>
              <a:t>Por sua atenção, </a:t>
            </a:r>
          </a:p>
          <a:p>
            <a:pPr algn="ctr" eaLnBrk="1">
              <a:spcBef>
                <a:spcPts val="1400"/>
              </a:spcBef>
            </a:pPr>
            <a:r>
              <a:rPr lang="pt-BR" altLang="pt-BR" sz="2400">
                <a:solidFill>
                  <a:srgbClr val="7030A0"/>
                </a:solidFill>
                <a:latin typeface="Monotype Corsiva" panose="03010101010201010101" pitchFamily="66" charset="0"/>
                <a:sym typeface="Monotype Corsiva" panose="03010101010201010101" pitchFamily="66" charset="0"/>
              </a:rPr>
              <a:t>Muito  Obrigada!</a:t>
            </a:r>
          </a:p>
        </p:txBody>
      </p:sp>
      <p:sp>
        <p:nvSpPr>
          <p:cNvPr id="76805" name="Biorremediação">
            <a:extLst>
              <a:ext uri="{FF2B5EF4-FFF2-40B4-BE49-F238E27FC236}">
                <a16:creationId xmlns:a16="http://schemas.microsoft.com/office/drawing/2014/main" id="{CF133C7D-8A58-CDBC-CE58-549BD846E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84150"/>
            <a:ext cx="2505075" cy="461963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image.tif" descr="image.tif">
            <a:extLst>
              <a:ext uri="{FF2B5EF4-FFF2-40B4-BE49-F238E27FC236}">
                <a16:creationId xmlns:a16="http://schemas.microsoft.com/office/drawing/2014/main" id="{E009F566-A204-A10B-4E04-2A5929463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 b="10986"/>
          <a:stretch>
            <a:fillRect/>
          </a:stretch>
        </p:blipFill>
        <p:spPr bwMode="auto">
          <a:xfrm>
            <a:off x="1092200" y="1250950"/>
            <a:ext cx="8985250" cy="3956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Levar,  ainda em consideração a GRANDE  Biodiversidade do Brasil">
            <a:extLst>
              <a:ext uri="{FF2B5EF4-FFF2-40B4-BE49-F238E27FC236}">
                <a16:creationId xmlns:a16="http://schemas.microsoft.com/office/drawing/2014/main" id="{BE15B8C4-CEA8-7A97-7D41-CA54890F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5665788"/>
            <a:ext cx="4203700" cy="646112"/>
          </a:xfrm>
          <a:prstGeom prst="rect">
            <a:avLst/>
          </a:prstGeom>
          <a:solidFill>
            <a:srgbClr val="DCE6F2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Levar,  ainda em consideração a GRANDE  </a:t>
            </a: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Biodiversidade do Brasil</a:t>
            </a:r>
          </a:p>
        </p:txBody>
      </p:sp>
      <p:sp>
        <p:nvSpPr>
          <p:cNvPr id="12291" name="Microbiota Autóctone típica de solo não contaminado">
            <a:extLst>
              <a:ext uri="{FF2B5EF4-FFF2-40B4-BE49-F238E27FC236}">
                <a16:creationId xmlns:a16="http://schemas.microsoft.com/office/drawing/2014/main" id="{A78FFD6C-81C4-2173-5179-8DF2D1C87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88950"/>
            <a:ext cx="6869113" cy="400050"/>
          </a:xfrm>
          <a:prstGeom prst="rect">
            <a:avLst/>
          </a:prstGeom>
          <a:solidFill>
            <a:srgbClr val="DCE6F2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2000"/>
              <a:t>Microbiota </a:t>
            </a:r>
            <a:r>
              <a:rPr lang="pt-BR" altLang="pt-BR" sz="2000" b="1"/>
              <a:t>Autóctone</a:t>
            </a:r>
            <a:r>
              <a:rPr lang="pt-BR" altLang="pt-BR" sz="2000"/>
              <a:t> típica de solo não contaminado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.tif" descr="image.tif">
            <a:extLst>
              <a:ext uri="{FF2B5EF4-FFF2-40B4-BE49-F238E27FC236}">
                <a16:creationId xmlns:a16="http://schemas.microsoft.com/office/drawing/2014/main" id="{EB1A7C0D-6D3D-8294-7202-60093E08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5" b="11818"/>
          <a:stretch>
            <a:fillRect/>
          </a:stretch>
        </p:blipFill>
        <p:spPr bwMode="auto">
          <a:xfrm>
            <a:off x="1128713" y="4664075"/>
            <a:ext cx="8404225" cy="2039938"/>
          </a:xfrm>
          <a:prstGeom prst="rect">
            <a:avLst/>
          </a:prstGeom>
          <a:noFill/>
          <a:ln w="9525">
            <a:solidFill>
              <a:srgbClr val="0091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VANTAGEM BRASIL:…">
            <a:extLst>
              <a:ext uri="{FF2B5EF4-FFF2-40B4-BE49-F238E27FC236}">
                <a16:creationId xmlns:a16="http://schemas.microsoft.com/office/drawing/2014/main" id="{41D6AB07-9ED2-5345-8E7F-DC4CDC130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173038"/>
            <a:ext cx="2838450" cy="1271587"/>
          </a:xfrm>
          <a:prstGeom prst="rect">
            <a:avLst/>
          </a:prstGeom>
          <a:solidFill>
            <a:srgbClr val="73FCD6"/>
          </a:solidFill>
          <a:ln w="9525">
            <a:solidFill>
              <a:srgbClr val="3BB76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just" eaLnBrk="1">
              <a:spcBef>
                <a:spcPts val="1000"/>
              </a:spcBef>
            </a:pPr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VANTAGEM BRASIL</a:t>
            </a: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</a:p>
          <a:p>
            <a:pPr algn="just" eaLnBrk="1">
              <a:spcBef>
                <a:spcPts val="1000"/>
              </a:spcBef>
            </a:pPr>
            <a:endParaRPr lang="pt-BR" altLang="pt-BR" sz="6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 eaLnBrk="1">
              <a:spcBef>
                <a:spcPts val="1000"/>
              </a:spcBef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Levar em consideração a Biodiversidade Brasileira</a:t>
            </a:r>
          </a:p>
        </p:txBody>
      </p:sp>
      <p:sp>
        <p:nvSpPr>
          <p:cNvPr id="13315" name="Plataforma Federal: https://www.bpbes.net.br">
            <a:extLst>
              <a:ext uri="{FF2B5EF4-FFF2-40B4-BE49-F238E27FC236}">
                <a16:creationId xmlns:a16="http://schemas.microsoft.com/office/drawing/2014/main" id="{5291B757-0AF5-DE68-011F-1512A435E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3889375"/>
            <a:ext cx="5770562" cy="342900"/>
          </a:xfrm>
          <a:prstGeom prst="rect">
            <a:avLst/>
          </a:prstGeom>
          <a:solidFill>
            <a:srgbClr val="73FCD6">
              <a:alpha val="25490"/>
            </a:srgbClr>
          </a:solidFill>
          <a:ln w="9525">
            <a:solidFill>
              <a:srgbClr val="3BB76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200" b="1"/>
              <a:t>Plataforma Federal:</a:t>
            </a:r>
            <a:r>
              <a:rPr lang="pt-BR" altLang="pt-BR" sz="1600"/>
              <a:t> </a:t>
            </a:r>
            <a:r>
              <a:rPr lang="pt-BR" altLang="pt-BR" sz="1400"/>
              <a:t>https://www.bpbes.net.br</a:t>
            </a:r>
          </a:p>
        </p:txBody>
      </p:sp>
      <p:pic>
        <p:nvPicPr>
          <p:cNvPr id="13316" name="Image" descr="Image">
            <a:extLst>
              <a:ext uri="{FF2B5EF4-FFF2-40B4-BE49-F238E27FC236}">
                <a16:creationId xmlns:a16="http://schemas.microsoft.com/office/drawing/2014/main" id="{64F15450-22BA-4777-88A6-473DF9950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215900"/>
            <a:ext cx="5770562" cy="3656013"/>
          </a:xfrm>
          <a:prstGeom prst="rect">
            <a:avLst/>
          </a:prstGeom>
          <a:noFill/>
          <a:ln w="9525">
            <a:solidFill>
              <a:srgbClr val="3BB7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Image" descr="Image">
            <a:extLst>
              <a:ext uri="{FF2B5EF4-FFF2-40B4-BE49-F238E27FC236}">
                <a16:creationId xmlns:a16="http://schemas.microsoft.com/office/drawing/2014/main" id="{B1852575-B9C2-3479-EE1F-37B7FCC72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79650"/>
            <a:ext cx="2851150" cy="1601788"/>
          </a:xfrm>
          <a:prstGeom prst="rect">
            <a:avLst/>
          </a:prstGeom>
          <a:noFill/>
          <a:ln w="9525">
            <a:solidFill>
              <a:srgbClr val="3BB7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Plataforma Fapesp">
            <a:extLst>
              <a:ext uri="{FF2B5EF4-FFF2-40B4-BE49-F238E27FC236}">
                <a16:creationId xmlns:a16="http://schemas.microsoft.com/office/drawing/2014/main" id="{D0AFC408-44A8-4B62-FB9C-16943D88E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927475"/>
            <a:ext cx="2838450" cy="307975"/>
          </a:xfrm>
          <a:prstGeom prst="rect">
            <a:avLst/>
          </a:prstGeom>
          <a:solidFill>
            <a:srgbClr val="73FCD6">
              <a:alpha val="25490"/>
            </a:srgbClr>
          </a:solidFill>
          <a:ln w="9525">
            <a:solidFill>
              <a:srgbClr val="3BB76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pt-BR" altLang="pt-BR" sz="1400"/>
              <a:t>Plataforma </a:t>
            </a:r>
            <a:r>
              <a:rPr lang="pt-BR" altLang="pt-BR" sz="1400" b="1"/>
              <a:t>Fapesp</a:t>
            </a:r>
          </a:p>
        </p:txBody>
      </p:sp>
      <p:sp>
        <p:nvSpPr>
          <p:cNvPr id="13319" name="Voltando !">
            <a:extLst>
              <a:ext uri="{FF2B5EF4-FFF2-40B4-BE49-F238E27FC236}">
                <a16:creationId xmlns:a16="http://schemas.microsoft.com/office/drawing/2014/main" id="{285D686F-7D11-0DC3-3BEF-9F8E11AE47C8}"/>
              </a:ext>
            </a:extLst>
          </p:cNvPr>
          <p:cNvSpPr txBox="1">
            <a:spLocks noChangeArrowheads="1"/>
          </p:cNvSpPr>
          <p:nvPr/>
        </p:nvSpPr>
        <p:spPr bwMode="auto">
          <a:xfrm rot="-4894863">
            <a:off x="-257174" y="2686050"/>
            <a:ext cx="1890712" cy="585787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pt-BR" altLang="pt-BR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Bons locais para consultas!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 biorremediação é uma das técnicas mais adequadas para a remediação de áreas contaminadas, pois além de ser baseada em um processo natural, tem um custo relativamente baixo.">
            <a:extLst>
              <a:ext uri="{FF2B5EF4-FFF2-40B4-BE49-F238E27FC236}">
                <a16:creationId xmlns:a16="http://schemas.microsoft.com/office/drawing/2014/main" id="{2890C653-28CD-FF7D-8D80-DEF798139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201738"/>
            <a:ext cx="7191375" cy="1570037"/>
          </a:xfrm>
          <a:prstGeom prst="rect">
            <a:avLst/>
          </a:prstGeom>
          <a:solidFill>
            <a:srgbClr val="DCE6F2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biorremediação é uma das técnicas mais adequadas para a remediação de áreas contaminadas, pois além de ser baseada em um processo natural, tem um custo relativamente baixo. </a:t>
            </a:r>
          </a:p>
        </p:txBody>
      </p:sp>
      <p:sp>
        <p:nvSpPr>
          <p:cNvPr id="14338" name="Biorremediação">
            <a:extLst>
              <a:ext uri="{FF2B5EF4-FFF2-40B4-BE49-F238E27FC236}">
                <a16:creationId xmlns:a16="http://schemas.microsoft.com/office/drawing/2014/main" id="{459C70E1-9D89-7305-3E34-4B9C3F62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223838"/>
            <a:ext cx="2505075" cy="461962"/>
          </a:xfrm>
          <a:prstGeom prst="rect">
            <a:avLst/>
          </a:prstGeom>
          <a:solidFill>
            <a:srgbClr val="A0FA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spcBef>
                <a:spcPts val="1400"/>
              </a:spcBef>
            </a:pPr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Biorremediação </a:t>
            </a:r>
          </a:p>
        </p:txBody>
      </p:sp>
      <p:pic>
        <p:nvPicPr>
          <p:cNvPr id="90" name="image.png" descr="image.png">
            <a:extLst>
              <a:ext uri="{FF2B5EF4-FFF2-40B4-BE49-F238E27FC236}">
                <a16:creationId xmlns:a16="http://schemas.microsoft.com/office/drawing/2014/main" id="{C3BE26F1-5310-A4DF-B34A-E0A31817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0" y="3467100"/>
            <a:ext cx="6113463" cy="3524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</p:pic>
      <p:sp>
        <p:nvSpPr>
          <p:cNvPr id="14340" name="VANTAGEM do processo:">
            <a:extLst>
              <a:ext uri="{FF2B5EF4-FFF2-40B4-BE49-F238E27FC236}">
                <a16:creationId xmlns:a16="http://schemas.microsoft.com/office/drawing/2014/main" id="{1B7A33F2-5845-204E-3945-1B7DF0DEC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849313"/>
            <a:ext cx="3087687" cy="339725"/>
          </a:xfrm>
          <a:prstGeom prst="rect">
            <a:avLst/>
          </a:prstGeom>
          <a:solidFill>
            <a:srgbClr val="73FCD6">
              <a:alpha val="20000"/>
            </a:srgbClr>
          </a:solidFill>
          <a:ln w="9525">
            <a:solidFill>
              <a:srgbClr val="3BB76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just" eaLnBrk="1">
              <a:spcBef>
                <a:spcPts val="1000"/>
              </a:spcBef>
            </a:pP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VANTAGEM do processo: </a:t>
            </a:r>
          </a:p>
        </p:txBody>
      </p:sp>
      <p:sp>
        <p:nvSpPr>
          <p:cNvPr id="14341" name="OPORTUNIDADE Técnico-científica:">
            <a:extLst>
              <a:ext uri="{FF2B5EF4-FFF2-40B4-BE49-F238E27FC236}">
                <a16:creationId xmlns:a16="http://schemas.microsoft.com/office/drawing/2014/main" id="{174E4F91-6DBA-6F85-0FF2-9187E1A5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0" y="3119438"/>
            <a:ext cx="4017963" cy="339725"/>
          </a:xfrm>
          <a:prstGeom prst="rect">
            <a:avLst/>
          </a:prstGeom>
          <a:solidFill>
            <a:srgbClr val="73FDFF">
              <a:alpha val="41568"/>
            </a:srgbClr>
          </a:solidFill>
          <a:ln w="9525">
            <a:solidFill>
              <a:srgbClr val="3BB76D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just" eaLnBrk="1">
              <a:spcBef>
                <a:spcPts val="1000"/>
              </a:spcBef>
            </a:pPr>
            <a:r>
              <a:rPr lang="pt-BR" altLang="pt-BR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OPORTUNIDADE Técnico-científica: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3875</Words>
  <Application>Microsoft Macintosh PowerPoint</Application>
  <PresentationFormat>Widescreen</PresentationFormat>
  <Paragraphs>741</Paragraphs>
  <Slides>69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26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96" baseType="lpstr">
      <vt:lpstr>Microsoft JhengHei</vt:lpstr>
      <vt:lpstr>arial</vt:lpstr>
      <vt:lpstr>arial</vt:lpstr>
      <vt:lpstr>Arial Black</vt:lpstr>
      <vt:lpstr>Arial Narrow</vt:lpstr>
      <vt:lpstr>Arial Nova</vt:lpstr>
      <vt:lpstr>Calibri</vt:lpstr>
      <vt:lpstr>Helvetica</vt:lpstr>
      <vt:lpstr>Helvetica Neue</vt:lpstr>
      <vt:lpstr>Helvetica Neue Medium</vt:lpstr>
      <vt:lpstr>Helvetica Neue Thin</vt:lpstr>
      <vt:lpstr>Lato</vt:lpstr>
      <vt:lpstr>Linux Libertine</vt:lpstr>
      <vt:lpstr>Lucida Console</vt:lpstr>
      <vt:lpstr>Lucida Sans</vt:lpstr>
      <vt:lpstr>Microsoft Tai Le</vt:lpstr>
      <vt:lpstr>Monotype Corsiva</vt:lpstr>
      <vt:lpstr>Nyala</vt:lpstr>
      <vt:lpstr>Roboto</vt:lpstr>
      <vt:lpstr>Tahoma</vt:lpstr>
      <vt:lpstr>Times</vt:lpstr>
      <vt:lpstr>Times New Roman</vt:lpstr>
      <vt:lpstr>Trebuchet MS</vt:lpstr>
      <vt:lpstr>Verdana</vt:lpstr>
      <vt:lpstr>Webdings</vt:lpstr>
      <vt:lpstr>Wingdings</vt:lpstr>
      <vt:lpstr>Tema do Office</vt:lpstr>
      <vt:lpstr>Apresentação do PowerPoint</vt:lpstr>
      <vt:lpstr>Instituto de Ciências Biomédicas USP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Problema dos plásticos ....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Office 365</cp:lastModifiedBy>
  <cp:revision>25</cp:revision>
  <dcterms:modified xsi:type="dcterms:W3CDTF">2025-04-24T22:22:01Z</dcterms:modified>
</cp:coreProperties>
</file>