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28" r:id="rId4"/>
    <p:sldId id="257" r:id="rId5"/>
    <p:sldId id="258" r:id="rId6"/>
    <p:sldId id="259" r:id="rId7"/>
    <p:sldId id="262" r:id="rId8"/>
    <p:sldId id="263" r:id="rId9"/>
    <p:sldId id="260" r:id="rId10"/>
    <p:sldId id="264" r:id="rId11"/>
    <p:sldId id="265" r:id="rId12"/>
    <p:sldId id="329" r:id="rId13"/>
    <p:sldId id="266" r:id="rId14"/>
    <p:sldId id="269" r:id="rId15"/>
    <p:sldId id="271" r:id="rId16"/>
    <p:sldId id="270" r:id="rId17"/>
    <p:sldId id="272" r:id="rId18"/>
    <p:sldId id="273" r:id="rId19"/>
    <p:sldId id="274" r:id="rId20"/>
    <p:sldId id="330" r:id="rId21"/>
    <p:sldId id="267" r:id="rId22"/>
    <p:sldId id="268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332" r:id="rId31"/>
    <p:sldId id="342" r:id="rId32"/>
    <p:sldId id="286" r:id="rId33"/>
    <p:sldId id="287" r:id="rId34"/>
    <p:sldId id="288" r:id="rId35"/>
    <p:sldId id="289" r:id="rId36"/>
    <p:sldId id="331" r:id="rId37"/>
    <p:sldId id="282" r:id="rId38"/>
    <p:sldId id="283" r:id="rId39"/>
    <p:sldId id="284" r:id="rId40"/>
    <p:sldId id="290" r:id="rId41"/>
    <p:sldId id="291" r:id="rId42"/>
    <p:sldId id="292" r:id="rId43"/>
    <p:sldId id="333" r:id="rId44"/>
    <p:sldId id="297" r:id="rId45"/>
    <p:sldId id="299" r:id="rId46"/>
    <p:sldId id="300" r:id="rId47"/>
    <p:sldId id="302" r:id="rId48"/>
    <p:sldId id="303" r:id="rId49"/>
    <p:sldId id="334" r:id="rId50"/>
    <p:sldId id="304" r:id="rId51"/>
    <p:sldId id="306" r:id="rId52"/>
    <p:sldId id="305" r:id="rId53"/>
    <p:sldId id="307" r:id="rId54"/>
    <p:sldId id="340" r:id="rId55"/>
    <p:sldId id="341" r:id="rId56"/>
    <p:sldId id="316" r:id="rId57"/>
    <p:sldId id="317" r:id="rId58"/>
    <p:sldId id="310" r:id="rId59"/>
    <p:sldId id="311" r:id="rId60"/>
    <p:sldId id="336" r:id="rId61"/>
    <p:sldId id="314" r:id="rId62"/>
    <p:sldId id="315" r:id="rId63"/>
    <p:sldId id="338" r:id="rId64"/>
    <p:sldId id="319" r:id="rId65"/>
    <p:sldId id="320" r:id="rId66"/>
    <p:sldId id="321" r:id="rId67"/>
    <p:sldId id="322" r:id="rId68"/>
    <p:sldId id="339" r:id="rId69"/>
    <p:sldId id="323" r:id="rId70"/>
    <p:sldId id="324" r:id="rId71"/>
    <p:sldId id="325" r:id="rId72"/>
    <p:sldId id="326" r:id="rId73"/>
    <p:sldId id="327" r:id="rId7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5F6ECF-119F-4988-9C18-5131AD7BE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63FEC7-B6F0-4BA8-A2C7-5B4D6438A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EBE830-B4BB-4BBF-BB90-7D717D11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2C0986-88D7-4395-B25F-89FDDCB9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FC2A1C-795B-4415-A085-ECA5EB39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290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FE7B9-9424-40CB-874C-B1896371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43CC5CE-EC67-4673-B970-37BEBB527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506BBA-911E-4FEE-B2D2-37B692BB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EA4039-BEC8-4C70-9A3A-DE4DC977A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608642-A531-4EA6-AC11-EE2BFDCD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40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92BC6A-9E0E-49B7-BDD8-9FDDF5A0CD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E32590-19DF-4F87-9763-8C36484D3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D54937-BE89-43B5-8C61-28ADF59C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730AF1-6390-4B18-92D4-B3250009B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D55E2F-1D00-40E3-ABEF-6CFF5CECD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35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0117C1-B341-4AC4-A37B-F8D31993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9EB9E2-8302-4B6C-833C-D398A17EE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9EFDFCC-74F5-4F9E-B27E-415E66A57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42CAEC-0FBA-48DD-A9E3-67974797E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C903E8-4B10-4209-8C24-825A5B638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46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2425B5-B5E3-4BEC-8213-7F06F0C43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AB8B79-FC33-482F-9015-A7543209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77E51A-3056-443C-9F0C-FD30FB0FF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41EF8F-8C5F-43EF-8B10-79C7C52B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58E7C4-4373-4BC1-BAF5-6F186B5E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0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3388C-4977-4FD4-A5A1-666006A34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046778-9E09-46F5-B6F5-5BC1C1EF6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34AC053-1DBF-412D-9E95-F0739553E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39EC69-482A-4A27-B468-2B4511F0C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C880B1-59BB-48C6-9BD4-E0AC1BF48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7E5566-8AFE-44A7-B2E9-13AC26A9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06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A5E91A-2A8E-4100-9E14-3C9DA280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F5DEB9-B8CB-4288-A617-EC4D64477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CE8CF65-1ECB-4C5C-B33E-01CD94CDD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039C8EB-2B94-4D0D-B8B2-FB51219F5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AD04A45-DF3A-4E7A-A2C2-F6C33DF37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9ACBD8D-C69D-4280-BB0E-370FA4A7A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7A6079C-9747-4151-9DA3-730AE98E2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F6193F6-9C1B-408B-9234-E1D28A38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99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B4C14-ADE3-438A-B7BD-DBFF9FD6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5EBB271-B732-4638-AA50-092B8675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5ED69D8-E2C3-48A4-9720-3795764A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E4D431A-F3F9-4B73-9D41-358B884CB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565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8BD51E2-328C-4AD9-AFD5-00CCCDF2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B66E5EF-B05C-405B-ABB7-98E610C9A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E0BD13-53EE-4F2F-8965-CFD2D9EFB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887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0D5C1-C804-44D6-B5BC-E2DC9F6F8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6B9C44-BBAE-4002-B68C-FA1C60504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B93A9F3-0C16-4EC9-BC93-8CF6BEB88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B9E58BC-4FE9-4A1A-9BBE-ED72BE8E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1CA8CD-F7BE-4A6B-BD64-F11BA640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DDA3967-89A1-4F22-970F-EA07439C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18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B83DF3-2365-4A48-8D70-89BF9330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ABF73B5-CF4E-45F8-B909-59B294273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404355-E412-43D9-8C66-5CE08A062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4BD5A9-C2EE-4E3A-B5E1-708BE9949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FAD9A1-CDFD-44CC-9062-E31370797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0079C8-03C9-4679-8EA3-FD645848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718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F0AD347-53A5-495D-B08B-9716326C4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5EFDBE-B716-4697-A6C6-CD223A154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E3E339-71DE-4DF0-8C91-7C1CFFC17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81190-E9EF-4B0B-884C-E18134CB1E81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DC3483-2777-4F87-8768-1B87D2C1B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3098C6-43B0-43AF-A4E5-81F82B5DF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D0AFD-4471-48DD-9C36-3D50488D7B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88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71.png"/><Relationship Id="rId3" Type="http://schemas.openxmlformats.org/officeDocument/2006/relationships/image" Target="../media/image81.png"/><Relationship Id="rId7" Type="http://schemas.openxmlformats.org/officeDocument/2006/relationships/image" Target="../media/image93.png"/><Relationship Id="rId12" Type="http://schemas.openxmlformats.org/officeDocument/2006/relationships/image" Target="../media/image12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11" Type="http://schemas.openxmlformats.org/officeDocument/2006/relationships/image" Target="../media/image122.png"/><Relationship Id="rId5" Type="http://schemas.openxmlformats.org/officeDocument/2006/relationships/image" Target="../media/image124.png"/><Relationship Id="rId10" Type="http://schemas.openxmlformats.org/officeDocument/2006/relationships/image" Target="../media/image121.png"/><Relationship Id="rId4" Type="http://schemas.openxmlformats.org/officeDocument/2006/relationships/image" Target="../media/image83.png"/><Relationship Id="rId9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34.png"/><Relationship Id="rId3" Type="http://schemas.openxmlformats.org/officeDocument/2006/relationships/image" Target="../media/image128.png"/><Relationship Id="rId7" Type="http://schemas.openxmlformats.org/officeDocument/2006/relationships/image" Target="../media/image124.png"/><Relationship Id="rId12" Type="http://schemas.openxmlformats.org/officeDocument/2006/relationships/image" Target="../media/image13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132.png"/><Relationship Id="rId5" Type="http://schemas.openxmlformats.org/officeDocument/2006/relationships/image" Target="../media/image130.png"/><Relationship Id="rId10" Type="http://schemas.openxmlformats.org/officeDocument/2006/relationships/image" Target="../media/image131.png"/><Relationship Id="rId4" Type="http://schemas.openxmlformats.org/officeDocument/2006/relationships/image" Target="../media/image129.png"/><Relationship Id="rId9" Type="http://schemas.openxmlformats.org/officeDocument/2006/relationships/image" Target="../media/image81.png"/><Relationship Id="rId14" Type="http://schemas.openxmlformats.org/officeDocument/2006/relationships/image" Target="../media/image1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5.png"/><Relationship Id="rId7" Type="http://schemas.openxmlformats.org/officeDocument/2006/relationships/image" Target="../media/image15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62.pn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8.png"/><Relationship Id="rId7" Type="http://schemas.openxmlformats.org/officeDocument/2006/relationships/image" Target="../media/image17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8.png"/><Relationship Id="rId4" Type="http://schemas.openxmlformats.org/officeDocument/2006/relationships/image" Target="../media/image19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08.png"/><Relationship Id="rId7" Type="http://schemas.openxmlformats.org/officeDocument/2006/relationships/image" Target="../media/image21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Relationship Id="rId9" Type="http://schemas.openxmlformats.org/officeDocument/2006/relationships/image" Target="../media/image2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6.png"/><Relationship Id="rId3" Type="http://schemas.openxmlformats.org/officeDocument/2006/relationships/image" Target="../media/image222.png"/><Relationship Id="rId7" Type="http://schemas.openxmlformats.org/officeDocument/2006/relationships/image" Target="../media/image142.png"/><Relationship Id="rId12" Type="http://schemas.openxmlformats.org/officeDocument/2006/relationships/image" Target="../media/image227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226.png"/><Relationship Id="rId5" Type="http://schemas.openxmlformats.org/officeDocument/2006/relationships/image" Target="../media/image223.png"/><Relationship Id="rId10" Type="http://schemas.openxmlformats.org/officeDocument/2006/relationships/image" Target="../media/image225.png"/><Relationship Id="rId4" Type="http://schemas.openxmlformats.org/officeDocument/2006/relationships/image" Target="../media/image71.png"/><Relationship Id="rId9" Type="http://schemas.openxmlformats.org/officeDocument/2006/relationships/image" Target="../media/image22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45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12" Type="http://schemas.openxmlformats.org/officeDocument/2006/relationships/image" Target="../media/image22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23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image" Target="../media/image25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png"/><Relationship Id="rId3" Type="http://schemas.openxmlformats.org/officeDocument/2006/relationships/image" Target="../media/image258.png"/><Relationship Id="rId7" Type="http://schemas.openxmlformats.org/officeDocument/2006/relationships/image" Target="../media/image263.png"/><Relationship Id="rId12" Type="http://schemas.openxmlformats.org/officeDocument/2006/relationships/image" Target="../media/image26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png"/><Relationship Id="rId11" Type="http://schemas.openxmlformats.org/officeDocument/2006/relationships/image" Target="../media/image267.png"/><Relationship Id="rId5" Type="http://schemas.openxmlformats.org/officeDocument/2006/relationships/image" Target="../media/image260.png"/><Relationship Id="rId15" Type="http://schemas.openxmlformats.org/officeDocument/2006/relationships/image" Target="../media/image271.png"/><Relationship Id="rId10" Type="http://schemas.openxmlformats.org/officeDocument/2006/relationships/image" Target="../media/image266.png"/><Relationship Id="rId4" Type="http://schemas.openxmlformats.org/officeDocument/2006/relationships/image" Target="../media/image259.png"/><Relationship Id="rId9" Type="http://schemas.openxmlformats.org/officeDocument/2006/relationships/image" Target="../media/image265.png"/><Relationship Id="rId14" Type="http://schemas.openxmlformats.org/officeDocument/2006/relationships/image" Target="../media/image27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58.png"/><Relationship Id="rId7" Type="http://schemas.openxmlformats.org/officeDocument/2006/relationships/image" Target="../media/image273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3" Type="http://schemas.openxmlformats.org/officeDocument/2006/relationships/image" Target="../media/image284.png"/><Relationship Id="rId7" Type="http://schemas.openxmlformats.org/officeDocument/2006/relationships/image" Target="../media/image288.pn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4" Type="http://schemas.openxmlformats.org/officeDocument/2006/relationships/image" Target="../media/image29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29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2.png"/><Relationship Id="rId5" Type="http://schemas.openxmlformats.org/officeDocument/2006/relationships/image" Target="../media/image301.png"/><Relationship Id="rId4" Type="http://schemas.openxmlformats.org/officeDocument/2006/relationships/image" Target="../media/image3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>
            <a:extLst>
              <a:ext uri="{FF2B5EF4-FFF2-40B4-BE49-F238E27FC236}">
                <a16:creationId xmlns:a16="http://schemas.microsoft.com/office/drawing/2014/main" id="{8187C5B3-4E56-4192-9FBF-65314F732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4175" y="228359"/>
            <a:ext cx="7213976" cy="593043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pt-BR" sz="4000" b="1" dirty="0"/>
              <a:t>Resposta em Frequência  de BJT</a:t>
            </a: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06E45BE3-21A0-4224-B2DB-6A78A3E0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340" y="6142260"/>
            <a:ext cx="22946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400" dirty="0"/>
              <a:t>Pearson, 11ª edição, 2013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C634C33-2ED5-41EE-A52D-56C926DFB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70" y="1455960"/>
            <a:ext cx="2185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Referência Bibliográfica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114D9A-0826-4145-8415-013A2D4D1E6E}"/>
              </a:ext>
            </a:extLst>
          </p:cNvPr>
          <p:cNvSpPr txBox="1"/>
          <p:nvPr/>
        </p:nvSpPr>
        <p:spPr>
          <a:xfrm>
            <a:off x="6862733" y="2606892"/>
            <a:ext cx="3456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Capítulo 9 – Resposta em Frequência do TBJ e JFET (pg. 451)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38C72A9-62E8-41A5-A3CA-32BDD3981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020" y="1455960"/>
            <a:ext cx="35433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9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ED7AAAE-A884-4EE3-B142-A76572285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4196422"/>
            <a:ext cx="8239125" cy="19335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EB1BEBD-3E91-4C98-850B-F7A0DA3B9743}"/>
              </a:ext>
            </a:extLst>
          </p:cNvPr>
          <p:cNvSpPr txBox="1"/>
          <p:nvPr/>
        </p:nvSpPr>
        <p:spPr>
          <a:xfrm>
            <a:off x="4195718" y="252863"/>
            <a:ext cx="418345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Amplificadores com Acoplamento Direto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02AC973-F421-416B-8DF6-67F24E4C5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892" y="990741"/>
            <a:ext cx="7041110" cy="283792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C2B73EB-66F8-473D-86C0-014E5AC55E2E}"/>
              </a:ext>
            </a:extLst>
          </p:cNvPr>
          <p:cNvSpPr txBox="1"/>
          <p:nvPr/>
        </p:nvSpPr>
        <p:spPr>
          <a:xfrm>
            <a:off x="2765847" y="990741"/>
            <a:ext cx="2415402" cy="3417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168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9EB1BEBD-3E91-4C98-850B-F7A0DA3B9743}"/>
              </a:ext>
            </a:extLst>
          </p:cNvPr>
          <p:cNvSpPr txBox="1"/>
          <p:nvPr/>
        </p:nvSpPr>
        <p:spPr>
          <a:xfrm>
            <a:off x="5344774" y="293929"/>
            <a:ext cx="1332979" cy="4690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Potência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C2B73EB-66F8-473D-86C0-014E5AC55E2E}"/>
              </a:ext>
            </a:extLst>
          </p:cNvPr>
          <p:cNvSpPr txBox="1"/>
          <p:nvPr/>
        </p:nvSpPr>
        <p:spPr>
          <a:xfrm>
            <a:off x="2765847" y="990741"/>
            <a:ext cx="2415402" cy="3417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0ACC973-707B-4254-905D-D79853EFEAB5}"/>
              </a:ext>
            </a:extLst>
          </p:cNvPr>
          <p:cNvSpPr/>
          <p:nvPr/>
        </p:nvSpPr>
        <p:spPr>
          <a:xfrm>
            <a:off x="690595" y="1020400"/>
            <a:ext cx="306932" cy="2824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692C5CD-0E7C-4E0A-9C2C-A411CAEBB283}"/>
              </a:ext>
            </a:extLst>
          </p:cNvPr>
          <p:cNvSpPr txBox="1"/>
          <p:nvPr/>
        </p:nvSpPr>
        <p:spPr>
          <a:xfrm>
            <a:off x="1223890" y="990741"/>
            <a:ext cx="465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potência nas frequência médias é dada por: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D0DB54A-4A10-48EF-887E-519C8B0FF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431" y="1495540"/>
            <a:ext cx="3390165" cy="99710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ABCC245-A1CD-4886-85A0-080A3520E21E}"/>
              </a:ext>
            </a:extLst>
          </p:cNvPr>
          <p:cNvSpPr txBox="1"/>
          <p:nvPr/>
        </p:nvSpPr>
        <p:spPr>
          <a:xfrm>
            <a:off x="2746128" y="2614863"/>
            <a:ext cx="2415402" cy="3417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D9C893E-9B14-4A25-8457-332ECA1C77CB}"/>
              </a:ext>
            </a:extLst>
          </p:cNvPr>
          <p:cNvSpPr/>
          <p:nvPr/>
        </p:nvSpPr>
        <p:spPr>
          <a:xfrm>
            <a:off x="670876" y="2644522"/>
            <a:ext cx="306932" cy="2824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FC009B7-68FA-4712-A2AE-D9146FDCDCF1}"/>
              </a:ext>
            </a:extLst>
          </p:cNvPr>
          <p:cNvSpPr txBox="1"/>
          <p:nvPr/>
        </p:nvSpPr>
        <p:spPr>
          <a:xfrm>
            <a:off x="1204171" y="2614863"/>
            <a:ext cx="339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 potência nas frequência </a:t>
            </a:r>
            <a:r>
              <a:rPr lang="pt-BR" dirty="0" err="1"/>
              <a:t>f</a:t>
            </a:r>
            <a:r>
              <a:rPr lang="pt-BR" baseline="-25000" dirty="0" err="1"/>
              <a:t>L</a:t>
            </a:r>
            <a:r>
              <a:rPr lang="pt-BR" baseline="-25000" dirty="0"/>
              <a:t> </a:t>
            </a:r>
            <a:r>
              <a:rPr lang="pt-BR" dirty="0"/>
              <a:t> e </a:t>
            </a:r>
            <a:r>
              <a:rPr lang="pt-BR" dirty="0" err="1"/>
              <a:t>f</a:t>
            </a:r>
            <a:r>
              <a:rPr lang="pt-BR" baseline="-25000" dirty="0" err="1"/>
              <a:t>H</a:t>
            </a:r>
            <a:r>
              <a:rPr lang="pt-BR" dirty="0"/>
              <a:t>: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ED3F79C-2440-4573-B1AD-09C83838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60" y="3128159"/>
            <a:ext cx="4462577" cy="9128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836A0A7-57E8-40D5-83C2-040D4401B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1153" y="3184431"/>
            <a:ext cx="2426526" cy="767006"/>
          </a:xfrm>
          <a:prstGeom prst="rect">
            <a:avLst/>
          </a:prstGeom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CCF88F-9460-4685-BB69-B7C58B3642E9}"/>
              </a:ext>
            </a:extLst>
          </p:cNvPr>
          <p:cNvCxnSpPr/>
          <p:nvPr/>
        </p:nvCxnSpPr>
        <p:spPr>
          <a:xfrm>
            <a:off x="5680545" y="3584559"/>
            <a:ext cx="67968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9031846B-E6A2-4826-8BFC-C5B45B102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" y="4951759"/>
            <a:ext cx="4392849" cy="794897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1461D84C-B97B-4D91-857A-69BE2DD40BB2}"/>
              </a:ext>
            </a:extLst>
          </p:cNvPr>
          <p:cNvSpPr/>
          <p:nvPr/>
        </p:nvSpPr>
        <p:spPr>
          <a:xfrm>
            <a:off x="670876" y="4431151"/>
            <a:ext cx="306932" cy="2824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1D27186-88B0-4157-B61B-4313572D3E8C}"/>
              </a:ext>
            </a:extLst>
          </p:cNvPr>
          <p:cNvSpPr txBox="1"/>
          <p:nvPr/>
        </p:nvSpPr>
        <p:spPr>
          <a:xfrm>
            <a:off x="1204171" y="4368898"/>
            <a:ext cx="261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Largura de banda (BW) :</a:t>
            </a:r>
          </a:p>
        </p:txBody>
      </p:sp>
    </p:spTree>
    <p:extLst>
      <p:ext uri="{BB962C8B-B14F-4D97-AF65-F5344CB8AC3E}">
        <p14:creationId xmlns:p14="http://schemas.microsoft.com/office/powerpoint/2010/main" val="184921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1864225" y="1166192"/>
            <a:ext cx="8463549" cy="452431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Análise para Baixas Frequências de um</a:t>
            </a:r>
          </a:p>
          <a:p>
            <a:pPr algn="ctr"/>
            <a:r>
              <a:rPr lang="pt-BR" sz="7200" b="1" dirty="0"/>
              <a:t>Circuito RC</a:t>
            </a:r>
          </a:p>
          <a:p>
            <a:pPr algn="ctr"/>
            <a:r>
              <a:rPr lang="pt-BR" sz="7200" b="1" dirty="0"/>
              <a:t>(Diagrama de Bode) </a:t>
            </a:r>
          </a:p>
        </p:txBody>
      </p:sp>
    </p:spTree>
    <p:extLst>
      <p:ext uri="{BB962C8B-B14F-4D97-AF65-F5344CB8AC3E}">
        <p14:creationId xmlns:p14="http://schemas.microsoft.com/office/powerpoint/2010/main" val="3849440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7CBF1BB-80E9-4D0A-A947-1243817CA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819" y="768983"/>
            <a:ext cx="5527510" cy="51345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14AFF5D-EE40-41B5-AB05-A8F99143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08" y="1863378"/>
            <a:ext cx="41719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9EEC73D-E63E-49A5-9FEF-5AF2F5B72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02" y="321945"/>
            <a:ext cx="4913948" cy="211645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AA377FE-7557-4A53-B3DC-56F52D2CB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851" y="142875"/>
            <a:ext cx="4562475" cy="22955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49F8476-9983-4450-9AD3-97C339596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12" y="2256469"/>
            <a:ext cx="5039678" cy="286035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8BA2409-6E7E-44FA-A9AE-DFF6D2B1B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964" y="2438400"/>
            <a:ext cx="4286250" cy="4248150"/>
          </a:xfrm>
          <a:prstGeom prst="rect">
            <a:avLst/>
          </a:prstGeom>
        </p:spPr>
      </p:pic>
      <p:sp>
        <p:nvSpPr>
          <p:cNvPr id="2" name="Chave Direita 1">
            <a:extLst>
              <a:ext uri="{FF2B5EF4-FFF2-40B4-BE49-F238E27FC236}">
                <a16:creationId xmlns:a16="http://schemas.microsoft.com/office/drawing/2014/main" id="{69BDE32B-02DF-4212-9ADA-C28FA28FD71F}"/>
              </a:ext>
            </a:extLst>
          </p:cNvPr>
          <p:cNvSpPr/>
          <p:nvPr/>
        </p:nvSpPr>
        <p:spPr>
          <a:xfrm>
            <a:off x="5561162" y="1658780"/>
            <a:ext cx="426410" cy="1635439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39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1321CB7-174F-445D-8226-60E7B62D1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20" y="295127"/>
            <a:ext cx="5497545" cy="43680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AAAF22-7B99-4304-BDE1-304A71EC2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52" y="126487"/>
            <a:ext cx="4048125" cy="23526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7518B36-CA4F-41FC-A06C-1BBD656A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44" y="2479162"/>
            <a:ext cx="4495800" cy="2286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F6B39CE-D775-440F-8B83-19A921C74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44" y="4655064"/>
            <a:ext cx="4124325" cy="21050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3D4D689-D596-4C37-93E1-0999D99F8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01" y="4465559"/>
            <a:ext cx="5416868" cy="155590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EC8EF40-BEAD-452B-955F-FB2010F02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8874" y="2831036"/>
            <a:ext cx="1487789" cy="52741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27DAD8-37B9-4D13-AD07-02550BDD5B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2206" y="5060967"/>
            <a:ext cx="2172645" cy="49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03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410AE159-0425-47A0-9882-BB207CAFB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1" y="171450"/>
            <a:ext cx="4562475" cy="229552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8B8DBC1-633E-4FF6-A355-C395DA88C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72" y="2679424"/>
            <a:ext cx="1485900" cy="66675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74874ED-A88E-45E9-8105-0494545D0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344" y="2679424"/>
            <a:ext cx="1543050" cy="657225"/>
          </a:xfrm>
          <a:prstGeom prst="rect">
            <a:avLst/>
          </a:prstGeom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7D10BBC1-C385-4740-BD94-F20136C4E81B}"/>
              </a:ext>
            </a:extLst>
          </p:cNvPr>
          <p:cNvCxnSpPr/>
          <p:nvPr/>
        </p:nvCxnSpPr>
        <p:spPr>
          <a:xfrm>
            <a:off x="2221727" y="3014716"/>
            <a:ext cx="67968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7E821D40-180A-4719-B366-D08937524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01" y="3484168"/>
            <a:ext cx="3860959" cy="206302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61007E1-DEEF-4BEA-A5C3-46150D762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838" y="5629542"/>
            <a:ext cx="3206115" cy="932498"/>
          </a:xfrm>
          <a:prstGeom prst="rect">
            <a:avLst/>
          </a:prstGeom>
        </p:spPr>
      </p:pic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0E319C0-2534-4159-9C53-72C3DB0B7E7E}"/>
              </a:ext>
            </a:extLst>
          </p:cNvPr>
          <p:cNvCxnSpPr/>
          <p:nvPr/>
        </p:nvCxnSpPr>
        <p:spPr>
          <a:xfrm>
            <a:off x="672039" y="6109044"/>
            <a:ext cx="67968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>
            <a:extLst>
              <a:ext uri="{FF2B5EF4-FFF2-40B4-BE49-F238E27FC236}">
                <a16:creationId xmlns:a16="http://schemas.microsoft.com/office/drawing/2014/main" id="{266A4B61-BA5F-4BFF-BD51-4D5F0F613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979" y="431080"/>
            <a:ext cx="1982343" cy="66846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22F0F57-0064-4097-BE74-4930C3FFB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0431" y="365262"/>
            <a:ext cx="1447800" cy="800100"/>
          </a:xfrm>
          <a:prstGeom prst="rect">
            <a:avLst/>
          </a:prstGeom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58C7A175-F941-4BE0-A2BB-AA49B3A207ED}"/>
              </a:ext>
            </a:extLst>
          </p:cNvPr>
          <p:cNvCxnSpPr/>
          <p:nvPr/>
        </p:nvCxnSpPr>
        <p:spPr>
          <a:xfrm>
            <a:off x="8099882" y="765312"/>
            <a:ext cx="67968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8D2DD4C-1FDD-44ED-90C0-5A29FC3F815A}"/>
              </a:ext>
            </a:extLst>
          </p:cNvPr>
          <p:cNvCxnSpPr>
            <a:cxnSpLocks/>
          </p:cNvCxnSpPr>
          <p:nvPr/>
        </p:nvCxnSpPr>
        <p:spPr>
          <a:xfrm flipH="1">
            <a:off x="5646062" y="365262"/>
            <a:ext cx="12617" cy="6022286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97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8D2DD4C-1FDD-44ED-90C0-5A29FC3F815A}"/>
              </a:ext>
            </a:extLst>
          </p:cNvPr>
          <p:cNvCxnSpPr>
            <a:cxnSpLocks/>
          </p:cNvCxnSpPr>
          <p:nvPr/>
        </p:nvCxnSpPr>
        <p:spPr>
          <a:xfrm flipH="1">
            <a:off x="5629407" y="417857"/>
            <a:ext cx="12617" cy="6022286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m 29">
            <a:extLst>
              <a:ext uri="{FF2B5EF4-FFF2-40B4-BE49-F238E27FC236}">
                <a16:creationId xmlns:a16="http://schemas.microsoft.com/office/drawing/2014/main" id="{8C3BE15C-C1B7-486C-927C-9FA32FE4F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43" y="235151"/>
            <a:ext cx="3641979" cy="86439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FECB088-E55E-4DFF-8801-E7D3C349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59" y="1196816"/>
            <a:ext cx="3665030" cy="806768"/>
          </a:xfrm>
          <a:prstGeom prst="rect">
            <a:avLst/>
          </a:prstGeom>
        </p:spPr>
      </p:pic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F93B7523-C524-4140-A594-395561CC9459}"/>
              </a:ext>
            </a:extLst>
          </p:cNvPr>
          <p:cNvCxnSpPr/>
          <p:nvPr/>
        </p:nvCxnSpPr>
        <p:spPr>
          <a:xfrm>
            <a:off x="411817" y="2541102"/>
            <a:ext cx="67968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A180A4B8-3624-4354-AF0A-84EAD66FF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850" y="2100832"/>
            <a:ext cx="2328101" cy="9335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F76B8AE-013E-47D2-A292-9105E3D73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36" y="3323551"/>
            <a:ext cx="5186363" cy="22128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72AC84B-05A9-4112-843D-DEC722325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8731" y="488596"/>
            <a:ext cx="4563999" cy="133692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50D3145-0E5A-4A5D-9228-AA19E3B28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731" y="2100832"/>
            <a:ext cx="4525967" cy="161007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0A7AE1-55A6-4472-84F3-1C5FB96172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323" y="3710910"/>
            <a:ext cx="4411866" cy="249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E86052-9F24-4011-AFC5-5B668C38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8" y="251238"/>
            <a:ext cx="5474494" cy="17172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C9AACF2-13FF-4EAD-B151-CADF3C34E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714" y="2162479"/>
            <a:ext cx="3284697" cy="1048798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C0DD9ADF-287D-4DAC-8E52-C4471DFD2251}"/>
              </a:ext>
            </a:extLst>
          </p:cNvPr>
          <p:cNvCxnSpPr/>
          <p:nvPr/>
        </p:nvCxnSpPr>
        <p:spPr>
          <a:xfrm>
            <a:off x="803160" y="2607362"/>
            <a:ext cx="67968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ABFC5CA7-A1A6-4027-8840-C470F5068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8" y="3405255"/>
            <a:ext cx="4149090" cy="3169444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CD242E1-27C1-42AD-9F55-0B707C2172A9}"/>
              </a:ext>
            </a:extLst>
          </p:cNvPr>
          <p:cNvCxnSpPr>
            <a:cxnSpLocks/>
          </p:cNvCxnSpPr>
          <p:nvPr/>
        </p:nvCxnSpPr>
        <p:spPr>
          <a:xfrm flipH="1">
            <a:off x="5866558" y="417857"/>
            <a:ext cx="12617" cy="6022286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8EF375A7-5204-4541-AF77-64DBE6A14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6501" y="251238"/>
            <a:ext cx="5982645" cy="283388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1C0B574-DAEC-46D8-8CC1-B6A3391F3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0200" y="3168207"/>
            <a:ext cx="5124450" cy="4572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8A28F8F-B391-470A-BC5D-FDC70CEBB4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0200" y="3772878"/>
            <a:ext cx="2719959" cy="1037273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8277A8D-3D98-4C42-812B-B1516F70AC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175" y="4993553"/>
            <a:ext cx="1279303" cy="357283"/>
          </a:xfrm>
          <a:prstGeom prst="rect">
            <a:avLst/>
          </a:prstGeom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9888F131-0451-4474-92BC-75FD93881F1A}"/>
              </a:ext>
            </a:extLst>
          </p:cNvPr>
          <p:cNvCxnSpPr/>
          <p:nvPr/>
        </p:nvCxnSpPr>
        <p:spPr>
          <a:xfrm>
            <a:off x="8124986" y="5172194"/>
            <a:ext cx="67968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7A61D763-9527-417D-9938-8DF138E6BC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8175" y="5534238"/>
            <a:ext cx="4132955" cy="76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11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BCD242E1-27C1-42AD-9F55-0B707C2172A9}"/>
              </a:ext>
            </a:extLst>
          </p:cNvPr>
          <p:cNvCxnSpPr>
            <a:cxnSpLocks/>
          </p:cNvCxnSpPr>
          <p:nvPr/>
        </p:nvCxnSpPr>
        <p:spPr>
          <a:xfrm flipH="1">
            <a:off x="5866558" y="417857"/>
            <a:ext cx="12617" cy="6022286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A444535D-9C26-4539-994C-5FF0F21B9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54821"/>
            <a:ext cx="5705475" cy="24955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54597B4-735F-44AB-8127-76822EF8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771" y="3250371"/>
            <a:ext cx="3743325" cy="4286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A78841-3FFF-4701-8B88-15134F00A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73" y="164743"/>
            <a:ext cx="1659636" cy="9681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9E0D297-292A-4900-A5F1-E3E279FD2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64" y="1174427"/>
            <a:ext cx="4102989" cy="27199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396B42A-C067-4FB9-AA62-BF2E54970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808" y="3857625"/>
            <a:ext cx="4287393" cy="276606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14CBD048-8BF1-413E-8221-C7AB27FCA4ED}"/>
              </a:ext>
            </a:extLst>
          </p:cNvPr>
          <p:cNvSpPr/>
          <p:nvPr/>
        </p:nvSpPr>
        <p:spPr>
          <a:xfrm>
            <a:off x="306451" y="1174427"/>
            <a:ext cx="304800" cy="238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04D0377-A0E6-48FB-99B7-3C80B73B3651}"/>
              </a:ext>
            </a:extLst>
          </p:cNvPr>
          <p:cNvSpPr/>
          <p:nvPr/>
        </p:nvSpPr>
        <p:spPr>
          <a:xfrm>
            <a:off x="294850" y="3947394"/>
            <a:ext cx="304800" cy="238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01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65883A8-82E7-4D61-8D51-ECE26F842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652" y="354156"/>
            <a:ext cx="3091295" cy="56284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9CB15CF-F190-4E45-A9D5-B3873DFD7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08" y="1014281"/>
            <a:ext cx="4078432" cy="7533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1CAE291-0616-41BC-A79D-7023F545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11" y="2942660"/>
            <a:ext cx="3974523" cy="64943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942EDA8-7341-4D15-82F3-5E83D7733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75" y="1876821"/>
            <a:ext cx="3887932" cy="90054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DE7DA8E-7D2E-4022-B4FA-74D9BBF8A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728" y="402215"/>
            <a:ext cx="4552950" cy="46672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14214B8-075D-44F7-B034-168320441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232" y="985932"/>
            <a:ext cx="3695700" cy="8953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F776DC4-F01A-4AE9-8985-F3F0B62C7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484" y="1884182"/>
            <a:ext cx="3886200" cy="6572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EA19F66-8BC2-43F5-8AE1-15A9A51B07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5484" y="2720311"/>
            <a:ext cx="39243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15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1144148" y="544476"/>
            <a:ext cx="9903704" cy="563231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Análise para Baixas Frequências</a:t>
            </a:r>
          </a:p>
          <a:p>
            <a:pPr algn="ctr"/>
            <a:r>
              <a:rPr lang="pt-BR" sz="7200" b="1" dirty="0"/>
              <a:t>Amplificador TBJ </a:t>
            </a:r>
          </a:p>
          <a:p>
            <a:pPr algn="ctr"/>
            <a:r>
              <a:rPr lang="pt-BR" sz="7200" b="1" dirty="0">
                <a:solidFill>
                  <a:srgbClr val="FF0000"/>
                </a:solidFill>
              </a:rPr>
              <a:t>com R</a:t>
            </a:r>
            <a:r>
              <a:rPr lang="pt-BR" sz="7200" b="1" baseline="-25000" dirty="0">
                <a:solidFill>
                  <a:srgbClr val="FF0000"/>
                </a:solidFill>
              </a:rPr>
              <a:t>L </a:t>
            </a:r>
            <a:r>
              <a:rPr lang="pt-BR" sz="7200" b="1" dirty="0"/>
              <a:t>e </a:t>
            </a:r>
            <a:r>
              <a:rPr lang="pt-BR" sz="7200" b="1" dirty="0">
                <a:solidFill>
                  <a:srgbClr val="00B050"/>
                </a:solidFill>
              </a:rPr>
              <a:t>sem R</a:t>
            </a:r>
            <a:r>
              <a:rPr lang="pt-BR" sz="7200" b="1" baseline="-25000" dirty="0">
                <a:solidFill>
                  <a:srgbClr val="00B050"/>
                </a:solidFill>
              </a:rPr>
              <a:t>S</a:t>
            </a:r>
            <a:endParaRPr lang="pt-BR" sz="7200" b="1" dirty="0">
              <a:solidFill>
                <a:srgbClr val="00B050"/>
              </a:solidFill>
            </a:endParaRPr>
          </a:p>
          <a:p>
            <a:pPr algn="ctr"/>
            <a:r>
              <a:rPr lang="pt-BR" sz="7200" b="1" dirty="0"/>
              <a:t>(Diagrama de Bode) </a:t>
            </a:r>
          </a:p>
        </p:txBody>
      </p:sp>
    </p:spTree>
    <p:extLst>
      <p:ext uri="{BB962C8B-B14F-4D97-AF65-F5344CB8AC3E}">
        <p14:creationId xmlns:p14="http://schemas.microsoft.com/office/powerpoint/2010/main" val="2101265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FCF6F7F-C50C-4506-830C-08D3A47A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7" y="811695"/>
            <a:ext cx="4552950" cy="33528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F2EF27-BB8B-4088-8CC3-3ABCDA872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99" y="4451279"/>
            <a:ext cx="4114800" cy="6381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A84910D-F756-444E-BE1D-C509B75EE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844" y="3671888"/>
            <a:ext cx="4810125" cy="279082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01657DD-4DC6-4D3F-9BE3-13879B661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0" y="442912"/>
            <a:ext cx="5372100" cy="3200400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60FA9E06-CBCB-489B-945B-C4F3578D37AA}"/>
              </a:ext>
            </a:extLst>
          </p:cNvPr>
          <p:cNvSpPr/>
          <p:nvPr/>
        </p:nvSpPr>
        <p:spPr>
          <a:xfrm>
            <a:off x="5340626" y="2358888"/>
            <a:ext cx="439998" cy="3975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have Esquerda 2">
            <a:extLst>
              <a:ext uri="{FF2B5EF4-FFF2-40B4-BE49-F238E27FC236}">
                <a16:creationId xmlns:a16="http://schemas.microsoft.com/office/drawing/2014/main" id="{409007EB-26B9-4E41-8B80-7DC2142B454B}"/>
              </a:ext>
            </a:extLst>
          </p:cNvPr>
          <p:cNvSpPr/>
          <p:nvPr/>
        </p:nvSpPr>
        <p:spPr>
          <a:xfrm>
            <a:off x="5512904" y="1168886"/>
            <a:ext cx="267720" cy="477277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E9229415-0B9F-4036-83FC-6BCE70152DB5}"/>
              </a:ext>
            </a:extLst>
          </p:cNvPr>
          <p:cNvSpPr/>
          <p:nvPr/>
        </p:nvSpPr>
        <p:spPr>
          <a:xfrm rot="4373887">
            <a:off x="808078" y="1844329"/>
            <a:ext cx="439998" cy="3975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845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FCF6F7F-C50C-4506-830C-08D3A47A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63" y="138800"/>
            <a:ext cx="3084883" cy="227171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E780052-2D13-44B5-917A-B66EF5662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62" y="2801417"/>
            <a:ext cx="4056888" cy="39185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54A00E6-3276-4E1B-84F4-25D08BCB1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739" y="3264300"/>
            <a:ext cx="2205933" cy="11029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1DC803E-07AE-41E7-8506-177AE1138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945" y="4598547"/>
            <a:ext cx="3134868" cy="1141000"/>
          </a:xfrm>
          <a:prstGeom prst="rect">
            <a:avLst/>
          </a:prstGeom>
        </p:spPr>
      </p:pic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E3D2814C-3F9A-42F9-A1AB-477FE2132820}"/>
              </a:ext>
            </a:extLst>
          </p:cNvPr>
          <p:cNvCxnSpPr/>
          <p:nvPr/>
        </p:nvCxnSpPr>
        <p:spPr>
          <a:xfrm>
            <a:off x="951262" y="5169047"/>
            <a:ext cx="67968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F47360DE-E464-40A0-B849-E5E99E5CB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654" y="513105"/>
            <a:ext cx="3376899" cy="852869"/>
          </a:xfrm>
          <a:prstGeom prst="rect">
            <a:avLst/>
          </a:prstGeom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847CDA9-E076-4403-A444-FD241CD4424D}"/>
              </a:ext>
            </a:extLst>
          </p:cNvPr>
          <p:cNvCxnSpPr/>
          <p:nvPr/>
        </p:nvCxnSpPr>
        <p:spPr>
          <a:xfrm>
            <a:off x="6433897" y="2587035"/>
            <a:ext cx="67968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8CE39BE-0050-4A6E-A7D8-5A956AA46832}"/>
              </a:ext>
            </a:extLst>
          </p:cNvPr>
          <p:cNvCxnSpPr>
            <a:cxnSpLocks/>
          </p:cNvCxnSpPr>
          <p:nvPr/>
        </p:nvCxnSpPr>
        <p:spPr>
          <a:xfrm flipH="1">
            <a:off x="5970775" y="513105"/>
            <a:ext cx="12617" cy="6022286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>
            <a:extLst>
              <a:ext uri="{FF2B5EF4-FFF2-40B4-BE49-F238E27FC236}">
                <a16:creationId xmlns:a16="http://schemas.microsoft.com/office/drawing/2014/main" id="{DA90027E-CB7F-4D82-A653-A0AB4616B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100" y="1459954"/>
            <a:ext cx="2189453" cy="112959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94ADC07-9C3B-4B72-AD02-6418FBF91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7391" y="5739547"/>
            <a:ext cx="2835212" cy="96812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497CF9C-BC4F-4531-94A8-A49B631530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2359" y="2817024"/>
            <a:ext cx="1476375" cy="4762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Chave Esquerda 6">
            <a:extLst>
              <a:ext uri="{FF2B5EF4-FFF2-40B4-BE49-F238E27FC236}">
                <a16:creationId xmlns:a16="http://schemas.microsoft.com/office/drawing/2014/main" id="{44497303-133D-4AAF-9CB9-D960448923AC}"/>
              </a:ext>
            </a:extLst>
          </p:cNvPr>
          <p:cNvSpPr/>
          <p:nvPr/>
        </p:nvSpPr>
        <p:spPr>
          <a:xfrm>
            <a:off x="7366756" y="1587492"/>
            <a:ext cx="394658" cy="171948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0035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D94CB7-8FAB-4773-8836-2909B5A71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916" y="468432"/>
            <a:ext cx="6021943" cy="2104511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42C333E-3284-436B-A223-75E0CF8E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1" y="1255643"/>
            <a:ext cx="4552950" cy="33528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44D878B-B137-4E12-9E03-A7EB2A176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840" y="2572943"/>
            <a:ext cx="2877855" cy="10776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53AA45A-F8FE-4080-9A08-FBB5B7CE0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003" y="3650555"/>
            <a:ext cx="4997768" cy="2944178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9B49D0C4-C8E4-44AD-A073-10E85C5B7F30}"/>
              </a:ext>
            </a:extLst>
          </p:cNvPr>
          <p:cNvSpPr/>
          <p:nvPr/>
        </p:nvSpPr>
        <p:spPr>
          <a:xfrm>
            <a:off x="4879275" y="468432"/>
            <a:ext cx="439998" cy="3975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661B92F2-91A8-4D3E-8ACF-DBDBAD4B444F}"/>
              </a:ext>
            </a:extLst>
          </p:cNvPr>
          <p:cNvSpPr/>
          <p:nvPr/>
        </p:nvSpPr>
        <p:spPr>
          <a:xfrm rot="7300661">
            <a:off x="3308894" y="1905001"/>
            <a:ext cx="439998" cy="3975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723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42C333E-3284-436B-A223-75E0CF8E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12" y="76200"/>
            <a:ext cx="4552950" cy="33528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1FE4C8-5F33-443D-84F6-235CA452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24" y="3801718"/>
            <a:ext cx="4048125" cy="6858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997CDB-B2AC-4D7F-9578-7CC5BF7FD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204" y="459467"/>
            <a:ext cx="6085332" cy="25862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4F19DD5-0235-42D7-AE9E-487B6ACE3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204" y="3303512"/>
            <a:ext cx="5971232" cy="27003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58ED92-6CC5-4D32-9DBB-3C77AA508190}"/>
              </a:ext>
            </a:extLst>
          </p:cNvPr>
          <p:cNvSpPr txBox="1"/>
          <p:nvPr/>
        </p:nvSpPr>
        <p:spPr>
          <a:xfrm>
            <a:off x="8090453" y="4308086"/>
            <a:ext cx="649357" cy="491383"/>
          </a:xfrm>
          <a:prstGeom prst="rect">
            <a:avLst/>
          </a:prstGeom>
          <a:noFill/>
          <a:ln w="38100">
            <a:solidFill>
              <a:srgbClr val="FFC0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47F1622-B3DB-4AB8-A602-D2B4E3B52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799" y="4653696"/>
            <a:ext cx="2877855" cy="107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51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42C333E-3284-436B-A223-75E0CF8E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12" y="76200"/>
            <a:ext cx="4552950" cy="33528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1FE4C8-5F33-443D-84F6-235CA452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24" y="3801718"/>
            <a:ext cx="4048125" cy="685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0923047-1D97-4907-82C3-CC96464C0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477" y="503038"/>
            <a:ext cx="6262821" cy="158472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4FC4999-95AF-4200-B30A-619A4CAC7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2292" y="2150708"/>
            <a:ext cx="2155222" cy="10269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FB9BAC-8846-4AE4-8A70-295813A56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772" y="3429000"/>
            <a:ext cx="5324666" cy="3088767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AE967CEC-C180-434B-9433-232A03264460}"/>
              </a:ext>
            </a:extLst>
          </p:cNvPr>
          <p:cNvSpPr/>
          <p:nvPr/>
        </p:nvSpPr>
        <p:spPr>
          <a:xfrm>
            <a:off x="4940162" y="662610"/>
            <a:ext cx="439998" cy="3975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49CA20D4-B735-43AF-8826-10758C8090C6}"/>
              </a:ext>
            </a:extLst>
          </p:cNvPr>
          <p:cNvSpPr/>
          <p:nvPr/>
        </p:nvSpPr>
        <p:spPr>
          <a:xfrm rot="17045544">
            <a:off x="2945710" y="2978827"/>
            <a:ext cx="439998" cy="3975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352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42C333E-3284-436B-A223-75E0CF8E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85" y="268356"/>
            <a:ext cx="4139045" cy="304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1FE4C8-5F33-443D-84F6-235CA452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24" y="3801718"/>
            <a:ext cx="4048125" cy="685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617D39F-6889-414B-98D1-892F45661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598" y="334442"/>
            <a:ext cx="5958555" cy="121706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7EF16A-44C4-415A-A6BE-59DDE3213C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598" y="3056659"/>
            <a:ext cx="5514832" cy="271304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7244851-3A31-4DA2-BC2D-D2F244945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153" y="1752600"/>
            <a:ext cx="3169444" cy="11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87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42C333E-3284-436B-A223-75E0CF8E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12" y="76200"/>
            <a:ext cx="4552950" cy="33528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1FE4C8-5F33-443D-84F6-235CA452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24" y="3801718"/>
            <a:ext cx="4048125" cy="6858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DCC9BFD-9F99-4937-AFC6-E702CCC17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566" y="2489405"/>
            <a:ext cx="5209413" cy="417214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E810FF9-E676-4D09-B35C-3CF310A5C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963" y="196454"/>
            <a:ext cx="6034621" cy="12931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4E96A2A-4368-41CA-81A8-E203448F0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928" y="1332188"/>
            <a:ext cx="1868704" cy="10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31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42C333E-3284-436B-A223-75E0CF8E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1" y="842961"/>
            <a:ext cx="4552950" cy="33528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1FE4C8-5F33-443D-84F6-235CA452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24" y="4758980"/>
            <a:ext cx="4048125" cy="6858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73A0306-E43D-4BE8-8668-B99632899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558" y="430933"/>
            <a:ext cx="6047300" cy="82405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B39CC55-BFA6-4541-AA7D-51089D152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558" y="1135720"/>
            <a:ext cx="6072655" cy="33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9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42C333E-3284-436B-A223-75E0CF8E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1" y="842961"/>
            <a:ext cx="4552950" cy="33528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1FE4C8-5F33-443D-84F6-235CA452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24" y="4758980"/>
            <a:ext cx="4048125" cy="6858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E0607F0-2FF0-463A-AEBC-4A24C16D1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52" y="550205"/>
            <a:ext cx="5681949" cy="5843302"/>
          </a:xfrm>
          <a:prstGeom prst="rect">
            <a:avLst/>
          </a:prstGeom>
        </p:spPr>
      </p:pic>
      <p:sp>
        <p:nvSpPr>
          <p:cNvPr id="3" name="Chave Direita 2">
            <a:extLst>
              <a:ext uri="{FF2B5EF4-FFF2-40B4-BE49-F238E27FC236}">
                <a16:creationId xmlns:a16="http://schemas.microsoft.com/office/drawing/2014/main" id="{B302F8D5-6FF6-4B88-8FF2-DD34716FEEDE}"/>
              </a:ext>
            </a:extLst>
          </p:cNvPr>
          <p:cNvSpPr/>
          <p:nvPr/>
        </p:nvSpPr>
        <p:spPr>
          <a:xfrm>
            <a:off x="11005185" y="3177208"/>
            <a:ext cx="189216" cy="503583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795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3026086" y="1577009"/>
            <a:ext cx="6113324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Considerações Gerais</a:t>
            </a:r>
          </a:p>
        </p:txBody>
      </p:sp>
    </p:spTree>
    <p:extLst>
      <p:ext uri="{BB962C8B-B14F-4D97-AF65-F5344CB8AC3E}">
        <p14:creationId xmlns:p14="http://schemas.microsoft.com/office/powerpoint/2010/main" val="1401606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1594317" y="927653"/>
            <a:ext cx="9003367" cy="34163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Influência de </a:t>
            </a:r>
            <a:r>
              <a:rPr lang="pt-BR" sz="7200" b="1" dirty="0" err="1"/>
              <a:t>R</a:t>
            </a:r>
            <a:r>
              <a:rPr lang="pt-BR" sz="7200" b="1" baseline="-25000" dirty="0" err="1"/>
              <a:t>s</a:t>
            </a:r>
            <a:endParaRPr lang="pt-BR" sz="7200" b="1" dirty="0"/>
          </a:p>
          <a:p>
            <a:pPr algn="ctr"/>
            <a:r>
              <a:rPr lang="pt-BR" sz="7200" b="1" dirty="0"/>
              <a:t>na Resposta em Baixa Frequência</a:t>
            </a:r>
          </a:p>
        </p:txBody>
      </p:sp>
    </p:spTree>
    <p:extLst>
      <p:ext uri="{BB962C8B-B14F-4D97-AF65-F5344CB8AC3E}">
        <p14:creationId xmlns:p14="http://schemas.microsoft.com/office/powerpoint/2010/main" val="4021781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1144148" y="544476"/>
            <a:ext cx="9903704" cy="563231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Análise para Baixas Frequências</a:t>
            </a:r>
          </a:p>
          <a:p>
            <a:pPr algn="ctr"/>
            <a:r>
              <a:rPr lang="pt-BR" sz="7200" b="1" dirty="0"/>
              <a:t>Amplificador TBJ </a:t>
            </a:r>
          </a:p>
          <a:p>
            <a:pPr algn="ctr"/>
            <a:r>
              <a:rPr lang="pt-BR" sz="7200" b="1" dirty="0">
                <a:solidFill>
                  <a:srgbClr val="FF0000"/>
                </a:solidFill>
              </a:rPr>
              <a:t>com R</a:t>
            </a:r>
            <a:r>
              <a:rPr lang="pt-BR" sz="7200" b="1" baseline="-25000" dirty="0">
                <a:solidFill>
                  <a:srgbClr val="FF0000"/>
                </a:solidFill>
              </a:rPr>
              <a:t>L </a:t>
            </a:r>
            <a:r>
              <a:rPr lang="pt-BR" sz="7200" b="1" dirty="0"/>
              <a:t>e </a:t>
            </a:r>
            <a:r>
              <a:rPr lang="pt-BR" sz="7200" b="1" dirty="0">
                <a:solidFill>
                  <a:srgbClr val="00B050"/>
                </a:solidFill>
              </a:rPr>
              <a:t> </a:t>
            </a:r>
            <a:r>
              <a:rPr lang="pt-BR" sz="7200" b="1" dirty="0">
                <a:solidFill>
                  <a:srgbClr val="FF0000"/>
                </a:solidFill>
              </a:rPr>
              <a:t>R</a:t>
            </a:r>
            <a:r>
              <a:rPr lang="pt-BR" sz="7200" b="1" baseline="-25000" dirty="0">
                <a:solidFill>
                  <a:srgbClr val="FF0000"/>
                </a:solidFill>
              </a:rPr>
              <a:t>S</a:t>
            </a:r>
            <a:endParaRPr lang="pt-BR" sz="7200" b="1" dirty="0">
              <a:solidFill>
                <a:srgbClr val="FF0000"/>
              </a:solidFill>
            </a:endParaRPr>
          </a:p>
          <a:p>
            <a:pPr algn="ctr"/>
            <a:r>
              <a:rPr lang="pt-BR" sz="7200" b="1" dirty="0"/>
              <a:t>(Diagrama de Bode) </a:t>
            </a:r>
          </a:p>
        </p:txBody>
      </p:sp>
    </p:spTree>
    <p:extLst>
      <p:ext uri="{BB962C8B-B14F-4D97-AF65-F5344CB8AC3E}">
        <p14:creationId xmlns:p14="http://schemas.microsoft.com/office/powerpoint/2010/main" val="623489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23959E-02C6-4582-811E-DBAFE75B9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53" y="355116"/>
            <a:ext cx="4371975" cy="714375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E03A202-E5BC-4279-8732-B032178D3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09" y="1312385"/>
            <a:ext cx="6009266" cy="1711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6E47A1-DCA9-48E9-B56F-F17876B6B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381" y="247650"/>
            <a:ext cx="4476750" cy="39814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FC557DD-2B92-4A29-A946-8D522EFE5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32" y="3191382"/>
            <a:ext cx="6021943" cy="202844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9A20F7A-140F-4822-A522-90D1E8629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381" y="4229100"/>
            <a:ext cx="4438650" cy="26289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A9AB1B84-3277-4A59-8A39-C69F04B48F90}"/>
              </a:ext>
            </a:extLst>
          </p:cNvPr>
          <p:cNvSpPr/>
          <p:nvPr/>
        </p:nvSpPr>
        <p:spPr>
          <a:xfrm>
            <a:off x="264871" y="3191382"/>
            <a:ext cx="439998" cy="3975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5B98171-7F66-42FD-8402-C58736D809C8}"/>
              </a:ext>
            </a:extLst>
          </p:cNvPr>
          <p:cNvSpPr txBox="1"/>
          <p:nvPr/>
        </p:nvSpPr>
        <p:spPr>
          <a:xfrm>
            <a:off x="7861274" y="4489827"/>
            <a:ext cx="518934" cy="68492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92667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F218849-43E8-4D3F-AEC0-78D7C0B78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31" y="228600"/>
            <a:ext cx="4438650" cy="26289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9115514-C582-4DE6-8358-E276B17A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90" y="2922889"/>
            <a:ext cx="2941244" cy="107761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7B04F10-5DBB-4924-9BD1-DA8B4C0A4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54" y="3980611"/>
            <a:ext cx="4462577" cy="122974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1410EB5-547F-4B25-9D6C-21A53BAED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55" y="5095388"/>
            <a:ext cx="4069567" cy="1534012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0478A0B-74AD-41D8-BD7A-159D56778335}"/>
              </a:ext>
            </a:extLst>
          </p:cNvPr>
          <p:cNvCxnSpPr/>
          <p:nvPr/>
        </p:nvCxnSpPr>
        <p:spPr>
          <a:xfrm>
            <a:off x="5565916" y="542925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E27B5B0E-C21F-457A-9F38-65239BA8D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9201" y="394000"/>
            <a:ext cx="3258189" cy="107761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98AACF8-A28F-4184-9176-51D9634259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352" y="1556151"/>
            <a:ext cx="3714589" cy="95083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F874EB6-0A89-4535-A6FF-8A495C7E5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1421" y="1629166"/>
            <a:ext cx="2218611" cy="925478"/>
          </a:xfrm>
          <a:prstGeom prst="rect">
            <a:avLst/>
          </a:prstGeom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8450B4A3-B2B2-453A-A96D-ACB59C84D3A2}"/>
              </a:ext>
            </a:extLst>
          </p:cNvPr>
          <p:cNvSpPr/>
          <p:nvPr/>
        </p:nvSpPr>
        <p:spPr>
          <a:xfrm>
            <a:off x="368991" y="4185715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CDDD8248-DD94-4FEA-A7B0-CE7E9DBFEA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9201" y="2651759"/>
            <a:ext cx="3651199" cy="836734"/>
          </a:xfrm>
          <a:prstGeom prst="rect">
            <a:avLst/>
          </a:prstGeom>
        </p:spPr>
      </p:pic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786187AA-2BFD-47F8-84EA-1334660CE50F}"/>
              </a:ext>
            </a:extLst>
          </p:cNvPr>
          <p:cNvCxnSpPr>
            <a:cxnSpLocks/>
          </p:cNvCxnSpPr>
          <p:nvPr/>
        </p:nvCxnSpPr>
        <p:spPr>
          <a:xfrm>
            <a:off x="6140752" y="4185715"/>
            <a:ext cx="66175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58CA2DE1-2FBB-4294-9399-AF48B7C7623F}"/>
              </a:ext>
            </a:extLst>
          </p:cNvPr>
          <p:cNvSpPr/>
          <p:nvPr/>
        </p:nvSpPr>
        <p:spPr>
          <a:xfrm>
            <a:off x="5823758" y="2912760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EE4E8955-1D2F-4E66-A9CB-1A56C2EB1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5893" y="3633268"/>
            <a:ext cx="3638522" cy="131848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D76E65C-CB8E-4AE4-9B17-886876B174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50491" y="5210356"/>
            <a:ext cx="4107599" cy="1026901"/>
          </a:xfrm>
          <a:prstGeom prst="rect">
            <a:avLst/>
          </a:prstGeom>
        </p:spPr>
      </p:pic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EBEDF9FF-D2FC-45C4-87E0-07FD7CF3A4AD}"/>
              </a:ext>
            </a:extLst>
          </p:cNvPr>
          <p:cNvCxnSpPr>
            <a:cxnSpLocks/>
          </p:cNvCxnSpPr>
          <p:nvPr/>
        </p:nvCxnSpPr>
        <p:spPr>
          <a:xfrm>
            <a:off x="6199213" y="5723806"/>
            <a:ext cx="67767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9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F218849-43E8-4D3F-AEC0-78D7C0B78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282" y="374372"/>
            <a:ext cx="4438650" cy="2628900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0478A0B-74AD-41D8-BD7A-159D56778335}"/>
              </a:ext>
            </a:extLst>
          </p:cNvPr>
          <p:cNvCxnSpPr/>
          <p:nvPr/>
        </p:nvCxnSpPr>
        <p:spPr>
          <a:xfrm>
            <a:off x="6215271" y="410625"/>
            <a:ext cx="0" cy="5533160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41F0E8C6-7A06-4E5B-BFF8-E8F337968CB3}"/>
              </a:ext>
            </a:extLst>
          </p:cNvPr>
          <p:cNvSpPr/>
          <p:nvPr/>
        </p:nvSpPr>
        <p:spPr>
          <a:xfrm>
            <a:off x="828656" y="3058531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ADF3F28-04F3-4FC0-B7C4-259A7C74F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07" y="3092722"/>
            <a:ext cx="4107599" cy="102690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622C515-4883-4DB0-B552-E8877543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686" y="211794"/>
            <a:ext cx="4286250" cy="23812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4064179-DB9A-4831-ACEB-F17068800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22" y="4246432"/>
            <a:ext cx="4830128" cy="66008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4BE7405E-DB3A-45E7-A61E-323D4A4A5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4158" y="4847609"/>
            <a:ext cx="2443353" cy="95659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812E0B8-94FE-49D6-AA76-59E5E83E9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581" y="2840845"/>
            <a:ext cx="2593182" cy="956596"/>
          </a:xfrm>
          <a:prstGeom prst="rect">
            <a:avLst/>
          </a:prstGeom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7C62D686-C21E-4083-9D0C-A511565DEDBA}"/>
              </a:ext>
            </a:extLst>
          </p:cNvPr>
          <p:cNvCxnSpPr>
            <a:cxnSpLocks/>
          </p:cNvCxnSpPr>
          <p:nvPr/>
        </p:nvCxnSpPr>
        <p:spPr>
          <a:xfrm>
            <a:off x="6665446" y="4299767"/>
            <a:ext cx="60154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C395FB33-8BB8-4FD7-A720-8D814683F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4158" y="3910497"/>
            <a:ext cx="2307356" cy="824056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B2983ADB-2DDB-411D-9F1B-B6E15F4E4375}"/>
              </a:ext>
            </a:extLst>
          </p:cNvPr>
          <p:cNvCxnSpPr>
            <a:cxnSpLocks/>
          </p:cNvCxnSpPr>
          <p:nvPr/>
        </p:nvCxnSpPr>
        <p:spPr>
          <a:xfrm>
            <a:off x="6665445" y="5253356"/>
            <a:ext cx="60154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15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02A3001-0A5F-4B87-91C6-041F85DD7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85" y="370564"/>
            <a:ext cx="5428393" cy="92202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7B73DFD-BEFF-41A0-8DD2-9B1A7B9FD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348" y="1464150"/>
            <a:ext cx="2639283" cy="1014222"/>
          </a:xfrm>
          <a:prstGeom prst="rect">
            <a:avLst/>
          </a:prstGeom>
        </p:spPr>
      </p:pic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10E94063-4C6C-40BA-A3D7-CA55D5ABEE97}"/>
              </a:ext>
            </a:extLst>
          </p:cNvPr>
          <p:cNvSpPr/>
          <p:nvPr/>
        </p:nvSpPr>
        <p:spPr>
          <a:xfrm>
            <a:off x="265043" y="370564"/>
            <a:ext cx="439998" cy="3975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8A5448D-0BFA-4F9D-9ABB-271F5F5EA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33" y="2478372"/>
            <a:ext cx="5566696" cy="1210152"/>
          </a:xfrm>
          <a:prstGeom prst="rect">
            <a:avLst/>
          </a:prstGeom>
        </p:spPr>
      </p:pic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A6E63013-0A91-4665-9F54-26BE347233E4}"/>
              </a:ext>
            </a:extLst>
          </p:cNvPr>
          <p:cNvSpPr/>
          <p:nvPr/>
        </p:nvSpPr>
        <p:spPr>
          <a:xfrm>
            <a:off x="339001" y="2524539"/>
            <a:ext cx="439998" cy="3975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8B77CF7-D524-42D4-B5EA-469FC580D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399" y="3664160"/>
            <a:ext cx="1890141" cy="94507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BE9ED4B-4B11-4DB6-925D-25531928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399" y="4702746"/>
            <a:ext cx="2282000" cy="78371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738DD37E-0BC2-419F-BAF2-2CC934F97D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0163" y="5513718"/>
            <a:ext cx="1850956" cy="6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32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7295F83-B17A-479A-9915-4F6E60966341}"/>
              </a:ext>
            </a:extLst>
          </p:cNvPr>
          <p:cNvSpPr txBox="1"/>
          <p:nvPr/>
        </p:nvSpPr>
        <p:spPr>
          <a:xfrm>
            <a:off x="482399" y="449985"/>
            <a:ext cx="280683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Resumo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(Baixas Frequências)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2C6DAD3-D67D-409D-8F2B-797D0B8F8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120" y="782856"/>
            <a:ext cx="1809465" cy="9335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3361FF2-1E2B-4D81-B661-E760A8438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374" y="1864607"/>
            <a:ext cx="1220145" cy="3935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2306AAA-DE8D-45AB-9F9D-17E112F4D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150" y="2506601"/>
            <a:ext cx="2378393" cy="8905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7099958-C81E-4C80-8B77-018F9E985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150" y="3443277"/>
            <a:ext cx="1330351" cy="5667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BF6ECFD-E1D2-4EE0-A21E-5E183D53A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8638" y="4437200"/>
            <a:ext cx="1781175" cy="84867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CECEDF9-0192-4629-B775-D6D723DFF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7319" y="5350725"/>
            <a:ext cx="2619375" cy="91154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00C732B-C284-468C-8D05-75BE8E8F77C2}"/>
              </a:ext>
            </a:extLst>
          </p:cNvPr>
          <p:cNvSpPr txBox="1"/>
          <p:nvPr/>
        </p:nvSpPr>
        <p:spPr>
          <a:xfrm>
            <a:off x="5268645" y="265319"/>
            <a:ext cx="89441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Sem </a:t>
            </a:r>
            <a:r>
              <a:rPr lang="pt-BR" b="1" dirty="0" err="1"/>
              <a:t>R</a:t>
            </a:r>
            <a:r>
              <a:rPr lang="pt-BR" b="1" baseline="-25000" dirty="0" err="1"/>
              <a:t>s</a:t>
            </a:r>
            <a:endParaRPr lang="pt-BR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F738B5F-B871-424E-88A8-C641EFBBBCFD}"/>
              </a:ext>
            </a:extLst>
          </p:cNvPr>
          <p:cNvSpPr txBox="1"/>
          <p:nvPr/>
        </p:nvSpPr>
        <p:spPr>
          <a:xfrm>
            <a:off x="9701373" y="263815"/>
            <a:ext cx="89441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Com </a:t>
            </a:r>
            <a:r>
              <a:rPr lang="pt-BR" b="1" dirty="0" err="1"/>
              <a:t>R</a:t>
            </a:r>
            <a:r>
              <a:rPr lang="pt-BR" b="1" baseline="-25000" dirty="0" err="1"/>
              <a:t>s</a:t>
            </a:r>
            <a:endParaRPr lang="pt-BR" b="1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9396932-66E7-493A-AFB0-28C1CFB4B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9076" y="759806"/>
            <a:ext cx="2443353" cy="956596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5BDBF42-2696-49A0-94B0-4064297C69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0254" y="2516404"/>
            <a:ext cx="2639283" cy="101422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927C037-85DF-496A-8930-4C2B8661B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40" y="1888936"/>
            <a:ext cx="1220145" cy="3935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AEDFB297-1AB2-47CF-85B5-B59A464C83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9751" y="3484538"/>
            <a:ext cx="1330351" cy="566777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6960417-CFCC-48A7-8038-E0A0C721A5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2110" y="4345813"/>
            <a:ext cx="1890141" cy="94507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AB591589-D4AF-4906-B99B-A920A146C2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2110" y="5228515"/>
            <a:ext cx="2282000" cy="78371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1A229CD-7891-4918-87E0-9AC2376DD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5836" y="6012232"/>
            <a:ext cx="1682687" cy="564738"/>
          </a:xfrm>
          <a:prstGeom prst="rect">
            <a:avLst/>
          </a:prstGeom>
        </p:spPr>
      </p:pic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6D7E8618-7EE1-4331-8586-7D068AFC0684}"/>
              </a:ext>
            </a:extLst>
          </p:cNvPr>
          <p:cNvCxnSpPr/>
          <p:nvPr/>
        </p:nvCxnSpPr>
        <p:spPr>
          <a:xfrm>
            <a:off x="7977809" y="317161"/>
            <a:ext cx="0" cy="6311651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>
            <a:extLst>
              <a:ext uri="{FF2B5EF4-FFF2-40B4-BE49-F238E27FC236}">
                <a16:creationId xmlns:a16="http://schemas.microsoft.com/office/drawing/2014/main" id="{21A55ED6-AD6D-4702-B600-866B91A2AC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123" y="2016686"/>
            <a:ext cx="3420698" cy="2519008"/>
          </a:xfrm>
          <a:prstGeom prst="rect">
            <a:avLst/>
          </a:prstGeom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0427643-9957-4D9C-8C2A-226254C6AF03}"/>
              </a:ext>
            </a:extLst>
          </p:cNvPr>
          <p:cNvCxnSpPr/>
          <p:nvPr/>
        </p:nvCxnSpPr>
        <p:spPr>
          <a:xfrm>
            <a:off x="3902765" y="287451"/>
            <a:ext cx="0" cy="6311651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A6F30962-9CA0-41C2-BB93-7F69B4BE2079}"/>
              </a:ext>
            </a:extLst>
          </p:cNvPr>
          <p:cNvCxnSpPr>
            <a:cxnSpLocks/>
          </p:cNvCxnSpPr>
          <p:nvPr/>
        </p:nvCxnSpPr>
        <p:spPr>
          <a:xfrm flipH="1">
            <a:off x="4347005" y="2469250"/>
            <a:ext cx="3009689" cy="0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E8883547-2DC3-472F-B523-551F84AA8534}"/>
              </a:ext>
            </a:extLst>
          </p:cNvPr>
          <p:cNvCxnSpPr>
            <a:cxnSpLocks/>
          </p:cNvCxnSpPr>
          <p:nvPr/>
        </p:nvCxnSpPr>
        <p:spPr>
          <a:xfrm flipH="1">
            <a:off x="4318497" y="4180484"/>
            <a:ext cx="3009689" cy="0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51EE525D-2269-48BA-BD9D-219422941E24}"/>
              </a:ext>
            </a:extLst>
          </p:cNvPr>
          <p:cNvCxnSpPr>
            <a:cxnSpLocks/>
          </p:cNvCxnSpPr>
          <p:nvPr/>
        </p:nvCxnSpPr>
        <p:spPr>
          <a:xfrm flipH="1">
            <a:off x="8366010" y="2460911"/>
            <a:ext cx="3009689" cy="0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87B5DEB8-39D8-4E0D-9421-9A030269EC8C}"/>
              </a:ext>
            </a:extLst>
          </p:cNvPr>
          <p:cNvCxnSpPr>
            <a:cxnSpLocks/>
          </p:cNvCxnSpPr>
          <p:nvPr/>
        </p:nvCxnSpPr>
        <p:spPr>
          <a:xfrm flipH="1">
            <a:off x="8409696" y="4180484"/>
            <a:ext cx="3009689" cy="0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6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142C333E-3284-436B-A223-75E0CF8E9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11" y="842961"/>
            <a:ext cx="4552950" cy="33528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1FE4C8-5F33-443D-84F6-235CA452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7" y="4416080"/>
            <a:ext cx="4048125" cy="6858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4009355-AC18-439F-AF7A-95EBB0D7B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812" y="2830478"/>
            <a:ext cx="5996588" cy="35117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5504E0E-C894-4A9D-954D-5414F2A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812" y="331922"/>
            <a:ext cx="5717677" cy="1965055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7926F77C-D13C-4FAF-9ED7-92992DFCB859}"/>
              </a:ext>
            </a:extLst>
          </p:cNvPr>
          <p:cNvSpPr/>
          <p:nvPr/>
        </p:nvSpPr>
        <p:spPr>
          <a:xfrm>
            <a:off x="5429250" y="2830478"/>
            <a:ext cx="285750" cy="255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63E243-FD6F-4066-9C8B-9D93B8FDBFC2}"/>
              </a:ext>
            </a:extLst>
          </p:cNvPr>
          <p:cNvSpPr txBox="1"/>
          <p:nvPr/>
        </p:nvSpPr>
        <p:spPr>
          <a:xfrm>
            <a:off x="594293" y="252410"/>
            <a:ext cx="134506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Exercício 1</a:t>
            </a:r>
          </a:p>
        </p:txBody>
      </p:sp>
    </p:spTree>
    <p:extLst>
      <p:ext uri="{BB962C8B-B14F-4D97-AF65-F5344CB8AC3E}">
        <p14:creationId xmlns:p14="http://schemas.microsoft.com/office/powerpoint/2010/main" val="2771595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e 7">
            <a:extLst>
              <a:ext uri="{FF2B5EF4-FFF2-40B4-BE49-F238E27FC236}">
                <a16:creationId xmlns:a16="http://schemas.microsoft.com/office/drawing/2014/main" id="{7926F77C-D13C-4FAF-9ED7-92992DFCB859}"/>
              </a:ext>
            </a:extLst>
          </p:cNvPr>
          <p:cNvSpPr/>
          <p:nvPr/>
        </p:nvSpPr>
        <p:spPr>
          <a:xfrm>
            <a:off x="525946" y="829400"/>
            <a:ext cx="285750" cy="255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E502133-E32D-49D4-9923-91123FED9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25" y="484276"/>
            <a:ext cx="2985040" cy="15328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F634562-B7C0-4986-9A9A-C0971734A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809" y="2421781"/>
            <a:ext cx="2639283" cy="795243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9D583F2-9F58-43E8-9FCD-E731031FD3B8}"/>
              </a:ext>
            </a:extLst>
          </p:cNvPr>
          <p:cNvCxnSpPr>
            <a:cxnSpLocks/>
          </p:cNvCxnSpPr>
          <p:nvPr/>
        </p:nvCxnSpPr>
        <p:spPr>
          <a:xfrm flipV="1">
            <a:off x="565702" y="2819402"/>
            <a:ext cx="706506" cy="165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AA4442E4-F139-4469-BD71-9C6EDA8E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809" y="3209860"/>
            <a:ext cx="3953161" cy="656940"/>
          </a:xfrm>
          <a:prstGeom prst="rect">
            <a:avLst/>
          </a:prstGeom>
        </p:spPr>
      </p:pic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DC6737B5-26E5-43FC-BBDB-1FDADD0F0BF1}"/>
              </a:ext>
            </a:extLst>
          </p:cNvPr>
          <p:cNvCxnSpPr>
            <a:cxnSpLocks/>
          </p:cNvCxnSpPr>
          <p:nvPr/>
        </p:nvCxnSpPr>
        <p:spPr>
          <a:xfrm flipV="1">
            <a:off x="525946" y="3545144"/>
            <a:ext cx="706506" cy="165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2C156133-B647-49FD-BEF0-970FB126D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98" y="4270886"/>
            <a:ext cx="4460272" cy="1970818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ABA3BD7E-D48F-480C-B099-931FFD0789DF}"/>
              </a:ext>
            </a:extLst>
          </p:cNvPr>
          <p:cNvSpPr/>
          <p:nvPr/>
        </p:nvSpPr>
        <p:spPr>
          <a:xfrm>
            <a:off x="525946" y="4442537"/>
            <a:ext cx="285750" cy="255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A992AF5-2539-4AF6-AEFF-D3F8D948D58B}"/>
              </a:ext>
            </a:extLst>
          </p:cNvPr>
          <p:cNvSpPr/>
          <p:nvPr/>
        </p:nvSpPr>
        <p:spPr>
          <a:xfrm>
            <a:off x="6072394" y="709866"/>
            <a:ext cx="285750" cy="255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40BCA094-1DEC-4D9E-8A2F-A7EE9C5BBC47}"/>
              </a:ext>
            </a:extLst>
          </p:cNvPr>
          <p:cNvCxnSpPr/>
          <p:nvPr/>
        </p:nvCxnSpPr>
        <p:spPr>
          <a:xfrm>
            <a:off x="5738191" y="520869"/>
            <a:ext cx="0" cy="6081682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37472CF9-FB71-4343-804E-5E10F6E37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434" y="4375534"/>
            <a:ext cx="2877855" cy="107761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2DEAFB3-FB72-4820-905D-0413FC0C22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1450" y="4570348"/>
            <a:ext cx="1609725" cy="6858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3D3F32A-4517-4EAC-BE1A-C093AB38A841}"/>
              </a:ext>
            </a:extLst>
          </p:cNvPr>
          <p:cNvSpPr txBox="1"/>
          <p:nvPr/>
        </p:nvSpPr>
        <p:spPr>
          <a:xfrm>
            <a:off x="6453811" y="670110"/>
            <a:ext cx="1497494" cy="383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Efeito de </a:t>
            </a:r>
            <a:r>
              <a:rPr lang="pt-BR" dirty="0" err="1"/>
              <a:t>C</a:t>
            </a:r>
            <a:r>
              <a:rPr lang="pt-BR" baseline="-25000" dirty="0" err="1"/>
              <a:t>s</a:t>
            </a:r>
            <a:endParaRPr lang="pt-BR" dirty="0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10380E36-A6FA-4C1E-8778-5211B792C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628" y="1104517"/>
            <a:ext cx="2189453" cy="112959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0E7BC97-EFD2-4860-AAD1-EF13EB68ED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3263" y="1381570"/>
            <a:ext cx="1476375" cy="4762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03A607D-F760-40D3-AF1D-1B21477599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9132" y="2421781"/>
            <a:ext cx="1495425" cy="5143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7DC432E-A6CA-4275-A519-28BCAE1C4D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4557" y="2511161"/>
            <a:ext cx="3333750" cy="37234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5D9DBB6-924E-46FD-9AF3-981BEA071B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9132" y="3118384"/>
            <a:ext cx="3879273" cy="623455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D066F97D-E324-49BC-8DF7-3A8711015C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8552" y="3193282"/>
            <a:ext cx="1255568" cy="337705"/>
          </a:xfrm>
          <a:prstGeom prst="rect">
            <a:avLst/>
          </a:prstGeom>
        </p:spPr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9FC00959-CE7C-4043-8EA7-28AA8BCB23FC}"/>
              </a:ext>
            </a:extLst>
          </p:cNvPr>
          <p:cNvSpPr/>
          <p:nvPr/>
        </p:nvSpPr>
        <p:spPr>
          <a:xfrm>
            <a:off x="6096000" y="3906556"/>
            <a:ext cx="285750" cy="255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A2A8B968-A63D-4065-8F9F-B01FE6E3DA52}"/>
              </a:ext>
            </a:extLst>
          </p:cNvPr>
          <p:cNvSpPr txBox="1"/>
          <p:nvPr/>
        </p:nvSpPr>
        <p:spPr>
          <a:xfrm>
            <a:off x="6477416" y="3866800"/>
            <a:ext cx="1632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Efeito de C</a:t>
            </a:r>
            <a:r>
              <a:rPr lang="pt-BR" baseline="-25000" dirty="0"/>
              <a:t>C</a:t>
            </a:r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991E9A61-DB0F-4D06-BF49-884E80F026DD}"/>
                  </a:ext>
                </a:extLst>
              </p:cNvPr>
              <p:cNvSpPr txBox="1"/>
              <p:nvPr/>
            </p:nvSpPr>
            <p:spPr>
              <a:xfrm>
                <a:off x="6590706" y="5753483"/>
                <a:ext cx="3879267" cy="5625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𝐿𝐶</m:t>
                        </m:r>
                      </m:sub>
                    </m:sSub>
                  </m:oMath>
                </a14:m>
                <a:r>
                  <a:rPr lang="pt-BR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pt-BR" sz="2400" i="1">
                            <a:latin typeface="Cambria Math" panose="02040503050406030204" pitchFamily="18" charset="0"/>
                          </a:rPr>
                          <m:t>π</m:t>
                        </m:r>
                        <m:d>
                          <m:dPr>
                            <m:ctrlPr>
                              <a:rPr lang="pt-B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pt-BR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+2.3</m:t>
                            </m:r>
                            <m:r>
                              <a:rPr lang="pt-BR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pt-BR"/>
                          <m:t>μ</m:t>
                        </m:r>
                      </m:den>
                    </m:f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=25,27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𝐻𝑧</m:t>
                    </m:r>
                  </m:oMath>
                </a14:m>
                <a:endParaRPr lang="pt-BR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991E9A61-DB0F-4D06-BF49-884E80F02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706" y="5753483"/>
                <a:ext cx="3879267" cy="562590"/>
              </a:xfrm>
              <a:prstGeom prst="rect">
                <a:avLst/>
              </a:prstGeom>
              <a:blipFill>
                <a:blip r:embed="rId14"/>
                <a:stretch>
                  <a:fillRect l="-157" b="-1087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200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6" grpId="0"/>
      <p:bldP spid="24" grpId="0" animBg="1"/>
      <p:bldP spid="25" grpId="0"/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F4A26A2-5ECC-4B31-8B65-7D95753CF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90" y="681513"/>
            <a:ext cx="4746308" cy="4075748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0A7EEA86-5FF3-4303-86B5-F5B80593E65B}"/>
              </a:ext>
            </a:extLst>
          </p:cNvPr>
          <p:cNvSpPr/>
          <p:nvPr/>
        </p:nvSpPr>
        <p:spPr>
          <a:xfrm>
            <a:off x="268770" y="784673"/>
            <a:ext cx="285750" cy="2556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DD2376-0022-4DDF-BFC3-BEEDFE676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010" y="1981650"/>
            <a:ext cx="5174838" cy="1117950"/>
          </a:xfrm>
          <a:prstGeom prst="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</p:pic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50D9FD23-8A36-4C3B-B44E-05F8014BDEC4}"/>
              </a:ext>
            </a:extLst>
          </p:cNvPr>
          <p:cNvCxnSpPr>
            <a:cxnSpLocks/>
          </p:cNvCxnSpPr>
          <p:nvPr/>
        </p:nvCxnSpPr>
        <p:spPr>
          <a:xfrm>
            <a:off x="5393862" y="2540625"/>
            <a:ext cx="70213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5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858F7401-E39B-4458-BEA7-4D9AC8E39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6" y="1007358"/>
            <a:ext cx="4467225" cy="3533775"/>
          </a:xfrm>
          <a:prstGeom prst="rect">
            <a:avLst/>
          </a:prstGeom>
        </p:spPr>
      </p:pic>
      <p:sp>
        <p:nvSpPr>
          <p:cNvPr id="9" name="Chave Direita 8">
            <a:extLst>
              <a:ext uri="{FF2B5EF4-FFF2-40B4-BE49-F238E27FC236}">
                <a16:creationId xmlns:a16="http://schemas.microsoft.com/office/drawing/2014/main" id="{47727928-0A08-4A7F-841B-CE2E612B4EAC}"/>
              </a:ext>
            </a:extLst>
          </p:cNvPr>
          <p:cNvSpPr/>
          <p:nvPr/>
        </p:nvSpPr>
        <p:spPr>
          <a:xfrm>
            <a:off x="4701147" y="2003054"/>
            <a:ext cx="215052" cy="1816485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FF8B31C-AD51-4E51-B7FD-9DC9DA20DE59}"/>
              </a:ext>
            </a:extLst>
          </p:cNvPr>
          <p:cNvSpPr txBox="1"/>
          <p:nvPr/>
        </p:nvSpPr>
        <p:spPr>
          <a:xfrm>
            <a:off x="5022517" y="2726630"/>
            <a:ext cx="149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Importante !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D2015EBA-3905-4D52-AC45-2089907DD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581" y="648335"/>
            <a:ext cx="5197888" cy="356130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EFB9D30-3731-4963-98EE-3375808D4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228" y="4531118"/>
            <a:ext cx="6484683" cy="196632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9D2C978-BAD5-47A7-8927-186B0764E0DC}"/>
              </a:ext>
            </a:extLst>
          </p:cNvPr>
          <p:cNvSpPr txBox="1"/>
          <p:nvPr/>
        </p:nvSpPr>
        <p:spPr>
          <a:xfrm>
            <a:off x="8081478" y="231861"/>
            <a:ext cx="27346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Faixa de Baixa Frequência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187F71-462C-4F93-8AB0-03457F331A4B}"/>
              </a:ext>
            </a:extLst>
          </p:cNvPr>
          <p:cNvSpPr txBox="1"/>
          <p:nvPr/>
        </p:nvSpPr>
        <p:spPr>
          <a:xfrm>
            <a:off x="6889427" y="1007358"/>
            <a:ext cx="1635344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94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6721C86A-60EC-4267-B8C5-525A79466A94}"/>
              </a:ext>
            </a:extLst>
          </p:cNvPr>
          <p:cNvSpPr txBox="1"/>
          <p:nvPr/>
        </p:nvSpPr>
        <p:spPr>
          <a:xfrm>
            <a:off x="594293" y="252410"/>
            <a:ext cx="134506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Exercício 2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816D5AD-B333-4C62-863E-BDB42F68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02" y="682772"/>
            <a:ext cx="5768388" cy="1977733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069AAE4-352F-491B-9099-CC21F9AEC6B8}"/>
              </a:ext>
            </a:extLst>
          </p:cNvPr>
          <p:cNvSpPr/>
          <p:nvPr/>
        </p:nvSpPr>
        <p:spPr>
          <a:xfrm>
            <a:off x="180414" y="2957990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A91304D-5467-4831-8F53-959F9D802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74" y="2957990"/>
            <a:ext cx="4766843" cy="1014222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6F3B650-925F-4493-B5F0-78FE64541619}"/>
              </a:ext>
            </a:extLst>
          </p:cNvPr>
          <p:cNvSpPr/>
          <p:nvPr/>
        </p:nvSpPr>
        <p:spPr>
          <a:xfrm>
            <a:off x="6467106" y="334129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7B1C4DF-68A8-47E7-A70B-CDF9ED5CA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561" y="1284848"/>
            <a:ext cx="3042666" cy="36765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DFCC466-CBC5-4F70-BB14-F6F5A5ABE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122" y="702196"/>
            <a:ext cx="3739944" cy="41836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65D1637-7EEC-414D-88F8-E5D7E6DF2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265" y="1335559"/>
            <a:ext cx="2205933" cy="316945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1D8F27B-507C-46BF-AD15-24864FAAB2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267" y="1753196"/>
            <a:ext cx="1255100" cy="31694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238FEB8-E0A3-4726-993A-ABD0683182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1867" y="2609237"/>
            <a:ext cx="4162425" cy="2505075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B683831-316B-4110-A50B-8CD945FB628D}"/>
              </a:ext>
            </a:extLst>
          </p:cNvPr>
          <p:cNvSpPr/>
          <p:nvPr/>
        </p:nvSpPr>
        <p:spPr>
          <a:xfrm>
            <a:off x="180414" y="4179336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ABCBEE7-64D1-4471-821E-84985738DED1}"/>
              </a:ext>
            </a:extLst>
          </p:cNvPr>
          <p:cNvSpPr txBox="1"/>
          <p:nvPr/>
        </p:nvSpPr>
        <p:spPr>
          <a:xfrm>
            <a:off x="650862" y="4121551"/>
            <a:ext cx="160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Cálculo de </a:t>
            </a:r>
            <a:r>
              <a:rPr lang="pt-BR" dirty="0" err="1"/>
              <a:t>A</a:t>
            </a:r>
            <a:r>
              <a:rPr lang="pt-BR" baseline="-25000" dirty="0" err="1"/>
              <a:t>v</a:t>
            </a:r>
            <a:r>
              <a:rPr lang="pt-BR" dirty="0"/>
              <a:t> :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9D04F06-9D69-4E34-9225-48BC2AE933F8}"/>
              </a:ext>
            </a:extLst>
          </p:cNvPr>
          <p:cNvSpPr txBox="1"/>
          <p:nvPr/>
        </p:nvSpPr>
        <p:spPr>
          <a:xfrm>
            <a:off x="6922891" y="263257"/>
            <a:ext cx="160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Cálculo de </a:t>
            </a:r>
            <a:r>
              <a:rPr lang="pt-BR" dirty="0" err="1"/>
              <a:t>Z</a:t>
            </a:r>
            <a:r>
              <a:rPr lang="pt-BR" baseline="-25000" dirty="0" err="1"/>
              <a:t>i</a:t>
            </a:r>
            <a:r>
              <a:rPr lang="pt-BR" dirty="0"/>
              <a:t> :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DED5F295-FA71-467E-AF2D-A5BD56121402}"/>
              </a:ext>
            </a:extLst>
          </p:cNvPr>
          <p:cNvSpPr/>
          <p:nvPr/>
        </p:nvSpPr>
        <p:spPr>
          <a:xfrm>
            <a:off x="6516082" y="2355474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655FDEC-F73E-452A-8C50-C7C9AE6F2C45}"/>
              </a:ext>
            </a:extLst>
          </p:cNvPr>
          <p:cNvSpPr txBox="1"/>
          <p:nvPr/>
        </p:nvSpPr>
        <p:spPr>
          <a:xfrm>
            <a:off x="6971867" y="2284602"/>
            <a:ext cx="160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Cálculo de </a:t>
            </a:r>
            <a:r>
              <a:rPr lang="pt-BR" dirty="0" err="1"/>
              <a:t>A</a:t>
            </a:r>
            <a:r>
              <a:rPr lang="pt-BR" baseline="-25000" dirty="0" err="1"/>
              <a:t>vs</a:t>
            </a:r>
            <a:r>
              <a:rPr lang="pt-BR" dirty="0"/>
              <a:t> :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045B97D9-A910-43B4-8DD2-DD26113B6A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0419" y="5104074"/>
            <a:ext cx="1559367" cy="83673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FBEBB61-7AD2-4034-BF80-5EC37B07E3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721" y="4471233"/>
            <a:ext cx="3114675" cy="962025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1F344C46-BE56-4D14-A25C-C950CE29C097}"/>
              </a:ext>
            </a:extLst>
          </p:cNvPr>
          <p:cNvCxnSpPr/>
          <p:nvPr/>
        </p:nvCxnSpPr>
        <p:spPr>
          <a:xfrm>
            <a:off x="6096000" y="292769"/>
            <a:ext cx="0" cy="5991769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08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7" grpId="0" animBg="1"/>
      <p:bldP spid="18" grpId="0"/>
      <p:bldP spid="19" grpId="0"/>
      <p:bldP spid="20" grpId="0" animBg="1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7238FEB8-E0A3-4726-993A-ABD068318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17" y="580412"/>
            <a:ext cx="4162425" cy="2505075"/>
          </a:xfrm>
          <a:prstGeom prst="rect">
            <a:avLst/>
          </a:prstGeom>
        </p:spPr>
      </p:pic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DED5F295-FA71-467E-AF2D-A5BD56121402}"/>
              </a:ext>
            </a:extLst>
          </p:cNvPr>
          <p:cNvSpPr/>
          <p:nvPr/>
        </p:nvSpPr>
        <p:spPr>
          <a:xfrm>
            <a:off x="401032" y="326649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9655FDEC-F73E-452A-8C50-C7C9AE6F2C45}"/>
              </a:ext>
            </a:extLst>
          </p:cNvPr>
          <p:cNvSpPr txBox="1"/>
          <p:nvPr/>
        </p:nvSpPr>
        <p:spPr>
          <a:xfrm>
            <a:off x="856817" y="295533"/>
            <a:ext cx="160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Cálculo de </a:t>
            </a:r>
            <a:r>
              <a:rPr lang="pt-BR" dirty="0" err="1"/>
              <a:t>A</a:t>
            </a:r>
            <a:r>
              <a:rPr lang="pt-BR" baseline="-25000" dirty="0" err="1"/>
              <a:t>vs</a:t>
            </a:r>
            <a:r>
              <a:rPr lang="pt-BR" dirty="0"/>
              <a:t>: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045B97D9-A910-43B4-8DD2-DD26113B6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45" y="2935780"/>
            <a:ext cx="1559367" cy="836734"/>
          </a:xfrm>
          <a:prstGeom prst="rect">
            <a:avLst/>
          </a:prstGeom>
        </p:spPr>
      </p:pic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A26C4A4E-7DCB-43EA-9A29-619DB40213BE}"/>
              </a:ext>
            </a:extLst>
          </p:cNvPr>
          <p:cNvCxnSpPr>
            <a:cxnSpLocks/>
          </p:cNvCxnSpPr>
          <p:nvPr/>
        </p:nvCxnSpPr>
        <p:spPr>
          <a:xfrm>
            <a:off x="574345" y="4139671"/>
            <a:ext cx="63046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>
            <a:extLst>
              <a:ext uri="{FF2B5EF4-FFF2-40B4-BE49-F238E27FC236}">
                <a16:creationId xmlns:a16="http://schemas.microsoft.com/office/drawing/2014/main" id="{8CD68475-7E9C-4C1A-9BBE-379478D15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93" y="3772514"/>
            <a:ext cx="4321969" cy="749142"/>
          </a:xfrm>
          <a:prstGeom prst="rect">
            <a:avLst/>
          </a:prstGeom>
        </p:spPr>
      </p:pic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0C9B7708-8DE9-41BE-9AA7-20E106A2F60E}"/>
              </a:ext>
            </a:extLst>
          </p:cNvPr>
          <p:cNvCxnSpPr>
            <a:cxnSpLocks/>
          </p:cNvCxnSpPr>
          <p:nvPr/>
        </p:nvCxnSpPr>
        <p:spPr>
          <a:xfrm>
            <a:off x="574345" y="5042271"/>
            <a:ext cx="63046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>
            <a:extLst>
              <a:ext uri="{FF2B5EF4-FFF2-40B4-BE49-F238E27FC236}">
                <a16:creationId xmlns:a16="http://schemas.microsoft.com/office/drawing/2014/main" id="{4012E8A6-3F00-4DDF-9A5E-2C149937C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93" y="4648169"/>
            <a:ext cx="3765300" cy="747989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3458DFF8-B497-4037-9746-21FBBB3AC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431" y="5522671"/>
            <a:ext cx="1293134" cy="405689"/>
          </a:xfrm>
          <a:prstGeom prst="rect">
            <a:avLst/>
          </a:prstGeom>
        </p:spPr>
      </p:pic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3DE1C954-3038-480A-9A8D-6548EF443D8E}"/>
              </a:ext>
            </a:extLst>
          </p:cNvPr>
          <p:cNvCxnSpPr/>
          <p:nvPr/>
        </p:nvCxnSpPr>
        <p:spPr>
          <a:xfrm>
            <a:off x="5792452" y="385762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5AEEEE74-750F-4040-AE36-8D9759658E16}"/>
              </a:ext>
            </a:extLst>
          </p:cNvPr>
          <p:cNvSpPr/>
          <p:nvPr/>
        </p:nvSpPr>
        <p:spPr>
          <a:xfrm>
            <a:off x="6219037" y="397521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6962639-7A6F-4F21-8C99-AB79F8B3495D}"/>
              </a:ext>
            </a:extLst>
          </p:cNvPr>
          <p:cNvSpPr txBox="1"/>
          <p:nvPr/>
        </p:nvSpPr>
        <p:spPr>
          <a:xfrm>
            <a:off x="6674822" y="366405"/>
            <a:ext cx="190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Influência de C</a:t>
            </a:r>
            <a:r>
              <a:rPr lang="pt-BR" baseline="-25000" dirty="0"/>
              <a:t>S</a:t>
            </a:r>
            <a:r>
              <a:rPr lang="pt-BR" dirty="0"/>
              <a:t>: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1D5F0C3F-EE70-46F6-90A6-F2BC12A36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037" y="920339"/>
            <a:ext cx="5117211" cy="2293525"/>
          </a:xfrm>
          <a:prstGeom prst="rect">
            <a:avLst/>
          </a:prstGeom>
        </p:spPr>
      </p:pic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2152A687-7E08-4A06-85C7-99E4CEA6F5E0}"/>
              </a:ext>
            </a:extLst>
          </p:cNvPr>
          <p:cNvSpPr/>
          <p:nvPr/>
        </p:nvSpPr>
        <p:spPr>
          <a:xfrm>
            <a:off x="6264630" y="3518751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652819C-11C0-4BB5-8091-F9E81D972FE7}"/>
              </a:ext>
            </a:extLst>
          </p:cNvPr>
          <p:cNvSpPr txBox="1"/>
          <p:nvPr/>
        </p:nvSpPr>
        <p:spPr>
          <a:xfrm>
            <a:off x="6720415" y="3487635"/>
            <a:ext cx="190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Influência de C</a:t>
            </a:r>
            <a:r>
              <a:rPr lang="pt-BR" baseline="-25000" dirty="0"/>
              <a:t>C</a:t>
            </a:r>
            <a:r>
              <a:rPr lang="pt-BR" dirty="0"/>
              <a:t>: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7479D68A-693B-491B-B8AA-55CD8CDD1E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4630" y="4161854"/>
            <a:ext cx="4955858" cy="178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 animBg="1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5AEEEE74-750F-4040-AE36-8D9759658E16}"/>
              </a:ext>
            </a:extLst>
          </p:cNvPr>
          <p:cNvSpPr/>
          <p:nvPr/>
        </p:nvSpPr>
        <p:spPr>
          <a:xfrm>
            <a:off x="427837" y="405075"/>
            <a:ext cx="346626" cy="2537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6962639-7A6F-4F21-8C99-AB79F8B3495D}"/>
              </a:ext>
            </a:extLst>
          </p:cNvPr>
          <p:cNvSpPr txBox="1"/>
          <p:nvPr/>
        </p:nvSpPr>
        <p:spPr>
          <a:xfrm>
            <a:off x="883622" y="373959"/>
            <a:ext cx="1906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Influência de C</a:t>
            </a:r>
            <a:r>
              <a:rPr lang="pt-BR" baseline="-25000" dirty="0"/>
              <a:t>E</a:t>
            </a:r>
            <a:r>
              <a:rPr lang="pt-BR" dirty="0"/>
              <a:t>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AABA531-D691-4A71-8C4E-95EAA9839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06" y="929334"/>
            <a:ext cx="5174838" cy="27199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BD64D20-BE57-4AAF-A769-9A3C07A6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6" y="3574725"/>
            <a:ext cx="4909757" cy="1025748"/>
          </a:xfrm>
          <a:prstGeom prst="rect">
            <a:avLst/>
          </a:prstGeom>
        </p:spPr>
      </p:pic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2FE667FC-5168-4580-B24E-0F8BF6517E28}"/>
              </a:ext>
            </a:extLst>
          </p:cNvPr>
          <p:cNvCxnSpPr/>
          <p:nvPr/>
        </p:nvCxnSpPr>
        <p:spPr>
          <a:xfrm>
            <a:off x="5792452" y="385762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0B2E9920-4E6C-4A73-AD49-1AD0D1763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563" y="311075"/>
            <a:ext cx="5091545" cy="58881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0E21128-B1AA-4806-A37B-6CC8D2386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533" y="1231299"/>
            <a:ext cx="5722872" cy="336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2872845" y="1007166"/>
            <a:ext cx="6764363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Capacitância de </a:t>
            </a:r>
          </a:p>
          <a:p>
            <a:pPr algn="ctr"/>
            <a:r>
              <a:rPr lang="pt-BR" sz="7200" b="1" dirty="0"/>
              <a:t>Efeito Miller</a:t>
            </a:r>
          </a:p>
        </p:txBody>
      </p:sp>
    </p:spTree>
    <p:extLst>
      <p:ext uri="{BB962C8B-B14F-4D97-AF65-F5344CB8AC3E}">
        <p14:creationId xmlns:p14="http://schemas.microsoft.com/office/powerpoint/2010/main" val="22812177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8B15999E-6855-49C2-8058-0301A0FF128D}"/>
              </a:ext>
            </a:extLst>
          </p:cNvPr>
          <p:cNvSpPr txBox="1"/>
          <p:nvPr/>
        </p:nvSpPr>
        <p:spPr>
          <a:xfrm>
            <a:off x="7681328" y="4804373"/>
            <a:ext cx="4124508" cy="6903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86B9F2B-2CCA-4D3F-8C67-2C0F7CDFFD2B}"/>
              </a:ext>
            </a:extLst>
          </p:cNvPr>
          <p:cNvSpPr txBox="1"/>
          <p:nvPr/>
        </p:nvSpPr>
        <p:spPr>
          <a:xfrm>
            <a:off x="7121651" y="5149526"/>
            <a:ext cx="932020" cy="354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C1A1502-1399-4CBB-B8F9-956ECEA641B3}"/>
              </a:ext>
            </a:extLst>
          </p:cNvPr>
          <p:cNvSpPr txBox="1"/>
          <p:nvPr/>
        </p:nvSpPr>
        <p:spPr>
          <a:xfrm>
            <a:off x="7064063" y="413218"/>
            <a:ext cx="1240518" cy="4714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5042EF3-2E31-4FB6-9190-180CEF307490}"/>
              </a:ext>
            </a:extLst>
          </p:cNvPr>
          <p:cNvSpPr txBox="1"/>
          <p:nvPr/>
        </p:nvSpPr>
        <p:spPr>
          <a:xfrm>
            <a:off x="10072313" y="5200600"/>
            <a:ext cx="1816243" cy="322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DDF6BAE-F374-49A5-B217-545EE50CB0D9}"/>
              </a:ext>
            </a:extLst>
          </p:cNvPr>
          <p:cNvSpPr txBox="1"/>
          <p:nvPr/>
        </p:nvSpPr>
        <p:spPr>
          <a:xfrm>
            <a:off x="7097596" y="409148"/>
            <a:ext cx="2925077" cy="3220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88623B-A144-466C-96E9-78945D6C8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038" y="1084860"/>
            <a:ext cx="4767263" cy="3719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4AB28E0-76E0-4FD8-BDC1-5F3928D96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94" y="809902"/>
            <a:ext cx="5353050" cy="211455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F7E6A9C-AC3F-45EF-ABB3-0EE3A149B309}"/>
              </a:ext>
            </a:extLst>
          </p:cNvPr>
          <p:cNvSpPr txBox="1"/>
          <p:nvPr/>
        </p:nvSpPr>
        <p:spPr>
          <a:xfrm>
            <a:off x="287383" y="644434"/>
            <a:ext cx="5547580" cy="2390315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E320166-6003-4539-BC48-6EF8847A4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81" y="3360240"/>
            <a:ext cx="5324475" cy="240982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54597454-774D-4A99-9D3C-15B21FD58840}"/>
              </a:ext>
            </a:extLst>
          </p:cNvPr>
          <p:cNvSpPr txBox="1"/>
          <p:nvPr/>
        </p:nvSpPr>
        <p:spPr>
          <a:xfrm>
            <a:off x="287383" y="3283131"/>
            <a:ext cx="5547580" cy="2603863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4310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5A294E9-BCE8-4AB4-8FBE-D29B1E2EB3BC}"/>
              </a:ext>
            </a:extLst>
          </p:cNvPr>
          <p:cNvSpPr txBox="1"/>
          <p:nvPr/>
        </p:nvSpPr>
        <p:spPr>
          <a:xfrm>
            <a:off x="1039507" y="347290"/>
            <a:ext cx="333056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Capacitância Miller de Entrada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F2B883A-BC91-4E7B-88E5-735759A7B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50" y="935727"/>
            <a:ext cx="4286250" cy="27336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1765052-D856-4B11-BC21-8FFCC0F9A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63" y="3675289"/>
            <a:ext cx="4852131" cy="426435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578E0A7D-5665-4A26-A2B1-6163D2F7D24C}"/>
              </a:ext>
            </a:extLst>
          </p:cNvPr>
          <p:cNvSpPr/>
          <p:nvPr/>
        </p:nvSpPr>
        <p:spPr>
          <a:xfrm>
            <a:off x="304800" y="3763618"/>
            <a:ext cx="296350" cy="253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2239F3-85B0-44F0-9BAC-DED6B30FE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59" y="4132027"/>
            <a:ext cx="1117950" cy="43796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9947F3D-18DA-4B2C-9AED-7879212EE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977" y="235807"/>
            <a:ext cx="3157919" cy="345758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EBB2CE41-D8A8-485D-ADD7-C574A6D30500}"/>
              </a:ext>
            </a:extLst>
          </p:cNvPr>
          <p:cNvSpPr/>
          <p:nvPr/>
        </p:nvSpPr>
        <p:spPr>
          <a:xfrm>
            <a:off x="6075308" y="251524"/>
            <a:ext cx="296350" cy="2537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A237BB3-EDCB-4944-A4E9-FF65FF0BC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7240" y="553635"/>
            <a:ext cx="864394" cy="72609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17FBC1E-3CE5-4811-B025-02023178F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3730" y="1438066"/>
            <a:ext cx="829818" cy="679990"/>
          </a:xfrm>
          <a:prstGeom prst="rect">
            <a:avLst/>
          </a:prstGeom>
        </p:spPr>
      </p:pic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2B6F0994-2587-4B88-ACE3-65F7283D8137}"/>
              </a:ext>
            </a:extLst>
          </p:cNvPr>
          <p:cNvSpPr/>
          <p:nvPr/>
        </p:nvSpPr>
        <p:spPr>
          <a:xfrm>
            <a:off x="6261074" y="1619907"/>
            <a:ext cx="378476" cy="4623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055D7E2-9623-4785-A653-AE9817868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6996" y="2115724"/>
            <a:ext cx="4218242" cy="910495"/>
          </a:xfrm>
          <a:prstGeom prst="rect">
            <a:avLst/>
          </a:prstGeom>
        </p:spPr>
      </p:pic>
      <p:sp>
        <p:nvSpPr>
          <p:cNvPr id="22" name="Chave Esquerda 21">
            <a:extLst>
              <a:ext uri="{FF2B5EF4-FFF2-40B4-BE49-F238E27FC236}">
                <a16:creationId xmlns:a16="http://schemas.microsoft.com/office/drawing/2014/main" id="{C1B6D49B-1C88-489D-971E-1E8890086908}"/>
              </a:ext>
            </a:extLst>
          </p:cNvPr>
          <p:cNvSpPr/>
          <p:nvPr/>
        </p:nvSpPr>
        <p:spPr>
          <a:xfrm>
            <a:off x="6973302" y="683321"/>
            <a:ext cx="174426" cy="231167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925EB06-EF5F-4CF9-BB4E-FB4DFF5F00F5}"/>
              </a:ext>
            </a:extLst>
          </p:cNvPr>
          <p:cNvCxnSpPr/>
          <p:nvPr/>
        </p:nvCxnSpPr>
        <p:spPr>
          <a:xfrm>
            <a:off x="5711688" y="525790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>
            <a:extLst>
              <a:ext uri="{FF2B5EF4-FFF2-40B4-BE49-F238E27FC236}">
                <a16:creationId xmlns:a16="http://schemas.microsoft.com/office/drawing/2014/main" id="{FC46CFEB-AEFF-4744-94DD-00F36F3DD0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1074" y="3284543"/>
            <a:ext cx="3607404" cy="212064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DEBA206-BF0E-402A-B765-9AC82EA8F1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1177" y="5569603"/>
            <a:ext cx="3157919" cy="1210152"/>
          </a:xfrm>
          <a:prstGeom prst="rect">
            <a:avLst/>
          </a:prstGeom>
        </p:spPr>
      </p:pic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2CCB82F0-1852-4C4C-90B8-BF64494C2D0C}"/>
              </a:ext>
            </a:extLst>
          </p:cNvPr>
          <p:cNvSpPr/>
          <p:nvPr/>
        </p:nvSpPr>
        <p:spPr>
          <a:xfrm>
            <a:off x="9239346" y="5784972"/>
            <a:ext cx="378476" cy="4623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98026EB6-9151-461E-9735-2DA589F079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68478" y="5579542"/>
            <a:ext cx="1876311" cy="90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1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20" grpId="0" animBg="1"/>
      <p:bldP spid="22" grpId="0" animBg="1"/>
      <p:bldP spid="2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F74F044-C653-484A-964A-771D305AD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44" y="930891"/>
            <a:ext cx="4022313" cy="2051495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A610B1C-F4AF-4365-B2A2-CF8D1DE4D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21" y="-15860"/>
            <a:ext cx="1876311" cy="900122"/>
          </a:xfrm>
          <a:prstGeom prst="rect">
            <a:avLst/>
          </a:prstGeom>
        </p:spPr>
      </p:pic>
      <p:sp>
        <p:nvSpPr>
          <p:cNvPr id="29" name="Seta: para a Direita 28">
            <a:extLst>
              <a:ext uri="{FF2B5EF4-FFF2-40B4-BE49-F238E27FC236}">
                <a16:creationId xmlns:a16="http://schemas.microsoft.com/office/drawing/2014/main" id="{9CC2724F-7C4C-4F64-A0CF-96D8F7AD961B}"/>
              </a:ext>
            </a:extLst>
          </p:cNvPr>
          <p:cNvSpPr/>
          <p:nvPr/>
        </p:nvSpPr>
        <p:spPr>
          <a:xfrm>
            <a:off x="372386" y="1725449"/>
            <a:ext cx="378476" cy="4623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08E7B6-F1F4-428C-9469-F60EE60C7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12" y="3478697"/>
            <a:ext cx="5996588" cy="26243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DA4228E-5EE6-43D3-BE4E-2EA8FF553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12703"/>
            <a:ext cx="5895166" cy="684600"/>
          </a:xfrm>
          <a:prstGeom prst="rect">
            <a:avLst/>
          </a:prstGeom>
        </p:spPr>
      </p:pic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3829D7F-49B8-4C4E-B141-A2E0635196B8}"/>
              </a:ext>
            </a:extLst>
          </p:cNvPr>
          <p:cNvCxnSpPr/>
          <p:nvPr/>
        </p:nvCxnSpPr>
        <p:spPr>
          <a:xfrm>
            <a:off x="6122505" y="220990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989EB6D9-495C-4DD3-81E4-C07A9A175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533" y="1299134"/>
            <a:ext cx="2396100" cy="65924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D9FCB7E-9BA8-4ECD-AF72-F53F92B8B8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455" y="3849112"/>
            <a:ext cx="5857133" cy="21805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D5ACCF4-E9C8-45C4-8181-F4556B3F0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5043" y="2160209"/>
            <a:ext cx="5359242" cy="121015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50B2FFD-F291-4D89-8658-BC8035CC57F4}"/>
              </a:ext>
            </a:extLst>
          </p:cNvPr>
          <p:cNvSpPr txBox="1"/>
          <p:nvPr/>
        </p:nvSpPr>
        <p:spPr>
          <a:xfrm>
            <a:off x="99412" y="3478697"/>
            <a:ext cx="5910138" cy="268697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180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53829D7F-49B8-4C4E-B141-A2E0635196B8}"/>
              </a:ext>
            </a:extLst>
          </p:cNvPr>
          <p:cNvCxnSpPr/>
          <p:nvPr/>
        </p:nvCxnSpPr>
        <p:spPr>
          <a:xfrm>
            <a:off x="6122505" y="220990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46B693A-F7DD-463A-9E95-DB07DDC3D0DF}"/>
              </a:ext>
            </a:extLst>
          </p:cNvPr>
          <p:cNvSpPr txBox="1"/>
          <p:nvPr/>
        </p:nvSpPr>
        <p:spPr>
          <a:xfrm>
            <a:off x="1071627" y="347290"/>
            <a:ext cx="302779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Capacitância Miller de Saída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5212A50-E99E-4C88-B887-4D6958AA5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01" y="224100"/>
            <a:ext cx="4788218" cy="39814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09CA8CB-341E-4BCE-83D8-214ACD7B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9" y="1016972"/>
            <a:ext cx="5382292" cy="18555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1356345-24C4-40E4-A191-580D8FE21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1" y="3264227"/>
            <a:ext cx="1255100" cy="50711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3484BB5-F2E5-489E-876A-AF7AAE8E7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0665" y="2836697"/>
            <a:ext cx="945071" cy="6799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2A936D7-F860-4D90-B3F3-62F8AF7F6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0665" y="3605129"/>
            <a:ext cx="1417606" cy="760667"/>
          </a:xfrm>
          <a:prstGeom prst="rect">
            <a:avLst/>
          </a:prstGeom>
        </p:spPr>
      </p:pic>
      <p:sp>
        <p:nvSpPr>
          <p:cNvPr id="12" name="Chave Esquerda 11">
            <a:extLst>
              <a:ext uri="{FF2B5EF4-FFF2-40B4-BE49-F238E27FC236}">
                <a16:creationId xmlns:a16="http://schemas.microsoft.com/office/drawing/2014/main" id="{FB4D0411-4095-4A2D-B373-06C8E51C157D}"/>
              </a:ext>
            </a:extLst>
          </p:cNvPr>
          <p:cNvSpPr/>
          <p:nvPr/>
        </p:nvSpPr>
        <p:spPr>
          <a:xfrm>
            <a:off x="1590264" y="2836697"/>
            <a:ext cx="420401" cy="1529099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7CF82A6-4A8E-4FC0-8935-6B9573CAB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30" y="4635557"/>
            <a:ext cx="5313141" cy="19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5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861330C-F13D-4187-8A54-98BFF5168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510" y="395922"/>
            <a:ext cx="1532859" cy="818293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BBED8FB-4C0E-481B-AAE9-E9C515435755}"/>
              </a:ext>
            </a:extLst>
          </p:cNvPr>
          <p:cNvCxnSpPr>
            <a:cxnSpLocks/>
          </p:cNvCxnSpPr>
          <p:nvPr/>
        </p:nvCxnSpPr>
        <p:spPr>
          <a:xfrm>
            <a:off x="2832818" y="1089318"/>
            <a:ext cx="67586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D3AAC098-6116-4340-BC2F-C46E5E523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019" y="2095374"/>
            <a:ext cx="3300413" cy="796290"/>
          </a:xfrm>
          <a:prstGeom prst="rect">
            <a:avLst/>
          </a:prstGeom>
        </p:spPr>
      </p:pic>
      <p:sp>
        <p:nvSpPr>
          <p:cNvPr id="18" name="Chave Esquerda 17">
            <a:extLst>
              <a:ext uri="{FF2B5EF4-FFF2-40B4-BE49-F238E27FC236}">
                <a16:creationId xmlns:a16="http://schemas.microsoft.com/office/drawing/2014/main" id="{C0A8081E-A4D6-4B68-AFFB-486BDD1B3420}"/>
              </a:ext>
            </a:extLst>
          </p:cNvPr>
          <p:cNvSpPr/>
          <p:nvPr/>
        </p:nvSpPr>
        <p:spPr>
          <a:xfrm rot="10800000">
            <a:off x="1991475" y="324768"/>
            <a:ext cx="420401" cy="1529099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8519DD09-730F-4ACB-816D-8BB8C99705C3}"/>
              </a:ext>
            </a:extLst>
          </p:cNvPr>
          <p:cNvCxnSpPr>
            <a:cxnSpLocks/>
          </p:cNvCxnSpPr>
          <p:nvPr/>
        </p:nvCxnSpPr>
        <p:spPr>
          <a:xfrm>
            <a:off x="277188" y="2493519"/>
            <a:ext cx="67586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79FFBE54-AA9D-416A-9EF5-8C0D3E0EF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131" y="3159569"/>
            <a:ext cx="1682687" cy="806768"/>
          </a:xfrm>
          <a:prstGeom prst="rect">
            <a:avLst/>
          </a:prstGeom>
        </p:spPr>
      </p:pic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701BB96C-46E1-40D2-922D-2A58CBB65212}"/>
              </a:ext>
            </a:extLst>
          </p:cNvPr>
          <p:cNvCxnSpPr>
            <a:cxnSpLocks/>
          </p:cNvCxnSpPr>
          <p:nvPr/>
        </p:nvCxnSpPr>
        <p:spPr>
          <a:xfrm>
            <a:off x="277187" y="3411232"/>
            <a:ext cx="67586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5523B9E5-8EAC-4CBA-A553-B9FF878FE39A}"/>
              </a:ext>
            </a:extLst>
          </p:cNvPr>
          <p:cNvCxnSpPr>
            <a:cxnSpLocks/>
          </p:cNvCxnSpPr>
          <p:nvPr/>
        </p:nvCxnSpPr>
        <p:spPr>
          <a:xfrm>
            <a:off x="277187" y="4345511"/>
            <a:ext cx="67586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364CF25C-8646-41F6-84AB-7E95A6842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064" y="3966337"/>
            <a:ext cx="4494848" cy="852869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4A61490-9A8C-4130-936B-8CD457BC8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45" y="5046667"/>
            <a:ext cx="5370767" cy="64541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287159F-D531-4B81-A5F3-0C72B5599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1427" y="5767625"/>
            <a:ext cx="2374202" cy="933546"/>
          </a:xfrm>
          <a:prstGeom prst="rect">
            <a:avLst/>
          </a:prstGeom>
        </p:spPr>
      </p:pic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8348F129-EAB2-4848-9FB4-B88D267C7EE0}"/>
              </a:ext>
            </a:extLst>
          </p:cNvPr>
          <p:cNvCxnSpPr/>
          <p:nvPr/>
        </p:nvCxnSpPr>
        <p:spPr>
          <a:xfrm>
            <a:off x="5950227" y="324768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EF050924-7C9F-423F-94B5-FD313EB225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0579" y="428538"/>
            <a:ext cx="2565982" cy="753060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87E26EB7-03A9-4BF1-AED4-72DB107E64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444720"/>
            <a:ext cx="6021943" cy="1914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DCEDAD15-E4C0-471A-9178-14BB90FC7890}"/>
                  </a:ext>
                </a:extLst>
              </p:cNvPr>
              <p:cNvSpPr txBox="1"/>
              <p:nvPr/>
            </p:nvSpPr>
            <p:spPr>
              <a:xfrm>
                <a:off x="533070" y="1317223"/>
                <a:ext cx="11134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DCEDAD15-E4C0-471A-9178-14BB90FC7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070" y="1317223"/>
                <a:ext cx="1113445" cy="276999"/>
              </a:xfrm>
              <a:prstGeom prst="rect">
                <a:avLst/>
              </a:prstGeom>
              <a:blipFill>
                <a:blip r:embed="rId10"/>
                <a:stretch>
                  <a:fillRect l="-4372" t="-2174" r="-2186" b="-3260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69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1144148" y="927653"/>
            <a:ext cx="9903704" cy="452431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Análise para Altas Frequências</a:t>
            </a:r>
          </a:p>
          <a:p>
            <a:pPr algn="ctr"/>
            <a:r>
              <a:rPr lang="pt-BR" sz="7200" b="1" dirty="0"/>
              <a:t>Amplificador TBJ com R</a:t>
            </a:r>
            <a:r>
              <a:rPr lang="pt-BR" sz="7200" b="1" baseline="-25000" dirty="0"/>
              <a:t>L</a:t>
            </a:r>
            <a:endParaRPr lang="pt-BR" sz="7200" b="1" dirty="0"/>
          </a:p>
          <a:p>
            <a:pPr algn="ctr"/>
            <a:r>
              <a:rPr lang="pt-BR" sz="7200" b="1" dirty="0"/>
              <a:t>(Diagrama de Bode) </a:t>
            </a:r>
          </a:p>
        </p:txBody>
      </p:sp>
    </p:spTree>
    <p:extLst>
      <p:ext uri="{BB962C8B-B14F-4D97-AF65-F5344CB8AC3E}">
        <p14:creationId xmlns:p14="http://schemas.microsoft.com/office/powerpoint/2010/main" val="264196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AA9B51D-70D9-49C8-AA46-2782E2903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75" y="975253"/>
            <a:ext cx="4543425" cy="355282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746D0862-A610-4C44-BAB0-A67573E76C59}"/>
              </a:ext>
            </a:extLst>
          </p:cNvPr>
          <p:cNvSpPr txBox="1"/>
          <p:nvPr/>
        </p:nvSpPr>
        <p:spPr>
          <a:xfrm>
            <a:off x="1691965" y="333461"/>
            <a:ext cx="27346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Faixa de Alta Frequência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04C9AB-6A03-48D2-84F1-B94B389E2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240" y="408699"/>
            <a:ext cx="4505325" cy="307657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BC68E4A-7F23-4B24-8CBD-2A314C593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529" y="3874587"/>
            <a:ext cx="6540465" cy="1966324"/>
          </a:xfrm>
          <a:prstGeom prst="rect">
            <a:avLst/>
          </a:prstGeom>
        </p:spPr>
      </p:pic>
      <p:sp>
        <p:nvSpPr>
          <p:cNvPr id="7" name="Chave Direita 6">
            <a:extLst>
              <a:ext uri="{FF2B5EF4-FFF2-40B4-BE49-F238E27FC236}">
                <a16:creationId xmlns:a16="http://schemas.microsoft.com/office/drawing/2014/main" id="{F842DEE8-453D-4B89-AB3B-9ACB70B3FD72}"/>
              </a:ext>
            </a:extLst>
          </p:cNvPr>
          <p:cNvSpPr/>
          <p:nvPr/>
        </p:nvSpPr>
        <p:spPr>
          <a:xfrm>
            <a:off x="5306739" y="1062737"/>
            <a:ext cx="215052" cy="63666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70C7A94-57E0-406D-BF92-225A1E297731}"/>
              </a:ext>
            </a:extLst>
          </p:cNvPr>
          <p:cNvSpPr txBox="1"/>
          <p:nvPr/>
        </p:nvSpPr>
        <p:spPr>
          <a:xfrm>
            <a:off x="5690285" y="1196405"/>
            <a:ext cx="149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Importante !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AB96B3-DCC0-4BAF-A778-B58A7F22B31C}"/>
              </a:ext>
            </a:extLst>
          </p:cNvPr>
          <p:cNvSpPr txBox="1"/>
          <p:nvPr/>
        </p:nvSpPr>
        <p:spPr>
          <a:xfrm>
            <a:off x="7336132" y="694621"/>
            <a:ext cx="1351524" cy="30523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386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1C43E3-D7BD-4112-A1B3-7979FA7F6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59" y="1209675"/>
            <a:ext cx="5313141" cy="16826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E23410C-923C-4BBC-A5E4-C2B9C286A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4" y="3792158"/>
            <a:ext cx="5509070" cy="25586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4A15A2D-F319-4514-986B-AEF3D010C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21" y="3083242"/>
            <a:ext cx="2650808" cy="34575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52C2E60-8F39-4FBE-844C-D04527FA7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50" y="359844"/>
            <a:ext cx="5336191" cy="189014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BC47BD2-3583-4CCD-AC9A-A626F4171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650" y="2083576"/>
            <a:ext cx="5301615" cy="9565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4B5EF73-FB38-4DB8-8CDA-9ED57FC9B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101" y="3226304"/>
            <a:ext cx="2332711" cy="1014222"/>
          </a:xfrm>
          <a:prstGeom prst="rect">
            <a:avLst/>
          </a:prstGeom>
        </p:spPr>
      </p:pic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DBC2033F-9CE0-49EA-9A54-2D6AEDA77782}"/>
              </a:ext>
            </a:extLst>
          </p:cNvPr>
          <p:cNvCxnSpPr/>
          <p:nvPr/>
        </p:nvCxnSpPr>
        <p:spPr>
          <a:xfrm>
            <a:off x="6082747" y="324768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90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CA130F1-D9BA-476C-99F8-26C1E8BAB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55" y="334224"/>
            <a:ext cx="5336191" cy="149828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0DAFBFD-11E7-4AEC-A0C3-85ABC3C25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55" y="1989875"/>
            <a:ext cx="5301615" cy="213217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6BF5AE6-C534-4D32-8153-E398EBEE4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969" y="4696653"/>
            <a:ext cx="2565982" cy="111564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3BBF697-A85A-4423-A64E-1D56BA221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3760" y="4021083"/>
            <a:ext cx="1225868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081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6613413-9400-4AC2-89AC-EBB1DEB9A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80" y="227846"/>
            <a:ext cx="4620805" cy="311727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B40FE7F-1630-4CDB-90B3-AAEB5563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290" y="3331808"/>
            <a:ext cx="1085850" cy="2381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3C6803A-41B1-4766-9484-634013A5B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202" y="3636066"/>
            <a:ext cx="6296025" cy="36195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7B802B9-9609-4082-AA4E-026BC1DC25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06" y="334224"/>
            <a:ext cx="5347716" cy="538229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51C04FF-7721-49F0-98CE-142417104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4822" y="4064149"/>
            <a:ext cx="6390409" cy="199159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E2F09E71-AB84-4BDC-81EC-580439BC5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9536" y="6303604"/>
            <a:ext cx="5636895" cy="37719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B5B1046A-FE83-4808-A3E1-72EC6999B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9083" y="5993935"/>
            <a:ext cx="1162050" cy="3714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25CC69FA-E37A-4B20-9110-50264F3ED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4013" y="5622575"/>
            <a:ext cx="2224317" cy="659626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390292E8-5801-4F9F-8765-2E0736D4C0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505" y="6177725"/>
            <a:ext cx="2469759" cy="628946"/>
          </a:xfrm>
          <a:prstGeom prst="rect">
            <a:avLst/>
          </a:prstGeom>
        </p:spPr>
      </p:pic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0D4544EE-0082-473F-8FFB-FB4DBF1E6888}"/>
              </a:ext>
            </a:extLst>
          </p:cNvPr>
          <p:cNvCxnSpPr>
            <a:cxnSpLocks/>
          </p:cNvCxnSpPr>
          <p:nvPr/>
        </p:nvCxnSpPr>
        <p:spPr>
          <a:xfrm flipH="1" flipV="1">
            <a:off x="7326094" y="462524"/>
            <a:ext cx="1282818" cy="700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AE654D-6EC9-44EF-B042-C311A4B58AB0}"/>
              </a:ext>
            </a:extLst>
          </p:cNvPr>
          <p:cNvSpPr txBox="1"/>
          <p:nvPr/>
        </p:nvSpPr>
        <p:spPr>
          <a:xfrm>
            <a:off x="6467061" y="227846"/>
            <a:ext cx="75763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C</a:t>
            </a:r>
            <a:r>
              <a:rPr lang="pt-BR" b="1" baseline="-25000" dirty="0" err="1"/>
              <a:t>f</a:t>
            </a:r>
            <a:r>
              <a:rPr lang="pt-BR" b="1" baseline="-25000" dirty="0"/>
              <a:t> </a:t>
            </a:r>
            <a:r>
              <a:rPr lang="pt-BR" b="1" dirty="0"/>
              <a:t>=</a:t>
            </a:r>
            <a:r>
              <a:rPr lang="pt-BR" b="1" dirty="0" err="1"/>
              <a:t>C</a:t>
            </a:r>
            <a:r>
              <a:rPr lang="pt-BR" baseline="-25000" dirty="0" err="1"/>
              <a:t>μ</a:t>
            </a:r>
            <a:endParaRPr lang="pt-BR" b="1" baseline="-25000" dirty="0"/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B9B427D9-B3BF-42CE-B9A6-3B6F8019F91A}"/>
              </a:ext>
            </a:extLst>
          </p:cNvPr>
          <p:cNvCxnSpPr>
            <a:cxnSpLocks/>
          </p:cNvCxnSpPr>
          <p:nvPr/>
        </p:nvCxnSpPr>
        <p:spPr>
          <a:xfrm flipH="1" flipV="1">
            <a:off x="7326094" y="1436372"/>
            <a:ext cx="1282818" cy="7002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C5BEF90-8F74-465C-8941-B4EB33B76A6B}"/>
              </a:ext>
            </a:extLst>
          </p:cNvPr>
          <p:cNvSpPr txBox="1"/>
          <p:nvPr/>
        </p:nvSpPr>
        <p:spPr>
          <a:xfrm>
            <a:off x="6754263" y="1162744"/>
            <a:ext cx="47043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C</a:t>
            </a:r>
            <a:r>
              <a:rPr lang="pt-BR" baseline="-25000" dirty="0"/>
              <a:t>π</a:t>
            </a:r>
            <a:endParaRPr lang="pt-BR" b="1" baseline="-25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A32BFAB-B495-4CE7-B064-20296780FD61}"/>
              </a:ext>
            </a:extLst>
          </p:cNvPr>
          <p:cNvSpPr txBox="1"/>
          <p:nvPr/>
        </p:nvSpPr>
        <p:spPr>
          <a:xfrm>
            <a:off x="6348550" y="4097948"/>
            <a:ext cx="1428206" cy="27748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</a:lstStyle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4661CDA-27E1-4AE3-9A99-ED93013966F8}"/>
              </a:ext>
            </a:extLst>
          </p:cNvPr>
          <p:cNvSpPr txBox="1"/>
          <p:nvPr/>
        </p:nvSpPr>
        <p:spPr>
          <a:xfrm>
            <a:off x="9292046" y="4086230"/>
            <a:ext cx="1428206" cy="3052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</a:lstStyle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A5BC530-CBDC-448D-AE2B-E5117B5020DF}"/>
              </a:ext>
            </a:extLst>
          </p:cNvPr>
          <p:cNvSpPr txBox="1"/>
          <p:nvPr/>
        </p:nvSpPr>
        <p:spPr>
          <a:xfrm>
            <a:off x="1400003" y="5731219"/>
            <a:ext cx="2701727" cy="10268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8175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7881909-F48F-43A4-9901-1D8A01A4B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922" y="3224010"/>
            <a:ext cx="2167900" cy="10142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3885978-75FB-4CEB-B2DE-8FDAAE16C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722" y="4410202"/>
            <a:ext cx="2420303" cy="61083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4BF49C8-B363-4CEC-98A1-44777EF1F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528" y="5193011"/>
            <a:ext cx="3828689" cy="107761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FBF56F-E064-40CC-83D0-4441D6B01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222" y="436001"/>
            <a:ext cx="2514600" cy="207645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0E369F8-BC08-484C-85EC-26D2700FD278}"/>
              </a:ext>
            </a:extLst>
          </p:cNvPr>
          <p:cNvSpPr txBox="1"/>
          <p:nvPr/>
        </p:nvSpPr>
        <p:spPr>
          <a:xfrm>
            <a:off x="6986619" y="2537643"/>
            <a:ext cx="459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Circuito de </a:t>
            </a:r>
            <a:r>
              <a:rPr lang="pt-BR" dirty="0" err="1"/>
              <a:t>Thevenin</a:t>
            </a:r>
            <a:r>
              <a:rPr lang="pt-BR" dirty="0"/>
              <a:t> para a Malha de Entrada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3AF235D-D05F-4796-9B7A-D08242429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420" y="1140368"/>
            <a:ext cx="6390409" cy="19915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43B8EB2-7079-4FF1-A5BB-23E4307AAD1E}"/>
              </a:ext>
            </a:extLst>
          </p:cNvPr>
          <p:cNvSpPr txBox="1"/>
          <p:nvPr/>
        </p:nvSpPr>
        <p:spPr>
          <a:xfrm>
            <a:off x="1431236" y="348571"/>
            <a:ext cx="443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 circuito equivalente de </a:t>
            </a:r>
            <a:r>
              <a:rPr lang="pt-BR" dirty="0" err="1"/>
              <a:t>Thevenin</a:t>
            </a:r>
            <a:r>
              <a:rPr lang="pt-BR" dirty="0"/>
              <a:t> para a entrada do circuito abaixo resulta no ao lado. </a:t>
            </a:r>
          </a:p>
        </p:txBody>
      </p:sp>
      <p:sp>
        <p:nvSpPr>
          <p:cNvPr id="12" name="Chave Direita 11">
            <a:extLst>
              <a:ext uri="{FF2B5EF4-FFF2-40B4-BE49-F238E27FC236}">
                <a16:creationId xmlns:a16="http://schemas.microsoft.com/office/drawing/2014/main" id="{593DE2F3-D79C-4FA2-864F-711862E5DF86}"/>
              </a:ext>
            </a:extLst>
          </p:cNvPr>
          <p:cNvSpPr/>
          <p:nvPr/>
        </p:nvSpPr>
        <p:spPr>
          <a:xfrm rot="5400000">
            <a:off x="1537811" y="2260825"/>
            <a:ext cx="515725" cy="192637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1AAB79-61A7-49DC-837F-CD29F35FF624}"/>
              </a:ext>
            </a:extLst>
          </p:cNvPr>
          <p:cNvSpPr txBox="1"/>
          <p:nvPr/>
        </p:nvSpPr>
        <p:spPr>
          <a:xfrm>
            <a:off x="1342121" y="3633035"/>
            <a:ext cx="96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entrada</a:t>
            </a:r>
          </a:p>
        </p:txBody>
      </p:sp>
    </p:spTree>
    <p:extLst>
      <p:ext uri="{BB962C8B-B14F-4D97-AF65-F5344CB8AC3E}">
        <p14:creationId xmlns:p14="http://schemas.microsoft.com/office/powerpoint/2010/main" val="42834290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80E369F8-BC08-484C-85EC-26D2700FD278}"/>
              </a:ext>
            </a:extLst>
          </p:cNvPr>
          <p:cNvSpPr txBox="1"/>
          <p:nvPr/>
        </p:nvSpPr>
        <p:spPr>
          <a:xfrm>
            <a:off x="7083607" y="2220034"/>
            <a:ext cx="459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Circuito de </a:t>
            </a:r>
            <a:r>
              <a:rPr lang="pt-BR" dirty="0" err="1"/>
              <a:t>Thevenin</a:t>
            </a:r>
            <a:r>
              <a:rPr lang="pt-BR" dirty="0"/>
              <a:t> para a Malha de Entrada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3AF235D-D05F-4796-9B7A-D08242429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0" y="1140368"/>
            <a:ext cx="6390409" cy="199159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43B8EB2-7079-4FF1-A5BB-23E4307AAD1E}"/>
              </a:ext>
            </a:extLst>
          </p:cNvPr>
          <p:cNvSpPr txBox="1"/>
          <p:nvPr/>
        </p:nvSpPr>
        <p:spPr>
          <a:xfrm>
            <a:off x="1431236" y="348571"/>
            <a:ext cx="4432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 circuito equivalente de </a:t>
            </a:r>
            <a:r>
              <a:rPr lang="pt-BR" dirty="0" err="1"/>
              <a:t>Thevenin</a:t>
            </a:r>
            <a:r>
              <a:rPr lang="pt-BR" dirty="0"/>
              <a:t> para a saída do circuito abaixo resulta no ao lado;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48ED462-DB2F-4B72-9171-90800E93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207" y="149057"/>
            <a:ext cx="2533650" cy="207645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A1547D6-4873-4BB9-B07A-66C5AFA14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794" y="3627835"/>
            <a:ext cx="2270475" cy="57626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175B9E2-64B7-4326-845D-3FF69BC77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172" y="4258952"/>
            <a:ext cx="3093377" cy="63388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2B2258D-78AE-4DE6-82EB-0C699A738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816" y="4964142"/>
            <a:ext cx="3118733" cy="50711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BBDAED3-09E0-4D21-BEFA-0DB0ED36A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081" y="6029310"/>
            <a:ext cx="2966600" cy="671923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F16644CB-3F18-4D29-9980-B8F0DB002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5303" y="5542554"/>
            <a:ext cx="4909757" cy="38033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2A0B64A-2CA1-4F7E-88F5-E87E1C5D35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1309" y="2694143"/>
            <a:ext cx="1943100" cy="895350"/>
          </a:xfrm>
          <a:prstGeom prst="rect">
            <a:avLst/>
          </a:prstGeom>
        </p:spPr>
      </p:pic>
      <p:sp>
        <p:nvSpPr>
          <p:cNvPr id="17" name="Chave Direita 16">
            <a:extLst>
              <a:ext uri="{FF2B5EF4-FFF2-40B4-BE49-F238E27FC236}">
                <a16:creationId xmlns:a16="http://schemas.microsoft.com/office/drawing/2014/main" id="{3E32688B-B0E5-4AC5-90EE-AF1026683965}"/>
              </a:ext>
            </a:extLst>
          </p:cNvPr>
          <p:cNvSpPr/>
          <p:nvPr/>
        </p:nvSpPr>
        <p:spPr>
          <a:xfrm rot="5400000">
            <a:off x="4874954" y="2207953"/>
            <a:ext cx="515725" cy="192637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FAAAC09-2A2C-4378-BBA5-DEAADD3A921D}"/>
              </a:ext>
            </a:extLst>
          </p:cNvPr>
          <p:cNvSpPr txBox="1"/>
          <p:nvPr/>
        </p:nvSpPr>
        <p:spPr>
          <a:xfrm>
            <a:off x="4771507" y="3589493"/>
            <a:ext cx="722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saída</a:t>
            </a:r>
          </a:p>
        </p:txBody>
      </p:sp>
    </p:spTree>
    <p:extLst>
      <p:ext uri="{BB962C8B-B14F-4D97-AF65-F5344CB8AC3E}">
        <p14:creationId xmlns:p14="http://schemas.microsoft.com/office/powerpoint/2010/main" val="20065185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6D7E8618-7EE1-4331-8586-7D068AFC0684}"/>
              </a:ext>
            </a:extLst>
          </p:cNvPr>
          <p:cNvCxnSpPr/>
          <p:nvPr/>
        </p:nvCxnSpPr>
        <p:spPr>
          <a:xfrm>
            <a:off x="7977809" y="317161"/>
            <a:ext cx="0" cy="6311651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>
            <a:extLst>
              <a:ext uri="{FF2B5EF4-FFF2-40B4-BE49-F238E27FC236}">
                <a16:creationId xmlns:a16="http://schemas.microsoft.com/office/drawing/2014/main" id="{21A55ED6-AD6D-4702-B600-866B91A2A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23" y="2016686"/>
            <a:ext cx="3420698" cy="2519008"/>
          </a:xfrm>
          <a:prstGeom prst="rect">
            <a:avLst/>
          </a:prstGeom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0427643-9957-4D9C-8C2A-226254C6AF03}"/>
              </a:ext>
            </a:extLst>
          </p:cNvPr>
          <p:cNvCxnSpPr/>
          <p:nvPr/>
        </p:nvCxnSpPr>
        <p:spPr>
          <a:xfrm>
            <a:off x="3902765" y="287451"/>
            <a:ext cx="0" cy="6311651"/>
          </a:xfrm>
          <a:prstGeom prst="line">
            <a:avLst/>
          </a:prstGeom>
          <a:ln w="38100">
            <a:solidFill>
              <a:srgbClr val="FFC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BED850B8-6B6F-4BA9-AF19-8A5745B04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028" y="758851"/>
            <a:ext cx="2167900" cy="1014222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46603329-093C-4D46-B9F8-33FFA8742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185" y="1910669"/>
            <a:ext cx="2420303" cy="61083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B446C032-88C4-4F1E-88CD-A0253FAD1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123" y="2761955"/>
            <a:ext cx="3164205" cy="89058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7AFC3131-C63B-4D1A-BDE7-26B61C70E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6516" y="1927956"/>
            <a:ext cx="2270475" cy="576263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CD98F126-3EF7-4C34-B09A-0D44B46EE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837" y="2953694"/>
            <a:ext cx="3118733" cy="50711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873D97C-A3BC-421E-9A5B-4A4DA0741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0799" y="788508"/>
            <a:ext cx="1962150" cy="895350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02BFA33C-0BEC-476E-A759-EF344EC879AB}"/>
              </a:ext>
            </a:extLst>
          </p:cNvPr>
          <p:cNvSpPr txBox="1"/>
          <p:nvPr/>
        </p:nvSpPr>
        <p:spPr>
          <a:xfrm>
            <a:off x="482399" y="449985"/>
            <a:ext cx="280683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Resumo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(Altas Frequências)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E1C418C8-52BB-46E5-BF96-4546F40997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637" y="4129528"/>
            <a:ext cx="3346933" cy="11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44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7953885D-1D03-4F6F-B4BC-7C056CDEBAD5}"/>
              </a:ext>
            </a:extLst>
          </p:cNvPr>
          <p:cNvCxnSpPr/>
          <p:nvPr/>
        </p:nvCxnSpPr>
        <p:spPr>
          <a:xfrm>
            <a:off x="5552658" y="393403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ED350CCA-25F1-4A3E-951E-EDD200963EA1}"/>
              </a:ext>
            </a:extLst>
          </p:cNvPr>
          <p:cNvSpPr txBox="1"/>
          <p:nvPr/>
        </p:nvSpPr>
        <p:spPr>
          <a:xfrm>
            <a:off x="306957" y="145774"/>
            <a:ext cx="1102621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Exercício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0617A00-89CA-4577-ACE2-3676C08797FC}"/>
              </a:ext>
            </a:extLst>
          </p:cNvPr>
          <p:cNvSpPr txBox="1"/>
          <p:nvPr/>
        </p:nvSpPr>
        <p:spPr>
          <a:xfrm>
            <a:off x="237474" y="647274"/>
            <a:ext cx="5275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No circuito abaixo:</a:t>
            </a:r>
          </a:p>
          <a:p>
            <a:pPr marL="342900" indent="-342900" algn="just">
              <a:buAutoNum type="alphaLcParenR"/>
            </a:pPr>
            <a:r>
              <a:rPr lang="pt-BR" dirty="0"/>
              <a:t>Determine a resposta em alta frequência.</a:t>
            </a:r>
          </a:p>
          <a:p>
            <a:pPr marL="342900" indent="-342900" algn="just">
              <a:buAutoNum type="alphaLcParenR"/>
            </a:pPr>
            <a:r>
              <a:rPr lang="pt-BR" dirty="0"/>
              <a:t>Esboce a resposta em frequência considerando as respostas em baixa e alta frequência;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DA6A06-E0E1-46E2-B391-4CAF67D88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57" y="1847603"/>
            <a:ext cx="3136500" cy="104696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AA7C4AE-A52F-4222-8696-76EBA273F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57" y="2968027"/>
            <a:ext cx="3082577" cy="58252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1A1A0C9-8ACD-4CA1-AA64-D498FE6E7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65" y="3550548"/>
            <a:ext cx="4139045" cy="3048000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B0CFA1A-DEB0-487F-9E6E-EA70054C1C77}"/>
              </a:ext>
            </a:extLst>
          </p:cNvPr>
          <p:cNvSpPr/>
          <p:nvPr/>
        </p:nvSpPr>
        <p:spPr>
          <a:xfrm>
            <a:off x="5775923" y="222385"/>
            <a:ext cx="397552" cy="30466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3A5783A7-F243-47DA-8476-D7C3DE637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996" y="1365555"/>
            <a:ext cx="2788227" cy="43295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EFBD8431-5D50-4BAE-B986-4C8EEE876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783" y="2719428"/>
            <a:ext cx="2514600" cy="303848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9B55014-E983-46CC-9515-0EA713DD0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155" y="2763596"/>
            <a:ext cx="1823085" cy="26193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33355E5-C93D-4E1B-9BBB-5668012CD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1089" y="2753635"/>
            <a:ext cx="1037273" cy="261938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60628831-E614-498C-9E24-4628F52448F1}"/>
              </a:ext>
            </a:extLst>
          </p:cNvPr>
          <p:cNvSpPr txBox="1"/>
          <p:nvPr/>
        </p:nvSpPr>
        <p:spPr>
          <a:xfrm>
            <a:off x="5775923" y="883088"/>
            <a:ext cx="429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Na análise em baixa frequência obteve-se: 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3EA0EB01-9951-45A4-BC36-A320A339AC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0880" y="3940021"/>
            <a:ext cx="3860959" cy="93354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0FC4115C-CB8A-4E71-A33F-1C305BA537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7259" y="4912955"/>
            <a:ext cx="3930111" cy="668465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A313D54-C0F4-4984-97C2-34B2CBE9FE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3541" y="5247187"/>
            <a:ext cx="956596" cy="288132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186263FD-81DC-4DB8-AA3E-7E64CD6304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3460" y="5618608"/>
            <a:ext cx="4183666" cy="703041"/>
          </a:xfrm>
          <a:prstGeom prst="rect">
            <a:avLst/>
          </a:prstGeom>
        </p:spPr>
      </p:pic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F36D771C-B792-4654-9AA5-F44042686154}"/>
              </a:ext>
            </a:extLst>
          </p:cNvPr>
          <p:cNvCxnSpPr/>
          <p:nvPr/>
        </p:nvCxnSpPr>
        <p:spPr>
          <a:xfrm>
            <a:off x="5976673" y="6005712"/>
            <a:ext cx="579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95A8D2C-A958-443A-B60B-218C2344521B}"/>
              </a:ext>
            </a:extLst>
          </p:cNvPr>
          <p:cNvSpPr txBox="1"/>
          <p:nvPr/>
        </p:nvSpPr>
        <p:spPr>
          <a:xfrm>
            <a:off x="6254148" y="208737"/>
            <a:ext cx="199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Cálculo de </a:t>
            </a:r>
            <a:r>
              <a:rPr lang="pt-BR" dirty="0" err="1"/>
              <a:t>f</a:t>
            </a:r>
            <a:r>
              <a:rPr lang="pt-BR" baseline="-25000" dirty="0" err="1"/>
              <a:t>Hi</a:t>
            </a:r>
            <a:r>
              <a:rPr lang="pt-BR" dirty="0"/>
              <a:t> e </a:t>
            </a:r>
            <a:r>
              <a:rPr lang="pt-BR" dirty="0" err="1"/>
              <a:t>f</a:t>
            </a:r>
            <a:r>
              <a:rPr lang="pt-BR" baseline="-25000" dirty="0" err="1"/>
              <a:t>Ho</a:t>
            </a:r>
            <a:r>
              <a:rPr lang="pt-BR" dirty="0"/>
              <a:t>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527761A-8E26-472D-83EC-AC8EE8F4C245}"/>
              </a:ext>
            </a:extLst>
          </p:cNvPr>
          <p:cNvSpPr txBox="1"/>
          <p:nvPr/>
        </p:nvSpPr>
        <p:spPr>
          <a:xfrm>
            <a:off x="5794962" y="3365882"/>
            <a:ext cx="91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Então: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DD770F6-395F-4CAB-8F94-BBB3EEC202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20549" y="1825271"/>
            <a:ext cx="2574112" cy="795062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2A166697-94BD-4F1E-9B02-FFCED14474CF}"/>
              </a:ext>
            </a:extLst>
          </p:cNvPr>
          <p:cNvSpPr txBox="1"/>
          <p:nvPr/>
        </p:nvSpPr>
        <p:spPr>
          <a:xfrm>
            <a:off x="10719725" y="5821046"/>
            <a:ext cx="130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=738,43kHz</a:t>
            </a:r>
          </a:p>
        </p:txBody>
      </p:sp>
    </p:spTree>
    <p:extLst>
      <p:ext uri="{BB962C8B-B14F-4D97-AF65-F5344CB8AC3E}">
        <p14:creationId xmlns:p14="http://schemas.microsoft.com/office/powerpoint/2010/main" val="60225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31" grpId="0"/>
      <p:bldP spid="32" grpId="0"/>
      <p:bldP spid="3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A9DBDE59-C925-44B0-AAED-4B0F9115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04" y="340383"/>
            <a:ext cx="4149090" cy="345758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F9B232E-8681-4F8D-AADB-00FC4691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28" y="861964"/>
            <a:ext cx="2581656" cy="36880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393CEE6B-1A9A-4DB7-A3B9-70C73B4C4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32" y="1141168"/>
            <a:ext cx="3595878" cy="65694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546BE9A-2418-460A-8E80-F7E3A1CEC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96" y="1312265"/>
            <a:ext cx="1279303" cy="357283"/>
          </a:xfrm>
          <a:prstGeom prst="rect">
            <a:avLst/>
          </a:prstGeom>
        </p:spPr>
      </p:pic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B46E79F0-6974-4222-98B0-856C0BD1AF70}"/>
              </a:ext>
            </a:extLst>
          </p:cNvPr>
          <p:cNvCxnSpPr/>
          <p:nvPr/>
        </p:nvCxnSpPr>
        <p:spPr>
          <a:xfrm>
            <a:off x="436028" y="2280530"/>
            <a:ext cx="579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m 27">
            <a:extLst>
              <a:ext uri="{FF2B5EF4-FFF2-40B4-BE49-F238E27FC236}">
                <a16:creationId xmlns:a16="http://schemas.microsoft.com/office/drawing/2014/main" id="{2E2A26C4-DC9E-48F5-9713-E1DC162EB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695" y="1955402"/>
            <a:ext cx="4425696" cy="703041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75B99FBD-DFC2-4AF0-AFCF-360623279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211" y="2692961"/>
            <a:ext cx="1089660" cy="335280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9BF1230-C3BD-4516-9455-801899F67902}"/>
              </a:ext>
            </a:extLst>
          </p:cNvPr>
          <p:cNvCxnSpPr/>
          <p:nvPr/>
        </p:nvCxnSpPr>
        <p:spPr>
          <a:xfrm>
            <a:off x="5777946" y="385762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5DF116F7-83CA-45EC-879F-2CBC6D356104}"/>
              </a:ext>
            </a:extLst>
          </p:cNvPr>
          <p:cNvSpPr/>
          <p:nvPr/>
        </p:nvSpPr>
        <p:spPr>
          <a:xfrm>
            <a:off x="6140401" y="340383"/>
            <a:ext cx="397552" cy="304667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D3C3A6C7-8CB8-4128-BB06-52062187F175}"/>
              </a:ext>
            </a:extLst>
          </p:cNvPr>
          <p:cNvSpPr txBox="1"/>
          <p:nvPr/>
        </p:nvSpPr>
        <p:spPr>
          <a:xfrm>
            <a:off x="6537953" y="340383"/>
            <a:ext cx="265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Resposta em Frequência</a:t>
            </a: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732E0B23-EB59-4352-8C9F-AC025B31F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7946" y="1444702"/>
            <a:ext cx="6218802" cy="3799981"/>
          </a:xfrm>
          <a:prstGeom prst="rect">
            <a:avLst/>
          </a:prstGeom>
        </p:spPr>
      </p:pic>
      <p:cxnSp>
        <p:nvCxnSpPr>
          <p:cNvPr id="36" name="Conector de Seta Reta 35">
            <a:extLst>
              <a:ext uri="{FF2B5EF4-FFF2-40B4-BE49-F238E27FC236}">
                <a16:creationId xmlns:a16="http://schemas.microsoft.com/office/drawing/2014/main" id="{9E6E8B09-829C-4401-BBE1-0B27A032F6E1}"/>
              </a:ext>
            </a:extLst>
          </p:cNvPr>
          <p:cNvCxnSpPr>
            <a:cxnSpLocks/>
          </p:cNvCxnSpPr>
          <p:nvPr/>
        </p:nvCxnSpPr>
        <p:spPr>
          <a:xfrm>
            <a:off x="9542710" y="1559405"/>
            <a:ext cx="0" cy="446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de Seta Reta 36">
            <a:extLst>
              <a:ext uri="{FF2B5EF4-FFF2-40B4-BE49-F238E27FC236}">
                <a16:creationId xmlns:a16="http://schemas.microsoft.com/office/drawing/2014/main" id="{01A66F94-40A4-4599-936F-4DAB503831C3}"/>
              </a:ext>
            </a:extLst>
          </p:cNvPr>
          <p:cNvCxnSpPr>
            <a:cxnSpLocks/>
          </p:cNvCxnSpPr>
          <p:nvPr/>
        </p:nvCxnSpPr>
        <p:spPr>
          <a:xfrm>
            <a:off x="7694032" y="1583546"/>
            <a:ext cx="0" cy="446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4F23F7AB-7342-4BD0-9FEF-76A46F603D61}"/>
              </a:ext>
            </a:extLst>
          </p:cNvPr>
          <p:cNvSpPr txBox="1"/>
          <p:nvPr/>
        </p:nvSpPr>
        <p:spPr>
          <a:xfrm>
            <a:off x="9025876" y="1141168"/>
            <a:ext cx="123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738,43kHz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2601FB1-969F-4C80-8B62-696132363895}"/>
              </a:ext>
            </a:extLst>
          </p:cNvPr>
          <p:cNvSpPr txBox="1"/>
          <p:nvPr/>
        </p:nvSpPr>
        <p:spPr>
          <a:xfrm>
            <a:off x="7292310" y="1141168"/>
            <a:ext cx="86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327Hz</a:t>
            </a:r>
          </a:p>
        </p:txBody>
      </p:sp>
    </p:spTree>
    <p:extLst>
      <p:ext uri="{BB962C8B-B14F-4D97-AF65-F5344CB8AC3E}">
        <p14:creationId xmlns:p14="http://schemas.microsoft.com/office/powerpoint/2010/main" val="55767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8" grpId="0"/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69117C-B5DC-49A7-81A3-D26695C55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837" y="232125"/>
            <a:ext cx="2800636" cy="43796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507E8EE-8241-4B1C-AAA8-DD5DDF88C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71" y="1042407"/>
            <a:ext cx="5220939" cy="69151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D994A24-9382-4FCC-A091-6331289E0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582" y="1733922"/>
            <a:ext cx="2218611" cy="105225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932BB36-72BA-4A22-ABDC-63C866505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71" y="2878380"/>
            <a:ext cx="5336191" cy="119862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23DABE7-D30F-474D-A4AC-C5F1CC302F8D}"/>
              </a:ext>
            </a:extLst>
          </p:cNvPr>
          <p:cNvSpPr txBox="1"/>
          <p:nvPr/>
        </p:nvSpPr>
        <p:spPr>
          <a:xfrm>
            <a:off x="1718144" y="3758582"/>
            <a:ext cx="3752166" cy="38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3CDBB43-AEAC-448C-B1A1-493D2825B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241" y="369788"/>
            <a:ext cx="5715000" cy="22764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D643B99-EA33-416A-8759-DE902FB80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7534" y="2646263"/>
            <a:ext cx="4536758" cy="3352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2C1E78-EECB-4334-A850-B385294EED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709" y="2878380"/>
            <a:ext cx="3185160" cy="31432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0274BC3B-9679-43FF-83C7-917A79BAF8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3764" y="2612036"/>
            <a:ext cx="1047750" cy="2952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8C00D69-356A-415C-A5E5-ED347A924C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3428" y="4138090"/>
            <a:ext cx="2193256" cy="6846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960155B2-CB8D-4D7D-963A-5FB92F58D0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813" y="4169208"/>
            <a:ext cx="329623" cy="456400"/>
          </a:xfrm>
          <a:prstGeom prst="rect">
            <a:avLst/>
          </a:prstGeom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09B0638A-0020-4616-BEC8-A0D819B8AF27}"/>
              </a:ext>
            </a:extLst>
          </p:cNvPr>
          <p:cNvCxnSpPr/>
          <p:nvPr/>
        </p:nvCxnSpPr>
        <p:spPr>
          <a:xfrm>
            <a:off x="2352355" y="5423133"/>
            <a:ext cx="4790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m 15">
            <a:extLst>
              <a:ext uri="{FF2B5EF4-FFF2-40B4-BE49-F238E27FC236}">
                <a16:creationId xmlns:a16="http://schemas.microsoft.com/office/drawing/2014/main" id="{73BE2562-92BE-46B8-B7C0-C77DA22167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0007" y="4871649"/>
            <a:ext cx="3346933" cy="110296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9C73810-C78F-4D22-A80A-8BE742A3EE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378" y="5204057"/>
            <a:ext cx="18097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73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BE596D36-7168-439C-AB93-0AA16D226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52" y="1348407"/>
            <a:ext cx="8886825" cy="515302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810B736-1D11-469A-A4BF-8A5D92A8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069" y="605028"/>
            <a:ext cx="5382292" cy="1486758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1F3783B-176A-4526-A221-70DE92346189}"/>
              </a:ext>
            </a:extLst>
          </p:cNvPr>
          <p:cNvSpPr txBox="1"/>
          <p:nvPr/>
        </p:nvSpPr>
        <p:spPr>
          <a:xfrm>
            <a:off x="7943085" y="1762211"/>
            <a:ext cx="39125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C158E9A3-EC81-4AAC-A718-E1DFA31CC97D}"/>
              </a:ext>
            </a:extLst>
          </p:cNvPr>
          <p:cNvCxnSpPr/>
          <p:nvPr/>
        </p:nvCxnSpPr>
        <p:spPr>
          <a:xfrm>
            <a:off x="7193808" y="4695493"/>
            <a:ext cx="47906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 19">
            <a:extLst>
              <a:ext uri="{FF2B5EF4-FFF2-40B4-BE49-F238E27FC236}">
                <a16:creationId xmlns:a16="http://schemas.microsoft.com/office/drawing/2014/main" id="{77427D95-5FDB-445B-95C1-CDD8133E0C02}"/>
              </a:ext>
            </a:extLst>
          </p:cNvPr>
          <p:cNvSpPr/>
          <p:nvPr/>
        </p:nvSpPr>
        <p:spPr>
          <a:xfrm>
            <a:off x="7672872" y="4365053"/>
            <a:ext cx="391454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l-GR" sz="28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endParaRPr lang="pt-BR" sz="2800" dirty="0"/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D164A2F4-0FE0-4F34-A64D-D9CD75A9C267}"/>
              </a:ext>
            </a:extLst>
          </p:cNvPr>
          <p:cNvCxnSpPr>
            <a:cxnSpLocks/>
          </p:cNvCxnSpPr>
          <p:nvPr/>
        </p:nvCxnSpPr>
        <p:spPr>
          <a:xfrm flipH="1" flipV="1">
            <a:off x="1868556" y="900236"/>
            <a:ext cx="521339" cy="4481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333647F3-EFA1-4869-A134-72E53F6855B7}"/>
              </a:ext>
            </a:extLst>
          </p:cNvPr>
          <p:cNvCxnSpPr>
            <a:cxnSpLocks/>
          </p:cNvCxnSpPr>
          <p:nvPr/>
        </p:nvCxnSpPr>
        <p:spPr>
          <a:xfrm flipV="1">
            <a:off x="2815917" y="747835"/>
            <a:ext cx="558713" cy="6005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5F839122-94FE-4C9E-8CF2-93F05CEA3B7C}"/>
              </a:ext>
            </a:extLst>
          </p:cNvPr>
          <p:cNvSpPr/>
          <p:nvPr/>
        </p:nvSpPr>
        <p:spPr>
          <a:xfrm>
            <a:off x="3409198" y="347197"/>
            <a:ext cx="391454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l-GR" sz="28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endParaRPr lang="pt-BR" sz="2800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A0B4F638-A123-4D71-8D19-797BA598D6EF}"/>
              </a:ext>
            </a:extLst>
          </p:cNvPr>
          <p:cNvSpPr/>
          <p:nvPr/>
        </p:nvSpPr>
        <p:spPr>
          <a:xfrm>
            <a:off x="1230557" y="343418"/>
            <a:ext cx="48122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sz="2800" dirty="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𝛽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96143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746D0862-A610-4C44-BAB0-A67573E76C59}"/>
              </a:ext>
            </a:extLst>
          </p:cNvPr>
          <p:cNvSpPr txBox="1"/>
          <p:nvPr/>
        </p:nvSpPr>
        <p:spPr>
          <a:xfrm>
            <a:off x="5020953" y="390611"/>
            <a:ext cx="273464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Faixa de Média Frequência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1182FB7-466F-479B-9581-0C2A21F53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424" y="1291360"/>
            <a:ext cx="7133151" cy="151867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D3AA997-B1E5-467F-891D-3C9ED1423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848" y="3090479"/>
            <a:ext cx="7133151" cy="21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241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1144148" y="927653"/>
            <a:ext cx="9903704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Produto </a:t>
            </a:r>
          </a:p>
          <a:p>
            <a:pPr algn="ctr"/>
            <a:r>
              <a:rPr lang="pt-BR" sz="7200" b="1" dirty="0"/>
              <a:t>Ganho Largura de Banda</a:t>
            </a:r>
          </a:p>
        </p:txBody>
      </p:sp>
    </p:spTree>
    <p:extLst>
      <p:ext uri="{BB962C8B-B14F-4D97-AF65-F5344CB8AC3E}">
        <p14:creationId xmlns:p14="http://schemas.microsoft.com/office/powerpoint/2010/main" val="28150699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8847BC7-BEB1-40BB-A954-1EF37A000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118" y="1624015"/>
            <a:ext cx="9144000" cy="333375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D5AA613-F6AD-4CB9-8BA1-5915D71CE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10" y="335704"/>
            <a:ext cx="4209021" cy="116635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25480C3-E4C5-4BF2-B15C-363DF802534F}"/>
              </a:ext>
            </a:extLst>
          </p:cNvPr>
          <p:cNvSpPr txBox="1"/>
          <p:nvPr/>
        </p:nvSpPr>
        <p:spPr>
          <a:xfrm>
            <a:off x="9495978" y="4016906"/>
            <a:ext cx="698125" cy="62157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FF0022-2AEC-4BEA-8CC0-FA8E406E2D42}"/>
              </a:ext>
            </a:extLst>
          </p:cNvPr>
          <p:cNvSpPr txBox="1"/>
          <p:nvPr/>
        </p:nvSpPr>
        <p:spPr>
          <a:xfrm>
            <a:off x="5851441" y="1903035"/>
            <a:ext cx="698125" cy="28996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0B47165-6FD0-4837-8BEB-6403BDD9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244" y="1589180"/>
            <a:ext cx="9144000" cy="333375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265D4B2-F2B0-4916-8A50-CFBDB2DF3DBD}"/>
              </a:ext>
            </a:extLst>
          </p:cNvPr>
          <p:cNvSpPr txBox="1"/>
          <p:nvPr/>
        </p:nvSpPr>
        <p:spPr>
          <a:xfrm>
            <a:off x="5877567" y="1868200"/>
            <a:ext cx="698125" cy="28996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0B076D0-5D52-4EB6-BA64-3D5690BE0CDE}"/>
              </a:ext>
            </a:extLst>
          </p:cNvPr>
          <p:cNvSpPr txBox="1"/>
          <p:nvPr/>
        </p:nvSpPr>
        <p:spPr>
          <a:xfrm>
            <a:off x="6974023" y="2356487"/>
            <a:ext cx="524512" cy="28996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D5F75E-5556-469C-81F4-69B598F948D1}"/>
              </a:ext>
            </a:extLst>
          </p:cNvPr>
          <p:cNvSpPr txBox="1"/>
          <p:nvPr/>
        </p:nvSpPr>
        <p:spPr>
          <a:xfrm>
            <a:off x="5845358" y="2868325"/>
            <a:ext cx="698125" cy="28996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B1CBEAC-3EFF-4ED0-B71B-998F67DAB278}"/>
              </a:ext>
            </a:extLst>
          </p:cNvPr>
          <p:cNvSpPr txBox="1"/>
          <p:nvPr/>
        </p:nvSpPr>
        <p:spPr>
          <a:xfrm>
            <a:off x="6892822" y="3385599"/>
            <a:ext cx="634659" cy="28996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D05A8AF-2FDC-41BD-8031-3C59F8257540}"/>
              </a:ext>
            </a:extLst>
          </p:cNvPr>
          <p:cNvSpPr txBox="1"/>
          <p:nvPr/>
        </p:nvSpPr>
        <p:spPr>
          <a:xfrm>
            <a:off x="9509041" y="4040309"/>
            <a:ext cx="698125" cy="621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32051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B8D5A24F-18EF-4056-8BDA-8B86F660C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73" y="459251"/>
            <a:ext cx="5428393" cy="1532859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E0EE241-AB77-44E6-82CA-14A589DEC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199" y="2138687"/>
            <a:ext cx="1914344" cy="697278"/>
          </a:xfrm>
          <a:prstGeom prst="rect">
            <a:avLst/>
          </a:prstGeom>
        </p:spPr>
      </p:pic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F5466C88-83C3-47AB-979B-D7B4A758BC7D}"/>
              </a:ext>
            </a:extLst>
          </p:cNvPr>
          <p:cNvSpPr/>
          <p:nvPr/>
        </p:nvSpPr>
        <p:spPr>
          <a:xfrm>
            <a:off x="1537254" y="2222282"/>
            <a:ext cx="742122" cy="5300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F330C02-9647-4F8A-B572-17F92B542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73" y="2982541"/>
            <a:ext cx="5301615" cy="2374202"/>
          </a:xfrm>
          <a:prstGeom prst="rect">
            <a:avLst/>
          </a:prstGeom>
        </p:spPr>
      </p:pic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5AE63C10-7F11-4330-9D71-523A01D20768}"/>
              </a:ext>
            </a:extLst>
          </p:cNvPr>
          <p:cNvCxnSpPr/>
          <p:nvPr/>
        </p:nvCxnSpPr>
        <p:spPr>
          <a:xfrm>
            <a:off x="6347790" y="268446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0BF19FFD-D640-40FD-9F92-AA8EE0246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562" y="504430"/>
            <a:ext cx="1888989" cy="73531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8D64F44-D6BE-4BDE-ACFA-6593A1AE6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282" y="1326467"/>
            <a:ext cx="3397644" cy="836734"/>
          </a:xfrm>
          <a:prstGeom prst="rect">
            <a:avLst/>
          </a:prstGeom>
        </p:spPr>
      </p:pic>
      <p:sp>
        <p:nvSpPr>
          <p:cNvPr id="14" name="Chave Direita 13">
            <a:extLst>
              <a:ext uri="{FF2B5EF4-FFF2-40B4-BE49-F238E27FC236}">
                <a16:creationId xmlns:a16="http://schemas.microsoft.com/office/drawing/2014/main" id="{82111EAB-22E4-4F8E-8CD3-A7B17B271312}"/>
              </a:ext>
            </a:extLst>
          </p:cNvPr>
          <p:cNvSpPr/>
          <p:nvPr/>
        </p:nvSpPr>
        <p:spPr>
          <a:xfrm>
            <a:off x="10310192" y="459251"/>
            <a:ext cx="622852" cy="1507678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1F693986-3E71-4887-873A-32CF35979747}"/>
              </a:ext>
            </a:extLst>
          </p:cNvPr>
          <p:cNvSpPr/>
          <p:nvPr/>
        </p:nvSpPr>
        <p:spPr>
          <a:xfrm>
            <a:off x="6932934" y="2532750"/>
            <a:ext cx="742122" cy="5300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72DA04B-886A-4215-9EE4-DB28E5AE01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001" y="2357870"/>
            <a:ext cx="2570131" cy="95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7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1144148" y="927653"/>
            <a:ext cx="9903704" cy="34163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Efeito da Resposta em Frequência em Circuitos </a:t>
            </a:r>
            <a:r>
              <a:rPr lang="pt-BR" sz="7200" b="1" dirty="0" err="1"/>
              <a:t>Multiestágios</a:t>
            </a:r>
            <a:endParaRPr lang="pt-BR" sz="7200" b="1" dirty="0"/>
          </a:p>
        </p:txBody>
      </p:sp>
    </p:spTree>
    <p:extLst>
      <p:ext uri="{BB962C8B-B14F-4D97-AF65-F5344CB8AC3E}">
        <p14:creationId xmlns:p14="http://schemas.microsoft.com/office/powerpoint/2010/main" val="269043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>
            <a:extLst>
              <a:ext uri="{FF2B5EF4-FFF2-40B4-BE49-F238E27FC236}">
                <a16:creationId xmlns:a16="http://schemas.microsoft.com/office/drawing/2014/main" id="{A3B3A876-7666-4544-8791-7386E240F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8" y="1037510"/>
            <a:ext cx="5543646" cy="4782979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ACD4D0A0-A0DC-4DB6-926F-2E6E6E58F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733" y="406560"/>
            <a:ext cx="5832363" cy="2440289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DE198DB0-D265-4A09-AEF0-1622AAABB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053" y="2846849"/>
            <a:ext cx="4102989" cy="380334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FC95025E-7FD3-49AA-B0BA-C313A565F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4219" y="3194331"/>
            <a:ext cx="3722656" cy="334233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2AC29EA5-6331-4826-B7E8-D11637651B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756" y="2927631"/>
            <a:ext cx="105727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067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>
            <a:extLst>
              <a:ext uri="{FF2B5EF4-FFF2-40B4-BE49-F238E27FC236}">
                <a16:creationId xmlns:a16="http://schemas.microsoft.com/office/drawing/2014/main" id="{ACD4D0A0-A0DC-4DB6-926F-2E6E6E58F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37" y="128264"/>
            <a:ext cx="5832363" cy="2440289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DE198DB0-D265-4A09-AEF0-1622AAABB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123" y="2568553"/>
            <a:ext cx="4102989" cy="380334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FC95025E-7FD3-49AA-B0BA-C313A565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289" y="2916035"/>
            <a:ext cx="3722656" cy="334233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2AC29EA5-6331-4826-B7E8-D11637651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26" y="2649335"/>
            <a:ext cx="1057275" cy="2667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1A04E16-51F1-4C8D-A9B0-F082BF854F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357" y="420008"/>
            <a:ext cx="5393817" cy="472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655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C31B698-6992-4BC0-A3B4-6B0DBDD79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37" y="128264"/>
            <a:ext cx="5832363" cy="24402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9D69945-E5C8-4A50-8C6C-AA782305C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123" y="2568553"/>
            <a:ext cx="4102989" cy="38033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D2D0EA-F5EF-4BE0-A3F7-3F29E8F72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289" y="2916035"/>
            <a:ext cx="3722656" cy="33423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5206939-CE12-4F12-83A5-57E69B6A6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26" y="2649335"/>
            <a:ext cx="1057275" cy="266700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0CD5C5F1-EB7F-4C48-9992-145219486660}"/>
              </a:ext>
            </a:extLst>
          </p:cNvPr>
          <p:cNvCxnSpPr/>
          <p:nvPr/>
        </p:nvCxnSpPr>
        <p:spPr>
          <a:xfrm>
            <a:off x="6308033" y="207030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C9090D66-C0EA-4E87-9CE2-88A59A779E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44" y="3429000"/>
            <a:ext cx="4702302" cy="4494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6F14D6F-25DD-4687-A7CF-0CE7438B9D56}"/>
              </a:ext>
            </a:extLst>
          </p:cNvPr>
          <p:cNvSpPr txBox="1"/>
          <p:nvPr/>
        </p:nvSpPr>
        <p:spPr>
          <a:xfrm>
            <a:off x="391567" y="4057067"/>
            <a:ext cx="3716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Os estágios são idênticos, então: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096FD8B-EF82-475E-8044-541F023F5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67" y="4463697"/>
            <a:ext cx="2827144" cy="54514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700F33-F211-4BCE-B244-0FE6242696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463" y="5206461"/>
            <a:ext cx="4195191" cy="818293"/>
          </a:xfrm>
          <a:prstGeom prst="rect">
            <a:avLst/>
          </a:prstGeom>
        </p:spPr>
      </p:pic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2287327C-D1ED-484D-96E9-A978D1AFB472}"/>
              </a:ext>
            </a:extLst>
          </p:cNvPr>
          <p:cNvCxnSpPr/>
          <p:nvPr/>
        </p:nvCxnSpPr>
        <p:spPr>
          <a:xfrm>
            <a:off x="3528515" y="4794882"/>
            <a:ext cx="579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8482F16B-FBEC-42A0-902B-534A110F4D51}"/>
              </a:ext>
            </a:extLst>
          </p:cNvPr>
          <p:cNvCxnSpPr/>
          <p:nvPr/>
        </p:nvCxnSpPr>
        <p:spPr>
          <a:xfrm>
            <a:off x="459796" y="5596639"/>
            <a:ext cx="579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5C5923CD-3F30-498E-B96D-1B668D4D2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0067" y="207030"/>
            <a:ext cx="5462969" cy="73761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7478FB2-B1CF-4B72-B37C-A877B4525C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8921" y="936650"/>
            <a:ext cx="2673858" cy="76066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6BE44D5-A0D1-4544-AA43-DC5AB4C959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5234" y="1934664"/>
            <a:ext cx="2738399" cy="824056"/>
          </a:xfrm>
          <a:prstGeom prst="rect">
            <a:avLst/>
          </a:prstGeom>
        </p:spPr>
      </p:pic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FE56099F-968B-4AA0-931B-E9572A4EA1C7}"/>
              </a:ext>
            </a:extLst>
          </p:cNvPr>
          <p:cNvCxnSpPr/>
          <p:nvPr/>
        </p:nvCxnSpPr>
        <p:spPr>
          <a:xfrm>
            <a:off x="9398388" y="1261570"/>
            <a:ext cx="579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D7BA074D-AB44-4BE7-AE28-92A35C8BBE3E}"/>
              </a:ext>
            </a:extLst>
          </p:cNvPr>
          <p:cNvCxnSpPr/>
          <p:nvPr/>
        </p:nvCxnSpPr>
        <p:spPr>
          <a:xfrm>
            <a:off x="6794336" y="2346692"/>
            <a:ext cx="579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m 17">
            <a:extLst>
              <a:ext uri="{FF2B5EF4-FFF2-40B4-BE49-F238E27FC236}">
                <a16:creationId xmlns:a16="http://schemas.microsoft.com/office/drawing/2014/main" id="{7998D0C8-A1AB-4B3E-9E99-2BD267C282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8221" y="2895289"/>
            <a:ext cx="3714589" cy="70995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253C206-3DAA-4138-84C2-84CA0931B7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7496" y="3741813"/>
            <a:ext cx="2396100" cy="836734"/>
          </a:xfrm>
          <a:prstGeom prst="rect">
            <a:avLst/>
          </a:prstGeom>
        </p:spPr>
      </p:pic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ADFF879D-573D-442D-B97D-52F29F8C9922}"/>
              </a:ext>
            </a:extLst>
          </p:cNvPr>
          <p:cNvCxnSpPr/>
          <p:nvPr/>
        </p:nvCxnSpPr>
        <p:spPr>
          <a:xfrm>
            <a:off x="6794336" y="4064750"/>
            <a:ext cx="579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B3331E98-A602-48D7-996F-425A27D6BE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4903" y="4565119"/>
            <a:ext cx="2269322" cy="887445"/>
          </a:xfrm>
          <a:prstGeom prst="rect">
            <a:avLst/>
          </a:prstGeom>
        </p:spPr>
      </p:pic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F6CBFD99-BD08-4370-9E01-319C69811619}"/>
              </a:ext>
            </a:extLst>
          </p:cNvPr>
          <p:cNvCxnSpPr/>
          <p:nvPr/>
        </p:nvCxnSpPr>
        <p:spPr>
          <a:xfrm>
            <a:off x="6794336" y="4958791"/>
            <a:ext cx="579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97E64F91-753E-47FC-9E93-946F271C26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30885" y="5409056"/>
            <a:ext cx="2332711" cy="1153678"/>
          </a:xfrm>
          <a:prstGeom prst="rect">
            <a:avLst/>
          </a:prstGeom>
        </p:spPr>
      </p:pic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151C95EE-4003-460D-BC35-AAF7721F9C52}"/>
              </a:ext>
            </a:extLst>
          </p:cNvPr>
          <p:cNvCxnSpPr/>
          <p:nvPr/>
        </p:nvCxnSpPr>
        <p:spPr>
          <a:xfrm>
            <a:off x="6808470" y="5981747"/>
            <a:ext cx="579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6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C31B698-6992-4BC0-A3B4-6B0DBDD79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37" y="128264"/>
            <a:ext cx="5832363" cy="244028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9D69945-E5C8-4A50-8C6C-AA782305C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123" y="2568553"/>
            <a:ext cx="4102989" cy="38033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D2D0EA-F5EF-4BE0-A3F7-3F29E8F72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289" y="2916035"/>
            <a:ext cx="3722656" cy="33423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5206939-CE12-4F12-83A5-57E69B6A6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26" y="2649335"/>
            <a:ext cx="1057275" cy="2667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D64F82A-7ED3-4CDE-8181-EBD536107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874" y="4226118"/>
            <a:ext cx="2345389" cy="201576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1B95AB78-2E93-4261-8C7E-1FF5E5C1F6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93" y="3287558"/>
            <a:ext cx="5486019" cy="69151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F77E33C-2188-4935-B6FC-4AC3801FA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826" y="4807752"/>
            <a:ext cx="2500980" cy="7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915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266A860-6D6F-4A1B-A622-53005E02F4BC}"/>
              </a:ext>
            </a:extLst>
          </p:cNvPr>
          <p:cNvSpPr txBox="1"/>
          <p:nvPr/>
        </p:nvSpPr>
        <p:spPr>
          <a:xfrm>
            <a:off x="1144148" y="1311966"/>
            <a:ext cx="990370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/>
              <a:t>Teste de Onda Quadrada</a:t>
            </a:r>
          </a:p>
        </p:txBody>
      </p:sp>
    </p:spTree>
    <p:extLst>
      <p:ext uri="{BB962C8B-B14F-4D97-AF65-F5344CB8AC3E}">
        <p14:creationId xmlns:p14="http://schemas.microsoft.com/office/powerpoint/2010/main" val="22110985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9E63B7-D2B4-45DC-8BED-4ABD6547C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02" y="337308"/>
            <a:ext cx="3924300" cy="3524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B206061-B71E-4CC3-A76E-8DED55E1B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85" y="819843"/>
            <a:ext cx="5520595" cy="29389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0798381-DC4F-47FD-820A-C8BF43F53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85" y="3888892"/>
            <a:ext cx="5405343" cy="23396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AFBF86-ADCE-4EB6-AB8E-56B811599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704" y="227845"/>
            <a:ext cx="2298595" cy="2369442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D7053CF0-5550-4C2A-9FC3-CBDD7F8027D0}"/>
              </a:ext>
            </a:extLst>
          </p:cNvPr>
          <p:cNvCxnSpPr/>
          <p:nvPr/>
        </p:nvCxnSpPr>
        <p:spPr>
          <a:xfrm>
            <a:off x="5923720" y="257346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74A2A0BF-AABF-43EE-91D9-D2BFA474B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5161" y="2649927"/>
            <a:ext cx="5159855" cy="240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0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A3D6BB-F4CF-4A84-85E3-B829C73FA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380" y="1138797"/>
            <a:ext cx="7316932" cy="22427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DBFFF14-F3C3-4708-9106-77D75D6DA14B}"/>
              </a:ext>
            </a:extLst>
          </p:cNvPr>
          <p:cNvSpPr txBox="1"/>
          <p:nvPr/>
        </p:nvSpPr>
        <p:spPr>
          <a:xfrm>
            <a:off x="7617674" y="807511"/>
            <a:ext cx="99145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</a:rPr>
              <a:t>G</a:t>
            </a:r>
            <a:r>
              <a:rPr lang="pt-BR" sz="2400" b="1" baseline="-25000" dirty="0" err="1">
                <a:solidFill>
                  <a:schemeClr val="bg1"/>
                </a:solidFill>
              </a:rPr>
              <a:t>v</a:t>
            </a:r>
            <a:r>
              <a:rPr lang="pt-BR" sz="2400" b="1" dirty="0">
                <a:solidFill>
                  <a:schemeClr val="bg1"/>
                </a:solidFill>
              </a:rPr>
              <a:t> x f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07717DA-0CCD-4121-B932-95E977BC60EB}"/>
              </a:ext>
            </a:extLst>
          </p:cNvPr>
          <p:cNvSpPr txBox="1"/>
          <p:nvPr/>
        </p:nvSpPr>
        <p:spPr>
          <a:xfrm>
            <a:off x="4537724" y="182584"/>
            <a:ext cx="387512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Amplificadores com acoplamento RC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E0CAF4-BC3F-4604-8467-CEB2E4E62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65" y="3894645"/>
            <a:ext cx="7179171" cy="239305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DE7F692-3BB4-4169-8B19-B2ED658AA64C}"/>
              </a:ext>
            </a:extLst>
          </p:cNvPr>
          <p:cNvSpPr txBox="1"/>
          <p:nvPr/>
        </p:nvSpPr>
        <p:spPr>
          <a:xfrm>
            <a:off x="4856279" y="3922781"/>
            <a:ext cx="2070248" cy="337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C9991ED-95C2-47C8-8916-54F4A6248B69}"/>
              </a:ext>
            </a:extLst>
          </p:cNvPr>
          <p:cNvSpPr txBox="1"/>
          <p:nvPr/>
        </p:nvSpPr>
        <p:spPr>
          <a:xfrm>
            <a:off x="8718828" y="5950375"/>
            <a:ext cx="3239940" cy="337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812DCB30-A32C-4BD5-99ED-551462116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64" y="2012192"/>
            <a:ext cx="4152900" cy="2524125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39B063EC-E1C8-43BE-8AB0-D4D23A6E3E7F}"/>
              </a:ext>
            </a:extLst>
          </p:cNvPr>
          <p:cNvCxnSpPr>
            <a:cxnSpLocks/>
          </p:cNvCxnSpPr>
          <p:nvPr/>
        </p:nvCxnSpPr>
        <p:spPr>
          <a:xfrm>
            <a:off x="5711686" y="3449115"/>
            <a:ext cx="957884" cy="12591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FBDF437-B6AE-45E5-80D2-075E23D758B3}"/>
              </a:ext>
            </a:extLst>
          </p:cNvPr>
          <p:cNvSpPr txBox="1"/>
          <p:nvPr/>
        </p:nvSpPr>
        <p:spPr>
          <a:xfrm>
            <a:off x="-46352" y="2801621"/>
            <a:ext cx="42203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B0F0"/>
                </a:solidFill>
              </a:rPr>
              <a:t>v</a:t>
            </a:r>
            <a:r>
              <a:rPr lang="pt-BR" b="1" baseline="-25000" dirty="0">
                <a:solidFill>
                  <a:srgbClr val="00B0F0"/>
                </a:solidFill>
              </a:rPr>
              <a:t>i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014D1AB-3994-4A20-AAAA-93F3CABE8716}"/>
              </a:ext>
            </a:extLst>
          </p:cNvPr>
          <p:cNvSpPr txBox="1"/>
          <p:nvPr/>
        </p:nvSpPr>
        <p:spPr>
          <a:xfrm>
            <a:off x="1060699" y="4600133"/>
            <a:ext cx="250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Exemplo de amplificador com acoplamento RC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E70AFCFB-8DAD-45CD-9827-D70F24E5F65B}"/>
              </a:ext>
            </a:extLst>
          </p:cNvPr>
          <p:cNvCxnSpPr/>
          <p:nvPr/>
        </p:nvCxnSpPr>
        <p:spPr>
          <a:xfrm flipV="1">
            <a:off x="9523828" y="3297094"/>
            <a:ext cx="0" cy="51314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4ADA41E-AE38-477C-BBDC-AAD840340F85}"/>
              </a:ext>
            </a:extLst>
          </p:cNvPr>
          <p:cNvCxnSpPr/>
          <p:nvPr/>
        </p:nvCxnSpPr>
        <p:spPr>
          <a:xfrm>
            <a:off x="5711686" y="2772013"/>
            <a:ext cx="0" cy="709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413C9442-3113-4561-84C7-195018BB8B0C}"/>
              </a:ext>
            </a:extLst>
          </p:cNvPr>
          <p:cNvCxnSpPr/>
          <p:nvPr/>
        </p:nvCxnSpPr>
        <p:spPr>
          <a:xfrm flipV="1">
            <a:off x="6018629" y="3225383"/>
            <a:ext cx="0" cy="51314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4221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8669294-E07B-4056-BDEC-F6EAE1284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37" y="266999"/>
            <a:ext cx="5689023" cy="31172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E4F7706-B940-4691-B66D-8533AD036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185" y="3350933"/>
            <a:ext cx="4352925" cy="352425"/>
          </a:xfrm>
          <a:prstGeom prst="rect">
            <a:avLst/>
          </a:prstGeom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5D73521-6E0A-4760-B266-67319E30FA4D}"/>
              </a:ext>
            </a:extLst>
          </p:cNvPr>
          <p:cNvCxnSpPr/>
          <p:nvPr/>
        </p:nvCxnSpPr>
        <p:spPr>
          <a:xfrm>
            <a:off x="6241376" y="338137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070BA0FE-1849-438D-8463-B0BB75B0A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144" y="459313"/>
            <a:ext cx="5359242" cy="69151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32D13CD-79B8-4B62-83B8-296B0124D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802" y="1097820"/>
            <a:ext cx="5393817" cy="361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75D73521-6E0A-4760-B266-67319E30FA4D}"/>
              </a:ext>
            </a:extLst>
          </p:cNvPr>
          <p:cNvCxnSpPr/>
          <p:nvPr/>
        </p:nvCxnSpPr>
        <p:spPr>
          <a:xfrm>
            <a:off x="5976728" y="295067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59C9A182-7969-41A6-907D-9A564E146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5" y="338137"/>
            <a:ext cx="5347716" cy="354977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8F69FC1-0BF8-40FC-8124-B04669524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628" y="196668"/>
            <a:ext cx="5429250" cy="21647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8C2A6A2-33BD-4F2D-9180-44A0E3578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420" y="2361441"/>
            <a:ext cx="5576455" cy="21994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EF038A0-10B8-4297-986C-23CD117FC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865" y="4587355"/>
            <a:ext cx="4102989" cy="32270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06EB0FB-0869-4DDB-B6F6-32CA2123D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5452" y="4980359"/>
            <a:ext cx="4575525" cy="28813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E031B16-39F1-4ED4-BDAE-6AB56BE80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989" y="5353767"/>
            <a:ext cx="3987737" cy="31118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E4FDD7D-4F7C-4FA4-9D14-FB891E835A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452" y="5739282"/>
            <a:ext cx="4379595" cy="29965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62F8582-BDDD-460F-B84F-391FC38785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4749" y="4588146"/>
            <a:ext cx="105727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6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F4A4EA1-4909-4593-9D1D-875410728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793" y="85298"/>
            <a:ext cx="4552950" cy="35242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6CC7B05-1A61-4870-8F68-FE1D69E2C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12" y="304224"/>
            <a:ext cx="5324666" cy="21552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02AF9E5-1141-4542-8C20-A102C459D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496" y="2448613"/>
            <a:ext cx="2434133" cy="101422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C601ED8-8A7E-4C0C-A490-2D1E3AB05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12" y="3605205"/>
            <a:ext cx="5382292" cy="132540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D15643A-E36A-4E6E-B8F8-C7B301B7A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6956" y="5023016"/>
            <a:ext cx="2835212" cy="89897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4CD9CCF-571F-4089-A687-EF56D63EB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8758" y="3815976"/>
            <a:ext cx="5267040" cy="64541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C69ACBE-3033-4843-AD2F-712EAAF65E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4289" y="4515905"/>
            <a:ext cx="1495978" cy="101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482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7D4095B-A2FA-410E-B2A9-95CC5AE05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50" y="290313"/>
            <a:ext cx="1682687" cy="29965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582DB52-9805-43F2-A921-A22DCB4EC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9" y="728823"/>
            <a:ext cx="5117211" cy="209759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F9C9ACD-F442-4DC6-8DA2-CBEDF4499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024" y="2965272"/>
            <a:ext cx="3543300" cy="303847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50D6FE8-A43C-413D-BC52-3AB2AF01D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474" y="6003747"/>
            <a:ext cx="1143000" cy="323850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5A7A7731-EC93-491F-810C-E0ADAC40D753}"/>
              </a:ext>
            </a:extLst>
          </p:cNvPr>
          <p:cNvCxnSpPr/>
          <p:nvPr/>
        </p:nvCxnSpPr>
        <p:spPr>
          <a:xfrm>
            <a:off x="5886535" y="385762"/>
            <a:ext cx="0" cy="6086475"/>
          </a:xfrm>
          <a:prstGeom prst="line">
            <a:avLst/>
          </a:prstGeom>
          <a:ln w="5715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9E6FD288-3A2C-42D4-BC88-8123772C9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496" y="290313"/>
            <a:ext cx="5590900" cy="166078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A8299DF-BA12-4A00-B3C6-0EBC5A723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3496" y="2071515"/>
            <a:ext cx="4045363" cy="150980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167070B-68CE-4F1D-B9E5-5AC7CED3A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7846" y="3581323"/>
            <a:ext cx="4563999" cy="13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B8F15A4-4FEF-466E-9790-BCDC51AFAEA8}"/>
              </a:ext>
            </a:extLst>
          </p:cNvPr>
          <p:cNvSpPr txBox="1"/>
          <p:nvPr/>
        </p:nvSpPr>
        <p:spPr>
          <a:xfrm>
            <a:off x="4595191" y="240398"/>
            <a:ext cx="387512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Amplificadores com Transformador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9FA6F07-2D1F-45A4-B06C-3F810214A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17" y="1025217"/>
            <a:ext cx="4257675" cy="33718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8370ACD-C356-49CE-ADA1-41D4553C4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848" y="928901"/>
            <a:ext cx="6484683" cy="195237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4E6A94D-13A5-4D59-B952-86208EADFBBD}"/>
              </a:ext>
            </a:extLst>
          </p:cNvPr>
          <p:cNvSpPr txBox="1"/>
          <p:nvPr/>
        </p:nvSpPr>
        <p:spPr>
          <a:xfrm>
            <a:off x="5170419" y="926893"/>
            <a:ext cx="3563934" cy="3373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EA5265-85AA-49DA-AF6D-E1B8030792A5}"/>
              </a:ext>
            </a:extLst>
          </p:cNvPr>
          <p:cNvSpPr txBox="1"/>
          <p:nvPr/>
        </p:nvSpPr>
        <p:spPr>
          <a:xfrm>
            <a:off x="1364743" y="4456474"/>
            <a:ext cx="250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Exemplo de amplificador com transformador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39D39C-1D0A-4AAE-A71C-80A88981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848" y="2711142"/>
            <a:ext cx="6410325" cy="216217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F0CF218-9A2F-4451-BB5C-199E0ED1B356}"/>
              </a:ext>
            </a:extLst>
          </p:cNvPr>
          <p:cNvSpPr txBox="1"/>
          <p:nvPr/>
        </p:nvSpPr>
        <p:spPr>
          <a:xfrm>
            <a:off x="8371189" y="4456474"/>
            <a:ext cx="30688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621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216E9F-5205-4A76-B0F0-C1C8E62E8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91" y="1370938"/>
            <a:ext cx="9042083" cy="22736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9FA6F07-2D1F-45A4-B06C-3F810214A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055" y="-25574"/>
            <a:ext cx="3198855" cy="2533321"/>
          </a:xfrm>
          <a:prstGeom prst="rect">
            <a:avLst/>
          </a:prstGeom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F95EE1CD-2B89-4529-939F-F37E009DD278}"/>
              </a:ext>
            </a:extLst>
          </p:cNvPr>
          <p:cNvCxnSpPr/>
          <p:nvPr/>
        </p:nvCxnSpPr>
        <p:spPr>
          <a:xfrm flipV="1">
            <a:off x="6321287" y="3644556"/>
            <a:ext cx="0" cy="513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3FA5DEE4-4855-4EF3-B466-743FFCFFB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59" y="4424680"/>
            <a:ext cx="6343650" cy="112395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573C2E0-AF52-4880-BB18-361DFEAE4280}"/>
              </a:ext>
            </a:extLst>
          </p:cNvPr>
          <p:cNvSpPr txBox="1"/>
          <p:nvPr/>
        </p:nvSpPr>
        <p:spPr>
          <a:xfrm>
            <a:off x="3814946" y="750044"/>
            <a:ext cx="99145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</a:rPr>
              <a:t>G</a:t>
            </a:r>
            <a:r>
              <a:rPr lang="pt-BR" sz="2400" b="1" baseline="-25000" dirty="0" err="1">
                <a:solidFill>
                  <a:schemeClr val="bg1"/>
                </a:solidFill>
              </a:rPr>
              <a:t>v</a:t>
            </a:r>
            <a:r>
              <a:rPr lang="pt-BR" sz="2400" b="1" dirty="0">
                <a:solidFill>
                  <a:schemeClr val="bg1"/>
                </a:solidFill>
              </a:rPr>
              <a:t> x f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019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4949</TotalTime>
  <Words>370</Words>
  <Application>Microsoft Office PowerPoint</Application>
  <PresentationFormat>Widescreen</PresentationFormat>
  <Paragraphs>90</Paragraphs>
  <Slides>73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Cambria Math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José Marcos Alves</dc:creator>
  <cp:lastModifiedBy>José Marcos Alves</cp:lastModifiedBy>
  <cp:revision>175</cp:revision>
  <dcterms:created xsi:type="dcterms:W3CDTF">2018-04-30T14:37:53Z</dcterms:created>
  <dcterms:modified xsi:type="dcterms:W3CDTF">2020-06-21T19:46:51Z</dcterms:modified>
</cp:coreProperties>
</file>