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80" r:id="rId22"/>
    <p:sldId id="277" r:id="rId23"/>
    <p:sldId id="278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Plan1!$B$2:$B$12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Plan1!$C$2:$C$12</c:f>
              <c:numCache>
                <c:formatCode>General</c:formatCode>
                <c:ptCount val="1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</c:numCache>
            </c:numRef>
          </c:yVal>
        </c:ser>
        <c:dLbls/>
        <c:axId val="75780480"/>
        <c:axId val="75782016"/>
      </c:scatterChart>
      <c:valAx>
        <c:axId val="75780480"/>
        <c:scaling>
          <c:orientation val="minMax"/>
        </c:scaling>
        <c:axPos val="b"/>
        <c:numFmt formatCode="General" sourceLinked="1"/>
        <c:tickLblPos val="nextTo"/>
        <c:crossAx val="75782016"/>
        <c:crosses val="autoZero"/>
        <c:crossBetween val="midCat"/>
      </c:valAx>
      <c:valAx>
        <c:axId val="75782016"/>
        <c:scaling>
          <c:orientation val="minMax"/>
          <c:max val="21"/>
        </c:scaling>
        <c:axPos val="l"/>
        <c:numFmt formatCode="General" sourceLinked="1"/>
        <c:tickLblPos val="nextTo"/>
        <c:crossAx val="75780480"/>
        <c:crosses val="autoZero"/>
        <c:crossBetween val="midCat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scatterChart>
        <c:scatterStyle val="smoothMarker"/>
        <c:ser>
          <c:idx val="0"/>
          <c:order val="0"/>
          <c:tx>
            <c:strRef>
              <c:f>Plan1!$B$1</c:f>
              <c:strCache>
                <c:ptCount val="1"/>
                <c:pt idx="0">
                  <c:v>A1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Plan1!$B$2:$B$12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Plan1!$D$1</c:f>
              <c:strCache>
                <c:ptCount val="1"/>
                <c:pt idx="0">
                  <c:v>A2</c:v>
                </c:pt>
              </c:strCache>
            </c:strRef>
          </c:tx>
          <c:spPr>
            <a:ln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Plan1!$D$2:$D$12</c:f>
              <c:numCache>
                <c:formatCode>General</c:formatCode>
                <c:ptCount val="11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23</c:v>
                </c:pt>
                <c:pt idx="10">
                  <c:v>25</c:v>
                </c:pt>
              </c:numCache>
            </c:numRef>
          </c:yVal>
          <c:smooth val="1"/>
        </c:ser>
        <c:dLbls/>
        <c:axId val="76315264"/>
        <c:axId val="76333440"/>
      </c:scatterChart>
      <c:valAx>
        <c:axId val="76315264"/>
        <c:scaling>
          <c:orientation val="minMax"/>
        </c:scaling>
        <c:axPos val="b"/>
        <c:numFmt formatCode="General" sourceLinked="1"/>
        <c:tickLblPos val="nextTo"/>
        <c:crossAx val="76333440"/>
        <c:crosses val="autoZero"/>
        <c:crossBetween val="midCat"/>
      </c:valAx>
      <c:valAx>
        <c:axId val="76333440"/>
        <c:scaling>
          <c:orientation val="minMax"/>
        </c:scaling>
        <c:axPos val="l"/>
        <c:numFmt formatCode="General" sourceLinked="1"/>
        <c:tickLblPos val="nextTo"/>
        <c:crossAx val="76315264"/>
        <c:crosses val="autoZero"/>
        <c:crossBetween val="midCat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scatterChart>
        <c:scatterStyle val="smoothMarker"/>
        <c:ser>
          <c:idx val="0"/>
          <c:order val="0"/>
          <c:tx>
            <c:strRef>
              <c:f>Plan1!$B$1</c:f>
              <c:strCache>
                <c:ptCount val="1"/>
                <c:pt idx="0">
                  <c:v>A1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Plan1!$B$2:$B$12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Plan1!$E$1</c:f>
              <c:strCache>
                <c:ptCount val="1"/>
                <c:pt idx="0">
                  <c:v>A2</c:v>
                </c:pt>
              </c:strCache>
            </c:strRef>
          </c:tx>
          <c:spPr>
            <a:ln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Plan1!$E$2:$E$12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13</c:v>
                </c:pt>
                <c:pt idx="4">
                  <c:v>17</c:v>
                </c:pt>
                <c:pt idx="5">
                  <c:v>21</c:v>
                </c:pt>
                <c:pt idx="6">
                  <c:v>25</c:v>
                </c:pt>
                <c:pt idx="7">
                  <c:v>29</c:v>
                </c:pt>
                <c:pt idx="8">
                  <c:v>33</c:v>
                </c:pt>
                <c:pt idx="9">
                  <c:v>37</c:v>
                </c:pt>
                <c:pt idx="10">
                  <c:v>41</c:v>
                </c:pt>
              </c:numCache>
            </c:numRef>
          </c:yVal>
          <c:smooth val="1"/>
        </c:ser>
        <c:dLbls/>
        <c:axId val="76957184"/>
        <c:axId val="76958720"/>
      </c:scatterChart>
      <c:valAx>
        <c:axId val="76957184"/>
        <c:scaling>
          <c:orientation val="minMax"/>
        </c:scaling>
        <c:axPos val="b"/>
        <c:numFmt formatCode="General" sourceLinked="1"/>
        <c:tickLblPos val="nextTo"/>
        <c:crossAx val="76958720"/>
        <c:crosses val="autoZero"/>
        <c:crossBetween val="midCat"/>
      </c:valAx>
      <c:valAx>
        <c:axId val="76958720"/>
        <c:scaling>
          <c:orientation val="minMax"/>
        </c:scaling>
        <c:axPos val="l"/>
        <c:numFmt formatCode="General" sourceLinked="1"/>
        <c:tickLblPos val="nextTo"/>
        <c:crossAx val="76957184"/>
        <c:crosses val="autoZero"/>
        <c:crossBetween val="midCat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scatterChart>
        <c:scatterStyle val="smoothMarker"/>
        <c:ser>
          <c:idx val="3"/>
          <c:order val="0"/>
          <c:tx>
            <c:strRef>
              <c:f>Plan1!$E$1</c:f>
              <c:strCache>
                <c:ptCount val="1"/>
                <c:pt idx="0">
                  <c:v>A2</c:v>
                </c:pt>
              </c:strCache>
            </c:strRef>
          </c:tx>
          <c:spPr>
            <a:ln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Plan1!$A$2:$A$12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Plan1!$E$2:$E$12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13</c:v>
                </c:pt>
                <c:pt idx="4">
                  <c:v>17</c:v>
                </c:pt>
                <c:pt idx="5">
                  <c:v>21</c:v>
                </c:pt>
                <c:pt idx="6">
                  <c:v>25</c:v>
                </c:pt>
                <c:pt idx="7">
                  <c:v>29</c:v>
                </c:pt>
                <c:pt idx="8">
                  <c:v>33</c:v>
                </c:pt>
                <c:pt idx="9">
                  <c:v>37</c:v>
                </c:pt>
                <c:pt idx="10">
                  <c:v>41</c:v>
                </c:pt>
              </c:numCache>
            </c:numRef>
          </c:yVal>
          <c:smooth val="1"/>
        </c:ser>
        <c:dLbls/>
        <c:axId val="77003008"/>
        <c:axId val="78647296"/>
      </c:scatterChart>
      <c:valAx>
        <c:axId val="77003008"/>
        <c:scaling>
          <c:orientation val="minMax"/>
        </c:scaling>
        <c:axPos val="b"/>
        <c:numFmt formatCode="General" sourceLinked="1"/>
        <c:tickLblPos val="nextTo"/>
        <c:crossAx val="78647296"/>
        <c:crosses val="autoZero"/>
        <c:crossBetween val="midCat"/>
      </c:valAx>
      <c:valAx>
        <c:axId val="78647296"/>
        <c:scaling>
          <c:orientation val="minMax"/>
        </c:scaling>
        <c:axPos val="l"/>
        <c:numFmt formatCode="General" sourceLinked="1"/>
        <c:tickLblPos val="nextTo"/>
        <c:crossAx val="77003008"/>
        <c:crosses val="autoZero"/>
        <c:crossBetween val="midCat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95D65-D046-4E13-978C-023B8630237B}" type="datetimeFigureOut">
              <a:rPr lang="pt-BR" smtClean="0"/>
              <a:pPr/>
              <a:t>16/11/2016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515AD-E3BD-4F41-B95F-CAB8FD195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chart" Target="../charts/chart3.x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chart" Target="../charts/chart2.x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Paralelismo, intersecção e igualdade de modelos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Capítulo 8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Retas intercepto comum (I modelos lineares);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5372100" y="2286000"/>
          <a:ext cx="3648075" cy="714375"/>
        </p:xfrm>
        <a:graphic>
          <a:graphicData uri="http://schemas.openxmlformats.org/presentationml/2006/ole">
            <p:oleObj spid="_x0000_s4106" name="Equação" r:id="rId3" imgW="1231366" imgH="241195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403880" y="3616331"/>
          <a:ext cx="3454400" cy="669925"/>
        </p:xfrm>
        <a:graphic>
          <a:graphicData uri="http://schemas.openxmlformats.org/presentationml/2006/ole">
            <p:oleObj spid="_x0000_s4107" name="Equação" r:id="rId4" imgW="1244600" imgH="241300" progId="Equation.3">
              <p:embed/>
            </p:oleObj>
          </a:graphicData>
        </a:graphic>
      </p:graphicFrame>
      <p:graphicFrame>
        <p:nvGraphicFramePr>
          <p:cNvPr id="8" name="Gráfico 7"/>
          <p:cNvGraphicFramePr/>
          <p:nvPr/>
        </p:nvGraphicFramePr>
        <p:xfrm>
          <a:off x="714348" y="2214554"/>
          <a:ext cx="564360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Retas coincidentes (1 modelo linear);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4929190" y="2286000"/>
          <a:ext cx="3986213" cy="714375"/>
        </p:xfrm>
        <a:graphic>
          <a:graphicData uri="http://schemas.openxmlformats.org/presentationml/2006/ole">
            <p:oleObj spid="_x0000_s5126" name="Equação" r:id="rId3" imgW="1346200" imgH="241300" progId="Equation.3">
              <p:embed/>
            </p:oleObj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642910" y="2285992"/>
          <a:ext cx="5143536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lvl="1" algn="just"/>
            <a:r>
              <a:rPr lang="pt-BR" sz="2400" dirty="0" smtClean="0"/>
              <a:t>n=</a:t>
            </a:r>
            <a:r>
              <a:rPr lang="pt-BR" sz="2400" dirty="0" err="1" smtClean="0"/>
              <a:t>ij</a:t>
            </a:r>
            <a:r>
              <a:rPr lang="pt-BR" sz="2400" dirty="0" smtClean="0"/>
              <a:t> pares (</a:t>
            </a:r>
            <a:r>
              <a:rPr lang="pt-BR" sz="2400" dirty="0" err="1" smtClean="0"/>
              <a:t>X</a:t>
            </a:r>
            <a:r>
              <a:rPr lang="pt-BR" sz="2400" baseline="-25000" dirty="0" err="1" smtClean="0"/>
              <a:t>ij</a:t>
            </a:r>
            <a:r>
              <a:rPr lang="pt-BR" sz="2400" dirty="0" err="1" smtClean="0"/>
              <a:t>,Y</a:t>
            </a:r>
            <a:r>
              <a:rPr lang="pt-BR" sz="2400" baseline="-25000" dirty="0" err="1" smtClean="0"/>
              <a:t>ijk</a:t>
            </a:r>
            <a:r>
              <a:rPr lang="pt-BR" sz="2400" dirty="0" smtClean="0"/>
              <a:t>) com i=1,2,...,I níveis de A e k=1, 2,...K repetições em função de j = 1, 2,...J níveis do fator B;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2862397"/>
              </p:ext>
            </p:extLst>
          </p:nvPr>
        </p:nvGraphicFramePr>
        <p:xfrm>
          <a:off x="1547664" y="2636912"/>
          <a:ext cx="6095999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J níveis de B, para i=1</a:t>
                      </a:r>
                      <a:endParaRPr lang="pt-BR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K repetições</a:t>
                      </a:r>
                      <a:endParaRPr lang="pt-BR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Totais</a:t>
                      </a:r>
                      <a:endParaRPr lang="pt-BR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err="1" smtClean="0"/>
                        <a:t>X</a:t>
                      </a:r>
                      <a:r>
                        <a:rPr lang="pt-BR" sz="2400" baseline="-25000" dirty="0" err="1" smtClean="0"/>
                        <a:t>ij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1j1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1j2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1j3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1jK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1j.</a:t>
                      </a:r>
                      <a:endParaRPr lang="pt-BR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</a:t>
                      </a:r>
                      <a:r>
                        <a:rPr lang="pt-BR" sz="2400" baseline="-25000" dirty="0" smtClean="0"/>
                        <a:t>11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111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112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113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11K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11.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</a:t>
                      </a:r>
                      <a:r>
                        <a:rPr lang="pt-BR" sz="2400" baseline="-25000" dirty="0" smtClean="0"/>
                        <a:t>12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121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122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123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12K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12.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</a:t>
                      </a:r>
                      <a:r>
                        <a:rPr lang="pt-BR" sz="2400" baseline="-25000" dirty="0" smtClean="0"/>
                        <a:t>13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131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132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133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13K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13.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</a:t>
                      </a:r>
                      <a:r>
                        <a:rPr lang="pt-BR" sz="2400" baseline="-25000" dirty="0" smtClean="0"/>
                        <a:t>1J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1J1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1J2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1J3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...</a:t>
                      </a:r>
                      <a:endParaRPr lang="pt-BR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1JK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</a:t>
                      </a:r>
                      <a:r>
                        <a:rPr lang="pt-BR" sz="2400" baseline="-25000" dirty="0" smtClean="0"/>
                        <a:t>1J.</a:t>
                      </a:r>
                      <a:endParaRPr lang="pt-BR" sz="24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704679"/>
              </p:ext>
            </p:extLst>
          </p:nvPr>
        </p:nvGraphicFramePr>
        <p:xfrm>
          <a:off x="1403648" y="1268760"/>
          <a:ext cx="6095999" cy="465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J níveis de B</a:t>
                      </a:r>
                      <a:endParaRPr lang="pt-BR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K repetições</a:t>
                      </a:r>
                      <a:endParaRPr lang="pt-BR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Totais</a:t>
                      </a:r>
                      <a:endParaRPr lang="pt-BR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err="1" smtClean="0"/>
                        <a:t>X</a:t>
                      </a:r>
                      <a:r>
                        <a:rPr lang="pt-BR" sz="1800" baseline="-25000" dirty="0" err="1" smtClean="0"/>
                        <a:t>ij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1j1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1j2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1j3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1jK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1j.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X</a:t>
                      </a:r>
                      <a:r>
                        <a:rPr lang="pt-BR" sz="1800" baseline="-25000" dirty="0" smtClean="0"/>
                        <a:t>11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111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112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113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11K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11.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X</a:t>
                      </a:r>
                      <a:r>
                        <a:rPr lang="pt-BR" sz="1800" baseline="-25000" dirty="0" smtClean="0"/>
                        <a:t>1J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1J1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1J2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1J3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1JK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1J.</a:t>
                      </a:r>
                      <a:endParaRPr lang="pt-BR" sz="1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X</a:t>
                      </a:r>
                      <a:r>
                        <a:rPr lang="pt-BR" sz="1800" baseline="-25000" dirty="0" smtClean="0"/>
                        <a:t>21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211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212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213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21K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21.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X</a:t>
                      </a:r>
                      <a:r>
                        <a:rPr lang="pt-BR" sz="1800" baseline="-25000" dirty="0" smtClean="0"/>
                        <a:t>2J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2J1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2J2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2J3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2JK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2J.</a:t>
                      </a:r>
                      <a:endParaRPr lang="pt-BR" sz="18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X</a:t>
                      </a:r>
                      <a:r>
                        <a:rPr lang="pt-BR" sz="1800" baseline="-25000" dirty="0" smtClean="0"/>
                        <a:t>I1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I11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I12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I13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I1K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I1.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X</a:t>
                      </a:r>
                      <a:r>
                        <a:rPr lang="pt-BR" sz="1800" baseline="-25000" dirty="0" smtClean="0"/>
                        <a:t>IJ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IJ1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IJ2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IJ3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...</a:t>
                      </a:r>
                      <a:endParaRPr lang="pt-B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IJK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Y</a:t>
                      </a:r>
                      <a:r>
                        <a:rPr lang="pt-BR" sz="1800" baseline="-25000" dirty="0" smtClean="0"/>
                        <a:t>IJ.</a:t>
                      </a:r>
                      <a:endParaRPr lang="pt-BR" sz="18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have esquerda 3"/>
          <p:cNvSpPr/>
          <p:nvPr/>
        </p:nvSpPr>
        <p:spPr>
          <a:xfrm>
            <a:off x="1043608" y="2204864"/>
            <a:ext cx="288032" cy="108012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5649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Baskerville Old Face" pitchFamily="18" charset="0"/>
              </a:rPr>
              <a:t>i = 1</a:t>
            </a:r>
            <a:endParaRPr lang="pt-BR" b="1" dirty="0">
              <a:latin typeface="Baskerville Old Face" pitchFamily="18" charset="0"/>
            </a:endParaRPr>
          </a:p>
        </p:txBody>
      </p:sp>
      <p:sp>
        <p:nvSpPr>
          <p:cNvPr id="8" name="Chave esquerda 7"/>
          <p:cNvSpPr/>
          <p:nvPr/>
        </p:nvSpPr>
        <p:spPr>
          <a:xfrm>
            <a:off x="1043608" y="3356992"/>
            <a:ext cx="288032" cy="108012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3528" y="37077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Baskerville Old Face" pitchFamily="18" charset="0"/>
              </a:rPr>
              <a:t>i = 2</a:t>
            </a:r>
            <a:endParaRPr lang="pt-BR" b="1" dirty="0">
              <a:latin typeface="Baskerville Old Face" pitchFamily="18" charset="0"/>
            </a:endParaRPr>
          </a:p>
        </p:txBody>
      </p:sp>
      <p:sp>
        <p:nvSpPr>
          <p:cNvPr id="10" name="Chave esquerda 9"/>
          <p:cNvSpPr/>
          <p:nvPr/>
        </p:nvSpPr>
        <p:spPr>
          <a:xfrm>
            <a:off x="1043608" y="4797152"/>
            <a:ext cx="288032" cy="108012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323528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askerville Old Face" pitchFamily="18" charset="0"/>
              </a:rPr>
              <a:t>i = I</a:t>
            </a:r>
            <a:endParaRPr lang="pt-BR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074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72072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pt-BR" sz="3100" dirty="0">
                    <a:solidFill>
                      <a:srgbClr val="FF0000"/>
                    </a:solidFill>
                  </a:rPr>
                  <a:t>Retas concorrentes (</a:t>
                </a:r>
                <a:r>
                  <a:rPr lang="pt-BR" sz="3100" dirty="0">
                    <a:solidFill>
                      <a:srgbClr val="FF0000"/>
                    </a:solidFill>
                    <a:latin typeface="Baskerville Old Face" pitchFamily="18" charset="0"/>
                  </a:rPr>
                  <a:t>I</a:t>
                </a:r>
                <a:r>
                  <a:rPr lang="pt-BR" sz="3100" dirty="0">
                    <a:solidFill>
                      <a:srgbClr val="FF0000"/>
                    </a:solidFill>
                  </a:rPr>
                  <a:t/>
                </a:r>
                <a:r>
                  <a:rPr lang="pt-BR" sz="3100" dirty="0" smtClean="0">
                    <a:solidFill>
                      <a:srgbClr val="FF0000"/>
                    </a:solidFill>
                  </a:rPr>
                  <a:t>níveis de A </a:t>
                </a:r>
                <a:r>
                  <a:rPr lang="pt-BR" sz="3100" dirty="0" smtClean="0">
                    <a:solidFill>
                      <a:srgbClr val="FF0000"/>
                    </a:solidFill>
                    <a:sym typeface="Wingdings" pitchFamily="2" charset="2"/>
                  </a:rPr>
                  <a:t></a:t>
                </a:r>
                <a:r>
                  <a:rPr lang="pt-BR" sz="3100" dirty="0">
                    <a:solidFill>
                      <a:srgbClr val="FF0000"/>
                    </a:solidFill>
                    <a:sym typeface="Wingdings" pitchFamily="2" charset="2"/>
                  </a:rPr>
                  <a:t/>
                </a:r>
                <a:r>
                  <a:rPr lang="pt-BR" sz="3100" dirty="0" smtClean="0">
                    <a:solidFill>
                      <a:srgbClr val="FF0000"/>
                    </a:solidFill>
                    <a:latin typeface="Baskerville Old Face" pitchFamily="18" charset="0"/>
                  </a:rPr>
                  <a:t>I  </a:t>
                </a:r>
                <a:r>
                  <a:rPr lang="pt-BR" sz="3100" dirty="0" smtClean="0">
                    <a:solidFill>
                      <a:srgbClr val="FF0000"/>
                    </a:solidFill>
                  </a:rPr>
                  <a:t>modelos de regressão);</a:t>
                </a:r>
                <a:endParaRPr lang="pt-BR" sz="3100" dirty="0">
                  <a:solidFill>
                    <a:srgbClr val="FF0000"/>
                  </a:solidFill>
                </a:endParaRPr>
              </a:p>
              <a:p>
                <a:pPr algn="just"/>
                <a:r>
                  <a:rPr lang="pt-BR" dirty="0" smtClean="0"/>
                  <a:t> 2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pt-BR" dirty="0" smtClean="0">
                    <a:latin typeface="Baskerville Old Face" pitchFamily="18" charset="0"/>
                  </a:rPr>
                  <a:t>I</a:t>
                </a:r>
                <a:r>
                  <a:rPr lang="pt-BR" dirty="0" smtClean="0"/>
                  <a:t> parâmetros a serem estimados: </a:t>
                </a:r>
                <a:r>
                  <a:rPr lang="pt-BR" dirty="0" smtClean="0"/>
                  <a:t>para cada nível </a:t>
                </a:r>
                <a:r>
                  <a:rPr lang="pt-BR" dirty="0">
                    <a:latin typeface="Baskerville Old Face" pitchFamily="18" charset="0"/>
                  </a:rPr>
                  <a:t>I</a:t>
                </a:r>
                <a:r>
                  <a:rPr lang="pt-BR" dirty="0" smtClean="0"/>
                  <a:t/>
                </a:r>
                <a:r>
                  <a:rPr lang="pt-BR" dirty="0" smtClean="0"/>
                  <a:t>do fator A temos uma reta com dois parâmetros.</a:t>
                </a:r>
              </a:p>
              <a:p>
                <a:pPr algn="just"/>
                <a:r>
                  <a:rPr lang="pt-BR" dirty="0" smtClean="0"/>
                  <a:t>Matricialmente: </a:t>
                </a:r>
              </a:p>
              <a:p>
                <a:pPr algn="just">
                  <a:buNone/>
                </a:pPr>
                <a:endParaRPr lang="pt-BR" dirty="0" smtClean="0"/>
              </a:p>
              <a:p>
                <a:pPr algn="just">
                  <a:buNone/>
                </a:pPr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72072"/>
              </a:xfrm>
              <a:blipFill rotWithShape="1">
                <a:blip r:embed="rId3"/>
                <a:stretch>
                  <a:fillRect l="-1630" t="-1718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34777415"/>
              </p:ext>
            </p:extLst>
          </p:nvPr>
        </p:nvGraphicFramePr>
        <p:xfrm>
          <a:off x="3059832" y="5198041"/>
          <a:ext cx="2428892" cy="607223"/>
        </p:xfrm>
        <a:graphic>
          <a:graphicData uri="http://schemas.openxmlformats.org/presentationml/2006/ole">
            <p:oleObj spid="_x0000_s7176" name="Equação" r:id="rId4" imgW="710891" imgH="177723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Matriz de delineamento (X)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aixaDeTexto 5"/>
              <p:cNvSpPr txBox="1"/>
              <p:nvPr/>
            </p:nvSpPr>
            <p:spPr>
              <a:xfrm>
                <a:off x="3059832" y="2304397"/>
                <a:ext cx="2794611" cy="1124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1" i="0" baseline="-25000" smtClean="0">
                          <a:latin typeface="Cambria Math"/>
                        </a:rPr>
                        <m:t>𝐍</m:t>
                      </m:r>
                      <m:r>
                        <a:rPr lang="pt-BR" b="1" i="0" smtClean="0">
                          <a:latin typeface="Cambria Math"/>
                        </a:rPr>
                        <m:t>𝐗</m:t>
                      </m:r>
                      <m:r>
                        <a:rPr lang="pt-BR" b="1" i="0" baseline="-25000" smtClean="0">
                          <a:latin typeface="Cambria Math"/>
                        </a:rPr>
                        <m:t>𝟐𝐈</m:t>
                      </m:r>
                      <m:r>
                        <a:rPr lang="pt-BR" b="1" i="0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pt-B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1" i="0" smtClean="0">
                                        <a:latin typeface="Cambria Math"/>
                                      </a:rPr>
                                      <m:t>𝐗</m:t>
                                    </m:r>
                                  </m:e>
                                  <m:sub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pt-BR" b="1" i="1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pt-BR" b="1" i="1" smtClean="0">
                                          <a:latin typeface="Cambria Math"/>
                                        </a:rPr>
                                        <m:t>…</m:t>
                                      </m:r>
                                    </m:e>
                                    <m:e>
                                      <m:r>
                                        <a:rPr lang="pt-BR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pt-BR" b="1" i="1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pt-B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1">
                                        <a:latin typeface="Cambria Math"/>
                                      </a:rPr>
                                      <m:t>𝐗</m:t>
                                    </m:r>
                                  </m:e>
                                  <m:sub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pt-BR" b="1" i="1" smtClean="0">
                                          <a:latin typeface="Cambria Math"/>
                                        </a:rPr>
                                        <m:t>…</m:t>
                                      </m:r>
                                    </m:e>
                                    <m:e>
                                      <m:r>
                                        <a:rPr lang="pt-BR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  <m:e>
                                    <m:r>
                                      <a:rPr lang="pt-BR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  <m:e>
                                    <m:r>
                                      <a:rPr lang="pt-BR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eqArr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pt-BR" b="1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pt-BR" b="1" i="1" smtClean="0">
                                              <a:latin typeface="Cambria Math"/>
                                            </a:rPr>
                                            <m:t>⋱</m:t>
                                          </m:r>
                                        </m:e>
                                        <m:e>
                                          <m:r>
                                            <a:rPr lang="pt-BR" b="1" i="1" smtClean="0">
                                              <a:latin typeface="Cambria Math"/>
                                            </a:rPr>
                                            <m:t>⋮</m:t>
                                          </m:r>
                                        </m:e>
                                      </m:mr>
                                    </m:m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pt-BR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pt-BR" i="1" smtClean="0">
                                              <a:latin typeface="Cambria Math"/>
                                            </a:rPr>
                                            <m:t>…</m:t>
                                          </m:r>
                                        </m:e>
                                        <m:e>
                                          <m:sSub>
                                            <m:sSubPr>
                                              <m:ctrlPr>
                                                <a:rPr lang="pt-BR" b="1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b="1">
                                                  <a:latin typeface="Cambria Math"/>
                                                </a:rPr>
                                                <m:t>𝐗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b="1" i="1" smtClean="0">
                                                  <a:latin typeface="Cambria Math"/>
                                                </a:rPr>
                                                <m:t>𝑰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pt-BR" b="1" dirty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304397"/>
                <a:ext cx="2794611" cy="112460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aixaDeTexto 7"/>
              <p:cNvSpPr txBox="1"/>
              <p:nvPr/>
            </p:nvSpPr>
            <p:spPr>
              <a:xfrm>
                <a:off x="3131840" y="3744557"/>
                <a:ext cx="1944216" cy="1927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1" i="0" smtClean="0">
                          <a:latin typeface="Cambria Math"/>
                        </a:rPr>
                        <m:t>𝐗</m:t>
                      </m:r>
                      <m:r>
                        <a:rPr lang="pt-BR" b="1" i="1" baseline="-25000" smtClean="0">
                          <a:latin typeface="Cambria Math" pitchFamily="18" charset="0"/>
                          <a:ea typeface="Cambria Math" pitchFamily="18" charset="0"/>
                        </a:rPr>
                        <m:t>𝒊</m:t>
                      </m:r>
                      <m:r>
                        <a:rPr lang="pt-BR" b="1" i="0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pt-B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pt-BR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pt-BR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pt-BR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pt-BR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pt-BR" i="1" smtClean="0">
                                    <a:latin typeface="Cambria Math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pt-BR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pt-BR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pt-BR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pt-BR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pt-BR" i="1">
                                                <a:latin typeface="Cambria Math"/>
                                              </a:rPr>
                                              <m:t>⋮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pt-BR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pt-BR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  <m:r>
                                            <m:rPr>
                                              <m:brk m:alnAt="7"/>
                                            </m:rPr>
                                            <a:rPr lang="pt-BR" b="0" i="1" smtClean="0">
                                              <a:latin typeface="Cambria Math"/>
                                            </a:rPr>
                                            <m:t>𝐾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pt-BR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pt-BR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pt-BR" b="0" i="1" smtClean="0">
                                                    <a:latin typeface="Cambria Math"/>
                                                  </a:rPr>
                                                  <m:t>𝑋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pt-BR" b="0" i="1" smtClean="0">
                                                    <a:latin typeface="Cambria Math"/>
                                                  </a:rPr>
                                                  <m:t>𝑖𝐽</m:t>
                                                </m:r>
                                                <m:r>
                                                  <a:rPr lang="pt-BR" b="0" i="1" smtClean="0">
                                                    <a:latin typeface="Cambria Math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pt-BR" i="1">
                                                <a:latin typeface="Cambria Math"/>
                                              </a:rPr>
                                              <m:t>⋮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pt-BR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pt-BR" b="0" i="1" smtClean="0">
                                                    <a:latin typeface="Cambria Math"/>
                                                  </a:rPr>
                                                  <m:t>𝑋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pt-BR" b="0" i="1" smtClean="0">
                                                    <a:latin typeface="Cambria Math"/>
                                                  </a:rPr>
                                                  <m:t>𝑖𝐽𝐾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pt-BR" b="1" dirty="0"/>
              </a:p>
            </p:txBody>
          </p:sp>
        </mc:Choice>
        <mc:Fallback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744557"/>
                <a:ext cx="1944216" cy="19271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have direita 8"/>
          <p:cNvSpPr/>
          <p:nvPr/>
        </p:nvSpPr>
        <p:spPr>
          <a:xfrm>
            <a:off x="4932040" y="3861048"/>
            <a:ext cx="288032" cy="72008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220072" y="40050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K repetições do nível 1 do fator B “quantitativo”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27584" y="4438853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Matriz X para o nível i do fator A (qualitativo)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220072" y="501317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K repetições do nível J do fator B “quantitativo”</a:t>
            </a:r>
            <a:endParaRPr lang="pt-BR" dirty="0"/>
          </a:p>
        </p:txBody>
      </p:sp>
      <p:sp>
        <p:nvSpPr>
          <p:cNvPr id="13" name="Chave direita 12"/>
          <p:cNvSpPr/>
          <p:nvPr/>
        </p:nvSpPr>
        <p:spPr>
          <a:xfrm>
            <a:off x="4932040" y="4869160"/>
            <a:ext cx="288032" cy="72008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9647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Espaço Reservado para Conteúdo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/>
                  <a:t>Estimativa dos parâmetros</a:t>
                </a:r>
              </a:p>
              <a:p>
                <a:endParaRPr lang="pt-BR" dirty="0"/>
              </a:p>
              <a:p>
                <a:endParaRPr lang="pt-BR" dirty="0" smtClean="0"/>
              </a:p>
              <a:p>
                <a:endParaRPr lang="pt-BR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800" b="1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pt-BR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sz="1800" b="1">
                                  <a:latin typeface="Cambria Math"/>
                                </a:rPr>
                                <m:t>𝐗</m:t>
                              </m:r>
                            </m:e>
                            <m:sub>
                              <m:r>
                                <a:rPr lang="pt-BR" sz="1800" b="1" i="1" smtClean="0"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  <m:sup>
                          <m:r>
                            <a:rPr lang="pt-BR" sz="1800" b="1" i="1">
                              <a:latin typeface="Cambria Math"/>
                            </a:rPr>
                            <m:t>𝑻</m:t>
                          </m:r>
                        </m:sup>
                      </m:sSup>
                      <m:sSub>
                        <m:sSubPr>
                          <m:ctrlPr>
                            <a:rPr lang="pt-BR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1800" b="1">
                              <a:latin typeface="Cambria Math"/>
                            </a:rPr>
                            <m:t>𝐗</m:t>
                          </m:r>
                        </m:e>
                        <m:sub>
                          <m:r>
                            <a:rPr lang="pt-BR" sz="1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pt-BR" sz="1800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800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pt-BR" sz="1800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8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pt-BR" sz="1800" b="1" i="1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pt-BR" sz="1800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pt-BR" sz="1800" b="1" i="1" smtClean="0">
                                    <a:latin typeface="Cambria Math"/>
                                  </a:rPr>
                                  <m:t>𝑱𝑲</m:t>
                                </m:r>
                              </m:e>
                              <m:e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pt-BR" sz="1800" b="1" i="1" smtClean="0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pt-BR" sz="1800" b="1" i="1" smtClean="0">
                                        <a:latin typeface="Cambria Math"/>
                                      </a:rPr>
                                      <m:t>𝒋</m:t>
                                    </m:r>
                                    <m:r>
                                      <a:rPr lang="pt-BR" sz="1800" b="1" i="1" smtClean="0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pt-BR" sz="18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pt-BR" sz="1800" b="1" i="1" smtClean="0">
                                        <a:latin typeface="Cambria Math"/>
                                      </a:rPr>
                                      <m:t>𝑱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pt-BR" sz="1800" b="1" i="1" smtClean="0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5"/>
                                          </m:rPr>
                                          <a:rPr lang="pt-BR" sz="1800" b="1" i="1" smtClean="0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pt-BR" sz="1800" b="1" i="1" smtClean="0">
                                            <a:latin typeface="Cambria Math"/>
                                          </a:rPr>
                                          <m:t>=</m:t>
                                        </m:r>
                                        <m:r>
                                          <a:rPr lang="pt-BR" sz="1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pt-BR" sz="1800" b="1" i="1" smtClean="0">
                                            <a:latin typeface="Cambria Math"/>
                                          </a:rPr>
                                          <m:t>𝑲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pt-BR" sz="1800" b="1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 smtClean="0">
                                                <a:latin typeface="Cambria Math"/>
                                              </a:rPr>
                                              <m:t>𝑿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 smtClean="0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nary>
                              </m:e>
                            </m:mr>
                            <m:mr>
                              <m:e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pt-BR" sz="1800" b="1" i="1">
                                        <a:latin typeface="Cambria Math"/>
                                      </a:rPr>
                                      <m:t>𝒋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𝑱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pt-BR" sz="1800" b="1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5"/>
                                          </m:rPr>
                                          <a:rPr lang="pt-BR" sz="1800" b="1" i="1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=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𝑲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𝑿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pt-BR" sz="1800" b="1" i="1">
                                        <a:latin typeface="Cambria Math"/>
                                      </a:rPr>
                                      <m:t>𝒋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𝑱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pt-BR" sz="1800" b="1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5"/>
                                          </m:rPr>
                                          <a:rPr lang="pt-BR" sz="1800" b="1" i="1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=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𝑲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𝑿</m:t>
                                            </m:r>
                                            <m:r>
                                              <a:rPr lang="pt-BR" sz="1800" b="1" i="1" baseline="30000" smtClean="0"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nary>
                              </m:e>
                            </m:mr>
                          </m:m>
                        </m:e>
                      </m:d>
                      <m:r>
                        <a:rPr lang="pt-BR" sz="18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8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𝑿</m:t>
                                    </m:r>
                                  </m:e>
                                  <m:sub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.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𝑿</m:t>
                                    </m:r>
                                  </m:e>
                                  <m:sub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.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𝑿</m:t>
                                    </m:r>
                                    <m:r>
                                      <a:rPr lang="pt-BR" sz="1800" b="1" i="1" baseline="3000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b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.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pt-BR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800" b="1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pt-BR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sz="1800" b="1">
                                  <a:latin typeface="Cambria Math"/>
                                </a:rPr>
                                <m:t>𝐗</m:t>
                              </m:r>
                            </m:e>
                            <m:sub>
                              <m:r>
                                <a:rPr lang="pt-BR" sz="1800" b="1" i="1"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  <m:sup>
                          <m:r>
                            <a:rPr lang="pt-BR" sz="1800" b="1" i="1">
                              <a:latin typeface="Cambria Math"/>
                            </a:rPr>
                            <m:t>𝑻</m:t>
                          </m:r>
                        </m:sup>
                      </m:sSup>
                      <m:sSub>
                        <m:sSubPr>
                          <m:ctrlPr>
                            <a:rPr lang="pt-BR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1800" b="1" i="0" smtClean="0">
                              <a:latin typeface="Cambria Math"/>
                            </a:rPr>
                            <m:t>𝐘</m:t>
                          </m:r>
                        </m:e>
                        <m:sub>
                          <m:r>
                            <a:rPr lang="pt-BR" sz="1800" b="1" i="1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pt-BR" sz="18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800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pt-BR" sz="1800" b="1" i="1">
                                        <a:latin typeface="Cambria Math"/>
                                      </a:rPr>
                                      <m:t>𝒋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𝑱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pt-BR" sz="1800" b="1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5"/>
                                          </m:rPr>
                                          <a:rPr lang="pt-BR" sz="1800" b="1" i="1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=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𝑲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 smtClean="0">
                                                <a:latin typeface="Cambria Math"/>
                                              </a:rPr>
                                              <m:t>𝒀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nary>
                              </m:e>
                            </m:mr>
                            <m:mr>
                              <m:e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pt-BR" sz="1800" b="1" i="1">
                                        <a:latin typeface="Cambria Math"/>
                                      </a:rPr>
                                      <m:t>𝒋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𝑱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pt-BR" sz="1800" b="1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5"/>
                                          </m:rPr>
                                          <a:rPr lang="pt-BR" sz="1800" b="1" i="1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=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𝑲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𝑿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𝒀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nary>
                              </m:e>
                            </m:mr>
                          </m:m>
                        </m:e>
                      </m:d>
                      <m:r>
                        <a:rPr lang="pt-BR" sz="18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t-BR" sz="1800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800" b="1" i="1" smtClean="0">
                                        <a:latin typeface="Cambria Math"/>
                                      </a:rPr>
                                      <m:t>𝒀</m:t>
                                    </m:r>
                                  </m:e>
                                  <m:sub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.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pt-BR" sz="1800" b="1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pt-BR" sz="1800" b="1" i="1">
                                        <a:latin typeface="Cambria Math"/>
                                      </a:rPr>
                                      <m:t>𝒋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=</m:t>
                                    </m:r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pt-BR" sz="1800" b="1" i="1">
                                        <a:latin typeface="Cambria Math"/>
                                      </a:rPr>
                                      <m:t>𝑱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pt-BR" sz="1800" b="1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5"/>
                                          </m:rPr>
                                          <a:rPr lang="pt-BR" sz="1800" b="1" i="1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=</m:t>
                                        </m:r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  <m:sup>
                                        <m:r>
                                          <a:rPr lang="pt-BR" sz="1800" b="1" i="1">
                                            <a:latin typeface="Cambria Math"/>
                                          </a:rPr>
                                          <m:t>𝑲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𝑿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  <m:sSub>
                                          <m:sSubPr>
                                            <m:ctrlPr>
                                              <a:rPr lang="pt-BR" sz="18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𝒀</m:t>
                                            </m:r>
                                          </m:e>
                                          <m:sub>
                                            <m:r>
                                              <a:rPr lang="pt-BR" sz="1800" b="1" i="1">
                                                <a:latin typeface="Cambria Math"/>
                                              </a:rPr>
                                              <m:t>𝒊𝒋𝒌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e>
                                </m:nary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pt-BR" sz="1800" dirty="0"/>
              </a:p>
              <a:p>
                <a:pPr marL="0" indent="0">
                  <a:buNone/>
                </a:pPr>
                <a:endParaRPr lang="pt-BR" sz="1800" dirty="0"/>
              </a:p>
            </p:txBody>
          </p:sp>
        </mc:Choice>
        <mc:Fallback>
          <p:sp>
            <p:nvSpPr>
              <p:cNvPr id="4" name="Espaço Reservado para Conteú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1">
                <a:blip r:embed="rId2"/>
                <a:stretch>
                  <a:fillRect l="-1630" t="-15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aixaDeTexto 5"/>
              <p:cNvSpPr txBox="1"/>
              <p:nvPr/>
            </p:nvSpPr>
            <p:spPr>
              <a:xfrm>
                <a:off x="3059832" y="2304397"/>
                <a:ext cx="3380926" cy="1121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pt-BR" b="1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pt-BR" b="1" i="1">
                              <a:latin typeface="Cambria Math"/>
                              <a:ea typeface="Cambria Math"/>
                            </a:rPr>
                            <m:t>𝛉</m:t>
                          </m:r>
                        </m:e>
                      </m:acc>
                      <m:r>
                        <a:rPr lang="pt-BR" b="1" i="0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pt-B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pt-BR" b="1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pt-BR" b="1" i="1" smtClean="0">
                                            <a:latin typeface="Cambria Math"/>
                                            <a:ea typeface="Cambria Math"/>
                                          </a:rPr>
                                          <m:t>𝜽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pt-BR" b="1" i="1" smtClean="0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pt-B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pt-BR" b="1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pt-BR" b="1" i="1">
                                            <a:latin typeface="Cambria Math"/>
                                            <a:ea typeface="Cambria Math"/>
                                          </a:rPr>
                                          <m:t>𝜽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𝑰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pt-BR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pt-BR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pt-BR" b="1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pt-BR" b="1" i="1" smtClean="0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pt-BR" b="1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pt-BR" b="1">
                                                    <a:latin typeface="Cambria Math"/>
                                                  </a:rPr>
                                                  <m:t>𝐗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pt-BR" b="1" i="1">
                                                    <a:latin typeface="Cambria Math"/>
                                                  </a:rPr>
                                                  <m:t>𝟏</m:t>
                                                </m:r>
                                              </m:sub>
                                            </m:sSub>
                                          </m:e>
                                          <m:sup>
                                            <m:r>
                                              <a:rPr lang="pt-BR" b="1" i="1" smtClean="0">
                                                <a:latin typeface="Cambria Math"/>
                                              </a:rPr>
                                              <m:t>𝑻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pt-BR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b="1">
                                                <a:latin typeface="Cambria Math"/>
                                              </a:rPr>
                                              <m:t>𝐗</m:t>
                                            </m:r>
                                          </m:e>
                                          <m:sub>
                                            <m:r>
                                              <a:rPr lang="pt-BR" b="1" i="1">
                                                <a:latin typeface="Cambria Math"/>
                                              </a:rPr>
                                              <m:t>𝟏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pt-BR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pt-B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b="1">
                                            <a:latin typeface="Cambria Math"/>
                                          </a:rPr>
                                          <m:t>𝐗</m:t>
                                        </m:r>
                                      </m:e>
                                      <m:sub>
                                        <m:r>
                                          <a:rPr lang="pt-BR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pt-BR" b="1" i="1">
                                        <a:latin typeface="Cambria Math"/>
                                      </a:rPr>
                                      <m:t>𝑻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pt-B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1" i="1">
                                        <a:latin typeface="Cambria Math"/>
                                      </a:rPr>
                                      <m:t>𝒀</m:t>
                                    </m:r>
                                  </m:e>
                                  <m:sub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pt-BR" b="1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pt-BR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pt-BR" b="1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pt-BR" b="1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pt-BR" b="1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pt-BR" b="1">
                                                    <a:latin typeface="Cambria Math"/>
                                                  </a:rPr>
                                                  <m:t>𝐗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pt-BR" b="1" i="1" smtClean="0">
                                                    <a:latin typeface="Cambria Math"/>
                                                  </a:rPr>
                                                  <m:t>𝑰</m:t>
                                                </m:r>
                                              </m:sub>
                                            </m:sSub>
                                          </m:e>
                                          <m:sup>
                                            <m:r>
                                              <a:rPr lang="pt-BR" b="1" i="1">
                                                <a:latin typeface="Cambria Math"/>
                                              </a:rPr>
                                              <m:t>𝑻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pt-BR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b="1">
                                                <a:latin typeface="Cambria Math"/>
                                              </a:rPr>
                                              <m:t>𝐗</m:t>
                                            </m:r>
                                          </m:e>
                                          <m:sub>
                                            <m:r>
                                              <a:rPr lang="pt-BR" b="1" i="1" smtClean="0">
                                                <a:latin typeface="Cambria Math"/>
                                              </a:rPr>
                                              <m:t>𝑰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pt-BR" b="1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pt-BR" b="1" i="1"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pt-BR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pt-B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b="1">
                                            <a:latin typeface="Cambria Math"/>
                                          </a:rPr>
                                          <m:t>𝐗</m:t>
                                        </m:r>
                                      </m:e>
                                      <m:sub>
                                        <m:r>
                                          <a:rPr lang="pt-BR" b="1" i="1" smtClean="0">
                                            <a:latin typeface="Cambria Math"/>
                                          </a:rPr>
                                          <m:t>𝑰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pt-BR" b="1" i="1">
                                        <a:latin typeface="Cambria Math"/>
                                      </a:rPr>
                                      <m:t>𝑻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pt-B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b="1" i="1">
                                        <a:latin typeface="Cambria Math"/>
                                      </a:rPr>
                                      <m:t>𝒀</m:t>
                                    </m:r>
                                  </m:e>
                                  <m:sub>
                                    <m:r>
                                      <a:rPr lang="pt-BR" b="1" i="1" smtClean="0">
                                        <a:latin typeface="Cambria Math"/>
                                      </a:rPr>
                                      <m:t>𝑰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pt-BR" b="1" dirty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304397"/>
                <a:ext cx="3380926" cy="11215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49866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72072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pt-BR" sz="3100" dirty="0" smtClean="0">
                    <a:solidFill>
                      <a:srgbClr val="FF0000"/>
                    </a:solidFill>
                  </a:rPr>
                  <a:t>Retas paralelas </a:t>
                </a:r>
                <a:r>
                  <a:rPr lang="pt-BR" sz="3100" dirty="0">
                    <a:solidFill>
                      <a:srgbClr val="FF0000"/>
                    </a:solidFill>
                  </a:rPr>
                  <a:t>(</a:t>
                </a:r>
                <a:r>
                  <a:rPr lang="pt-BR" sz="3100" dirty="0">
                    <a:solidFill>
                      <a:srgbClr val="FF0000"/>
                    </a:solidFill>
                    <a:latin typeface="Baskerville Old Face" pitchFamily="18" charset="0"/>
                  </a:rPr>
                  <a:t>I</a:t>
                </a:r>
                <a:r>
                  <a:rPr lang="pt-BR" sz="3100" dirty="0">
                    <a:solidFill>
                      <a:srgbClr val="FF0000"/>
                    </a:solidFill>
                  </a:rPr>
                  <a:t/>
                </a:r>
                <a:r>
                  <a:rPr lang="pt-BR" sz="3100" dirty="0" smtClean="0">
                    <a:solidFill>
                      <a:srgbClr val="FF0000"/>
                    </a:solidFill>
                  </a:rPr>
                  <a:t>níveis de A </a:t>
                </a:r>
                <a:r>
                  <a:rPr lang="pt-BR" sz="3100" dirty="0" smtClean="0">
                    <a:solidFill>
                      <a:srgbClr val="FF0000"/>
                    </a:solidFill>
                    <a:sym typeface="Wingdings" pitchFamily="2" charset="2"/>
                  </a:rPr>
                  <a:t></a:t>
                </a:r>
                <a:r>
                  <a:rPr lang="pt-BR" sz="3100" dirty="0">
                    <a:solidFill>
                      <a:srgbClr val="FF0000"/>
                    </a:solidFill>
                    <a:sym typeface="Wingdings" pitchFamily="2" charset="2"/>
                  </a:rPr>
                  <a:t/>
                </a:r>
                <a:r>
                  <a:rPr lang="pt-BR" sz="3100" dirty="0" smtClean="0">
                    <a:solidFill>
                      <a:srgbClr val="FF0000"/>
                    </a:solidFill>
                    <a:latin typeface="Baskerville Old Face" pitchFamily="18" charset="0"/>
                  </a:rPr>
                  <a:t>I  </a:t>
                </a:r>
                <a:r>
                  <a:rPr lang="pt-BR" sz="3100" dirty="0" smtClean="0">
                    <a:solidFill>
                      <a:srgbClr val="FF0000"/>
                    </a:solidFill>
                  </a:rPr>
                  <a:t>modelos de regressão) porém todos com a mesma inclinação ;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31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3100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pt-BR" sz="31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pt-BR" sz="3100" b="0" i="1" smtClean="0">
                          <a:latin typeface="Cambria Math"/>
                        </a:rPr>
                        <m:t>:</m:t>
                      </m:r>
                      <m:sSub>
                        <m:sSubPr>
                          <m:ctrlPr>
                            <a:rPr lang="pt-BR" sz="31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31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pt-BR" sz="3100" b="0" i="1" smtClean="0">
                              <a:latin typeface="Cambria Math"/>
                            </a:rPr>
                            <m:t>11</m:t>
                          </m:r>
                        </m:sub>
                      </m:sSub>
                      <m:r>
                        <a:rPr lang="pt-BR" sz="31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sz="31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31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pt-BR" sz="3100" i="1">
                              <a:latin typeface="Cambria Math"/>
                            </a:rPr>
                            <m:t>1</m:t>
                          </m:r>
                          <m:r>
                            <a:rPr lang="pt-BR" sz="31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t-BR" sz="3100" b="0" i="1" smtClean="0">
                          <a:latin typeface="Cambria Math"/>
                        </a:rPr>
                        <m:t>=…=</m:t>
                      </m:r>
                      <m:sSub>
                        <m:sSubPr>
                          <m:ctrlPr>
                            <a:rPr lang="pt-BR" sz="31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31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pt-BR" sz="3100" i="1">
                              <a:latin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pt-BR" sz="3100" b="0" i="0" smtClean="0">
                              <a:latin typeface="Cambria Math"/>
                            </a:rPr>
                            <m:t>I</m:t>
                          </m:r>
                        </m:sub>
                      </m:sSub>
                      <m:r>
                        <a:rPr lang="pt-BR" sz="31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sz="31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31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pt-BR" sz="31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BR" sz="3100" dirty="0"/>
              </a:p>
              <a:p>
                <a:pPr algn="just"/>
                <a:r>
                  <a:rPr lang="pt-BR" dirty="0" smtClean="0">
                    <a:latin typeface="Baskerville Old Face" pitchFamily="18" charset="0"/>
                  </a:rPr>
                  <a:t>I+1</a:t>
                </a:r>
                <a:r>
                  <a:rPr lang="pt-BR" dirty="0" smtClean="0"/>
                  <a:t> parâmetros a serem estimados</a:t>
                </a:r>
                <a:endParaRPr lang="pt-BR" dirty="0" smtClean="0"/>
              </a:p>
              <a:p>
                <a:pPr algn="just"/>
                <a:r>
                  <a:rPr lang="pt-BR" dirty="0" smtClean="0"/>
                  <a:t>Matricialmente: </a:t>
                </a:r>
              </a:p>
              <a:p>
                <a:pPr algn="just">
                  <a:buNone/>
                </a:pPr>
                <a:endParaRPr lang="pt-BR" dirty="0" smtClean="0"/>
              </a:p>
              <a:p>
                <a:pPr algn="just">
                  <a:buNone/>
                </a:pPr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72072"/>
              </a:xfrm>
              <a:blipFill rotWithShape="1">
                <a:blip r:embed="rId3"/>
                <a:stretch>
                  <a:fillRect l="-1630" t="-1718" r="-1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87749603"/>
              </p:ext>
            </p:extLst>
          </p:nvPr>
        </p:nvGraphicFramePr>
        <p:xfrm>
          <a:off x="3059832" y="5198041"/>
          <a:ext cx="2428892" cy="607223"/>
        </p:xfrm>
        <a:graphic>
          <a:graphicData uri="http://schemas.openxmlformats.org/presentationml/2006/ole">
            <p:oleObj spid="_x0000_s8195" name="Equação" r:id="rId4" imgW="710891" imgH="17772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845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Matriz de delineamento (X)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9" name="Chave direita 8"/>
          <p:cNvSpPr/>
          <p:nvPr/>
        </p:nvSpPr>
        <p:spPr>
          <a:xfrm>
            <a:off x="4286248" y="2357430"/>
            <a:ext cx="288032" cy="72008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4608668" y="2291356"/>
            <a:ext cx="4035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K repetições do nível </a:t>
            </a:r>
            <a:r>
              <a:rPr lang="pt-BR" dirty="0" smtClean="0"/>
              <a:t>1 </a:t>
            </a:r>
            <a:r>
              <a:rPr lang="pt-BR" dirty="0" smtClean="0"/>
              <a:t>do fator B “quantitativo</a:t>
            </a:r>
            <a:r>
              <a:rPr lang="pt-BR" dirty="0" smtClean="0"/>
              <a:t>” para o nível 1 do fator A (</a:t>
            </a:r>
            <a:r>
              <a:rPr lang="pt-BR" dirty="0" err="1" smtClean="0"/>
              <a:t>qualit</a:t>
            </a:r>
            <a:r>
              <a:rPr lang="pt-BR" dirty="0" smtClean="0"/>
              <a:t>.)</a:t>
            </a:r>
            <a:endParaRPr lang="pt-BR" dirty="0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1357290" y="2145635"/>
          <a:ext cx="2857520" cy="4495832"/>
        </p:xfrm>
        <a:graphic>
          <a:graphicData uri="http://schemas.openxmlformats.org/presentationml/2006/ole">
            <p:oleObj spid="_x0000_s30722" name="Equation" r:id="rId3" imgW="1904760" imgH="2997000" progId="Equation.DSMT4">
              <p:embed/>
            </p:oleObj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4643438" y="3291488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1ª repetição do nível 2 do fator B “quantitativo” para o nível 1 do fator A (</a:t>
            </a:r>
            <a:r>
              <a:rPr lang="pt-BR" dirty="0" err="1" smtClean="0"/>
              <a:t>qualit</a:t>
            </a:r>
            <a:r>
              <a:rPr lang="pt-BR" dirty="0" smtClean="0"/>
              <a:t>.)</a:t>
            </a:r>
            <a:endParaRPr lang="pt-BR" dirty="0"/>
          </a:p>
        </p:txBody>
      </p:sp>
      <p:cxnSp>
        <p:nvCxnSpPr>
          <p:cNvPr id="18" name="Conector de seta reta 17"/>
          <p:cNvCxnSpPr/>
          <p:nvPr/>
        </p:nvCxnSpPr>
        <p:spPr>
          <a:xfrm>
            <a:off x="4143372" y="342900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4143372" y="4141792"/>
            <a:ext cx="500066" cy="2873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4608668" y="4300373"/>
            <a:ext cx="4035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K-ésima</a:t>
            </a:r>
            <a:r>
              <a:rPr lang="pt-BR" dirty="0" smtClean="0"/>
              <a:t> repetição do nível J do fator B “quantitativo” para o nível 1 do fator A (</a:t>
            </a:r>
            <a:r>
              <a:rPr lang="pt-BR" dirty="0" err="1" smtClean="0"/>
              <a:t>qualit</a:t>
            </a:r>
            <a:r>
              <a:rPr lang="pt-BR" dirty="0" smtClean="0"/>
              <a:t>.)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1714480" y="4214818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1714480" y="5213362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1714480" y="5572140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1714480" y="6643710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Parâmetros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31746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642910" y="2643182"/>
          <a:ext cx="1138237" cy="1755775"/>
        </p:xfrm>
        <a:graphic>
          <a:graphicData uri="http://schemas.openxmlformats.org/presentationml/2006/ole">
            <p:oleObj spid="_x0000_s31747" name="Equation" r:id="rId4" imgW="609480" imgH="939600" progId="Equation.DSMT4">
              <p:embed/>
            </p:oleObj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2114550" y="2214563"/>
          <a:ext cx="6403975" cy="4089400"/>
        </p:xfrm>
        <a:graphic>
          <a:graphicData uri="http://schemas.openxmlformats.org/presentationml/2006/ole">
            <p:oleObj spid="_x0000_s31748" name="Equation" r:id="rId5" imgW="3301920" imgH="210816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859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Na Estatística Experimental: DIC, DBC e DQL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Experimentos com apenas UM fator </a:t>
            </a:r>
            <a:r>
              <a:rPr lang="pt-BR" dirty="0" smtClean="0"/>
              <a:t>(níveis qualitativos ou quantitativos)</a:t>
            </a:r>
          </a:p>
          <a:p>
            <a:pPr lvl="1"/>
            <a:r>
              <a:rPr lang="pt-BR" dirty="0" smtClean="0"/>
              <a:t>Efeito de diferentes tipos de rações (A, B, C e D) sobre o ganho de peso de animais;</a:t>
            </a:r>
          </a:p>
          <a:p>
            <a:pPr lvl="1"/>
            <a:r>
              <a:rPr lang="pt-BR" dirty="0" smtClean="0"/>
              <a:t>Efeito de diferentes variedades de uma cultura sobre alguma característica de produção.</a:t>
            </a:r>
          </a:p>
          <a:p>
            <a:pPr lvl="1"/>
            <a:r>
              <a:rPr lang="pt-BR" dirty="0" smtClean="0"/>
              <a:t>Efeito de doses crescentes de N sobre a produção de grãos;</a:t>
            </a:r>
          </a:p>
          <a:p>
            <a:pPr lvl="1"/>
            <a:r>
              <a:rPr lang="pt-BR" dirty="0" smtClean="0"/>
              <a:t>Efeito de diferentes temperaturas sobre o armazenamento de sementes.</a:t>
            </a:r>
          </a:p>
          <a:p>
            <a:pPr algn="just"/>
            <a:r>
              <a:rPr lang="pt-BR" dirty="0" smtClean="0"/>
              <a:t>Esses experimentos podem ser instalados em qualquer um dos tipos de delineamento em função da heterogeneidade do material experimental.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Parâmetros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3277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642910" y="2643182"/>
          <a:ext cx="1138237" cy="1755775"/>
        </p:xfrm>
        <a:graphic>
          <a:graphicData uri="http://schemas.openxmlformats.org/presentationml/2006/ole">
            <p:oleObj spid="_x0000_s32771" name="Equation" r:id="rId4" imgW="609480" imgH="939600" progId="Equation.DSMT4">
              <p:embed/>
            </p:oleObj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3714744" y="2571744"/>
          <a:ext cx="2571768" cy="3259988"/>
        </p:xfrm>
        <a:graphic>
          <a:graphicData uri="http://schemas.openxmlformats.org/presentationml/2006/ole">
            <p:oleObj spid="_x0000_s32773" name="Equation" r:id="rId5" imgW="901440" imgH="1143000" progId="Equation.DSMT4">
              <p:embed/>
            </p:oleObj>
          </a:graphicData>
        </a:graphic>
      </p:graphicFrame>
      <p:cxnSp>
        <p:nvCxnSpPr>
          <p:cNvPr id="12" name="Conector de seta reta 11"/>
          <p:cNvCxnSpPr/>
          <p:nvPr/>
        </p:nvCxnSpPr>
        <p:spPr>
          <a:xfrm>
            <a:off x="1785918" y="2928934"/>
            <a:ext cx="1857388" cy="14287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1785918" y="3214686"/>
            <a:ext cx="1857388" cy="57150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859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solidFill>
                  <a:srgbClr val="FF0000"/>
                </a:solidFill>
              </a:rPr>
              <a:t>Retas com intercepto comum (</a:t>
            </a:r>
            <a:r>
              <a:rPr lang="pt-BR" dirty="0" smtClean="0">
                <a:solidFill>
                  <a:srgbClr val="FF0000"/>
                </a:solidFill>
                <a:latin typeface="Baskerville Old Face" pitchFamily="18" charset="0"/>
              </a:rPr>
              <a:t>I</a:t>
            </a:r>
            <a:r>
              <a:rPr lang="pt-BR" dirty="0" smtClean="0">
                <a:solidFill>
                  <a:srgbClr val="FF0000"/>
                </a:solidFill>
              </a:rPr>
              <a:t> níveis de A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pt-BR" dirty="0" smtClean="0">
                <a:solidFill>
                  <a:srgbClr val="FF0000"/>
                </a:solidFill>
                <a:latin typeface="Baskerville Old Face" pitchFamily="18" charset="0"/>
                <a:sym typeface="Wingdings" pitchFamily="2" charset="2"/>
              </a:rPr>
              <a:t>I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 modelos de regressão</a:t>
            </a:r>
            <a:r>
              <a:rPr lang="pt-BR" dirty="0" smtClean="0">
                <a:solidFill>
                  <a:srgbClr val="FF0000"/>
                </a:solidFill>
              </a:rPr>
              <a:t>) porém todos com mesmo intercepto e diferentes coeficientes angulares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latin typeface="Baskerville Old Face" pitchFamily="18" charset="0"/>
              </a:rPr>
              <a:t>I</a:t>
            </a:r>
            <a:r>
              <a:rPr lang="pt-BR" dirty="0" smtClean="0"/>
              <a:t>+1 parâmetros a serem estimados</a:t>
            </a:r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357422" y="3786190"/>
          <a:ext cx="4381531" cy="571504"/>
        </p:xfrm>
        <a:graphic>
          <a:graphicData uri="http://schemas.openxmlformats.org/presentationml/2006/ole">
            <p:oleObj spid="_x0000_s37890" name="Equation" r:id="rId3" imgW="17524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1062038" y="2147910"/>
          <a:ext cx="3448050" cy="4495800"/>
        </p:xfrm>
        <a:graphic>
          <a:graphicData uri="http://schemas.openxmlformats.org/presentationml/2006/ole">
            <p:oleObj spid="_x0000_s34818" name="Equation" r:id="rId3" imgW="2298600" imgH="2997000" progId="Equation.DSMT4">
              <p:embed/>
            </p:oleObj>
          </a:graphicData>
        </a:graphic>
      </p:graphicFrame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Matriz de delineamento (X)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1643042" y="4214818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1643042" y="5213362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1643042" y="5572140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1643042" y="6643710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Parâmetros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3584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654050" y="2643182"/>
          <a:ext cx="1114425" cy="1755775"/>
        </p:xfrm>
        <a:graphic>
          <a:graphicData uri="http://schemas.openxmlformats.org/presentationml/2006/ole">
            <p:oleObj spid="_x0000_s35843" name="Equation" r:id="rId4" imgW="596880" imgH="939600" progId="Equation.DSMT4">
              <p:embed/>
            </p:oleObj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2581275" y="2682875"/>
          <a:ext cx="5468938" cy="3152775"/>
        </p:xfrm>
        <a:graphic>
          <a:graphicData uri="http://schemas.openxmlformats.org/presentationml/2006/ole">
            <p:oleObj spid="_x0000_s35844" name="Equation" r:id="rId5" imgW="2819160" imgH="16254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859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solidFill>
                  <a:srgbClr val="FF0000"/>
                </a:solidFill>
              </a:rPr>
              <a:t>Retas Coincidentes (</a:t>
            </a:r>
            <a:r>
              <a:rPr lang="pt-BR" dirty="0" smtClean="0">
                <a:solidFill>
                  <a:srgbClr val="FF0000"/>
                </a:solidFill>
                <a:latin typeface="Baskerville Old Face" pitchFamily="18" charset="0"/>
              </a:rPr>
              <a:t>I</a:t>
            </a:r>
            <a:r>
              <a:rPr lang="pt-BR" dirty="0" smtClean="0">
                <a:solidFill>
                  <a:srgbClr val="FF0000"/>
                </a:solidFill>
              </a:rPr>
              <a:t> níveis de A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pt-BR" dirty="0" smtClean="0">
                <a:solidFill>
                  <a:srgbClr val="FF0000"/>
                </a:solidFill>
                <a:latin typeface="Baskerville Old Face" pitchFamily="18" charset="0"/>
                <a:sym typeface="Wingdings" pitchFamily="2" charset="2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 modelo de regressão</a:t>
            </a:r>
            <a:r>
              <a:rPr lang="pt-BR" dirty="0" smtClean="0">
                <a:solidFill>
                  <a:srgbClr val="FF0000"/>
                </a:solidFill>
              </a:rPr>
              <a:t>)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>
                <a:latin typeface="Baskerville Old Face" pitchFamily="18" charset="0"/>
              </a:rPr>
              <a:t>2</a:t>
            </a:r>
            <a:r>
              <a:rPr lang="pt-BR" dirty="0" smtClean="0"/>
              <a:t> parâmetros a serem estimados</a:t>
            </a:r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230438" y="2611438"/>
          <a:ext cx="4635500" cy="1206500"/>
        </p:xfrm>
        <a:graphic>
          <a:graphicData uri="http://schemas.openxmlformats.org/presentationml/2006/ole">
            <p:oleObj spid="_x0000_s38914" name="Equation" r:id="rId3" imgW="18540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2062163" y="2146300"/>
          <a:ext cx="1447800" cy="4495800"/>
        </p:xfrm>
        <a:graphic>
          <a:graphicData uri="http://schemas.openxmlformats.org/presentationml/2006/ole">
            <p:oleObj spid="_x0000_s39938" name="Equation" r:id="rId3" imgW="965160" imgH="2997000" progId="Equation.DSMT4">
              <p:embed/>
            </p:oleObj>
          </a:graphicData>
        </a:graphic>
      </p:graphicFrame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Matriz de delineamento (X)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1643042" y="4214818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1643042" y="5213362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1643042" y="5572140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1643042" y="6643710"/>
            <a:ext cx="2643206" cy="158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Parâmetros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4096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676275" y="3070225"/>
          <a:ext cx="1068388" cy="901700"/>
        </p:xfrm>
        <a:graphic>
          <a:graphicData uri="http://schemas.openxmlformats.org/presentationml/2006/ole">
            <p:oleObj spid="_x0000_s40963" name="Equation" r:id="rId4" imgW="571320" imgH="482400" progId="Equation.DSMT4">
              <p:embed/>
            </p:oleObj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3676650" y="2606682"/>
          <a:ext cx="3276600" cy="1822450"/>
        </p:xfrm>
        <a:graphic>
          <a:graphicData uri="http://schemas.openxmlformats.org/presentationml/2006/ole">
            <p:oleObj spid="_x0000_s40964" name="Equation" r:id="rId5" imgW="1688760" imgH="9396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859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Encaixados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488" y="1600201"/>
            <a:ext cx="3429024" cy="685792"/>
          </a:xfrm>
          <a:ln w="15875">
            <a:solidFill>
              <a:srgbClr val="FF0000"/>
            </a:solidFill>
          </a:ln>
        </p:spPr>
        <p:txBody>
          <a:bodyPr/>
          <a:lstStyle/>
          <a:p>
            <a:pPr algn="just">
              <a:buNone/>
            </a:pPr>
            <a:r>
              <a:rPr lang="pt-BR" dirty="0" smtClean="0"/>
              <a:t>Retas Concorrentes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14348" y="3028960"/>
            <a:ext cx="3429024" cy="685792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Retas Intercepto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C.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000628" y="3028960"/>
            <a:ext cx="3429024" cy="685792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Retas Paralelas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857488" y="4529158"/>
            <a:ext cx="3429024" cy="685792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Retas Coincidentes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Conector reto 8"/>
          <p:cNvCxnSpPr>
            <a:stCxn id="3" idx="2"/>
            <a:endCxn id="5" idx="0"/>
          </p:cNvCxnSpPr>
          <p:nvPr/>
        </p:nvCxnSpPr>
        <p:spPr>
          <a:xfrm rot="5400000">
            <a:off x="3128947" y="1585906"/>
            <a:ext cx="742967" cy="214314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endCxn id="6" idx="0"/>
          </p:cNvCxnSpPr>
          <p:nvPr/>
        </p:nvCxnSpPr>
        <p:spPr>
          <a:xfrm>
            <a:off x="4572001" y="2285992"/>
            <a:ext cx="2143139" cy="74296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endCxn id="7" idx="0"/>
          </p:cNvCxnSpPr>
          <p:nvPr/>
        </p:nvCxnSpPr>
        <p:spPr>
          <a:xfrm rot="10800000" flipV="1">
            <a:off x="4572000" y="3714752"/>
            <a:ext cx="2214578" cy="81440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5" idx="2"/>
          </p:cNvCxnSpPr>
          <p:nvPr/>
        </p:nvCxnSpPr>
        <p:spPr>
          <a:xfrm rot="16200000" flipH="1">
            <a:off x="3093227" y="3050385"/>
            <a:ext cx="814406" cy="214314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Esquemas de ANAVA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232613"/>
              </p:ext>
            </p:extLst>
          </p:nvPr>
        </p:nvGraphicFramePr>
        <p:xfrm>
          <a:off x="1547834" y="2514616"/>
          <a:ext cx="60960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Fonte de Variação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Graus de liberdade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Fator A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(I-1)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Fator B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(J-1)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A x B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(I-1)(J-1)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Tratamentos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Erro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IJ(K-1)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IJK-1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71604" y="192880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Modelo Maximal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Esquemas de ANAVA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232613"/>
              </p:ext>
            </p:extLst>
          </p:nvPr>
        </p:nvGraphicFramePr>
        <p:xfrm>
          <a:off x="1547834" y="2514616"/>
          <a:ext cx="6096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Fonte de Variação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Graus de liberdade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Retas Concorrentes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</a:t>
                      </a:r>
                      <a:r>
                        <a:rPr lang="pt-BR" sz="2400" dirty="0" smtClean="0">
                          <a:latin typeface="Baskerville Old Face" pitchFamily="18" charset="0"/>
                        </a:rPr>
                        <a:t>I</a:t>
                      </a:r>
                      <a:r>
                        <a:rPr lang="pt-BR" sz="2400" dirty="0" smtClean="0"/>
                        <a:t> - 1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Desvios de Regressão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Baskerville Old Face" pitchFamily="18" charset="0"/>
                        </a:rPr>
                        <a:t>I(J - 2)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Tratamentos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Erro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IJ(K-1)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IJK-1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71604" y="1928802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Modelo Retas Concorrentes (2</a:t>
            </a:r>
            <a:r>
              <a:rPr lang="pt-BR" sz="2800" dirty="0" smtClean="0">
                <a:solidFill>
                  <a:srgbClr val="FF0000"/>
                </a:solidFill>
                <a:latin typeface="Baskerville Old Face" pitchFamily="18" charset="0"/>
              </a:rPr>
              <a:t>I</a:t>
            </a:r>
            <a:r>
              <a:rPr lang="pt-BR" sz="2800" dirty="0" smtClean="0">
                <a:solidFill>
                  <a:srgbClr val="FF0000"/>
                </a:solidFill>
              </a:rPr>
              <a:t> parâmetros)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Na Estatística Experimental: DIC, DBC e DQL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Experimentos com dois ou mais fatores </a:t>
            </a:r>
            <a:r>
              <a:rPr lang="pt-BR" dirty="0" smtClean="0"/>
              <a:t>(níveis qualitativos ou quantitativos)</a:t>
            </a:r>
          </a:p>
          <a:p>
            <a:pPr lvl="1" algn="just"/>
            <a:r>
              <a:rPr lang="pt-BR" dirty="0" smtClean="0"/>
              <a:t>Efeito de 2 </a:t>
            </a:r>
            <a:r>
              <a:rPr lang="pt-BR" dirty="0"/>
              <a:t>variedades de </a:t>
            </a:r>
            <a:r>
              <a:rPr lang="pt-BR" dirty="0" smtClean="0"/>
              <a:t>cana-de-açúcar (V1 e V2), </a:t>
            </a:r>
            <a:r>
              <a:rPr lang="pt-BR" dirty="0"/>
              <a:t>com 3 diferentes </a:t>
            </a:r>
            <a:r>
              <a:rPr lang="pt-BR" dirty="0" smtClean="0"/>
              <a:t>tipos de herbicidas (H1, H2 e H3). </a:t>
            </a:r>
            <a:r>
              <a:rPr lang="pt-BR" dirty="0"/>
              <a:t>Então, teremos um fatorial </a:t>
            </a:r>
            <a:r>
              <a:rPr lang="pt-BR" dirty="0" smtClean="0"/>
              <a:t>2x3, ambos os fatores qualitativos;</a:t>
            </a:r>
          </a:p>
          <a:p>
            <a:pPr lvl="1" algn="just"/>
            <a:r>
              <a:rPr lang="pt-BR" dirty="0" smtClean="0"/>
              <a:t>Efeitos </a:t>
            </a:r>
            <a:r>
              <a:rPr lang="pt-BR" dirty="0"/>
              <a:t>de 3 peneiras </a:t>
            </a:r>
            <a:r>
              <a:rPr lang="pt-BR" dirty="0" smtClean="0"/>
              <a:t>comerciais (18, 20 e 22 diâmetros), </a:t>
            </a:r>
            <a:r>
              <a:rPr lang="pt-BR" dirty="0"/>
              <a:t>associadas a 3 densidades de </a:t>
            </a:r>
            <a:r>
              <a:rPr lang="pt-BR" dirty="0" smtClean="0"/>
              <a:t>plantio (10, 15 e 20 plantas/m linear), </a:t>
            </a:r>
            <a:r>
              <a:rPr lang="pt-BR" dirty="0"/>
              <a:t>na produtividade do amendoim (</a:t>
            </a:r>
            <a:r>
              <a:rPr lang="pt-BR" i="1" dirty="0" err="1"/>
              <a:t>Arachis</a:t>
            </a:r>
            <a:r>
              <a:rPr lang="pt-BR" i="1" dirty="0"/>
              <a:t> </a:t>
            </a:r>
            <a:r>
              <a:rPr lang="pt-BR" i="1" dirty="0" err="1"/>
              <a:t>hipogaea</a:t>
            </a:r>
            <a:r>
              <a:rPr lang="pt-BR" i="1" dirty="0"/>
              <a:t> </a:t>
            </a:r>
            <a:r>
              <a:rPr lang="pt-BR" dirty="0"/>
              <a:t>L.) variedade Tatu V 53</a:t>
            </a:r>
            <a:r>
              <a:rPr lang="pt-BR" dirty="0" smtClean="0"/>
              <a:t>. Então, teremos um fatorial 3x3.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Esquemas de ANAVA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232613"/>
              </p:ext>
            </p:extLst>
          </p:nvPr>
        </p:nvGraphicFramePr>
        <p:xfrm>
          <a:off x="1547834" y="2514616"/>
          <a:ext cx="6096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Fonte de Variação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Graus de liberdade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Retas Paralelas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Baskerville Old Face" pitchFamily="18" charset="0"/>
                        </a:rPr>
                        <a:t>I</a:t>
                      </a:r>
                      <a:endParaRPr lang="pt-BR" sz="2400" dirty="0">
                        <a:latin typeface="Baskerville Old Face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Desvios de Regressão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Baskerville Old Face" pitchFamily="18" charset="0"/>
                        </a:rPr>
                        <a:t>[I(J - </a:t>
                      </a:r>
                      <a:r>
                        <a:rPr lang="pt-BR" sz="2400" dirty="0" smtClean="0"/>
                        <a:t>1</a:t>
                      </a:r>
                      <a:r>
                        <a:rPr lang="pt-BR" sz="2400" dirty="0" smtClean="0">
                          <a:latin typeface="Baskerville Old Face" pitchFamily="18" charset="0"/>
                        </a:rPr>
                        <a:t>)] – </a:t>
                      </a:r>
                      <a:r>
                        <a:rPr lang="pt-BR" sz="2400" dirty="0" smtClean="0"/>
                        <a:t>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Tratamentos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Erro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IJ(K-1)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IJK-1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71604" y="1928802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Modelo Retas Paralelas (</a:t>
            </a:r>
            <a:r>
              <a:rPr lang="pt-BR" sz="2800" dirty="0" smtClean="0">
                <a:solidFill>
                  <a:srgbClr val="FF0000"/>
                </a:solidFill>
                <a:latin typeface="Baskerville Old Face" pitchFamily="18" charset="0"/>
              </a:rPr>
              <a:t>I + 1</a:t>
            </a:r>
            <a:r>
              <a:rPr lang="pt-BR" sz="2800" dirty="0" smtClean="0">
                <a:solidFill>
                  <a:srgbClr val="FF0000"/>
                </a:solidFill>
              </a:rPr>
              <a:t> parâmetros)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Esquemas de ANAVA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232613"/>
              </p:ext>
            </p:extLst>
          </p:nvPr>
        </p:nvGraphicFramePr>
        <p:xfrm>
          <a:off x="1547834" y="2514616"/>
          <a:ext cx="6096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Fonte de Variação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Graus de liberdade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Retas Intercepto C.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Baskerville Old Face" pitchFamily="18" charset="0"/>
                        </a:rPr>
                        <a:t>I</a:t>
                      </a:r>
                      <a:endParaRPr lang="pt-BR" sz="2400" dirty="0">
                        <a:latin typeface="Baskerville Old Face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Desvios de Regressão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Baskerville Old Face" pitchFamily="18" charset="0"/>
                        </a:rPr>
                        <a:t>[I(J - </a:t>
                      </a:r>
                      <a:r>
                        <a:rPr lang="pt-BR" sz="2400" dirty="0" smtClean="0"/>
                        <a:t>1</a:t>
                      </a:r>
                      <a:r>
                        <a:rPr lang="pt-BR" sz="2400" dirty="0" smtClean="0">
                          <a:latin typeface="Baskerville Old Face" pitchFamily="18" charset="0"/>
                        </a:rPr>
                        <a:t>)] – </a:t>
                      </a:r>
                      <a:r>
                        <a:rPr lang="pt-BR" sz="2400" dirty="0" smtClean="0"/>
                        <a:t>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Tratamentos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Erro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IJ(K-1)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IJK-1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71604" y="1928802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Modelo Retas Intercepto C. (</a:t>
            </a:r>
            <a:r>
              <a:rPr lang="pt-BR" sz="2800" dirty="0" smtClean="0">
                <a:solidFill>
                  <a:srgbClr val="FF0000"/>
                </a:solidFill>
                <a:latin typeface="Baskerville Old Face" pitchFamily="18" charset="0"/>
              </a:rPr>
              <a:t>I + 1</a:t>
            </a:r>
            <a:r>
              <a:rPr lang="pt-BR" sz="2800" dirty="0" smtClean="0">
                <a:solidFill>
                  <a:srgbClr val="FF0000"/>
                </a:solidFill>
              </a:rPr>
              <a:t> parâmetros)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Esquemas de ANAVA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232613"/>
              </p:ext>
            </p:extLst>
          </p:nvPr>
        </p:nvGraphicFramePr>
        <p:xfrm>
          <a:off x="1547834" y="2514616"/>
          <a:ext cx="6096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Fonte de Variação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Graus de liberdade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Retas Coincidentes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pt-BR" sz="24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Desvios de Regressão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 - 2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Tratamentos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Erro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IJ(K-1)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IJK-1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71604" y="1928802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Modelo Retas Coincidentes (</a:t>
            </a:r>
            <a:r>
              <a:rPr lang="pt-BR" sz="2800" dirty="0" smtClean="0">
                <a:solidFill>
                  <a:srgbClr val="FF0000"/>
                </a:solidFill>
                <a:latin typeface="Baskerville Old Face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</a:rPr>
              <a:t> parâmetros)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Nosso cenário:</a:t>
            </a:r>
            <a:r>
              <a:rPr lang="pt-BR" dirty="0"/>
              <a:t> </a:t>
            </a:r>
            <a:r>
              <a:rPr lang="pt-BR" dirty="0" smtClean="0"/>
              <a:t>Experimentos com tratamentos em esquema fatorial sendo um dos fatores qualitativo e o outro quantitativo.</a:t>
            </a:r>
          </a:p>
          <a:p>
            <a:pPr algn="just"/>
            <a:r>
              <a:rPr lang="pt-BR" dirty="0" smtClean="0"/>
              <a:t>Em geral, para os dados proveniente deste tipo de experimento há interesse em se saber como uma determinada relação entre variáveis pode mudar de acordo com o outro fator. </a:t>
            </a:r>
          </a:p>
          <a:p>
            <a:pPr algn="just"/>
            <a:r>
              <a:rPr lang="pt-BR" dirty="0" smtClean="0"/>
              <a:t>Mais especificamente, se a relação for linear, deseja-se saber se as retas são: coincidentes, paralelas ou concorrentes, ou ainda, se elas se cruzam em um ponto comum.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Completo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Experimento instalado segundo um delineamento inteiramente casualizado (DIC) com </a:t>
            </a:r>
            <a:r>
              <a:rPr lang="pt-BR" dirty="0" smtClean="0">
                <a:solidFill>
                  <a:srgbClr val="FF0000"/>
                </a:solidFill>
              </a:rPr>
              <a:t>K repetições</a:t>
            </a:r>
            <a:r>
              <a:rPr lang="pt-BR" dirty="0" smtClean="0"/>
              <a:t>, k=1, 2, 3,...,K.</a:t>
            </a:r>
          </a:p>
          <a:p>
            <a:pPr algn="just"/>
            <a:r>
              <a:rPr lang="pt-BR" dirty="0" smtClean="0"/>
              <a:t>Os tratamentos estão arranjados segundo um esquema fatorial </a:t>
            </a:r>
            <a:r>
              <a:rPr lang="pt-BR" dirty="0" err="1" smtClean="0"/>
              <a:t>AxB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Fator A (qualitativo) com I níveis, i=1, 2,..., I.</a:t>
            </a:r>
          </a:p>
          <a:p>
            <a:pPr algn="just"/>
            <a:r>
              <a:rPr lang="pt-BR" dirty="0" smtClean="0"/>
              <a:t>Fator B (quantitativo) com J níveis, j=1, 2, ...,J.</a:t>
            </a:r>
          </a:p>
          <a:p>
            <a:pPr marL="0" indent="0" algn="just">
              <a:buNone/>
            </a:pPr>
            <a:r>
              <a:rPr lang="pt-BR" dirty="0" smtClean="0"/>
              <a:t>O modelo completo é aquele que considera o fator B como “qualitativo” e a interação com o fator 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Completo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modelo completo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sz="1400" dirty="0"/>
          </a:p>
          <a:p>
            <a:pPr algn="just"/>
            <a:r>
              <a:rPr lang="pt-BR" dirty="0" smtClean="0"/>
              <a:t>O esquema da ANAVA</a:t>
            </a:r>
          </a:p>
          <a:p>
            <a:pPr algn="just"/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643042" y="2214554"/>
          <a:ext cx="5707520" cy="785818"/>
        </p:xfrm>
        <a:graphic>
          <a:graphicData uri="http://schemas.openxmlformats.org/presentationml/2006/ole">
            <p:oleObj spid="_x0000_s1036" name="Equação" r:id="rId3" imgW="1752600" imgH="241300" progId="Equation.3">
              <p:embed/>
            </p:oleObj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232613"/>
              </p:ext>
            </p:extLst>
          </p:nvPr>
        </p:nvGraphicFramePr>
        <p:xfrm>
          <a:off x="928662" y="3573016"/>
          <a:ext cx="6096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Fonte de Variação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Graus de liberdade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Fator A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(I-1)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Fator B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(J-1)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A x B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(I-1)(J-1)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Erro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IJ(K-1)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/>
                        <a:t>Total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IJK-1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3688915"/>
              </p:ext>
            </p:extLst>
          </p:nvPr>
        </p:nvGraphicFramePr>
        <p:xfrm>
          <a:off x="6742143" y="5313710"/>
          <a:ext cx="2187575" cy="563562"/>
        </p:xfrm>
        <a:graphic>
          <a:graphicData uri="http://schemas.openxmlformats.org/presentationml/2006/ole">
            <p:oleObj spid="_x0000_s1037" name="Equação" r:id="rId4" imgW="889000" imgH="228600" progId="Equation.3">
              <p:embed/>
            </p:oleObj>
          </a:graphicData>
        </a:graphic>
      </p:graphicFrame>
      <p:cxnSp>
        <p:nvCxnSpPr>
          <p:cNvPr id="8" name="Conector de seta reta 7"/>
          <p:cNvCxnSpPr/>
          <p:nvPr/>
        </p:nvCxnSpPr>
        <p:spPr>
          <a:xfrm>
            <a:off x="6286512" y="5589240"/>
            <a:ext cx="42862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6156176" y="40770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QUALITATIVO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6156176" y="45091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QUANTITATIVO</a:t>
            </a:r>
            <a:endParaRPr lang="pt-B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Dado que a relação entre as variáveis: Y (variável resposta) e níveis do fator B (qualitativo) seja uma relação linear, iremos verificar se as retas, para cada nível do fator A (qualitativo), são:</a:t>
            </a:r>
          </a:p>
          <a:p>
            <a:pPr algn="just"/>
            <a:r>
              <a:rPr lang="pt-BR" dirty="0" smtClean="0"/>
              <a:t>Retas concorrentes;</a:t>
            </a:r>
          </a:p>
          <a:p>
            <a:pPr algn="just"/>
            <a:r>
              <a:rPr lang="pt-BR" dirty="0" smtClean="0"/>
              <a:t>Retas paralelas;</a:t>
            </a:r>
          </a:p>
          <a:p>
            <a:pPr algn="just"/>
            <a:r>
              <a:rPr lang="pt-BR" dirty="0" smtClean="0"/>
              <a:t>Retas com intercepto comum;</a:t>
            </a:r>
          </a:p>
          <a:p>
            <a:pPr algn="just"/>
            <a:r>
              <a:rPr lang="pt-BR" dirty="0" smtClean="0"/>
              <a:t>Retas coincidentes.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Retas concorrentes (I modelos lineares);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838184" y="2624133"/>
          <a:ext cx="5143536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5143503" y="2571744"/>
          <a:ext cx="3759897" cy="714380"/>
        </p:xfrm>
        <a:graphic>
          <a:graphicData uri="http://schemas.openxmlformats.org/presentationml/2006/ole">
            <p:oleObj spid="_x0000_s2058" name="Equação" r:id="rId4" imgW="1269449" imgH="241195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119688" y="4695825"/>
          <a:ext cx="3595716" cy="669302"/>
        </p:xfrm>
        <a:graphic>
          <a:graphicData uri="http://schemas.openxmlformats.org/presentationml/2006/ole">
            <p:oleObj spid="_x0000_s2059" name="Equação" r:id="rId5" imgW="12954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Reduzidos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Retas paralelas (I modelos lineares);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5218113" y="2286000"/>
          <a:ext cx="3609975" cy="714375"/>
        </p:xfrm>
        <a:graphic>
          <a:graphicData uri="http://schemas.openxmlformats.org/presentationml/2006/ole">
            <p:oleObj spid="_x0000_s3082" name="Equação" r:id="rId3" imgW="1218671" imgH="241195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213350" y="3000375"/>
          <a:ext cx="3454400" cy="669925"/>
        </p:xfrm>
        <a:graphic>
          <a:graphicData uri="http://schemas.openxmlformats.org/presentationml/2006/ole">
            <p:oleObj spid="_x0000_s3083" name="Equação" r:id="rId4" imgW="1244600" imgH="241300" progId="Equation.3">
              <p:embed/>
            </p:oleObj>
          </a:graphicData>
        </a:graphic>
      </p:graphicFrame>
      <p:graphicFrame>
        <p:nvGraphicFramePr>
          <p:cNvPr id="7" name="Gráfico 6"/>
          <p:cNvGraphicFramePr/>
          <p:nvPr/>
        </p:nvGraphicFramePr>
        <p:xfrm>
          <a:off x="642910" y="2214554"/>
          <a:ext cx="5357850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1098</Words>
  <Application>Microsoft Office PowerPoint</Application>
  <PresentationFormat>Apresentação na tela (4:3)</PresentationFormat>
  <Paragraphs>315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32</vt:i4>
      </vt:variant>
    </vt:vector>
  </HeadingPairs>
  <TitlesOfParts>
    <vt:vector size="35" baseType="lpstr">
      <vt:lpstr>Tema do Office</vt:lpstr>
      <vt:lpstr>Equação</vt:lpstr>
      <vt:lpstr>MathType 6.0 Equation</vt:lpstr>
      <vt:lpstr>Paralelismo, intersecção e igualdade de modelos</vt:lpstr>
      <vt:lpstr>Introdução</vt:lpstr>
      <vt:lpstr>Introdução</vt:lpstr>
      <vt:lpstr>Introdução</vt:lpstr>
      <vt:lpstr>Modelo Completo</vt:lpstr>
      <vt:lpstr>Modelo Completo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Reduzidos</vt:lpstr>
      <vt:lpstr>Modelos Encaixados</vt:lpstr>
      <vt:lpstr>Esquemas de ANAVA</vt:lpstr>
      <vt:lpstr>Esquemas de ANAVA</vt:lpstr>
      <vt:lpstr>Esquemas de ANAVA</vt:lpstr>
      <vt:lpstr>Esquemas de ANAVA</vt:lpstr>
      <vt:lpstr>Esquemas de ANAVA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Paralelismo, intersecção e igualdade de modelos</dc:title>
  <dc:creator>Taciana</dc:creator>
  <cp:lastModifiedBy>Taciana</cp:lastModifiedBy>
  <cp:revision>25</cp:revision>
  <dcterms:created xsi:type="dcterms:W3CDTF">2015-12-07T11:28:17Z</dcterms:created>
  <dcterms:modified xsi:type="dcterms:W3CDTF">2016-11-17T03:10:50Z</dcterms:modified>
</cp:coreProperties>
</file>