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8" r:id="rId5"/>
    <p:sldId id="271" r:id="rId6"/>
    <p:sldId id="264" r:id="rId7"/>
    <p:sldId id="269" r:id="rId8"/>
    <p:sldId id="261" r:id="rId9"/>
    <p:sldId id="262" r:id="rId10"/>
    <p:sldId id="263" r:id="rId11"/>
    <p:sldId id="258" r:id="rId12"/>
    <p:sldId id="267" r:id="rId13"/>
    <p:sldId id="270" r:id="rId14"/>
    <p:sldId id="265" r:id="rId15"/>
    <p:sldId id="26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D30980-684D-4AE4-A3CA-156A8CB81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estrutura da ação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F88DAAE-7154-4800-B212-77E33E7EE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T. Parsons, 1937</a:t>
            </a:r>
          </a:p>
          <a:p>
            <a:r>
              <a:rPr lang="pt-BR" dirty="0"/>
              <a:t>[1968]</a:t>
            </a:r>
          </a:p>
          <a:p>
            <a:r>
              <a:rPr lang="pt-BR" dirty="0"/>
              <a:t>[1949]</a:t>
            </a:r>
          </a:p>
        </p:txBody>
      </p:sp>
    </p:spTree>
    <p:extLst>
      <p:ext uri="{BB962C8B-B14F-4D97-AF65-F5344CB8AC3E}">
        <p14:creationId xmlns:p14="http://schemas.microsoft.com/office/powerpoint/2010/main" val="275266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1C1D-1589-4B4C-B87C-BAA03026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077AEC5-6A45-4170-8EDD-8B70F495E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Natureza duplamente contingente da interação: </a:t>
            </a:r>
          </a:p>
          <a:p>
            <a:pPr marL="0" indent="0">
              <a:buNone/>
            </a:pPr>
            <a:r>
              <a:rPr lang="pt-BR" dirty="0"/>
              <a:t>para atingir objetivos, </a:t>
            </a:r>
            <a:r>
              <a:rPr lang="pt-BR" i="1" dirty="0"/>
              <a:t>ego </a:t>
            </a:r>
            <a:r>
              <a:rPr lang="pt-BR" dirty="0"/>
              <a:t>precisa conhecer e manipular os objetos ambientais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componente mais relevante do ambiente: </a:t>
            </a:r>
            <a:r>
              <a:rPr lang="pt-BR" b="1" dirty="0" err="1"/>
              <a:t>alter</a:t>
            </a:r>
            <a:endParaRPr lang="pt-BR" b="1" dirty="0"/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/>
              <a:t>logo...               escolha de </a:t>
            </a:r>
            <a:r>
              <a:rPr lang="pt-BR" i="1" dirty="0"/>
              <a:t>ego </a:t>
            </a:r>
            <a:r>
              <a:rPr lang="pt-BR" dirty="0"/>
              <a:t>depende das ações de </a:t>
            </a:r>
            <a:r>
              <a:rPr lang="pt-BR" i="1" dirty="0" err="1"/>
              <a:t>alter</a:t>
            </a:r>
            <a:r>
              <a:rPr lang="pt-BR" i="1" dirty="0"/>
              <a:t> 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"dilema do prisioneiro“! </a:t>
            </a:r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E3BBB66F-1F8E-4E98-8596-F1C9A104C62C}"/>
              </a:ext>
            </a:extLst>
          </p:cNvPr>
          <p:cNvSpPr/>
          <p:nvPr/>
        </p:nvSpPr>
        <p:spPr>
          <a:xfrm>
            <a:off x="4491467" y="3217323"/>
            <a:ext cx="484632" cy="556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xmlns="" id="{06E37C59-B9D0-4D4A-A196-20A7F81A9FF6}"/>
              </a:ext>
            </a:extLst>
          </p:cNvPr>
          <p:cNvSpPr/>
          <p:nvPr/>
        </p:nvSpPr>
        <p:spPr>
          <a:xfrm>
            <a:off x="1990583" y="4428078"/>
            <a:ext cx="7686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491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51A1ED-8F93-4084-A882-AF138FF1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5499429-A4C0-40FA-AF33-C7498FE2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Sistema cultural</a:t>
            </a:r>
            <a:r>
              <a:rPr lang="pt-BR" dirty="0"/>
              <a:t>: personalidade </a:t>
            </a:r>
            <a:r>
              <a:rPr lang="pt-BR" dirty="0" err="1"/>
              <a:t>introjeta</a:t>
            </a:r>
            <a:r>
              <a:rPr lang="pt-BR" dirty="0"/>
              <a:t> padrões estéticos e éticos, comportamentos morais e valores = “Internalização da exterioridade”: Durkheim + Freud: normas coletivas tornam-se, via superego, elementos estruturais da personalidade individual. Modelo teórico de “alta coerência” entre cultura, estrutura e ação. Ênfase desloca-se das escolhas comportamentais de atores para a estrutura de determinação (sistema cultural e subsistema institucional). </a:t>
            </a:r>
          </a:p>
          <a:p>
            <a:r>
              <a:rPr lang="pt-BR" b="1" dirty="0"/>
              <a:t>Personalidade:</a:t>
            </a:r>
            <a:r>
              <a:rPr lang="pt-BR" dirty="0"/>
              <a:t> tende ao equilíbrio: </a:t>
            </a:r>
          </a:p>
          <a:p>
            <a:pPr>
              <a:buFontTx/>
              <a:buChar char="-"/>
            </a:pPr>
            <a:r>
              <a:rPr lang="pt-BR" dirty="0"/>
              <a:t>diante do inalcançável, o ator se abstém, desiste, deprime, põe em xeque o processo, mas ao final </a:t>
            </a:r>
            <a:r>
              <a:rPr lang="pt-BR" dirty="0" err="1"/>
              <a:t>readequa</a:t>
            </a:r>
            <a:r>
              <a:rPr lang="pt-BR" dirty="0"/>
              <a:t>/reorienta suas expectativas </a:t>
            </a:r>
          </a:p>
          <a:p>
            <a:pPr>
              <a:buFontTx/>
              <a:buChar char="-"/>
            </a:pPr>
            <a:r>
              <a:rPr lang="pt-BR" dirty="0"/>
              <a:t>possibilidades de instabilidade são reduzidas quando a autonomia das partes individuais é integrada, através da adesão a regras morais comuns</a:t>
            </a:r>
          </a:p>
          <a:p>
            <a:pPr>
              <a:buFontTx/>
              <a:buChar char="-"/>
            </a:pPr>
            <a:r>
              <a:rPr lang="pt-BR" dirty="0"/>
              <a:t>socialização/educação e continuidade dos papéis sociais permitem que os atores aprendam a adequar expectativas e não se frustrem.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08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AC969D-C58E-4CA2-9C8E-F8F3A47F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9CE319F-1103-4D08-AA02-B15680923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cultura normativa é um </a:t>
            </a:r>
            <a:r>
              <a:rPr lang="pt-BR" i="1" dirty="0"/>
              <a:t>fato social:</a:t>
            </a:r>
          </a:p>
          <a:p>
            <a:pPr>
              <a:buFontTx/>
              <a:buChar char="-"/>
            </a:pPr>
            <a:r>
              <a:rPr lang="pt-BR" dirty="0"/>
              <a:t>externo: se apresenta aos indivíduos concretos como elemento da situação ou do ambiente da ação</a:t>
            </a:r>
          </a:p>
          <a:p>
            <a:pPr>
              <a:buFontTx/>
              <a:buChar char="-"/>
            </a:pPr>
            <a:r>
              <a:rPr lang="pt-BR" dirty="0"/>
              <a:t>coercitivo: coletivamente sancionado. </a:t>
            </a:r>
          </a:p>
          <a:p>
            <a:pPr>
              <a:buFontTx/>
              <a:buChar char="-"/>
            </a:pPr>
            <a:r>
              <a:rPr lang="pt-BR" dirty="0"/>
              <a:t>Mas ....  é também um elemento estrutural da </a:t>
            </a:r>
            <a:r>
              <a:rPr lang="pt-BR" b="1" dirty="0"/>
              <a:t>personalidade</a:t>
            </a:r>
            <a:r>
              <a:rPr lang="pt-BR" dirty="0"/>
              <a:t> do ator e das organizações coletivas</a:t>
            </a:r>
          </a:p>
          <a:p>
            <a:pPr>
              <a:buFontTx/>
              <a:buChar char="-"/>
            </a:pPr>
            <a:r>
              <a:rPr lang="pt-BR" dirty="0"/>
              <a:t>Externalidade = imperativo moral internalizado </a:t>
            </a:r>
          </a:p>
          <a:p>
            <a:pPr>
              <a:buFontTx/>
              <a:buChar char="-"/>
            </a:pPr>
            <a:r>
              <a:rPr lang="pt-BR" dirty="0"/>
              <a:t>Coerção = autoridade. </a:t>
            </a:r>
          </a:p>
          <a:p>
            <a:pPr marL="0" indent="0">
              <a:buNone/>
            </a:pPr>
            <a:r>
              <a:rPr lang="pt-BR" dirty="0"/>
              <a:t>Articulação do nível “elementar”,"</a:t>
            </a:r>
            <a:r>
              <a:rPr lang="pt-BR" dirty="0" err="1"/>
              <a:t>subinstitucional</a:t>
            </a:r>
            <a:r>
              <a:rPr lang="pt-BR" dirty="0"/>
              <a:t>" da ação, com as determinações estruturais e sistêmicas da realidade social.</a:t>
            </a:r>
          </a:p>
        </p:txBody>
      </p:sp>
    </p:spTree>
    <p:extLst>
      <p:ext uri="{BB962C8B-B14F-4D97-AF65-F5344CB8AC3E}">
        <p14:creationId xmlns:p14="http://schemas.microsoft.com/office/powerpoint/2010/main" val="232034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AEABC1-790F-4EB1-BC4F-0360C383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A5F4891-CF6D-49D3-A933-B76312A7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89880"/>
            <a:ext cx="10411749" cy="3714891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O Sistema Social precisa lidar com 3 problemas de </a:t>
            </a:r>
            <a:r>
              <a:rPr lang="pt-BR" b="1" dirty="0"/>
              <a:t>alocação</a:t>
            </a:r>
            <a:r>
              <a:rPr lang="pt-BR" dirty="0"/>
              <a:t> (distribuição de recursos): </a:t>
            </a:r>
          </a:p>
          <a:p>
            <a:pPr>
              <a:buFontTx/>
              <a:buChar char="-"/>
            </a:pPr>
            <a:r>
              <a:rPr lang="pt-BR" dirty="0"/>
              <a:t>facilidades (poder e dinheiro são os mais abstratos)</a:t>
            </a:r>
          </a:p>
          <a:p>
            <a:pPr>
              <a:buFontTx/>
              <a:buChar char="-"/>
            </a:pPr>
            <a:r>
              <a:rPr lang="pt-BR" dirty="0"/>
              <a:t>pessoas (que pessoas em quais papéis)</a:t>
            </a:r>
          </a:p>
          <a:p>
            <a:pPr>
              <a:buFontTx/>
              <a:buChar char="-"/>
            </a:pPr>
            <a:r>
              <a:rPr lang="pt-BR" dirty="0"/>
              <a:t>recompensas (escassas por definição). </a:t>
            </a:r>
          </a:p>
          <a:p>
            <a:pPr marL="0" indent="0">
              <a:buNone/>
            </a:pPr>
            <a:r>
              <a:rPr lang="pt-BR" dirty="0"/>
              <a:t>Critérios mais ou menos abstratos, coletivistas ou individualistas, pessoais ou universalistas. </a:t>
            </a:r>
          </a:p>
          <a:p>
            <a:r>
              <a:rPr lang="pt-BR" dirty="0"/>
              <a:t>Alocação de bens simbólicos: tão ou mais importante do que a de bens materiais.</a:t>
            </a:r>
          </a:p>
          <a:p>
            <a:r>
              <a:rPr lang="pt-BR" dirty="0"/>
              <a:t>Alocação material: eficiência na distribuição e equilíbrio entre os subsistemas cujas lógicas são distintas</a:t>
            </a:r>
          </a:p>
          <a:p>
            <a:r>
              <a:rPr lang="pt-BR" dirty="0"/>
              <a:t>Integração como resultado do equilíbrio entre bens materiais e simbólicos: competição como motivador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039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24E359-83C9-43D3-8B61-6A28FC85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657F077-FA82-4C2D-8D35-D6804CE21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Capitalismo = </a:t>
            </a:r>
          </a:p>
          <a:p>
            <a:pPr marL="0" indent="0">
              <a:buNone/>
            </a:pPr>
            <a:r>
              <a:rPr lang="pt-BR" dirty="0"/>
              <a:t>- papel social: proprietário, empresário </a:t>
            </a:r>
          </a:p>
          <a:p>
            <a:pPr marL="0" indent="0">
              <a:buNone/>
            </a:pPr>
            <a:r>
              <a:rPr lang="pt-BR" dirty="0"/>
              <a:t>- categorias de motivação: </a:t>
            </a:r>
          </a:p>
          <a:p>
            <a:pPr marL="0" indent="0">
              <a:buNone/>
            </a:pPr>
            <a:r>
              <a:rPr lang="pt-BR" b="1" dirty="0"/>
              <a:t>racionalidade</a:t>
            </a:r>
            <a:r>
              <a:rPr lang="pt-BR" dirty="0"/>
              <a:t>: tipo de ação social, refere-se à implementação dos valores da racionalidade cognitiva na interação social</a:t>
            </a:r>
          </a:p>
          <a:p>
            <a:pPr marL="0" indent="0">
              <a:buNone/>
            </a:pPr>
            <a:r>
              <a:rPr lang="pt-BR" b="1" dirty="0"/>
              <a:t>competência</a:t>
            </a:r>
            <a:r>
              <a:rPr lang="pt-BR" dirty="0"/>
              <a:t>: realiza-se no plano do comportamento individual, implementação de um padrão internalizado no nível da personalidade.</a:t>
            </a:r>
          </a:p>
          <a:p>
            <a:r>
              <a:rPr lang="pt-BR" dirty="0"/>
              <a:t>Emergência do:</a:t>
            </a:r>
          </a:p>
          <a:p>
            <a:pPr>
              <a:buFontTx/>
              <a:buChar char="-"/>
            </a:pPr>
            <a:r>
              <a:rPr lang="pt-BR" dirty="0"/>
              <a:t>indivíduo como unidade de decisão: resultado da diferenciação estrutural da sociedade (via divisão do trabalho)</a:t>
            </a:r>
          </a:p>
          <a:p>
            <a:pPr>
              <a:buFontTx/>
              <a:buChar char="-"/>
            </a:pPr>
            <a:r>
              <a:rPr lang="pt-BR" dirty="0"/>
              <a:t>"individualismo institucionalizado“: construção social internalizada por indivíduos concretos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81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CBC62D-53EB-435F-88A4-B3E8005B8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E77C57D-D47D-43B6-A5C6-D49F4371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7583"/>
            <a:ext cx="9613861" cy="390860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b="1" i="1" dirty="0"/>
              <a:t>Teoria geral da ação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i="1" dirty="0"/>
              <a:t>Elementos da teoria da ação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(S) = Situação</a:t>
            </a:r>
          </a:p>
          <a:p>
            <a:pPr marL="0" indent="0">
              <a:buNone/>
            </a:pPr>
            <a:r>
              <a:rPr lang="pt-BR" dirty="0"/>
              <a:t>			c = condições (elementos que o sujeito não controla)</a:t>
            </a:r>
          </a:p>
          <a:p>
            <a:pPr marL="0" indent="0">
              <a:buNone/>
            </a:pPr>
            <a:r>
              <a:rPr lang="pt-BR" dirty="0"/>
              <a:t>			m = meios (elementos disponíveis à manipulação do sujeito)</a:t>
            </a:r>
          </a:p>
          <a:p>
            <a:pPr marL="0" indent="0">
              <a:buNone/>
            </a:pPr>
            <a:r>
              <a:rPr lang="pt-BR" dirty="0"/>
              <a:t>(E) = Fim</a:t>
            </a:r>
          </a:p>
          <a:p>
            <a:pPr marL="0" indent="0">
              <a:buNone/>
            </a:pPr>
            <a:r>
              <a:rPr lang="pt-BR" dirty="0"/>
              <a:t>(N) = Orientação normativa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i="1" dirty="0"/>
              <a:t>Estrutura geral da teoria da ação: 	</a:t>
            </a:r>
            <a:r>
              <a:rPr lang="pt-BR" dirty="0"/>
              <a:t>A  =  S + E + 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17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250333-EF8B-46FA-A7B1-AB70A8AF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AAAC107-E832-4F3C-A696-29AF8D2F8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380258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b="1" i="1" dirty="0"/>
              <a:t>O Positivismo</a:t>
            </a:r>
            <a:endParaRPr lang="pt-BR" dirty="0"/>
          </a:p>
          <a:p>
            <a:r>
              <a:rPr lang="pt-BR" dirty="0"/>
              <a:t>Elementos em termos dos quais o positivismo explica a ação:</a:t>
            </a:r>
          </a:p>
          <a:p>
            <a:pPr marL="0" indent="0">
              <a:buNone/>
            </a:pPr>
            <a:r>
              <a:rPr lang="pt-BR" dirty="0"/>
              <a:t>		(T) = conhecimento cientificamente válido que o ator possui</a:t>
            </a:r>
          </a:p>
          <a:p>
            <a:pPr marL="0" indent="0">
              <a:buNone/>
            </a:pPr>
            <a:r>
              <a:rPr lang="pt-BR" dirty="0"/>
              <a:t>		(t) = elementos que são formulados como se fossem válidos, mas não o são</a:t>
            </a:r>
          </a:p>
          <a:p>
            <a:pPr marL="0" indent="0">
              <a:buNone/>
            </a:pPr>
            <a:r>
              <a:rPr lang="pt-BR" dirty="0"/>
              <a:t>		(r) = outros elementos, que são aleatórios em relação a (T) e (t)</a:t>
            </a:r>
          </a:p>
          <a:p>
            <a:pPr marL="0" indent="0">
              <a:buNone/>
            </a:pPr>
            <a:r>
              <a:rPr lang="pt-BR" dirty="0"/>
              <a:t>		(ir) = elementos ideais, necessariamente nulos do ponto de vista significativo</a:t>
            </a:r>
          </a:p>
          <a:p>
            <a:r>
              <a:rPr lang="pt-BR" i="1" dirty="0"/>
              <a:t>Os termos da teoria da ação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	Situação = S   (T, t, r)</a:t>
            </a:r>
          </a:p>
          <a:p>
            <a:pPr marL="0" indent="0">
              <a:buNone/>
            </a:pPr>
            <a:r>
              <a:rPr lang="pt-BR" dirty="0"/>
              <a:t>		Fins = E   (T, t, ir)</a:t>
            </a:r>
          </a:p>
          <a:p>
            <a:pPr marL="0" indent="0">
              <a:buNone/>
            </a:pPr>
            <a:r>
              <a:rPr lang="pt-BR" dirty="0"/>
              <a:t>		Normas = N   (T, t, ir)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i="1" dirty="0"/>
              <a:t>Teoria positivista da ação:</a:t>
            </a:r>
            <a:r>
              <a:rPr lang="pt-BR" dirty="0"/>
              <a:t>	A = S (T, t, r) + E (T, t, ir) + N (T, t, ir)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447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F0BEFF-0122-4B91-B1EC-43D4D713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D70DA71-1BA4-478B-9130-F0B2FA33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i="1" dirty="0"/>
              <a:t>O Idealismo</a:t>
            </a:r>
            <a:endParaRPr lang="pt-BR" dirty="0"/>
          </a:p>
          <a:p>
            <a:r>
              <a:rPr lang="pt-BR" dirty="0"/>
              <a:t>Elementos em termos dos quais o idealismo compreende a ação:</a:t>
            </a:r>
          </a:p>
          <a:p>
            <a:pPr marL="0" indent="0">
              <a:buNone/>
            </a:pPr>
            <a:r>
              <a:rPr lang="pt-BR" dirty="0"/>
              <a:t>(i) = elementos ideias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ie</a:t>
            </a:r>
            <a:r>
              <a:rPr lang="pt-BR" dirty="0"/>
              <a:t>) = símbolos materiais expressivos dos elementos ideais significativos </a:t>
            </a:r>
          </a:p>
          <a:p>
            <a:pPr marL="0" indent="0">
              <a:buNone/>
            </a:pPr>
            <a:r>
              <a:rPr lang="pt-BR" dirty="0"/>
              <a:t>(r) = elementos não dotados de significado</a:t>
            </a:r>
          </a:p>
          <a:p>
            <a:r>
              <a:rPr lang="pt-BR" dirty="0"/>
              <a:t>Teoria idealista da ação:    A = S (</a:t>
            </a:r>
            <a:r>
              <a:rPr lang="pt-BR" dirty="0" err="1"/>
              <a:t>ie</a:t>
            </a:r>
            <a:r>
              <a:rPr lang="pt-BR" dirty="0"/>
              <a:t>, r)  +  E (i, </a:t>
            </a:r>
            <a:r>
              <a:rPr lang="pt-BR" dirty="0" err="1"/>
              <a:t>ie</a:t>
            </a:r>
            <a:r>
              <a:rPr lang="pt-BR" dirty="0"/>
              <a:t>, r)  + N (i, </a:t>
            </a:r>
            <a:r>
              <a:rPr lang="pt-BR" dirty="0" err="1"/>
              <a:t>ie</a:t>
            </a:r>
            <a:r>
              <a:rPr lang="pt-BR" dirty="0"/>
              <a:t>, 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551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ADDA8D-B762-41CB-8285-1296D021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84B745E-9B92-48E9-B6B1-5AAC23BDB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b="1" i="1" dirty="0"/>
              <a:t>O Voluntarismo (</a:t>
            </a:r>
            <a:r>
              <a:rPr lang="pt-BR" b="1" i="1" dirty="0" err="1"/>
              <a:t>multidimensionalismo</a:t>
            </a:r>
            <a:r>
              <a:rPr lang="pt-BR" b="1" i="1" dirty="0"/>
              <a:t>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Teoria voluntarista da ação:  </a:t>
            </a:r>
          </a:p>
          <a:p>
            <a:pPr marL="0" indent="0">
              <a:buNone/>
            </a:pPr>
            <a:r>
              <a:rPr lang="pt-BR" dirty="0"/>
              <a:t>A  =  S (T, t, </a:t>
            </a:r>
            <a:r>
              <a:rPr lang="pt-BR" dirty="0" err="1"/>
              <a:t>ie</a:t>
            </a:r>
            <a:r>
              <a:rPr lang="pt-BR" dirty="0"/>
              <a:t>, r)  + E (T, t, i, </a:t>
            </a:r>
            <a:r>
              <a:rPr lang="pt-BR" dirty="0" err="1"/>
              <a:t>ie</a:t>
            </a:r>
            <a:r>
              <a:rPr lang="pt-BR" dirty="0"/>
              <a:t>, r)  + N (T, t, i, </a:t>
            </a:r>
            <a:r>
              <a:rPr lang="pt-BR" dirty="0" err="1"/>
              <a:t>ie</a:t>
            </a:r>
            <a:r>
              <a:rPr lang="pt-BR" dirty="0"/>
              <a:t>, r)</a:t>
            </a:r>
          </a:p>
          <a:p>
            <a:pPr marL="0" indent="0">
              <a:buNone/>
            </a:pPr>
            <a:r>
              <a:rPr lang="pt-BR" dirty="0"/>
              <a:t>(T) = conhecimento cientificamente válido que o ator possui</a:t>
            </a:r>
          </a:p>
          <a:p>
            <a:pPr marL="0" indent="0">
              <a:buNone/>
            </a:pPr>
            <a:r>
              <a:rPr lang="pt-BR" dirty="0"/>
              <a:t>(t) = elementos que são formulados como se fossem válidos, mas não o são</a:t>
            </a:r>
          </a:p>
          <a:p>
            <a:pPr marL="0" indent="0">
              <a:buNone/>
            </a:pPr>
            <a:r>
              <a:rPr lang="pt-BR" dirty="0"/>
              <a:t>(r) = outros elementos, que são aleatórios em relação a (T) e (t)</a:t>
            </a:r>
          </a:p>
          <a:p>
            <a:pPr marL="0" indent="0">
              <a:buNone/>
            </a:pPr>
            <a:r>
              <a:rPr lang="pt-BR" dirty="0"/>
              <a:t>(ir) = elementos ideais, necessariamente nulos do ponto de vista significativo</a:t>
            </a:r>
          </a:p>
          <a:p>
            <a:pPr marL="0" indent="0">
              <a:buNone/>
            </a:pPr>
            <a:r>
              <a:rPr lang="pt-BR" dirty="0"/>
              <a:t>(i) = elementos ideias</a:t>
            </a:r>
          </a:p>
          <a:p>
            <a:pPr marL="0" indent="0">
              <a:buNone/>
            </a:pPr>
            <a:r>
              <a:rPr lang="pt-BR" dirty="0"/>
              <a:t>(</a:t>
            </a:r>
            <a:r>
              <a:rPr lang="pt-BR" dirty="0" err="1"/>
              <a:t>ie</a:t>
            </a:r>
            <a:r>
              <a:rPr lang="pt-BR" dirty="0"/>
              <a:t>) = símbolos materiais expressivos dos elementos ideais significativos </a:t>
            </a:r>
          </a:p>
          <a:p>
            <a:pPr marL="0" indent="0">
              <a:buNone/>
            </a:pPr>
            <a:r>
              <a:rPr lang="pt-BR" dirty="0"/>
              <a:t>(r) = elementos não dotados de significado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Teoria positivista da ação:</a:t>
            </a:r>
            <a:r>
              <a:rPr lang="pt-BR" dirty="0"/>
              <a:t>	A = S (T, t, r) + E (T, t, ir) + N (T, t, ir)</a:t>
            </a:r>
          </a:p>
          <a:p>
            <a:pPr marL="0" indent="0">
              <a:buNone/>
            </a:pPr>
            <a:r>
              <a:rPr lang="pt-BR" dirty="0"/>
              <a:t>Teoria idealista da ação:                  A = S (</a:t>
            </a:r>
            <a:r>
              <a:rPr lang="pt-BR" dirty="0" err="1"/>
              <a:t>ie</a:t>
            </a:r>
            <a:r>
              <a:rPr lang="pt-BR" dirty="0"/>
              <a:t>, r)  +  E (i, </a:t>
            </a:r>
            <a:r>
              <a:rPr lang="pt-BR" dirty="0" err="1"/>
              <a:t>ie</a:t>
            </a:r>
            <a:r>
              <a:rPr lang="pt-BR" dirty="0"/>
              <a:t>, r)  + N (i, </a:t>
            </a:r>
            <a:r>
              <a:rPr lang="pt-BR" dirty="0" err="1"/>
              <a:t>ie</a:t>
            </a:r>
            <a:r>
              <a:rPr lang="pt-BR" dirty="0"/>
              <a:t>, r)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09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0627E8-FF9D-4F10-907C-5256503A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A2D171C-41B2-4FE9-995D-08283F6A5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Introdução de 1968 e </a:t>
            </a:r>
            <a:r>
              <a:rPr lang="pt-BR" dirty="0" smtClean="0"/>
              <a:t>Prefácio de 1949:</a:t>
            </a:r>
            <a:r>
              <a:rPr lang="pt-BR" dirty="0"/>
              <a:t> </a:t>
            </a:r>
          </a:p>
          <a:p>
            <a:r>
              <a:rPr lang="pt-BR" dirty="0"/>
              <a:t>Parsons responde a seus críticos, sem jamais nomeá-los. </a:t>
            </a:r>
          </a:p>
          <a:p>
            <a:r>
              <a:rPr lang="pt-BR" dirty="0"/>
              <a:t>Relata sua conversão de economista em sociólogo. A temporada na Europa possibilita uma perspectiva epistemológica inovadora: a rejeição do </a:t>
            </a:r>
            <a:r>
              <a:rPr lang="pt-BR" dirty="0" err="1" smtClean="0"/>
              <a:t>empiricismo</a:t>
            </a:r>
            <a:r>
              <a:rPr lang="pt-BR" dirty="0" smtClean="0"/>
              <a:t> e do utilitarismo </a:t>
            </a:r>
            <a:r>
              <a:rPr lang="pt-BR" dirty="0"/>
              <a:t>em favor da teoria sistemática. </a:t>
            </a:r>
          </a:p>
          <a:p>
            <a:r>
              <a:rPr lang="pt-BR" dirty="0"/>
              <a:t>Rejeita a rotulação de </a:t>
            </a:r>
            <a:r>
              <a:rPr lang="pt-BR" i="1" dirty="0"/>
              <a:t>A Estrutura da Ação Social</a:t>
            </a:r>
            <a:r>
              <a:rPr lang="pt-BR" dirty="0"/>
              <a:t> como história das </a:t>
            </a:r>
            <a:r>
              <a:rPr lang="pt-BR" dirty="0" err="1"/>
              <a:t>idéias</a:t>
            </a:r>
            <a:r>
              <a:rPr lang="pt-BR" dirty="0"/>
              <a:t> sociológicas: trata-se da </a:t>
            </a:r>
            <a:r>
              <a:rPr lang="pt-BR" i="1" dirty="0"/>
              <a:t>convergência </a:t>
            </a:r>
            <a:r>
              <a:rPr lang="pt-BR" dirty="0"/>
              <a:t>entre as teorias de Marshall, Pareto, Weber e </a:t>
            </a:r>
            <a:r>
              <a:rPr lang="pt-BR" dirty="0" smtClean="0"/>
              <a:t>Durkheim.</a:t>
            </a:r>
            <a:endParaRPr lang="pt-BR" dirty="0"/>
          </a:p>
          <a:p>
            <a:r>
              <a:rPr lang="pt-BR" dirty="0"/>
              <a:t>“Explicação tipicamente </a:t>
            </a:r>
            <a:r>
              <a:rPr lang="pt-BR" dirty="0" err="1"/>
              <a:t>parsoniana</a:t>
            </a:r>
            <a:r>
              <a:rPr lang="pt-BR" dirty="0"/>
              <a:t> da sobrevivência de seu trabalho, apesar do sofrível estilo literário, das mudanças </a:t>
            </a:r>
            <a:r>
              <a:rPr lang="pt-BR" dirty="0" err="1"/>
              <a:t>sócio-históricas</a:t>
            </a:r>
            <a:r>
              <a:rPr lang="pt-BR" dirty="0"/>
              <a:t> e de sua própria evolução teórica” (ver Paixão, </a:t>
            </a:r>
            <a:r>
              <a:rPr lang="pt-BR" b="1" dirty="0"/>
              <a:t>A Teoria Geral da Ação e a Arte da Controvérsia – </a:t>
            </a:r>
            <a:r>
              <a:rPr lang="pt-BR" b="1" i="1" dirty="0"/>
              <a:t>RBCS</a:t>
            </a:r>
            <a:r>
              <a:rPr lang="pt-BR" b="1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50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3CE45D-FCB7-4E3F-9EF4-CC801C282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33A033C-BD83-4B52-8B63-C1441813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“Tese da convergência” na determinação da ordem social e de sua explicação: </a:t>
            </a:r>
          </a:p>
          <a:p>
            <a:r>
              <a:rPr lang="pt-BR" dirty="0"/>
              <a:t>acomodação dos fatores "internos“/"subjetivos“/"ideais" e "externos“/"objetivos”/ "materiais". </a:t>
            </a:r>
          </a:p>
          <a:p>
            <a:r>
              <a:rPr lang="pt-BR" dirty="0"/>
              <a:t>combinação de elementos normativos (o consenso moral) e não-normativos (os interesses materiais) </a:t>
            </a:r>
          </a:p>
          <a:p>
            <a:r>
              <a:rPr lang="pt-BR" dirty="0"/>
              <a:t>integração dos planos da ação e da </a:t>
            </a:r>
            <a:r>
              <a:rPr lang="pt-BR" dirty="0" smtClean="0"/>
              <a:t>estrutura</a:t>
            </a:r>
          </a:p>
          <a:p>
            <a:r>
              <a:rPr lang="pt-BR" dirty="0" smtClean="0"/>
              <a:t>Ação = produto de um ator dotado de recursos, que efetua escolhas com vistas a um fim e usa de meios materiais e simbólicos para realizá-lo.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43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F0F853-A6C6-4FD0-9BC7-793ECDBF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02CC3FE-112F-4B05-AB2D-5F9BF0DD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Explicação funcional (</a:t>
            </a:r>
            <a:r>
              <a:rPr lang="pt-BR" dirty="0" err="1"/>
              <a:t>Hempel</a:t>
            </a:r>
            <a:r>
              <a:rPr lang="pt-BR" dirty="0"/>
              <a:t>, 1959): </a:t>
            </a:r>
          </a:p>
          <a:p>
            <a:pPr>
              <a:buFontTx/>
              <a:buChar char="-"/>
            </a:pPr>
            <a:r>
              <a:rPr lang="pt-BR" dirty="0"/>
              <a:t>teleológica e não causal: entendimento das </a:t>
            </a:r>
            <a:r>
              <a:rPr lang="pt-BR" dirty="0" err="1"/>
              <a:t>conseqüências</a:t>
            </a:r>
            <a:r>
              <a:rPr lang="pt-BR" dirty="0"/>
              <a:t> de um determinado </a:t>
            </a:r>
            <a:r>
              <a:rPr lang="pt-BR" i="1" dirty="0"/>
              <a:t>item </a:t>
            </a:r>
            <a:r>
              <a:rPr lang="pt-BR" dirty="0"/>
              <a:t>estrutural para a estabilidade (integração) do sistema como um todo. </a:t>
            </a:r>
          </a:p>
          <a:p>
            <a:pPr>
              <a:buFontTx/>
              <a:buChar char="-"/>
            </a:pPr>
            <a:r>
              <a:rPr lang="pt-BR" dirty="0"/>
              <a:t>analogia fenômenos sociais e biológicos: para persistir, sistemas vivos (biológicos e sociais) devem ter certas necessidades satisfeitas = sobrevivência depende da satisfação, por órgãos diferenciados, de necessidades básicas (ou pré-requisitos funcionais). </a:t>
            </a:r>
            <a:endParaRPr lang="pt-BR" dirty="0" smtClean="0"/>
          </a:p>
          <a:p>
            <a:r>
              <a:rPr lang="pt-BR" dirty="0" smtClean="0"/>
              <a:t>Sociologia: “a ciência que tenta construir uma teoria analítica dos sistemas de ação social na medida em que é possível compreender esses sistemas a partir da natureza da integração com base em valores comuns”.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465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4A85DA-4564-44C3-A215-5660D932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555CA6E-0EA7-41FF-9C14-8632B1CE6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58740" cy="391815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dirty="0"/>
              <a:t>Sistema Social 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S</a:t>
            </a:r>
            <a:r>
              <a:rPr lang="pt-BR" dirty="0" smtClean="0"/>
              <a:t>istema </a:t>
            </a:r>
            <a:r>
              <a:rPr lang="pt-BR" dirty="0" smtClean="0"/>
              <a:t>C</a:t>
            </a:r>
            <a:r>
              <a:rPr lang="pt-BR" dirty="0" smtClean="0"/>
              <a:t>ultural (manutenção dos modelos) </a:t>
            </a:r>
          </a:p>
          <a:p>
            <a:pPr marL="0" indent="0" algn="ctr">
              <a:buNone/>
            </a:pPr>
            <a:r>
              <a:rPr lang="pt-BR" dirty="0" smtClean="0"/>
              <a:t>S</a:t>
            </a:r>
            <a:r>
              <a:rPr lang="pt-BR" dirty="0" smtClean="0"/>
              <a:t>istema de </a:t>
            </a:r>
            <a:r>
              <a:rPr lang="pt-BR" dirty="0" smtClean="0"/>
              <a:t>P</a:t>
            </a:r>
            <a:r>
              <a:rPr lang="pt-BR" dirty="0" smtClean="0"/>
              <a:t>ersonalidade (realização das metas)</a:t>
            </a:r>
          </a:p>
          <a:p>
            <a:pPr marL="0" indent="0" algn="ctr">
              <a:buNone/>
            </a:pPr>
            <a:r>
              <a:rPr lang="pt-BR" dirty="0" smtClean="0"/>
              <a:t> Organismo comportamental (adaptação)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Se a realidade social é multidimensional e não há uma instância que determine as demais, como é possível a ordem social como realidade empírica e como conceito?</a:t>
            </a:r>
          </a:p>
          <a:p>
            <a:pPr marL="0" indent="0">
              <a:buNone/>
            </a:pPr>
            <a:r>
              <a:rPr lang="pt-BR" dirty="0"/>
              <a:t>Alta coerência entre os diferentes níveis da ação! </a:t>
            </a:r>
          </a:p>
          <a:p>
            <a:r>
              <a:rPr lang="pt-BR" dirty="0" smtClean="0"/>
              <a:t>Exemplos: </a:t>
            </a:r>
          </a:p>
          <a:p>
            <a:pPr>
              <a:buFontTx/>
              <a:buChar char="-"/>
            </a:pPr>
            <a:r>
              <a:rPr lang="pt-BR" dirty="0" smtClean="0"/>
              <a:t>Sistema legal</a:t>
            </a:r>
            <a:r>
              <a:rPr lang="pt-BR" dirty="0"/>
              <a:t>: a lei é um código cultural que regula a ação das unidades do sistema social. </a:t>
            </a:r>
            <a:r>
              <a:rPr lang="pt-BR" dirty="0" smtClean="0"/>
              <a:t>Marco </a:t>
            </a:r>
            <a:r>
              <a:rPr lang="pt-BR" dirty="0"/>
              <a:t>de referência </a:t>
            </a:r>
            <a:r>
              <a:rPr lang="pt-BR" dirty="0" smtClean="0"/>
              <a:t>nos </a:t>
            </a:r>
            <a:r>
              <a:rPr lang="pt-BR" dirty="0"/>
              <a:t>planos "</a:t>
            </a:r>
            <a:r>
              <a:rPr lang="pt-BR" dirty="0" err="1"/>
              <a:t>microssociológico</a:t>
            </a:r>
            <a:r>
              <a:rPr lang="pt-BR" dirty="0"/>
              <a:t>“ (normas que regulam as interações cotidianas), "intermediário" (sistema organizacional de Justiça, códigos de ética profissional </a:t>
            </a:r>
            <a:r>
              <a:rPr lang="pt-BR" dirty="0" err="1"/>
              <a:t>etc</a:t>
            </a:r>
            <a:r>
              <a:rPr lang="pt-BR" dirty="0"/>
              <a:t>) e "macrossociológico" </a:t>
            </a:r>
            <a:r>
              <a:rPr lang="pt-BR" dirty="0" smtClean="0"/>
              <a:t>(Constituição Federal, </a:t>
            </a:r>
            <a:r>
              <a:rPr lang="pt-BR" dirty="0"/>
              <a:t>DH etc.). 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Sistema familiar (aberto, multilinear e conjugal) em equilíbrio com o Sistema Profissional (sucesso pessoal, igualdade de oportunidades, mobilidade profissional).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5F1DA3BF-46E5-44C8-B0CF-C07FC393F356}"/>
              </a:ext>
            </a:extLst>
          </p:cNvPr>
          <p:cNvSpPr/>
          <p:nvPr/>
        </p:nvSpPr>
        <p:spPr>
          <a:xfrm>
            <a:off x="5611368" y="2663686"/>
            <a:ext cx="484632" cy="344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41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A2FC00-4EA5-44BA-802D-287B726C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C4739BF-F76F-4726-BCFC-F77B6F83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Sistemas de Ação: </a:t>
            </a:r>
            <a:r>
              <a:rPr lang="pt-BR" dirty="0"/>
              <a:t>social</a:t>
            </a:r>
            <a:r>
              <a:rPr lang="pt-BR" b="1" dirty="0"/>
              <a:t>, </a:t>
            </a:r>
            <a:r>
              <a:rPr lang="pt-BR" dirty="0"/>
              <a:t>cultural e de personalidade</a:t>
            </a:r>
          </a:p>
          <a:p>
            <a:r>
              <a:rPr lang="pt-BR" b="1" dirty="0"/>
              <a:t>Sistema social</a:t>
            </a:r>
            <a:r>
              <a:rPr lang="pt-BR" dirty="0"/>
              <a:t>: unidade básica de análise: interação social institucionalizada e expressa em </a:t>
            </a:r>
            <a:r>
              <a:rPr lang="pt-BR" b="1" dirty="0"/>
              <a:t>papéis sociais </a:t>
            </a:r>
            <a:r>
              <a:rPr lang="pt-BR" dirty="0"/>
              <a:t>em que se articulam prescrições, expectativas (de Ego e do sistema cultural) e recompensas/sanções em diferentes subsistemas (educacional, profissional, familiar). </a:t>
            </a:r>
          </a:p>
          <a:p>
            <a:r>
              <a:rPr lang="pt-BR" dirty="0"/>
              <a:t>Papéis sociais atravessam todos os sistemas e são atravessados por múltiplas variáveis (gênero, raça, geração)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14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6495174-717A-437A-B029-DE4FA4E4D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E38356B-3ADE-4F25-A392-C1F576E6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Paradigma das quatro funções do Sistema de </a:t>
            </a:r>
            <a:r>
              <a:rPr lang="pt-BR" b="1" dirty="0" smtClean="0"/>
              <a:t>Ação (AGIL)</a:t>
            </a:r>
            <a:r>
              <a:rPr lang="pt-BR" dirty="0" smtClean="0"/>
              <a:t>: </a:t>
            </a:r>
            <a:r>
              <a:rPr lang="pt-BR" dirty="0"/>
              <a:t>explica as condições de integração de unidades autônomas e analisa qualquer sistema de ação através de quatro categorias: </a:t>
            </a:r>
          </a:p>
          <a:p>
            <a:pPr marL="0" indent="0">
              <a:buNone/>
            </a:pPr>
            <a:r>
              <a:rPr lang="pt-BR" dirty="0" smtClean="0"/>
              <a:t>(A)</a:t>
            </a:r>
            <a:r>
              <a:rPr lang="pt-BR" dirty="0" err="1" smtClean="0"/>
              <a:t>daptação</a:t>
            </a:r>
            <a:r>
              <a:rPr lang="pt-BR" dirty="0" smtClean="0"/>
              <a:t> </a:t>
            </a:r>
            <a:r>
              <a:rPr lang="pt-BR" dirty="0"/>
              <a:t>às condições do </a:t>
            </a:r>
            <a:r>
              <a:rPr lang="pt-BR" dirty="0" smtClean="0"/>
              <a:t>ambiente: responde à necessidade para o sistema de haurir recursos no seu meio circunstante </a:t>
            </a:r>
          </a:p>
          <a:p>
            <a:pPr marL="0" indent="0">
              <a:buNone/>
            </a:pPr>
            <a:r>
              <a:rPr lang="pt-BR" dirty="0" smtClean="0"/>
              <a:t>(G) Orientação para realização das metas (</a:t>
            </a:r>
            <a:r>
              <a:rPr lang="pt-BR" dirty="0" err="1" smtClean="0"/>
              <a:t>goal</a:t>
            </a:r>
            <a:r>
              <a:rPr lang="pt-BR" dirty="0" smtClean="0"/>
              <a:t> </a:t>
            </a:r>
            <a:r>
              <a:rPr lang="pt-BR" dirty="0" err="1" smtClean="0"/>
              <a:t>attainment</a:t>
            </a:r>
            <a:r>
              <a:rPr lang="pt-BR" dirty="0" smtClean="0"/>
              <a:t>): um sistema só pode subsistir quando se fixam objetivos e meios para alcançá-los</a:t>
            </a:r>
          </a:p>
          <a:p>
            <a:pPr marL="0" indent="0">
              <a:buNone/>
            </a:pPr>
            <a:r>
              <a:rPr lang="pt-BR" dirty="0" smtClean="0"/>
              <a:t>(I)</a:t>
            </a:r>
            <a:r>
              <a:rPr lang="pt-BR" dirty="0" err="1" smtClean="0"/>
              <a:t>ntegração</a:t>
            </a:r>
            <a:r>
              <a:rPr lang="pt-BR" dirty="0" smtClean="0"/>
              <a:t> </a:t>
            </a:r>
            <a:r>
              <a:rPr lang="pt-BR" dirty="0"/>
              <a:t>interna do </a:t>
            </a:r>
            <a:r>
              <a:rPr lang="pt-BR" dirty="0" smtClean="0"/>
              <a:t>sistema: coordenar e integrar as diferentes partes do sistema de modo a estabilizá-lo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(L) Manutenção dos modelos de controle (</a:t>
            </a:r>
            <a:r>
              <a:rPr lang="pt-BR" dirty="0" err="1" smtClean="0"/>
              <a:t>latent</a:t>
            </a:r>
            <a:r>
              <a:rPr lang="pt-BR" dirty="0" smtClean="0"/>
              <a:t> </a:t>
            </a:r>
            <a:r>
              <a:rPr lang="pt-BR" dirty="0" err="1" smtClean="0"/>
              <a:t>pattern</a:t>
            </a:r>
            <a:r>
              <a:rPr lang="pt-BR" dirty="0" smtClean="0"/>
              <a:t> </a:t>
            </a:r>
            <a:r>
              <a:rPr lang="pt-BR" dirty="0" err="1" smtClean="0"/>
              <a:t>maintenance</a:t>
            </a:r>
            <a:r>
              <a:rPr lang="pt-BR" dirty="0" smtClean="0"/>
              <a:t>): responde à produção, à manutenção e à reprodução coerente de valores comuns e motivações à ação                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82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4AF5BB-A13F-4CF8-A064-51664574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A5C48AB-AFD4-4DD5-8E66-FA386186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Ação social: (a) ator individual ou pluralidade de atores perseguindo (b) objetivos (c) em uma situação (elementos "objetivos" e "meios"). </a:t>
            </a:r>
          </a:p>
          <a:p>
            <a:r>
              <a:rPr lang="pt-BR" dirty="0"/>
              <a:t>A escolha do ator obedece a uma orientação normativa (nem escolhas aleatórias nem subordinação exclusiva às condições da ação). </a:t>
            </a:r>
          </a:p>
          <a:p>
            <a:r>
              <a:rPr lang="pt-BR" dirty="0"/>
              <a:t>Ator/objeto: elementos cognitivos (percepção das propriedades e funções do objeto no conjunto total de objetos), </a:t>
            </a:r>
            <a:r>
              <a:rPr lang="pt-BR" dirty="0" err="1"/>
              <a:t>catéticos</a:t>
            </a:r>
            <a:r>
              <a:rPr lang="pt-BR" dirty="0"/>
              <a:t> (atribuição de significados afetivos ao objeto) e avaliativos (organização de suas escolhas cognitivas e afetivas em um plano inteligente de ação) </a:t>
            </a:r>
          </a:p>
        </p:txBody>
      </p:sp>
    </p:spTree>
    <p:extLst>
      <p:ext uri="{BB962C8B-B14F-4D97-AF65-F5344CB8AC3E}">
        <p14:creationId xmlns:p14="http://schemas.microsoft.com/office/powerpoint/2010/main" val="129651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E7633B-E952-4C92-9CDB-E74F6D7D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65500C5-7380-4DA3-BAAF-B27FC4EC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Distinção ator / situação é analítica: “O ator é sujeito cognitivo e objeto de cognição, usuário de meios instrumentais e ele mesmo um meio, emocionalmente ligado a outros e objeto de emoção, avaliador e objeto de avaliação, intérprete de símbolos e ele mesmo um símbolo“.</a:t>
            </a:r>
          </a:p>
          <a:p>
            <a:r>
              <a:rPr lang="pt-BR" dirty="0"/>
              <a:t>Parsons concebe a ação "do ponto de vista do ator" e privilegia o papel dos significados subjetivos e simbólicos na escolha de objetivos e meios (Weber). </a:t>
            </a:r>
            <a:r>
              <a:rPr lang="pt-BR" dirty="0" smtClean="0"/>
              <a:t>Mas... </a:t>
            </a:r>
            <a:r>
              <a:rPr lang="pt-BR" dirty="0"/>
              <a:t>a</a:t>
            </a:r>
            <a:r>
              <a:rPr lang="pt-BR" dirty="0" smtClean="0"/>
              <a:t>s e</a:t>
            </a:r>
            <a:r>
              <a:rPr lang="pt-BR" dirty="0" smtClean="0"/>
              <a:t>scolhas </a:t>
            </a:r>
            <a:r>
              <a:rPr lang="pt-BR" dirty="0"/>
              <a:t>e interpretações ocorrem em ambiente que impõe limitações normativas e coercitivas à liberdade do ator (Durkheim).  A</a:t>
            </a:r>
            <a:r>
              <a:rPr lang="pt-BR" i="1" dirty="0"/>
              <a:t> </a:t>
            </a:r>
            <a:r>
              <a:rPr lang="pt-BR" dirty="0"/>
              <a:t>internalização dos padrões morais da comunidade é um elemento estrutural da personalidade dos atores (Freud). </a:t>
            </a:r>
          </a:p>
        </p:txBody>
      </p:sp>
    </p:spTree>
    <p:extLst>
      <p:ext uri="{BB962C8B-B14F-4D97-AF65-F5344CB8AC3E}">
        <p14:creationId xmlns:p14="http://schemas.microsoft.com/office/powerpoint/2010/main" val="33191677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970</TotalTime>
  <Words>1240</Words>
  <Application>Microsoft Office PowerPoint</Application>
  <PresentationFormat>Widescreen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Berlim</vt:lpstr>
      <vt:lpstr>A estrutura da ação social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Freire-Medeiros</dc:creator>
  <cp:lastModifiedBy>Bianca Stella Pinheiro de Freire Medeiros</cp:lastModifiedBy>
  <cp:revision>30</cp:revision>
  <dcterms:created xsi:type="dcterms:W3CDTF">2018-03-22T00:16:39Z</dcterms:created>
  <dcterms:modified xsi:type="dcterms:W3CDTF">2018-03-23T22:26:30Z</dcterms:modified>
</cp:coreProperties>
</file>