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6"/>
  </p:notesMasterIdLst>
  <p:sldIdLst>
    <p:sldId id="256" r:id="rId2"/>
    <p:sldId id="612" r:id="rId3"/>
    <p:sldId id="257" r:id="rId4"/>
    <p:sldId id="265" r:id="rId5"/>
    <p:sldId id="266" r:id="rId6"/>
    <p:sldId id="281" r:id="rId7"/>
    <p:sldId id="555" r:id="rId8"/>
    <p:sldId id="609" r:id="rId9"/>
    <p:sldId id="548" r:id="rId10"/>
    <p:sldId id="552" r:id="rId11"/>
    <p:sldId id="547" r:id="rId12"/>
    <p:sldId id="556" r:id="rId13"/>
    <p:sldId id="577" r:id="rId14"/>
    <p:sldId id="613" r:id="rId15"/>
    <p:sldId id="562" r:id="rId16"/>
    <p:sldId id="275" r:id="rId17"/>
    <p:sldId id="557" r:id="rId18"/>
    <p:sldId id="397" r:id="rId19"/>
    <p:sldId id="296" r:id="rId20"/>
    <p:sldId id="380" r:id="rId21"/>
    <p:sldId id="379" r:id="rId22"/>
    <p:sldId id="381" r:id="rId23"/>
    <p:sldId id="382" r:id="rId24"/>
    <p:sldId id="383" r:id="rId25"/>
    <p:sldId id="400" r:id="rId26"/>
    <p:sldId id="276" r:id="rId27"/>
    <p:sldId id="561" r:id="rId28"/>
    <p:sldId id="564" r:id="rId29"/>
    <p:sldId id="579" r:id="rId30"/>
    <p:sldId id="563" r:id="rId31"/>
    <p:sldId id="258" r:id="rId32"/>
    <p:sldId id="264" r:id="rId33"/>
    <p:sldId id="610" r:id="rId34"/>
    <p:sldId id="280" r:id="rId35"/>
    <p:sldId id="267" r:id="rId36"/>
    <p:sldId id="301" r:id="rId37"/>
    <p:sldId id="503" r:id="rId38"/>
    <p:sldId id="376" r:id="rId39"/>
    <p:sldId id="307" r:id="rId40"/>
    <p:sldId id="308" r:id="rId41"/>
    <p:sldId id="309" r:id="rId42"/>
    <p:sldId id="310" r:id="rId43"/>
    <p:sldId id="311" r:id="rId44"/>
    <p:sldId id="312" r:id="rId45"/>
    <p:sldId id="314" r:id="rId46"/>
    <p:sldId id="315" r:id="rId47"/>
    <p:sldId id="316" r:id="rId48"/>
    <p:sldId id="317" r:id="rId49"/>
    <p:sldId id="318" r:id="rId50"/>
    <p:sldId id="320" r:id="rId51"/>
    <p:sldId id="313" r:id="rId52"/>
    <p:sldId id="558" r:id="rId53"/>
    <p:sldId id="559" r:id="rId54"/>
    <p:sldId id="565" r:id="rId55"/>
    <p:sldId id="399" r:id="rId56"/>
    <p:sldId id="550" r:id="rId57"/>
    <p:sldId id="549" r:id="rId58"/>
    <p:sldId id="551" r:id="rId59"/>
    <p:sldId id="331" r:id="rId60"/>
    <p:sldId id="611" r:id="rId61"/>
    <p:sldId id="335" r:id="rId62"/>
    <p:sldId id="350" r:id="rId63"/>
    <p:sldId id="336" r:id="rId64"/>
    <p:sldId id="338"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snapToGrid="0">
      <p:cViewPr varScale="1">
        <p:scale>
          <a:sx n="64" d="100"/>
          <a:sy n="64" d="100"/>
        </p:scale>
        <p:origin x="-108" y="-312"/>
      </p:cViewPr>
      <p:guideLst>
        <p:guide orient="horz" pos="2160"/>
        <p:guide pos="3840"/>
      </p:guideLst>
    </p:cSldViewPr>
  </p:slideViewPr>
  <p:notesTextViewPr>
    <p:cViewPr>
      <p:scale>
        <a:sx n="1" d="1"/>
        <a:sy n="1" d="1"/>
      </p:scale>
      <p:origin x="0" y="0"/>
    </p:cViewPr>
  </p:notesTextViewPr>
  <p:sorterViewPr>
    <p:cViewPr>
      <p:scale>
        <a:sx n="100" d="100"/>
        <a:sy n="100" d="100"/>
      </p:scale>
      <p:origin x="0" y="382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6D8223-AE14-461D-BCC9-AB33BAC89440}" type="datetimeFigureOut">
              <a:rPr lang="pt-BR" smtClean="0"/>
              <a:t>21/10/2019</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F0A41B-ED5B-4DA9-85ED-B308016804D3}" type="slidenum">
              <a:rPr lang="pt-BR" smtClean="0"/>
              <a:t>‹nº›</a:t>
            </a:fld>
            <a:endParaRPr lang="pt-BR"/>
          </a:p>
        </p:txBody>
      </p:sp>
    </p:spTree>
    <p:extLst>
      <p:ext uri="{BB962C8B-B14F-4D97-AF65-F5344CB8AC3E}">
        <p14:creationId xmlns:p14="http://schemas.microsoft.com/office/powerpoint/2010/main" val="3196360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685817" indent="-263776">
              <a:defRPr>
                <a:solidFill>
                  <a:schemeClr val="tx1"/>
                </a:solidFill>
                <a:latin typeface="Arial" charset="0"/>
              </a:defRPr>
            </a:lvl2pPr>
            <a:lvl3pPr marL="1055103" indent="-211021">
              <a:defRPr>
                <a:solidFill>
                  <a:schemeClr val="tx1"/>
                </a:solidFill>
                <a:latin typeface="Arial" charset="0"/>
              </a:defRPr>
            </a:lvl3pPr>
            <a:lvl4pPr marL="1477145" indent="-211021">
              <a:defRPr>
                <a:solidFill>
                  <a:schemeClr val="tx1"/>
                </a:solidFill>
                <a:latin typeface="Arial" charset="0"/>
              </a:defRPr>
            </a:lvl4pPr>
            <a:lvl5pPr marL="1899186" indent="-211021">
              <a:defRPr>
                <a:solidFill>
                  <a:schemeClr val="tx1"/>
                </a:solidFill>
                <a:latin typeface="Arial" charset="0"/>
              </a:defRPr>
            </a:lvl5pPr>
            <a:lvl6pPr marL="2321227" indent="-211021" eaLnBrk="0" fontAlgn="base" hangingPunct="0">
              <a:spcBef>
                <a:spcPct val="0"/>
              </a:spcBef>
              <a:spcAft>
                <a:spcPct val="0"/>
              </a:spcAft>
              <a:defRPr>
                <a:solidFill>
                  <a:schemeClr val="tx1"/>
                </a:solidFill>
                <a:latin typeface="Arial" charset="0"/>
              </a:defRPr>
            </a:lvl6pPr>
            <a:lvl7pPr marL="2743269" indent="-211021" eaLnBrk="0" fontAlgn="base" hangingPunct="0">
              <a:spcBef>
                <a:spcPct val="0"/>
              </a:spcBef>
              <a:spcAft>
                <a:spcPct val="0"/>
              </a:spcAft>
              <a:defRPr>
                <a:solidFill>
                  <a:schemeClr val="tx1"/>
                </a:solidFill>
                <a:latin typeface="Arial" charset="0"/>
              </a:defRPr>
            </a:lvl7pPr>
            <a:lvl8pPr marL="3165310" indent="-211021" eaLnBrk="0" fontAlgn="base" hangingPunct="0">
              <a:spcBef>
                <a:spcPct val="0"/>
              </a:spcBef>
              <a:spcAft>
                <a:spcPct val="0"/>
              </a:spcAft>
              <a:defRPr>
                <a:solidFill>
                  <a:schemeClr val="tx1"/>
                </a:solidFill>
                <a:latin typeface="Arial" charset="0"/>
              </a:defRPr>
            </a:lvl8pPr>
            <a:lvl9pPr marL="3587351" indent="-211021" eaLnBrk="0" fontAlgn="base" hangingPunct="0">
              <a:spcBef>
                <a:spcPct val="0"/>
              </a:spcBef>
              <a:spcAft>
                <a:spcPct val="0"/>
              </a:spcAft>
              <a:defRPr>
                <a:solidFill>
                  <a:schemeClr val="tx1"/>
                </a:solidFill>
                <a:latin typeface="Arial" charset="0"/>
              </a:defRPr>
            </a:lvl9pPr>
          </a:lstStyle>
          <a:p>
            <a:fld id="{08546630-D46A-4414-96BE-B1DD6F4B782D}" type="slidenum">
              <a:rPr lang="en-US" altLang="pt-BR">
                <a:cs typeface="Arial" charset="0"/>
              </a:rPr>
              <a:pPr/>
              <a:t>29</a:t>
            </a:fld>
            <a:endParaRPr lang="en-US" altLang="pt-BR">
              <a:cs typeface="Arial" charset="0"/>
            </a:endParaRPr>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p:cNvSpPr>
            <a:spLocks noGrp="1" noChangeArrowheads="1"/>
          </p:cNvSpPr>
          <p:nvPr>
            <p:ph type="body" idx="1"/>
          </p:nvPr>
        </p:nvSpPr>
        <p:spPr bwMode="auto">
          <a:xfrm>
            <a:off x="687027" y="4342939"/>
            <a:ext cx="5483946" cy="4114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a:p>
        </p:txBody>
      </p:sp>
    </p:spTree>
    <p:extLst>
      <p:ext uri="{BB962C8B-B14F-4D97-AF65-F5344CB8AC3E}">
        <p14:creationId xmlns:p14="http://schemas.microsoft.com/office/powerpoint/2010/main" val="3550572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p>
        </p:txBody>
      </p:sp>
      <p:sp>
        <p:nvSpPr>
          <p:cNvPr id="4" name="Espaço Reservado para Número de Slide 3"/>
          <p:cNvSpPr>
            <a:spLocks noGrp="1"/>
          </p:cNvSpPr>
          <p:nvPr>
            <p:ph type="sldNum" sz="quarter" idx="5"/>
          </p:nvPr>
        </p:nvSpPr>
        <p:spPr/>
        <p:txBody>
          <a:bodyPr/>
          <a:lstStyle/>
          <a:p>
            <a:pPr>
              <a:defRPr/>
            </a:pPr>
            <a:fld id="{8621C4E2-DAD5-40E1-8E7C-CD75ECB81436}" type="slidenum">
              <a:rPr lang="pt-BR" smtClean="0"/>
              <a:pPr>
                <a:defRPr/>
              </a:pPr>
              <a:t>36</a:t>
            </a:fld>
            <a:endParaRPr lang="pt-BR"/>
          </a:p>
        </p:txBody>
      </p:sp>
    </p:spTree>
    <p:extLst>
      <p:ext uri="{BB962C8B-B14F-4D97-AF65-F5344CB8AC3E}">
        <p14:creationId xmlns:p14="http://schemas.microsoft.com/office/powerpoint/2010/main" val="1979721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93187"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atin typeface="Arial" charset="0"/>
            </a:endParaRPr>
          </a:p>
        </p:txBody>
      </p:sp>
      <p:sp>
        <p:nvSpPr>
          <p:cNvPr id="93188"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F0B4774-4B43-4B9D-9533-8E393318C733}" type="slidenum">
              <a:rPr lang="en-US" smtClean="0">
                <a:latin typeface="Arial" charset="0"/>
              </a:rPr>
              <a:pPr fontAlgn="base">
                <a:spcBef>
                  <a:spcPct val="0"/>
                </a:spcBef>
                <a:spcAft>
                  <a:spcPct val="0"/>
                </a:spcAft>
              </a:pPr>
              <a:t>61</a:t>
            </a:fld>
            <a:endParaRPr lang="en-US">
              <a:latin typeface="Arial" charset="0"/>
            </a:endParaRPr>
          </a:p>
        </p:txBody>
      </p:sp>
    </p:spTree>
    <p:extLst>
      <p:ext uri="{BB962C8B-B14F-4D97-AF65-F5344CB8AC3E}">
        <p14:creationId xmlns:p14="http://schemas.microsoft.com/office/powerpoint/2010/main" val="3233078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93187"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atin typeface="Arial" charset="0"/>
            </a:endParaRPr>
          </a:p>
        </p:txBody>
      </p:sp>
      <p:sp>
        <p:nvSpPr>
          <p:cNvPr id="93188"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F0B4774-4B43-4B9D-9533-8E393318C733}" type="slidenum">
              <a:rPr lang="en-US" smtClean="0">
                <a:latin typeface="Arial" charset="0"/>
              </a:rPr>
              <a:pPr fontAlgn="base">
                <a:spcBef>
                  <a:spcPct val="0"/>
                </a:spcBef>
                <a:spcAft>
                  <a:spcPct val="0"/>
                </a:spcAft>
              </a:pPr>
              <a:t>62</a:t>
            </a:fld>
            <a:endParaRPr lang="en-US">
              <a:latin typeface="Arial" charset="0"/>
            </a:endParaRPr>
          </a:p>
        </p:txBody>
      </p:sp>
    </p:spTree>
    <p:extLst>
      <p:ext uri="{BB962C8B-B14F-4D97-AF65-F5344CB8AC3E}">
        <p14:creationId xmlns:p14="http://schemas.microsoft.com/office/powerpoint/2010/main" val="1387404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9421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atin typeface="Arial" charset="0"/>
            </a:endParaRPr>
          </a:p>
        </p:txBody>
      </p:sp>
      <p:sp>
        <p:nvSpPr>
          <p:cNvPr id="94212"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F73FDF0-B574-4FF5-8787-4712BC32F141}" type="slidenum">
              <a:rPr lang="en-US" smtClean="0">
                <a:latin typeface="Arial" charset="0"/>
              </a:rPr>
              <a:pPr fontAlgn="base">
                <a:spcBef>
                  <a:spcPct val="0"/>
                </a:spcBef>
                <a:spcAft>
                  <a:spcPct val="0"/>
                </a:spcAft>
              </a:pPr>
              <a:t>63</a:t>
            </a:fld>
            <a:endParaRPr lang="en-US">
              <a:latin typeface="Arial" charset="0"/>
            </a:endParaRPr>
          </a:p>
        </p:txBody>
      </p:sp>
    </p:spTree>
    <p:extLst>
      <p:ext uri="{BB962C8B-B14F-4D97-AF65-F5344CB8AC3E}">
        <p14:creationId xmlns:p14="http://schemas.microsoft.com/office/powerpoint/2010/main" val="3318687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ço Reservado para Imagem de Slide 1"/>
          <p:cNvSpPr>
            <a:spLocks noGrp="1" noRot="1" noChangeAspect="1" noTextEdit="1"/>
          </p:cNvSpPr>
          <p:nvPr>
            <p:ph type="sldImg"/>
          </p:nvPr>
        </p:nvSpPr>
        <p:spPr>
          <a:ln/>
        </p:spPr>
      </p:sp>
      <p:sp>
        <p:nvSpPr>
          <p:cNvPr id="48131" name="Espaço Reservado para Anotações 2"/>
          <p:cNvSpPr>
            <a:spLocks noGrp="1"/>
          </p:cNvSpPr>
          <p:nvPr>
            <p:ph type="body" idx="1"/>
          </p:nvPr>
        </p:nvSpPr>
        <p:spPr>
          <a:noFill/>
          <a:ln/>
        </p:spPr>
        <p:txBody>
          <a:bodyPr/>
          <a:lstStyle/>
          <a:p>
            <a:endParaRPr lang="pt-BR">
              <a:latin typeface="Arial" pitchFamily="34" charset="0"/>
            </a:endParaRPr>
          </a:p>
        </p:txBody>
      </p:sp>
      <p:sp>
        <p:nvSpPr>
          <p:cNvPr id="48132" name="Espaço Reservado para Número de Slide 3"/>
          <p:cNvSpPr>
            <a:spLocks noGrp="1"/>
          </p:cNvSpPr>
          <p:nvPr>
            <p:ph type="sldNum" sz="quarter" idx="5"/>
          </p:nvPr>
        </p:nvSpPr>
        <p:spPr>
          <a:noFill/>
        </p:spPr>
        <p:txBody>
          <a:bodyPr/>
          <a:lstStyle/>
          <a:p>
            <a:fld id="{95704C0E-835C-4023-A6F8-3F7A57C38B0B}" type="slidenum">
              <a:rPr lang="en-US" smtClean="0">
                <a:latin typeface="Arial" pitchFamily="34" charset="0"/>
              </a:rPr>
              <a:pPr/>
              <a:t>64</a:t>
            </a:fld>
            <a:endParaRPr lang="en-US">
              <a:latin typeface="Arial" pitchFamily="34" charset="0"/>
            </a:endParaRPr>
          </a:p>
        </p:txBody>
      </p:sp>
    </p:spTree>
    <p:extLst>
      <p:ext uri="{BB962C8B-B14F-4D97-AF65-F5344CB8AC3E}">
        <p14:creationId xmlns:p14="http://schemas.microsoft.com/office/powerpoint/2010/main" val="3090035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pt-BR"/>
              <a:t>Clique para editar o título Mestre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10/21/2019</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‹nº›</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10/21/2019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10/21/2019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859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10/21/2019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pt-BR"/>
              <a:t>Clique para editar o título Mestre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10/21/2019</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‹nº›</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pt-BR"/>
              <a:t>Clique para editar o título Mestre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10/21/2019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pt-BR"/>
              <a:t>Clique para editar o título Mestre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10/21/2019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10/21/2019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10/21/2019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pt-BR"/>
              <a:t>Clique para editar o título Mestre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10/21/2019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‹nº›</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10/21/2019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‹nº›</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pt-BR"/>
              <a:t>Clique para editar o título Mestre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10/21/2019</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‹nº›</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Lenir.PC2005/Configura&#231;&#245;es%20locais/Temporary%20Internet%20Files/Content.IE5/QJYFE1IR/apresenta&#231;&#227;o%20novembro%202006/Suporte/16-OSCIP.ppt" TargetMode="External"/><Relationship Id="rId3" Type="http://schemas.openxmlformats.org/officeDocument/2006/relationships/hyperlink" Target="../../../../../Lenir.PC2005/Configura&#231;&#245;es%20locais/Temporary%20Internet%20Files/Content.IE5/QJYFE1IR/apresenta&#231;&#227;o%20novembro%202006/Suporte/12-AdministracaoDireta.ppt" TargetMode="External"/><Relationship Id="rId7" Type="http://schemas.openxmlformats.org/officeDocument/2006/relationships/hyperlink" Target="../../../../../Lenir.PC2005/Configura&#231;&#245;es%20locais/Temporary%20Internet%20Files/Content.IE5/QJYFE1IR/apresenta&#231;&#227;o%20novembro%202006/Suporte/17-ServicoSocialAutonomo.ppt"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Lenir.PC2005/Configura&#231;&#245;es%20locais/Temporary%20Internet%20Files/Content.IE5/QJYFE1IR/apresenta&#231;&#227;o%20novembro%202006/Suporte/15-OrganizacaoSocial.ppt" TargetMode="External"/><Relationship Id="rId5" Type="http://schemas.openxmlformats.org/officeDocument/2006/relationships/hyperlink" Target="../../../../../Lenir.PC2005/Configura&#231;&#245;es%20locais/Temporary%20Internet%20Files/Content.IE5/QJYFE1IR/apresenta&#231;&#227;o%20novembro%202006/Suporte/14-EmpresaPublicaSociedadeEconomiaMista.ppt" TargetMode="External"/><Relationship Id="rId10" Type="http://schemas.openxmlformats.org/officeDocument/2006/relationships/hyperlink" Target="../../../../../Lenir.PC2005/Configura&#231;&#245;es%20locais/Temporary%20Internet%20Files/Content.IE5/QJYFE1IR/apresenta&#231;&#227;o%20novembro%202006/Suporte/23-FundacoesApoio.ppt" TargetMode="External"/><Relationship Id="rId4" Type="http://schemas.openxmlformats.org/officeDocument/2006/relationships/hyperlink" Target="../../../../../Lenir.PC2005/Configura&#231;&#245;es%20locais/Temporary%20Internet%20Files/Content.IE5/QJYFE1IR/apresenta&#231;&#227;o%20novembro%202006/Suporte/13-AutarquiaFundacao.ppt" TargetMode="External"/><Relationship Id="rId9" Type="http://schemas.openxmlformats.org/officeDocument/2006/relationships/hyperlink" Target="../../../../../Lenir.PC2005/Configura&#231;&#245;es%20locais/Temporary%20Internet%20Files/Content.IE5/QJYFE1IR/apresenta&#231;&#227;o%20novembro%202006/Suporte/18-ConsorcioPublicoDireitoPrivado.pp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B1D4387-D048-4C99-90E3-8B5633152DC5}"/>
              </a:ext>
            </a:extLst>
          </p:cNvPr>
          <p:cNvSpPr>
            <a:spLocks noGrp="1"/>
          </p:cNvSpPr>
          <p:nvPr>
            <p:ph type="ctrTitle"/>
          </p:nvPr>
        </p:nvSpPr>
        <p:spPr/>
        <p:txBody>
          <a:bodyPr/>
          <a:lstStyle/>
          <a:p>
            <a:r>
              <a:rPr lang="pt-BR" dirty="0"/>
              <a:t>Regulação em Saúde</a:t>
            </a:r>
          </a:p>
        </p:txBody>
      </p:sp>
      <p:sp>
        <p:nvSpPr>
          <p:cNvPr id="3" name="Subtítulo 2">
            <a:extLst>
              <a:ext uri="{FF2B5EF4-FFF2-40B4-BE49-F238E27FC236}">
                <a16:creationId xmlns:a16="http://schemas.microsoft.com/office/drawing/2014/main" xmlns="" id="{59A309F8-D160-4C9C-8CDD-B0C22D11639A}"/>
              </a:ext>
            </a:extLst>
          </p:cNvPr>
          <p:cNvSpPr>
            <a:spLocks noGrp="1"/>
          </p:cNvSpPr>
          <p:nvPr>
            <p:ph type="subTitle" idx="1"/>
          </p:nvPr>
        </p:nvSpPr>
        <p:spPr/>
        <p:txBody>
          <a:bodyPr>
            <a:normAutofit fontScale="70000" lnSpcReduction="20000"/>
          </a:bodyPr>
          <a:lstStyle/>
          <a:p>
            <a:r>
              <a:rPr lang="pt-BR" b="1" dirty="0"/>
              <a:t>Disciplina do Bacharelado em Saúde Pública</a:t>
            </a:r>
          </a:p>
          <a:p>
            <a:r>
              <a:rPr lang="pt-BR" b="1" dirty="0"/>
              <a:t>Instrumentos de regulação assistencial e controles intersetoriais</a:t>
            </a:r>
          </a:p>
          <a:p>
            <a:r>
              <a:rPr lang="pt-BR" b="1" dirty="0"/>
              <a:t>2019</a:t>
            </a:r>
          </a:p>
          <a:p>
            <a:r>
              <a:rPr lang="pt-BR" b="1" dirty="0"/>
              <a:t>Marilia Louvison</a:t>
            </a:r>
          </a:p>
        </p:txBody>
      </p:sp>
    </p:spTree>
    <p:extLst>
      <p:ext uri="{BB962C8B-B14F-4D97-AF65-F5344CB8AC3E}">
        <p14:creationId xmlns:p14="http://schemas.microsoft.com/office/powerpoint/2010/main" val="6625421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526405A-5AA7-49A6-9925-3FB7F55DEFA9}"/>
              </a:ext>
            </a:extLst>
          </p:cNvPr>
          <p:cNvSpPr>
            <a:spLocks noGrp="1"/>
          </p:cNvSpPr>
          <p:nvPr>
            <p:ph type="title"/>
          </p:nvPr>
        </p:nvSpPr>
        <p:spPr>
          <a:xfrm>
            <a:off x="1504121" y="104361"/>
            <a:ext cx="9601200" cy="1485900"/>
          </a:xfrm>
        </p:spPr>
        <p:txBody>
          <a:bodyPr/>
          <a:lstStyle/>
          <a:p>
            <a:r>
              <a:rPr lang="pt-BR" b="1" dirty="0">
                <a:solidFill>
                  <a:srgbClr val="FF0000"/>
                </a:solidFill>
              </a:rPr>
              <a:t>Principais problemas do SUS que indicam fragilidade regulatória</a:t>
            </a:r>
          </a:p>
        </p:txBody>
      </p:sp>
      <p:sp>
        <p:nvSpPr>
          <p:cNvPr id="3" name="Espaço Reservado para Conteúdo 2">
            <a:extLst>
              <a:ext uri="{FF2B5EF4-FFF2-40B4-BE49-F238E27FC236}">
                <a16:creationId xmlns:a16="http://schemas.microsoft.com/office/drawing/2014/main" xmlns="" id="{F3E76D69-92C5-49E2-81C8-0683C637998C}"/>
              </a:ext>
            </a:extLst>
          </p:cNvPr>
          <p:cNvSpPr>
            <a:spLocks noGrp="1"/>
          </p:cNvSpPr>
          <p:nvPr>
            <p:ph idx="1"/>
          </p:nvPr>
        </p:nvSpPr>
        <p:spPr>
          <a:xfrm>
            <a:off x="1086679" y="1590261"/>
            <a:ext cx="10151164" cy="5579165"/>
          </a:xfrm>
        </p:spPr>
        <p:txBody>
          <a:bodyPr>
            <a:normAutofit fontScale="77500" lnSpcReduction="20000"/>
          </a:bodyPr>
          <a:lstStyle/>
          <a:p>
            <a:pPr lvl="1">
              <a:buFont typeface="Wingdings" panose="05000000000000000000" pitchFamily="2" charset="2"/>
              <a:buChar char="§"/>
            </a:pPr>
            <a:r>
              <a:rPr lang="pt-BR" altLang="pt-BR" sz="2200" b="1" i="0" dirty="0">
                <a:solidFill>
                  <a:schemeClr val="tx1"/>
                </a:solidFill>
                <a:latin typeface="Calibri" panose="020F0502020204030204" pitchFamily="34" charset="0"/>
                <a:cs typeface="Calibri" panose="020F0502020204030204" pitchFamily="34" charset="0"/>
              </a:rPr>
              <a:t>MERCANTILIZAÇÃO</a:t>
            </a:r>
          </a:p>
          <a:p>
            <a:pPr lvl="1">
              <a:buFont typeface="Wingdings" panose="05000000000000000000" pitchFamily="2" charset="2"/>
              <a:buChar char="§"/>
            </a:pPr>
            <a:r>
              <a:rPr lang="pt-BR" altLang="pt-BR" sz="2200" b="1" i="0" dirty="0">
                <a:solidFill>
                  <a:schemeClr val="tx1"/>
                </a:solidFill>
                <a:latin typeface="Calibri" panose="020F0502020204030204" pitchFamily="34" charset="0"/>
                <a:cs typeface="Calibri" panose="020F0502020204030204" pitchFamily="34" charset="0"/>
              </a:rPr>
              <a:t>MEDICALIZAÇÃO</a:t>
            </a:r>
          </a:p>
          <a:p>
            <a:pPr lvl="1">
              <a:buFont typeface="Wingdings" panose="05000000000000000000" pitchFamily="2" charset="2"/>
              <a:buChar char="§"/>
            </a:pPr>
            <a:r>
              <a:rPr lang="pt-BR" altLang="pt-BR" sz="2200" b="1" i="0" dirty="0">
                <a:solidFill>
                  <a:schemeClr val="tx1"/>
                </a:solidFill>
                <a:latin typeface="Calibri" panose="020F0502020204030204" pitchFamily="34" charset="0"/>
                <a:cs typeface="Calibri" panose="020F0502020204030204" pitchFamily="34" charset="0"/>
              </a:rPr>
              <a:t>FRAGMENTAÇÃO</a:t>
            </a:r>
          </a:p>
          <a:p>
            <a:pPr lvl="1">
              <a:buFont typeface="Wingdings" panose="05000000000000000000" pitchFamily="2" charset="2"/>
              <a:buChar char="§"/>
            </a:pPr>
            <a:r>
              <a:rPr lang="pt-BR" altLang="pt-BR" sz="2200" b="1" i="0" dirty="0">
                <a:solidFill>
                  <a:schemeClr val="tx1"/>
                </a:solidFill>
                <a:latin typeface="Calibri" panose="020F0502020204030204" pitchFamily="34" charset="0"/>
                <a:cs typeface="Calibri" panose="020F0502020204030204" pitchFamily="34" charset="0"/>
              </a:rPr>
              <a:t>JUDICIALIZAÇÃO</a:t>
            </a:r>
          </a:p>
          <a:p>
            <a:pPr lvl="1">
              <a:buFont typeface="Wingdings" panose="05000000000000000000" pitchFamily="2" charset="2"/>
              <a:buChar char="§"/>
            </a:pPr>
            <a:r>
              <a:rPr lang="pt-BR" altLang="pt-BR" sz="2200" b="1" i="0" dirty="0">
                <a:solidFill>
                  <a:schemeClr val="tx1"/>
                </a:solidFill>
                <a:latin typeface="Calibri" panose="020F0502020204030204" pitchFamily="34" charset="0"/>
                <a:cs typeface="Calibri" panose="020F0502020204030204" pitchFamily="34" charset="0"/>
              </a:rPr>
              <a:t>FILAS E BARREIRAS DE ACESSO</a:t>
            </a:r>
          </a:p>
          <a:p>
            <a:pPr lvl="1">
              <a:buFont typeface="Wingdings" panose="05000000000000000000" pitchFamily="2" charset="2"/>
              <a:buChar char="§"/>
            </a:pPr>
            <a:r>
              <a:rPr lang="pt-BR" altLang="pt-BR" sz="2200" b="1" i="0" dirty="0">
                <a:solidFill>
                  <a:schemeClr val="tx1"/>
                </a:solidFill>
                <a:latin typeface="Calibri" panose="020F0502020204030204" pitchFamily="34" charset="0"/>
                <a:cs typeface="Calibri" panose="020F0502020204030204" pitchFamily="34" charset="0"/>
              </a:rPr>
              <a:t>DESCOMPROMISSO</a:t>
            </a:r>
          </a:p>
          <a:p>
            <a:pPr lvl="1">
              <a:buFont typeface="Wingdings" panose="05000000000000000000" pitchFamily="2" charset="2"/>
              <a:buChar char="§"/>
            </a:pPr>
            <a:r>
              <a:rPr lang="pt-BR" altLang="pt-BR" sz="2200" i="0" dirty="0">
                <a:solidFill>
                  <a:schemeClr val="tx1"/>
                </a:solidFill>
                <a:latin typeface="Calibri" panose="020F0502020204030204" pitchFamily="34" charset="0"/>
                <a:cs typeface="Calibri" panose="020F0502020204030204" pitchFamily="34" charset="0"/>
              </a:rPr>
              <a:t>Fragilidades de comunicação entre os serviços . Poder dos prestadores especializados e hospitalares</a:t>
            </a:r>
          </a:p>
          <a:p>
            <a:pPr lvl="1">
              <a:buFont typeface="Wingdings" panose="05000000000000000000" pitchFamily="2" charset="2"/>
              <a:buChar char="§"/>
            </a:pPr>
            <a:r>
              <a:rPr lang="pt-BR" altLang="pt-BR" sz="2200" i="0" dirty="0">
                <a:solidFill>
                  <a:schemeClr val="tx1"/>
                </a:solidFill>
                <a:latin typeface="Calibri" panose="020F0502020204030204" pitchFamily="34" charset="0"/>
                <a:cs typeface="Calibri" panose="020F0502020204030204" pitchFamily="34" charset="0"/>
              </a:rPr>
              <a:t>O usuário é o responsável por procurar o serviço para saber de seu agendamento ou encaminhamento. </a:t>
            </a:r>
          </a:p>
          <a:p>
            <a:pPr lvl="1">
              <a:buFont typeface="Wingdings" panose="05000000000000000000" pitchFamily="2" charset="2"/>
              <a:buChar char="§"/>
            </a:pPr>
            <a:r>
              <a:rPr lang="pt-BR" altLang="pt-BR" sz="2200" i="0" dirty="0">
                <a:solidFill>
                  <a:schemeClr val="tx1"/>
                </a:solidFill>
                <a:latin typeface="Calibri" panose="020F0502020204030204" pitchFamily="34" charset="0"/>
                <a:cs typeface="Calibri" panose="020F0502020204030204" pitchFamily="34" charset="0"/>
              </a:rPr>
              <a:t>Dificuldades na “referencia e contra referencia” da atenção básica para a especialidade e vice versa</a:t>
            </a:r>
          </a:p>
          <a:p>
            <a:pPr lvl="1">
              <a:buFont typeface="Wingdings" panose="05000000000000000000" pitchFamily="2" charset="2"/>
              <a:buChar char="§"/>
            </a:pPr>
            <a:r>
              <a:rPr lang="pt-BR" altLang="pt-BR" sz="2200" i="0" dirty="0">
                <a:solidFill>
                  <a:schemeClr val="tx1"/>
                </a:solidFill>
                <a:latin typeface="Calibri" panose="020F0502020204030204" pitchFamily="34" charset="0"/>
                <a:cs typeface="Calibri" panose="020F0502020204030204" pitchFamily="34" charset="0"/>
              </a:rPr>
              <a:t>UBS fragilizada em seu papel de ordenadora do cuidado, por não ter estrutura apropriada , recursos e equipe suficiente</a:t>
            </a:r>
          </a:p>
          <a:p>
            <a:pPr lvl="1">
              <a:buFont typeface="Wingdings" panose="05000000000000000000" pitchFamily="2" charset="2"/>
              <a:buChar char="§"/>
            </a:pPr>
            <a:r>
              <a:rPr lang="pt-BR" altLang="pt-BR" sz="2200" i="0" dirty="0">
                <a:solidFill>
                  <a:schemeClr val="tx1"/>
                </a:solidFill>
                <a:latin typeface="Calibri" panose="020F0502020204030204" pitchFamily="34" charset="0"/>
                <a:cs typeface="Calibri" panose="020F0502020204030204" pitchFamily="34" charset="0"/>
              </a:rPr>
              <a:t>Regulação “não oficiais”: regime de escassez e “salve-se quem puder”</a:t>
            </a:r>
          </a:p>
          <a:p>
            <a:pPr lvl="1">
              <a:buFont typeface="Wingdings" panose="05000000000000000000" pitchFamily="2" charset="2"/>
              <a:buChar char="§"/>
            </a:pPr>
            <a:r>
              <a:rPr lang="pt-BR" altLang="pt-BR" sz="2200" i="0" dirty="0">
                <a:solidFill>
                  <a:schemeClr val="tx1"/>
                </a:solidFill>
                <a:latin typeface="Calibri" panose="020F0502020204030204" pitchFamily="34" charset="0"/>
                <a:cs typeface="Calibri" panose="020F0502020204030204" pitchFamily="34" charset="0"/>
              </a:rPr>
              <a:t>Oferta insuficiente - financiamento</a:t>
            </a:r>
          </a:p>
          <a:p>
            <a:pPr lvl="1">
              <a:buFont typeface="Wingdings" panose="05000000000000000000" pitchFamily="2" charset="2"/>
              <a:buChar char="§"/>
            </a:pPr>
            <a:r>
              <a:rPr lang="pt-BR" altLang="pt-BR" sz="2200" i="0" dirty="0">
                <a:solidFill>
                  <a:schemeClr val="tx1"/>
                </a:solidFill>
                <a:latin typeface="Calibri" panose="020F0502020204030204" pitchFamily="34" charset="0"/>
                <a:cs typeface="Calibri" panose="020F0502020204030204" pitchFamily="34" charset="0"/>
              </a:rPr>
              <a:t>Pactuação de referencias regionalizadas que nem sempre são cumpridas. PPI/PGAS/Linhas de cuidado desatualizadas</a:t>
            </a:r>
          </a:p>
          <a:p>
            <a:pPr lvl="1">
              <a:buFont typeface="Wingdings" panose="05000000000000000000" pitchFamily="2" charset="2"/>
              <a:buChar char="§"/>
            </a:pPr>
            <a:r>
              <a:rPr lang="pt-BR" altLang="pt-BR" sz="2200" i="0" dirty="0">
                <a:solidFill>
                  <a:schemeClr val="tx1"/>
                </a:solidFill>
                <a:latin typeface="Calibri" panose="020F0502020204030204" pitchFamily="34" charset="0"/>
                <a:cs typeface="Calibri" panose="020F0502020204030204" pitchFamily="34" charset="0"/>
              </a:rPr>
              <a:t>Encaminhamentos  não contem a classificação de risco ou são mal preenchidos</a:t>
            </a:r>
          </a:p>
          <a:p>
            <a:pPr lvl="1">
              <a:buFont typeface="Wingdings" panose="05000000000000000000" pitchFamily="2" charset="2"/>
              <a:buChar char="§"/>
            </a:pPr>
            <a:r>
              <a:rPr lang="pt-BR" altLang="pt-BR" sz="2200" i="0" dirty="0">
                <a:latin typeface="Calibri" panose="020F0502020204030204" pitchFamily="34" charset="0"/>
                <a:cs typeface="Calibri" panose="020F0502020204030204" pitchFamily="34" charset="0"/>
              </a:rPr>
              <a:t>Encaminhamentos desnecessários</a:t>
            </a:r>
          </a:p>
          <a:p>
            <a:pPr lvl="1">
              <a:buFont typeface="Wingdings" panose="05000000000000000000" pitchFamily="2" charset="2"/>
              <a:buChar char="§"/>
            </a:pPr>
            <a:r>
              <a:rPr lang="pt-BR" altLang="pt-BR" sz="2200" i="0" dirty="0">
                <a:latin typeface="Calibri" panose="020F0502020204030204" pitchFamily="34" charset="0"/>
                <a:cs typeface="Calibri" panose="020F0502020204030204" pitchFamily="34" charset="0"/>
              </a:rPr>
              <a:t>M</a:t>
            </a:r>
            <a:r>
              <a:rPr lang="pt-BR" altLang="pt-BR" sz="2200" i="0" dirty="0">
                <a:solidFill>
                  <a:schemeClr val="tx1"/>
                </a:solidFill>
                <a:latin typeface="Calibri" panose="020F0502020204030204" pitchFamily="34" charset="0"/>
                <a:cs typeface="Calibri" panose="020F0502020204030204" pitchFamily="34" charset="0"/>
              </a:rPr>
              <a:t>edicalização : </a:t>
            </a:r>
            <a:r>
              <a:rPr lang="pt-BR" altLang="pt-BR" sz="2200" i="0" dirty="0" err="1">
                <a:solidFill>
                  <a:schemeClr val="tx1"/>
                </a:solidFill>
                <a:latin typeface="Calibri" panose="020F0502020204030204" pitchFamily="34" charset="0"/>
                <a:cs typeface="Calibri" panose="020F0502020204030204" pitchFamily="34" charset="0"/>
              </a:rPr>
              <a:t>patologização</a:t>
            </a:r>
            <a:r>
              <a:rPr lang="pt-BR" altLang="pt-BR" sz="2200" i="0" dirty="0">
                <a:solidFill>
                  <a:schemeClr val="tx1"/>
                </a:solidFill>
                <a:latin typeface="Calibri" panose="020F0502020204030204" pitchFamily="34" charset="0"/>
                <a:cs typeface="Calibri" panose="020F0502020204030204" pitchFamily="34" charset="0"/>
              </a:rPr>
              <a:t>, “</a:t>
            </a:r>
            <a:r>
              <a:rPr lang="pt-BR" altLang="pt-BR" sz="2200" i="0" dirty="0" err="1">
                <a:solidFill>
                  <a:schemeClr val="tx1"/>
                </a:solidFill>
                <a:latin typeface="Calibri" panose="020F0502020204030204" pitchFamily="34" charset="0"/>
                <a:cs typeface="Calibri" panose="020F0502020204030204" pitchFamily="34" charset="0"/>
              </a:rPr>
              <a:t>pornoprevenção</a:t>
            </a:r>
            <a:r>
              <a:rPr lang="pt-BR" altLang="pt-BR" sz="2200" i="0" dirty="0">
                <a:solidFill>
                  <a:schemeClr val="tx1"/>
                </a:solidFill>
                <a:latin typeface="Calibri" panose="020F0502020204030204" pitchFamily="34" charset="0"/>
                <a:cs typeface="Calibri" panose="020F0502020204030204" pitchFamily="34" charset="0"/>
              </a:rPr>
              <a:t>”, medicação excessiva, poder da </a:t>
            </a:r>
            <a:r>
              <a:rPr lang="pt-BR" altLang="pt-BR" sz="2200" i="0" dirty="0" err="1">
                <a:solidFill>
                  <a:schemeClr val="tx1"/>
                </a:solidFill>
                <a:latin typeface="Calibri" panose="020F0502020204030204" pitchFamily="34" charset="0"/>
                <a:cs typeface="Calibri" panose="020F0502020204030204" pitchFamily="34" charset="0"/>
              </a:rPr>
              <a:t>industrica</a:t>
            </a:r>
            <a:r>
              <a:rPr lang="pt-BR" altLang="pt-BR" sz="2200" i="0" dirty="0">
                <a:solidFill>
                  <a:schemeClr val="tx1"/>
                </a:solidFill>
                <a:latin typeface="Calibri" panose="020F0502020204030204" pitchFamily="34" charset="0"/>
                <a:cs typeface="Calibri" panose="020F0502020204030204" pitchFamily="34" charset="0"/>
              </a:rPr>
              <a:t> farmacêutica.</a:t>
            </a:r>
          </a:p>
          <a:p>
            <a:pPr lvl="1">
              <a:buFont typeface="Wingdings" panose="05000000000000000000" pitchFamily="2" charset="2"/>
              <a:buChar char="§"/>
            </a:pPr>
            <a:r>
              <a:rPr lang="pt-BR" altLang="pt-BR" sz="2200" i="0" dirty="0">
                <a:solidFill>
                  <a:schemeClr val="tx1"/>
                </a:solidFill>
                <a:latin typeface="Calibri" panose="020F0502020204030204" pitchFamily="34" charset="0"/>
                <a:cs typeface="Calibri" panose="020F0502020204030204" pitchFamily="34" charset="0"/>
              </a:rPr>
              <a:t>Processos de judicialização no publico e no privado</a:t>
            </a:r>
          </a:p>
          <a:p>
            <a:endParaRPr lang="pt-BR" dirty="0"/>
          </a:p>
        </p:txBody>
      </p:sp>
    </p:spTree>
    <p:extLst>
      <p:ext uri="{BB962C8B-B14F-4D97-AF65-F5344CB8AC3E}">
        <p14:creationId xmlns:p14="http://schemas.microsoft.com/office/powerpoint/2010/main" val="22471099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1794456" y="0"/>
            <a:ext cx="8615966" cy="880369"/>
          </a:xfrm>
          <a:prstGeom prst="rect">
            <a:avLst/>
          </a:prstGeom>
          <a:noFill/>
        </p:spPr>
        <p:txBody>
          <a:bodyPr wrap="square">
            <a:spAutoFit/>
          </a:bodyPr>
          <a:lstStyle/>
          <a:p>
            <a:pPr algn="ctr">
              <a:lnSpc>
                <a:spcPct val="150000"/>
              </a:lnSpc>
              <a:defRPr/>
            </a:pPr>
            <a:r>
              <a:rPr lang="en-US" b="1" dirty="0">
                <a:latin typeface="Calibri" panose="020F0502020204030204" pitchFamily="34" charset="0"/>
                <a:cs typeface="Calibri" panose="020F0502020204030204" pitchFamily="34" charset="0"/>
              </a:rPr>
              <a:t>      DIMENSÕES DA REGULAÇÃO EM SAÚDE - PT GM/MS Nº1559/2008</a:t>
            </a:r>
          </a:p>
          <a:p>
            <a:pPr algn="ctr">
              <a:lnSpc>
                <a:spcPct val="150000"/>
              </a:lnSpc>
              <a:defRPr/>
            </a:pPr>
            <a:r>
              <a:rPr lang="en-US" b="1" dirty="0">
                <a:latin typeface="Calibri" panose="020F0502020204030204" pitchFamily="34" charset="0"/>
                <a:cs typeface="Calibri" panose="020F0502020204030204" pitchFamily="34" charset="0"/>
              </a:rPr>
              <a:t>REGULAMENTAÇÃO, PACTUAÇÃO E FISCALIZAÇÃO</a:t>
            </a:r>
          </a:p>
        </p:txBody>
      </p:sp>
      <p:graphicFrame>
        <p:nvGraphicFramePr>
          <p:cNvPr id="2" name="Tabela 1"/>
          <p:cNvGraphicFramePr>
            <a:graphicFrameLocks noGrp="1"/>
          </p:cNvGraphicFramePr>
          <p:nvPr>
            <p:extLst>
              <p:ext uri="{D42A27DB-BD31-4B8C-83A1-F6EECF244321}">
                <p14:modId xmlns:p14="http://schemas.microsoft.com/office/powerpoint/2010/main" val="2877846806"/>
              </p:ext>
            </p:extLst>
          </p:nvPr>
        </p:nvGraphicFramePr>
        <p:xfrm>
          <a:off x="1020418" y="835087"/>
          <a:ext cx="10429461" cy="4754454"/>
        </p:xfrm>
        <a:graphic>
          <a:graphicData uri="http://schemas.openxmlformats.org/drawingml/2006/table">
            <a:tbl>
              <a:tblPr firstRow="1" bandRow="1">
                <a:tableStyleId>{93296810-A885-4BE3-A3E7-6D5BEEA58F35}</a:tableStyleId>
              </a:tblPr>
              <a:tblGrid>
                <a:gridCol w="3091920">
                  <a:extLst>
                    <a:ext uri="{9D8B030D-6E8A-4147-A177-3AD203B41FA5}">
                      <a16:colId xmlns:a16="http://schemas.microsoft.com/office/drawing/2014/main" xmlns="" val="20000"/>
                    </a:ext>
                  </a:extLst>
                </a:gridCol>
                <a:gridCol w="4030265">
                  <a:extLst>
                    <a:ext uri="{9D8B030D-6E8A-4147-A177-3AD203B41FA5}">
                      <a16:colId xmlns:a16="http://schemas.microsoft.com/office/drawing/2014/main" xmlns="" val="20001"/>
                    </a:ext>
                  </a:extLst>
                </a:gridCol>
                <a:gridCol w="3307276">
                  <a:extLst>
                    <a:ext uri="{9D8B030D-6E8A-4147-A177-3AD203B41FA5}">
                      <a16:colId xmlns:a16="http://schemas.microsoft.com/office/drawing/2014/main" xmlns="" val="20002"/>
                    </a:ext>
                  </a:extLst>
                </a:gridCol>
              </a:tblGrid>
              <a:tr h="363454">
                <a:tc>
                  <a:txBody>
                    <a:bodyPr/>
                    <a:lstStyle/>
                    <a:p>
                      <a:pPr algn="ctr"/>
                      <a:r>
                        <a:rPr lang="en-US" sz="1800" b="1" dirty="0">
                          <a:latin typeface="Calibri" panose="020F0502020204030204" pitchFamily="34" charset="0"/>
                          <a:cs typeface="Calibri" panose="020F0502020204030204" pitchFamily="34" charset="0"/>
                        </a:rPr>
                        <a:t>SISTEMAS</a:t>
                      </a:r>
                      <a:endParaRPr lang="pt-BR" sz="1800" b="1" dirty="0">
                        <a:latin typeface="Calibri" panose="020F0502020204030204" pitchFamily="34" charset="0"/>
                        <a:cs typeface="Calibri" panose="020F0502020204030204" pitchFamily="34" charset="0"/>
                      </a:endParaRPr>
                    </a:p>
                  </a:txBody>
                  <a:tcPr marL="68573" marR="68573" marT="34288" marB="34288" anchor="ctr"/>
                </a:tc>
                <a:tc>
                  <a:txBody>
                    <a:bodyPr/>
                    <a:lstStyle/>
                    <a:p>
                      <a:pPr algn="ctr"/>
                      <a:r>
                        <a:rPr lang="en-US" sz="1800" b="1" dirty="0">
                          <a:latin typeface="Calibri" panose="020F0502020204030204" pitchFamily="34" charset="0"/>
                          <a:cs typeface="Calibri" panose="020F0502020204030204" pitchFamily="34" charset="0"/>
                        </a:rPr>
                        <a:t>ATENÇÃO</a:t>
                      </a:r>
                      <a:endParaRPr lang="pt-BR" sz="1800" b="1" dirty="0">
                        <a:latin typeface="Calibri" panose="020F0502020204030204" pitchFamily="34" charset="0"/>
                        <a:cs typeface="Calibri" panose="020F0502020204030204" pitchFamily="34" charset="0"/>
                      </a:endParaRPr>
                    </a:p>
                  </a:txBody>
                  <a:tcPr marL="68573" marR="68573" marT="34288" marB="34288" anchor="ctr"/>
                </a:tc>
                <a:tc>
                  <a:txBody>
                    <a:bodyPr/>
                    <a:lstStyle/>
                    <a:p>
                      <a:pPr algn="ctr"/>
                      <a:r>
                        <a:rPr lang="en-US" sz="1800" b="1" dirty="0">
                          <a:latin typeface="Calibri" panose="020F0502020204030204" pitchFamily="34" charset="0"/>
                          <a:cs typeface="Calibri" panose="020F0502020204030204" pitchFamily="34" charset="0"/>
                        </a:rPr>
                        <a:t>ACESSO</a:t>
                      </a:r>
                      <a:endParaRPr lang="pt-BR" sz="1800" b="1" dirty="0">
                        <a:solidFill>
                          <a:srgbClr val="C00000"/>
                        </a:solidFill>
                        <a:latin typeface="Calibri" panose="020F0502020204030204" pitchFamily="34" charset="0"/>
                        <a:cs typeface="Calibri" panose="020F0502020204030204" pitchFamily="34" charset="0"/>
                      </a:endParaRPr>
                    </a:p>
                  </a:txBody>
                  <a:tcPr marL="68573" marR="68573" marT="34288" marB="34288" anchor="ctr"/>
                </a:tc>
                <a:extLst>
                  <a:ext uri="{0D108BD9-81ED-4DB2-BD59-A6C34878D82A}">
                    <a16:rowId xmlns:a16="http://schemas.microsoft.com/office/drawing/2014/main" xmlns="" val="10000"/>
                  </a:ext>
                </a:extLst>
              </a:tr>
              <a:tr h="871377">
                <a:tc>
                  <a:txBody>
                    <a:bodyPr/>
                    <a:lstStyle/>
                    <a:p>
                      <a:pPr algn="ctr"/>
                      <a:r>
                        <a:rPr lang="en-US" sz="1800" b="1" dirty="0">
                          <a:latin typeface="Calibri" panose="020F0502020204030204" pitchFamily="34" charset="0"/>
                          <a:cs typeface="Calibri" panose="020F0502020204030204" pitchFamily="34" charset="0"/>
                        </a:rPr>
                        <a:t>SAUDE SUPLEMENTAR ANS</a:t>
                      </a:r>
                    </a:p>
                  </a:txBody>
                  <a:tcPr marL="68573" marR="68573" marT="34288" marB="34288" anchor="ctr"/>
                </a:tc>
                <a:tc>
                  <a:txBody>
                    <a:bodyPr/>
                    <a:lstStyle/>
                    <a:p>
                      <a:pPr algn="ctr"/>
                      <a:r>
                        <a:rPr lang="en-US" sz="1800" b="1" dirty="0">
                          <a:latin typeface="Calibri" panose="020F0502020204030204" pitchFamily="34" charset="0"/>
                          <a:cs typeface="Calibri" panose="020F0502020204030204" pitchFamily="34" charset="0"/>
                        </a:rPr>
                        <a:t>CADASTRO DE ESTEBELECIMENTOS DE SAÚDE</a:t>
                      </a:r>
                      <a:endParaRPr lang="pt-BR" sz="1800" b="1" dirty="0">
                        <a:latin typeface="Calibri" panose="020F0502020204030204" pitchFamily="34" charset="0"/>
                        <a:cs typeface="Calibri" panose="020F0502020204030204" pitchFamily="34" charset="0"/>
                      </a:endParaRPr>
                    </a:p>
                  </a:txBody>
                  <a:tcPr marL="68573" marR="68573" marT="34288" marB="34288" anchor="ctr"/>
                </a:tc>
                <a:tc>
                  <a:txBody>
                    <a:bodyPr/>
                    <a:lstStyle/>
                    <a:p>
                      <a:pPr algn="ctr"/>
                      <a:r>
                        <a:rPr lang="en-US" sz="1800" b="1" dirty="0">
                          <a:latin typeface="Calibri" panose="020F0502020204030204" pitchFamily="34" charset="0"/>
                          <a:cs typeface="Calibri" panose="020F0502020204030204" pitchFamily="34" charset="0"/>
                        </a:rPr>
                        <a:t>REGULAÇÃO AMBULATORIAL</a:t>
                      </a:r>
                      <a:endParaRPr lang="pt-BR" sz="1800" b="1" dirty="0">
                        <a:solidFill>
                          <a:srgbClr val="C00000"/>
                        </a:solidFill>
                        <a:latin typeface="Calibri" panose="020F0502020204030204" pitchFamily="34" charset="0"/>
                        <a:cs typeface="Calibri" panose="020F0502020204030204" pitchFamily="34" charset="0"/>
                      </a:endParaRPr>
                    </a:p>
                  </a:txBody>
                  <a:tcPr marL="68573" marR="68573" marT="34288" marB="34288" anchor="ctr"/>
                </a:tc>
                <a:extLst>
                  <a:ext uri="{0D108BD9-81ED-4DB2-BD59-A6C34878D82A}">
                    <a16:rowId xmlns:a16="http://schemas.microsoft.com/office/drawing/2014/main" xmlns="" val="10001"/>
                  </a:ext>
                </a:extLst>
              </a:tr>
              <a:tr h="1139494">
                <a:tc>
                  <a:txBody>
                    <a:bodyPr/>
                    <a:lstStyle/>
                    <a:p>
                      <a:pPr algn="ctr"/>
                      <a:r>
                        <a:rPr lang="en-US" sz="1800" b="1" dirty="0">
                          <a:latin typeface="Calibri" panose="020F0502020204030204" pitchFamily="34" charset="0"/>
                          <a:cs typeface="Calibri" panose="020F0502020204030204" pitchFamily="34" charset="0"/>
                        </a:rPr>
                        <a:t>VIGILÂNCIA</a:t>
                      </a:r>
                      <a:r>
                        <a:rPr lang="en-US" sz="1800" b="1" baseline="0" dirty="0">
                          <a:latin typeface="Calibri" panose="020F0502020204030204" pitchFamily="34" charset="0"/>
                          <a:cs typeface="Calibri" panose="020F0502020204030204" pitchFamily="34" charset="0"/>
                        </a:rPr>
                        <a:t> EM SAÚDE</a:t>
                      </a:r>
                    </a:p>
                    <a:p>
                      <a:pPr algn="ctr"/>
                      <a:r>
                        <a:rPr lang="en-US" sz="1800" b="1" baseline="0" dirty="0">
                          <a:latin typeface="Calibri" panose="020F0502020204030204" pitchFamily="34" charset="0"/>
                          <a:cs typeface="Calibri" panose="020F0502020204030204" pitchFamily="34" charset="0"/>
                        </a:rPr>
                        <a:t>ANVISA</a:t>
                      </a:r>
                      <a:endParaRPr lang="pt-BR" sz="1800" b="1" dirty="0">
                        <a:latin typeface="Calibri" panose="020F0502020204030204" pitchFamily="34" charset="0"/>
                        <a:cs typeface="Calibri" panose="020F0502020204030204" pitchFamily="34" charset="0"/>
                      </a:endParaRPr>
                    </a:p>
                    <a:p>
                      <a:pPr algn="ctr"/>
                      <a:endParaRPr lang="pt-BR" sz="1800" b="1" dirty="0">
                        <a:latin typeface="Calibri" panose="020F0502020204030204" pitchFamily="34" charset="0"/>
                        <a:cs typeface="Calibri" panose="020F0502020204030204" pitchFamily="34" charset="0"/>
                      </a:endParaRPr>
                    </a:p>
                  </a:txBody>
                  <a:tcPr marL="68573" marR="68573" marT="34288" marB="34288" anchor="ctr"/>
                </a:tc>
                <a:tc>
                  <a:txBody>
                    <a:bodyPr/>
                    <a:lstStyle/>
                    <a:p>
                      <a:pPr algn="ctr"/>
                      <a:r>
                        <a:rPr lang="pt-BR" sz="1800" b="1" dirty="0">
                          <a:latin typeface="Calibri" panose="020F0502020204030204" pitchFamily="34" charset="0"/>
                          <a:cs typeface="Calibri" panose="020F0502020204030204" pitchFamily="34" charset="0"/>
                        </a:rPr>
                        <a:t>CADASTRO DE USUÁRIOS</a:t>
                      </a:r>
                    </a:p>
                  </a:txBody>
                  <a:tcPr marL="68573" marR="68573" marT="34288" marB="34288" anchor="ctr"/>
                </a:tc>
                <a:tc>
                  <a:txBody>
                    <a:bodyPr/>
                    <a:lstStyle/>
                    <a:p>
                      <a:pPr algn="ctr"/>
                      <a:r>
                        <a:rPr lang="en-US" sz="1800" b="1" dirty="0">
                          <a:latin typeface="Calibri" panose="020F0502020204030204" pitchFamily="34" charset="0"/>
                          <a:cs typeface="Calibri" panose="020F0502020204030204" pitchFamily="34" charset="0"/>
                        </a:rPr>
                        <a:t>REGULAÇÃO</a:t>
                      </a:r>
                    </a:p>
                    <a:p>
                      <a:pPr algn="ctr"/>
                      <a:r>
                        <a:rPr lang="en-US" sz="1800" b="1" dirty="0">
                          <a:latin typeface="Calibri" panose="020F0502020204030204" pitchFamily="34" charset="0"/>
                          <a:cs typeface="Calibri" panose="020F0502020204030204" pitchFamily="34" charset="0"/>
                        </a:rPr>
                        <a:t>HOSPITALAR</a:t>
                      </a:r>
                      <a:endParaRPr lang="pt-BR" sz="1800" b="1" dirty="0">
                        <a:solidFill>
                          <a:srgbClr val="C00000"/>
                        </a:solidFill>
                        <a:latin typeface="Calibri" panose="020F0502020204030204" pitchFamily="34" charset="0"/>
                        <a:cs typeface="Calibri" panose="020F0502020204030204" pitchFamily="34" charset="0"/>
                      </a:endParaRPr>
                    </a:p>
                  </a:txBody>
                  <a:tcPr marL="68573" marR="68573" marT="34288" marB="34288" anchor="ctr"/>
                </a:tc>
                <a:extLst>
                  <a:ext uri="{0D108BD9-81ED-4DB2-BD59-A6C34878D82A}">
                    <a16:rowId xmlns:a16="http://schemas.microsoft.com/office/drawing/2014/main" xmlns="" val="10002"/>
                  </a:ext>
                </a:extLst>
              </a:tr>
              <a:tr h="603259">
                <a:tc>
                  <a:txBody>
                    <a:bodyPr/>
                    <a:lstStyle/>
                    <a:p>
                      <a:pPr algn="ctr"/>
                      <a:r>
                        <a:rPr lang="pt-BR" sz="1800" b="1" dirty="0">
                          <a:latin typeface="Calibri" panose="020F0502020204030204" pitchFamily="34" charset="0"/>
                          <a:cs typeface="Calibri" panose="020F0502020204030204" pitchFamily="34" charset="0"/>
                        </a:rPr>
                        <a:t>PACTOS INTERFEDERATIVOS</a:t>
                      </a:r>
                    </a:p>
                    <a:p>
                      <a:pPr algn="ctr"/>
                      <a:r>
                        <a:rPr lang="pt-BR" sz="1800" b="1" dirty="0">
                          <a:latin typeface="Calibri" panose="020F0502020204030204" pitchFamily="34" charset="0"/>
                          <a:cs typeface="Calibri" panose="020F0502020204030204" pitchFamily="34" charset="0"/>
                        </a:rPr>
                        <a:t>REGIONALIZAÇÃO</a:t>
                      </a:r>
                    </a:p>
                  </a:txBody>
                  <a:tcPr marL="68573" marR="68573" marT="34288" marB="34288" anchor="ctr"/>
                </a:tc>
                <a:tc>
                  <a:txBody>
                    <a:bodyPr/>
                    <a:lstStyle/>
                    <a:p>
                      <a:pPr algn="ctr"/>
                      <a:r>
                        <a:rPr lang="en-US" sz="1800" b="1" dirty="0">
                          <a:latin typeface="Calibri" panose="020F0502020204030204" pitchFamily="34" charset="0"/>
                          <a:cs typeface="Calibri" panose="020F0502020204030204" pitchFamily="34" charset="0"/>
                        </a:rPr>
                        <a:t>CONTRATAÇÃO DE SERVIÇOS E GESTÃO POR PRIVADOS</a:t>
                      </a:r>
                      <a:endParaRPr lang="pt-BR" sz="1800" b="1" dirty="0">
                        <a:latin typeface="Calibri" panose="020F0502020204030204" pitchFamily="34" charset="0"/>
                        <a:cs typeface="Calibri" panose="020F0502020204030204" pitchFamily="34" charset="0"/>
                      </a:endParaRPr>
                    </a:p>
                  </a:txBody>
                  <a:tcPr marL="68573" marR="68573" marT="34288" marB="34288" anchor="ctr"/>
                </a:tc>
                <a:tc>
                  <a:txBody>
                    <a:bodyPr/>
                    <a:lstStyle/>
                    <a:p>
                      <a:pPr algn="ctr"/>
                      <a:r>
                        <a:rPr lang="pt-BR" sz="1800" b="1" dirty="0">
                          <a:latin typeface="Calibri" panose="020F0502020204030204" pitchFamily="34" charset="0"/>
                          <a:cs typeface="Calibri" panose="020F0502020204030204" pitchFamily="34" charset="0"/>
                        </a:rPr>
                        <a:t>REGULAÇÃO DAS URGÊNCIAS</a:t>
                      </a:r>
                      <a:endParaRPr lang="pt-BR" sz="1800" b="1" dirty="0">
                        <a:solidFill>
                          <a:srgbClr val="C00000"/>
                        </a:solidFill>
                        <a:latin typeface="Calibri" panose="020F0502020204030204" pitchFamily="34" charset="0"/>
                        <a:cs typeface="Calibri" panose="020F0502020204030204" pitchFamily="34" charset="0"/>
                      </a:endParaRPr>
                    </a:p>
                  </a:txBody>
                  <a:tcPr marL="68573" marR="68573" marT="34288" marB="34288" anchor="ctr"/>
                </a:tc>
                <a:extLst>
                  <a:ext uri="{0D108BD9-81ED-4DB2-BD59-A6C34878D82A}">
                    <a16:rowId xmlns:a16="http://schemas.microsoft.com/office/drawing/2014/main" xmlns="" val="10003"/>
                  </a:ext>
                </a:extLst>
              </a:tr>
              <a:tr h="871377">
                <a:tc>
                  <a:txBody>
                    <a:bodyPr/>
                    <a:lstStyle/>
                    <a:p>
                      <a:pPr algn="ctr"/>
                      <a:r>
                        <a:rPr lang="en-US" sz="1800" b="1" dirty="0">
                          <a:latin typeface="Calibri" panose="020F0502020204030204" pitchFamily="34" charset="0"/>
                          <a:cs typeface="Calibri" panose="020F0502020204030204" pitchFamily="34" charset="0"/>
                        </a:rPr>
                        <a:t>OUVIDORIA</a:t>
                      </a:r>
                      <a:endParaRPr lang="pt-BR" sz="1800" b="1" dirty="0">
                        <a:latin typeface="Calibri" panose="020F0502020204030204" pitchFamily="34" charset="0"/>
                        <a:cs typeface="Calibri" panose="020F0502020204030204" pitchFamily="34" charset="0"/>
                      </a:endParaRPr>
                    </a:p>
                  </a:txBody>
                  <a:tcPr marL="68573" marR="68573" marT="34288" marB="34288" anchor="ctr"/>
                </a:tc>
                <a:tc>
                  <a:txBody>
                    <a:bodyPr/>
                    <a:lstStyle/>
                    <a:p>
                      <a:pPr algn="ctr"/>
                      <a:r>
                        <a:rPr lang="en-US" sz="1800" b="1" dirty="0">
                          <a:latin typeface="Calibri" panose="020F0502020204030204" pitchFamily="34" charset="0"/>
                          <a:cs typeface="Calibri" panose="020F0502020204030204" pitchFamily="34" charset="0"/>
                        </a:rPr>
                        <a:t>PROGRAMAÇÃO DAS AÇÕES E</a:t>
                      </a:r>
                      <a:r>
                        <a:rPr lang="en-US" sz="1800" b="1" baseline="0" dirty="0">
                          <a:latin typeface="Calibri" panose="020F0502020204030204" pitchFamily="34" charset="0"/>
                          <a:cs typeface="Calibri" panose="020F0502020204030204" pitchFamily="34" charset="0"/>
                        </a:rPr>
                        <a:t> SERVIÇOS DE SAÚDE</a:t>
                      </a:r>
                      <a:endParaRPr lang="pt-BR" sz="1800" b="1" dirty="0">
                        <a:latin typeface="Calibri" panose="020F0502020204030204" pitchFamily="34" charset="0"/>
                        <a:cs typeface="Calibri" panose="020F0502020204030204" pitchFamily="34" charset="0"/>
                      </a:endParaRPr>
                    </a:p>
                  </a:txBody>
                  <a:tcPr marL="68573" marR="68573" marT="34288" marB="342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Calibri" panose="020F0502020204030204" pitchFamily="34" charset="0"/>
                          <a:cs typeface="Calibri" panose="020F0502020204030204" pitchFamily="34" charset="0"/>
                        </a:rPr>
                        <a:t>PROTOCOLOS</a:t>
                      </a:r>
                      <a:r>
                        <a:rPr lang="en-US" sz="1800" b="1" baseline="0" dirty="0">
                          <a:latin typeface="Calibri" panose="020F0502020204030204" pitchFamily="34" charset="0"/>
                          <a:cs typeface="Calibri" panose="020F0502020204030204" pitchFamily="34" charset="0"/>
                        </a:rPr>
                        <a:t> DE REGULAÇÃO</a:t>
                      </a:r>
                      <a:endParaRPr lang="pt-BR" sz="1800" b="1" dirty="0">
                        <a:solidFill>
                          <a:srgbClr val="C00000"/>
                        </a:solidFill>
                        <a:latin typeface="Calibri" panose="020F0502020204030204" pitchFamily="34" charset="0"/>
                        <a:cs typeface="Calibri" panose="020F0502020204030204" pitchFamily="34" charset="0"/>
                      </a:endParaRPr>
                    </a:p>
                  </a:txBody>
                  <a:tcPr marL="68573" marR="68573" marT="34288" marB="34288" anchor="ctr"/>
                </a:tc>
                <a:extLst>
                  <a:ext uri="{0D108BD9-81ED-4DB2-BD59-A6C34878D82A}">
                    <a16:rowId xmlns:a16="http://schemas.microsoft.com/office/drawing/2014/main" xmlns="" val="10004"/>
                  </a:ext>
                </a:extLst>
              </a:tr>
              <a:tr h="603259">
                <a:tc>
                  <a:txBody>
                    <a:bodyPr/>
                    <a:lstStyle/>
                    <a:p>
                      <a:pPr algn="ctr"/>
                      <a:r>
                        <a:rPr lang="pt-BR" sz="1800" b="1" dirty="0">
                          <a:latin typeface="Calibri" panose="020F0502020204030204" pitchFamily="34" charset="0"/>
                          <a:cs typeface="Calibri" panose="020F0502020204030204" pitchFamily="34" charset="0"/>
                        </a:rPr>
                        <a:t>INCORPORAÇÃO</a:t>
                      </a:r>
                      <a:r>
                        <a:rPr lang="pt-BR" sz="1800" b="1" baseline="0" dirty="0">
                          <a:latin typeface="Calibri" panose="020F0502020204030204" pitchFamily="34" charset="0"/>
                          <a:cs typeface="Calibri" panose="020F0502020204030204" pitchFamily="34" charset="0"/>
                        </a:rPr>
                        <a:t> TECNOLÓGICA – CONITEC</a:t>
                      </a:r>
                    </a:p>
                    <a:p>
                      <a:pPr algn="ctr"/>
                      <a:r>
                        <a:rPr lang="pt-BR" sz="1800" b="1" baseline="0" dirty="0">
                          <a:latin typeface="Calibri" panose="020F0502020204030204" pitchFamily="34" charset="0"/>
                          <a:cs typeface="Calibri" panose="020F0502020204030204" pitchFamily="34" charset="0"/>
                        </a:rPr>
                        <a:t>JUDICIALIZAÇÃO</a:t>
                      </a:r>
                      <a:endParaRPr lang="pt-BR" sz="1800" b="1" dirty="0">
                        <a:latin typeface="Calibri" panose="020F0502020204030204" pitchFamily="34" charset="0"/>
                        <a:cs typeface="Calibri" panose="020F0502020204030204" pitchFamily="34" charset="0"/>
                      </a:endParaRPr>
                    </a:p>
                  </a:txBody>
                  <a:tcPr marL="68573" marR="68573" marT="34288" marB="34288" anchor="ctr"/>
                </a:tc>
                <a:tc>
                  <a:txBody>
                    <a:bodyPr/>
                    <a:lstStyle/>
                    <a:p>
                      <a:pPr algn="ctr"/>
                      <a:r>
                        <a:rPr lang="pt-BR" sz="1800" b="1" dirty="0">
                          <a:latin typeface="Calibri" panose="020F0502020204030204" pitchFamily="34" charset="0"/>
                          <a:cs typeface="Calibri" panose="020F0502020204030204" pitchFamily="34" charset="0"/>
                        </a:rPr>
                        <a:t>GESTÃO DA INFORMAÇÃO</a:t>
                      </a:r>
                    </a:p>
                  </a:txBody>
                  <a:tcPr marL="68573" marR="68573" marT="34288" marB="342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Calibri" panose="020F0502020204030204" pitchFamily="34" charset="0"/>
                          <a:cs typeface="Calibri" panose="020F0502020204030204" pitchFamily="34" charset="0"/>
                        </a:rPr>
                        <a:t>GESTÃO DE FILAS</a:t>
                      </a:r>
                    </a:p>
                  </a:txBody>
                  <a:tcPr marL="68573" marR="68573" marT="34288" marB="34288" anchor="ctr"/>
                </a:tc>
                <a:extLst>
                  <a:ext uri="{0D108BD9-81ED-4DB2-BD59-A6C34878D82A}">
                    <a16:rowId xmlns:a16="http://schemas.microsoft.com/office/drawing/2014/main" xmlns="" val="10005"/>
                  </a:ext>
                </a:extLst>
              </a:tr>
            </a:tbl>
          </a:graphicData>
        </a:graphic>
      </p:graphicFrame>
      <p:cxnSp>
        <p:nvCxnSpPr>
          <p:cNvPr id="5" name="Conector de seta reta 4"/>
          <p:cNvCxnSpPr/>
          <p:nvPr/>
        </p:nvCxnSpPr>
        <p:spPr>
          <a:xfrm>
            <a:off x="2910462" y="5661736"/>
            <a:ext cx="7311981" cy="9659"/>
          </a:xfrm>
          <a:prstGeom prst="straightConnector1">
            <a:avLst/>
          </a:prstGeom>
          <a:ln w="57150">
            <a:headEnd type="triangle"/>
            <a:tailEnd type="triangle"/>
          </a:ln>
        </p:spPr>
        <p:style>
          <a:lnRef idx="3">
            <a:schemeClr val="dk1"/>
          </a:lnRef>
          <a:fillRef idx="0">
            <a:schemeClr val="dk1"/>
          </a:fillRef>
          <a:effectRef idx="2">
            <a:schemeClr val="dk1"/>
          </a:effectRef>
          <a:fontRef idx="minor">
            <a:schemeClr val="tx1"/>
          </a:fontRef>
        </p:style>
      </p:cxnSp>
      <p:sp>
        <p:nvSpPr>
          <p:cNvPr id="22562" name="CaixaDeTexto 5"/>
          <p:cNvSpPr txBox="1">
            <a:spLocks noChangeArrowheads="1"/>
          </p:cNvSpPr>
          <p:nvPr/>
        </p:nvSpPr>
        <p:spPr bwMode="auto">
          <a:xfrm>
            <a:off x="1020418" y="5762908"/>
            <a:ext cx="1109207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pt-BR" altLang="pt-BR" sz="2000" b="1" dirty="0"/>
              <a:t>CONTROLE INTERNO</a:t>
            </a:r>
            <a:r>
              <a:rPr lang="pt-BR" altLang="pt-BR" sz="2000" dirty="0"/>
              <a:t>: CONTROLE, AVALIAÇÃO E AUDITORIA</a:t>
            </a:r>
          </a:p>
          <a:p>
            <a:pPr algn="ctr"/>
            <a:r>
              <a:rPr lang="pt-BR" altLang="pt-BR" sz="2000" b="1" dirty="0"/>
              <a:t>CONTROLE EXTERNO</a:t>
            </a:r>
            <a:r>
              <a:rPr lang="pt-BR" altLang="pt-BR" sz="2000" dirty="0"/>
              <a:t>: ÓRGÃOS ESTATAIS DE CONTROLE, TRIBUNAIS DE CONTA, MINISTÉRIO PUBLICO, CONSELHOS DE CLASSE, MINISTÉRIO DO TRABALHO</a:t>
            </a:r>
          </a:p>
          <a:p>
            <a:pPr algn="ctr"/>
            <a:r>
              <a:rPr lang="pt-BR" altLang="pt-BR" sz="2000" b="1" dirty="0"/>
              <a:t>CONTROLE SOCIAL</a:t>
            </a:r>
            <a:r>
              <a:rPr lang="pt-BR" altLang="pt-BR" sz="2000" dirty="0"/>
              <a:t>: CONSELHOS DE SAÚDE</a:t>
            </a:r>
          </a:p>
        </p:txBody>
      </p:sp>
    </p:spTree>
    <p:extLst>
      <p:ext uri="{BB962C8B-B14F-4D97-AF65-F5344CB8AC3E}">
        <p14:creationId xmlns:p14="http://schemas.microsoft.com/office/powerpoint/2010/main" val="238360664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61757" y="563907"/>
            <a:ext cx="11030243" cy="1325563"/>
          </a:xfrm>
        </p:spPr>
        <p:txBody>
          <a:bodyPr>
            <a:normAutofit fontScale="90000"/>
          </a:bodyPr>
          <a:lstStyle/>
          <a:p>
            <a:r>
              <a:rPr lang="pt-BR" b="1" dirty="0">
                <a:solidFill>
                  <a:srgbClr val="FF0000"/>
                </a:solidFill>
              </a:rPr>
              <a:t>São ações da Macro Regulação do Sistema de Saúde:</a:t>
            </a:r>
            <a:br>
              <a:rPr lang="pt-BR" b="1" dirty="0">
                <a:solidFill>
                  <a:srgbClr val="FF0000"/>
                </a:solidFill>
              </a:rPr>
            </a:br>
            <a:endParaRPr lang="pt-BR" b="1" dirty="0">
              <a:solidFill>
                <a:srgbClr val="FF0000"/>
              </a:solidFill>
            </a:endParaRPr>
          </a:p>
        </p:txBody>
      </p:sp>
      <p:sp>
        <p:nvSpPr>
          <p:cNvPr id="3" name="Espaço Reservado para Conteúdo 2"/>
          <p:cNvSpPr>
            <a:spLocks noGrp="1"/>
          </p:cNvSpPr>
          <p:nvPr>
            <p:ph idx="1"/>
          </p:nvPr>
        </p:nvSpPr>
        <p:spPr/>
        <p:txBody>
          <a:bodyPr>
            <a:normAutofit/>
          </a:bodyPr>
          <a:lstStyle/>
          <a:p>
            <a:r>
              <a:rPr lang="pt-BR" dirty="0"/>
              <a:t>Elaboração de decretos, normas e portarias que dizem respeito às funções de gestão.</a:t>
            </a:r>
          </a:p>
          <a:p>
            <a:r>
              <a:rPr lang="pt-BR" dirty="0"/>
              <a:t>Planejamento, Financiamento e Fiscalização de Sistemas de Saúde.</a:t>
            </a:r>
          </a:p>
          <a:p>
            <a:r>
              <a:rPr lang="pt-BR" dirty="0"/>
              <a:t>Controle Social e Ouvidoria em Saúde.</a:t>
            </a:r>
          </a:p>
          <a:p>
            <a:r>
              <a:rPr lang="pt-BR" dirty="0"/>
              <a:t>Vigilância Sanitária e Epidemiológica.</a:t>
            </a:r>
          </a:p>
          <a:p>
            <a:r>
              <a:rPr lang="pt-BR" dirty="0"/>
              <a:t>Regulação da Saúde Suplementar.</a:t>
            </a:r>
          </a:p>
          <a:p>
            <a:r>
              <a:rPr lang="pt-BR" dirty="0"/>
              <a:t>Auditoria Assistencial ou Clínica.</a:t>
            </a:r>
          </a:p>
          <a:p>
            <a:r>
              <a:rPr lang="pt-BR" dirty="0"/>
              <a:t>Avaliação e Incorporação de Tecnologias em Saúde.</a:t>
            </a:r>
          </a:p>
        </p:txBody>
      </p:sp>
    </p:spTree>
    <p:extLst>
      <p:ext uri="{BB962C8B-B14F-4D97-AF65-F5344CB8AC3E}">
        <p14:creationId xmlns:p14="http://schemas.microsoft.com/office/powerpoint/2010/main" val="22766854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Marília\AppData\Local\Microsoft\Windows\Temporary Internet Files\Content.IE5\SW0803MS\Captura de tela 2014-02-13 06.41.33.png">
            <a:extLst>
              <a:ext uri="{FF2B5EF4-FFF2-40B4-BE49-F238E27FC236}">
                <a16:creationId xmlns:a16="http://schemas.microsoft.com/office/drawing/2014/main" xmlns="" id="{1545874C-22E7-4DCD-96AE-40B6F20585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263" t="16383" r="9052" b="7980"/>
          <a:stretch>
            <a:fillRect/>
          </a:stretch>
        </p:blipFill>
        <p:spPr bwMode="auto">
          <a:xfrm>
            <a:off x="986903" y="800100"/>
            <a:ext cx="10218195" cy="52578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06717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dirty="0"/>
          </a:p>
        </p:txBody>
      </p:sp>
      <p:pic>
        <p:nvPicPr>
          <p:cNvPr id="5" name="Imagem 4"/>
          <p:cNvPicPr>
            <a:picLocks noChangeAspect="1"/>
          </p:cNvPicPr>
          <p:nvPr/>
        </p:nvPicPr>
        <p:blipFill rotWithShape="1">
          <a:blip r:embed="rId2"/>
          <a:srcRect l="48425" t="17801" r="14957" b="25501"/>
          <a:stretch/>
        </p:blipFill>
        <p:spPr>
          <a:xfrm>
            <a:off x="3215681" y="0"/>
            <a:ext cx="5291255" cy="4608512"/>
          </a:xfrm>
          <a:prstGeom prst="rect">
            <a:avLst/>
          </a:prstGeom>
        </p:spPr>
      </p:pic>
      <p:pic>
        <p:nvPicPr>
          <p:cNvPr id="4" name="Imagem 3"/>
          <p:cNvPicPr>
            <a:picLocks noChangeAspect="1"/>
          </p:cNvPicPr>
          <p:nvPr/>
        </p:nvPicPr>
        <p:blipFill rotWithShape="1">
          <a:blip r:embed="rId3"/>
          <a:srcRect l="52668" t="28132" r="13284" b="37945"/>
          <a:stretch/>
        </p:blipFill>
        <p:spPr>
          <a:xfrm>
            <a:off x="3359696" y="3891174"/>
            <a:ext cx="5040560" cy="2952328"/>
          </a:xfrm>
          <a:prstGeom prst="rect">
            <a:avLst/>
          </a:prstGeom>
        </p:spPr>
      </p:pic>
    </p:spTree>
    <p:extLst>
      <p:ext uri="{BB962C8B-B14F-4D97-AF65-F5344CB8AC3E}">
        <p14:creationId xmlns:p14="http://schemas.microsoft.com/office/powerpoint/2010/main" val="9394228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dirty="0"/>
          </a:p>
        </p:txBody>
      </p:sp>
      <p:pic>
        <p:nvPicPr>
          <p:cNvPr id="4" name="Imagem 3"/>
          <p:cNvPicPr>
            <a:picLocks noChangeAspect="1"/>
          </p:cNvPicPr>
          <p:nvPr/>
        </p:nvPicPr>
        <p:blipFill>
          <a:blip r:embed="rId2"/>
          <a:stretch>
            <a:fillRect/>
          </a:stretch>
        </p:blipFill>
        <p:spPr>
          <a:xfrm>
            <a:off x="1139484" y="42898"/>
            <a:ext cx="9975828" cy="6815102"/>
          </a:xfrm>
          <a:prstGeom prst="rect">
            <a:avLst/>
          </a:prstGeom>
        </p:spPr>
      </p:pic>
    </p:spTree>
    <p:extLst>
      <p:ext uri="{BB962C8B-B14F-4D97-AF65-F5344CB8AC3E}">
        <p14:creationId xmlns:p14="http://schemas.microsoft.com/office/powerpoint/2010/main" val="4359757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996DA0A-5E9F-4173-8143-C8CF1B97B9E9}"/>
              </a:ext>
            </a:extLst>
          </p:cNvPr>
          <p:cNvSpPr>
            <a:spLocks noGrp="1"/>
          </p:cNvSpPr>
          <p:nvPr>
            <p:ph type="title"/>
          </p:nvPr>
        </p:nvSpPr>
        <p:spPr/>
        <p:txBody>
          <a:bodyPr/>
          <a:lstStyle/>
          <a:p>
            <a:r>
              <a:rPr lang="pt-BR" b="1" dirty="0">
                <a:solidFill>
                  <a:srgbClr val="FF0000"/>
                </a:solidFill>
              </a:rPr>
              <a:t>Regulação nas esferas de gestão</a:t>
            </a:r>
          </a:p>
        </p:txBody>
      </p:sp>
      <p:sp>
        <p:nvSpPr>
          <p:cNvPr id="3" name="Espaço Reservado para Conteúdo 2">
            <a:extLst>
              <a:ext uri="{FF2B5EF4-FFF2-40B4-BE49-F238E27FC236}">
                <a16:creationId xmlns:a16="http://schemas.microsoft.com/office/drawing/2014/main" xmlns="" id="{B175FFBF-9439-4D27-AD2A-B2AC8AC02A7A}"/>
              </a:ext>
            </a:extLst>
          </p:cNvPr>
          <p:cNvSpPr>
            <a:spLocks noGrp="1"/>
          </p:cNvSpPr>
          <p:nvPr>
            <p:ph idx="1"/>
          </p:nvPr>
        </p:nvSpPr>
        <p:spPr>
          <a:xfrm>
            <a:off x="1219200" y="1623392"/>
            <a:ext cx="9462052" cy="4287078"/>
          </a:xfrm>
        </p:spPr>
        <p:txBody>
          <a:bodyPr>
            <a:normAutofit lnSpcReduction="10000"/>
          </a:bodyPr>
          <a:lstStyle/>
          <a:p>
            <a:r>
              <a:rPr lang="pt-BR" dirty="0"/>
              <a:t>Ao gestor estadual caberá acompanhar, controlar, regular e avaliar o Sistema Estadual de Saúde e a execução das ações e serviços de saúde prestados em seu território, respeitadas as competências municipais.</a:t>
            </a:r>
          </a:p>
          <a:p>
            <a:pPr fontAlgn="ctr"/>
            <a:r>
              <a:rPr lang="pt-BR" dirty="0"/>
              <a:t>O gestor estadual tem, entre suas competências, a de prestar apoio técnico e financeiro aos municípios e acompanhar, controlar e avaliar as redes hierarquizadas do SUS.</a:t>
            </a:r>
          </a:p>
          <a:p>
            <a:pPr fontAlgn="ctr"/>
            <a:r>
              <a:rPr lang="pt-BR" dirty="0"/>
              <a:t>Ao gestor municipal caberá acompanhar, controlar, regular e avaliar o Sistema Municipal de Saúde e a execução das ações e serviços de saúde prestados em seu território, respeitadas as competências municipais.</a:t>
            </a:r>
          </a:p>
          <a:p>
            <a:pPr fontAlgn="ctr"/>
            <a:r>
              <a:rPr lang="pt-BR" dirty="0"/>
              <a:t> A(s) Secretaria(s) Estadual/Municipal de Saúde deverão dotar o órgão de controle e avaliação de estrutura administrativa, área física, recursos humanos e equipamentos. A equipe deverá ser multiprofissional e constantemente capacitada. Deverá credenciar equipe de auditoria e organizar os complexos reguladores.  </a:t>
            </a:r>
          </a:p>
          <a:p>
            <a:endParaRPr lang="pt-BR" dirty="0"/>
          </a:p>
        </p:txBody>
      </p:sp>
    </p:spTree>
    <p:extLst>
      <p:ext uri="{BB962C8B-B14F-4D97-AF65-F5344CB8AC3E}">
        <p14:creationId xmlns:p14="http://schemas.microsoft.com/office/powerpoint/2010/main" val="41096254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1325563"/>
          </a:xfrm>
        </p:spPr>
        <p:txBody>
          <a:bodyPr/>
          <a:lstStyle/>
          <a:p>
            <a:r>
              <a:rPr lang="pt-BR" b="1" dirty="0">
                <a:solidFill>
                  <a:srgbClr val="FF0000"/>
                </a:solidFill>
              </a:rPr>
              <a:t>São ações da regulação da rede de atenção:</a:t>
            </a:r>
          </a:p>
        </p:txBody>
      </p:sp>
      <p:sp>
        <p:nvSpPr>
          <p:cNvPr id="3" name="Espaço Reservado para Conteúdo 2"/>
          <p:cNvSpPr>
            <a:spLocks noGrp="1"/>
          </p:cNvSpPr>
          <p:nvPr>
            <p:ph idx="1"/>
          </p:nvPr>
        </p:nvSpPr>
        <p:spPr>
          <a:xfrm>
            <a:off x="323557" y="1139483"/>
            <a:ext cx="11479237" cy="5718517"/>
          </a:xfrm>
        </p:spPr>
        <p:txBody>
          <a:bodyPr>
            <a:normAutofit fontScale="92500"/>
          </a:bodyPr>
          <a:lstStyle/>
          <a:p>
            <a:r>
              <a:rPr lang="pt-BR" dirty="0"/>
              <a:t>Cadastramento de estabelecimentos e profissionais de saúde no Sistema de Cadastro Nacional de Estabelecimentos de Saúde (SCNES).</a:t>
            </a:r>
          </a:p>
          <a:p>
            <a:r>
              <a:rPr lang="pt-BR" dirty="0"/>
              <a:t>Cadastramento de usuários do SUS no sistema do Cartão Nacional de Saúde (CNS).</a:t>
            </a:r>
          </a:p>
          <a:p>
            <a:r>
              <a:rPr lang="pt-BR" dirty="0"/>
              <a:t>Contratualização de serviços de saúde segundo as normas e políticas específicas do Ministério da Saúde.</a:t>
            </a:r>
          </a:p>
          <a:p>
            <a:r>
              <a:rPr lang="pt-BR" dirty="0"/>
              <a:t>Credenciamento/habilitação para a prestação de serviços de saúde.</a:t>
            </a:r>
          </a:p>
          <a:p>
            <a:r>
              <a:rPr lang="pt-BR" dirty="0"/>
              <a:t>Elaboração e incorporação de protocolos de regulação que ordenam os fluxos assistenciais.</a:t>
            </a:r>
          </a:p>
          <a:p>
            <a:r>
              <a:rPr lang="pt-BR" dirty="0"/>
              <a:t>Supervisão e processamento da produção ambulatorial e hospitalar.</a:t>
            </a:r>
          </a:p>
          <a:p>
            <a:r>
              <a:rPr lang="pt-BR" dirty="0"/>
              <a:t>Programação Geral das Ações e Serviços de Saúde (PGASS).</a:t>
            </a:r>
          </a:p>
          <a:p>
            <a:r>
              <a:rPr lang="pt-BR" dirty="0"/>
              <a:t>Avaliação analítica da produção.</a:t>
            </a:r>
          </a:p>
          <a:p>
            <a:r>
              <a:rPr lang="pt-BR" dirty="0"/>
              <a:t>Avaliação de desempenho dos serviços e da gestão e de satisfação dos usuários (</a:t>
            </a:r>
            <a:r>
              <a:rPr lang="pt-BR" dirty="0" err="1"/>
              <a:t>Pnass</a:t>
            </a:r>
            <a:r>
              <a:rPr lang="pt-BR" dirty="0"/>
              <a:t>).</a:t>
            </a:r>
          </a:p>
          <a:p>
            <a:r>
              <a:rPr lang="pt-BR" dirty="0"/>
              <a:t>Avaliação das condições sanitárias dos estabelecimentos de saúde.</a:t>
            </a:r>
          </a:p>
          <a:p>
            <a:r>
              <a:rPr lang="pt-BR" dirty="0"/>
              <a:t>Avaliação dos indicadores epidemiológicos e das ações e serviços de saúde nos estabelecimentos de saúde.</a:t>
            </a:r>
          </a:p>
          <a:p>
            <a:r>
              <a:rPr lang="pt-BR" dirty="0"/>
              <a:t>Utilização de sistemas de informação que subsidiam os cadastros, a produção e a regulação do acesso</a:t>
            </a:r>
          </a:p>
        </p:txBody>
      </p:sp>
    </p:spTree>
    <p:extLst>
      <p:ext uri="{BB962C8B-B14F-4D97-AF65-F5344CB8AC3E}">
        <p14:creationId xmlns:p14="http://schemas.microsoft.com/office/powerpoint/2010/main" val="12753595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ítulo 1">
            <a:extLst>
              <a:ext uri="{FF2B5EF4-FFF2-40B4-BE49-F238E27FC236}">
                <a16:creationId xmlns:a16="http://schemas.microsoft.com/office/drawing/2014/main" xmlns="" id="{4CFBC3D5-35A2-401E-9BC6-E2A76E48E9F0}"/>
              </a:ext>
            </a:extLst>
          </p:cNvPr>
          <p:cNvSpPr>
            <a:spLocks noGrp="1"/>
          </p:cNvSpPr>
          <p:nvPr>
            <p:ph type="title"/>
          </p:nvPr>
        </p:nvSpPr>
        <p:spPr/>
        <p:txBody>
          <a:bodyPr/>
          <a:lstStyle/>
          <a:p>
            <a:r>
              <a:rPr lang="pt-BR" altLang="pt-BR" b="1" dirty="0">
                <a:solidFill>
                  <a:srgbClr val="FF0000"/>
                </a:solidFill>
              </a:rPr>
              <a:t>Regulação da atenção à saúde</a:t>
            </a:r>
          </a:p>
        </p:txBody>
      </p:sp>
      <p:sp>
        <p:nvSpPr>
          <p:cNvPr id="3" name="Espaço Reservado para Conteúdo 2">
            <a:extLst>
              <a:ext uri="{FF2B5EF4-FFF2-40B4-BE49-F238E27FC236}">
                <a16:creationId xmlns:a16="http://schemas.microsoft.com/office/drawing/2014/main" xmlns="" id="{599A8089-48C9-4BF4-A959-56DF5120DB89}"/>
              </a:ext>
            </a:extLst>
          </p:cNvPr>
          <p:cNvSpPr>
            <a:spLocks noGrp="1"/>
          </p:cNvSpPr>
          <p:nvPr>
            <p:ph sz="quarter" idx="1"/>
          </p:nvPr>
        </p:nvSpPr>
        <p:spPr>
          <a:xfrm>
            <a:off x="1219200" y="1656523"/>
            <a:ext cx="9753600" cy="4982816"/>
          </a:xfrm>
        </p:spPr>
        <p:txBody>
          <a:bodyPr>
            <a:normAutofit fontScale="85000" lnSpcReduction="20000"/>
          </a:bodyPr>
          <a:lstStyle/>
          <a:p>
            <a:pPr>
              <a:defRPr/>
            </a:pPr>
            <a:r>
              <a:rPr lang="pt-BR" sz="2800" dirty="0">
                <a:latin typeface="Calibri" panose="020F0502020204030204" pitchFamily="34" charset="0"/>
                <a:cs typeface="Calibri" panose="020F0502020204030204" pitchFamily="34" charset="0"/>
              </a:rPr>
              <a:t>A regulação em saúde é composta por um conjunto de </a:t>
            </a:r>
            <a:r>
              <a:rPr lang="pt-BR" sz="2800" dirty="0" err="1">
                <a:latin typeface="Calibri" panose="020F0502020204030204" pitchFamily="34" charset="0"/>
                <a:cs typeface="Calibri" panose="020F0502020204030204" pitchFamily="34" charset="0"/>
              </a:rPr>
              <a:t>ações-meio</a:t>
            </a:r>
            <a:r>
              <a:rPr lang="pt-BR" sz="2800" dirty="0">
                <a:latin typeface="Calibri" panose="020F0502020204030204" pitchFamily="34" charset="0"/>
                <a:cs typeface="Calibri" panose="020F0502020204030204" pitchFamily="34" charset="0"/>
              </a:rPr>
              <a:t> que dirigem, ajustam, facilitam ou limitam determinados processos.</a:t>
            </a:r>
          </a:p>
          <a:p>
            <a:pPr>
              <a:defRPr/>
            </a:pPr>
            <a:r>
              <a:rPr lang="pt-BR" sz="2800" dirty="0">
                <a:latin typeface="Calibri" panose="020F0502020204030204" pitchFamily="34" charset="0"/>
                <a:cs typeface="Calibri" panose="020F0502020204030204" pitchFamily="34" charset="0"/>
              </a:rPr>
              <a:t>Abrange tanto o ato de regulamentar </a:t>
            </a:r>
            <a:r>
              <a:rPr lang="pt-BR" sz="2800" i="1" dirty="0">
                <a:latin typeface="Calibri" panose="020F0502020204030204" pitchFamily="34" charset="0"/>
                <a:cs typeface="Calibri" panose="020F0502020204030204" pitchFamily="34" charset="0"/>
              </a:rPr>
              <a:t>(elaborar leis, regras, normas, instruções, etc.) </a:t>
            </a:r>
            <a:r>
              <a:rPr lang="pt-BR" sz="2800" dirty="0">
                <a:latin typeface="Calibri" panose="020F0502020204030204" pitchFamily="34" charset="0"/>
                <a:cs typeface="Calibri" panose="020F0502020204030204" pitchFamily="34" charset="0"/>
              </a:rPr>
              <a:t>quanto as ações e técnicas que asseguram seu cumprimento </a:t>
            </a:r>
            <a:r>
              <a:rPr lang="pt-BR" sz="2800" i="1" dirty="0">
                <a:latin typeface="Calibri" panose="020F0502020204030204" pitchFamily="34" charset="0"/>
                <a:cs typeface="Calibri" panose="020F0502020204030204" pitchFamily="34" charset="0"/>
              </a:rPr>
              <a:t>(fiscalização, controle, avaliação, auditoria, sanções e premiações)</a:t>
            </a:r>
          </a:p>
          <a:p>
            <a:pPr>
              <a:defRPr/>
            </a:pPr>
            <a:r>
              <a:rPr lang="pt-BR" sz="2800" i="1" dirty="0">
                <a:latin typeface="Calibri" panose="020F0502020204030204" pitchFamily="34" charset="0"/>
                <a:cs typeface="Calibri" panose="020F0502020204030204" pitchFamily="34" charset="0"/>
              </a:rPr>
              <a:t>Regulação das redes de atenção por linha de cuidado:</a:t>
            </a:r>
          </a:p>
          <a:p>
            <a:pPr lvl="1"/>
            <a:r>
              <a:rPr lang="pt-BR" altLang="pt-BR" sz="2800" dirty="0">
                <a:latin typeface="Calibri" panose="020F0502020204030204" pitchFamily="34" charset="0"/>
                <a:cs typeface="Calibri" panose="020F0502020204030204" pitchFamily="34" charset="0"/>
              </a:rPr>
              <a:t>Descrição e análise do itinerário assistencial</a:t>
            </a:r>
          </a:p>
          <a:p>
            <a:pPr lvl="1"/>
            <a:r>
              <a:rPr lang="pt-BR" altLang="pt-BR" sz="2800" dirty="0">
                <a:latin typeface="Calibri" panose="020F0502020204030204" pitchFamily="34" charset="0"/>
                <a:cs typeface="Calibri" panose="020F0502020204030204" pitchFamily="34" charset="0"/>
              </a:rPr>
              <a:t>Análise dos ruídos institucionais</a:t>
            </a:r>
          </a:p>
          <a:p>
            <a:pPr lvl="1"/>
            <a:r>
              <a:rPr lang="pt-BR" altLang="pt-BR" sz="2800" dirty="0">
                <a:latin typeface="Calibri" panose="020F0502020204030204" pitchFamily="34" charset="0"/>
                <a:cs typeface="Calibri" panose="020F0502020204030204" pitchFamily="34" charset="0"/>
              </a:rPr>
              <a:t>Identificação das linhas guia baseadas em evidências</a:t>
            </a:r>
          </a:p>
          <a:p>
            <a:pPr lvl="1"/>
            <a:r>
              <a:rPr lang="pt-BR" altLang="pt-BR" sz="2800" dirty="0">
                <a:latin typeface="Calibri" panose="020F0502020204030204" pitchFamily="34" charset="0"/>
                <a:cs typeface="Calibri" panose="020F0502020204030204" pitchFamily="34" charset="0"/>
              </a:rPr>
              <a:t>Estabelecimento de pactuações que garantam a continuidade do cuidado.</a:t>
            </a:r>
          </a:p>
          <a:p>
            <a:pPr lvl="1"/>
            <a:r>
              <a:rPr lang="pt-BR" altLang="pt-BR" sz="2800" dirty="0">
                <a:latin typeface="Calibri" panose="020F0502020204030204" pitchFamily="34" charset="0"/>
                <a:cs typeface="Calibri" panose="020F0502020204030204" pitchFamily="34" charset="0"/>
              </a:rPr>
              <a:t>Reorganização do processo de trabalho</a:t>
            </a:r>
          </a:p>
          <a:p>
            <a:pPr lvl="1"/>
            <a:r>
              <a:rPr lang="pt-BR" altLang="pt-BR" sz="2800" dirty="0">
                <a:latin typeface="Calibri" panose="020F0502020204030204" pitchFamily="34" charset="0"/>
                <a:cs typeface="Calibri" panose="020F0502020204030204" pitchFamily="34" charset="0"/>
              </a:rPr>
              <a:t>Colegiado gestor - regulação</a:t>
            </a:r>
          </a:p>
          <a:p>
            <a:pPr>
              <a:buFont typeface="Arial" panose="020B0604020202020204" pitchFamily="34" charset="0"/>
              <a:buNone/>
              <a:defRPr/>
            </a:pPr>
            <a:endParaRPr lang="pt-BR" sz="2800" dirty="0">
              <a:solidFill>
                <a:schemeClr val="accent1"/>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ítulo 3">
            <a:extLst>
              <a:ext uri="{FF2B5EF4-FFF2-40B4-BE49-F238E27FC236}">
                <a16:creationId xmlns:a16="http://schemas.microsoft.com/office/drawing/2014/main" xmlns="" id="{885B21CB-98A3-4B33-8E89-5F949B78E4D6}"/>
              </a:ext>
            </a:extLst>
          </p:cNvPr>
          <p:cNvSpPr>
            <a:spLocks noGrp="1"/>
          </p:cNvSpPr>
          <p:nvPr>
            <p:ph type="title"/>
          </p:nvPr>
        </p:nvSpPr>
        <p:spPr>
          <a:xfrm>
            <a:off x="1295400" y="420689"/>
            <a:ext cx="9601200" cy="1485900"/>
          </a:xfrm>
        </p:spPr>
        <p:txBody>
          <a:bodyPr/>
          <a:lstStyle/>
          <a:p>
            <a:r>
              <a:rPr lang="pt-BR" altLang="pt-BR" b="1" dirty="0">
                <a:solidFill>
                  <a:srgbClr val="FF0000"/>
                </a:solidFill>
              </a:rPr>
              <a:t>Linhas de cuidado</a:t>
            </a:r>
          </a:p>
        </p:txBody>
      </p:sp>
      <p:sp>
        <p:nvSpPr>
          <p:cNvPr id="5" name="Espaço Reservado para Conteúdo 4">
            <a:extLst>
              <a:ext uri="{FF2B5EF4-FFF2-40B4-BE49-F238E27FC236}">
                <a16:creationId xmlns:a16="http://schemas.microsoft.com/office/drawing/2014/main" xmlns="" id="{38E3A24A-29CF-4D1D-8710-19C2E2BADAF0}"/>
              </a:ext>
            </a:extLst>
          </p:cNvPr>
          <p:cNvSpPr>
            <a:spLocks noGrp="1"/>
          </p:cNvSpPr>
          <p:nvPr>
            <p:ph sz="quarter" idx="1"/>
          </p:nvPr>
        </p:nvSpPr>
        <p:spPr>
          <a:xfrm>
            <a:off x="1839914" y="1163639"/>
            <a:ext cx="8370887" cy="5716587"/>
          </a:xfrm>
        </p:spPr>
        <p:txBody>
          <a:bodyPr>
            <a:normAutofit fontScale="92500"/>
          </a:bodyPr>
          <a:lstStyle/>
          <a:p>
            <a:pPr>
              <a:defRPr/>
            </a:pPr>
            <a:r>
              <a:rPr lang="pt-BR" sz="2800" dirty="0">
                <a:ea typeface="Tahoma" pitchFamily="34" charset="0"/>
                <a:cs typeface="Tahoma" pitchFamily="34" charset="0"/>
              </a:rPr>
              <a:t>Fluxos  assistenciais centrados no usuário, pactuados pelos gestores dos sistemas e serviços no sentido de facilitar acesso.</a:t>
            </a:r>
          </a:p>
          <a:p>
            <a:pPr>
              <a:defRPr/>
            </a:pPr>
            <a:r>
              <a:rPr lang="pt-BR" sz="2800" dirty="0">
                <a:ea typeface="Tahoma" pitchFamily="34" charset="0"/>
                <a:cs typeface="Tahoma" pitchFamily="34" charset="0"/>
              </a:rPr>
              <a:t>Itinerário do usuário na rede de saúde que atenda  às suas necessidades de saúde, considerando respostas integrais e intersetoriais.</a:t>
            </a:r>
          </a:p>
          <a:p>
            <a:pPr>
              <a:defRPr/>
            </a:pPr>
            <a:r>
              <a:rPr lang="pt-BR" sz="2800" dirty="0">
                <a:ea typeface="Tahoma" pitchFamily="34" charset="0"/>
                <a:cs typeface="Tahoma" pitchFamily="34" charset="0"/>
              </a:rPr>
              <a:t>Mecanismos que facilitem a coordenação articulada da prática dos vários profissionais envolvidos no cuidado.</a:t>
            </a:r>
          </a:p>
          <a:p>
            <a:pPr>
              <a:defRPr/>
            </a:pPr>
            <a:r>
              <a:rPr lang="pt-BR" sz="2800" dirty="0">
                <a:ea typeface="Tahoma" pitchFamily="34" charset="0"/>
                <a:cs typeface="Tahoma" pitchFamily="34" charset="0"/>
              </a:rPr>
              <a:t>Baseadas em projetos terapêuticos com enfoque no risco e no acolhimento e continuidade do cuidado.</a:t>
            </a:r>
          </a:p>
          <a:p>
            <a:pPr>
              <a:defRPr/>
            </a:pPr>
            <a:r>
              <a:rPr lang="pt-BR" sz="2800" dirty="0">
                <a:ea typeface="Tahoma" pitchFamily="34" charset="0"/>
                <a:cs typeface="Tahoma" pitchFamily="34" charset="0"/>
              </a:rPr>
              <a:t>Inclui processos de referência e contrarreferência, mediante protocolos estabelecidos.</a:t>
            </a:r>
          </a:p>
          <a:p>
            <a:pPr>
              <a:defRPr/>
            </a:pPr>
            <a:endParaRPr lang="pt-B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pt-BR"/>
          </a:p>
        </p:txBody>
      </p:sp>
      <p:sp>
        <p:nvSpPr>
          <p:cNvPr id="3" name="Subtítulo 2"/>
          <p:cNvSpPr>
            <a:spLocks noGrp="1"/>
          </p:cNvSpPr>
          <p:nvPr>
            <p:ph type="subTitle" idx="1"/>
          </p:nvPr>
        </p:nvSpPr>
        <p:spPr/>
        <p:txBody>
          <a:bodyPr/>
          <a:lstStyle/>
          <a:p>
            <a:endParaRPr lang="pt-BR"/>
          </a:p>
        </p:txBody>
      </p:sp>
      <p:pic>
        <p:nvPicPr>
          <p:cNvPr id="4" name="Imagem 3"/>
          <p:cNvPicPr>
            <a:picLocks noChangeAspect="1"/>
          </p:cNvPicPr>
          <p:nvPr/>
        </p:nvPicPr>
        <p:blipFill rotWithShape="1">
          <a:blip r:embed="rId2"/>
          <a:srcRect l="26328" t="14745" r="40210" b="7580"/>
          <a:stretch/>
        </p:blipFill>
        <p:spPr>
          <a:xfrm>
            <a:off x="1000053" y="0"/>
            <a:ext cx="5252165" cy="6858000"/>
          </a:xfrm>
          <a:prstGeom prst="rect">
            <a:avLst/>
          </a:prstGeom>
        </p:spPr>
      </p:pic>
      <p:pic>
        <p:nvPicPr>
          <p:cNvPr id="5" name="Imagem 4"/>
          <p:cNvPicPr>
            <a:picLocks noChangeAspect="1"/>
          </p:cNvPicPr>
          <p:nvPr/>
        </p:nvPicPr>
        <p:blipFill rotWithShape="1">
          <a:blip r:embed="rId3"/>
          <a:srcRect l="30744" t="32257" r="41102" b="14547"/>
          <a:stretch/>
        </p:blipFill>
        <p:spPr>
          <a:xfrm>
            <a:off x="6252218" y="455609"/>
            <a:ext cx="5747524" cy="6108708"/>
          </a:xfrm>
          <a:prstGeom prst="rect">
            <a:avLst/>
          </a:prstGeom>
        </p:spPr>
      </p:pic>
    </p:spTree>
    <p:extLst>
      <p:ext uri="{BB962C8B-B14F-4D97-AF65-F5344CB8AC3E}">
        <p14:creationId xmlns:p14="http://schemas.microsoft.com/office/powerpoint/2010/main" val="25589747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4000" y="260350"/>
            <a:ext cx="9144000" cy="1143000"/>
          </a:xfrm>
        </p:spPr>
        <p:txBody>
          <a:bodyPr>
            <a:normAutofit fontScale="90000"/>
          </a:bodyPr>
          <a:lstStyle/>
          <a:p>
            <a:r>
              <a:rPr lang="pt-BR" b="1" dirty="0"/>
              <a:t>Rede de Urgência e Emergência</a:t>
            </a:r>
            <a:br>
              <a:rPr lang="pt-BR" b="1" dirty="0"/>
            </a:br>
            <a:r>
              <a:rPr lang="pt-BR" b="1" dirty="0"/>
              <a:t>Condições agudas</a:t>
            </a:r>
          </a:p>
        </p:txBody>
      </p:sp>
      <p:sp>
        <p:nvSpPr>
          <p:cNvPr id="3" name="Espaço Reservado para Conteúdo 2"/>
          <p:cNvSpPr>
            <a:spLocks noGrp="1"/>
          </p:cNvSpPr>
          <p:nvPr>
            <p:ph idx="1"/>
          </p:nvPr>
        </p:nvSpPr>
        <p:spPr/>
        <p:txBody>
          <a:bodyPr/>
          <a:lstStyle/>
          <a:p>
            <a:endParaRPr lang="pt-BR"/>
          </a:p>
        </p:txBody>
      </p:sp>
      <p:pic>
        <p:nvPicPr>
          <p:cNvPr id="107522" name="Picture 2"/>
          <p:cNvPicPr>
            <a:picLocks noChangeAspect="1" noChangeArrowheads="1"/>
          </p:cNvPicPr>
          <p:nvPr/>
        </p:nvPicPr>
        <p:blipFill>
          <a:blip r:embed="rId2" cstate="print"/>
          <a:srcRect l="21669" t="16667" r="20351" b="6250"/>
          <a:stretch>
            <a:fillRect/>
          </a:stretch>
        </p:blipFill>
        <p:spPr bwMode="auto">
          <a:xfrm>
            <a:off x="2514600" y="1617904"/>
            <a:ext cx="7010400" cy="5240097"/>
          </a:xfrm>
          <a:prstGeom prst="rect">
            <a:avLst/>
          </a:prstGeom>
          <a:noFill/>
          <a:ln w="9525">
            <a:noFill/>
            <a:miter lim="800000"/>
            <a:headEnd/>
            <a:tailEnd/>
          </a:ln>
        </p:spPr>
      </p:pic>
    </p:spTree>
    <p:extLst>
      <p:ext uri="{BB962C8B-B14F-4D97-AF65-F5344CB8AC3E}">
        <p14:creationId xmlns:p14="http://schemas.microsoft.com/office/powerpoint/2010/main" val="35009300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91544" y="0"/>
            <a:ext cx="8153400" cy="990600"/>
          </a:xfrm>
        </p:spPr>
        <p:txBody>
          <a:bodyPr>
            <a:normAutofit fontScale="90000"/>
          </a:bodyPr>
          <a:lstStyle/>
          <a:p>
            <a:r>
              <a:rPr lang="pt-BR" b="1" dirty="0">
                <a:solidFill>
                  <a:srgbClr val="FF0000"/>
                </a:solidFill>
                <a:latin typeface="Calibri" pitchFamily="34" charset="0"/>
              </a:rPr>
              <a:t>LINHA DE CUIDADO – rede </a:t>
            </a:r>
            <a:r>
              <a:rPr lang="pt-BR" b="1" dirty="0" err="1">
                <a:solidFill>
                  <a:srgbClr val="FF0000"/>
                </a:solidFill>
                <a:latin typeface="Calibri" pitchFamily="34" charset="0"/>
              </a:rPr>
              <a:t>urgencia</a:t>
            </a:r>
            <a:r>
              <a:rPr lang="pt-BR" b="1" dirty="0">
                <a:solidFill>
                  <a:srgbClr val="FF0000"/>
                </a:solidFill>
                <a:latin typeface="Calibri" pitchFamily="34" charset="0"/>
              </a:rPr>
              <a:t> e </a:t>
            </a:r>
            <a:r>
              <a:rPr lang="pt-BR" b="1" dirty="0" err="1">
                <a:solidFill>
                  <a:srgbClr val="FF0000"/>
                </a:solidFill>
                <a:latin typeface="Calibri" pitchFamily="34" charset="0"/>
              </a:rPr>
              <a:t>emergencia</a:t>
            </a:r>
            <a:endParaRPr lang="pt-BR" b="1" dirty="0">
              <a:solidFill>
                <a:srgbClr val="FF0000"/>
              </a:solidFill>
              <a:latin typeface="Calibri" pitchFamily="34" charset="0"/>
            </a:endParaRPr>
          </a:p>
        </p:txBody>
      </p:sp>
      <p:sp>
        <p:nvSpPr>
          <p:cNvPr id="3" name="Espaço Reservado para Conteúdo 2"/>
          <p:cNvSpPr>
            <a:spLocks noGrp="1"/>
          </p:cNvSpPr>
          <p:nvPr>
            <p:ph sz="quarter" idx="1"/>
          </p:nvPr>
        </p:nvSpPr>
        <p:spPr>
          <a:xfrm>
            <a:off x="2855640" y="2060848"/>
            <a:ext cx="7467600" cy="4873752"/>
          </a:xfrm>
        </p:spPr>
        <p:txBody>
          <a:bodyPr/>
          <a:lstStyle/>
          <a:p>
            <a:r>
              <a:rPr lang="pt-BR" b="1" dirty="0">
                <a:latin typeface="Calibri" pitchFamily="34" charset="0"/>
              </a:rPr>
              <a:t>AVC </a:t>
            </a:r>
          </a:p>
          <a:p>
            <a:r>
              <a:rPr lang="pt-BR" b="1" dirty="0">
                <a:latin typeface="Calibri" pitchFamily="34" charset="0"/>
              </a:rPr>
              <a:t>IAM</a:t>
            </a:r>
          </a:p>
          <a:p>
            <a:r>
              <a:rPr lang="pt-BR" b="1" dirty="0">
                <a:latin typeface="Calibri" pitchFamily="34" charset="0"/>
              </a:rPr>
              <a:t>TRAUMA</a:t>
            </a:r>
          </a:p>
          <a:p>
            <a:r>
              <a:rPr lang="pt-BR" b="1" dirty="0">
                <a:latin typeface="Calibri" pitchFamily="34" charset="0"/>
              </a:rPr>
              <a:t>ATENÇÃO DOMICILIAR</a:t>
            </a:r>
          </a:p>
          <a:p>
            <a:r>
              <a:rPr lang="pt-BR" b="1" dirty="0">
                <a:latin typeface="Calibri" pitchFamily="34" charset="0"/>
              </a:rPr>
              <a:t>CUIDADOS PROLONGADOS</a:t>
            </a:r>
          </a:p>
          <a:p>
            <a:endParaRPr lang="pt-BR" dirty="0"/>
          </a:p>
        </p:txBody>
      </p:sp>
    </p:spTree>
    <p:extLst>
      <p:ext uri="{BB962C8B-B14F-4D97-AF65-F5344CB8AC3E}">
        <p14:creationId xmlns:p14="http://schemas.microsoft.com/office/powerpoint/2010/main" val="41146921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sz="3600" b="1" dirty="0" err="1">
                <a:solidFill>
                  <a:srgbClr val="FF0000"/>
                </a:solidFill>
                <a:latin typeface="Calibri" pitchFamily="34" charset="0"/>
              </a:rPr>
              <a:t>Avc</a:t>
            </a:r>
            <a:r>
              <a:rPr lang="pt-BR" dirty="0"/>
              <a:t/>
            </a:r>
            <a:br>
              <a:rPr lang="pt-BR" dirty="0"/>
            </a:br>
            <a:r>
              <a:rPr lang="pt-BR" dirty="0"/>
              <a:t/>
            </a:r>
            <a:br>
              <a:rPr lang="pt-BR" dirty="0"/>
            </a:br>
            <a:endParaRPr lang="pt-BR" dirty="0"/>
          </a:p>
        </p:txBody>
      </p:sp>
      <p:sp>
        <p:nvSpPr>
          <p:cNvPr id="3" name="Espaço Reservado para Conteúdo 2"/>
          <p:cNvSpPr>
            <a:spLocks noGrp="1"/>
          </p:cNvSpPr>
          <p:nvPr>
            <p:ph sz="quarter" idx="1"/>
          </p:nvPr>
        </p:nvSpPr>
        <p:spPr/>
        <p:txBody>
          <a:bodyPr/>
          <a:lstStyle/>
          <a:p>
            <a:endParaRPr lang="pt-BR"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099" t="8453" r="8188" b="6894"/>
          <a:stretch/>
        </p:blipFill>
        <p:spPr bwMode="auto">
          <a:xfrm>
            <a:off x="2423592" y="745355"/>
            <a:ext cx="6991116" cy="5865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35587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sz="quarter" idx="1"/>
          </p:nvPr>
        </p:nvSpPr>
        <p:spPr/>
        <p:txBody>
          <a:bodyPr/>
          <a:lstStyle/>
          <a:p>
            <a:endParaRPr lang="pt-B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296" t="13871" r="6508" b="17794"/>
          <a:stretch/>
        </p:blipFill>
        <p:spPr bwMode="auto">
          <a:xfrm>
            <a:off x="1991544" y="1196752"/>
            <a:ext cx="7406398" cy="4539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12475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sz="quarter" idx="1"/>
          </p:nvPr>
        </p:nvSpPr>
        <p:spPr/>
        <p:txBody>
          <a:bodyPr/>
          <a:lstStyle/>
          <a:p>
            <a:endParaRPr lang="pt-BR"/>
          </a:p>
        </p:txBody>
      </p:sp>
      <p:pic>
        <p:nvPicPr>
          <p:cNvPr id="2048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554" t="18493" r="21381" b="4478"/>
          <a:stretch/>
        </p:blipFill>
        <p:spPr bwMode="auto">
          <a:xfrm>
            <a:off x="3647729" y="1484785"/>
            <a:ext cx="4904509" cy="5116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491" t="46252" r="10340" b="24210"/>
          <a:stretch/>
        </p:blipFill>
        <p:spPr bwMode="auto">
          <a:xfrm>
            <a:off x="3287688" y="260648"/>
            <a:ext cx="5109328" cy="145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30534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ítulo 1">
            <a:extLst>
              <a:ext uri="{FF2B5EF4-FFF2-40B4-BE49-F238E27FC236}">
                <a16:creationId xmlns:a16="http://schemas.microsoft.com/office/drawing/2014/main" xmlns="" id="{5CAC60D9-A218-46FD-82CF-A252F8123111}"/>
              </a:ext>
            </a:extLst>
          </p:cNvPr>
          <p:cNvSpPr>
            <a:spLocks noGrp="1"/>
          </p:cNvSpPr>
          <p:nvPr>
            <p:ph type="title"/>
          </p:nvPr>
        </p:nvSpPr>
        <p:spPr>
          <a:xfrm>
            <a:off x="1437861" y="446087"/>
            <a:ext cx="9601200" cy="1485900"/>
          </a:xfrm>
        </p:spPr>
        <p:txBody>
          <a:bodyPr/>
          <a:lstStyle/>
          <a:p>
            <a:r>
              <a:rPr lang="pt-BR" altLang="pt-BR" b="1" dirty="0">
                <a:solidFill>
                  <a:srgbClr val="FF0000"/>
                </a:solidFill>
              </a:rPr>
              <a:t>Regulação da atenção</a:t>
            </a:r>
          </a:p>
        </p:txBody>
      </p:sp>
      <p:sp>
        <p:nvSpPr>
          <p:cNvPr id="3" name="Espaço Reservado para Conteúdo 2">
            <a:extLst>
              <a:ext uri="{FF2B5EF4-FFF2-40B4-BE49-F238E27FC236}">
                <a16:creationId xmlns:a16="http://schemas.microsoft.com/office/drawing/2014/main" xmlns="" id="{B35308E7-145D-4843-BE79-FABE820C6EB1}"/>
              </a:ext>
            </a:extLst>
          </p:cNvPr>
          <p:cNvSpPr>
            <a:spLocks noGrp="1"/>
          </p:cNvSpPr>
          <p:nvPr>
            <p:ph sz="quarter" idx="1"/>
          </p:nvPr>
        </p:nvSpPr>
        <p:spPr>
          <a:xfrm>
            <a:off x="1981201" y="1268413"/>
            <a:ext cx="8308975" cy="5143500"/>
          </a:xfrm>
        </p:spPr>
        <p:txBody>
          <a:bodyPr>
            <a:normAutofit/>
          </a:bodyPr>
          <a:lstStyle/>
          <a:p>
            <a:pPr>
              <a:defRPr/>
            </a:pPr>
            <a:r>
              <a:rPr lang="pt-BR" dirty="0"/>
              <a:t>Organização e fluxos</a:t>
            </a:r>
          </a:p>
          <a:p>
            <a:pPr>
              <a:defRPr/>
            </a:pPr>
            <a:r>
              <a:rPr lang="pt-BR" dirty="0"/>
              <a:t>Dimensionamento</a:t>
            </a:r>
          </a:p>
          <a:p>
            <a:pPr>
              <a:defRPr/>
            </a:pPr>
            <a:r>
              <a:rPr lang="pt-BR" dirty="0"/>
              <a:t>Linhas de cuidado, protocolos assistenciais</a:t>
            </a:r>
          </a:p>
          <a:p>
            <a:pPr>
              <a:defRPr/>
            </a:pPr>
            <a:r>
              <a:rPr lang="pt-BR" dirty="0" err="1"/>
              <a:t>Filantropicas</a:t>
            </a:r>
            <a:r>
              <a:rPr lang="pt-BR" dirty="0"/>
              <a:t>,  </a:t>
            </a:r>
            <a:r>
              <a:rPr lang="pt-BR" dirty="0" err="1"/>
              <a:t>Universitarios</a:t>
            </a:r>
            <a:endParaRPr lang="pt-BR" dirty="0"/>
          </a:p>
          <a:p>
            <a:pPr>
              <a:defRPr/>
            </a:pPr>
            <a:r>
              <a:rPr lang="pt-BR" dirty="0"/>
              <a:t>Contratação e </a:t>
            </a:r>
            <a:r>
              <a:rPr lang="pt-BR" dirty="0" err="1"/>
              <a:t>Contratualização</a:t>
            </a:r>
            <a:endParaRPr lang="pt-BR" dirty="0"/>
          </a:p>
          <a:p>
            <a:pPr>
              <a:defRPr/>
            </a:pPr>
            <a:r>
              <a:rPr lang="pt-BR" dirty="0"/>
              <a:t>Contratos de gestão</a:t>
            </a:r>
          </a:p>
          <a:p>
            <a:pPr>
              <a:defRPr/>
            </a:pPr>
            <a:r>
              <a:rPr lang="pt-BR" dirty="0"/>
              <a:t>OSS</a:t>
            </a:r>
          </a:p>
          <a:p>
            <a:pPr>
              <a:defRPr/>
            </a:pPr>
            <a:r>
              <a:rPr lang="pt-BR" dirty="0" err="1"/>
              <a:t>Atencao</a:t>
            </a:r>
            <a:r>
              <a:rPr lang="pt-BR" dirty="0"/>
              <a:t> especializada </a:t>
            </a:r>
          </a:p>
          <a:p>
            <a:pPr>
              <a:defRPr/>
            </a:pPr>
            <a:r>
              <a:rPr lang="pt-BR" dirty="0" err="1"/>
              <a:t>Atencao</a:t>
            </a:r>
            <a:r>
              <a:rPr lang="pt-BR" dirty="0"/>
              <a:t> hospitalar </a:t>
            </a:r>
          </a:p>
          <a:p>
            <a:pPr>
              <a:defRPr/>
            </a:pPr>
            <a:r>
              <a:rPr lang="pt-BR" dirty="0" err="1"/>
              <a:t>Atencao</a:t>
            </a:r>
            <a:r>
              <a:rPr lang="pt-BR" dirty="0"/>
              <a:t> urgência</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42C7BD0-388B-446B-80B8-698E5640AF7E}"/>
              </a:ext>
            </a:extLst>
          </p:cNvPr>
          <p:cNvSpPr>
            <a:spLocks noGrp="1"/>
          </p:cNvSpPr>
          <p:nvPr>
            <p:ph type="title"/>
          </p:nvPr>
        </p:nvSpPr>
        <p:spPr/>
        <p:txBody>
          <a:bodyPr/>
          <a:lstStyle/>
          <a:p>
            <a:r>
              <a:rPr lang="pt-BR" b="1" dirty="0">
                <a:solidFill>
                  <a:srgbClr val="FF0000"/>
                </a:solidFill>
              </a:rPr>
              <a:t>Organização dos órgãos de controle e avaliação</a:t>
            </a:r>
          </a:p>
        </p:txBody>
      </p:sp>
      <p:sp>
        <p:nvSpPr>
          <p:cNvPr id="3" name="Espaço Reservado para Conteúdo 2">
            <a:extLst>
              <a:ext uri="{FF2B5EF4-FFF2-40B4-BE49-F238E27FC236}">
                <a16:creationId xmlns:a16="http://schemas.microsoft.com/office/drawing/2014/main" xmlns="" id="{A6DEC64E-FEA7-4DE7-90DB-B78DA20015D9}"/>
              </a:ext>
            </a:extLst>
          </p:cNvPr>
          <p:cNvSpPr>
            <a:spLocks noGrp="1"/>
          </p:cNvSpPr>
          <p:nvPr>
            <p:ph idx="1"/>
          </p:nvPr>
        </p:nvSpPr>
        <p:spPr>
          <a:xfrm>
            <a:off x="1295400" y="2120348"/>
            <a:ext cx="9601200" cy="4737652"/>
          </a:xfrm>
        </p:spPr>
        <p:txBody>
          <a:bodyPr>
            <a:normAutofit fontScale="92500" lnSpcReduction="10000"/>
          </a:bodyPr>
          <a:lstStyle/>
          <a:p>
            <a:r>
              <a:rPr lang="pt-BR" dirty="0"/>
              <a:t>Deverão ser utilizadas as normas nacionais de controle e avaliação, sendo que cada estado pode estabelecer normas complementares.</a:t>
            </a:r>
          </a:p>
          <a:p>
            <a:r>
              <a:rPr lang="pt-BR" dirty="0"/>
              <a:t>Cartão Nacional de Saúde.</a:t>
            </a:r>
          </a:p>
          <a:p>
            <a:r>
              <a:rPr lang="pt-BR" dirty="0"/>
              <a:t>Comissões e médicos autorizadores.</a:t>
            </a:r>
          </a:p>
          <a:p>
            <a:r>
              <a:rPr lang="pt-BR" dirty="0"/>
              <a:t>Protocolos clínicos/protocolos de acesso: objetivam garantir a alocação de recursos terapêuticos e propedêuticos mais adequados a cada situação clínica considerada.</a:t>
            </a:r>
          </a:p>
          <a:p>
            <a:r>
              <a:rPr lang="pt-BR" dirty="0"/>
              <a:t>Indicadores de parâmetros assistenciais de cobertura e produtividade.</a:t>
            </a:r>
          </a:p>
          <a:p>
            <a:r>
              <a:rPr lang="pt-BR" dirty="0"/>
              <a:t>Manuais de orientação disponibilizados aos gestores no site do Ministério da Saúde.</a:t>
            </a:r>
          </a:p>
          <a:p>
            <a:r>
              <a:rPr lang="pt-BR" dirty="0"/>
              <a:t>Mecanismos de acompanhamento dos pactos e referencias regionais PPI e da programação dos estabelecimentos - contratos e metas (planos operativos)</a:t>
            </a:r>
          </a:p>
          <a:p>
            <a:r>
              <a:rPr lang="pt-BR" dirty="0"/>
              <a:t>Acompanhamento das Portarias técnicas específicas.</a:t>
            </a:r>
          </a:p>
          <a:p>
            <a:r>
              <a:rPr lang="pt-BR" dirty="0"/>
              <a:t>Instrumentos de avaliação da qualidade assistencial e da satisfação dos usuários - pesquisa de satisfação dos usuários</a:t>
            </a:r>
          </a:p>
        </p:txBody>
      </p:sp>
    </p:spTree>
    <p:extLst>
      <p:ext uri="{BB962C8B-B14F-4D97-AF65-F5344CB8AC3E}">
        <p14:creationId xmlns:p14="http://schemas.microsoft.com/office/powerpoint/2010/main" val="32881881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2"/>
          <a:stretch>
            <a:fillRect/>
          </a:stretch>
        </p:blipFill>
        <p:spPr>
          <a:xfrm>
            <a:off x="837813" y="0"/>
            <a:ext cx="10516373" cy="6857999"/>
          </a:xfrm>
          <a:prstGeom prst="rect">
            <a:avLst/>
          </a:prstGeom>
        </p:spPr>
      </p:pic>
    </p:spTree>
    <p:extLst>
      <p:ext uri="{BB962C8B-B14F-4D97-AF65-F5344CB8AC3E}">
        <p14:creationId xmlns:p14="http://schemas.microsoft.com/office/powerpoint/2010/main" val="4267368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31413AC-2E6E-4F7E-8EAB-38B25E06EF90}"/>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xmlns="" id="{3F25ABF1-11F2-4260-B04F-5EC87536EAF4}"/>
              </a:ext>
            </a:extLst>
          </p:cNvPr>
          <p:cNvSpPr>
            <a:spLocks noGrp="1"/>
          </p:cNvSpPr>
          <p:nvPr>
            <p:ph idx="1"/>
          </p:nvPr>
        </p:nvSpPr>
        <p:spPr/>
        <p:txBody>
          <a:bodyPr/>
          <a:lstStyle/>
          <a:p>
            <a:endParaRPr lang="pt-BR" dirty="0"/>
          </a:p>
        </p:txBody>
      </p:sp>
      <p:pic>
        <p:nvPicPr>
          <p:cNvPr id="4" name="Imagem 3">
            <a:extLst>
              <a:ext uri="{FF2B5EF4-FFF2-40B4-BE49-F238E27FC236}">
                <a16:creationId xmlns:a16="http://schemas.microsoft.com/office/drawing/2014/main" xmlns="" id="{34D3D33F-A8D3-4DCF-A1DB-C609721C5D5A}"/>
              </a:ext>
            </a:extLst>
          </p:cNvPr>
          <p:cNvPicPr>
            <a:picLocks noChangeAspect="1"/>
          </p:cNvPicPr>
          <p:nvPr/>
        </p:nvPicPr>
        <p:blipFill rotWithShape="1">
          <a:blip r:embed="rId2"/>
          <a:srcRect l="28770" t="24250" r="40230" b="14307"/>
          <a:stretch/>
        </p:blipFill>
        <p:spPr>
          <a:xfrm>
            <a:off x="3332282" y="0"/>
            <a:ext cx="6151415" cy="6857999"/>
          </a:xfrm>
          <a:prstGeom prst="rect">
            <a:avLst/>
          </a:prstGeom>
        </p:spPr>
      </p:pic>
    </p:spTree>
    <p:extLst>
      <p:ext uri="{BB962C8B-B14F-4D97-AF65-F5344CB8AC3E}">
        <p14:creationId xmlns:p14="http://schemas.microsoft.com/office/powerpoint/2010/main" val="845349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WordArt 2"/>
          <p:cNvSpPr>
            <a:spLocks noChangeArrowheads="1" noChangeShapeType="1" noTextEdit="1"/>
          </p:cNvSpPr>
          <p:nvPr/>
        </p:nvSpPr>
        <p:spPr bwMode="auto">
          <a:xfrm rot="-5400000">
            <a:off x="8459788" y="4554538"/>
            <a:ext cx="1028700" cy="107950"/>
          </a:xfrm>
          <a:prstGeom prst="rect">
            <a:avLst/>
          </a:prstGeom>
        </p:spPr>
        <p:txBody>
          <a:bodyPr wrap="none" fromWordArt="1">
            <a:prstTxWarp prst="textPlain">
              <a:avLst>
                <a:gd name="adj" fmla="val 50000"/>
              </a:avLst>
            </a:prstTxWarp>
          </a:bodyPr>
          <a:lstStyle/>
          <a:p>
            <a:pPr algn="ctr"/>
            <a:r>
              <a:rPr lang="pt-BR" sz="1200" kern="10">
                <a:ln w="9525">
                  <a:solidFill>
                    <a:schemeClr val="bg1"/>
                  </a:solidFill>
                  <a:round/>
                  <a:headEnd/>
                  <a:tailEnd/>
                </a:ln>
                <a:solidFill>
                  <a:schemeClr val="bg1"/>
                </a:solidFill>
                <a:latin typeface="Arial"/>
                <a:cs typeface="Arial"/>
              </a:rPr>
              <a:t>Empresa Dependente</a:t>
            </a:r>
          </a:p>
        </p:txBody>
      </p:sp>
      <p:sp>
        <p:nvSpPr>
          <p:cNvPr id="129027" name="AutoShape 3"/>
          <p:cNvSpPr>
            <a:spLocks noChangeArrowheads="1"/>
          </p:cNvSpPr>
          <p:nvPr/>
        </p:nvSpPr>
        <p:spPr bwMode="auto">
          <a:xfrm>
            <a:off x="8888413" y="3446463"/>
            <a:ext cx="285750" cy="1814512"/>
          </a:xfrm>
          <a:prstGeom prst="roundRect">
            <a:avLst>
              <a:gd name="adj" fmla="val 16667"/>
            </a:avLst>
          </a:prstGeom>
          <a:gradFill rotWithShape="0">
            <a:gsLst>
              <a:gs pos="0">
                <a:srgbClr val="FF6699">
                  <a:gamma/>
                  <a:shade val="46275"/>
                  <a:invGamma/>
                </a:srgbClr>
              </a:gs>
              <a:gs pos="50000">
                <a:srgbClr val="FF6699"/>
              </a:gs>
              <a:gs pos="100000">
                <a:srgbClr val="FF6699">
                  <a:gamma/>
                  <a:shade val="46275"/>
                  <a:invGamma/>
                </a:srgbClr>
              </a:gs>
            </a:gsLst>
            <a:lin ang="2700000" scaled="1"/>
          </a:gradFill>
          <a:ln>
            <a:noFill/>
          </a:ln>
          <a:effectLst/>
          <a:scene3d>
            <a:camera prst="legacyPerspectiveBottom"/>
            <a:lightRig rig="legacyFlat3" dir="t"/>
          </a:scene3d>
          <a:sp3d extrusionH="887400" prstMaterial="legacyMatte">
            <a:bevelT w="13500" h="13500" prst="angle"/>
            <a:bevelB w="13500" h="13500" prst="angle"/>
            <a:extrusionClr>
              <a:srgbClr val="FF6699"/>
            </a:extrusionClr>
            <a:contourClr>
              <a:srgbClr val="FF6699"/>
            </a:contourClr>
          </a:sp3d>
        </p:spPr>
        <p:txBody>
          <a:bodyPr wrap="none" anchor="ctr">
            <a:flatTx/>
          </a:bodyPr>
          <a:lstStyle/>
          <a:p>
            <a:pPr algn="ctr" eaLnBrk="1" hangingPunct="1">
              <a:spcBef>
                <a:spcPct val="20000"/>
              </a:spcBef>
              <a:buClr>
                <a:schemeClr val="bg1"/>
              </a:buClr>
              <a:buSzPct val="100000"/>
              <a:defRPr/>
            </a:pPr>
            <a:endParaRPr lang="pt-BR" altLang="pt-BR" sz="1200" b="1">
              <a:effectLst>
                <a:outerShdw blurRad="38100" dist="38100" dir="2700000" algn="tl">
                  <a:srgbClr val="000000"/>
                </a:outerShdw>
              </a:effectLst>
              <a:latin typeface="Arial" panose="020B0604020202020204" pitchFamily="34" charset="0"/>
            </a:endParaRPr>
          </a:p>
        </p:txBody>
      </p:sp>
      <p:sp>
        <p:nvSpPr>
          <p:cNvPr id="129028" name="Text Box 4"/>
          <p:cNvSpPr txBox="1">
            <a:spLocks noChangeArrowheads="1"/>
          </p:cNvSpPr>
          <p:nvPr/>
        </p:nvSpPr>
        <p:spPr bwMode="auto">
          <a:xfrm rot="-5400000">
            <a:off x="8033544" y="4287044"/>
            <a:ext cx="1935162" cy="247650"/>
          </a:xfrm>
          <a:prstGeom prst="rect">
            <a:avLst/>
          </a:prstGeom>
          <a:noFill/>
          <a:ln>
            <a:noFill/>
          </a:ln>
          <a:effectLst/>
        </p:spPr>
        <p:txBody>
          <a:bodyPr>
            <a:spAutoFit/>
          </a:bodyPr>
          <a:lstStyle/>
          <a:p>
            <a:pPr eaLnBrk="1" hangingPunct="1">
              <a:spcBef>
                <a:spcPct val="50000"/>
              </a:spcBef>
              <a:buClr>
                <a:schemeClr val="bg1"/>
              </a:buClr>
              <a:buSzPct val="100000"/>
              <a:defRPr/>
            </a:pPr>
            <a:r>
              <a:rPr lang="pt-BR" altLang="pt-BR" sz="1000" b="1">
                <a:effectLst>
                  <a:outerShdw blurRad="38100" dist="38100" dir="2700000" algn="tl">
                    <a:srgbClr val="003366"/>
                  </a:outerShdw>
                </a:effectLst>
                <a:latin typeface="Arial" panose="020B0604020202020204" pitchFamily="34" charset="0"/>
              </a:rPr>
              <a:t>Outras entidades do 3º Setor</a:t>
            </a:r>
          </a:p>
        </p:txBody>
      </p:sp>
      <p:sp>
        <p:nvSpPr>
          <p:cNvPr id="35845" name="Line 5"/>
          <p:cNvSpPr>
            <a:spLocks noChangeShapeType="1"/>
          </p:cNvSpPr>
          <p:nvPr/>
        </p:nvSpPr>
        <p:spPr bwMode="auto">
          <a:xfrm>
            <a:off x="4916489" y="5394325"/>
            <a:ext cx="1587" cy="2159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35846" name="Line 6"/>
          <p:cNvSpPr>
            <a:spLocks noChangeShapeType="1"/>
          </p:cNvSpPr>
          <p:nvPr/>
        </p:nvSpPr>
        <p:spPr bwMode="auto">
          <a:xfrm flipV="1">
            <a:off x="3635375" y="5589588"/>
            <a:ext cx="5538788" cy="17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35847" name="Line 7"/>
          <p:cNvSpPr>
            <a:spLocks noChangeShapeType="1"/>
          </p:cNvSpPr>
          <p:nvPr/>
        </p:nvSpPr>
        <p:spPr bwMode="auto">
          <a:xfrm>
            <a:off x="3646488" y="5391150"/>
            <a:ext cx="0" cy="2159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35848" name="Line 8"/>
          <p:cNvSpPr>
            <a:spLocks noChangeShapeType="1"/>
          </p:cNvSpPr>
          <p:nvPr/>
        </p:nvSpPr>
        <p:spPr bwMode="auto">
          <a:xfrm>
            <a:off x="4052889" y="5387975"/>
            <a:ext cx="1587" cy="2159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35849" name="Line 9"/>
          <p:cNvSpPr>
            <a:spLocks noChangeShapeType="1"/>
          </p:cNvSpPr>
          <p:nvPr/>
        </p:nvSpPr>
        <p:spPr bwMode="auto">
          <a:xfrm>
            <a:off x="4511675" y="5375275"/>
            <a:ext cx="1588" cy="2159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35850" name="Line 10"/>
          <p:cNvSpPr>
            <a:spLocks noChangeShapeType="1"/>
          </p:cNvSpPr>
          <p:nvPr/>
        </p:nvSpPr>
        <p:spPr bwMode="auto">
          <a:xfrm>
            <a:off x="6199189" y="5381625"/>
            <a:ext cx="1587" cy="2159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35851" name="Line 11"/>
          <p:cNvSpPr>
            <a:spLocks noChangeShapeType="1"/>
          </p:cNvSpPr>
          <p:nvPr/>
        </p:nvSpPr>
        <p:spPr bwMode="auto">
          <a:xfrm>
            <a:off x="6792914" y="5378450"/>
            <a:ext cx="1587" cy="2159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35852" name="Line 12"/>
          <p:cNvSpPr>
            <a:spLocks noChangeShapeType="1"/>
          </p:cNvSpPr>
          <p:nvPr/>
        </p:nvSpPr>
        <p:spPr bwMode="auto">
          <a:xfrm>
            <a:off x="7243764" y="5391150"/>
            <a:ext cx="1587" cy="2159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35853" name="Line 13"/>
          <p:cNvSpPr>
            <a:spLocks noChangeShapeType="1"/>
          </p:cNvSpPr>
          <p:nvPr/>
        </p:nvSpPr>
        <p:spPr bwMode="auto">
          <a:xfrm>
            <a:off x="7700964" y="5391150"/>
            <a:ext cx="1587" cy="2159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35854" name="Line 14"/>
          <p:cNvSpPr>
            <a:spLocks noChangeShapeType="1"/>
          </p:cNvSpPr>
          <p:nvPr/>
        </p:nvSpPr>
        <p:spPr bwMode="auto">
          <a:xfrm>
            <a:off x="8159750" y="5391150"/>
            <a:ext cx="1588" cy="2159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35855" name="Line 15"/>
          <p:cNvSpPr>
            <a:spLocks noChangeShapeType="1"/>
          </p:cNvSpPr>
          <p:nvPr/>
        </p:nvSpPr>
        <p:spPr bwMode="auto">
          <a:xfrm>
            <a:off x="8609013" y="5391150"/>
            <a:ext cx="0" cy="2159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35856" name="Line 16"/>
          <p:cNvSpPr>
            <a:spLocks noChangeShapeType="1"/>
          </p:cNvSpPr>
          <p:nvPr/>
        </p:nvSpPr>
        <p:spPr bwMode="auto">
          <a:xfrm>
            <a:off x="9015414" y="5391150"/>
            <a:ext cx="1587" cy="2159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35857" name="Line 17"/>
          <p:cNvSpPr>
            <a:spLocks noChangeShapeType="1"/>
          </p:cNvSpPr>
          <p:nvPr/>
        </p:nvSpPr>
        <p:spPr bwMode="auto">
          <a:xfrm>
            <a:off x="5783264" y="5383213"/>
            <a:ext cx="1587" cy="2159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29042" name="Text Box 18"/>
          <p:cNvSpPr txBox="1">
            <a:spLocks noChangeArrowheads="1"/>
          </p:cNvSpPr>
          <p:nvPr/>
        </p:nvSpPr>
        <p:spPr bwMode="auto">
          <a:xfrm>
            <a:off x="1775521" y="1"/>
            <a:ext cx="7962205" cy="1089529"/>
          </a:xfrm>
          <a:prstGeom prst="rect">
            <a:avLst/>
          </a:prstGeom>
          <a:noFill/>
          <a:ln>
            <a:noFill/>
          </a:ln>
          <a:effec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3336925">
              <a:defRPr>
                <a:solidFill>
                  <a:schemeClr val="tx1"/>
                </a:solidFill>
                <a:latin typeface="Arial" panose="020B0604020202020204" pitchFamily="34" charset="0"/>
                <a:cs typeface="Arial" panose="020B0604020202020204" pitchFamily="34" charset="0"/>
              </a:defRPr>
            </a:lvl2pPr>
            <a:lvl3pPr marL="3527425">
              <a:defRPr>
                <a:solidFill>
                  <a:schemeClr val="tx1"/>
                </a:solidFill>
                <a:latin typeface="Arial" panose="020B0604020202020204" pitchFamily="34" charset="0"/>
                <a:cs typeface="Arial" panose="020B0604020202020204" pitchFamily="34" charset="0"/>
              </a:defRPr>
            </a:lvl3pPr>
            <a:lvl4pPr marL="3717925">
              <a:defRPr>
                <a:solidFill>
                  <a:schemeClr val="tx1"/>
                </a:solidFill>
                <a:latin typeface="Arial" panose="020B0604020202020204" pitchFamily="34" charset="0"/>
                <a:cs typeface="Arial" panose="020B0604020202020204" pitchFamily="34" charset="0"/>
              </a:defRPr>
            </a:lvl4pPr>
            <a:lvl5pPr marL="3908425">
              <a:defRPr>
                <a:solidFill>
                  <a:schemeClr val="tx1"/>
                </a:solidFill>
                <a:latin typeface="Arial" panose="020B0604020202020204" pitchFamily="34" charset="0"/>
                <a:cs typeface="Arial" panose="020B0604020202020204" pitchFamily="34" charset="0"/>
              </a:defRPr>
            </a:lvl5pPr>
            <a:lvl6pPr marL="436562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482282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528002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573722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10000"/>
              </a:lnSpc>
              <a:spcBef>
                <a:spcPct val="50000"/>
              </a:spcBef>
              <a:buClr>
                <a:schemeClr val="bg1"/>
              </a:buClr>
              <a:buSzPct val="100000"/>
              <a:defRPr/>
            </a:pPr>
            <a:r>
              <a:rPr lang="pt-BR" altLang="pt-BR" sz="2400" b="1" dirty="0">
                <a:effectLst>
                  <a:outerShdw blurRad="38100" dist="38100" dir="2700000" algn="tl">
                    <a:srgbClr val="003366"/>
                  </a:outerShdw>
                </a:effectLst>
              </a:rPr>
              <a:t>TERCEIRO SETOR SOB REGULAÇÃO ESTATAL</a:t>
            </a:r>
          </a:p>
          <a:p>
            <a:pPr algn="ctr" eaLnBrk="1" hangingPunct="1">
              <a:lnSpc>
                <a:spcPct val="110000"/>
              </a:lnSpc>
              <a:spcBef>
                <a:spcPct val="50000"/>
              </a:spcBef>
              <a:buClr>
                <a:schemeClr val="bg1"/>
              </a:buClr>
              <a:buSzPct val="100000"/>
              <a:defRPr/>
            </a:pPr>
            <a:r>
              <a:rPr lang="pt-BR" altLang="pt-BR" sz="2400" b="1" dirty="0">
                <a:effectLst>
                  <a:outerShdw blurRad="38100" dist="38100" dir="2700000" algn="tl">
                    <a:srgbClr val="003366"/>
                  </a:outerShdw>
                </a:effectLst>
              </a:rPr>
              <a:t>MODALIDADES DE GESTÃO PUBLICO PRIVADA</a:t>
            </a:r>
          </a:p>
        </p:txBody>
      </p:sp>
      <p:sp>
        <p:nvSpPr>
          <p:cNvPr id="35859" name="Line 19"/>
          <p:cNvSpPr>
            <a:spLocks noChangeShapeType="1"/>
          </p:cNvSpPr>
          <p:nvPr/>
        </p:nvSpPr>
        <p:spPr bwMode="auto">
          <a:xfrm>
            <a:off x="3395663" y="3860800"/>
            <a:ext cx="56705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29044" name="Text Box 20"/>
          <p:cNvSpPr txBox="1">
            <a:spLocks noChangeArrowheads="1"/>
          </p:cNvSpPr>
          <p:nvPr/>
        </p:nvSpPr>
        <p:spPr bwMode="auto">
          <a:xfrm>
            <a:off x="3182938" y="5988050"/>
            <a:ext cx="2673350" cy="369888"/>
          </a:xfrm>
          <a:prstGeom prst="rect">
            <a:avLst/>
          </a:prstGeom>
          <a:noFill/>
          <a:ln>
            <a:noFill/>
          </a:ln>
          <a:effectLst/>
        </p:spPr>
        <p:txBody>
          <a:bodyPr wrap="none">
            <a:spAutoFit/>
          </a:bodyPr>
          <a:lstStyle/>
          <a:p>
            <a:pPr algn="ctr" eaLnBrk="1" hangingPunct="1">
              <a:spcBef>
                <a:spcPct val="20000"/>
              </a:spcBef>
              <a:buClr>
                <a:schemeClr val="bg1"/>
              </a:buClr>
              <a:buSzPct val="100000"/>
              <a:defRPr/>
            </a:pPr>
            <a:r>
              <a:rPr lang="pt-BR" altLang="pt-BR" b="1">
                <a:solidFill>
                  <a:srgbClr val="0099FF"/>
                </a:solidFill>
                <a:effectLst>
                  <a:outerShdw blurRad="38100" dist="38100" dir="2700000" algn="tl">
                    <a:srgbClr val="FFFFFF"/>
                  </a:outerShdw>
                </a:effectLst>
                <a:latin typeface="Arial" panose="020B0604020202020204" pitchFamily="34" charset="0"/>
              </a:rPr>
              <a:t>Administração Pública</a:t>
            </a:r>
          </a:p>
        </p:txBody>
      </p:sp>
      <p:sp>
        <p:nvSpPr>
          <p:cNvPr id="35861" name="Rectangle 21"/>
          <p:cNvSpPr>
            <a:spLocks noChangeArrowheads="1"/>
          </p:cNvSpPr>
          <p:nvPr/>
        </p:nvSpPr>
        <p:spPr bwMode="auto">
          <a:xfrm>
            <a:off x="3467101" y="2979738"/>
            <a:ext cx="3008313" cy="2932112"/>
          </a:xfrm>
          <a:prstGeom prst="rect">
            <a:avLst/>
          </a:prstGeom>
          <a:noFill/>
          <a:ln w="38100">
            <a:solidFill>
              <a:srgbClr val="0099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pt-BR" altLang="pt-BR" sz="1600">
              <a:latin typeface="Tahoma" pitchFamily="34" charset="0"/>
              <a:cs typeface="Arial" charset="0"/>
            </a:endParaRPr>
          </a:p>
        </p:txBody>
      </p:sp>
      <p:sp>
        <p:nvSpPr>
          <p:cNvPr id="35862" name="Rectangle 22"/>
          <p:cNvSpPr>
            <a:spLocks noChangeArrowheads="1"/>
          </p:cNvSpPr>
          <p:nvPr/>
        </p:nvSpPr>
        <p:spPr bwMode="auto">
          <a:xfrm>
            <a:off x="6535738" y="2971801"/>
            <a:ext cx="2800350" cy="2938463"/>
          </a:xfrm>
          <a:prstGeom prst="rect">
            <a:avLst/>
          </a:prstGeom>
          <a:noFill/>
          <a:ln w="38100">
            <a:solidFill>
              <a:srgbClr val="FF7C8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pt-BR" altLang="pt-BR" sz="1600">
              <a:latin typeface="Tahoma" pitchFamily="34" charset="0"/>
              <a:cs typeface="Arial" charset="0"/>
            </a:endParaRPr>
          </a:p>
        </p:txBody>
      </p:sp>
      <p:sp>
        <p:nvSpPr>
          <p:cNvPr id="129047" name="Text Box 23"/>
          <p:cNvSpPr txBox="1">
            <a:spLocks noChangeArrowheads="1"/>
          </p:cNvSpPr>
          <p:nvPr/>
        </p:nvSpPr>
        <p:spPr bwMode="auto">
          <a:xfrm>
            <a:off x="6750051" y="5956300"/>
            <a:ext cx="1851025" cy="369888"/>
          </a:xfrm>
          <a:prstGeom prst="rect">
            <a:avLst/>
          </a:prstGeom>
          <a:noFill/>
          <a:ln>
            <a:noFill/>
          </a:ln>
          <a:effectLst/>
        </p:spPr>
        <p:txBody>
          <a:bodyPr wrap="none">
            <a:spAutoFit/>
          </a:bodyPr>
          <a:lstStyle/>
          <a:p>
            <a:pPr algn="ctr" eaLnBrk="1" hangingPunct="1">
              <a:spcBef>
                <a:spcPct val="20000"/>
              </a:spcBef>
              <a:buClr>
                <a:schemeClr val="bg1"/>
              </a:buClr>
              <a:buSzPct val="100000"/>
              <a:defRPr/>
            </a:pPr>
            <a:r>
              <a:rPr lang="pt-BR" altLang="pt-BR" b="1">
                <a:solidFill>
                  <a:srgbClr val="FF6699"/>
                </a:solidFill>
                <a:effectLst>
                  <a:outerShdw blurRad="38100" dist="38100" dir="2700000" algn="tl">
                    <a:srgbClr val="FFFFFF"/>
                  </a:outerShdw>
                </a:effectLst>
                <a:latin typeface="Arial" panose="020B0604020202020204" pitchFamily="34" charset="0"/>
              </a:rPr>
              <a:t>Sociedade civil</a:t>
            </a:r>
          </a:p>
        </p:txBody>
      </p:sp>
      <p:sp>
        <p:nvSpPr>
          <p:cNvPr id="35864" name="Line 24"/>
          <p:cNvSpPr>
            <a:spLocks noChangeShapeType="1"/>
          </p:cNvSpPr>
          <p:nvPr/>
        </p:nvSpPr>
        <p:spPr bwMode="auto">
          <a:xfrm>
            <a:off x="3524250" y="1600200"/>
            <a:ext cx="53721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29049" name="AutoShape 25"/>
          <p:cNvSpPr>
            <a:spLocks noChangeArrowheads="1"/>
          </p:cNvSpPr>
          <p:nvPr/>
        </p:nvSpPr>
        <p:spPr bwMode="auto">
          <a:xfrm>
            <a:off x="3216276" y="1354138"/>
            <a:ext cx="1306513" cy="442912"/>
          </a:xfrm>
          <a:prstGeom prst="roundRect">
            <a:avLst>
              <a:gd name="adj" fmla="val 16667"/>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a:noFill/>
          </a:ln>
          <a:effectLst/>
        </p:spPr>
        <p:txBody>
          <a:bodyPr>
            <a:spAutoFit/>
          </a:bodyPr>
          <a:lstStyle/>
          <a:p>
            <a:pPr algn="ctr" eaLnBrk="1" hangingPunct="1">
              <a:spcBef>
                <a:spcPct val="50000"/>
              </a:spcBef>
              <a:buClr>
                <a:schemeClr val="bg1"/>
              </a:buClr>
              <a:buSzPct val="100000"/>
              <a:defRPr/>
            </a:pPr>
            <a:r>
              <a:rPr lang="pt-BR" altLang="pt-BR" sz="2000" b="1">
                <a:effectLst>
                  <a:outerShdw blurRad="38100" dist="38100" dir="2700000" algn="tl">
                    <a:srgbClr val="000000"/>
                  </a:outerShdw>
                </a:effectLst>
                <a:latin typeface="Arial" panose="020B0604020202020204" pitchFamily="34" charset="0"/>
              </a:rPr>
              <a:t>Estado</a:t>
            </a:r>
          </a:p>
        </p:txBody>
      </p:sp>
      <p:sp>
        <p:nvSpPr>
          <p:cNvPr id="129050" name="AutoShape 26"/>
          <p:cNvSpPr>
            <a:spLocks noChangeArrowheads="1"/>
          </p:cNvSpPr>
          <p:nvPr/>
        </p:nvSpPr>
        <p:spPr bwMode="auto">
          <a:xfrm>
            <a:off x="7867651" y="1371601"/>
            <a:ext cx="1757363" cy="442913"/>
          </a:xfrm>
          <a:prstGeom prst="roundRect">
            <a:avLst>
              <a:gd name="adj" fmla="val 16667"/>
            </a:avLst>
          </a:prstGeom>
          <a:gradFill rotWithShape="0">
            <a:gsLst>
              <a:gs pos="0">
                <a:srgbClr val="FF6699">
                  <a:gamma/>
                  <a:shade val="46275"/>
                  <a:invGamma/>
                </a:srgbClr>
              </a:gs>
              <a:gs pos="50000">
                <a:srgbClr val="FF6699"/>
              </a:gs>
              <a:gs pos="100000">
                <a:srgbClr val="FF6699">
                  <a:gamma/>
                  <a:shade val="46275"/>
                  <a:invGamma/>
                </a:srgbClr>
              </a:gs>
            </a:gsLst>
            <a:lin ang="5400000" scaled="1"/>
          </a:gradFill>
          <a:ln>
            <a:noFill/>
          </a:ln>
          <a:effectLst/>
        </p:spPr>
        <p:txBody>
          <a:bodyPr>
            <a:spAutoFit/>
          </a:bodyPr>
          <a:lstStyle/>
          <a:p>
            <a:pPr algn="ctr" eaLnBrk="1" hangingPunct="1">
              <a:spcBef>
                <a:spcPct val="50000"/>
              </a:spcBef>
              <a:buClr>
                <a:schemeClr val="bg1"/>
              </a:buClr>
              <a:buSzPct val="100000"/>
              <a:defRPr/>
            </a:pPr>
            <a:r>
              <a:rPr lang="pt-BR" altLang="pt-BR" sz="2000" b="1">
                <a:effectLst>
                  <a:outerShdw blurRad="38100" dist="38100" dir="2700000" algn="tl">
                    <a:srgbClr val="000000"/>
                  </a:outerShdw>
                </a:effectLst>
                <a:latin typeface="Arial" panose="020B0604020202020204" pitchFamily="34" charset="0"/>
              </a:rPr>
              <a:t>Sociedade</a:t>
            </a:r>
          </a:p>
        </p:txBody>
      </p:sp>
      <p:sp>
        <p:nvSpPr>
          <p:cNvPr id="129051" name="Text Box 27"/>
          <p:cNvSpPr txBox="1">
            <a:spLocks noChangeArrowheads="1"/>
          </p:cNvSpPr>
          <p:nvPr/>
        </p:nvSpPr>
        <p:spPr bwMode="auto">
          <a:xfrm>
            <a:off x="3081338" y="2057401"/>
            <a:ext cx="2146300" cy="701675"/>
          </a:xfrm>
          <a:prstGeom prst="rect">
            <a:avLst/>
          </a:prstGeom>
          <a:noFill/>
          <a:ln>
            <a:noFill/>
          </a:ln>
          <a:effectLst/>
        </p:spPr>
        <p:txBody>
          <a:bodyPr wrap="none">
            <a:spAutoFit/>
          </a:bodyPr>
          <a:lstStyle/>
          <a:p>
            <a:pPr algn="ctr" eaLnBrk="1" hangingPunct="1">
              <a:spcBef>
                <a:spcPct val="20000"/>
              </a:spcBef>
              <a:buClr>
                <a:schemeClr val="bg1"/>
              </a:buClr>
              <a:buSzPct val="100000"/>
              <a:defRPr/>
            </a:pPr>
            <a:r>
              <a:rPr lang="pt-BR" altLang="pt-BR" b="1">
                <a:effectLst>
                  <a:outerShdw blurRad="38100" dist="38100" dir="2700000" algn="tl">
                    <a:srgbClr val="003366"/>
                  </a:outerShdw>
                </a:effectLst>
                <a:latin typeface="Arial" panose="020B0604020202020204" pitchFamily="34" charset="0"/>
              </a:rPr>
              <a:t>Regime Jurídico </a:t>
            </a:r>
          </a:p>
          <a:p>
            <a:pPr algn="ctr" eaLnBrk="1" hangingPunct="1">
              <a:spcBef>
                <a:spcPct val="20000"/>
              </a:spcBef>
              <a:buClr>
                <a:schemeClr val="bg1"/>
              </a:buClr>
              <a:buSzPct val="100000"/>
              <a:defRPr/>
            </a:pPr>
            <a:r>
              <a:rPr lang="pt-BR" altLang="pt-BR" b="1">
                <a:effectLst>
                  <a:outerShdw blurRad="38100" dist="38100" dir="2700000" algn="tl">
                    <a:srgbClr val="003366"/>
                  </a:outerShdw>
                </a:effectLst>
                <a:latin typeface="Arial" panose="020B0604020202020204" pitchFamily="34" charset="0"/>
              </a:rPr>
              <a:t>de Direito Público</a:t>
            </a:r>
          </a:p>
        </p:txBody>
      </p:sp>
      <p:sp>
        <p:nvSpPr>
          <p:cNvPr id="35868" name="AutoShape 28"/>
          <p:cNvSpPr>
            <a:spLocks/>
          </p:cNvSpPr>
          <p:nvPr/>
        </p:nvSpPr>
        <p:spPr bwMode="auto">
          <a:xfrm rot="5385992">
            <a:off x="3785394" y="2501106"/>
            <a:ext cx="609600" cy="1246188"/>
          </a:xfrm>
          <a:prstGeom prst="leftBrace">
            <a:avLst>
              <a:gd name="adj1" fmla="val 22714"/>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pt-BR" altLang="pt-BR" sz="1600">
              <a:latin typeface="Tahoma" pitchFamily="34" charset="0"/>
              <a:cs typeface="Arial" charset="0"/>
            </a:endParaRPr>
          </a:p>
        </p:txBody>
      </p:sp>
      <p:sp>
        <p:nvSpPr>
          <p:cNvPr id="129053" name="Text Box 29"/>
          <p:cNvSpPr txBox="1">
            <a:spLocks noChangeArrowheads="1"/>
          </p:cNvSpPr>
          <p:nvPr/>
        </p:nvSpPr>
        <p:spPr bwMode="auto">
          <a:xfrm>
            <a:off x="5954714" y="1987551"/>
            <a:ext cx="2058987" cy="923925"/>
          </a:xfrm>
          <a:prstGeom prst="rect">
            <a:avLst/>
          </a:prstGeom>
          <a:noFill/>
          <a:ln>
            <a:noFill/>
          </a:ln>
          <a:effectLst/>
        </p:spPr>
        <p:txBody>
          <a:bodyPr>
            <a:spAutoFit/>
          </a:bodyPr>
          <a:lstStyle/>
          <a:p>
            <a:pPr algn="ctr" eaLnBrk="1" hangingPunct="1">
              <a:spcBef>
                <a:spcPct val="20000"/>
              </a:spcBef>
              <a:buClr>
                <a:schemeClr val="bg1"/>
              </a:buClr>
              <a:buSzPct val="100000"/>
              <a:defRPr/>
            </a:pPr>
            <a:r>
              <a:rPr lang="pt-BR" altLang="pt-BR" b="1">
                <a:effectLst>
                  <a:outerShdw blurRad="38100" dist="38100" dir="2700000" algn="tl">
                    <a:srgbClr val="003366"/>
                  </a:outerShdw>
                </a:effectLst>
                <a:latin typeface="Arial" panose="020B0604020202020204" pitchFamily="34" charset="0"/>
              </a:rPr>
              <a:t>Regime Jurídico de Direito Privado</a:t>
            </a:r>
          </a:p>
        </p:txBody>
      </p:sp>
      <p:sp>
        <p:nvSpPr>
          <p:cNvPr id="35870" name="AutoShape 30"/>
          <p:cNvSpPr>
            <a:spLocks/>
          </p:cNvSpPr>
          <p:nvPr/>
        </p:nvSpPr>
        <p:spPr bwMode="auto">
          <a:xfrm rot="5385992">
            <a:off x="6662738" y="1033463"/>
            <a:ext cx="609600" cy="4029075"/>
          </a:xfrm>
          <a:prstGeom prst="leftBrace">
            <a:avLst>
              <a:gd name="adj1" fmla="val 73438"/>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pt-BR" altLang="pt-BR" sz="1600">
              <a:latin typeface="Tahoma" pitchFamily="34" charset="0"/>
              <a:cs typeface="Arial" charset="0"/>
            </a:endParaRPr>
          </a:p>
        </p:txBody>
      </p:sp>
      <p:sp>
        <p:nvSpPr>
          <p:cNvPr id="129055" name="AutoShape 31"/>
          <p:cNvSpPr>
            <a:spLocks noChangeArrowheads="1"/>
          </p:cNvSpPr>
          <p:nvPr/>
        </p:nvSpPr>
        <p:spPr bwMode="auto">
          <a:xfrm>
            <a:off x="3524250" y="3451226"/>
            <a:ext cx="285750" cy="1814513"/>
          </a:xfrm>
          <a:prstGeom prst="roundRect">
            <a:avLst>
              <a:gd name="adj" fmla="val 16667"/>
            </a:avLst>
          </a:prstGeom>
          <a:gradFill rotWithShape="0">
            <a:gsLst>
              <a:gs pos="0">
                <a:srgbClr val="0099FF">
                  <a:gamma/>
                  <a:shade val="46275"/>
                  <a:invGamma/>
                </a:srgbClr>
              </a:gs>
              <a:gs pos="50000">
                <a:srgbClr val="0099FF"/>
              </a:gs>
              <a:gs pos="100000">
                <a:srgbClr val="0099FF">
                  <a:gamma/>
                  <a:shade val="46275"/>
                  <a:invGamma/>
                </a:srgbClr>
              </a:gs>
            </a:gsLst>
            <a:lin ang="2700000" scaled="1"/>
          </a:gradFill>
          <a:ln>
            <a:noFill/>
          </a:ln>
          <a:effectLst/>
          <a:scene3d>
            <a:camera prst="legacyPerspectiveBottom"/>
            <a:lightRig rig="legacyFlat3" dir="t"/>
          </a:scene3d>
          <a:sp3d extrusionH="887400" prstMaterial="legacyMatte">
            <a:bevelT w="13500" h="13500" prst="angle"/>
            <a:bevelB w="13500" h="13500" prst="angle"/>
            <a:extrusionClr>
              <a:srgbClr val="0099FF"/>
            </a:extrusionClr>
            <a:contourClr>
              <a:srgbClr val="0099FF"/>
            </a:contourClr>
          </a:sp3d>
        </p:spPr>
        <p:txBody>
          <a:bodyPr wrap="none" anchor="ctr">
            <a:flatTx/>
          </a:bodyPr>
          <a:lstStyle/>
          <a:p>
            <a:pPr algn="ctr" eaLnBrk="1" hangingPunct="1">
              <a:spcBef>
                <a:spcPct val="20000"/>
              </a:spcBef>
              <a:buClr>
                <a:schemeClr val="bg1"/>
              </a:buClr>
              <a:buSzPct val="100000"/>
              <a:defRPr/>
            </a:pPr>
            <a:endParaRPr lang="pt-BR" altLang="pt-BR" sz="1200" b="1">
              <a:effectLst>
                <a:outerShdw blurRad="38100" dist="38100" dir="2700000" algn="tl">
                  <a:srgbClr val="000000"/>
                </a:outerShdw>
              </a:effectLst>
              <a:latin typeface="Arial" panose="020B0604020202020204" pitchFamily="34" charset="0"/>
            </a:endParaRPr>
          </a:p>
        </p:txBody>
      </p:sp>
      <p:sp>
        <p:nvSpPr>
          <p:cNvPr id="129056" name="Text Box 32">
            <a:hlinkClick r:id="rId3" action="ppaction://hlinkpres?slideindex=1&amp;slidetitle=" tooltip="Administração Direta"/>
          </p:cNvPr>
          <p:cNvSpPr txBox="1">
            <a:spLocks noChangeArrowheads="1"/>
          </p:cNvSpPr>
          <p:nvPr/>
        </p:nvSpPr>
        <p:spPr bwMode="auto">
          <a:xfrm rot="-5400000">
            <a:off x="2755107" y="4207670"/>
            <a:ext cx="1744663" cy="276225"/>
          </a:xfrm>
          <a:prstGeom prst="rect">
            <a:avLst/>
          </a:prstGeom>
          <a:noFill/>
          <a:ln>
            <a:noFill/>
          </a:ln>
          <a:effectLst/>
        </p:spPr>
        <p:txBody>
          <a:bodyPr>
            <a:spAutoFit/>
          </a:bodyPr>
          <a:lstStyle/>
          <a:p>
            <a:pPr eaLnBrk="1" hangingPunct="1">
              <a:spcBef>
                <a:spcPct val="50000"/>
              </a:spcBef>
              <a:buClr>
                <a:schemeClr val="bg1"/>
              </a:buClr>
              <a:buSzPct val="100000"/>
              <a:defRPr/>
            </a:pPr>
            <a:r>
              <a:rPr lang="pt-BR" altLang="pt-BR" sz="1200" b="1">
                <a:effectLst>
                  <a:outerShdw blurRad="38100" dist="38100" dir="2700000" algn="tl">
                    <a:srgbClr val="003366"/>
                  </a:outerShdw>
                </a:effectLst>
                <a:latin typeface="Arial" panose="020B0604020202020204" pitchFamily="34" charset="0"/>
              </a:rPr>
              <a:t>Administração Direta</a:t>
            </a:r>
          </a:p>
        </p:txBody>
      </p:sp>
      <p:sp>
        <p:nvSpPr>
          <p:cNvPr id="129057" name="AutoShape 33"/>
          <p:cNvSpPr>
            <a:spLocks noChangeArrowheads="1"/>
          </p:cNvSpPr>
          <p:nvPr/>
        </p:nvSpPr>
        <p:spPr bwMode="auto">
          <a:xfrm>
            <a:off x="3924300" y="3462338"/>
            <a:ext cx="285750" cy="1814512"/>
          </a:xfrm>
          <a:prstGeom prst="roundRect">
            <a:avLst>
              <a:gd name="adj" fmla="val 16667"/>
            </a:avLst>
          </a:prstGeom>
          <a:gradFill rotWithShape="0">
            <a:gsLst>
              <a:gs pos="0">
                <a:srgbClr val="0099FF">
                  <a:gamma/>
                  <a:shade val="46275"/>
                  <a:invGamma/>
                </a:srgbClr>
              </a:gs>
              <a:gs pos="50000">
                <a:srgbClr val="0099FF"/>
              </a:gs>
              <a:gs pos="100000">
                <a:srgbClr val="0099FF">
                  <a:gamma/>
                  <a:shade val="46275"/>
                  <a:invGamma/>
                </a:srgbClr>
              </a:gs>
            </a:gsLst>
            <a:lin ang="2700000" scaled="1"/>
          </a:gradFill>
          <a:ln>
            <a:noFill/>
          </a:ln>
          <a:effectLst/>
          <a:scene3d>
            <a:camera prst="legacyPerspectiveBottom"/>
            <a:lightRig rig="legacyFlat3" dir="t"/>
          </a:scene3d>
          <a:sp3d extrusionH="887400" prstMaterial="legacyMatte">
            <a:bevelT w="13500" h="13500" prst="angle"/>
            <a:bevelB w="13500" h="13500" prst="angle"/>
            <a:extrusionClr>
              <a:srgbClr val="0099FF"/>
            </a:extrusionClr>
            <a:contourClr>
              <a:srgbClr val="0099FF"/>
            </a:contourClr>
          </a:sp3d>
        </p:spPr>
        <p:txBody>
          <a:bodyPr wrap="none" anchor="ctr">
            <a:flatTx/>
          </a:bodyPr>
          <a:lstStyle/>
          <a:p>
            <a:pPr algn="ctr" eaLnBrk="1" hangingPunct="1">
              <a:spcBef>
                <a:spcPct val="20000"/>
              </a:spcBef>
              <a:buClr>
                <a:schemeClr val="bg1"/>
              </a:buClr>
              <a:buSzPct val="100000"/>
              <a:defRPr/>
            </a:pPr>
            <a:endParaRPr lang="pt-BR" altLang="pt-BR" sz="1200" b="1">
              <a:effectLst>
                <a:outerShdw blurRad="38100" dist="38100" dir="2700000" algn="tl">
                  <a:srgbClr val="000000"/>
                </a:outerShdw>
              </a:effectLst>
              <a:latin typeface="Arial" panose="020B0604020202020204" pitchFamily="34" charset="0"/>
            </a:endParaRPr>
          </a:p>
        </p:txBody>
      </p:sp>
      <p:sp>
        <p:nvSpPr>
          <p:cNvPr id="129058" name="Text Box 34">
            <a:hlinkClick r:id="rId4" action="ppaction://hlinkpres?slideindex=1&amp;slidetitle=" tooltip="Autarquia"/>
          </p:cNvPr>
          <p:cNvSpPr txBox="1">
            <a:spLocks noChangeArrowheads="1"/>
          </p:cNvSpPr>
          <p:nvPr/>
        </p:nvSpPr>
        <p:spPr bwMode="auto">
          <a:xfrm rot="-5400000">
            <a:off x="3177382" y="4207670"/>
            <a:ext cx="1744663" cy="276225"/>
          </a:xfrm>
          <a:prstGeom prst="rect">
            <a:avLst/>
          </a:prstGeom>
          <a:noFill/>
          <a:ln>
            <a:noFill/>
          </a:ln>
          <a:effectLst/>
        </p:spPr>
        <p:txBody>
          <a:bodyPr>
            <a:spAutoFit/>
          </a:bodyPr>
          <a:lstStyle/>
          <a:p>
            <a:pPr eaLnBrk="1" hangingPunct="1">
              <a:spcBef>
                <a:spcPct val="50000"/>
              </a:spcBef>
              <a:buClr>
                <a:schemeClr val="bg1"/>
              </a:buClr>
              <a:buSzPct val="100000"/>
              <a:defRPr/>
            </a:pPr>
            <a:r>
              <a:rPr lang="pt-BR" altLang="pt-BR" sz="1200" b="1">
                <a:effectLst>
                  <a:outerShdw blurRad="38100" dist="38100" dir="2700000" algn="tl">
                    <a:srgbClr val="003366"/>
                  </a:outerShdw>
                </a:effectLst>
                <a:latin typeface="Arial" panose="020B0604020202020204" pitchFamily="34" charset="0"/>
              </a:rPr>
              <a:t>Autarquia</a:t>
            </a:r>
          </a:p>
        </p:txBody>
      </p:sp>
      <p:sp>
        <p:nvSpPr>
          <p:cNvPr id="129059" name="AutoShape 35"/>
          <p:cNvSpPr>
            <a:spLocks noChangeArrowheads="1"/>
          </p:cNvSpPr>
          <p:nvPr/>
        </p:nvSpPr>
        <p:spPr bwMode="auto">
          <a:xfrm>
            <a:off x="4383088" y="3436938"/>
            <a:ext cx="285750" cy="1814512"/>
          </a:xfrm>
          <a:prstGeom prst="roundRect">
            <a:avLst>
              <a:gd name="adj" fmla="val 16667"/>
            </a:avLst>
          </a:prstGeom>
          <a:gradFill rotWithShape="0">
            <a:gsLst>
              <a:gs pos="0">
                <a:srgbClr val="0099FF">
                  <a:gamma/>
                  <a:shade val="46275"/>
                  <a:invGamma/>
                </a:srgbClr>
              </a:gs>
              <a:gs pos="50000">
                <a:srgbClr val="0099FF"/>
              </a:gs>
              <a:gs pos="100000">
                <a:srgbClr val="0099FF">
                  <a:gamma/>
                  <a:shade val="46275"/>
                  <a:invGamma/>
                </a:srgbClr>
              </a:gs>
            </a:gsLst>
            <a:lin ang="2700000" scaled="1"/>
          </a:gradFill>
          <a:ln>
            <a:noFill/>
          </a:ln>
          <a:effectLst/>
          <a:scene3d>
            <a:camera prst="legacyPerspectiveBottom"/>
            <a:lightRig rig="legacyFlat3" dir="t"/>
          </a:scene3d>
          <a:sp3d extrusionH="887400" prstMaterial="legacyMatte">
            <a:bevelT w="13500" h="13500" prst="angle"/>
            <a:bevelB w="13500" h="13500" prst="angle"/>
            <a:extrusionClr>
              <a:srgbClr val="0099FF"/>
            </a:extrusionClr>
            <a:contourClr>
              <a:srgbClr val="0099FF"/>
            </a:contourClr>
          </a:sp3d>
        </p:spPr>
        <p:txBody>
          <a:bodyPr wrap="none" anchor="ctr">
            <a:flatTx/>
          </a:bodyPr>
          <a:lstStyle/>
          <a:p>
            <a:pPr algn="ctr" eaLnBrk="1" hangingPunct="1">
              <a:spcBef>
                <a:spcPct val="20000"/>
              </a:spcBef>
              <a:buClr>
                <a:schemeClr val="bg1"/>
              </a:buClr>
              <a:buSzPct val="100000"/>
              <a:defRPr/>
            </a:pPr>
            <a:endParaRPr lang="pt-BR" altLang="pt-BR" sz="1000" b="1">
              <a:effectLst>
                <a:outerShdw blurRad="38100" dist="38100" dir="2700000" algn="tl">
                  <a:srgbClr val="000000"/>
                </a:outerShdw>
              </a:effectLst>
              <a:latin typeface="Arial" panose="020B0604020202020204" pitchFamily="34" charset="0"/>
            </a:endParaRPr>
          </a:p>
        </p:txBody>
      </p:sp>
      <p:sp>
        <p:nvSpPr>
          <p:cNvPr id="129060" name="Text Box 36">
            <a:hlinkClick r:id="rId4" action="ppaction://hlinkpres?slideindex=1&amp;slidetitle=" tooltip="Fundação de Direito Público"/>
          </p:cNvPr>
          <p:cNvSpPr txBox="1">
            <a:spLocks noChangeArrowheads="1"/>
          </p:cNvSpPr>
          <p:nvPr/>
        </p:nvSpPr>
        <p:spPr bwMode="auto">
          <a:xfrm rot="-5400000">
            <a:off x="3626645" y="4204495"/>
            <a:ext cx="1749425" cy="246063"/>
          </a:xfrm>
          <a:prstGeom prst="rect">
            <a:avLst/>
          </a:prstGeom>
          <a:noFill/>
          <a:ln>
            <a:noFill/>
          </a:ln>
          <a:effectLst/>
        </p:spPr>
        <p:txBody>
          <a:bodyPr>
            <a:spAutoFit/>
          </a:bodyPr>
          <a:lstStyle/>
          <a:p>
            <a:pPr eaLnBrk="1" hangingPunct="1">
              <a:spcBef>
                <a:spcPct val="50000"/>
              </a:spcBef>
              <a:buClr>
                <a:schemeClr val="bg1"/>
              </a:buClr>
              <a:buSzPct val="100000"/>
              <a:defRPr/>
            </a:pPr>
            <a:r>
              <a:rPr lang="pt-BR" altLang="pt-BR" sz="1000" b="1">
                <a:effectLst>
                  <a:outerShdw blurRad="38100" dist="38100" dir="2700000" algn="tl">
                    <a:srgbClr val="003366"/>
                  </a:outerShdw>
                </a:effectLst>
                <a:latin typeface="Arial" panose="020B0604020202020204" pitchFamily="34" charset="0"/>
              </a:rPr>
              <a:t>Fundação Direito Público</a:t>
            </a:r>
          </a:p>
        </p:txBody>
      </p:sp>
      <p:sp>
        <p:nvSpPr>
          <p:cNvPr id="129061" name="AutoShape 37"/>
          <p:cNvSpPr>
            <a:spLocks noChangeArrowheads="1"/>
          </p:cNvSpPr>
          <p:nvPr/>
        </p:nvSpPr>
        <p:spPr bwMode="auto">
          <a:xfrm>
            <a:off x="6134100" y="3443288"/>
            <a:ext cx="285750" cy="1814512"/>
          </a:xfrm>
          <a:prstGeom prst="roundRect">
            <a:avLst>
              <a:gd name="adj" fmla="val 16667"/>
            </a:avLst>
          </a:prstGeom>
          <a:gradFill rotWithShape="0">
            <a:gsLst>
              <a:gs pos="0">
                <a:srgbClr val="0099FF">
                  <a:gamma/>
                  <a:shade val="46275"/>
                  <a:invGamma/>
                </a:srgbClr>
              </a:gs>
              <a:gs pos="50000">
                <a:srgbClr val="0099FF"/>
              </a:gs>
              <a:gs pos="100000">
                <a:srgbClr val="0099FF">
                  <a:gamma/>
                  <a:shade val="46275"/>
                  <a:invGamma/>
                </a:srgbClr>
              </a:gs>
            </a:gsLst>
            <a:lin ang="2700000" scaled="1"/>
          </a:gradFill>
          <a:ln>
            <a:noFill/>
          </a:ln>
          <a:effectLst/>
          <a:scene3d>
            <a:camera prst="legacyPerspectiveBottom"/>
            <a:lightRig rig="legacyFlat3" dir="t"/>
          </a:scene3d>
          <a:sp3d extrusionH="887400" prstMaterial="legacyMatte">
            <a:bevelT w="13500" h="13500" prst="angle"/>
            <a:bevelB w="13500" h="13500" prst="angle"/>
            <a:extrusionClr>
              <a:srgbClr val="0099FF"/>
            </a:extrusionClr>
            <a:contourClr>
              <a:srgbClr val="0099FF"/>
            </a:contourClr>
          </a:sp3d>
        </p:spPr>
        <p:txBody>
          <a:bodyPr wrap="none" anchor="ctr">
            <a:flatTx/>
          </a:bodyPr>
          <a:lstStyle/>
          <a:p>
            <a:pPr algn="ctr" eaLnBrk="1" hangingPunct="1">
              <a:spcBef>
                <a:spcPct val="20000"/>
              </a:spcBef>
              <a:buClr>
                <a:schemeClr val="bg1"/>
              </a:buClr>
              <a:buSzPct val="100000"/>
              <a:defRPr/>
            </a:pPr>
            <a:endParaRPr lang="pt-BR" altLang="pt-BR" sz="1200" b="1">
              <a:effectLst>
                <a:outerShdw blurRad="38100" dist="38100" dir="2700000" algn="tl">
                  <a:srgbClr val="000000"/>
                </a:outerShdw>
              </a:effectLst>
              <a:latin typeface="Arial" panose="020B0604020202020204" pitchFamily="34" charset="0"/>
            </a:endParaRPr>
          </a:p>
        </p:txBody>
      </p:sp>
      <p:sp>
        <p:nvSpPr>
          <p:cNvPr id="129062" name="Text Box 38">
            <a:hlinkClick r:id="rId5" action="ppaction://hlinkpres?slideindex=1&amp;slidetitle=" tooltip="Sociedade Anônima"/>
          </p:cNvPr>
          <p:cNvSpPr txBox="1">
            <a:spLocks noChangeArrowheads="1"/>
          </p:cNvSpPr>
          <p:nvPr/>
        </p:nvSpPr>
        <p:spPr bwMode="auto">
          <a:xfrm rot="-5400000">
            <a:off x="5326857" y="4217195"/>
            <a:ext cx="1744663" cy="276225"/>
          </a:xfrm>
          <a:prstGeom prst="rect">
            <a:avLst/>
          </a:prstGeom>
          <a:noFill/>
          <a:ln>
            <a:noFill/>
          </a:ln>
          <a:effectLst/>
        </p:spPr>
        <p:txBody>
          <a:bodyPr>
            <a:spAutoFit/>
          </a:bodyPr>
          <a:lstStyle/>
          <a:p>
            <a:pPr eaLnBrk="1" hangingPunct="1">
              <a:spcBef>
                <a:spcPct val="50000"/>
              </a:spcBef>
              <a:buClr>
                <a:schemeClr val="bg1"/>
              </a:buClr>
              <a:buSzPct val="100000"/>
              <a:defRPr/>
            </a:pPr>
            <a:r>
              <a:rPr lang="pt-BR" altLang="pt-BR" sz="1200" b="1">
                <a:effectLst>
                  <a:outerShdw blurRad="38100" dist="38100" dir="2700000" algn="tl">
                    <a:srgbClr val="003366"/>
                  </a:outerShdw>
                </a:effectLst>
                <a:latin typeface="Arial" panose="020B0604020202020204" pitchFamily="34" charset="0"/>
              </a:rPr>
              <a:t>Sociedade Anônimia </a:t>
            </a:r>
          </a:p>
        </p:txBody>
      </p:sp>
      <p:sp>
        <p:nvSpPr>
          <p:cNvPr id="129063" name="AutoShape 39"/>
          <p:cNvSpPr>
            <a:spLocks noChangeArrowheads="1"/>
          </p:cNvSpPr>
          <p:nvPr/>
        </p:nvSpPr>
        <p:spPr bwMode="auto">
          <a:xfrm>
            <a:off x="6659563" y="3440113"/>
            <a:ext cx="285750" cy="1814512"/>
          </a:xfrm>
          <a:prstGeom prst="roundRect">
            <a:avLst>
              <a:gd name="adj" fmla="val 16667"/>
            </a:avLst>
          </a:prstGeom>
          <a:gradFill rotWithShape="0">
            <a:gsLst>
              <a:gs pos="0">
                <a:srgbClr val="FF6699">
                  <a:gamma/>
                  <a:shade val="46275"/>
                  <a:invGamma/>
                </a:srgbClr>
              </a:gs>
              <a:gs pos="50000">
                <a:srgbClr val="FF6699"/>
              </a:gs>
              <a:gs pos="100000">
                <a:srgbClr val="FF6699">
                  <a:gamma/>
                  <a:shade val="46275"/>
                  <a:invGamma/>
                </a:srgbClr>
              </a:gs>
            </a:gsLst>
            <a:lin ang="2700000" scaled="1"/>
          </a:gradFill>
          <a:ln>
            <a:noFill/>
          </a:ln>
          <a:effectLst/>
          <a:scene3d>
            <a:camera prst="legacyPerspectiveBottom"/>
            <a:lightRig rig="legacyFlat3" dir="t"/>
          </a:scene3d>
          <a:sp3d extrusionH="887400" prstMaterial="legacyMatte">
            <a:bevelT w="13500" h="13500" prst="angle"/>
            <a:bevelB w="13500" h="13500" prst="angle"/>
            <a:extrusionClr>
              <a:srgbClr val="FF6699"/>
            </a:extrusionClr>
            <a:contourClr>
              <a:srgbClr val="FF6699"/>
            </a:contourClr>
          </a:sp3d>
        </p:spPr>
        <p:txBody>
          <a:bodyPr wrap="none" anchor="ctr">
            <a:flatTx/>
          </a:bodyPr>
          <a:lstStyle/>
          <a:p>
            <a:pPr algn="ctr" eaLnBrk="1" hangingPunct="1">
              <a:spcBef>
                <a:spcPct val="20000"/>
              </a:spcBef>
              <a:buClr>
                <a:schemeClr val="bg1"/>
              </a:buClr>
              <a:buSzPct val="100000"/>
              <a:defRPr/>
            </a:pPr>
            <a:endParaRPr lang="pt-BR" altLang="pt-BR" sz="1200" b="1">
              <a:effectLst>
                <a:outerShdw blurRad="38100" dist="38100" dir="2700000" algn="tl">
                  <a:srgbClr val="000000"/>
                </a:outerShdw>
              </a:effectLst>
              <a:latin typeface="Arial" panose="020B0604020202020204" pitchFamily="34" charset="0"/>
            </a:endParaRPr>
          </a:p>
        </p:txBody>
      </p:sp>
      <p:sp>
        <p:nvSpPr>
          <p:cNvPr id="129064" name="Text Box 40">
            <a:hlinkClick r:id="rId6" action="ppaction://hlinkpres?slideindex=1&amp;slidetitle=" tooltip="Organização Social"/>
          </p:cNvPr>
          <p:cNvSpPr txBox="1">
            <a:spLocks noChangeArrowheads="1"/>
          </p:cNvSpPr>
          <p:nvPr/>
        </p:nvSpPr>
        <p:spPr bwMode="auto">
          <a:xfrm rot="-5400000">
            <a:off x="5868195" y="4234657"/>
            <a:ext cx="1833562" cy="276225"/>
          </a:xfrm>
          <a:prstGeom prst="rect">
            <a:avLst/>
          </a:prstGeom>
          <a:noFill/>
          <a:ln>
            <a:noFill/>
          </a:ln>
          <a:effectLst/>
        </p:spPr>
        <p:txBody>
          <a:bodyPr>
            <a:spAutoFit/>
          </a:bodyPr>
          <a:lstStyle/>
          <a:p>
            <a:pPr eaLnBrk="1" hangingPunct="1">
              <a:spcBef>
                <a:spcPct val="50000"/>
              </a:spcBef>
              <a:buClr>
                <a:schemeClr val="bg1"/>
              </a:buClr>
              <a:buSzPct val="100000"/>
              <a:defRPr/>
            </a:pPr>
            <a:r>
              <a:rPr lang="pt-BR" altLang="pt-BR" sz="1200" b="1">
                <a:effectLst>
                  <a:outerShdw blurRad="38100" dist="38100" dir="2700000" algn="tl">
                    <a:srgbClr val="003366"/>
                  </a:outerShdw>
                </a:effectLst>
                <a:latin typeface="Arial" panose="020B0604020202020204" pitchFamily="34" charset="0"/>
              </a:rPr>
              <a:t>Organização Social </a:t>
            </a:r>
          </a:p>
        </p:txBody>
      </p:sp>
      <p:sp>
        <p:nvSpPr>
          <p:cNvPr id="129065" name="AutoShape 41"/>
          <p:cNvSpPr>
            <a:spLocks noChangeArrowheads="1"/>
          </p:cNvSpPr>
          <p:nvPr/>
        </p:nvSpPr>
        <p:spPr bwMode="auto">
          <a:xfrm>
            <a:off x="7116763" y="3446463"/>
            <a:ext cx="285750" cy="1814512"/>
          </a:xfrm>
          <a:prstGeom prst="roundRect">
            <a:avLst>
              <a:gd name="adj" fmla="val 16667"/>
            </a:avLst>
          </a:prstGeom>
          <a:gradFill rotWithShape="0">
            <a:gsLst>
              <a:gs pos="0">
                <a:srgbClr val="FF6699">
                  <a:gamma/>
                  <a:shade val="46275"/>
                  <a:invGamma/>
                </a:srgbClr>
              </a:gs>
              <a:gs pos="50000">
                <a:srgbClr val="FF6699"/>
              </a:gs>
              <a:gs pos="100000">
                <a:srgbClr val="FF6699">
                  <a:gamma/>
                  <a:shade val="46275"/>
                  <a:invGamma/>
                </a:srgbClr>
              </a:gs>
            </a:gsLst>
            <a:lin ang="2700000" scaled="1"/>
          </a:gradFill>
          <a:ln>
            <a:noFill/>
          </a:ln>
          <a:effectLst/>
          <a:scene3d>
            <a:camera prst="legacyPerspectiveBottom"/>
            <a:lightRig rig="legacyFlat3" dir="t"/>
          </a:scene3d>
          <a:sp3d extrusionH="887400" prstMaterial="legacyMatte">
            <a:bevelT w="13500" h="13500" prst="angle"/>
            <a:bevelB w="13500" h="13500" prst="angle"/>
            <a:extrusionClr>
              <a:srgbClr val="FF6699"/>
            </a:extrusionClr>
            <a:contourClr>
              <a:srgbClr val="FF6699"/>
            </a:contourClr>
          </a:sp3d>
        </p:spPr>
        <p:txBody>
          <a:bodyPr wrap="none" anchor="ctr">
            <a:flatTx/>
          </a:bodyPr>
          <a:lstStyle/>
          <a:p>
            <a:pPr algn="ctr" eaLnBrk="1" hangingPunct="1">
              <a:spcBef>
                <a:spcPct val="20000"/>
              </a:spcBef>
              <a:buClr>
                <a:schemeClr val="bg1"/>
              </a:buClr>
              <a:buSzPct val="100000"/>
              <a:defRPr/>
            </a:pPr>
            <a:endParaRPr lang="pt-BR" altLang="pt-BR" sz="1200" b="1">
              <a:effectLst>
                <a:outerShdw blurRad="38100" dist="38100" dir="2700000" algn="tl">
                  <a:srgbClr val="000000"/>
                </a:outerShdw>
              </a:effectLst>
              <a:latin typeface="Arial" panose="020B0604020202020204" pitchFamily="34" charset="0"/>
            </a:endParaRPr>
          </a:p>
        </p:txBody>
      </p:sp>
      <p:sp>
        <p:nvSpPr>
          <p:cNvPr id="129066" name="Text Box 42">
            <a:hlinkClick r:id="rId7" action="ppaction://hlinkpres?slideindex=1&amp;slidetitle=" tooltip="Serviço Social Autônomo"/>
          </p:cNvPr>
          <p:cNvSpPr txBox="1">
            <a:spLocks noChangeArrowheads="1"/>
          </p:cNvSpPr>
          <p:nvPr/>
        </p:nvSpPr>
        <p:spPr bwMode="auto">
          <a:xfrm rot="-5400000">
            <a:off x="6299201" y="4230689"/>
            <a:ext cx="1878013" cy="261937"/>
          </a:xfrm>
          <a:prstGeom prst="rect">
            <a:avLst/>
          </a:prstGeom>
          <a:noFill/>
          <a:ln>
            <a:noFill/>
          </a:ln>
          <a:effectLst/>
        </p:spPr>
        <p:txBody>
          <a:bodyPr>
            <a:spAutoFit/>
          </a:bodyPr>
          <a:lstStyle/>
          <a:p>
            <a:pPr eaLnBrk="1" hangingPunct="1">
              <a:spcBef>
                <a:spcPct val="50000"/>
              </a:spcBef>
              <a:buClr>
                <a:schemeClr val="bg1"/>
              </a:buClr>
              <a:buSzPct val="100000"/>
              <a:defRPr/>
            </a:pPr>
            <a:r>
              <a:rPr lang="pt-BR" altLang="pt-BR" sz="1100" b="1">
                <a:effectLst>
                  <a:outerShdw blurRad="38100" dist="38100" dir="2700000" algn="tl">
                    <a:srgbClr val="003366"/>
                  </a:outerShdw>
                </a:effectLst>
                <a:latin typeface="Arial" panose="020B0604020202020204" pitchFamily="34" charset="0"/>
              </a:rPr>
              <a:t>Serviço Social Autônomo </a:t>
            </a:r>
          </a:p>
        </p:txBody>
      </p:sp>
      <p:sp>
        <p:nvSpPr>
          <p:cNvPr id="129067" name="AutoShape 43"/>
          <p:cNvSpPr>
            <a:spLocks noChangeArrowheads="1"/>
          </p:cNvSpPr>
          <p:nvPr/>
        </p:nvSpPr>
        <p:spPr bwMode="auto">
          <a:xfrm>
            <a:off x="7573963" y="3446463"/>
            <a:ext cx="285750" cy="1814512"/>
          </a:xfrm>
          <a:prstGeom prst="roundRect">
            <a:avLst>
              <a:gd name="adj" fmla="val 16667"/>
            </a:avLst>
          </a:prstGeom>
          <a:gradFill rotWithShape="0">
            <a:gsLst>
              <a:gs pos="0">
                <a:srgbClr val="FF6699">
                  <a:gamma/>
                  <a:shade val="46275"/>
                  <a:invGamma/>
                </a:srgbClr>
              </a:gs>
              <a:gs pos="50000">
                <a:srgbClr val="FF6699"/>
              </a:gs>
              <a:gs pos="100000">
                <a:srgbClr val="FF6699">
                  <a:gamma/>
                  <a:shade val="46275"/>
                  <a:invGamma/>
                </a:srgbClr>
              </a:gs>
            </a:gsLst>
            <a:lin ang="2700000" scaled="1"/>
          </a:gradFill>
          <a:ln>
            <a:noFill/>
          </a:ln>
          <a:effectLst/>
          <a:scene3d>
            <a:camera prst="legacyPerspectiveBottom"/>
            <a:lightRig rig="legacyFlat3" dir="t"/>
          </a:scene3d>
          <a:sp3d extrusionH="887400" prstMaterial="legacyMatte">
            <a:bevelT w="13500" h="13500" prst="angle"/>
            <a:bevelB w="13500" h="13500" prst="angle"/>
            <a:extrusionClr>
              <a:srgbClr val="FF6699"/>
            </a:extrusionClr>
            <a:contourClr>
              <a:srgbClr val="FF6699"/>
            </a:contourClr>
          </a:sp3d>
        </p:spPr>
        <p:txBody>
          <a:bodyPr wrap="none" anchor="ctr">
            <a:flatTx/>
          </a:bodyPr>
          <a:lstStyle/>
          <a:p>
            <a:pPr algn="ctr" eaLnBrk="1" hangingPunct="1">
              <a:spcBef>
                <a:spcPct val="20000"/>
              </a:spcBef>
              <a:buClr>
                <a:schemeClr val="bg1"/>
              </a:buClr>
              <a:buSzPct val="100000"/>
              <a:defRPr/>
            </a:pPr>
            <a:endParaRPr lang="pt-BR" altLang="pt-BR" sz="1200" b="1">
              <a:effectLst>
                <a:outerShdw blurRad="38100" dist="38100" dir="2700000" algn="tl">
                  <a:srgbClr val="000000"/>
                </a:outerShdw>
              </a:effectLst>
              <a:latin typeface="Arial" panose="020B0604020202020204" pitchFamily="34" charset="0"/>
            </a:endParaRPr>
          </a:p>
        </p:txBody>
      </p:sp>
      <p:sp>
        <p:nvSpPr>
          <p:cNvPr id="129068" name="Text Box 44">
            <a:hlinkClick r:id="rId8" action="ppaction://hlinkpres?slideindex=1&amp;slidetitle=" tooltip="OSCIP"/>
          </p:cNvPr>
          <p:cNvSpPr txBox="1">
            <a:spLocks noChangeArrowheads="1"/>
          </p:cNvSpPr>
          <p:nvPr/>
        </p:nvSpPr>
        <p:spPr bwMode="auto">
          <a:xfrm rot="-5400000">
            <a:off x="6782595" y="4202907"/>
            <a:ext cx="1833562" cy="276225"/>
          </a:xfrm>
          <a:prstGeom prst="rect">
            <a:avLst/>
          </a:prstGeom>
          <a:noFill/>
          <a:ln>
            <a:noFill/>
          </a:ln>
          <a:effectLst/>
        </p:spPr>
        <p:txBody>
          <a:bodyPr>
            <a:spAutoFit/>
          </a:bodyPr>
          <a:lstStyle/>
          <a:p>
            <a:pPr eaLnBrk="1" hangingPunct="1">
              <a:spcBef>
                <a:spcPct val="50000"/>
              </a:spcBef>
              <a:buClr>
                <a:schemeClr val="bg1"/>
              </a:buClr>
              <a:buSzPct val="100000"/>
              <a:defRPr/>
            </a:pPr>
            <a:r>
              <a:rPr lang="pt-BR" altLang="pt-BR" sz="1200" b="1">
                <a:effectLst>
                  <a:outerShdw blurRad="38100" dist="38100" dir="2700000" algn="tl">
                    <a:srgbClr val="003366"/>
                  </a:outerShdw>
                </a:effectLst>
                <a:latin typeface="Arial" panose="020B0604020202020204" pitchFamily="34" charset="0"/>
              </a:rPr>
              <a:t>OSCIP</a:t>
            </a:r>
          </a:p>
        </p:txBody>
      </p:sp>
      <p:sp>
        <p:nvSpPr>
          <p:cNvPr id="129069" name="AutoShape 45"/>
          <p:cNvSpPr>
            <a:spLocks noChangeArrowheads="1"/>
          </p:cNvSpPr>
          <p:nvPr/>
        </p:nvSpPr>
        <p:spPr bwMode="auto">
          <a:xfrm>
            <a:off x="8031163" y="3446463"/>
            <a:ext cx="285750" cy="1814512"/>
          </a:xfrm>
          <a:prstGeom prst="roundRect">
            <a:avLst>
              <a:gd name="adj" fmla="val 16667"/>
            </a:avLst>
          </a:prstGeom>
          <a:gradFill rotWithShape="0">
            <a:gsLst>
              <a:gs pos="0">
                <a:srgbClr val="FF6699">
                  <a:gamma/>
                  <a:shade val="46275"/>
                  <a:invGamma/>
                </a:srgbClr>
              </a:gs>
              <a:gs pos="50000">
                <a:srgbClr val="FF6699"/>
              </a:gs>
              <a:gs pos="100000">
                <a:srgbClr val="FF6699">
                  <a:gamma/>
                  <a:shade val="46275"/>
                  <a:invGamma/>
                </a:srgbClr>
              </a:gs>
            </a:gsLst>
            <a:lin ang="2700000" scaled="1"/>
          </a:gradFill>
          <a:ln>
            <a:noFill/>
          </a:ln>
          <a:effectLst/>
          <a:scene3d>
            <a:camera prst="legacyPerspectiveBottom"/>
            <a:lightRig rig="legacyFlat3" dir="t"/>
          </a:scene3d>
          <a:sp3d extrusionH="887400" prstMaterial="legacyMatte">
            <a:bevelT w="13500" h="13500" prst="angle"/>
            <a:bevelB w="13500" h="13500" prst="angle"/>
            <a:extrusionClr>
              <a:srgbClr val="FF6699"/>
            </a:extrusionClr>
            <a:contourClr>
              <a:srgbClr val="FF6699"/>
            </a:contourClr>
          </a:sp3d>
        </p:spPr>
        <p:txBody>
          <a:bodyPr wrap="none" anchor="ctr">
            <a:flatTx/>
          </a:bodyPr>
          <a:lstStyle/>
          <a:p>
            <a:pPr algn="ctr" eaLnBrk="1" hangingPunct="1">
              <a:spcBef>
                <a:spcPct val="20000"/>
              </a:spcBef>
              <a:buClr>
                <a:schemeClr val="bg1"/>
              </a:buClr>
              <a:buSzPct val="100000"/>
              <a:defRPr/>
            </a:pPr>
            <a:endParaRPr lang="pt-BR" altLang="pt-BR" sz="1200" b="1">
              <a:effectLst>
                <a:outerShdw blurRad="38100" dist="38100" dir="2700000" algn="tl">
                  <a:srgbClr val="000000"/>
                </a:outerShdw>
              </a:effectLst>
              <a:latin typeface="Arial" panose="020B0604020202020204" pitchFamily="34" charset="0"/>
            </a:endParaRPr>
          </a:p>
        </p:txBody>
      </p:sp>
      <p:sp>
        <p:nvSpPr>
          <p:cNvPr id="129070" name="Text Box 46">
            <a:hlinkClick r:id="rId9" action="ppaction://hlinkpres?slideindex=1&amp;slidetitle=" tooltip="Consórcio Público de Direito Privado"/>
          </p:cNvPr>
          <p:cNvSpPr txBox="1">
            <a:spLocks noChangeArrowheads="1"/>
          </p:cNvSpPr>
          <p:nvPr/>
        </p:nvSpPr>
        <p:spPr bwMode="auto">
          <a:xfrm rot="-5400000">
            <a:off x="7114382" y="4150519"/>
            <a:ext cx="2057400" cy="246063"/>
          </a:xfrm>
          <a:prstGeom prst="rect">
            <a:avLst/>
          </a:prstGeom>
          <a:noFill/>
          <a:ln>
            <a:noFill/>
          </a:ln>
          <a:effectLst/>
        </p:spPr>
        <p:txBody>
          <a:bodyPr>
            <a:spAutoFit/>
          </a:bodyPr>
          <a:lstStyle/>
          <a:p>
            <a:pPr eaLnBrk="1" hangingPunct="1">
              <a:spcBef>
                <a:spcPct val="50000"/>
              </a:spcBef>
              <a:buClr>
                <a:schemeClr val="bg1"/>
              </a:buClr>
              <a:buSzPct val="100000"/>
              <a:defRPr/>
            </a:pPr>
            <a:r>
              <a:rPr lang="pt-BR" altLang="pt-BR" sz="1000" b="1">
                <a:effectLst>
                  <a:outerShdw blurRad="38100" dist="38100" dir="2700000" algn="tl">
                    <a:srgbClr val="003366"/>
                  </a:outerShdw>
                </a:effectLst>
                <a:latin typeface="Arial" panose="020B0604020202020204" pitchFamily="34" charset="0"/>
              </a:rPr>
              <a:t>Consórcio Púb. Dir. Privado </a:t>
            </a:r>
          </a:p>
        </p:txBody>
      </p:sp>
      <p:sp>
        <p:nvSpPr>
          <p:cNvPr id="129071" name="AutoShape 47"/>
          <p:cNvSpPr>
            <a:spLocks noChangeArrowheads="1"/>
          </p:cNvSpPr>
          <p:nvPr/>
        </p:nvSpPr>
        <p:spPr bwMode="auto">
          <a:xfrm>
            <a:off x="8488363" y="3446463"/>
            <a:ext cx="285750" cy="1814512"/>
          </a:xfrm>
          <a:prstGeom prst="roundRect">
            <a:avLst>
              <a:gd name="adj" fmla="val 16667"/>
            </a:avLst>
          </a:prstGeom>
          <a:gradFill rotWithShape="0">
            <a:gsLst>
              <a:gs pos="0">
                <a:srgbClr val="FF6699">
                  <a:gamma/>
                  <a:shade val="46275"/>
                  <a:invGamma/>
                </a:srgbClr>
              </a:gs>
              <a:gs pos="50000">
                <a:srgbClr val="FF6699"/>
              </a:gs>
              <a:gs pos="100000">
                <a:srgbClr val="FF6699">
                  <a:gamma/>
                  <a:shade val="46275"/>
                  <a:invGamma/>
                </a:srgbClr>
              </a:gs>
            </a:gsLst>
            <a:lin ang="2700000" scaled="1"/>
          </a:gradFill>
          <a:ln>
            <a:noFill/>
          </a:ln>
          <a:effectLst/>
          <a:scene3d>
            <a:camera prst="legacyPerspectiveBottom"/>
            <a:lightRig rig="legacyFlat3" dir="t"/>
          </a:scene3d>
          <a:sp3d extrusionH="887400" prstMaterial="legacyMatte">
            <a:bevelT w="13500" h="13500" prst="angle"/>
            <a:bevelB w="13500" h="13500" prst="angle"/>
            <a:extrusionClr>
              <a:srgbClr val="FF6699"/>
            </a:extrusionClr>
            <a:contourClr>
              <a:srgbClr val="FF6699"/>
            </a:contourClr>
          </a:sp3d>
        </p:spPr>
        <p:txBody>
          <a:bodyPr wrap="none" anchor="ctr">
            <a:flatTx/>
          </a:bodyPr>
          <a:lstStyle/>
          <a:p>
            <a:pPr algn="ctr" eaLnBrk="1" hangingPunct="1">
              <a:spcBef>
                <a:spcPct val="20000"/>
              </a:spcBef>
              <a:buClr>
                <a:schemeClr val="bg1"/>
              </a:buClr>
              <a:buSzPct val="100000"/>
              <a:defRPr/>
            </a:pPr>
            <a:endParaRPr lang="pt-BR" altLang="pt-BR" sz="1200" b="1">
              <a:effectLst>
                <a:outerShdw blurRad="38100" dist="38100" dir="2700000" algn="tl">
                  <a:srgbClr val="000000"/>
                </a:outerShdw>
              </a:effectLst>
              <a:latin typeface="Arial" panose="020B0604020202020204" pitchFamily="34" charset="0"/>
            </a:endParaRPr>
          </a:p>
        </p:txBody>
      </p:sp>
      <p:sp>
        <p:nvSpPr>
          <p:cNvPr id="129072" name="Text Box 48">
            <a:hlinkClick r:id="rId10" action="ppaction://hlinkpres?slideindex=1&amp;slidetitle=" tooltip="Fundação de Apoio"/>
          </p:cNvPr>
          <p:cNvSpPr txBox="1">
            <a:spLocks noChangeArrowheads="1"/>
          </p:cNvSpPr>
          <p:nvPr/>
        </p:nvSpPr>
        <p:spPr bwMode="auto">
          <a:xfrm rot="-5400000">
            <a:off x="7696995" y="4201320"/>
            <a:ext cx="1833563" cy="276225"/>
          </a:xfrm>
          <a:prstGeom prst="rect">
            <a:avLst/>
          </a:prstGeom>
          <a:noFill/>
          <a:ln>
            <a:noFill/>
          </a:ln>
          <a:effectLst/>
        </p:spPr>
        <p:txBody>
          <a:bodyPr>
            <a:spAutoFit/>
          </a:bodyPr>
          <a:lstStyle/>
          <a:p>
            <a:pPr eaLnBrk="1" hangingPunct="1">
              <a:spcBef>
                <a:spcPct val="50000"/>
              </a:spcBef>
              <a:buClr>
                <a:schemeClr val="bg1"/>
              </a:buClr>
              <a:buSzPct val="100000"/>
              <a:defRPr/>
            </a:pPr>
            <a:r>
              <a:rPr lang="pt-BR" altLang="pt-BR" sz="1200" b="1">
                <a:effectLst>
                  <a:outerShdw blurRad="38100" dist="38100" dir="2700000" algn="tl">
                    <a:srgbClr val="003366"/>
                  </a:outerShdw>
                </a:effectLst>
                <a:latin typeface="Arial" panose="020B0604020202020204" pitchFamily="34" charset="0"/>
              </a:rPr>
              <a:t>Fundação de Apoio</a:t>
            </a:r>
          </a:p>
        </p:txBody>
      </p:sp>
      <p:sp>
        <p:nvSpPr>
          <p:cNvPr id="129073" name="AutoShape 49"/>
          <p:cNvSpPr>
            <a:spLocks noChangeArrowheads="1"/>
          </p:cNvSpPr>
          <p:nvPr/>
        </p:nvSpPr>
        <p:spPr bwMode="auto">
          <a:xfrm>
            <a:off x="5648325" y="3454401"/>
            <a:ext cx="285750" cy="1814513"/>
          </a:xfrm>
          <a:prstGeom prst="roundRect">
            <a:avLst>
              <a:gd name="adj" fmla="val 16667"/>
            </a:avLst>
          </a:prstGeom>
          <a:gradFill rotWithShape="0">
            <a:gsLst>
              <a:gs pos="0">
                <a:srgbClr val="0099FF">
                  <a:gamma/>
                  <a:shade val="46275"/>
                  <a:invGamma/>
                </a:srgbClr>
              </a:gs>
              <a:gs pos="50000">
                <a:srgbClr val="0099FF"/>
              </a:gs>
              <a:gs pos="100000">
                <a:srgbClr val="0099FF">
                  <a:gamma/>
                  <a:shade val="46275"/>
                  <a:invGamma/>
                </a:srgbClr>
              </a:gs>
            </a:gsLst>
            <a:lin ang="2700000" scaled="1"/>
          </a:gradFill>
          <a:ln>
            <a:noFill/>
          </a:ln>
          <a:effectLst/>
          <a:scene3d>
            <a:camera prst="legacyPerspectiveBottom"/>
            <a:lightRig rig="legacyFlat3" dir="t"/>
          </a:scene3d>
          <a:sp3d extrusionH="887400" prstMaterial="legacyMatte">
            <a:bevelT w="13500" h="13500" prst="angle"/>
            <a:bevelB w="13500" h="13500" prst="angle"/>
            <a:extrusionClr>
              <a:srgbClr val="0099FF"/>
            </a:extrusionClr>
            <a:contourClr>
              <a:srgbClr val="0099FF"/>
            </a:contourClr>
          </a:sp3d>
        </p:spPr>
        <p:txBody>
          <a:bodyPr wrap="none" anchor="ctr">
            <a:flatTx/>
          </a:bodyPr>
          <a:lstStyle/>
          <a:p>
            <a:pPr algn="ctr" eaLnBrk="1" hangingPunct="1">
              <a:spcBef>
                <a:spcPct val="20000"/>
              </a:spcBef>
              <a:buClr>
                <a:schemeClr val="bg1"/>
              </a:buClr>
              <a:buSzPct val="100000"/>
              <a:defRPr/>
            </a:pPr>
            <a:endParaRPr lang="pt-BR" altLang="pt-BR" sz="1200" b="1">
              <a:effectLst>
                <a:outerShdw blurRad="38100" dist="38100" dir="2700000" algn="tl">
                  <a:srgbClr val="000000"/>
                </a:outerShdw>
              </a:effectLst>
              <a:latin typeface="Arial" panose="020B0604020202020204" pitchFamily="34" charset="0"/>
            </a:endParaRPr>
          </a:p>
        </p:txBody>
      </p:sp>
      <p:sp>
        <p:nvSpPr>
          <p:cNvPr id="129074" name="Text Box 50">
            <a:hlinkClick r:id="rId5" action="ppaction://hlinkpres?slideindex=1&amp;slidetitle=" tooltip="Empresa Pública"/>
          </p:cNvPr>
          <p:cNvSpPr txBox="1">
            <a:spLocks noChangeArrowheads="1"/>
          </p:cNvSpPr>
          <p:nvPr/>
        </p:nvSpPr>
        <p:spPr bwMode="auto">
          <a:xfrm rot="-5400000">
            <a:off x="4901407" y="4190207"/>
            <a:ext cx="1744662" cy="276225"/>
          </a:xfrm>
          <a:prstGeom prst="rect">
            <a:avLst/>
          </a:prstGeom>
          <a:noFill/>
          <a:ln>
            <a:noFill/>
          </a:ln>
          <a:effectLst/>
        </p:spPr>
        <p:txBody>
          <a:bodyPr>
            <a:spAutoFit/>
          </a:bodyPr>
          <a:lstStyle/>
          <a:p>
            <a:pPr eaLnBrk="1" hangingPunct="1">
              <a:spcBef>
                <a:spcPct val="50000"/>
              </a:spcBef>
              <a:buClr>
                <a:schemeClr val="bg1"/>
              </a:buClr>
              <a:buSzPct val="100000"/>
              <a:defRPr/>
            </a:pPr>
            <a:r>
              <a:rPr lang="pt-BR" altLang="pt-BR" sz="1200" b="1">
                <a:effectLst>
                  <a:outerShdw blurRad="38100" dist="38100" dir="2700000" algn="tl">
                    <a:srgbClr val="003366"/>
                  </a:outerShdw>
                </a:effectLst>
                <a:latin typeface="Arial" panose="020B0604020202020204" pitchFamily="34" charset="0"/>
              </a:rPr>
              <a:t>Empresa Pública </a:t>
            </a:r>
          </a:p>
        </p:txBody>
      </p:sp>
      <p:grpSp>
        <p:nvGrpSpPr>
          <p:cNvPr id="2" name="Group 51"/>
          <p:cNvGrpSpPr>
            <a:grpSpLocks/>
          </p:cNvGrpSpPr>
          <p:nvPr/>
        </p:nvGrpSpPr>
        <p:grpSpPr bwMode="auto">
          <a:xfrm>
            <a:off x="4664076" y="3455989"/>
            <a:ext cx="461963" cy="1824037"/>
            <a:chOff x="1678" y="2177"/>
            <a:chExt cx="388" cy="1149"/>
          </a:xfrm>
        </p:grpSpPr>
        <p:sp>
          <p:nvSpPr>
            <p:cNvPr id="129076" name="AutoShape 52"/>
            <p:cNvSpPr>
              <a:spLocks noChangeArrowheads="1"/>
            </p:cNvSpPr>
            <p:nvPr/>
          </p:nvSpPr>
          <p:spPr bwMode="auto">
            <a:xfrm>
              <a:off x="1777" y="2177"/>
              <a:ext cx="240" cy="1143"/>
            </a:xfrm>
            <a:prstGeom prst="roundRect">
              <a:avLst>
                <a:gd name="adj" fmla="val 16667"/>
              </a:avLst>
            </a:prstGeom>
            <a:gradFill rotWithShape="0">
              <a:gsLst>
                <a:gs pos="0">
                  <a:srgbClr val="DDDDDD">
                    <a:gamma/>
                    <a:shade val="46275"/>
                    <a:invGamma/>
                  </a:srgbClr>
                </a:gs>
                <a:gs pos="50000">
                  <a:srgbClr val="DDDDDD"/>
                </a:gs>
                <a:gs pos="100000">
                  <a:srgbClr val="DDDDDD">
                    <a:gamma/>
                    <a:shade val="46275"/>
                    <a:invGamma/>
                  </a:srgbClr>
                </a:gs>
              </a:gsLst>
              <a:lin ang="2700000" scaled="1"/>
            </a:gradFill>
            <a:ln>
              <a:noFill/>
            </a:ln>
            <a:effectLst/>
            <a:scene3d>
              <a:camera prst="legacyPerspectiveBottom"/>
              <a:lightRig rig="legacyFlat3" dir="t"/>
            </a:scene3d>
            <a:sp3d extrusionH="887400" prstMaterial="legacyMatte">
              <a:bevelT w="13500" h="13500" prst="angle"/>
              <a:bevelB w="13500" h="13500" prst="angle"/>
              <a:extrusionClr>
                <a:srgbClr val="DDDDDD"/>
              </a:extrusionClr>
              <a:contourClr>
                <a:srgbClr val="DDDDDD"/>
              </a:contourClr>
            </a:sp3d>
          </p:spPr>
          <p:txBody>
            <a:bodyPr wrap="none" anchor="ctr">
              <a:flatTx/>
            </a:bodyPr>
            <a:lstStyle/>
            <a:p>
              <a:pPr algn="ctr" eaLnBrk="1" hangingPunct="1">
                <a:spcBef>
                  <a:spcPct val="20000"/>
                </a:spcBef>
                <a:buClr>
                  <a:schemeClr val="bg1"/>
                </a:buClr>
                <a:buSzPct val="100000"/>
                <a:defRPr/>
              </a:pPr>
              <a:endParaRPr lang="pt-BR" altLang="pt-BR" sz="1200" b="1">
                <a:solidFill>
                  <a:srgbClr val="003399"/>
                </a:solidFill>
                <a:effectLst>
                  <a:outerShdw blurRad="38100" dist="38100" dir="2700000" algn="tl">
                    <a:srgbClr val="000000"/>
                  </a:outerShdw>
                </a:effectLst>
                <a:latin typeface="Arial" panose="020B0604020202020204" pitchFamily="34" charset="0"/>
              </a:endParaRPr>
            </a:p>
          </p:txBody>
        </p:sp>
        <p:sp>
          <p:nvSpPr>
            <p:cNvPr id="129077" name="Text Box 53"/>
            <p:cNvSpPr txBox="1">
              <a:spLocks noChangeArrowheads="1"/>
            </p:cNvSpPr>
            <p:nvPr/>
          </p:nvSpPr>
          <p:spPr bwMode="auto">
            <a:xfrm rot="16200000">
              <a:off x="1321" y="2581"/>
              <a:ext cx="1102" cy="388"/>
            </a:xfrm>
            <a:prstGeom prst="rect">
              <a:avLst/>
            </a:prstGeom>
            <a:noFill/>
            <a:ln>
              <a:noFill/>
            </a:ln>
            <a:effectLst/>
          </p:spPr>
          <p:txBody>
            <a:bodyPr>
              <a:spAutoFit/>
            </a:bodyPr>
            <a:lstStyle/>
            <a:p>
              <a:pPr algn="ctr" eaLnBrk="1" hangingPunct="1">
                <a:spcBef>
                  <a:spcPct val="50000"/>
                </a:spcBef>
                <a:buClr>
                  <a:schemeClr val="bg1"/>
                </a:buClr>
                <a:buSzPct val="100000"/>
                <a:defRPr/>
              </a:pPr>
              <a:r>
                <a:rPr lang="pt-BR" altLang="pt-BR" sz="1200" b="1">
                  <a:solidFill>
                    <a:srgbClr val="003399"/>
                  </a:solidFill>
                  <a:effectLst>
                    <a:outerShdw blurRad="38100" dist="38100" dir="2700000" algn="tl">
                      <a:srgbClr val="FFFFFF"/>
                    </a:outerShdw>
                  </a:effectLst>
                  <a:latin typeface="Arial" panose="020B0604020202020204" pitchFamily="34" charset="0"/>
                </a:rPr>
                <a:t>FUNDAÇÃO ESTATAL</a:t>
              </a:r>
            </a:p>
          </p:txBody>
        </p:sp>
      </p:grpSp>
      <p:sp>
        <p:nvSpPr>
          <p:cNvPr id="35892" name="Line 57"/>
          <p:cNvSpPr>
            <a:spLocks noChangeShapeType="1"/>
          </p:cNvSpPr>
          <p:nvPr/>
        </p:nvSpPr>
        <p:spPr bwMode="auto">
          <a:xfrm>
            <a:off x="5313364" y="5383213"/>
            <a:ext cx="1587" cy="2159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29082" name="AutoShape 58"/>
          <p:cNvSpPr>
            <a:spLocks noChangeArrowheads="1"/>
          </p:cNvSpPr>
          <p:nvPr/>
        </p:nvSpPr>
        <p:spPr bwMode="auto">
          <a:xfrm>
            <a:off x="5178425" y="3454401"/>
            <a:ext cx="285750" cy="1814513"/>
          </a:xfrm>
          <a:prstGeom prst="roundRect">
            <a:avLst>
              <a:gd name="adj" fmla="val 16667"/>
            </a:avLst>
          </a:prstGeom>
          <a:gradFill rotWithShape="0">
            <a:gsLst>
              <a:gs pos="0">
                <a:srgbClr val="0099FF">
                  <a:gamma/>
                  <a:shade val="46275"/>
                  <a:invGamma/>
                </a:srgbClr>
              </a:gs>
              <a:gs pos="50000">
                <a:srgbClr val="0099FF"/>
              </a:gs>
              <a:gs pos="100000">
                <a:srgbClr val="0099FF">
                  <a:gamma/>
                  <a:shade val="46275"/>
                  <a:invGamma/>
                </a:srgbClr>
              </a:gs>
            </a:gsLst>
            <a:lin ang="2700000" scaled="1"/>
          </a:gradFill>
          <a:ln>
            <a:noFill/>
          </a:ln>
          <a:effectLst/>
          <a:scene3d>
            <a:camera prst="legacyPerspectiveBottom"/>
            <a:lightRig rig="legacyFlat3" dir="t"/>
          </a:scene3d>
          <a:sp3d extrusionH="887400" prstMaterial="legacyMatte">
            <a:bevelT w="13500" h="13500" prst="angle"/>
            <a:bevelB w="13500" h="13500" prst="angle"/>
            <a:extrusionClr>
              <a:srgbClr val="0099FF"/>
            </a:extrusionClr>
            <a:contourClr>
              <a:srgbClr val="0099FF"/>
            </a:contourClr>
          </a:sp3d>
        </p:spPr>
        <p:txBody>
          <a:bodyPr wrap="none" anchor="ctr">
            <a:flatTx/>
          </a:bodyPr>
          <a:lstStyle/>
          <a:p>
            <a:pPr algn="ctr" eaLnBrk="1" hangingPunct="1">
              <a:spcBef>
                <a:spcPct val="20000"/>
              </a:spcBef>
              <a:buClr>
                <a:schemeClr val="bg1"/>
              </a:buClr>
              <a:buSzPct val="100000"/>
              <a:defRPr/>
            </a:pPr>
            <a:endParaRPr lang="pt-BR" altLang="pt-BR" sz="1200" b="1">
              <a:effectLst>
                <a:outerShdw blurRad="38100" dist="38100" dir="2700000" algn="tl">
                  <a:srgbClr val="000000"/>
                </a:outerShdw>
              </a:effectLst>
              <a:latin typeface="Arial" panose="020B0604020202020204" pitchFamily="34" charset="0"/>
            </a:endParaRPr>
          </a:p>
        </p:txBody>
      </p:sp>
      <p:sp>
        <p:nvSpPr>
          <p:cNvPr id="129083" name="Text Box 59">
            <a:hlinkClick r:id="rId5" action="ppaction://hlinkpres?slideindex=1&amp;slidetitle=" tooltip="Empresa Pública"/>
          </p:cNvPr>
          <p:cNvSpPr txBox="1">
            <a:spLocks noChangeArrowheads="1"/>
          </p:cNvSpPr>
          <p:nvPr/>
        </p:nvSpPr>
        <p:spPr bwMode="auto">
          <a:xfrm rot="-5400000">
            <a:off x="4313238" y="4211638"/>
            <a:ext cx="1985962" cy="277812"/>
          </a:xfrm>
          <a:prstGeom prst="rect">
            <a:avLst/>
          </a:prstGeom>
          <a:noFill/>
          <a:ln>
            <a:noFill/>
          </a:ln>
          <a:effectLst/>
        </p:spPr>
        <p:txBody>
          <a:bodyPr>
            <a:spAutoFit/>
          </a:bodyPr>
          <a:lstStyle/>
          <a:p>
            <a:pPr eaLnBrk="1" hangingPunct="1">
              <a:spcBef>
                <a:spcPct val="50000"/>
              </a:spcBef>
              <a:buClr>
                <a:schemeClr val="bg1"/>
              </a:buClr>
              <a:buSzPct val="100000"/>
              <a:defRPr/>
            </a:pPr>
            <a:r>
              <a:rPr lang="pt-BR" altLang="pt-BR" sz="1200" b="1">
                <a:effectLst>
                  <a:outerShdw blurRad="38100" dist="38100" dir="2700000" algn="tl">
                    <a:srgbClr val="003366"/>
                  </a:outerShdw>
                </a:effectLst>
                <a:latin typeface="Arial" panose="020B0604020202020204" pitchFamily="34" charset="0"/>
              </a:rPr>
              <a:t>Empresa a Depenedente </a:t>
            </a:r>
          </a:p>
        </p:txBody>
      </p:sp>
    </p:spTree>
    <p:extLst>
      <p:ext uri="{BB962C8B-B14F-4D97-AF65-F5344CB8AC3E}">
        <p14:creationId xmlns:p14="http://schemas.microsoft.com/office/powerpoint/2010/main" val="1198597332"/>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2"/>
          <a:srcRect l="33000" t="12992" r="28769" b="5367"/>
          <a:stretch/>
        </p:blipFill>
        <p:spPr>
          <a:xfrm>
            <a:off x="5962192" y="0"/>
            <a:ext cx="5709255" cy="6857999"/>
          </a:xfrm>
          <a:prstGeom prst="rect">
            <a:avLst/>
          </a:prstGeom>
        </p:spPr>
      </p:pic>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dirty="0"/>
          </a:p>
        </p:txBody>
      </p:sp>
      <p:pic>
        <p:nvPicPr>
          <p:cNvPr id="4" name="Imagem 3"/>
          <p:cNvPicPr>
            <a:picLocks noChangeAspect="1"/>
          </p:cNvPicPr>
          <p:nvPr/>
        </p:nvPicPr>
        <p:blipFill rotWithShape="1">
          <a:blip r:embed="rId3"/>
          <a:srcRect l="26205" t="14752" r="39795" b="7436"/>
          <a:stretch/>
        </p:blipFill>
        <p:spPr>
          <a:xfrm>
            <a:off x="407963" y="1"/>
            <a:ext cx="5327304" cy="6858000"/>
          </a:xfrm>
          <a:prstGeom prst="rect">
            <a:avLst/>
          </a:prstGeom>
        </p:spPr>
      </p:pic>
    </p:spTree>
    <p:extLst>
      <p:ext uri="{BB962C8B-B14F-4D97-AF65-F5344CB8AC3E}">
        <p14:creationId xmlns:p14="http://schemas.microsoft.com/office/powerpoint/2010/main" val="21800165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2"/>
          <a:stretch>
            <a:fillRect/>
          </a:stretch>
        </p:blipFill>
        <p:spPr>
          <a:xfrm>
            <a:off x="1610436" y="0"/>
            <a:ext cx="9778128" cy="6858000"/>
          </a:xfrm>
          <a:prstGeom prst="rect">
            <a:avLst/>
          </a:prstGeom>
        </p:spPr>
      </p:pic>
    </p:spTree>
    <p:extLst>
      <p:ext uri="{BB962C8B-B14F-4D97-AF65-F5344CB8AC3E}">
        <p14:creationId xmlns:p14="http://schemas.microsoft.com/office/powerpoint/2010/main" val="42369964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1D25E01-81D6-4D15-BDBC-B31825ED891D}"/>
              </a:ext>
            </a:extLst>
          </p:cNvPr>
          <p:cNvSpPr>
            <a:spLocks noGrp="1"/>
          </p:cNvSpPr>
          <p:nvPr>
            <p:ph type="title"/>
          </p:nvPr>
        </p:nvSpPr>
        <p:spPr>
          <a:xfrm>
            <a:off x="1295400" y="0"/>
            <a:ext cx="9601200" cy="1485900"/>
          </a:xfrm>
        </p:spPr>
        <p:txBody>
          <a:bodyPr>
            <a:normAutofit fontScale="90000"/>
          </a:bodyPr>
          <a:lstStyle/>
          <a:p>
            <a:r>
              <a:rPr lang="pt-BR" dirty="0"/>
              <a:t>Controle e auditoria</a:t>
            </a:r>
            <a:br>
              <a:rPr lang="pt-BR" dirty="0"/>
            </a:br>
            <a:r>
              <a:rPr lang="pt-BR" dirty="0"/>
              <a:t>Monitoramento e avaliação </a:t>
            </a:r>
            <a:br>
              <a:rPr lang="pt-BR" dirty="0"/>
            </a:br>
            <a:r>
              <a:rPr lang="pt-BR" dirty="0">
                <a:solidFill>
                  <a:srgbClr val="FF0000"/>
                </a:solidFill>
              </a:rPr>
              <a:t>Unidades de avaliação e controle (UAC) e serviços de auditoria nas SMS</a:t>
            </a:r>
          </a:p>
        </p:txBody>
      </p:sp>
      <p:sp>
        <p:nvSpPr>
          <p:cNvPr id="3" name="Espaço Reservado para Conteúdo 2">
            <a:extLst>
              <a:ext uri="{FF2B5EF4-FFF2-40B4-BE49-F238E27FC236}">
                <a16:creationId xmlns:a16="http://schemas.microsoft.com/office/drawing/2014/main" xmlns="" id="{585104DA-DDA1-4840-9870-287CA45EF3C8}"/>
              </a:ext>
            </a:extLst>
          </p:cNvPr>
          <p:cNvSpPr>
            <a:spLocks noGrp="1"/>
          </p:cNvSpPr>
          <p:nvPr>
            <p:ph idx="1"/>
          </p:nvPr>
        </p:nvSpPr>
        <p:spPr>
          <a:xfrm>
            <a:off x="1159565" y="2285999"/>
            <a:ext cx="9872870" cy="4472609"/>
          </a:xfrm>
        </p:spPr>
        <p:txBody>
          <a:bodyPr>
            <a:normAutofit fontScale="92500" lnSpcReduction="20000"/>
          </a:bodyPr>
          <a:lstStyle/>
          <a:p>
            <a:r>
              <a:rPr lang="pt-BR" dirty="0"/>
              <a:t>As funções de controle, regulação e avaliação devem ser coerentes com os processos de planejamento, programação e alocação de recursos em saúde, tendo em vista sua importância para a revisão de prioridades e contribuindo para o alcance de melhores resultados em termos de impacto na saúde da população . As atribuições do controle, da regulação e da avaliação são definidas conforme as pactuações efetuadas pelos três níveis de governo.</a:t>
            </a:r>
          </a:p>
          <a:p>
            <a:r>
              <a:rPr lang="pt-BR" dirty="0"/>
              <a:t>Monitoramento é uma ação que permite a observação, a medição e a avaliação contínua de um processo ou fenômeno.  O monitoramento da execução dos procedimentos realizados e da produção dos serviços fornece indicadores para o controle, a avaliação e a melhoria da atenção à saúde, pois viabiliza o planejamento e o replanejamento das ações.</a:t>
            </a:r>
          </a:p>
          <a:p>
            <a:r>
              <a:rPr lang="pt-BR" dirty="0"/>
              <a:t>Controle : definido como a fiscalização exercida sobre as atividades de pessoas, órgãos e departamentos ou sobre produtos, para que tais atividades ou produtos não se desviem das normas pré-estabelecidas</a:t>
            </a:r>
          </a:p>
          <a:p>
            <a:r>
              <a:rPr lang="pt-BR" dirty="0"/>
              <a:t>Supervisão contínua que se faz para verificar se o processo de execução de uma ação está em conformidade com o que foi regulamentado, para averiguar se algo está sendo cumprido conforme um parâmetro. Considera ainda que o controle pode se dar de forma antecipada, concomitante ou subsequente ao processo de execução das atividades</a:t>
            </a:r>
          </a:p>
          <a:p>
            <a:endParaRPr lang="pt-BR" dirty="0"/>
          </a:p>
        </p:txBody>
      </p:sp>
    </p:spTree>
    <p:extLst>
      <p:ext uri="{BB962C8B-B14F-4D97-AF65-F5344CB8AC3E}">
        <p14:creationId xmlns:p14="http://schemas.microsoft.com/office/powerpoint/2010/main" val="12765967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A32EBC5-B603-4643-9DBB-3BDD48574AD0}"/>
              </a:ext>
            </a:extLst>
          </p:cNvPr>
          <p:cNvSpPr>
            <a:spLocks noGrp="1"/>
          </p:cNvSpPr>
          <p:nvPr>
            <p:ph type="title"/>
          </p:nvPr>
        </p:nvSpPr>
        <p:spPr>
          <a:xfrm>
            <a:off x="1490869" y="367747"/>
            <a:ext cx="9601200" cy="1600200"/>
          </a:xfrm>
        </p:spPr>
        <p:txBody>
          <a:bodyPr>
            <a:normAutofit fontScale="90000"/>
          </a:bodyPr>
          <a:lstStyle/>
          <a:p>
            <a:r>
              <a:rPr lang="pt-BR" b="1" dirty="0">
                <a:solidFill>
                  <a:srgbClr val="FF0000"/>
                </a:solidFill>
              </a:rPr>
              <a:t>Contratação de serviços de saúde</a:t>
            </a:r>
            <a:br>
              <a:rPr lang="pt-BR" b="1" dirty="0">
                <a:solidFill>
                  <a:srgbClr val="FF0000"/>
                </a:solidFill>
              </a:rPr>
            </a:br>
            <a:r>
              <a:rPr lang="pt-BR" b="1" dirty="0">
                <a:solidFill>
                  <a:srgbClr val="FF0000"/>
                </a:solidFill>
              </a:rPr>
              <a:t/>
            </a:r>
            <a:br>
              <a:rPr lang="pt-BR" b="1" dirty="0">
                <a:solidFill>
                  <a:srgbClr val="FF0000"/>
                </a:solidFill>
              </a:rPr>
            </a:br>
            <a:r>
              <a:rPr lang="pt-BR" b="1" dirty="0">
                <a:solidFill>
                  <a:srgbClr val="FF0000"/>
                </a:solidFill>
              </a:rPr>
              <a:t>Nas SMS , UAC faz a parte técnica e o jurídico administrativo a contratação</a:t>
            </a:r>
          </a:p>
        </p:txBody>
      </p:sp>
      <p:sp>
        <p:nvSpPr>
          <p:cNvPr id="3" name="Espaço Reservado para Conteúdo 2">
            <a:extLst>
              <a:ext uri="{FF2B5EF4-FFF2-40B4-BE49-F238E27FC236}">
                <a16:creationId xmlns:a16="http://schemas.microsoft.com/office/drawing/2014/main" xmlns="" id="{6B06356B-B7AD-490C-8662-E0B52D3D18E5}"/>
              </a:ext>
            </a:extLst>
          </p:cNvPr>
          <p:cNvSpPr>
            <a:spLocks noGrp="1"/>
          </p:cNvSpPr>
          <p:nvPr>
            <p:ph idx="1"/>
          </p:nvPr>
        </p:nvSpPr>
        <p:spPr>
          <a:xfrm>
            <a:off x="1295400" y="3099354"/>
            <a:ext cx="9601200" cy="3581400"/>
          </a:xfrm>
        </p:spPr>
        <p:txBody>
          <a:bodyPr/>
          <a:lstStyle/>
          <a:p>
            <a:r>
              <a:rPr lang="pt-BR" dirty="0"/>
              <a:t>Conhecimento pleno dos estabelecimentos de saúde localizados em seu território.</a:t>
            </a:r>
          </a:p>
          <a:p>
            <a:r>
              <a:rPr lang="pt-BR" dirty="0"/>
              <a:t>Cadastramento de serviços fidedigno, completo e atualizado permanentemente.</a:t>
            </a:r>
          </a:p>
          <a:p>
            <a:r>
              <a:rPr lang="pt-BR" dirty="0"/>
              <a:t>Condução de processos de compra e contratualização de serviços de acordo com as necessidades identificadas e legislação específica, ou seja: o processo de compra de serviços à rede privada complementar, quando a rede pública oferecer atendimento insuficiente, deverá obedecer aos preceitos da legislação e às normas que orientam a administração pública.</a:t>
            </a:r>
          </a:p>
          <a:p>
            <a:r>
              <a:rPr lang="pt-BR" dirty="0"/>
              <a:t>Acompanhamento do faturamento, quantidade e qualidade dos serviços prestados – comissão de acompanhamento dos contratos. Penalidades. Monitoramento de indicadores – contratos de gestão.</a:t>
            </a:r>
          </a:p>
        </p:txBody>
      </p:sp>
    </p:spTree>
    <p:extLst>
      <p:ext uri="{BB962C8B-B14F-4D97-AF65-F5344CB8AC3E}">
        <p14:creationId xmlns:p14="http://schemas.microsoft.com/office/powerpoint/2010/main" val="4840391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04A453A-F6EA-42E5-AADD-5E10B2731A50}"/>
              </a:ext>
            </a:extLst>
          </p:cNvPr>
          <p:cNvSpPr>
            <a:spLocks noGrp="1"/>
          </p:cNvSpPr>
          <p:nvPr>
            <p:ph type="title"/>
          </p:nvPr>
        </p:nvSpPr>
        <p:spPr/>
        <p:txBody>
          <a:bodyPr/>
          <a:lstStyle/>
          <a:p>
            <a:endParaRPr lang="pt-BR" dirty="0"/>
          </a:p>
        </p:txBody>
      </p:sp>
      <p:pic>
        <p:nvPicPr>
          <p:cNvPr id="4" name="Picture 2">
            <a:extLst>
              <a:ext uri="{FF2B5EF4-FFF2-40B4-BE49-F238E27FC236}">
                <a16:creationId xmlns:a16="http://schemas.microsoft.com/office/drawing/2014/main" xmlns="" id="{28663EA2-8094-4686-8EFE-553A55D125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894"/>
          <a:stretch/>
        </p:blipFill>
        <p:spPr bwMode="auto">
          <a:xfrm>
            <a:off x="994117" y="379827"/>
            <a:ext cx="4632960" cy="25400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xmlns="" id="{BFF6D90D-803A-483F-8A06-6E4137E9FE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667" r="4379" b="18153"/>
          <a:stretch/>
        </p:blipFill>
        <p:spPr bwMode="auto">
          <a:xfrm>
            <a:off x="6096000" y="886264"/>
            <a:ext cx="5701249" cy="21840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xmlns="" id="{98742038-DE8F-4839-8396-13B1440B9E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769"/>
          <a:stretch/>
        </p:blipFill>
        <p:spPr bwMode="auto">
          <a:xfrm>
            <a:off x="1117234" y="3365694"/>
            <a:ext cx="5166337" cy="29126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xmlns="" id="{ED77FE0F-A09A-4BE2-BA99-DCBA1730325C}"/>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t="29128"/>
          <a:stretch/>
        </p:blipFill>
        <p:spPr bwMode="auto">
          <a:xfrm>
            <a:off x="6893169" y="3484269"/>
            <a:ext cx="4801370" cy="2487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2463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44C04DF-BF55-481E-95B5-13078136B9D5}"/>
              </a:ext>
            </a:extLst>
          </p:cNvPr>
          <p:cNvSpPr>
            <a:spLocks noGrp="1"/>
          </p:cNvSpPr>
          <p:nvPr>
            <p:ph type="title"/>
          </p:nvPr>
        </p:nvSpPr>
        <p:spPr/>
        <p:txBody>
          <a:bodyPr>
            <a:normAutofit fontScale="90000"/>
          </a:bodyPr>
          <a:lstStyle/>
          <a:p>
            <a:r>
              <a:rPr lang="pt-BR" b="1" dirty="0">
                <a:solidFill>
                  <a:srgbClr val="FF0000"/>
                </a:solidFill>
              </a:rPr>
              <a:t>Atualização e monitoramento dos Sistemas de informação relacionados a produção de serviços de </a:t>
            </a:r>
            <a:r>
              <a:rPr lang="pt-BR" b="1" dirty="0" err="1">
                <a:solidFill>
                  <a:srgbClr val="FF0000"/>
                </a:solidFill>
              </a:rPr>
              <a:t>saude</a:t>
            </a:r>
            <a:endParaRPr lang="pt-BR" b="1" dirty="0">
              <a:solidFill>
                <a:srgbClr val="FF0000"/>
              </a:solidFill>
            </a:endParaRPr>
          </a:p>
        </p:txBody>
      </p:sp>
      <p:sp>
        <p:nvSpPr>
          <p:cNvPr id="3" name="Espaço Reservado para Conteúdo 2">
            <a:extLst>
              <a:ext uri="{FF2B5EF4-FFF2-40B4-BE49-F238E27FC236}">
                <a16:creationId xmlns:a16="http://schemas.microsoft.com/office/drawing/2014/main" xmlns="" id="{C1E6B250-26A0-4659-BC0D-872245105CE5}"/>
              </a:ext>
            </a:extLst>
          </p:cNvPr>
          <p:cNvSpPr>
            <a:spLocks noGrp="1"/>
          </p:cNvSpPr>
          <p:nvPr>
            <p:ph idx="1"/>
          </p:nvPr>
        </p:nvSpPr>
        <p:spPr>
          <a:xfrm>
            <a:off x="1477618" y="2590800"/>
            <a:ext cx="9601200" cy="3581400"/>
          </a:xfrm>
        </p:spPr>
        <p:txBody>
          <a:bodyPr>
            <a:normAutofit fontScale="92500" lnSpcReduction="10000"/>
          </a:bodyPr>
          <a:lstStyle/>
          <a:p>
            <a:r>
              <a:rPr lang="pt-BR" b="1" dirty="0"/>
              <a:t>CNS</a:t>
            </a:r>
          </a:p>
          <a:p>
            <a:r>
              <a:rPr lang="pt-BR" b="1" dirty="0"/>
              <a:t>CNES</a:t>
            </a:r>
          </a:p>
          <a:p>
            <a:r>
              <a:rPr lang="pt-BR" b="1" dirty="0"/>
              <a:t>SIAB</a:t>
            </a:r>
          </a:p>
          <a:p>
            <a:r>
              <a:rPr lang="pt-BR" b="1" dirty="0"/>
              <a:t>BPA</a:t>
            </a:r>
          </a:p>
          <a:p>
            <a:r>
              <a:rPr lang="pt-BR" b="1" dirty="0"/>
              <a:t>BPAI</a:t>
            </a:r>
          </a:p>
          <a:p>
            <a:r>
              <a:rPr lang="pt-BR" b="1" dirty="0"/>
              <a:t>APAC</a:t>
            </a:r>
          </a:p>
          <a:p>
            <a:r>
              <a:rPr lang="pt-BR" b="1" dirty="0"/>
              <a:t>SISREG</a:t>
            </a:r>
          </a:p>
          <a:p>
            <a:r>
              <a:rPr lang="pt-BR" b="1" dirty="0"/>
              <a:t>CNRAC</a:t>
            </a:r>
          </a:p>
          <a:p>
            <a:r>
              <a:rPr lang="pt-BR" b="1" dirty="0"/>
              <a:t>SNT</a:t>
            </a:r>
          </a:p>
          <a:p>
            <a:endParaRPr lang="pt-BR" b="1" dirty="0"/>
          </a:p>
        </p:txBody>
      </p:sp>
    </p:spTree>
    <p:extLst>
      <p:ext uri="{BB962C8B-B14F-4D97-AF65-F5344CB8AC3E}">
        <p14:creationId xmlns:p14="http://schemas.microsoft.com/office/powerpoint/2010/main" val="8713603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1D06A31-6119-40FB-A42B-BD280BCB2453}"/>
              </a:ext>
            </a:extLst>
          </p:cNvPr>
          <p:cNvSpPr>
            <a:spLocks noGrp="1"/>
          </p:cNvSpPr>
          <p:nvPr>
            <p:ph type="title"/>
          </p:nvPr>
        </p:nvSpPr>
        <p:spPr/>
        <p:txBody>
          <a:bodyPr/>
          <a:lstStyle/>
          <a:p>
            <a:r>
              <a:rPr lang="pt-BR" b="1" dirty="0">
                <a:solidFill>
                  <a:srgbClr val="FF0000"/>
                </a:solidFill>
              </a:rPr>
              <a:t>Avaliação e auditoria em saúde</a:t>
            </a:r>
          </a:p>
        </p:txBody>
      </p:sp>
      <p:sp>
        <p:nvSpPr>
          <p:cNvPr id="3" name="Espaço Reservado para Conteúdo 2">
            <a:extLst>
              <a:ext uri="{FF2B5EF4-FFF2-40B4-BE49-F238E27FC236}">
                <a16:creationId xmlns:a16="http://schemas.microsoft.com/office/drawing/2014/main" xmlns="" id="{E22143E5-2620-4328-BD92-C3F580288C0D}"/>
              </a:ext>
            </a:extLst>
          </p:cNvPr>
          <p:cNvSpPr>
            <a:spLocks noGrp="1"/>
          </p:cNvSpPr>
          <p:nvPr>
            <p:ph idx="1"/>
          </p:nvPr>
        </p:nvSpPr>
        <p:spPr/>
        <p:txBody>
          <a:bodyPr>
            <a:normAutofit fontScale="77500" lnSpcReduction="20000"/>
          </a:bodyPr>
          <a:lstStyle/>
          <a:p>
            <a:r>
              <a:rPr lang="pt-BR" dirty="0"/>
              <a:t>A avaliação é a atividade que consiste em fazer julgamento sobre uma intervenção, comparando os recursos empregados e sua organização (estrutura), os serviços ou bens produzidos (processo) e os resultados obtidos, com critérios e normas.</a:t>
            </a:r>
          </a:p>
          <a:p>
            <a:r>
              <a:rPr lang="pt-BR" dirty="0"/>
              <a:t>A avaliação pode ser realizada para programas, serviços assistenciais, tecnologias e outros. No caso específico da contratação de serviços de média e alta complexidade, é necessário avaliar se as ações realizadas pelos serviços são aquelas esperadas, tanto em quantidade como em qualidade e resultados.</a:t>
            </a:r>
          </a:p>
          <a:p>
            <a:r>
              <a:rPr lang="pt-BR" dirty="0"/>
              <a:t>A avaliação para a gestão deve produzir informação e conhecimento que servirão como fator orientador de decisão dos gestores do SUS. A análise da estrutura, dos processos e dos resultados das ações, serviços e sistemas de saúde tem como objetivo verificar sua adequação aos critérios e parâmetros de:</a:t>
            </a:r>
          </a:p>
          <a:p>
            <a:r>
              <a:rPr lang="pt-BR" dirty="0"/>
              <a:t>Eficácia (grau de alcance das metas)</a:t>
            </a:r>
          </a:p>
          <a:p>
            <a:r>
              <a:rPr lang="pt-BR" dirty="0"/>
              <a:t>Eficiência (recursos envolvidos)</a:t>
            </a:r>
          </a:p>
          <a:p>
            <a:r>
              <a:rPr lang="pt-BR" dirty="0"/>
              <a:t>Efetividade (impacto estabelecidos par o sistema de saúde) </a:t>
            </a:r>
            <a:br>
              <a:rPr lang="pt-BR" dirty="0"/>
            </a:br>
            <a:endParaRPr lang="pt-BR" dirty="0"/>
          </a:p>
        </p:txBody>
      </p:sp>
    </p:spTree>
    <p:extLst>
      <p:ext uri="{BB962C8B-B14F-4D97-AF65-F5344CB8AC3E}">
        <p14:creationId xmlns:p14="http://schemas.microsoft.com/office/powerpoint/2010/main" val="9263219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ítulo 1"/>
          <p:cNvSpPr>
            <a:spLocks noGrp="1"/>
          </p:cNvSpPr>
          <p:nvPr>
            <p:ph type="title"/>
          </p:nvPr>
        </p:nvSpPr>
        <p:spPr/>
        <p:txBody>
          <a:bodyPr/>
          <a:lstStyle/>
          <a:p>
            <a:pPr eaLnBrk="1" hangingPunct="1"/>
            <a:r>
              <a:rPr lang="pt-BR" dirty="0">
                <a:solidFill>
                  <a:srgbClr val="FF0000"/>
                </a:solidFill>
                <a:latin typeface="Arial Rounded MT Bold" pitchFamily="34" charset="0"/>
              </a:rPr>
              <a:t>Gestão da clinica</a:t>
            </a:r>
          </a:p>
        </p:txBody>
      </p:sp>
      <p:sp>
        <p:nvSpPr>
          <p:cNvPr id="45059" name="Espaço Reservado para Conteúdo 2"/>
          <p:cNvSpPr>
            <a:spLocks noGrp="1"/>
          </p:cNvSpPr>
          <p:nvPr>
            <p:ph idx="1"/>
          </p:nvPr>
        </p:nvSpPr>
        <p:spPr>
          <a:xfrm>
            <a:off x="1371600" y="2350770"/>
            <a:ext cx="10119493" cy="4324350"/>
          </a:xfrm>
        </p:spPr>
        <p:txBody>
          <a:bodyPr>
            <a:normAutofit fontScale="92500" lnSpcReduction="20000"/>
          </a:bodyPr>
          <a:lstStyle/>
          <a:p>
            <a:pPr eaLnBrk="1" hangingPunct="1"/>
            <a:r>
              <a:rPr lang="pt-BR" dirty="0">
                <a:solidFill>
                  <a:schemeClr val="tx2"/>
                </a:solidFill>
                <a:latin typeface="Arial Rounded MT Bold" pitchFamily="34" charset="0"/>
              </a:rPr>
              <a:t>Auditoria clinica: Inspeção detalhada e avaliação de registros clínicos selecionados por pessoal profissional qualificado para melhorar a qualidade de assistência à pacientes e resultados.</a:t>
            </a:r>
          </a:p>
          <a:p>
            <a:r>
              <a:rPr lang="pt-BR" dirty="0">
                <a:solidFill>
                  <a:schemeClr val="tx2"/>
                </a:solidFill>
                <a:latin typeface="Arial Rounded MT Bold" pitchFamily="34" charset="0"/>
              </a:rPr>
              <a:t> </a:t>
            </a:r>
            <a:r>
              <a:rPr lang="pt-BR" dirty="0"/>
              <a:t>A auditoria clínica consiste na análise crítica e sistemática da qualidade da atenção à saúde, incluindo os procedimentos usados no diagnóstico e tratamento, o uso dos recursos e os resultados para os pacientes em todos os pontos de atenção, observada a utilização dos protocolos clínicos estabelecidos. </a:t>
            </a:r>
          </a:p>
          <a:p>
            <a:r>
              <a:rPr lang="pt-BR" dirty="0">
                <a:latin typeface="Calibri" pitchFamily="34" charset="0"/>
              </a:rPr>
              <a:t>Tecnologias de gestão da clinica: A GESTÃO DO USO, A PERFILIZAÇÃO CLÍNICA, A APRESENTAÇÃO DE CASOS, A REVISÃO DE EVENTOS SENTINELA, OS SURVEYS, AS FILAS DE ESPERA</a:t>
            </a:r>
          </a:p>
          <a:p>
            <a:r>
              <a:rPr lang="pt-BR" dirty="0">
                <a:latin typeface="Calibri" pitchFamily="34" charset="0"/>
              </a:rPr>
              <a:t>Gestão da clinica: É A APLICAÇÃO DE TECNOLOGIAS DE MICROGESTÃO DOS SERVIÇOS DE SAÚDE COM A FINALIDADE DE ASSEGURAR PADRÕES CLÍNICOS ÓTIMOS E MELHORAR A QUALIDADE DA ATENÇÃO À SAÚDE </a:t>
            </a:r>
          </a:p>
          <a:p>
            <a:r>
              <a:rPr lang="pt-BR" dirty="0">
                <a:latin typeface="Calibri" pitchFamily="34" charset="0"/>
              </a:rPr>
              <a:t>A Avaliação de Tecnologias em Saúde (ATS) é a síntese do conhecimento produzido sobre as implicações da utilização das tecnologias e constitui subsídio técnico importante para a tomada de decisão sobre difusão e incorporação de tecnologias em saúde.</a:t>
            </a:r>
          </a:p>
          <a:p>
            <a:r>
              <a:rPr lang="pt-BR" dirty="0">
                <a:latin typeface="Calibri" pitchFamily="34" charset="0"/>
              </a:rPr>
              <a:t>CONITEC e REBRATS</a:t>
            </a:r>
          </a:p>
          <a:p>
            <a:pPr eaLnBrk="1" hangingPunct="1"/>
            <a:endParaRPr lang="pt-BR" dirty="0">
              <a:solidFill>
                <a:schemeClr val="tx2"/>
              </a:solidFill>
              <a:latin typeface="Arial Rounded MT Bold" pitchFamily="34" charset="0"/>
            </a:endParaRPr>
          </a:p>
        </p:txBody>
      </p:sp>
      <p:pic>
        <p:nvPicPr>
          <p:cNvPr id="5" name="Picture 2">
            <a:extLst>
              <a:ext uri="{FF2B5EF4-FFF2-40B4-BE49-F238E27FC236}">
                <a16:creationId xmlns:a16="http://schemas.microsoft.com/office/drawing/2014/main" xmlns="" id="{4BCB5796-CE19-4584-9AF4-47A2757B63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8246" y="182880"/>
            <a:ext cx="3771732" cy="20073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75663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ítulo 1">
            <a:extLst>
              <a:ext uri="{FF2B5EF4-FFF2-40B4-BE49-F238E27FC236}">
                <a16:creationId xmlns:a16="http://schemas.microsoft.com/office/drawing/2014/main" xmlns="" id="{EC1E8795-BA5D-4E65-8A67-8C4794F39E8C}"/>
              </a:ext>
            </a:extLst>
          </p:cNvPr>
          <p:cNvSpPr>
            <a:spLocks noGrp="1"/>
          </p:cNvSpPr>
          <p:nvPr>
            <p:ph type="title"/>
          </p:nvPr>
        </p:nvSpPr>
        <p:spPr>
          <a:xfrm>
            <a:off x="1524000" y="333375"/>
            <a:ext cx="9144000" cy="1143000"/>
          </a:xfrm>
        </p:spPr>
        <p:txBody>
          <a:bodyPr>
            <a:normAutofit fontScale="90000"/>
          </a:bodyPr>
          <a:lstStyle/>
          <a:p>
            <a:r>
              <a:rPr lang="pt-BR" altLang="pt-BR" b="1" dirty="0">
                <a:solidFill>
                  <a:srgbClr val="FF0000"/>
                </a:solidFill>
              </a:rPr>
              <a:t>Incorporação de saberes e práticas do campo da saúde coletiva/saúde publica</a:t>
            </a:r>
          </a:p>
        </p:txBody>
      </p:sp>
      <p:sp>
        <p:nvSpPr>
          <p:cNvPr id="43011" name="Espaço Reservado para Conteúdo 2">
            <a:extLst>
              <a:ext uri="{FF2B5EF4-FFF2-40B4-BE49-F238E27FC236}">
                <a16:creationId xmlns:a16="http://schemas.microsoft.com/office/drawing/2014/main" xmlns="" id="{9E07D173-61CE-4F5C-9A64-C90AE587C5EE}"/>
              </a:ext>
            </a:extLst>
          </p:cNvPr>
          <p:cNvSpPr>
            <a:spLocks noGrp="1"/>
          </p:cNvSpPr>
          <p:nvPr>
            <p:ph idx="1"/>
          </p:nvPr>
        </p:nvSpPr>
        <p:spPr>
          <a:xfrm>
            <a:off x="1919289" y="1628775"/>
            <a:ext cx="8518525" cy="4895850"/>
          </a:xfrm>
        </p:spPr>
        <p:txBody>
          <a:bodyPr/>
          <a:lstStyle/>
          <a:p>
            <a:r>
              <a:rPr lang="pt-BR" altLang="pt-BR"/>
              <a:t>Política, planejamento e gestão, Ciências sociais e humanas e epidemiologia</a:t>
            </a:r>
          </a:p>
          <a:p>
            <a:r>
              <a:rPr lang="pt-BR" altLang="pt-BR"/>
              <a:t>Sistemas de informação</a:t>
            </a:r>
          </a:p>
          <a:p>
            <a:r>
              <a:rPr lang="pt-BR" altLang="pt-BR"/>
              <a:t>Epidemiologia clínica</a:t>
            </a:r>
          </a:p>
          <a:p>
            <a:r>
              <a:rPr lang="pt-BR" altLang="pt-BR"/>
              <a:t>Avaliação de tecnologias em saúde</a:t>
            </a:r>
          </a:p>
          <a:p>
            <a:r>
              <a:rPr lang="pt-BR" altLang="pt-BR"/>
              <a:t>Evidências</a:t>
            </a:r>
          </a:p>
          <a:p>
            <a:r>
              <a:rPr lang="pt-BR" altLang="pt-BR"/>
              <a:t>Auditoria clínica</a:t>
            </a:r>
          </a:p>
          <a:p>
            <a:r>
              <a:rPr lang="pt-BR" altLang="pt-BR"/>
              <a:t>Avaliação em saúde</a:t>
            </a:r>
          </a:p>
          <a:p>
            <a:r>
              <a:rPr lang="pt-BR" altLang="pt-BR"/>
              <a:t>Avaliação da implementação</a:t>
            </a:r>
          </a:p>
          <a:p>
            <a:r>
              <a:rPr lang="pt-BR" altLang="pt-BR"/>
              <a:t>Contexto – Atores - Tecnologia</a:t>
            </a:r>
          </a:p>
          <a:p>
            <a:endParaRPr lang="pt-BR" altLang="pt-B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03512" y="228600"/>
            <a:ext cx="8586536" cy="990600"/>
          </a:xfrm>
        </p:spPr>
        <p:txBody>
          <a:bodyPr>
            <a:normAutofit fontScale="90000"/>
          </a:bodyPr>
          <a:lstStyle/>
          <a:p>
            <a:r>
              <a:rPr lang="pt-BR" dirty="0"/>
              <a:t>Sistema Nacional de Auditoria – SNA</a:t>
            </a:r>
          </a:p>
        </p:txBody>
      </p:sp>
      <p:sp>
        <p:nvSpPr>
          <p:cNvPr id="3" name="Espaço Reservado para Conteúdo 2"/>
          <p:cNvSpPr>
            <a:spLocks noGrp="1"/>
          </p:cNvSpPr>
          <p:nvPr>
            <p:ph sz="quarter" idx="1"/>
          </p:nvPr>
        </p:nvSpPr>
        <p:spPr/>
        <p:txBody>
          <a:bodyPr/>
          <a:lstStyle/>
          <a:p>
            <a:r>
              <a:rPr lang="pt-BR" dirty="0"/>
              <a:t>Tem como atribuição precípua auditar as três esferas de gestão do SUS e suas ações e serviços de saúde, bem como a aplicação dos recursos financeiros destinados ao SUS, tendo como referência seus princípios e diretrizes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0196" t="19313" r="16712" b="9813"/>
          <a:stretch>
            <a:fillRect/>
          </a:stretch>
        </p:blipFill>
        <p:spPr bwMode="auto">
          <a:xfrm>
            <a:off x="1524000" y="1"/>
            <a:ext cx="4536504" cy="2865161"/>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l="5172" t="24407" r="22328" b="10625"/>
          <a:stretch>
            <a:fillRect/>
          </a:stretch>
        </p:blipFill>
        <p:spPr bwMode="auto">
          <a:xfrm>
            <a:off x="2783632" y="2852937"/>
            <a:ext cx="7488832" cy="3772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a:srcRect l="26359" t="14889" r="39949" b="12359"/>
          <a:stretch/>
        </p:blipFill>
        <p:spPr>
          <a:xfrm>
            <a:off x="5758" y="0"/>
            <a:ext cx="4437081" cy="5226148"/>
          </a:xfrm>
          <a:prstGeom prst="rect">
            <a:avLst/>
          </a:prstGeom>
        </p:spPr>
      </p:pic>
      <p:pic>
        <p:nvPicPr>
          <p:cNvPr id="5" name="Imagem 4"/>
          <p:cNvPicPr>
            <a:picLocks noChangeAspect="1"/>
          </p:cNvPicPr>
          <p:nvPr/>
        </p:nvPicPr>
        <p:blipFill rotWithShape="1">
          <a:blip r:embed="rId3"/>
          <a:srcRect l="29769" t="21060" r="41077" b="58564"/>
          <a:stretch/>
        </p:blipFill>
        <p:spPr>
          <a:xfrm>
            <a:off x="112542" y="5112974"/>
            <a:ext cx="4009292" cy="1576213"/>
          </a:xfrm>
          <a:prstGeom prst="rect">
            <a:avLst/>
          </a:prstGeom>
        </p:spPr>
      </p:pic>
      <p:pic>
        <p:nvPicPr>
          <p:cNvPr id="6" name="Imagem 5"/>
          <p:cNvPicPr>
            <a:picLocks noChangeAspect="1"/>
          </p:cNvPicPr>
          <p:nvPr/>
        </p:nvPicPr>
        <p:blipFill rotWithShape="1">
          <a:blip r:embed="rId4"/>
          <a:srcRect l="27436" t="15984" r="43026" b="11128"/>
          <a:stretch/>
        </p:blipFill>
        <p:spPr>
          <a:xfrm>
            <a:off x="8229600" y="0"/>
            <a:ext cx="3962400" cy="5499893"/>
          </a:xfrm>
          <a:prstGeom prst="rect">
            <a:avLst/>
          </a:prstGeom>
        </p:spPr>
      </p:pic>
      <p:pic>
        <p:nvPicPr>
          <p:cNvPr id="7" name="Imagem 6"/>
          <p:cNvPicPr>
            <a:picLocks noChangeAspect="1"/>
          </p:cNvPicPr>
          <p:nvPr/>
        </p:nvPicPr>
        <p:blipFill rotWithShape="1">
          <a:blip r:embed="rId5"/>
          <a:srcRect l="29974" t="21726" r="40256" b="59402"/>
          <a:stretch/>
        </p:blipFill>
        <p:spPr>
          <a:xfrm>
            <a:off x="8325728" y="5479331"/>
            <a:ext cx="3866272" cy="1378670"/>
          </a:xfrm>
          <a:prstGeom prst="rect">
            <a:avLst/>
          </a:prstGeom>
        </p:spPr>
      </p:pic>
      <p:sp>
        <p:nvSpPr>
          <p:cNvPr id="8" name="CaixaDeTexto 7"/>
          <p:cNvSpPr txBox="1"/>
          <p:nvPr/>
        </p:nvSpPr>
        <p:spPr>
          <a:xfrm>
            <a:off x="4548015" y="1828244"/>
            <a:ext cx="3681585" cy="3046988"/>
          </a:xfrm>
          <a:prstGeom prst="rect">
            <a:avLst/>
          </a:prstGeom>
          <a:noFill/>
        </p:spPr>
        <p:txBody>
          <a:bodyPr wrap="none" rtlCol="0">
            <a:spAutoFit/>
          </a:bodyPr>
          <a:lstStyle/>
          <a:p>
            <a:r>
              <a:rPr lang="pt-BR" sz="3200" b="1" dirty="0">
                <a:solidFill>
                  <a:srgbClr val="FF0000"/>
                </a:solidFill>
              </a:rPr>
              <a:t>Regulação no SUS</a:t>
            </a:r>
          </a:p>
          <a:p>
            <a:endParaRPr lang="pt-BR" sz="3200" b="1" dirty="0">
              <a:solidFill>
                <a:srgbClr val="FF0000"/>
              </a:solidFill>
            </a:endParaRPr>
          </a:p>
          <a:p>
            <a:endParaRPr lang="pt-BR" sz="3200" b="1" dirty="0">
              <a:solidFill>
                <a:srgbClr val="FF0000"/>
              </a:solidFill>
            </a:endParaRPr>
          </a:p>
          <a:p>
            <a:r>
              <a:rPr lang="pt-BR" sz="3200" b="1" dirty="0">
                <a:solidFill>
                  <a:srgbClr val="FF0000"/>
                </a:solidFill>
              </a:rPr>
              <a:t>Modelos de Gestão</a:t>
            </a:r>
          </a:p>
          <a:p>
            <a:endParaRPr lang="pt-BR" sz="3200" b="1" dirty="0">
              <a:solidFill>
                <a:srgbClr val="FF0000"/>
              </a:solidFill>
            </a:endParaRPr>
          </a:p>
          <a:p>
            <a:r>
              <a:rPr lang="pt-BR" sz="3200" b="1" dirty="0">
                <a:solidFill>
                  <a:srgbClr val="FF0000"/>
                </a:solidFill>
              </a:rPr>
              <a:t>Modelos de Atenção</a:t>
            </a:r>
          </a:p>
        </p:txBody>
      </p:sp>
    </p:spTree>
    <p:extLst>
      <p:ext uri="{BB962C8B-B14F-4D97-AF65-F5344CB8AC3E}">
        <p14:creationId xmlns:p14="http://schemas.microsoft.com/office/powerpoint/2010/main" val="21730858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6361" t="22266" r="11178" b="22610"/>
          <a:stretch>
            <a:fillRect/>
          </a:stretch>
        </p:blipFill>
        <p:spPr bwMode="auto">
          <a:xfrm>
            <a:off x="1524000" y="1484784"/>
            <a:ext cx="9144000" cy="34641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5807" t="35063" r="6197" b="30485"/>
          <a:stretch>
            <a:fillRect/>
          </a:stretch>
        </p:blipFill>
        <p:spPr bwMode="auto">
          <a:xfrm>
            <a:off x="1487488" y="2420889"/>
            <a:ext cx="9223196" cy="2030263"/>
          </a:xfrm>
          <a:prstGeom prst="rect">
            <a:avLst/>
          </a:prstGeom>
          <a:noFill/>
          <a:ln w="9525">
            <a:noFill/>
            <a:miter lim="800000"/>
            <a:headEnd/>
            <a:tailEnd/>
          </a:ln>
        </p:spPr>
      </p:pic>
      <p:sp>
        <p:nvSpPr>
          <p:cNvPr id="3" name="Título 2"/>
          <p:cNvSpPr>
            <a:spLocks noGrp="1"/>
          </p:cNvSpPr>
          <p:nvPr>
            <p:ph type="title"/>
          </p:nvPr>
        </p:nvSpPr>
        <p:spPr/>
        <p:txBody>
          <a:bodyPr>
            <a:normAutofit/>
          </a:bodyPr>
          <a:lstStyle/>
          <a:p>
            <a:r>
              <a:rPr lang="pt-BR" dirty="0"/>
              <a:t>Constatações</a:t>
            </a:r>
            <a:br>
              <a:rPr lang="pt-BR" dirty="0"/>
            </a:br>
            <a:r>
              <a:rPr lang="pt-BR" dirty="0"/>
              <a:t>1. Fila de espera</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2. Tempo para início de tratamento</a:t>
            </a:r>
          </a:p>
        </p:txBody>
      </p:sp>
      <p:sp>
        <p:nvSpPr>
          <p:cNvPr id="3" name="Espaço Reservado para Conteúdo 2"/>
          <p:cNvSpPr>
            <a:spLocks noGrp="1"/>
          </p:cNvSpPr>
          <p:nvPr>
            <p:ph sz="quarter" idx="1"/>
          </p:nvPr>
        </p:nvSpPr>
        <p:spPr/>
        <p:txBody>
          <a:bodyPr/>
          <a:lstStyle/>
          <a:p>
            <a:endParaRPr lang="pt-BR"/>
          </a:p>
        </p:txBody>
      </p:sp>
      <p:pic>
        <p:nvPicPr>
          <p:cNvPr id="4098" name="Picture 2"/>
          <p:cNvPicPr>
            <a:picLocks noChangeAspect="1" noChangeArrowheads="1"/>
          </p:cNvPicPr>
          <p:nvPr/>
        </p:nvPicPr>
        <p:blipFill>
          <a:blip r:embed="rId2" cstate="print"/>
          <a:srcRect l="6361" t="21282" r="5644" b="25563"/>
          <a:stretch>
            <a:fillRect/>
          </a:stretch>
        </p:blipFill>
        <p:spPr bwMode="auto">
          <a:xfrm>
            <a:off x="1524000" y="2190265"/>
            <a:ext cx="9144000" cy="31055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3. Indicadores de tempos de espera</a:t>
            </a:r>
          </a:p>
        </p:txBody>
      </p:sp>
      <p:sp>
        <p:nvSpPr>
          <p:cNvPr id="3" name="Espaço Reservado para Conteúdo 2"/>
          <p:cNvSpPr>
            <a:spLocks noGrp="1"/>
          </p:cNvSpPr>
          <p:nvPr>
            <p:ph sz="quarter" idx="1"/>
          </p:nvPr>
        </p:nvSpPr>
        <p:spPr/>
        <p:txBody>
          <a:bodyPr/>
          <a:lstStyle/>
          <a:p>
            <a:endParaRPr lang="pt-BR" dirty="0"/>
          </a:p>
        </p:txBody>
      </p:sp>
      <p:pic>
        <p:nvPicPr>
          <p:cNvPr id="5122" name="Picture 2"/>
          <p:cNvPicPr>
            <a:picLocks noChangeAspect="1" noChangeArrowheads="1"/>
          </p:cNvPicPr>
          <p:nvPr/>
        </p:nvPicPr>
        <p:blipFill>
          <a:blip r:embed="rId2" cstate="print"/>
          <a:srcRect l="6361" t="31125" r="5644" b="17688"/>
          <a:stretch>
            <a:fillRect/>
          </a:stretch>
        </p:blipFill>
        <p:spPr bwMode="auto">
          <a:xfrm>
            <a:off x="1524000" y="2392236"/>
            <a:ext cx="9144000" cy="29904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35560" y="0"/>
            <a:ext cx="8153400" cy="608112"/>
          </a:xfrm>
        </p:spPr>
        <p:txBody>
          <a:bodyPr>
            <a:normAutofit fontScale="90000"/>
          </a:bodyPr>
          <a:lstStyle/>
          <a:p>
            <a:r>
              <a:rPr lang="pt-BR" dirty="0"/>
              <a:t>4. Gestão de casos</a:t>
            </a:r>
          </a:p>
        </p:txBody>
      </p:sp>
      <p:sp>
        <p:nvSpPr>
          <p:cNvPr id="3" name="Espaço Reservado para Conteúdo 2"/>
          <p:cNvSpPr>
            <a:spLocks noGrp="1"/>
          </p:cNvSpPr>
          <p:nvPr>
            <p:ph sz="quarter" idx="1"/>
          </p:nvPr>
        </p:nvSpPr>
        <p:spPr/>
        <p:txBody>
          <a:bodyPr/>
          <a:lstStyle/>
          <a:p>
            <a:endParaRPr lang="pt-BR"/>
          </a:p>
        </p:txBody>
      </p:sp>
      <p:pic>
        <p:nvPicPr>
          <p:cNvPr id="6146" name="Picture 2"/>
          <p:cNvPicPr>
            <a:picLocks noChangeAspect="1" noChangeArrowheads="1"/>
          </p:cNvPicPr>
          <p:nvPr/>
        </p:nvPicPr>
        <p:blipFill>
          <a:blip r:embed="rId2" cstate="print"/>
          <a:srcRect l="6914" t="27188" r="5090" b="21625"/>
          <a:stretch>
            <a:fillRect/>
          </a:stretch>
        </p:blipFill>
        <p:spPr bwMode="auto">
          <a:xfrm>
            <a:off x="1524000" y="641234"/>
            <a:ext cx="9144000" cy="2931782"/>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l="6914" t="22266" r="6197" b="21625"/>
          <a:stretch>
            <a:fillRect/>
          </a:stretch>
        </p:blipFill>
        <p:spPr bwMode="auto">
          <a:xfrm>
            <a:off x="1524000" y="3538204"/>
            <a:ext cx="9144000" cy="33197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5. Sistema de Informação</a:t>
            </a:r>
          </a:p>
        </p:txBody>
      </p:sp>
      <p:sp>
        <p:nvSpPr>
          <p:cNvPr id="3" name="Espaço Reservado para Conteúdo 2"/>
          <p:cNvSpPr>
            <a:spLocks noGrp="1"/>
          </p:cNvSpPr>
          <p:nvPr>
            <p:ph sz="quarter" idx="1"/>
          </p:nvPr>
        </p:nvSpPr>
        <p:spPr/>
        <p:txBody>
          <a:bodyPr/>
          <a:lstStyle/>
          <a:p>
            <a:endParaRPr lang="pt-BR"/>
          </a:p>
        </p:txBody>
      </p:sp>
      <p:pic>
        <p:nvPicPr>
          <p:cNvPr id="7170" name="Picture 2"/>
          <p:cNvPicPr>
            <a:picLocks noChangeAspect="1" noChangeArrowheads="1"/>
          </p:cNvPicPr>
          <p:nvPr/>
        </p:nvPicPr>
        <p:blipFill>
          <a:blip r:embed="rId2" cstate="print"/>
          <a:srcRect l="6914" t="29156" r="6197" b="22610"/>
          <a:stretch>
            <a:fillRect/>
          </a:stretch>
        </p:blipFill>
        <p:spPr bwMode="auto">
          <a:xfrm>
            <a:off x="1524000" y="2420889"/>
            <a:ext cx="9217024" cy="28766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6. Prontuário único</a:t>
            </a:r>
          </a:p>
        </p:txBody>
      </p:sp>
      <p:sp>
        <p:nvSpPr>
          <p:cNvPr id="3" name="Espaço Reservado para Conteúdo 2"/>
          <p:cNvSpPr>
            <a:spLocks noGrp="1"/>
          </p:cNvSpPr>
          <p:nvPr>
            <p:ph sz="quarter" idx="1"/>
          </p:nvPr>
        </p:nvSpPr>
        <p:spPr/>
        <p:txBody>
          <a:bodyPr/>
          <a:lstStyle/>
          <a:p>
            <a:endParaRPr lang="pt-BR"/>
          </a:p>
        </p:txBody>
      </p:sp>
      <p:pic>
        <p:nvPicPr>
          <p:cNvPr id="8194" name="Picture 2"/>
          <p:cNvPicPr>
            <a:picLocks noChangeAspect="1" noChangeArrowheads="1"/>
          </p:cNvPicPr>
          <p:nvPr/>
        </p:nvPicPr>
        <p:blipFill>
          <a:blip r:embed="rId2" cstate="print"/>
          <a:srcRect l="6361" t="28172" r="6197" b="11782"/>
          <a:stretch>
            <a:fillRect/>
          </a:stretch>
        </p:blipFill>
        <p:spPr bwMode="auto">
          <a:xfrm>
            <a:off x="1524000" y="1988840"/>
            <a:ext cx="9139114" cy="35283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7. Comissões</a:t>
            </a:r>
          </a:p>
        </p:txBody>
      </p:sp>
      <p:sp>
        <p:nvSpPr>
          <p:cNvPr id="3" name="Espaço Reservado para Conteúdo 2"/>
          <p:cNvSpPr>
            <a:spLocks noGrp="1"/>
          </p:cNvSpPr>
          <p:nvPr>
            <p:ph sz="quarter" idx="1"/>
          </p:nvPr>
        </p:nvSpPr>
        <p:spPr/>
        <p:txBody>
          <a:bodyPr/>
          <a:lstStyle/>
          <a:p>
            <a:endParaRPr lang="pt-BR"/>
          </a:p>
        </p:txBody>
      </p:sp>
      <p:pic>
        <p:nvPicPr>
          <p:cNvPr id="9218" name="Picture 2"/>
          <p:cNvPicPr>
            <a:picLocks noChangeAspect="1" noChangeArrowheads="1"/>
          </p:cNvPicPr>
          <p:nvPr/>
        </p:nvPicPr>
        <p:blipFill>
          <a:blip r:embed="rId2" cstate="print"/>
          <a:srcRect l="6914" t="33094" r="6197" b="38360"/>
          <a:stretch>
            <a:fillRect/>
          </a:stretch>
        </p:blipFill>
        <p:spPr bwMode="auto">
          <a:xfrm>
            <a:off x="1524000" y="1898215"/>
            <a:ext cx="9144000" cy="1689019"/>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l="5725" t="46063" r="5725" b="32281"/>
          <a:stretch>
            <a:fillRect/>
          </a:stretch>
        </p:blipFill>
        <p:spPr bwMode="auto">
          <a:xfrm>
            <a:off x="1524000" y="3573017"/>
            <a:ext cx="9144000" cy="1257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8. Credenciamento CACON </a:t>
            </a:r>
          </a:p>
        </p:txBody>
      </p:sp>
      <p:sp>
        <p:nvSpPr>
          <p:cNvPr id="3" name="Espaço Reservado para Conteúdo 2"/>
          <p:cNvSpPr>
            <a:spLocks noGrp="1"/>
          </p:cNvSpPr>
          <p:nvPr>
            <p:ph sz="quarter" idx="1"/>
          </p:nvPr>
        </p:nvSpPr>
        <p:spPr/>
        <p:txBody>
          <a:bodyPr/>
          <a:lstStyle/>
          <a:p>
            <a:endParaRPr lang="pt-BR"/>
          </a:p>
        </p:txBody>
      </p:sp>
      <p:pic>
        <p:nvPicPr>
          <p:cNvPr id="10243" name="Picture 3"/>
          <p:cNvPicPr>
            <a:picLocks noChangeAspect="1" noChangeArrowheads="1"/>
          </p:cNvPicPr>
          <p:nvPr/>
        </p:nvPicPr>
        <p:blipFill>
          <a:blip r:embed="rId2" cstate="print"/>
          <a:srcRect l="6279" t="18500" r="5725" b="11610"/>
          <a:stretch>
            <a:fillRect/>
          </a:stretch>
        </p:blipFill>
        <p:spPr bwMode="auto">
          <a:xfrm>
            <a:off x="1524000" y="1700808"/>
            <a:ext cx="9144000" cy="40831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sz="quarter" idx="1"/>
          </p:nvPr>
        </p:nvSpPr>
        <p:spPr/>
        <p:txBody>
          <a:bodyPr/>
          <a:lstStyle/>
          <a:p>
            <a:endParaRPr lang="pt-BR"/>
          </a:p>
        </p:txBody>
      </p:sp>
      <p:pic>
        <p:nvPicPr>
          <p:cNvPr id="11266" name="Picture 2"/>
          <p:cNvPicPr>
            <a:picLocks noChangeAspect="1" noChangeArrowheads="1"/>
          </p:cNvPicPr>
          <p:nvPr/>
        </p:nvPicPr>
        <p:blipFill>
          <a:blip r:embed="rId2" cstate="print"/>
          <a:srcRect l="6361" t="18329" r="5644" b="10797"/>
          <a:stretch>
            <a:fillRect/>
          </a:stretch>
        </p:blipFill>
        <p:spPr bwMode="auto">
          <a:xfrm>
            <a:off x="1524000" y="1628801"/>
            <a:ext cx="9144000" cy="4140679"/>
          </a:xfrm>
          <a:prstGeom prst="rect">
            <a:avLst/>
          </a:prstGeom>
          <a:noFill/>
          <a:ln w="9525">
            <a:noFill/>
            <a:miter lim="800000"/>
            <a:headEnd/>
            <a:tailEnd/>
          </a:ln>
        </p:spPr>
      </p:pic>
      <p:sp>
        <p:nvSpPr>
          <p:cNvPr id="5" name="Título 1"/>
          <p:cNvSpPr txBox="1">
            <a:spLocks/>
          </p:cNvSpPr>
          <p:nvPr/>
        </p:nvSpPr>
        <p:spPr>
          <a:xfrm>
            <a:off x="2289048" y="381000"/>
            <a:ext cx="8153400" cy="990600"/>
          </a:xfrm>
          <a:prstGeom prst="rect">
            <a:avLst/>
          </a:prstGeom>
        </p:spPr>
        <p:txBody>
          <a:bodyPr vert="horz" anchor="ctr">
            <a:normAutofit/>
          </a:bodyPr>
          <a:lstStyle/>
          <a:p>
            <a:pPr defTabSz="914400">
              <a:spcBef>
                <a:spcPct val="0"/>
              </a:spcBef>
              <a:defRPr/>
            </a:pPr>
            <a:r>
              <a:rPr lang="pt-BR" sz="4400">
                <a:solidFill>
                  <a:schemeClr val="tx2"/>
                </a:solidFill>
                <a:latin typeface="+mj-lt"/>
                <a:ea typeface="+mj-ea"/>
                <a:cs typeface="+mj-cs"/>
              </a:rPr>
              <a:t>8. Credenciamento CACON </a:t>
            </a:r>
            <a:endParaRPr lang="pt-BR" sz="440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2"/>
          <a:srcRect l="30077" t="15863" r="39692" b="10838"/>
          <a:stretch/>
        </p:blipFill>
        <p:spPr>
          <a:xfrm>
            <a:off x="8509567" y="-37607"/>
            <a:ext cx="3682433" cy="4667208"/>
          </a:xfrm>
          <a:prstGeom prst="rect">
            <a:avLst/>
          </a:prstGeom>
        </p:spPr>
      </p:pic>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a:xfrm>
            <a:off x="-4296508" y="2453932"/>
            <a:ext cx="10515600" cy="4351338"/>
          </a:xfrm>
        </p:spPr>
        <p:txBody>
          <a:bodyPr/>
          <a:lstStyle/>
          <a:p>
            <a:endParaRPr lang="pt-BR" dirty="0"/>
          </a:p>
        </p:txBody>
      </p:sp>
      <p:pic>
        <p:nvPicPr>
          <p:cNvPr id="4" name="Imagem 3"/>
          <p:cNvPicPr>
            <a:picLocks noChangeAspect="1"/>
          </p:cNvPicPr>
          <p:nvPr/>
        </p:nvPicPr>
        <p:blipFill rotWithShape="1">
          <a:blip r:embed="rId3"/>
          <a:srcRect l="26897" t="15436" r="39795" b="6752"/>
          <a:stretch/>
        </p:blipFill>
        <p:spPr>
          <a:xfrm>
            <a:off x="0" y="0"/>
            <a:ext cx="5218829" cy="6858000"/>
          </a:xfrm>
          <a:prstGeom prst="rect">
            <a:avLst/>
          </a:prstGeom>
        </p:spPr>
      </p:pic>
      <p:pic>
        <p:nvPicPr>
          <p:cNvPr id="6" name="Imagem 5"/>
          <p:cNvPicPr>
            <a:picLocks noChangeAspect="1"/>
          </p:cNvPicPr>
          <p:nvPr/>
        </p:nvPicPr>
        <p:blipFill rotWithShape="1">
          <a:blip r:embed="rId4"/>
          <a:srcRect l="27820" t="20907" r="43641" b="47230"/>
          <a:stretch/>
        </p:blipFill>
        <p:spPr>
          <a:xfrm>
            <a:off x="8509567" y="4629601"/>
            <a:ext cx="3664775" cy="2138062"/>
          </a:xfrm>
          <a:prstGeom prst="rect">
            <a:avLst/>
          </a:prstGeom>
        </p:spPr>
      </p:pic>
      <p:sp>
        <p:nvSpPr>
          <p:cNvPr id="7" name="CaixaDeTexto 6"/>
          <p:cNvSpPr txBox="1"/>
          <p:nvPr/>
        </p:nvSpPr>
        <p:spPr>
          <a:xfrm>
            <a:off x="5479223" y="2491311"/>
            <a:ext cx="3030344" cy="2138290"/>
          </a:xfrm>
          <a:prstGeom prst="rect">
            <a:avLst/>
          </a:prstGeom>
          <a:noFill/>
        </p:spPr>
        <p:txBody>
          <a:bodyPr wrap="square" rtlCol="0">
            <a:spAutoFit/>
          </a:bodyPr>
          <a:lstStyle/>
          <a:p>
            <a:pPr algn="ctr"/>
            <a:r>
              <a:rPr lang="pt-BR" sz="3200" b="1" dirty="0">
                <a:solidFill>
                  <a:srgbClr val="FF0000"/>
                </a:solidFill>
              </a:rPr>
              <a:t>Gestão de contratos de serviços de saúde</a:t>
            </a:r>
          </a:p>
        </p:txBody>
      </p:sp>
    </p:spTree>
    <p:extLst>
      <p:ext uri="{BB962C8B-B14F-4D97-AF65-F5344CB8AC3E}">
        <p14:creationId xmlns:p14="http://schemas.microsoft.com/office/powerpoint/2010/main" val="36689289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Conclusão</a:t>
            </a:r>
          </a:p>
        </p:txBody>
      </p:sp>
      <p:sp>
        <p:nvSpPr>
          <p:cNvPr id="3" name="Espaço Reservado para Conteúdo 2"/>
          <p:cNvSpPr>
            <a:spLocks noGrp="1"/>
          </p:cNvSpPr>
          <p:nvPr>
            <p:ph sz="quarter" idx="1"/>
          </p:nvPr>
        </p:nvSpPr>
        <p:spPr/>
        <p:txBody>
          <a:bodyPr/>
          <a:lstStyle/>
          <a:p>
            <a:endParaRPr lang="pt-BR"/>
          </a:p>
        </p:txBody>
      </p:sp>
      <p:pic>
        <p:nvPicPr>
          <p:cNvPr id="12290" name="Picture 2"/>
          <p:cNvPicPr>
            <a:picLocks noChangeAspect="1" noChangeArrowheads="1"/>
          </p:cNvPicPr>
          <p:nvPr/>
        </p:nvPicPr>
        <p:blipFill>
          <a:blip r:embed="rId2" cstate="print"/>
          <a:srcRect l="6361" t="16360" r="5644" b="6250"/>
          <a:stretch>
            <a:fillRect/>
          </a:stretch>
        </p:blipFill>
        <p:spPr bwMode="auto">
          <a:xfrm>
            <a:off x="1524000" y="1196752"/>
            <a:ext cx="9144000" cy="4521374"/>
          </a:xfrm>
          <a:prstGeom prst="rect">
            <a:avLst/>
          </a:prstGeom>
          <a:noFill/>
          <a:ln w="9525">
            <a:noFill/>
            <a:miter lim="800000"/>
            <a:headEnd/>
            <a:tailEnd/>
          </a:ln>
        </p:spPr>
      </p:pic>
      <p:pic>
        <p:nvPicPr>
          <p:cNvPr id="12291" name="Picture 3"/>
          <p:cNvPicPr>
            <a:picLocks noChangeAspect="1" noChangeArrowheads="1"/>
          </p:cNvPicPr>
          <p:nvPr/>
        </p:nvPicPr>
        <p:blipFill>
          <a:blip r:embed="rId3" cstate="print"/>
          <a:srcRect l="7195" t="61812" r="7386" b="14563"/>
          <a:stretch>
            <a:fillRect/>
          </a:stretch>
        </p:blipFill>
        <p:spPr bwMode="auto">
          <a:xfrm>
            <a:off x="1522984" y="5435990"/>
            <a:ext cx="9145016" cy="14220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Considerações</a:t>
            </a:r>
          </a:p>
        </p:txBody>
      </p:sp>
      <p:sp>
        <p:nvSpPr>
          <p:cNvPr id="3" name="Espaço Reservado para Conteúdo 2"/>
          <p:cNvSpPr>
            <a:spLocks noGrp="1"/>
          </p:cNvSpPr>
          <p:nvPr>
            <p:ph sz="quarter" idx="1"/>
          </p:nvPr>
        </p:nvSpPr>
        <p:spPr/>
        <p:txBody>
          <a:bodyPr>
            <a:normAutofit fontScale="92500" lnSpcReduction="10000"/>
          </a:bodyPr>
          <a:lstStyle/>
          <a:p>
            <a:r>
              <a:rPr lang="pt-BR" dirty="0"/>
              <a:t>Fragilidades do relatório</a:t>
            </a:r>
          </a:p>
          <a:p>
            <a:r>
              <a:rPr lang="pt-BR" dirty="0"/>
              <a:t>Não usa evidência como padrão</a:t>
            </a:r>
          </a:p>
          <a:p>
            <a:r>
              <a:rPr lang="pt-BR" dirty="0"/>
              <a:t>Avança para o olhar do acesso mas não tem o foco da inserção do serviço na rede, cumprimento de pactos e contratos</a:t>
            </a:r>
          </a:p>
          <a:p>
            <a:r>
              <a:rPr lang="pt-BR" dirty="0"/>
              <a:t>Não identifica fragilidades nesse sentido </a:t>
            </a:r>
          </a:p>
          <a:p>
            <a:r>
              <a:rPr lang="pt-BR" dirty="0"/>
              <a:t>Acesso, qualidade e custo</a:t>
            </a:r>
          </a:p>
          <a:p>
            <a:r>
              <a:rPr lang="pt-BR" dirty="0"/>
              <a:t>Linhas de cuidado (interna/redes)</a:t>
            </a:r>
          </a:p>
          <a:p>
            <a:r>
              <a:rPr lang="pt-BR" dirty="0"/>
              <a:t>Regulação (interna – NIR/redes)</a:t>
            </a:r>
          </a:p>
          <a:p>
            <a:r>
              <a:rPr lang="pt-BR" dirty="0"/>
              <a:t>COAP</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1325563"/>
          </a:xfrm>
        </p:spPr>
        <p:txBody>
          <a:bodyPr/>
          <a:lstStyle/>
          <a:p>
            <a:r>
              <a:rPr lang="pt-BR" b="1" dirty="0">
                <a:solidFill>
                  <a:srgbClr val="FF0000"/>
                </a:solidFill>
              </a:rPr>
              <a:t>São ações da microrregulação assistencial:</a:t>
            </a:r>
          </a:p>
        </p:txBody>
      </p:sp>
      <p:sp>
        <p:nvSpPr>
          <p:cNvPr id="3" name="Espaço Reservado para Conteúdo 2"/>
          <p:cNvSpPr>
            <a:spLocks noGrp="1"/>
          </p:cNvSpPr>
          <p:nvPr>
            <p:ph idx="1"/>
          </p:nvPr>
        </p:nvSpPr>
        <p:spPr>
          <a:xfrm>
            <a:off x="618978" y="1097280"/>
            <a:ext cx="10734822" cy="5079683"/>
          </a:xfrm>
        </p:spPr>
        <p:txBody>
          <a:bodyPr>
            <a:normAutofit/>
          </a:bodyPr>
          <a:lstStyle/>
          <a:p>
            <a:r>
              <a:rPr lang="pt-BR" dirty="0"/>
              <a:t>Regulação do acesso a partir da atenção básica – acolhimento, </a:t>
            </a:r>
            <a:r>
              <a:rPr lang="pt-BR" dirty="0" err="1"/>
              <a:t>matriciamento</a:t>
            </a:r>
            <a:r>
              <a:rPr lang="pt-BR" dirty="0"/>
              <a:t> e encontros técnicos, gestão das listas de acesso etc.</a:t>
            </a:r>
          </a:p>
          <a:p>
            <a:r>
              <a:rPr lang="pt-BR" dirty="0"/>
              <a:t>Regulação do acesso às unidades especializadas – gestão das agendas etc.</a:t>
            </a:r>
          </a:p>
          <a:p>
            <a:r>
              <a:rPr lang="pt-BR" dirty="0"/>
              <a:t>Regulação da atenção pré-hospitalar e hospitalar as urgências – determinação da vaga zero etc.</a:t>
            </a:r>
          </a:p>
          <a:p>
            <a:r>
              <a:rPr lang="pt-BR" dirty="0"/>
              <a:t>Controle dos leitos disponíveis e das agendas de consultas e procedimentos especializados.</a:t>
            </a:r>
          </a:p>
          <a:p>
            <a:r>
              <a:rPr lang="pt-BR" dirty="0"/>
              <a:t>Autorização dos procedimentos de alto custo/complexidade.</a:t>
            </a:r>
          </a:p>
          <a:p>
            <a:r>
              <a:rPr lang="pt-BR" dirty="0"/>
              <a:t>Padronização das solicitações de procedimentos por meio dos protocolos de regulação do acesso.</a:t>
            </a:r>
          </a:p>
          <a:p>
            <a:r>
              <a:rPr lang="pt-BR" dirty="0"/>
              <a:t>O estabelecimento de referências entre unidades de diferentes níveis de complexidade, de abrangência local, intermunicipal e interestadual, segundo fluxos e protocolos pactuados. A regulação das referências intermunicipais é responsabilidade do gestor estadual, expressa na coordenação do processo de construção da programação pactuada e integrada da atenção em saúde, do processo de regionalização, do desenho das redes.</a:t>
            </a:r>
          </a:p>
        </p:txBody>
      </p:sp>
    </p:spTree>
    <p:extLst>
      <p:ext uri="{BB962C8B-B14F-4D97-AF65-F5344CB8AC3E}">
        <p14:creationId xmlns:p14="http://schemas.microsoft.com/office/powerpoint/2010/main" val="31604876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04830" y="734350"/>
            <a:ext cx="11465169" cy="1615243"/>
          </a:xfrm>
        </p:spPr>
        <p:txBody>
          <a:bodyPr>
            <a:normAutofit fontScale="90000"/>
          </a:bodyPr>
          <a:lstStyle/>
          <a:p>
            <a:r>
              <a:rPr lang="pt-BR" b="1" dirty="0">
                <a:solidFill>
                  <a:srgbClr val="FF0000"/>
                </a:solidFill>
              </a:rPr>
              <a:t>São estruturas do complexo regulador que organizam a regulação do acesso por meio das centrais de regulação:</a:t>
            </a:r>
            <a:br>
              <a:rPr lang="pt-BR" b="1" dirty="0">
                <a:solidFill>
                  <a:srgbClr val="FF0000"/>
                </a:solidFill>
              </a:rPr>
            </a:br>
            <a:endParaRPr lang="pt-BR" b="1" dirty="0">
              <a:solidFill>
                <a:srgbClr val="FF0000"/>
              </a:solidFill>
            </a:endParaRPr>
          </a:p>
        </p:txBody>
      </p:sp>
      <p:sp>
        <p:nvSpPr>
          <p:cNvPr id="3" name="Espaço Reservado para Conteúdo 2"/>
          <p:cNvSpPr>
            <a:spLocks noGrp="1"/>
          </p:cNvSpPr>
          <p:nvPr>
            <p:ph idx="1"/>
          </p:nvPr>
        </p:nvSpPr>
        <p:spPr>
          <a:xfrm>
            <a:off x="1304830" y="2926777"/>
            <a:ext cx="10791092" cy="5032375"/>
          </a:xfrm>
        </p:spPr>
        <p:txBody>
          <a:bodyPr>
            <a:normAutofit/>
          </a:bodyPr>
          <a:lstStyle/>
          <a:p>
            <a:r>
              <a:rPr lang="pt-BR" dirty="0"/>
              <a:t>I. – Central de Regulação Ambulatorial: regula o acesso a todos os procedimentos ambulatoriais, incluindo terapias e cirurgias ambulatoriais.</a:t>
            </a:r>
          </a:p>
          <a:p>
            <a:r>
              <a:rPr lang="pt-BR" dirty="0"/>
              <a:t>II. – Central de Regulação Hospitalar: regula o acesso aos leitos e aos procedimentos hospitalares eletivos e, conforme organização local, o acesso aos leitos hospitalares de urgência.</a:t>
            </a:r>
          </a:p>
          <a:p>
            <a:r>
              <a:rPr lang="pt-BR" dirty="0"/>
              <a:t>III. – Central de Regulação de Urgências: regula o atendimento pré-hospitalar de urgência e, conforme organização local, o acesso aos leitos hospitalares de urgência.</a:t>
            </a:r>
          </a:p>
        </p:txBody>
      </p:sp>
    </p:spTree>
    <p:extLst>
      <p:ext uri="{BB962C8B-B14F-4D97-AF65-F5344CB8AC3E}">
        <p14:creationId xmlns:p14="http://schemas.microsoft.com/office/powerpoint/2010/main" val="31187216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AF02A436-C2A7-40B5-8D23-1E7B0131ED5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98238" y="800100"/>
            <a:ext cx="8995524" cy="52578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47712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ítulo 1">
            <a:extLst>
              <a:ext uri="{FF2B5EF4-FFF2-40B4-BE49-F238E27FC236}">
                <a16:creationId xmlns:a16="http://schemas.microsoft.com/office/drawing/2014/main" xmlns="" id="{0F3AB500-E9B9-4E70-9502-C91BB25BDA2B}"/>
              </a:ext>
            </a:extLst>
          </p:cNvPr>
          <p:cNvSpPr>
            <a:spLocks noGrp="1"/>
          </p:cNvSpPr>
          <p:nvPr>
            <p:ph type="title"/>
          </p:nvPr>
        </p:nvSpPr>
        <p:spPr>
          <a:xfrm>
            <a:off x="1774824" y="120649"/>
            <a:ext cx="8229600" cy="1143001"/>
          </a:xfrm>
        </p:spPr>
        <p:txBody>
          <a:bodyPr/>
          <a:lstStyle/>
          <a:p>
            <a:r>
              <a:rPr lang="pt-BR" altLang="pt-BR" sz="2800" b="1" dirty="0">
                <a:solidFill>
                  <a:srgbClr val="FF0000"/>
                </a:solidFill>
              </a:rPr>
              <a:t>Complexo regulador - DESAFIOS</a:t>
            </a:r>
          </a:p>
        </p:txBody>
      </p:sp>
      <p:sp>
        <p:nvSpPr>
          <p:cNvPr id="40963" name="Espaço Reservado para Conteúdo 2">
            <a:extLst>
              <a:ext uri="{FF2B5EF4-FFF2-40B4-BE49-F238E27FC236}">
                <a16:creationId xmlns:a16="http://schemas.microsoft.com/office/drawing/2014/main" xmlns="" id="{478303C1-E379-4F4D-A148-AC0EC2CB66D9}"/>
              </a:ext>
            </a:extLst>
          </p:cNvPr>
          <p:cNvSpPr>
            <a:spLocks noGrp="1"/>
          </p:cNvSpPr>
          <p:nvPr>
            <p:ph idx="1"/>
          </p:nvPr>
        </p:nvSpPr>
        <p:spPr>
          <a:xfrm>
            <a:off x="1033671" y="692150"/>
            <a:ext cx="10933042" cy="7632700"/>
          </a:xfrm>
        </p:spPr>
        <p:txBody>
          <a:bodyPr/>
          <a:lstStyle/>
          <a:p>
            <a:r>
              <a:rPr lang="pt-BR" altLang="pt-BR" sz="2600" dirty="0"/>
              <a:t>Sistemas de regulação – SISREG – prioridades - </a:t>
            </a:r>
            <a:r>
              <a:rPr lang="pt-BR" altLang="pt-BR" sz="2600" dirty="0" err="1"/>
              <a:t>teleregulação</a:t>
            </a:r>
            <a:endParaRPr lang="pt-BR" altLang="pt-BR" sz="2600" dirty="0"/>
          </a:p>
          <a:p>
            <a:r>
              <a:rPr lang="pt-BR" altLang="pt-BR" sz="2600" dirty="0"/>
              <a:t>Cotas e fluxo do processo autorizativo – </a:t>
            </a:r>
            <a:r>
              <a:rPr lang="pt-BR" altLang="pt-BR" sz="2600" dirty="0" err="1"/>
              <a:t>microregulação</a:t>
            </a:r>
            <a:r>
              <a:rPr lang="pt-BR" altLang="pt-BR" sz="2600" dirty="0"/>
              <a:t> assistencial na atenção básica – acolhimento e gestão da clinica, agentes de regulação</a:t>
            </a:r>
          </a:p>
          <a:p>
            <a:r>
              <a:rPr lang="pt-BR" altLang="pt-BR" sz="2600" dirty="0" err="1"/>
              <a:t>Absenteismo</a:t>
            </a:r>
            <a:r>
              <a:rPr lang="pt-BR" altLang="pt-BR" sz="2600" dirty="0"/>
              <a:t> e agendamento - Perda primaria e secundaria – protocolos de serviços, comunicação</a:t>
            </a:r>
          </a:p>
          <a:p>
            <a:r>
              <a:rPr lang="pt-BR" altLang="pt-BR" sz="2600" dirty="0"/>
              <a:t>Oferta e demanda – fluxos – protocolos com </a:t>
            </a:r>
            <a:r>
              <a:rPr lang="pt-BR" altLang="pt-BR" sz="2600" dirty="0" err="1"/>
              <a:t>criterios</a:t>
            </a:r>
            <a:r>
              <a:rPr lang="pt-BR" altLang="pt-BR" sz="2600" dirty="0"/>
              <a:t> de riscos, Protocolos, matriciamento, </a:t>
            </a:r>
            <a:r>
              <a:rPr lang="pt-BR" altLang="pt-BR" sz="2600" dirty="0" err="1"/>
              <a:t>telesaude</a:t>
            </a:r>
            <a:endParaRPr lang="pt-BR" altLang="pt-BR" sz="2600" dirty="0"/>
          </a:p>
          <a:p>
            <a:r>
              <a:rPr lang="pt-BR" altLang="pt-BR" sz="2600" dirty="0" err="1"/>
              <a:t>Urgencia</a:t>
            </a:r>
            <a:r>
              <a:rPr lang="pt-BR" altLang="pt-BR" sz="2600" dirty="0"/>
              <a:t>, NIR, atenção domiciliar, Vaga zero, </a:t>
            </a:r>
            <a:r>
              <a:rPr lang="pt-BR" altLang="pt-BR" sz="2600" dirty="0" err="1"/>
              <a:t>foruns</a:t>
            </a:r>
            <a:r>
              <a:rPr lang="pt-BR" altLang="pt-BR" sz="2600" dirty="0"/>
              <a:t> de redes, </a:t>
            </a:r>
            <a:r>
              <a:rPr lang="pt-BR" altLang="pt-BR" sz="2600" dirty="0" err="1"/>
              <a:t>kambam</a:t>
            </a:r>
            <a:r>
              <a:rPr lang="pt-BR" altLang="pt-BR" sz="2600" dirty="0"/>
              <a:t>, “sombra”</a:t>
            </a:r>
          </a:p>
          <a:p>
            <a:r>
              <a:rPr lang="pt-BR" altLang="pt-BR" sz="2600" dirty="0"/>
              <a:t>Eletivos, materno infantil, redes temáticas, </a:t>
            </a:r>
            <a:r>
              <a:rPr lang="pt-BR" altLang="pt-BR" sz="2600" dirty="0" err="1"/>
              <a:t>aten</a:t>
            </a:r>
            <a:r>
              <a:rPr lang="pt-BR" altLang="pt-BR" sz="2600" dirty="0"/>
              <a:t> especial</a:t>
            </a:r>
          </a:p>
          <a:p>
            <a:r>
              <a:rPr lang="pt-BR" altLang="pt-BR" sz="2600" dirty="0" err="1"/>
              <a:t>Transparencia</a:t>
            </a:r>
            <a:r>
              <a:rPr lang="pt-BR" altLang="pt-BR" sz="2600" dirty="0"/>
              <a:t> das filas – </a:t>
            </a:r>
            <a:r>
              <a:rPr lang="pt-BR" altLang="pt-BR" sz="2600" dirty="0" err="1"/>
              <a:t>transpl</a:t>
            </a:r>
            <a:r>
              <a:rPr lang="pt-BR" altLang="pt-BR" sz="2600" dirty="0"/>
              <a:t>., judicialização, mutirão, interferência </a:t>
            </a:r>
            <a:r>
              <a:rPr lang="pt-BR" altLang="pt-BR" sz="2600" dirty="0" err="1"/>
              <a:t>pol</a:t>
            </a:r>
            <a:r>
              <a:rPr lang="pt-BR" altLang="pt-BR" sz="2600" dirty="0"/>
              <a:t> – TEMPOS DE DIGNIDADE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473A32D-F8DB-40BC-AA32-DCE05ECE95E4}"/>
              </a:ext>
            </a:extLst>
          </p:cNvPr>
          <p:cNvSpPr>
            <a:spLocks noGrp="1"/>
          </p:cNvSpPr>
          <p:nvPr>
            <p:ph type="title"/>
          </p:nvPr>
        </p:nvSpPr>
        <p:spPr>
          <a:xfrm>
            <a:off x="1371600" y="223630"/>
            <a:ext cx="9601200" cy="1485900"/>
          </a:xfrm>
        </p:spPr>
        <p:txBody>
          <a:bodyPr>
            <a:normAutofit fontScale="90000"/>
          </a:bodyPr>
          <a:lstStyle/>
          <a:p>
            <a:r>
              <a:rPr lang="pt-BR" altLang="pt-BR" b="1" dirty="0">
                <a:solidFill>
                  <a:srgbClr val="FF0000"/>
                </a:solidFill>
              </a:rPr>
              <a:t>Utilização de dispositivos de regulação do acesso e qualidade como tecnologias leves</a:t>
            </a:r>
            <a:endParaRPr lang="pt-BR" b="1" dirty="0">
              <a:solidFill>
                <a:srgbClr val="FF0000"/>
              </a:solidFill>
            </a:endParaRPr>
          </a:p>
        </p:txBody>
      </p:sp>
      <p:sp>
        <p:nvSpPr>
          <p:cNvPr id="3" name="Espaço Reservado para Conteúdo 2">
            <a:extLst>
              <a:ext uri="{FF2B5EF4-FFF2-40B4-BE49-F238E27FC236}">
                <a16:creationId xmlns:a16="http://schemas.microsoft.com/office/drawing/2014/main" xmlns="" id="{73518E17-DF5D-4E21-8196-DF56E914B84A}"/>
              </a:ext>
            </a:extLst>
          </p:cNvPr>
          <p:cNvSpPr>
            <a:spLocks noGrp="1"/>
          </p:cNvSpPr>
          <p:nvPr>
            <p:ph idx="1"/>
          </p:nvPr>
        </p:nvSpPr>
        <p:spPr>
          <a:xfrm>
            <a:off x="1219200" y="1709530"/>
            <a:ext cx="9753600" cy="4591878"/>
          </a:xfrm>
        </p:spPr>
        <p:txBody>
          <a:bodyPr>
            <a:normAutofit fontScale="85000" lnSpcReduction="20000"/>
          </a:bodyPr>
          <a:lstStyle/>
          <a:p>
            <a:r>
              <a:rPr lang="pt-BR" dirty="0"/>
              <a:t>Protocolos</a:t>
            </a:r>
          </a:p>
          <a:p>
            <a:r>
              <a:rPr lang="pt-BR" dirty="0"/>
              <a:t>Telerregulação</a:t>
            </a:r>
          </a:p>
          <a:p>
            <a:r>
              <a:rPr lang="pt-BR" dirty="0"/>
              <a:t>Classificação de risco</a:t>
            </a:r>
          </a:p>
          <a:p>
            <a:r>
              <a:rPr lang="pt-BR" dirty="0"/>
              <a:t>Monitoramento</a:t>
            </a:r>
          </a:p>
          <a:p>
            <a:r>
              <a:rPr lang="pt-BR" dirty="0"/>
              <a:t>Acesso avançado</a:t>
            </a:r>
          </a:p>
          <a:p>
            <a:r>
              <a:rPr lang="pt-BR" dirty="0"/>
              <a:t>Avaliação da Situação de Saúde</a:t>
            </a:r>
          </a:p>
          <a:p>
            <a:r>
              <a:rPr lang="pt-BR" dirty="0"/>
              <a:t>Territorialização</a:t>
            </a:r>
          </a:p>
          <a:p>
            <a:r>
              <a:rPr lang="pt-BR" dirty="0"/>
              <a:t>Planejamento</a:t>
            </a:r>
          </a:p>
          <a:p>
            <a:r>
              <a:rPr lang="pt-BR" dirty="0"/>
              <a:t>Prevenção quaternária e racionalização do uso de tecnologias</a:t>
            </a:r>
          </a:p>
          <a:p>
            <a:r>
              <a:rPr lang="pt-BR" dirty="0"/>
              <a:t>Avaliação de serviços, acreditação e satisfação do usuário</a:t>
            </a:r>
          </a:p>
          <a:p>
            <a:r>
              <a:rPr lang="pt-BR" dirty="0"/>
              <a:t>Segurança do paciente</a:t>
            </a:r>
          </a:p>
          <a:p>
            <a:r>
              <a:rPr lang="pt-BR" dirty="0"/>
              <a:t>Núcleos Internos Hospitalares</a:t>
            </a:r>
          </a:p>
          <a:p>
            <a:r>
              <a:rPr lang="pt-BR" dirty="0"/>
              <a:t>Comissões hospitalares</a:t>
            </a:r>
          </a:p>
          <a:p>
            <a:endParaRPr lang="pt-BR" dirty="0"/>
          </a:p>
        </p:txBody>
      </p:sp>
    </p:spTree>
    <p:extLst>
      <p:ext uri="{BB962C8B-B14F-4D97-AF65-F5344CB8AC3E}">
        <p14:creationId xmlns:p14="http://schemas.microsoft.com/office/powerpoint/2010/main" val="10387127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5992851-8054-4DB7-81E1-2E2F54368A6E}"/>
              </a:ext>
            </a:extLst>
          </p:cNvPr>
          <p:cNvSpPr>
            <a:spLocks noGrp="1"/>
          </p:cNvSpPr>
          <p:nvPr>
            <p:ph type="title"/>
          </p:nvPr>
        </p:nvSpPr>
        <p:spPr/>
        <p:txBody>
          <a:bodyPr>
            <a:normAutofit fontScale="90000"/>
          </a:bodyPr>
          <a:lstStyle/>
          <a:p>
            <a:r>
              <a:rPr lang="pt-BR" altLang="pt-BR" b="1" dirty="0">
                <a:solidFill>
                  <a:srgbClr val="FF0000"/>
                </a:solidFill>
              </a:rPr>
              <a:t>Utilização de arranjos institucionais baseados em tecnologias leves para a regulação do acesso</a:t>
            </a:r>
            <a:endParaRPr lang="pt-BR" b="1" dirty="0">
              <a:solidFill>
                <a:srgbClr val="FF0000"/>
              </a:solidFill>
            </a:endParaRPr>
          </a:p>
        </p:txBody>
      </p:sp>
      <p:sp>
        <p:nvSpPr>
          <p:cNvPr id="3" name="Espaço Reservado para Conteúdo 2">
            <a:extLst>
              <a:ext uri="{FF2B5EF4-FFF2-40B4-BE49-F238E27FC236}">
                <a16:creationId xmlns:a16="http://schemas.microsoft.com/office/drawing/2014/main" xmlns="" id="{5DD3996E-530F-4862-8237-39CCFACF0249}"/>
              </a:ext>
            </a:extLst>
          </p:cNvPr>
          <p:cNvSpPr>
            <a:spLocks noGrp="1"/>
          </p:cNvSpPr>
          <p:nvPr>
            <p:ph idx="1"/>
          </p:nvPr>
        </p:nvSpPr>
        <p:spPr>
          <a:xfrm>
            <a:off x="1371600" y="2171700"/>
            <a:ext cx="9601200" cy="3581400"/>
          </a:xfrm>
        </p:spPr>
        <p:txBody>
          <a:bodyPr>
            <a:normAutofit fontScale="92500" lnSpcReduction="10000"/>
          </a:bodyPr>
          <a:lstStyle/>
          <a:p>
            <a:endParaRPr lang="pt-BR" altLang="pt-BR" dirty="0"/>
          </a:p>
          <a:p>
            <a:r>
              <a:rPr lang="pt-BR" altLang="pt-BR" dirty="0"/>
              <a:t>Produção de sentido, compromisso e cooperação</a:t>
            </a:r>
          </a:p>
          <a:p>
            <a:r>
              <a:rPr lang="pt-BR" altLang="pt-BR" dirty="0"/>
              <a:t>Espaços permanentes de diálogo</a:t>
            </a:r>
          </a:p>
          <a:p>
            <a:r>
              <a:rPr lang="pt-BR" altLang="pt-BR" dirty="0"/>
              <a:t>Equipes de apoio</a:t>
            </a:r>
          </a:p>
          <a:p>
            <a:r>
              <a:rPr lang="pt-BR" altLang="pt-BR" dirty="0"/>
              <a:t>Acolhimento</a:t>
            </a:r>
          </a:p>
          <a:p>
            <a:r>
              <a:rPr lang="pt-BR" altLang="pt-BR" dirty="0"/>
              <a:t>Matriciamento</a:t>
            </a:r>
          </a:p>
          <a:p>
            <a:r>
              <a:rPr lang="pt-BR" altLang="pt-BR" dirty="0"/>
              <a:t>Educação permanente</a:t>
            </a:r>
          </a:p>
          <a:p>
            <a:r>
              <a:rPr lang="pt-BR" altLang="pt-BR" dirty="0"/>
              <a:t>Rodas de conversa</a:t>
            </a:r>
          </a:p>
          <a:p>
            <a:r>
              <a:rPr lang="pt-BR" altLang="pt-BR" dirty="0"/>
              <a:t>Oficinas de trabalho</a:t>
            </a:r>
          </a:p>
          <a:p>
            <a:endParaRPr lang="pt-BR" altLang="pt-BR" dirty="0"/>
          </a:p>
          <a:p>
            <a:endParaRPr lang="pt-BR" dirty="0"/>
          </a:p>
        </p:txBody>
      </p:sp>
    </p:spTree>
    <p:extLst>
      <p:ext uri="{BB962C8B-B14F-4D97-AF65-F5344CB8AC3E}">
        <p14:creationId xmlns:p14="http://schemas.microsoft.com/office/powerpoint/2010/main" val="14542589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106CF28-C8FC-484F-98C9-36185D0543D4}"/>
              </a:ext>
            </a:extLst>
          </p:cNvPr>
          <p:cNvSpPr>
            <a:spLocks noGrp="1"/>
          </p:cNvSpPr>
          <p:nvPr>
            <p:ph type="title"/>
          </p:nvPr>
        </p:nvSpPr>
        <p:spPr/>
        <p:txBody>
          <a:bodyPr/>
          <a:lstStyle/>
          <a:p>
            <a:r>
              <a:rPr lang="pt-BR" b="1" dirty="0">
                <a:solidFill>
                  <a:srgbClr val="FF0000"/>
                </a:solidFill>
              </a:rPr>
              <a:t>Desafios a serem enfrentados:</a:t>
            </a:r>
          </a:p>
        </p:txBody>
      </p:sp>
      <p:sp>
        <p:nvSpPr>
          <p:cNvPr id="3" name="Espaço Reservado para Conteúdo 2">
            <a:extLst>
              <a:ext uri="{FF2B5EF4-FFF2-40B4-BE49-F238E27FC236}">
                <a16:creationId xmlns:a16="http://schemas.microsoft.com/office/drawing/2014/main" xmlns="" id="{784DE512-CA78-45B1-9921-55FED5E6798B}"/>
              </a:ext>
            </a:extLst>
          </p:cNvPr>
          <p:cNvSpPr>
            <a:spLocks noGrp="1"/>
          </p:cNvSpPr>
          <p:nvPr>
            <p:ph idx="1"/>
          </p:nvPr>
        </p:nvSpPr>
        <p:spPr/>
        <p:txBody>
          <a:bodyPr>
            <a:normAutofit fontScale="92500" lnSpcReduction="10000"/>
          </a:bodyPr>
          <a:lstStyle/>
          <a:p>
            <a:pPr marL="609600" indent="-609600"/>
            <a:r>
              <a:rPr lang="pt-BR" dirty="0">
                <a:cs typeface="Times New Roman" pitchFamily="18" charset="0"/>
              </a:rPr>
              <a:t>Regulação a partir dos serviços de saúde ( não somente das Centrais)</a:t>
            </a:r>
          </a:p>
          <a:p>
            <a:pPr marL="609600" indent="-609600"/>
            <a:r>
              <a:rPr lang="pt-BR" dirty="0">
                <a:cs typeface="Times New Roman" pitchFamily="18" charset="0"/>
              </a:rPr>
              <a:t>Identificação de necessidades nos territórios para além das demandas</a:t>
            </a:r>
          </a:p>
          <a:p>
            <a:pPr marL="609600" indent="-609600"/>
            <a:r>
              <a:rPr lang="pt-BR" dirty="0">
                <a:cs typeface="Times New Roman" pitchFamily="18" charset="0"/>
              </a:rPr>
              <a:t>Uso de protocolos de priorização como tecnologias leves</a:t>
            </a:r>
          </a:p>
          <a:p>
            <a:pPr marL="609600" indent="-609600"/>
            <a:r>
              <a:rPr lang="pt-BR" dirty="0">
                <a:cs typeface="Times New Roman" pitchFamily="18" charset="0"/>
              </a:rPr>
              <a:t>O </a:t>
            </a:r>
            <a:r>
              <a:rPr lang="pt-BR" dirty="0" err="1">
                <a:cs typeface="Times New Roman" pitchFamily="18" charset="0"/>
              </a:rPr>
              <a:t>telessaúde</a:t>
            </a:r>
            <a:r>
              <a:rPr lang="pt-BR" dirty="0">
                <a:cs typeface="Times New Roman" pitchFamily="18" charset="0"/>
              </a:rPr>
              <a:t> como uma instância reguladora</a:t>
            </a:r>
          </a:p>
          <a:p>
            <a:pPr marL="609600" indent="-609600"/>
            <a:r>
              <a:rPr lang="pt-BR" dirty="0">
                <a:cs typeface="Times New Roman" pitchFamily="18" charset="0"/>
              </a:rPr>
              <a:t>Articulação entre regulação e ouvidoria do SUS</a:t>
            </a:r>
          </a:p>
          <a:p>
            <a:pPr marL="609600" indent="-609600"/>
            <a:r>
              <a:rPr lang="pt-BR" dirty="0">
                <a:cs typeface="Times New Roman" pitchFamily="18" charset="0"/>
              </a:rPr>
              <a:t>Regulação do Transporte de pacientes</a:t>
            </a:r>
          </a:p>
          <a:p>
            <a:pPr marL="609600" indent="-609600"/>
            <a:r>
              <a:rPr lang="pt-BR" dirty="0">
                <a:cs typeface="Times New Roman" pitchFamily="18" charset="0"/>
              </a:rPr>
              <a:t>Contratualização articulada com a regulação do acesso</a:t>
            </a:r>
          </a:p>
          <a:p>
            <a:pPr marL="609600" indent="-609600"/>
            <a:r>
              <a:rPr lang="pt-BR" dirty="0">
                <a:cs typeface="Times New Roman" pitchFamily="18" charset="0"/>
              </a:rPr>
              <a:t>Processo de capacitação e educação permanente</a:t>
            </a:r>
          </a:p>
          <a:p>
            <a:pPr marL="609600" indent="-609600"/>
            <a:r>
              <a:rPr lang="pt-BR" dirty="0">
                <a:cs typeface="Times New Roman" pitchFamily="18" charset="0"/>
              </a:rPr>
              <a:t>Gestão compartilhada, gestão das filas e transparência</a:t>
            </a:r>
          </a:p>
          <a:p>
            <a:endParaRPr lang="pt-BR" dirty="0"/>
          </a:p>
        </p:txBody>
      </p:sp>
    </p:spTree>
    <p:extLst>
      <p:ext uri="{BB962C8B-B14F-4D97-AF65-F5344CB8AC3E}">
        <p14:creationId xmlns:p14="http://schemas.microsoft.com/office/powerpoint/2010/main" val="42218226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Regulação e auditoria por linhas de cuidados</a:t>
            </a:r>
          </a:p>
        </p:txBody>
      </p:sp>
      <p:sp>
        <p:nvSpPr>
          <p:cNvPr id="3" name="Espaço Reservado para Conteúdo 2"/>
          <p:cNvSpPr>
            <a:spLocks noGrp="1"/>
          </p:cNvSpPr>
          <p:nvPr>
            <p:ph sz="quarter" idx="1"/>
          </p:nvPr>
        </p:nvSpPr>
        <p:spPr/>
        <p:txBody>
          <a:bodyPr>
            <a:normAutofit/>
          </a:bodyPr>
          <a:lstStyle/>
          <a:p>
            <a:r>
              <a:rPr lang="pt-BR" dirty="0"/>
              <a:t>Regulação : Quais as melhores práticas a serem aplicadas?</a:t>
            </a:r>
          </a:p>
          <a:p>
            <a:r>
              <a:rPr lang="pt-BR" dirty="0"/>
              <a:t>Auditoria: As melhores práticas estão sendo aplicadas?</a:t>
            </a:r>
          </a:p>
          <a:p>
            <a:r>
              <a:rPr lang="pt-BR" dirty="0"/>
              <a:t>Prática clínica - Serviços – Redes </a:t>
            </a:r>
          </a:p>
          <a:p>
            <a:r>
              <a:rPr lang="pt-BR" dirty="0"/>
              <a:t>Gestão do cuidado: Continuidade e Integralidade do cuidado – Acolhimento e humanização – enfoque de risco – uso de evidências – reorganização do processo de trabalho- macro e micro política do cuidado.</a:t>
            </a:r>
          </a:p>
          <a:p>
            <a:r>
              <a:rPr lang="pt-BR" dirty="0"/>
              <a:t>Regulação do mercado – incorporação tecnológica – cultura – prevenção quaternária</a:t>
            </a:r>
          </a:p>
        </p:txBody>
      </p:sp>
    </p:spTree>
    <p:extLst>
      <p:ext uri="{BB962C8B-B14F-4D97-AF65-F5344CB8AC3E}">
        <p14:creationId xmlns:p14="http://schemas.microsoft.com/office/powerpoint/2010/main" val="23869040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38EF40B-36F6-40CE-9756-6094ED6CE2BC}"/>
              </a:ext>
            </a:extLst>
          </p:cNvPr>
          <p:cNvSpPr>
            <a:spLocks noGrp="1"/>
          </p:cNvSpPr>
          <p:nvPr>
            <p:ph type="title"/>
          </p:nvPr>
        </p:nvSpPr>
        <p:spPr>
          <a:xfrm>
            <a:off x="1186070" y="394252"/>
            <a:ext cx="9601200" cy="1485900"/>
          </a:xfrm>
        </p:spPr>
        <p:txBody>
          <a:bodyPr/>
          <a:lstStyle/>
          <a:p>
            <a:r>
              <a:rPr lang="pt-BR" b="1" dirty="0">
                <a:solidFill>
                  <a:srgbClr val="FF0000"/>
                </a:solidFill>
              </a:rPr>
              <a:t>Regulação em saúde</a:t>
            </a:r>
          </a:p>
        </p:txBody>
      </p:sp>
      <p:sp>
        <p:nvSpPr>
          <p:cNvPr id="3" name="Espaço Reservado para Conteúdo 2">
            <a:extLst>
              <a:ext uri="{FF2B5EF4-FFF2-40B4-BE49-F238E27FC236}">
                <a16:creationId xmlns:a16="http://schemas.microsoft.com/office/drawing/2014/main" xmlns="" id="{AF78834F-FB78-4285-8D7E-C75184486595}"/>
              </a:ext>
            </a:extLst>
          </p:cNvPr>
          <p:cNvSpPr>
            <a:spLocks noGrp="1"/>
          </p:cNvSpPr>
          <p:nvPr>
            <p:ph idx="1"/>
          </p:nvPr>
        </p:nvSpPr>
        <p:spPr>
          <a:xfrm>
            <a:off x="911750" y="1282148"/>
            <a:ext cx="9875520" cy="5181600"/>
          </a:xfrm>
        </p:spPr>
        <p:txBody>
          <a:bodyPr>
            <a:normAutofit fontScale="92500" lnSpcReduction="20000"/>
          </a:bodyPr>
          <a:lstStyle/>
          <a:p>
            <a:r>
              <a:rPr lang="pt-BR" dirty="0"/>
              <a:t>Pela diversidade dos sistemas de saúde e abrangência da função de Estado na saúde, o termo assume uma característica polissêmica.</a:t>
            </a:r>
          </a:p>
          <a:p>
            <a:r>
              <a:rPr lang="pt-BR" dirty="0"/>
              <a:t>Ações intermediadas de sujeitos sociais sobre sujeitos sociais</a:t>
            </a:r>
          </a:p>
          <a:p>
            <a:r>
              <a:rPr lang="pt-BR" dirty="0"/>
              <a:t>Conjunto de ações que facilitam ou limitam os rumos da produção e distribuição de bens e serviços do setor saúde.</a:t>
            </a:r>
          </a:p>
          <a:p>
            <a:r>
              <a:rPr lang="pt-BR" dirty="0"/>
              <a:t>Intervenção de um terceiro entre a demanda do usuário e a prestação efetiva do ato de saúde pelos serviços de saúde.</a:t>
            </a:r>
          </a:p>
          <a:p>
            <a:r>
              <a:rPr lang="pt-BR" dirty="0"/>
              <a:t>Ação do Estado voltada a proteger os interesses coletivos diante da provisão privada de um serviço de interesse público</a:t>
            </a:r>
          </a:p>
          <a:p>
            <a:r>
              <a:rPr lang="pt-BR" dirty="0"/>
              <a:t>Conjunto de medidas e ações do Governo que envolvem a criação de normas, o controle e a fiscalização de segmentos de mercado explorados por empresas para assegurar o interesse público.</a:t>
            </a:r>
          </a:p>
          <a:p>
            <a:r>
              <a:rPr lang="pt-BR" dirty="0"/>
              <a:t>Na saúde envolve também a organização dos serviços de saúde definindo acesso e fluxos, tanto no setor público quanto privado.</a:t>
            </a:r>
          </a:p>
          <a:p>
            <a:r>
              <a:rPr lang="pt-BR" dirty="0"/>
              <a:t>Função desempenhada pelos sistemas de saúde</a:t>
            </a:r>
          </a:p>
          <a:p>
            <a:r>
              <a:rPr lang="pt-BR" dirty="0"/>
              <a:t>Cenário de disputas e interesses conflitantes</a:t>
            </a:r>
          </a:p>
          <a:p>
            <a:r>
              <a:rPr lang="pt-BR" dirty="0"/>
              <a:t>SUS como sistema universal , de caráter público, livre a iniciativa privada.</a:t>
            </a:r>
          </a:p>
        </p:txBody>
      </p:sp>
    </p:spTree>
    <p:extLst>
      <p:ext uri="{BB962C8B-B14F-4D97-AF65-F5344CB8AC3E}">
        <p14:creationId xmlns:p14="http://schemas.microsoft.com/office/powerpoint/2010/main" val="11740810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3B4F7FF-EE77-4319-AD18-107F6A7B9582}"/>
              </a:ext>
            </a:extLst>
          </p:cNvPr>
          <p:cNvSpPr>
            <a:spLocks noGrp="1"/>
          </p:cNvSpPr>
          <p:nvPr>
            <p:ph type="title"/>
          </p:nvPr>
        </p:nvSpPr>
        <p:spPr>
          <a:xfrm>
            <a:off x="1530625" y="420756"/>
            <a:ext cx="9601200" cy="811696"/>
          </a:xfrm>
        </p:spPr>
        <p:txBody>
          <a:bodyPr>
            <a:normAutofit fontScale="90000"/>
          </a:bodyPr>
          <a:lstStyle/>
          <a:p>
            <a:r>
              <a:rPr lang="pt-BR" dirty="0">
                <a:solidFill>
                  <a:srgbClr val="FF0000"/>
                </a:solidFill>
              </a:rPr>
              <a:t>Enfrentando problemas e identificando casos de sucesso: como planejar uma ação de regulação para ampliar o acesso e qualidade no SUS</a:t>
            </a:r>
          </a:p>
        </p:txBody>
      </p:sp>
      <p:sp>
        <p:nvSpPr>
          <p:cNvPr id="3" name="Espaço Reservado para Conteúdo 2">
            <a:extLst>
              <a:ext uri="{FF2B5EF4-FFF2-40B4-BE49-F238E27FC236}">
                <a16:creationId xmlns:a16="http://schemas.microsoft.com/office/drawing/2014/main" xmlns="" id="{F5EE7DC3-308E-42DF-84F0-8ACDDEEF23DE}"/>
              </a:ext>
            </a:extLst>
          </p:cNvPr>
          <p:cNvSpPr>
            <a:spLocks noGrp="1"/>
          </p:cNvSpPr>
          <p:nvPr>
            <p:ph idx="1"/>
          </p:nvPr>
        </p:nvSpPr>
        <p:spPr>
          <a:xfrm>
            <a:off x="1027043" y="3021495"/>
            <a:ext cx="9919253" cy="4661452"/>
          </a:xfrm>
        </p:spPr>
        <p:txBody>
          <a:bodyPr/>
          <a:lstStyle/>
          <a:p>
            <a:r>
              <a:rPr lang="pt-BR" dirty="0"/>
              <a:t>Regionalização, agências reguladoras, judicialização, dupla porta, incorporação de tecnologias, contratualização, contrato de gestão de OSS, controle e avaliação, sistemas de informação, fraudes e desperdícios, auditoria, superlotação das urgências, maca presa, vaga zero, vazios assistenciais, filas da atenção especializada, sistemas de agendamentos, cotas e autorizações previas, complexo regulador, absenteísmo, acesso a atenção básica, acolhimento, acesso avançado, telerregulação, matriciamento, apoio, educação permanente, fóruns de regulação, monitoramento, observatórios de redes, qualidade de serviços de saúde, sistemas de regulação, protocolos de regulação, transporte sanitário, participação social, conselhos gestores, ouvidoria, conselhos profissionais, controles externos.</a:t>
            </a:r>
          </a:p>
          <a:p>
            <a:endParaRPr lang="pt-BR" dirty="0"/>
          </a:p>
        </p:txBody>
      </p:sp>
    </p:spTree>
    <p:extLst>
      <p:ext uri="{BB962C8B-B14F-4D97-AF65-F5344CB8AC3E}">
        <p14:creationId xmlns:p14="http://schemas.microsoft.com/office/powerpoint/2010/main" val="21012946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ítulo 1"/>
          <p:cNvSpPr>
            <a:spLocks noGrp="1"/>
          </p:cNvSpPr>
          <p:nvPr>
            <p:ph type="title"/>
          </p:nvPr>
        </p:nvSpPr>
        <p:spPr/>
        <p:txBody>
          <a:bodyPr/>
          <a:lstStyle/>
          <a:p>
            <a:endParaRPr lang="pt-BR"/>
          </a:p>
        </p:txBody>
      </p:sp>
      <p:pic>
        <p:nvPicPr>
          <p:cNvPr id="17411" name="Picture 2"/>
          <p:cNvPicPr>
            <a:picLocks noChangeAspect="1" noChangeArrowheads="1"/>
          </p:cNvPicPr>
          <p:nvPr/>
        </p:nvPicPr>
        <p:blipFill>
          <a:blip r:embed="rId3" cstate="print"/>
          <a:srcRect b="41600"/>
          <a:stretch>
            <a:fillRect/>
          </a:stretch>
        </p:blipFill>
        <p:spPr bwMode="auto">
          <a:xfrm>
            <a:off x="1919537" y="1268760"/>
            <a:ext cx="6933005" cy="4680520"/>
          </a:xfrm>
          <a:prstGeom prst="rect">
            <a:avLst/>
          </a:prstGeom>
          <a:noFill/>
          <a:ln w="9525">
            <a:noFill/>
            <a:miter lim="800000"/>
            <a:headEnd/>
            <a:tailEnd/>
          </a:ln>
        </p:spPr>
      </p:pic>
      <p:pic>
        <p:nvPicPr>
          <p:cNvPr id="17412" name="Picture 2"/>
          <p:cNvPicPr>
            <a:picLocks noGrp="1" noChangeAspect="1" noChangeArrowheads="1"/>
          </p:cNvPicPr>
          <p:nvPr>
            <p:ph idx="1"/>
          </p:nvPr>
        </p:nvPicPr>
        <p:blipFill>
          <a:blip r:embed="rId4" cstate="print"/>
          <a:srcRect l="40430" t="14063" r="23828" b="6250"/>
          <a:stretch>
            <a:fillRect/>
          </a:stretch>
        </p:blipFill>
        <p:spPr>
          <a:xfrm>
            <a:off x="9024939" y="1785939"/>
            <a:ext cx="1443037" cy="2009775"/>
          </a:xfrm>
          <a:noFill/>
        </p:spPr>
      </p:pic>
    </p:spTree>
    <p:extLst>
      <p:ext uri="{BB962C8B-B14F-4D97-AF65-F5344CB8AC3E}">
        <p14:creationId xmlns:p14="http://schemas.microsoft.com/office/powerpoint/2010/main" val="1244271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ítulo 1"/>
          <p:cNvSpPr>
            <a:spLocks noGrp="1"/>
          </p:cNvSpPr>
          <p:nvPr>
            <p:ph type="title"/>
          </p:nvPr>
        </p:nvSpPr>
        <p:spPr/>
        <p:txBody>
          <a:bodyPr/>
          <a:lstStyle/>
          <a:p>
            <a:endParaRPr lang="pt-BR"/>
          </a:p>
        </p:txBody>
      </p:sp>
      <p:pic>
        <p:nvPicPr>
          <p:cNvPr id="17411" name="Picture 2"/>
          <p:cNvPicPr>
            <a:picLocks noChangeAspect="1" noChangeArrowheads="1"/>
          </p:cNvPicPr>
          <p:nvPr/>
        </p:nvPicPr>
        <p:blipFill>
          <a:blip r:embed="rId3" cstate="print"/>
          <a:srcRect t="59450"/>
          <a:stretch>
            <a:fillRect/>
          </a:stretch>
        </p:blipFill>
        <p:spPr bwMode="auto">
          <a:xfrm>
            <a:off x="1847529" y="2204864"/>
            <a:ext cx="7834261" cy="3672408"/>
          </a:xfrm>
          <a:prstGeom prst="rect">
            <a:avLst/>
          </a:prstGeom>
          <a:noFill/>
          <a:ln w="9525">
            <a:noFill/>
            <a:miter lim="800000"/>
            <a:headEnd/>
            <a:tailEnd/>
          </a:ln>
        </p:spPr>
      </p:pic>
      <p:pic>
        <p:nvPicPr>
          <p:cNvPr id="17412" name="Picture 2"/>
          <p:cNvPicPr>
            <a:picLocks noGrp="1" noChangeAspect="1" noChangeArrowheads="1"/>
          </p:cNvPicPr>
          <p:nvPr>
            <p:ph idx="1"/>
          </p:nvPr>
        </p:nvPicPr>
        <p:blipFill>
          <a:blip r:embed="rId4" cstate="print"/>
          <a:srcRect l="40430" t="14063" r="23828" b="6250"/>
          <a:stretch>
            <a:fillRect/>
          </a:stretch>
        </p:blipFill>
        <p:spPr>
          <a:xfrm>
            <a:off x="9224964" y="188641"/>
            <a:ext cx="1443037" cy="2009775"/>
          </a:xfrm>
          <a:noFill/>
        </p:spPr>
      </p:pic>
    </p:spTree>
    <p:extLst>
      <p:ext uri="{BB962C8B-B14F-4D97-AF65-F5344CB8AC3E}">
        <p14:creationId xmlns:p14="http://schemas.microsoft.com/office/powerpoint/2010/main" val="35718165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ítulo 1"/>
          <p:cNvSpPr>
            <a:spLocks noGrp="1"/>
          </p:cNvSpPr>
          <p:nvPr>
            <p:ph type="title"/>
          </p:nvPr>
        </p:nvSpPr>
        <p:spPr/>
        <p:txBody>
          <a:bodyPr/>
          <a:lstStyle/>
          <a:p>
            <a:endParaRPr lang="pt-BR"/>
          </a:p>
        </p:txBody>
      </p:sp>
      <p:sp>
        <p:nvSpPr>
          <p:cNvPr id="18435" name="Espaço Reservado para Conteúdo 2"/>
          <p:cNvSpPr>
            <a:spLocks noGrp="1"/>
          </p:cNvSpPr>
          <p:nvPr>
            <p:ph idx="1"/>
          </p:nvPr>
        </p:nvSpPr>
        <p:spPr/>
        <p:txBody>
          <a:bodyPr/>
          <a:lstStyle/>
          <a:p>
            <a:endParaRPr lang="pt-BR"/>
          </a:p>
        </p:txBody>
      </p:sp>
      <p:pic>
        <p:nvPicPr>
          <p:cNvPr id="18436" name="Picture 2"/>
          <p:cNvPicPr>
            <a:picLocks noChangeAspect="1" noChangeArrowheads="1"/>
          </p:cNvPicPr>
          <p:nvPr/>
        </p:nvPicPr>
        <p:blipFill>
          <a:blip r:embed="rId3" cstate="print"/>
          <a:srcRect/>
          <a:stretch>
            <a:fillRect/>
          </a:stretch>
        </p:blipFill>
        <p:spPr bwMode="auto">
          <a:xfrm>
            <a:off x="2135189" y="1033463"/>
            <a:ext cx="7273925" cy="4398962"/>
          </a:xfrm>
          <a:prstGeom prst="rect">
            <a:avLst/>
          </a:prstGeom>
          <a:noFill/>
          <a:ln w="9525">
            <a:noFill/>
            <a:miter lim="800000"/>
            <a:headEnd/>
            <a:tailEnd/>
          </a:ln>
        </p:spPr>
      </p:pic>
    </p:spTree>
    <p:extLst>
      <p:ext uri="{BB962C8B-B14F-4D97-AF65-F5344CB8AC3E}">
        <p14:creationId xmlns:p14="http://schemas.microsoft.com/office/powerpoint/2010/main" val="39773423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endParaRPr lang="pt-BR"/>
          </a:p>
        </p:txBody>
      </p:sp>
      <p:pic>
        <p:nvPicPr>
          <p:cNvPr id="15363" name="Picture 3" descr="Sunset"/>
          <p:cNvPicPr>
            <a:picLocks noGrp="1" noChangeAspect="1" noChangeArrowheads="1"/>
          </p:cNvPicPr>
          <p:nvPr>
            <p:ph idx="1"/>
          </p:nvPr>
        </p:nvPicPr>
        <p:blipFill>
          <a:blip r:embed="rId3" cstate="print"/>
          <a:srcRect/>
          <a:stretch>
            <a:fillRect/>
          </a:stretch>
        </p:blipFill>
        <p:spPr>
          <a:xfrm>
            <a:off x="1524000" y="0"/>
            <a:ext cx="9144000" cy="6858000"/>
          </a:xfrm>
          <a:noFill/>
        </p:spPr>
      </p:pic>
      <p:sp>
        <p:nvSpPr>
          <p:cNvPr id="15364" name="Rectangle 4"/>
          <p:cNvSpPr>
            <a:spLocks noChangeArrowheads="1"/>
          </p:cNvSpPr>
          <p:nvPr/>
        </p:nvSpPr>
        <p:spPr bwMode="auto">
          <a:xfrm>
            <a:off x="2063750" y="333375"/>
            <a:ext cx="7920038" cy="4032250"/>
          </a:xfrm>
          <a:prstGeom prst="rect">
            <a:avLst/>
          </a:prstGeom>
          <a:noFill/>
          <a:ln w="12700" cap="sq">
            <a:noFill/>
            <a:miter lim="800000"/>
            <a:headEnd type="none" w="sm" len="sm"/>
            <a:tailEnd type="none" w="sm" len="sm"/>
          </a:ln>
        </p:spPr>
        <p:txBody>
          <a:bodyPr>
            <a:spAutoFit/>
          </a:bodyPr>
          <a:lstStyle/>
          <a:p>
            <a:r>
              <a:rPr lang="pt-BR" sz="3200" b="1" dirty="0">
                <a:solidFill>
                  <a:schemeClr val="bg2"/>
                </a:solidFill>
                <a:latin typeface="Times New Roman" pitchFamily="18" charset="0"/>
                <a:cs typeface="Arial" pitchFamily="34" charset="0"/>
              </a:rPr>
              <a:t>Devemos...</a:t>
            </a:r>
            <a:br>
              <a:rPr lang="pt-BR" sz="3200" b="1" dirty="0">
                <a:solidFill>
                  <a:schemeClr val="bg2"/>
                </a:solidFill>
                <a:latin typeface="Times New Roman" pitchFamily="18" charset="0"/>
                <a:cs typeface="Arial" pitchFamily="34" charset="0"/>
              </a:rPr>
            </a:br>
            <a:r>
              <a:rPr lang="pt-BR" sz="3200" b="1" dirty="0">
                <a:solidFill>
                  <a:schemeClr val="bg2"/>
                </a:solidFill>
                <a:latin typeface="Times New Roman" pitchFamily="18" charset="0"/>
                <a:cs typeface="Arial" pitchFamily="34" charset="0"/>
              </a:rPr>
              <a:t>Fazer da interrupção um caminho novo... </a:t>
            </a:r>
            <a:br>
              <a:rPr lang="pt-BR" sz="3200" b="1" dirty="0">
                <a:solidFill>
                  <a:schemeClr val="bg2"/>
                </a:solidFill>
                <a:latin typeface="Times New Roman" pitchFamily="18" charset="0"/>
                <a:cs typeface="Arial" pitchFamily="34" charset="0"/>
              </a:rPr>
            </a:br>
            <a:r>
              <a:rPr lang="pt-BR" sz="3200" b="1" dirty="0">
                <a:solidFill>
                  <a:schemeClr val="bg2"/>
                </a:solidFill>
                <a:latin typeface="Times New Roman" pitchFamily="18" charset="0"/>
                <a:cs typeface="Arial" pitchFamily="34" charset="0"/>
              </a:rPr>
              <a:t>Da queda, um passo de dança... </a:t>
            </a:r>
            <a:br>
              <a:rPr lang="pt-BR" sz="3200" b="1" dirty="0">
                <a:solidFill>
                  <a:schemeClr val="bg2"/>
                </a:solidFill>
                <a:latin typeface="Times New Roman" pitchFamily="18" charset="0"/>
                <a:cs typeface="Arial" pitchFamily="34" charset="0"/>
              </a:rPr>
            </a:br>
            <a:r>
              <a:rPr lang="pt-BR" sz="3200" b="1" dirty="0">
                <a:solidFill>
                  <a:schemeClr val="bg2"/>
                </a:solidFill>
                <a:latin typeface="Times New Roman" pitchFamily="18" charset="0"/>
                <a:cs typeface="Arial" pitchFamily="34" charset="0"/>
              </a:rPr>
              <a:t>Do medo, uma escada... </a:t>
            </a:r>
            <a:br>
              <a:rPr lang="pt-BR" sz="3200" b="1" dirty="0">
                <a:solidFill>
                  <a:schemeClr val="bg2"/>
                </a:solidFill>
                <a:latin typeface="Times New Roman" pitchFamily="18" charset="0"/>
                <a:cs typeface="Arial" pitchFamily="34" charset="0"/>
              </a:rPr>
            </a:br>
            <a:r>
              <a:rPr lang="pt-BR" sz="3200" b="1" dirty="0">
                <a:solidFill>
                  <a:schemeClr val="bg2"/>
                </a:solidFill>
                <a:latin typeface="Times New Roman" pitchFamily="18" charset="0"/>
                <a:cs typeface="Arial" pitchFamily="34" charset="0"/>
              </a:rPr>
              <a:t>Do sonho, uma ponte... </a:t>
            </a:r>
            <a:br>
              <a:rPr lang="pt-BR" sz="3200" b="1" dirty="0">
                <a:solidFill>
                  <a:schemeClr val="bg2"/>
                </a:solidFill>
                <a:latin typeface="Times New Roman" pitchFamily="18" charset="0"/>
                <a:cs typeface="Arial" pitchFamily="34" charset="0"/>
              </a:rPr>
            </a:br>
            <a:r>
              <a:rPr lang="pt-BR" sz="3200" b="1" dirty="0">
                <a:solidFill>
                  <a:schemeClr val="bg2"/>
                </a:solidFill>
                <a:latin typeface="Times New Roman" pitchFamily="18" charset="0"/>
                <a:cs typeface="Arial" pitchFamily="34" charset="0"/>
              </a:rPr>
              <a:t>Da procura, um encontro. </a:t>
            </a:r>
          </a:p>
          <a:p>
            <a:r>
              <a:rPr lang="pt-BR" sz="3200" b="1" dirty="0">
                <a:solidFill>
                  <a:schemeClr val="bg2"/>
                </a:solidFill>
                <a:latin typeface="Times New Roman" pitchFamily="18" charset="0"/>
                <a:cs typeface="Arial" pitchFamily="34" charset="0"/>
              </a:rPr>
              <a:t/>
            </a:r>
            <a:br>
              <a:rPr lang="pt-BR" sz="3200" b="1" dirty="0">
                <a:solidFill>
                  <a:schemeClr val="bg2"/>
                </a:solidFill>
                <a:latin typeface="Times New Roman" pitchFamily="18" charset="0"/>
                <a:cs typeface="Arial" pitchFamily="34" charset="0"/>
              </a:rPr>
            </a:br>
            <a:r>
              <a:rPr lang="pt-BR" sz="3200" b="1" dirty="0">
                <a:solidFill>
                  <a:schemeClr val="bg2"/>
                </a:solidFill>
                <a:latin typeface="Times New Roman" pitchFamily="18" charset="0"/>
                <a:cs typeface="Arial" pitchFamily="34" charset="0"/>
              </a:rPr>
              <a:t>Fernando Pessoa </a:t>
            </a:r>
            <a:r>
              <a:rPr lang="en-US" sz="3200" b="1" dirty="0">
                <a:solidFill>
                  <a:schemeClr val="bg2"/>
                </a:solidFill>
                <a:latin typeface="Times New Roman" pitchFamily="18" charset="0"/>
                <a:cs typeface="Arial" pitchFamily="34" charset="0"/>
              </a:rPr>
              <a:t> </a:t>
            </a:r>
          </a:p>
        </p:txBody>
      </p:sp>
    </p:spTree>
    <p:extLst>
      <p:ext uri="{BB962C8B-B14F-4D97-AF65-F5344CB8AC3E}">
        <p14:creationId xmlns:p14="http://schemas.microsoft.com/office/powerpoint/2010/main" val="3452561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9487E81-6FA4-4725-8F35-07C8822DB178}"/>
              </a:ext>
            </a:extLst>
          </p:cNvPr>
          <p:cNvSpPr>
            <a:spLocks noGrp="1"/>
          </p:cNvSpPr>
          <p:nvPr>
            <p:ph type="title"/>
          </p:nvPr>
        </p:nvSpPr>
        <p:spPr>
          <a:xfrm>
            <a:off x="1524000" y="381000"/>
            <a:ext cx="9601200" cy="1485900"/>
          </a:xfrm>
        </p:spPr>
        <p:txBody>
          <a:bodyPr/>
          <a:lstStyle/>
          <a:p>
            <a:r>
              <a:rPr lang="pt-BR" b="1" dirty="0">
                <a:solidFill>
                  <a:srgbClr val="FF0000"/>
                </a:solidFill>
              </a:rPr>
              <a:t>Regulação em Saúde Público Privada</a:t>
            </a:r>
          </a:p>
        </p:txBody>
      </p:sp>
      <p:sp>
        <p:nvSpPr>
          <p:cNvPr id="3" name="Espaço Reservado para Conteúdo 2">
            <a:extLst>
              <a:ext uri="{FF2B5EF4-FFF2-40B4-BE49-F238E27FC236}">
                <a16:creationId xmlns:a16="http://schemas.microsoft.com/office/drawing/2014/main" xmlns="" id="{BC725E25-2D83-48D5-821D-BC324A3532B4}"/>
              </a:ext>
            </a:extLst>
          </p:cNvPr>
          <p:cNvSpPr>
            <a:spLocks noGrp="1"/>
          </p:cNvSpPr>
          <p:nvPr>
            <p:ph idx="1"/>
          </p:nvPr>
        </p:nvSpPr>
        <p:spPr>
          <a:xfrm>
            <a:off x="1066800" y="1325217"/>
            <a:ext cx="9906000" cy="5532783"/>
          </a:xfrm>
        </p:spPr>
        <p:txBody>
          <a:bodyPr>
            <a:normAutofit fontScale="92500" lnSpcReduction="20000"/>
          </a:bodyPr>
          <a:lstStyle/>
          <a:p>
            <a:r>
              <a:rPr lang="pt-BR" dirty="0"/>
              <a:t>A regulação estatal como mediador coletivo utiliza um conjunto de estratégias distintas para direcionar os sistemas de serviços de saúde para o cumprimento de seus objetivos e definir as regras do jogo para direcionar o movimento dos vários atores em benefício do cidadão.</a:t>
            </a:r>
          </a:p>
          <a:p>
            <a:r>
              <a:rPr lang="pt-BR" dirty="0"/>
              <a:t>Atua na relação ESTADO – MERCADO – SOCIEDADE</a:t>
            </a:r>
          </a:p>
          <a:p>
            <a:r>
              <a:rPr lang="pt-BR" dirty="0"/>
              <a:t>Garantir BEM ESTAR SOCIAL</a:t>
            </a:r>
          </a:p>
          <a:p>
            <a:r>
              <a:rPr lang="pt-BR" dirty="0"/>
              <a:t>Mercados de interesse a saúde – Promoção de saúde – Políticas públicas regulatórias de interesse a saúde</a:t>
            </a:r>
          </a:p>
          <a:p>
            <a:r>
              <a:rPr lang="pt-BR" dirty="0"/>
              <a:t>Complexo Médico Industrial da Saúde</a:t>
            </a:r>
          </a:p>
          <a:p>
            <a:r>
              <a:rPr lang="pt-BR" dirty="0"/>
              <a:t>Corporações de profissionais</a:t>
            </a:r>
          </a:p>
          <a:p>
            <a:r>
              <a:rPr lang="pt-BR" dirty="0"/>
              <a:t>Seguros e planos de saúde: falhas de mercado (seleção adversa, assimetria de informação e risco moral), (cooperativa médica, autogestão, filantropia, medicina de grupo, seguradora)</a:t>
            </a:r>
          </a:p>
          <a:p>
            <a:pPr lvl="1"/>
            <a:r>
              <a:rPr lang="pt-BR" dirty="0"/>
              <a:t>Governo - Agencia ANS  – Operadoras – Intermediadoras – prestadores – usuários</a:t>
            </a:r>
          </a:p>
          <a:p>
            <a:pPr lvl="1"/>
            <a:r>
              <a:rPr lang="pt-BR" dirty="0"/>
              <a:t>Dupla porta</a:t>
            </a:r>
          </a:p>
          <a:p>
            <a:pPr lvl="1"/>
            <a:r>
              <a:rPr lang="pt-BR" dirty="0"/>
              <a:t>Falsos coletivos</a:t>
            </a:r>
          </a:p>
          <a:p>
            <a:pPr lvl="1"/>
            <a:r>
              <a:rPr lang="pt-BR" dirty="0"/>
              <a:t>Planos populares</a:t>
            </a:r>
          </a:p>
          <a:p>
            <a:pPr lvl="1"/>
            <a:r>
              <a:rPr lang="pt-BR" dirty="0"/>
              <a:t>“Porta giratória” </a:t>
            </a:r>
          </a:p>
          <a:p>
            <a:pPr lvl="1"/>
            <a:endParaRPr lang="pt-BR" dirty="0"/>
          </a:p>
        </p:txBody>
      </p:sp>
    </p:spTree>
    <p:extLst>
      <p:ext uri="{BB962C8B-B14F-4D97-AF65-F5344CB8AC3E}">
        <p14:creationId xmlns:p14="http://schemas.microsoft.com/office/powerpoint/2010/main" val="28827905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DF2CB78-A65A-4686-87F2-B5DD91AB8194}"/>
              </a:ext>
            </a:extLst>
          </p:cNvPr>
          <p:cNvSpPr>
            <a:spLocks noGrp="1"/>
          </p:cNvSpPr>
          <p:nvPr>
            <p:ph type="title"/>
          </p:nvPr>
        </p:nvSpPr>
        <p:spPr/>
        <p:txBody>
          <a:bodyPr/>
          <a:lstStyle/>
          <a:p>
            <a:r>
              <a:rPr lang="pt-BR" b="1" dirty="0">
                <a:solidFill>
                  <a:srgbClr val="FF0000"/>
                </a:solidFill>
              </a:rPr>
              <a:t>Regulação Assistencial</a:t>
            </a:r>
          </a:p>
        </p:txBody>
      </p:sp>
      <p:sp>
        <p:nvSpPr>
          <p:cNvPr id="3" name="Espaço Reservado para Conteúdo 2">
            <a:extLst>
              <a:ext uri="{FF2B5EF4-FFF2-40B4-BE49-F238E27FC236}">
                <a16:creationId xmlns:a16="http://schemas.microsoft.com/office/drawing/2014/main" xmlns="" id="{91AE4816-1ED7-4371-8878-ED992FFB14F1}"/>
              </a:ext>
            </a:extLst>
          </p:cNvPr>
          <p:cNvSpPr>
            <a:spLocks noGrp="1"/>
          </p:cNvSpPr>
          <p:nvPr>
            <p:ph idx="1"/>
          </p:nvPr>
        </p:nvSpPr>
        <p:spPr>
          <a:xfrm>
            <a:off x="1219200" y="2285999"/>
            <a:ext cx="9753600" cy="4035287"/>
          </a:xfrm>
        </p:spPr>
        <p:txBody>
          <a:bodyPr>
            <a:normAutofit fontScale="92500" lnSpcReduction="20000"/>
          </a:bodyPr>
          <a:lstStyle/>
          <a:p>
            <a:r>
              <a:rPr lang="pt-BR" dirty="0"/>
              <a:t>Gestão da oferta – Contratualização</a:t>
            </a:r>
          </a:p>
          <a:p>
            <a:r>
              <a:rPr lang="pt-BR" dirty="0"/>
              <a:t>Gestão do acesso (equilíbrio oferta/demanda): oportunizar a oferta assistencial disponível mais adequada no melhor tempo  – Complexo regulador. Avançar por linhas de cuidado (ainda muito focado nos procedimentos – reconhecer a regulação dos serviços de saúde e articular AB e AE) – Regulação produtora de cuidado em redes de atenção</a:t>
            </a:r>
          </a:p>
          <a:p>
            <a:r>
              <a:rPr lang="pt-BR" dirty="0"/>
              <a:t>Gestão da demanda – serviços de saúde</a:t>
            </a:r>
          </a:p>
          <a:p>
            <a:r>
              <a:rPr lang="pt-BR" dirty="0"/>
              <a:t>NIR, Matriciamento, </a:t>
            </a:r>
            <a:r>
              <a:rPr lang="pt-BR" dirty="0" err="1"/>
              <a:t>Foruns</a:t>
            </a:r>
            <a:r>
              <a:rPr lang="pt-BR" dirty="0"/>
              <a:t> de redes, Regulação das pactuações e programações </a:t>
            </a:r>
          </a:p>
          <a:p>
            <a:r>
              <a:rPr lang="pt-BR" dirty="0"/>
              <a:t>Gestão da utilização – controle, avaliação e auditoria – ainda muito focado nos procedimentos - monitoramento do SIA e SIH, cadastros, autorizações prévias,  comissões de acompanhamento de contatos, auditorias (verificação de conformidades ao contratos, pactuações e protocolos - auditorias clinicas, por linhas de cuidado)</a:t>
            </a:r>
          </a:p>
          <a:p>
            <a:r>
              <a:rPr lang="pt-BR" dirty="0"/>
              <a:t>Logica do prestador – transformar lógica da gestão – cidadão </a:t>
            </a:r>
          </a:p>
          <a:p>
            <a:r>
              <a:rPr lang="pt-BR" dirty="0"/>
              <a:t>RELAÇÕES DE PODER</a:t>
            </a:r>
          </a:p>
          <a:p>
            <a:endParaRPr lang="pt-BR" dirty="0"/>
          </a:p>
        </p:txBody>
      </p:sp>
    </p:spTree>
    <p:extLst>
      <p:ext uri="{BB962C8B-B14F-4D97-AF65-F5344CB8AC3E}">
        <p14:creationId xmlns:p14="http://schemas.microsoft.com/office/powerpoint/2010/main" val="12810595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9635435-7566-4809-852F-0359BDCA96CC}"/>
              </a:ext>
            </a:extLst>
          </p:cNvPr>
          <p:cNvSpPr>
            <a:spLocks noGrp="1"/>
          </p:cNvSpPr>
          <p:nvPr>
            <p:ph type="title"/>
          </p:nvPr>
        </p:nvSpPr>
        <p:spPr>
          <a:xfrm>
            <a:off x="1219200" y="0"/>
            <a:ext cx="9601200" cy="1485900"/>
          </a:xfrm>
        </p:spPr>
        <p:txBody>
          <a:bodyPr/>
          <a:lstStyle/>
          <a:p>
            <a:r>
              <a:rPr lang="pt-BR" b="1" dirty="0">
                <a:solidFill>
                  <a:srgbClr val="FF0000"/>
                </a:solidFill>
              </a:rPr>
              <a:t>Regulação produtora de cuidado</a:t>
            </a:r>
          </a:p>
        </p:txBody>
      </p:sp>
      <p:sp>
        <p:nvSpPr>
          <p:cNvPr id="3" name="Espaço Reservado para Conteúdo 2">
            <a:extLst>
              <a:ext uri="{FF2B5EF4-FFF2-40B4-BE49-F238E27FC236}">
                <a16:creationId xmlns:a16="http://schemas.microsoft.com/office/drawing/2014/main" xmlns="" id="{782857DD-26CD-4230-BED3-74EF37AAF9F3}"/>
              </a:ext>
            </a:extLst>
          </p:cNvPr>
          <p:cNvSpPr>
            <a:spLocks noGrp="1"/>
          </p:cNvSpPr>
          <p:nvPr>
            <p:ph idx="1"/>
          </p:nvPr>
        </p:nvSpPr>
        <p:spPr>
          <a:xfrm>
            <a:off x="795130" y="557418"/>
            <a:ext cx="11396870" cy="4915730"/>
          </a:xfrm>
        </p:spPr>
        <p:txBody>
          <a:bodyPr>
            <a:noAutofit/>
          </a:bodyPr>
          <a:lstStyle/>
          <a:p>
            <a:pPr>
              <a:lnSpc>
                <a:spcPct val="150000"/>
              </a:lnSpc>
              <a:defRPr/>
            </a:pPr>
            <a:r>
              <a:rPr lang="pt-BR" altLang="pt-BR" dirty="0">
                <a:latin typeface="Calibri" panose="020F0502020204030204" pitchFamily="34" charset="0"/>
                <a:cs typeface="Calibri" panose="020F0502020204030204" pitchFamily="34" charset="0"/>
              </a:rPr>
              <a:t>Reconhecimento de múltiplos regimes de regulação: Gestão, Profissional, Usuário, Poder judiciário, Poder Legislativo. </a:t>
            </a:r>
          </a:p>
          <a:p>
            <a:pPr>
              <a:lnSpc>
                <a:spcPct val="150000"/>
              </a:lnSpc>
              <a:defRPr/>
            </a:pPr>
            <a:r>
              <a:rPr lang="pt-BR" altLang="pt-BR" dirty="0">
                <a:latin typeface="Calibri" panose="020F0502020204030204" pitchFamily="34" charset="0"/>
                <a:cs typeface="Calibri" panose="020F0502020204030204" pitchFamily="34" charset="0"/>
              </a:rPr>
              <a:t>Reconhecimento da dimensão macro e micropolítica. </a:t>
            </a:r>
          </a:p>
          <a:p>
            <a:pPr>
              <a:lnSpc>
                <a:spcPct val="150000"/>
              </a:lnSpc>
              <a:defRPr/>
            </a:pPr>
            <a:r>
              <a:rPr lang="pt-BR" altLang="pt-BR" dirty="0">
                <a:latin typeface="Calibri" panose="020F0502020204030204" pitchFamily="34" charset="0"/>
                <a:cs typeface="Calibri" panose="020F0502020204030204" pitchFamily="34" charset="0"/>
              </a:rPr>
              <a:t>Dimensão </a:t>
            </a:r>
            <a:r>
              <a:rPr lang="pt-BR" altLang="pt-BR" dirty="0" err="1">
                <a:latin typeface="Calibri" panose="020F0502020204030204" pitchFamily="34" charset="0"/>
                <a:cs typeface="Calibri" panose="020F0502020204030204" pitchFamily="34" charset="0"/>
              </a:rPr>
              <a:t>macropolítica</a:t>
            </a:r>
            <a:r>
              <a:rPr lang="pt-BR" altLang="pt-BR" dirty="0">
                <a:latin typeface="Calibri" panose="020F0502020204030204" pitchFamily="34" charset="0"/>
                <a:cs typeface="Calibri" panose="020F0502020204030204" pitchFamily="34" charset="0"/>
              </a:rPr>
              <a:t> : parte de uma análise das principais demandas e do perfil de </a:t>
            </a:r>
            <a:r>
              <a:rPr lang="pt-BR" altLang="pt-BR" dirty="0" err="1">
                <a:latin typeface="Calibri" panose="020F0502020204030204" pitchFamily="34" charset="0"/>
                <a:cs typeface="Calibri" panose="020F0502020204030204" pitchFamily="34" charset="0"/>
              </a:rPr>
              <a:t>morbi-mortalidade</a:t>
            </a:r>
            <a:r>
              <a:rPr lang="pt-BR" altLang="pt-BR" dirty="0">
                <a:latin typeface="Calibri" panose="020F0502020204030204" pitchFamily="34" charset="0"/>
                <a:cs typeface="Calibri" panose="020F0502020204030204" pitchFamily="34" charset="0"/>
              </a:rPr>
              <a:t> da população;   AB resolutiva e uma AE responsável para poder operar com olhar sobre uma dimensão macro territorial  da rede para tomada de decisão. A </a:t>
            </a:r>
            <a:r>
              <a:rPr lang="pt-BR" altLang="pt-BR" dirty="0" err="1">
                <a:latin typeface="Calibri" panose="020F0502020204030204" pitchFamily="34" charset="0"/>
                <a:cs typeface="Calibri" panose="020F0502020204030204" pitchFamily="34" charset="0"/>
              </a:rPr>
              <a:t>macroregulação</a:t>
            </a:r>
            <a:r>
              <a:rPr lang="pt-BR" altLang="pt-BR" dirty="0">
                <a:latin typeface="Calibri" panose="020F0502020204030204" pitchFamily="34" charset="0"/>
                <a:cs typeface="Calibri" panose="020F0502020204030204" pitchFamily="34" charset="0"/>
              </a:rPr>
              <a:t> e os complexos reguladores precisam reconhecer a dimensão micropolítica e também operar a partir dela. </a:t>
            </a:r>
          </a:p>
          <a:p>
            <a:pPr>
              <a:lnSpc>
                <a:spcPct val="150000"/>
              </a:lnSpc>
              <a:defRPr/>
            </a:pPr>
            <a:r>
              <a:rPr lang="pt-BR" altLang="pt-BR" dirty="0">
                <a:latin typeface="Calibri" panose="020F0502020204030204" pitchFamily="34" charset="0"/>
                <a:cs typeface="Calibri" panose="020F0502020204030204" pitchFamily="34" charset="0"/>
              </a:rPr>
              <a:t>Dimensão micropolítica :  criação de espaços de diálogo com as equipes de saúde e escuta para as necessidades singulares captadas a partir do encontro dos profissionais com os usuários . A regulação operada nos serviços de saúde a partir das necessidades dos territórios permite um olhar local no espaço da micropolítica e da singularidade dos sujeitos.  </a:t>
            </a:r>
          </a:p>
          <a:p>
            <a:pPr>
              <a:lnSpc>
                <a:spcPct val="150000"/>
              </a:lnSpc>
              <a:defRPr/>
            </a:pPr>
            <a:r>
              <a:rPr lang="pt-BR" altLang="pt-BR" dirty="0">
                <a:latin typeface="Calibri" panose="020F0502020204030204" pitchFamily="34" charset="0"/>
                <a:cs typeface="Calibri" panose="020F0502020204030204" pitchFamily="34" charset="0"/>
              </a:rPr>
              <a:t>“Projetos singulares de gestão” “ Projetos singulares de regulação”</a:t>
            </a:r>
          </a:p>
          <a:p>
            <a:endParaRPr lang="pt-B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5179246"/>
      </p:ext>
    </p:extLst>
  </p:cSld>
  <p:clrMapOvr>
    <a:masterClrMapping/>
  </p:clrMapOvr>
  <p:timing>
    <p:tnLst>
      <p:par>
        <p:cTn id="1" dur="indefinite" restart="never" nodeType="tmRoot"/>
      </p:par>
    </p:tnLst>
  </p:timing>
</p:sld>
</file>

<file path=ppt/theme/theme1.xml><?xml version="1.0" encoding="utf-8"?>
<a:theme xmlns:a="http://schemas.openxmlformats.org/drawingml/2006/main" name="Cortar">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rop" id="{EC9488ED-E761-4D60-9AC4-764D1FE2C171}" vid="{CE19780C-D67D-4C13-9DE9-A52BC3BA51B4}"/>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TotalTime>
  <Words>3182</Words>
  <Application>Microsoft Office PowerPoint</Application>
  <PresentationFormat>Personalizar</PresentationFormat>
  <Paragraphs>324</Paragraphs>
  <Slides>64</Slides>
  <Notes>6</Notes>
  <HiddenSlides>0</HiddenSlides>
  <MMClips>0</MMClips>
  <ScaleCrop>false</ScaleCrop>
  <HeadingPairs>
    <vt:vector size="4" baseType="variant">
      <vt:variant>
        <vt:lpstr>Tema</vt:lpstr>
      </vt:variant>
      <vt:variant>
        <vt:i4>1</vt:i4>
      </vt:variant>
      <vt:variant>
        <vt:lpstr>Títulos de slides</vt:lpstr>
      </vt:variant>
      <vt:variant>
        <vt:i4>64</vt:i4>
      </vt:variant>
    </vt:vector>
  </HeadingPairs>
  <TitlesOfParts>
    <vt:vector size="65" baseType="lpstr">
      <vt:lpstr>Cortar</vt:lpstr>
      <vt:lpstr>Regulação em Saúde</vt:lpstr>
      <vt:lpstr>Apresentação do PowerPoint</vt:lpstr>
      <vt:lpstr>Apresentação do PowerPoint</vt:lpstr>
      <vt:lpstr>Apresentação do PowerPoint</vt:lpstr>
      <vt:lpstr>Apresentação do PowerPoint</vt:lpstr>
      <vt:lpstr>Regulação em saúde</vt:lpstr>
      <vt:lpstr>Regulação em Saúde Público Privada</vt:lpstr>
      <vt:lpstr>Regulação Assistencial</vt:lpstr>
      <vt:lpstr>Regulação produtora de cuidado</vt:lpstr>
      <vt:lpstr>Principais problemas do SUS que indicam fragilidade regulatória</vt:lpstr>
      <vt:lpstr>Apresentação do PowerPoint</vt:lpstr>
      <vt:lpstr>São ações da Macro Regulação do Sistema de Saúde: </vt:lpstr>
      <vt:lpstr>Apresentação do PowerPoint</vt:lpstr>
      <vt:lpstr>Apresentação do PowerPoint</vt:lpstr>
      <vt:lpstr>Apresentação do PowerPoint</vt:lpstr>
      <vt:lpstr>Regulação nas esferas de gestão</vt:lpstr>
      <vt:lpstr>São ações da regulação da rede de atenção:</vt:lpstr>
      <vt:lpstr>Regulação da atenção à saúde</vt:lpstr>
      <vt:lpstr>Linhas de cuidado</vt:lpstr>
      <vt:lpstr>Rede de Urgência e Emergência Condições agudas</vt:lpstr>
      <vt:lpstr>LINHA DE CUIDADO – rede urgencia e emergencia</vt:lpstr>
      <vt:lpstr>Avc  </vt:lpstr>
      <vt:lpstr>Apresentação do PowerPoint</vt:lpstr>
      <vt:lpstr>Apresentação do PowerPoint</vt:lpstr>
      <vt:lpstr>Regulação da atenção</vt:lpstr>
      <vt:lpstr>Organização dos órgãos de controle e avaliação</vt:lpstr>
      <vt:lpstr>Apresentação do PowerPoint</vt:lpstr>
      <vt:lpstr>Apresentação do PowerPoint</vt:lpstr>
      <vt:lpstr>Apresentação do PowerPoint</vt:lpstr>
      <vt:lpstr>Apresentação do PowerPoint</vt:lpstr>
      <vt:lpstr>Controle e auditoria Monitoramento e avaliação  Unidades de avaliação e controle (UAC) e serviços de auditoria nas SMS</vt:lpstr>
      <vt:lpstr>Contratação de serviços de saúde  Nas SMS , UAC faz a parte técnica e o jurídico administrativo a contratação</vt:lpstr>
      <vt:lpstr>Apresentação do PowerPoint</vt:lpstr>
      <vt:lpstr>Atualização e monitoramento dos Sistemas de informação relacionados a produção de serviços de saude</vt:lpstr>
      <vt:lpstr>Avaliação e auditoria em saúde</vt:lpstr>
      <vt:lpstr>Gestão da clinica</vt:lpstr>
      <vt:lpstr>Incorporação de saberes e práticas do campo da saúde coletiva/saúde publica</vt:lpstr>
      <vt:lpstr>Sistema Nacional de Auditoria – SNA</vt:lpstr>
      <vt:lpstr>Apresentação do PowerPoint</vt:lpstr>
      <vt:lpstr>Apresentação do PowerPoint</vt:lpstr>
      <vt:lpstr>Constatações 1. Fila de espera</vt:lpstr>
      <vt:lpstr>2. Tempo para início de tratamento</vt:lpstr>
      <vt:lpstr>3. Indicadores de tempos de espera</vt:lpstr>
      <vt:lpstr>4. Gestão de casos</vt:lpstr>
      <vt:lpstr>5. Sistema de Informação</vt:lpstr>
      <vt:lpstr>6. Prontuário único</vt:lpstr>
      <vt:lpstr>7. Comissões</vt:lpstr>
      <vt:lpstr>8. Credenciamento CACON </vt:lpstr>
      <vt:lpstr>Apresentação do PowerPoint</vt:lpstr>
      <vt:lpstr>Conclusão</vt:lpstr>
      <vt:lpstr>Considerações</vt:lpstr>
      <vt:lpstr>São ações da microrregulação assistencial:</vt:lpstr>
      <vt:lpstr>São estruturas do complexo regulador que organizam a regulação do acesso por meio das centrais de regulação: </vt:lpstr>
      <vt:lpstr>Apresentação do PowerPoint</vt:lpstr>
      <vt:lpstr>Complexo regulador - DESAFIOS</vt:lpstr>
      <vt:lpstr>Utilização de dispositivos de regulação do acesso e qualidade como tecnologias leves</vt:lpstr>
      <vt:lpstr>Utilização de arranjos institucionais baseados em tecnologias leves para a regulação do acesso</vt:lpstr>
      <vt:lpstr>Desafios a serem enfrentados:</vt:lpstr>
      <vt:lpstr>Regulação e auditoria por linhas de cuidados</vt:lpstr>
      <vt:lpstr>Enfrentando problemas e identificando casos de sucesso: como planejar uma ação de regulação para ampliar o acesso e qualidade no SUS</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Regulação em Saúde</dc:title>
  <dc:creator>Marilia Louvison Marilia</dc:creator>
  <cp:lastModifiedBy>Sala Paulo Fortes</cp:lastModifiedBy>
  <cp:revision>13</cp:revision>
  <dcterms:created xsi:type="dcterms:W3CDTF">2019-10-21T15:19:53Z</dcterms:created>
  <dcterms:modified xsi:type="dcterms:W3CDTF">2019-10-21T21:18:51Z</dcterms:modified>
</cp:coreProperties>
</file>